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77" r:id="rId2"/>
    <p:sldId id="2587" r:id="rId3"/>
    <p:sldId id="2591" r:id="rId4"/>
    <p:sldId id="2589" r:id="rId5"/>
    <p:sldId id="2588" r:id="rId6"/>
    <p:sldId id="2592" r:id="rId7"/>
    <p:sldId id="2573" r:id="rId8"/>
    <p:sldId id="2594" r:id="rId9"/>
    <p:sldId id="2595" r:id="rId10"/>
    <p:sldId id="2590" r:id="rId11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356" y="11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5E15B4-ED66-41BD-9053-C1233964CF9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CFCCE8C-ECF0-49D5-BB07-1409C1AE1F42}">
      <dgm:prSet phldrT="[Tekst]"/>
      <dgm:spPr>
        <a:solidFill>
          <a:srgbClr val="FFC000"/>
        </a:solidFill>
      </dgm:spPr>
      <dgm:t>
        <a:bodyPr/>
        <a:lstStyle/>
        <a:p>
          <a:pPr marL="0" marR="0" lvl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2.16 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wzmocnienia efektywności energetycznej dla małych przedsiębiorstw oraz jednostek samorządu terytorialnego realizowane poza polityką terytorialną</a:t>
          </a:r>
        </a:p>
        <a:p>
          <a:pPr marL="0" marR="0" lvl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24 321 016 euro</a:t>
          </a:r>
        </a:p>
        <a:p>
          <a:pPr marL="0" lvl="0" indent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113 956 121 zł</a:t>
          </a:r>
          <a:endParaRPr lang="pl-PL" dirty="0">
            <a:solidFill>
              <a:schemeClr val="accent1"/>
            </a:solidFill>
          </a:endParaRPr>
        </a:p>
      </dgm:t>
    </dgm:pt>
    <dgm:pt modelId="{75850A3E-946D-4433-9F5C-B99687C8359F}" type="parTrans" cxnId="{74B5C9C2-95B3-4B75-87CA-7BA535D0340C}">
      <dgm:prSet/>
      <dgm:spPr/>
      <dgm:t>
        <a:bodyPr/>
        <a:lstStyle/>
        <a:p>
          <a:endParaRPr lang="pl-PL"/>
        </a:p>
      </dgm:t>
    </dgm:pt>
    <dgm:pt modelId="{6CE4A4E8-157A-44F6-A89A-04A3397F1400}" type="sibTrans" cxnId="{74B5C9C2-95B3-4B75-87CA-7BA535D0340C}">
      <dgm:prSet/>
      <dgm:spPr/>
      <dgm:t>
        <a:bodyPr/>
        <a:lstStyle/>
        <a:p>
          <a:endParaRPr lang="pl-PL"/>
        </a:p>
      </dgm:t>
    </dgm:pt>
    <dgm:pt modelId="{C3C2CF41-13A3-4F80-BB86-D960ADA5FFC8}">
      <dgm:prSet phldrT="[Tekst]"/>
      <dgm:spPr>
        <a:solidFill>
          <a:srgbClr val="FFC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chemeClr val="accent1"/>
              </a:solidFill>
            </a:rPr>
            <a:t>Działanie 1.4 </a:t>
          </a:r>
          <a:r>
            <a:rPr lang="pl-PL" dirty="0">
              <a:solidFill>
                <a:schemeClr val="accent1"/>
              </a:solidFill>
            </a:rPr>
            <a:t>- oferowanie wsparcia zwrotnego na rzecz wzmocnienia konkurencyjności MŚP z regionu</a:t>
          </a:r>
        </a:p>
        <a:p>
          <a:pPr>
            <a:buFont typeface="Arial" panose="020B0604020202020204" pitchFamily="34" charset="0"/>
            <a:buChar char="•"/>
          </a:pPr>
          <a:endParaRPr lang="pl-PL" b="0" dirty="0">
            <a:solidFill>
              <a:schemeClr val="accent1"/>
            </a:solidFill>
          </a:endParaRPr>
        </a:p>
        <a:p>
          <a:pPr>
            <a:buFont typeface="Arial" panose="020B0604020202020204" pitchFamily="34" charset="0"/>
            <a:buChar char="•"/>
          </a:pPr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77 755 255 euro</a:t>
          </a:r>
        </a:p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364 322 247 zł</a:t>
          </a:r>
        </a:p>
      </dgm:t>
    </dgm:pt>
    <dgm:pt modelId="{098DAA02-DA81-440B-8485-B1994F673ABF}" type="parTrans" cxnId="{6F511DD1-ED58-4709-9AC6-1F1C022C6C1E}">
      <dgm:prSet/>
      <dgm:spPr/>
      <dgm:t>
        <a:bodyPr/>
        <a:lstStyle/>
        <a:p>
          <a:endParaRPr lang="pl-PL"/>
        </a:p>
      </dgm:t>
    </dgm:pt>
    <dgm:pt modelId="{8134B7B4-A79D-4E0E-A3CA-A9617FA86887}" type="sibTrans" cxnId="{6F511DD1-ED58-4709-9AC6-1F1C022C6C1E}">
      <dgm:prSet/>
      <dgm:spPr/>
      <dgm:t>
        <a:bodyPr/>
        <a:lstStyle/>
        <a:p>
          <a:endParaRPr lang="pl-PL"/>
        </a:p>
      </dgm:t>
    </dgm:pt>
    <dgm:pt modelId="{9074E800-B7CB-4A55-82C1-248CB6BA3747}">
      <dgm:prSet phldrT="[Tekst]"/>
      <dgm:spPr>
        <a:solidFill>
          <a:srgbClr val="FFC0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3340" tIns="53340" rIns="53340" bIns="53340" numCol="1" spcCol="1270" anchor="ctr" anchorCtr="0"/>
        <a:lstStyle/>
        <a:p>
          <a:r>
            <a:rPr lang="pl-PL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 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 oferowanie wsparcia zwrotnego na rzecz efektywności energetycznej dla przedsiębiorstw, organizacji pozarządowych, kościołów i związków wyznaniowych oraz jednostek samorządu terytorialnego realizowane zgodnie z polityką terytorialną na obszarach objętych </a:t>
          </a:r>
          <a:r>
            <a:rPr lang="pl-PL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BydOF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 </a:t>
          </a:r>
          <a:r>
            <a:rPr lang="pl-PL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ZITy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regionalne</a:t>
          </a:r>
        </a:p>
        <a:p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 26 545 375 euro</a:t>
          </a:r>
        </a:p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124 378 355 zł</a:t>
          </a:r>
          <a:endParaRPr lang="pl-PL" dirty="0">
            <a:solidFill>
              <a:schemeClr val="accent1"/>
            </a:solidFill>
          </a:endParaRPr>
        </a:p>
      </dgm:t>
    </dgm:pt>
    <dgm:pt modelId="{C11100E9-1EFF-42CF-A1F2-8787AA4BDC5D}" type="parTrans" cxnId="{5DDCF086-06F5-4851-86CA-A6EEEA60CFC3}">
      <dgm:prSet/>
      <dgm:spPr/>
      <dgm:t>
        <a:bodyPr/>
        <a:lstStyle/>
        <a:p>
          <a:endParaRPr lang="pl-PL"/>
        </a:p>
      </dgm:t>
    </dgm:pt>
    <dgm:pt modelId="{4F2738A9-1450-49AA-81A8-AF19D4043C37}" type="sibTrans" cxnId="{5DDCF086-06F5-4851-86CA-A6EEEA60CFC3}">
      <dgm:prSet/>
      <dgm:spPr/>
      <dgm:t>
        <a:bodyPr/>
        <a:lstStyle/>
        <a:p>
          <a:endParaRPr lang="pl-PL"/>
        </a:p>
      </dgm:t>
    </dgm:pt>
    <dgm:pt modelId="{9629D622-C23B-42D3-B9E6-CFC75512A095}">
      <dgm:prSet phldrT="[Tekst]"/>
      <dgm:spPr>
        <a:solidFill>
          <a:srgbClr val="FFC000"/>
        </a:solidFill>
      </dgm:spPr>
      <dgm:t>
        <a:bodyPr/>
        <a:lstStyle/>
        <a:p>
          <a:r>
            <a:rPr lang="pl-PL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2.5 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rozwoju instalacji OZE m.in. dla przedsiębiorstw, wspólnot i spółdzielni mieszkaniowych, instytucji kultury oraz jednostek samorządu terytorialnego</a:t>
          </a:r>
        </a:p>
        <a:p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30 095 592 euro</a:t>
          </a:r>
        </a:p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141 012 896 zł</a:t>
          </a:r>
          <a:endParaRPr lang="pl-PL" dirty="0">
            <a:solidFill>
              <a:schemeClr val="accent1"/>
            </a:solidFill>
          </a:endParaRPr>
        </a:p>
      </dgm:t>
    </dgm:pt>
    <dgm:pt modelId="{CD52E418-04BF-4CA8-BE0A-0494B8B14974}" type="parTrans" cxnId="{C6823F85-5345-4674-ADFD-61F9DF495E3D}">
      <dgm:prSet/>
      <dgm:spPr/>
      <dgm:t>
        <a:bodyPr/>
        <a:lstStyle/>
        <a:p>
          <a:endParaRPr lang="pl-PL"/>
        </a:p>
      </dgm:t>
    </dgm:pt>
    <dgm:pt modelId="{B518E444-4490-400C-8957-119386640118}" type="sibTrans" cxnId="{C6823F85-5345-4674-ADFD-61F9DF495E3D}">
      <dgm:prSet/>
      <dgm:spPr/>
      <dgm:t>
        <a:bodyPr/>
        <a:lstStyle/>
        <a:p>
          <a:endParaRPr lang="pl-PL"/>
        </a:p>
      </dgm:t>
    </dgm:pt>
    <dgm:pt modelId="{1D247076-3048-40CE-9B21-AD4378DFA210}">
      <dgm:prSet phldrT="[Tekst]"/>
      <dgm:spPr>
        <a:solidFill>
          <a:srgbClr val="FFC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2.14 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 oferowanie wsparcia zwrotnego dla przedsiębiorstw na rzecz realizacji działań wspierających model gospodarki o obiegu zamkniętym i gospodarki </a:t>
          </a:r>
          <a:r>
            <a:rPr lang="pl-PL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zasobooszczędnej</a:t>
          </a:r>
          <a:endParaRPr lang="pl-PL" dirty="0">
            <a:solidFill>
              <a:schemeClr val="accent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5 392 000 euro</a:t>
          </a:r>
        </a:p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25 264 216 zł</a:t>
          </a:r>
          <a:endParaRPr lang="pl-PL" dirty="0">
            <a:solidFill>
              <a:schemeClr val="accent1"/>
            </a:solidFill>
          </a:endParaRPr>
        </a:p>
      </dgm:t>
    </dgm:pt>
    <dgm:pt modelId="{015EEFD0-C8CF-4A8E-950D-5E21B536773E}" type="sibTrans" cxnId="{BCF92BA1-A792-4420-B4C7-60809D367F95}">
      <dgm:prSet/>
      <dgm:spPr/>
      <dgm:t>
        <a:bodyPr/>
        <a:lstStyle/>
        <a:p>
          <a:endParaRPr lang="pl-PL"/>
        </a:p>
      </dgm:t>
    </dgm:pt>
    <dgm:pt modelId="{0DCCC65D-D936-4BC1-9A5F-02404F4B90A9}" type="parTrans" cxnId="{BCF92BA1-A792-4420-B4C7-60809D367F95}">
      <dgm:prSet/>
      <dgm:spPr/>
      <dgm:t>
        <a:bodyPr/>
        <a:lstStyle/>
        <a:p>
          <a:endParaRPr lang="pl-PL"/>
        </a:p>
      </dgm:t>
    </dgm:pt>
    <dgm:pt modelId="{2C5F09F9-458E-455E-8D1E-0D3B28619D90}">
      <dgm:prSet phldrT="[Tekst]"/>
      <dgm:spPr>
        <a:solidFill>
          <a:srgbClr val="FFC000"/>
        </a:solidFill>
      </dgm:spPr>
      <dgm:t>
        <a:bodyPr/>
        <a:lstStyle/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pl-PL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2.17 </a:t>
          </a:r>
          <a:r>
            <a:rPr lang="pl-PL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wzmocnienia efektywności energetycznej dla przedsiębiorstw, organizacji pozarządowych, kościołów i związków wyznaniowych oraz jednostek samorządu terytorialnego realizowane zgodnie z polityką terytorialną na obszarach objętych OPPT.</a:t>
          </a:r>
        </a:p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pl-PL" b="0" dirty="0">
              <a:solidFill>
                <a:srgbClr val="FF0000"/>
              </a:solidFill>
            </a:rPr>
            <a:t>Alokacja EFRR: </a:t>
          </a:r>
          <a:r>
            <a:rPr lang="pl-PL" b="1" dirty="0">
              <a:solidFill>
                <a:srgbClr val="FF0000"/>
              </a:solidFill>
            </a:rPr>
            <a:t>14 824 110 euro</a:t>
          </a:r>
        </a:p>
        <a:p>
          <a:pPr>
            <a:buFont typeface="Arial" panose="020B0604020202020204" pitchFamily="34" charset="0"/>
            <a:buChar char="•"/>
          </a:pPr>
          <a:r>
            <a:rPr lang="pl-PL" b="1" dirty="0">
              <a:solidFill>
                <a:srgbClr val="FF0000"/>
              </a:solidFill>
            </a:rPr>
            <a:t>69 458 367 zł</a:t>
          </a:r>
          <a:endParaRPr lang="pl-PL" dirty="0">
            <a:solidFill>
              <a:schemeClr val="accent1"/>
            </a:solidFill>
          </a:endParaRPr>
        </a:p>
      </dgm:t>
    </dgm:pt>
    <dgm:pt modelId="{CF52D8B3-DE19-4003-8847-5AF890AC627F}" type="parTrans" cxnId="{E4884B99-75AD-475B-BCA7-2A36153144FD}">
      <dgm:prSet/>
      <dgm:spPr/>
      <dgm:t>
        <a:bodyPr/>
        <a:lstStyle/>
        <a:p>
          <a:endParaRPr lang="pl-PL"/>
        </a:p>
      </dgm:t>
    </dgm:pt>
    <dgm:pt modelId="{DA9D0AD2-2BCD-4E32-BE05-925CA83E19DB}" type="sibTrans" cxnId="{E4884B99-75AD-475B-BCA7-2A36153144FD}">
      <dgm:prSet/>
      <dgm:spPr/>
      <dgm:t>
        <a:bodyPr/>
        <a:lstStyle/>
        <a:p>
          <a:endParaRPr lang="pl-PL"/>
        </a:p>
      </dgm:t>
    </dgm:pt>
    <dgm:pt modelId="{B875C540-64CE-484F-B575-D4D296AE32E1}" type="pres">
      <dgm:prSet presAssocID="{315E15B4-ED66-41BD-9053-C1233964CF9A}" presName="diagram" presStyleCnt="0">
        <dgm:presLayoutVars>
          <dgm:dir/>
          <dgm:resizeHandles val="exact"/>
        </dgm:presLayoutVars>
      </dgm:prSet>
      <dgm:spPr/>
    </dgm:pt>
    <dgm:pt modelId="{B9568B03-5F98-4101-9DBF-530A10FB5567}" type="pres">
      <dgm:prSet presAssocID="{C3C2CF41-13A3-4F80-BB86-D960ADA5FFC8}" presName="node" presStyleLbl="node1" presStyleIdx="0" presStyleCnt="6" custScaleY="141288" custLinFactNeighborX="2286" custLinFactNeighborY="-25132">
        <dgm:presLayoutVars>
          <dgm:bulletEnabled val="1"/>
        </dgm:presLayoutVars>
      </dgm:prSet>
      <dgm:spPr/>
    </dgm:pt>
    <dgm:pt modelId="{EE1F8EEF-5C3C-48D4-B1FD-465CA9D9EAB2}" type="pres">
      <dgm:prSet presAssocID="{8134B7B4-A79D-4E0E-A3CA-A9617FA86887}" presName="sibTrans" presStyleCnt="0"/>
      <dgm:spPr/>
    </dgm:pt>
    <dgm:pt modelId="{F737F922-02F8-46EA-A21B-0AEE64EFCA38}" type="pres">
      <dgm:prSet presAssocID="{9074E800-B7CB-4A55-82C1-248CB6BA3747}" presName="node" presStyleLbl="node1" presStyleIdx="1" presStyleCnt="6" custScaleY="138902" custLinFactNeighborX="0" custLinFactNeighborY="-25030">
        <dgm:presLayoutVars>
          <dgm:bulletEnabled val="1"/>
        </dgm:presLayoutVars>
      </dgm:prSet>
      <dgm:spPr>
        <a:xfrm>
          <a:off x="3465385" y="0"/>
          <a:ext cx="3150349" cy="2322293"/>
        </a:xfrm>
        <a:prstGeom prst="rect">
          <a:avLst/>
        </a:prstGeom>
      </dgm:spPr>
    </dgm:pt>
    <dgm:pt modelId="{C7AAD71B-EE56-4353-9A10-0753675F6886}" type="pres">
      <dgm:prSet presAssocID="{4F2738A9-1450-49AA-81A8-AF19D4043C37}" presName="sibTrans" presStyleCnt="0"/>
      <dgm:spPr/>
    </dgm:pt>
    <dgm:pt modelId="{818205C4-131A-4C73-B0E8-D0908D2EB7BC}" type="pres">
      <dgm:prSet presAssocID="{ECFCCE8C-ECF0-49D5-BB07-1409C1AE1F42}" presName="node" presStyleLbl="node1" presStyleIdx="2" presStyleCnt="6" custScaleY="133811" custLinFactX="-10000" custLinFactY="66450" custLinFactNeighborX="-100000" custLinFactNeighborY="100000">
        <dgm:presLayoutVars>
          <dgm:bulletEnabled val="1"/>
        </dgm:presLayoutVars>
      </dgm:prSet>
      <dgm:spPr/>
    </dgm:pt>
    <dgm:pt modelId="{9097C1FE-114B-4288-A990-1B71CDAC8B49}" type="pres">
      <dgm:prSet presAssocID="{6CE4A4E8-157A-44F6-A89A-04A3397F1400}" presName="sibTrans" presStyleCnt="0"/>
      <dgm:spPr/>
    </dgm:pt>
    <dgm:pt modelId="{5209545C-FFEA-4E71-9CD1-2DAC37AF8992}" type="pres">
      <dgm:prSet presAssocID="{1D247076-3048-40CE-9B21-AD4378DFA210}" presName="node" presStyleLbl="node1" presStyleIdx="3" presStyleCnt="6" custScaleY="136190" custLinFactNeighborX="2286" custLinFactNeighborY="23351">
        <dgm:presLayoutVars>
          <dgm:bulletEnabled val="1"/>
        </dgm:presLayoutVars>
      </dgm:prSet>
      <dgm:spPr/>
    </dgm:pt>
    <dgm:pt modelId="{C3E42CFA-D858-4F08-992A-382F2DDDF2AF}" type="pres">
      <dgm:prSet presAssocID="{015EEFD0-C8CF-4A8E-950D-5E21B536773E}" presName="sibTrans" presStyleCnt="0"/>
      <dgm:spPr/>
    </dgm:pt>
    <dgm:pt modelId="{2FB70776-5E1C-484E-B9EA-7960D48698BA}" type="pres">
      <dgm:prSet presAssocID="{9629D622-C23B-42D3-B9E6-CFC75512A095}" presName="node" presStyleLbl="node1" presStyleIdx="4" presStyleCnt="6" custScaleY="134197" custLinFactX="6627" custLinFactY="-59682" custLinFactNeighborX="100000" custLinFactNeighborY="-100000">
        <dgm:presLayoutVars>
          <dgm:bulletEnabled val="1"/>
        </dgm:presLayoutVars>
      </dgm:prSet>
      <dgm:spPr/>
    </dgm:pt>
    <dgm:pt modelId="{BA860DD3-FC55-4415-972E-D0E9F4998D47}" type="pres">
      <dgm:prSet presAssocID="{B518E444-4490-400C-8957-119386640118}" presName="sibTrans" presStyleCnt="0"/>
      <dgm:spPr/>
    </dgm:pt>
    <dgm:pt modelId="{60B941E7-EA67-4C50-944C-AF1FA7D20722}" type="pres">
      <dgm:prSet presAssocID="{2C5F09F9-458E-455E-8D1E-0D3B28619D90}" presName="node" presStyleLbl="node1" presStyleIdx="5" presStyleCnt="6" custScaleY="134792" custLinFactNeighborX="-2857" custLinFactNeighborY="12292">
        <dgm:presLayoutVars>
          <dgm:bulletEnabled val="1"/>
        </dgm:presLayoutVars>
      </dgm:prSet>
      <dgm:spPr/>
    </dgm:pt>
  </dgm:ptLst>
  <dgm:cxnLst>
    <dgm:cxn modelId="{BF713221-3C9B-46B4-A9CE-8075503CB368}" type="presOf" srcId="{9074E800-B7CB-4A55-82C1-248CB6BA3747}" destId="{F737F922-02F8-46EA-A21B-0AEE64EFCA38}" srcOrd="0" destOrd="0" presId="urn:microsoft.com/office/officeart/2005/8/layout/default"/>
    <dgm:cxn modelId="{936DB12F-26FB-4D43-A933-2B79388F2F97}" type="presOf" srcId="{1D247076-3048-40CE-9B21-AD4378DFA210}" destId="{5209545C-FFEA-4E71-9CD1-2DAC37AF8992}" srcOrd="0" destOrd="0" presId="urn:microsoft.com/office/officeart/2005/8/layout/default"/>
    <dgm:cxn modelId="{C6823F85-5345-4674-ADFD-61F9DF495E3D}" srcId="{315E15B4-ED66-41BD-9053-C1233964CF9A}" destId="{9629D622-C23B-42D3-B9E6-CFC75512A095}" srcOrd="4" destOrd="0" parTransId="{CD52E418-04BF-4CA8-BE0A-0494B8B14974}" sibTransId="{B518E444-4490-400C-8957-119386640118}"/>
    <dgm:cxn modelId="{5DDCF086-06F5-4851-86CA-A6EEEA60CFC3}" srcId="{315E15B4-ED66-41BD-9053-C1233964CF9A}" destId="{9074E800-B7CB-4A55-82C1-248CB6BA3747}" srcOrd="1" destOrd="0" parTransId="{C11100E9-1EFF-42CF-A1F2-8787AA4BDC5D}" sibTransId="{4F2738A9-1450-49AA-81A8-AF19D4043C37}"/>
    <dgm:cxn modelId="{E4884B99-75AD-475B-BCA7-2A36153144FD}" srcId="{315E15B4-ED66-41BD-9053-C1233964CF9A}" destId="{2C5F09F9-458E-455E-8D1E-0D3B28619D90}" srcOrd="5" destOrd="0" parTransId="{CF52D8B3-DE19-4003-8847-5AF890AC627F}" sibTransId="{DA9D0AD2-2BCD-4E32-BE05-925CA83E19DB}"/>
    <dgm:cxn modelId="{5377AC9E-0971-4B5F-A667-4ACEE7A24F9D}" type="presOf" srcId="{9629D622-C23B-42D3-B9E6-CFC75512A095}" destId="{2FB70776-5E1C-484E-B9EA-7960D48698BA}" srcOrd="0" destOrd="0" presId="urn:microsoft.com/office/officeart/2005/8/layout/default"/>
    <dgm:cxn modelId="{BCF92BA1-A792-4420-B4C7-60809D367F95}" srcId="{315E15B4-ED66-41BD-9053-C1233964CF9A}" destId="{1D247076-3048-40CE-9B21-AD4378DFA210}" srcOrd="3" destOrd="0" parTransId="{0DCCC65D-D936-4BC1-9A5F-02404F4B90A9}" sibTransId="{015EEFD0-C8CF-4A8E-950D-5E21B536773E}"/>
    <dgm:cxn modelId="{F3050EA4-2C1C-4992-A4DF-CCC829C2D405}" type="presOf" srcId="{315E15B4-ED66-41BD-9053-C1233964CF9A}" destId="{B875C540-64CE-484F-B575-D4D296AE32E1}" srcOrd="0" destOrd="0" presId="urn:microsoft.com/office/officeart/2005/8/layout/default"/>
    <dgm:cxn modelId="{0E8503B6-0145-4517-B5F5-B86C4C9944DE}" type="presOf" srcId="{ECFCCE8C-ECF0-49D5-BB07-1409C1AE1F42}" destId="{818205C4-131A-4C73-B0E8-D0908D2EB7BC}" srcOrd="0" destOrd="0" presId="urn:microsoft.com/office/officeart/2005/8/layout/default"/>
    <dgm:cxn modelId="{74B5C9C2-95B3-4B75-87CA-7BA535D0340C}" srcId="{315E15B4-ED66-41BD-9053-C1233964CF9A}" destId="{ECFCCE8C-ECF0-49D5-BB07-1409C1AE1F42}" srcOrd="2" destOrd="0" parTransId="{75850A3E-946D-4433-9F5C-B99687C8359F}" sibTransId="{6CE4A4E8-157A-44F6-A89A-04A3397F1400}"/>
    <dgm:cxn modelId="{6F511DD1-ED58-4709-9AC6-1F1C022C6C1E}" srcId="{315E15B4-ED66-41BD-9053-C1233964CF9A}" destId="{C3C2CF41-13A3-4F80-BB86-D960ADA5FFC8}" srcOrd="0" destOrd="0" parTransId="{098DAA02-DA81-440B-8485-B1994F673ABF}" sibTransId="{8134B7B4-A79D-4E0E-A3CA-A9617FA86887}"/>
    <dgm:cxn modelId="{E645C6EF-4F29-4CE7-870E-2890A0B35DAE}" type="presOf" srcId="{C3C2CF41-13A3-4F80-BB86-D960ADA5FFC8}" destId="{B9568B03-5F98-4101-9DBF-530A10FB5567}" srcOrd="0" destOrd="0" presId="urn:microsoft.com/office/officeart/2005/8/layout/default"/>
    <dgm:cxn modelId="{ACDB76FE-6A11-4B35-B439-0D8FF0191D61}" type="presOf" srcId="{2C5F09F9-458E-455E-8D1E-0D3B28619D90}" destId="{60B941E7-EA67-4C50-944C-AF1FA7D20722}" srcOrd="0" destOrd="0" presId="urn:microsoft.com/office/officeart/2005/8/layout/default"/>
    <dgm:cxn modelId="{0D3D5D91-E569-404A-96FC-86D829647F17}" type="presParOf" srcId="{B875C540-64CE-484F-B575-D4D296AE32E1}" destId="{B9568B03-5F98-4101-9DBF-530A10FB5567}" srcOrd="0" destOrd="0" presId="urn:microsoft.com/office/officeart/2005/8/layout/default"/>
    <dgm:cxn modelId="{9057A311-D4A8-473D-9E74-ED4C18D423F7}" type="presParOf" srcId="{B875C540-64CE-484F-B575-D4D296AE32E1}" destId="{EE1F8EEF-5C3C-48D4-B1FD-465CA9D9EAB2}" srcOrd="1" destOrd="0" presId="urn:microsoft.com/office/officeart/2005/8/layout/default"/>
    <dgm:cxn modelId="{D0969DA2-0C62-4B06-B001-36BB61A2F99A}" type="presParOf" srcId="{B875C540-64CE-484F-B575-D4D296AE32E1}" destId="{F737F922-02F8-46EA-A21B-0AEE64EFCA38}" srcOrd="2" destOrd="0" presId="urn:microsoft.com/office/officeart/2005/8/layout/default"/>
    <dgm:cxn modelId="{E261FC97-6476-422C-B724-15B8EF95DCCD}" type="presParOf" srcId="{B875C540-64CE-484F-B575-D4D296AE32E1}" destId="{C7AAD71B-EE56-4353-9A10-0753675F6886}" srcOrd="3" destOrd="0" presId="urn:microsoft.com/office/officeart/2005/8/layout/default"/>
    <dgm:cxn modelId="{3151E13D-59B2-4810-ADE4-2BEB0FFB4291}" type="presParOf" srcId="{B875C540-64CE-484F-B575-D4D296AE32E1}" destId="{818205C4-131A-4C73-B0E8-D0908D2EB7BC}" srcOrd="4" destOrd="0" presId="urn:microsoft.com/office/officeart/2005/8/layout/default"/>
    <dgm:cxn modelId="{DDC20DAD-63D5-47BB-9C50-D384AE60DF9C}" type="presParOf" srcId="{B875C540-64CE-484F-B575-D4D296AE32E1}" destId="{9097C1FE-114B-4288-A990-1B71CDAC8B49}" srcOrd="5" destOrd="0" presId="urn:microsoft.com/office/officeart/2005/8/layout/default"/>
    <dgm:cxn modelId="{FD214062-59CB-46E8-B407-A9109B4866B6}" type="presParOf" srcId="{B875C540-64CE-484F-B575-D4D296AE32E1}" destId="{5209545C-FFEA-4E71-9CD1-2DAC37AF8992}" srcOrd="6" destOrd="0" presId="urn:microsoft.com/office/officeart/2005/8/layout/default"/>
    <dgm:cxn modelId="{98473DAA-E842-48EE-B9EC-E42D5A3D5C6F}" type="presParOf" srcId="{B875C540-64CE-484F-B575-D4D296AE32E1}" destId="{C3E42CFA-D858-4F08-992A-382F2DDDF2AF}" srcOrd="7" destOrd="0" presId="urn:microsoft.com/office/officeart/2005/8/layout/default"/>
    <dgm:cxn modelId="{9406E69F-B954-4CB5-A6C5-0070F4FF0F83}" type="presParOf" srcId="{B875C540-64CE-484F-B575-D4D296AE32E1}" destId="{2FB70776-5E1C-484E-B9EA-7960D48698BA}" srcOrd="8" destOrd="0" presId="urn:microsoft.com/office/officeart/2005/8/layout/default"/>
    <dgm:cxn modelId="{5827F938-67FB-423A-8D90-F55E652060A2}" type="presParOf" srcId="{B875C540-64CE-484F-B575-D4D296AE32E1}" destId="{BA860DD3-FC55-4415-972E-D0E9F4998D47}" srcOrd="9" destOrd="0" presId="urn:microsoft.com/office/officeart/2005/8/layout/default"/>
    <dgm:cxn modelId="{2BB95DBF-9C35-4CF0-9B93-89B095CF2FD6}" type="presParOf" srcId="{B875C540-64CE-484F-B575-D4D296AE32E1}" destId="{60B941E7-EA67-4C50-944C-AF1FA7D2072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68B03-5F98-4101-9DBF-530A10FB5567}">
      <dsp:nvSpPr>
        <dsp:cNvPr id="0" name=""/>
        <dsp:cNvSpPr/>
      </dsp:nvSpPr>
      <dsp:spPr>
        <a:xfrm>
          <a:off x="227283" y="0"/>
          <a:ext cx="3051901" cy="2587182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chemeClr val="accent1"/>
              </a:solidFill>
            </a:rPr>
            <a:t>Działanie 1.4 </a:t>
          </a:r>
          <a:r>
            <a:rPr lang="pl-PL" sz="1400" kern="1200" dirty="0">
              <a:solidFill>
                <a:schemeClr val="accent1"/>
              </a:solidFill>
            </a:rPr>
            <a:t>- oferowanie wsparcia zwrotnego na rzecz wzmocnienia konkurencyjności MŚP z regionu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pl-PL" sz="1400" b="0" kern="1200" dirty="0">
            <a:solidFill>
              <a:schemeClr val="accent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77 755 255 euro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364 322 247 zł</a:t>
          </a:r>
        </a:p>
      </dsp:txBody>
      <dsp:txXfrm>
        <a:off x="227283" y="0"/>
        <a:ext cx="3051901" cy="2587182"/>
      </dsp:txXfrm>
    </dsp:sp>
    <dsp:sp modelId="{F737F922-02F8-46EA-A21B-0AEE64EFCA38}">
      <dsp:nvSpPr>
        <dsp:cNvPr id="0" name=""/>
        <dsp:cNvSpPr/>
      </dsp:nvSpPr>
      <dsp:spPr>
        <a:xfrm>
          <a:off x="3514609" y="0"/>
          <a:ext cx="3051901" cy="2543491"/>
        </a:xfrm>
        <a:prstGeom prst="rect">
          <a:avLst/>
        </a:prstGeom>
        <a:solidFill>
          <a:srgbClr val="FFC0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 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 oferowanie wsparcia zwrotnego na rzecz efektywności energetycznej dla przedsiębiorstw, organizacji pozarządowych, kościołów i związków wyznaniowych oraz jednostek samorządu terytorialnego realizowane zgodnie z polityką terytorialną na obszarach objętych </a:t>
          </a:r>
          <a:r>
            <a:rPr lang="pl-PL" sz="1400" kern="1200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BydOF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 </a:t>
          </a:r>
          <a:r>
            <a:rPr lang="pl-PL" sz="1400" kern="1200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ZITy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regionalne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 26 545 375 euro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124 378 355 zł</a:t>
          </a:r>
          <a:endParaRPr lang="pl-PL" sz="1400" kern="1200" dirty="0">
            <a:solidFill>
              <a:schemeClr val="accent1"/>
            </a:solidFill>
          </a:endParaRPr>
        </a:p>
      </dsp:txBody>
      <dsp:txXfrm>
        <a:off x="3514609" y="0"/>
        <a:ext cx="3051901" cy="2543491"/>
      </dsp:txXfrm>
    </dsp:sp>
    <dsp:sp modelId="{818205C4-131A-4C73-B0E8-D0908D2EB7BC}">
      <dsp:nvSpPr>
        <dsp:cNvPr id="0" name=""/>
        <dsp:cNvSpPr/>
      </dsp:nvSpPr>
      <dsp:spPr>
        <a:xfrm>
          <a:off x="3514609" y="2937951"/>
          <a:ext cx="3051901" cy="245026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b="1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2.16 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wzmocnienia efektywności energetycznej dla małych przedsiębiorstw oraz jednostek samorządu terytorialnego realizowane poza polityką terytorialną</a:t>
          </a:r>
        </a:p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24 321 016 euro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113 956 121 zł</a:t>
          </a:r>
          <a:endParaRPr lang="pl-PL" sz="1400" kern="1200" dirty="0">
            <a:solidFill>
              <a:schemeClr val="accent1"/>
            </a:solidFill>
          </a:endParaRPr>
        </a:p>
      </dsp:txBody>
      <dsp:txXfrm>
        <a:off x="3514609" y="2937951"/>
        <a:ext cx="3051901" cy="2450267"/>
      </dsp:txXfrm>
    </dsp:sp>
    <dsp:sp modelId="{5209545C-FFEA-4E71-9CD1-2DAC37AF8992}">
      <dsp:nvSpPr>
        <dsp:cNvPr id="0" name=""/>
        <dsp:cNvSpPr/>
      </dsp:nvSpPr>
      <dsp:spPr>
        <a:xfrm>
          <a:off x="227283" y="2894388"/>
          <a:ext cx="3051901" cy="249383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2.14 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 oferowanie wsparcia zwrotnego dla przedsiębiorstw na rzecz realizacji działań wspierających model gospodarki o obiegu zamkniętym i gospodarki </a:t>
          </a:r>
          <a:r>
            <a:rPr lang="pl-PL" sz="1400" kern="1200" dirty="0" err="1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zasobooszczędnej</a:t>
          </a:r>
          <a:endParaRPr lang="pl-PL" sz="1400" kern="1200" dirty="0">
            <a:solidFill>
              <a:schemeClr val="accent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5 392 000 euro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25 264 216 zł</a:t>
          </a:r>
          <a:endParaRPr lang="pl-PL" sz="1400" kern="1200" dirty="0">
            <a:solidFill>
              <a:schemeClr val="accent1"/>
            </a:solidFill>
          </a:endParaRPr>
        </a:p>
      </dsp:txBody>
      <dsp:txXfrm>
        <a:off x="227283" y="2894388"/>
        <a:ext cx="3051901" cy="2493830"/>
      </dsp:txXfrm>
    </dsp:sp>
    <dsp:sp modelId="{2FB70776-5E1C-484E-B9EA-7960D48698BA}">
      <dsp:nvSpPr>
        <dsp:cNvPr id="0" name=""/>
        <dsp:cNvSpPr/>
      </dsp:nvSpPr>
      <dsp:spPr>
        <a:xfrm>
          <a:off x="6768760" y="0"/>
          <a:ext cx="3051901" cy="245733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2.5 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rozwoju instalacji OZE m.in. dla przedsiębiorstw, wspólnot i spółdzielni mieszkaniowych, instytucji kultury oraz jednostek samorządu terytorialnego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30 095 592 euro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141 012 896 zł</a:t>
          </a:r>
          <a:endParaRPr lang="pl-PL" sz="1400" kern="1200" dirty="0">
            <a:solidFill>
              <a:schemeClr val="accent1"/>
            </a:solidFill>
          </a:endParaRPr>
        </a:p>
      </dsp:txBody>
      <dsp:txXfrm>
        <a:off x="6768760" y="0"/>
        <a:ext cx="3051901" cy="2457336"/>
      </dsp:txXfrm>
    </dsp:sp>
    <dsp:sp modelId="{60B941E7-EA67-4C50-944C-AF1FA7D20722}">
      <dsp:nvSpPr>
        <dsp:cNvPr id="0" name=""/>
        <dsp:cNvSpPr/>
      </dsp:nvSpPr>
      <dsp:spPr>
        <a:xfrm>
          <a:off x="6784508" y="2919987"/>
          <a:ext cx="3051901" cy="2468231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b="1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Działanie 2.17 </a:t>
          </a:r>
          <a:r>
            <a:rPr lang="pl-PL" sz="1400" kern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– oferowanie wsparcia zwrotnego na rzecz wzmocnienia efektywności energetycznej dla przedsiębiorstw, organizacji pozarządowych, kościołów i związków wyznaniowych oraz jednostek samorządu terytorialnego realizowane zgodnie z polityką terytorialną na obszarach objętych OPPT.</a:t>
          </a:r>
        </a:p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l-PL" sz="1400" b="0" kern="1200" dirty="0">
              <a:solidFill>
                <a:srgbClr val="FF0000"/>
              </a:solidFill>
            </a:rPr>
            <a:t>Alokacja EFRR: </a:t>
          </a:r>
          <a:r>
            <a:rPr lang="pl-PL" sz="1400" b="1" kern="1200" dirty="0">
              <a:solidFill>
                <a:srgbClr val="FF0000"/>
              </a:solidFill>
            </a:rPr>
            <a:t>14 824 110 euro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400" b="1" kern="1200" dirty="0">
              <a:solidFill>
                <a:srgbClr val="FF0000"/>
              </a:solidFill>
            </a:rPr>
            <a:t>69 458 367 zł</a:t>
          </a:r>
          <a:endParaRPr lang="pl-PL" sz="1400" kern="1200" dirty="0">
            <a:solidFill>
              <a:schemeClr val="accent1"/>
            </a:solidFill>
          </a:endParaRPr>
        </a:p>
      </dsp:txBody>
      <dsp:txXfrm>
        <a:off x="6784508" y="2919987"/>
        <a:ext cx="3051901" cy="2468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26.04.2023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26.04.2023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26.04.2023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575F-0AA0-4B64-BFAC-BEB333CDCF2B}" type="datetimeFigureOut">
              <a:rPr lang="pl-PL" smtClean="0"/>
              <a:t>26.04.2023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51555-048F-4ED1-AB8C-D9BC7A331E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768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  <p:sldLayoutId id="2147483742" r:id="rId11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5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474" y="4435049"/>
            <a:ext cx="7920115" cy="1107677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000" dirty="0"/>
            </a:br>
            <a:r>
              <a:rPr lang="pl-PL" sz="2000" dirty="0"/>
              <a:t>27 kwietnia 2023 r.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854" y="2838357"/>
            <a:ext cx="7352460" cy="1596691"/>
          </a:xfrm>
        </p:spPr>
        <p:txBody>
          <a:bodyPr>
            <a:noAutofit/>
          </a:bodyPr>
          <a:lstStyle/>
          <a:p>
            <a:pPr algn="ctr"/>
            <a:r>
              <a:rPr lang="pl-PL" sz="2000" dirty="0"/>
              <a:t>Model wdrażania instrumentów finansowych w ramach programu Fundusze Europejskie dla Kujaw i Pomorza 2021-2027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0" y="6355345"/>
            <a:ext cx="10179819" cy="9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233338" y="3635821"/>
            <a:ext cx="3456383" cy="36724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>
                <a:solidFill>
                  <a:schemeClr val="accent1"/>
                </a:solidFill>
              </a:rPr>
              <a:t>Art. 59(1)</a:t>
            </a:r>
          </a:p>
          <a:p>
            <a:r>
              <a:rPr lang="pl-PL" dirty="0">
                <a:solidFill>
                  <a:schemeClr val="accent1"/>
                </a:solidFill>
              </a:rPr>
              <a:t>IZ bezpośrednio wdraża</a:t>
            </a:r>
          </a:p>
          <a:p>
            <a:r>
              <a:rPr lang="pl-PL" dirty="0">
                <a:solidFill>
                  <a:schemeClr val="accent1"/>
                </a:solidFill>
              </a:rPr>
              <a:t>Instrument Finansowy (opcja możliwa wyłącznie dla pożyczek i gwarancji) 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D51A6EE-F00F-7BA9-F92C-6B271AB5DBEC}"/>
              </a:ext>
            </a:extLst>
          </p:cNvPr>
          <p:cNvSpPr txBox="1">
            <a:spLocks/>
          </p:cNvSpPr>
          <p:nvPr/>
        </p:nvSpPr>
        <p:spPr>
          <a:xfrm>
            <a:off x="481678" y="515992"/>
            <a:ext cx="8640381" cy="6204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2000" dirty="0"/>
              <a:t>Opcje wdrożeniowe Instrumentów Finansowych </a:t>
            </a:r>
          </a:p>
          <a:p>
            <a:pPr algn="ctr"/>
            <a:r>
              <a:rPr lang="pl-PL" sz="2000" dirty="0"/>
              <a:t>wynikające z  Rozporządzenia Ogólnego</a:t>
            </a: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478713" y="1817743"/>
            <a:ext cx="9437090" cy="7920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2"/>
                </a:solidFill>
              </a:rPr>
              <a:t>Instytucja Zarządzająca 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FBDD2ADF-6E5A-A44B-E212-2BCEFADCEED3}"/>
              </a:ext>
            </a:extLst>
          </p:cNvPr>
          <p:cNvSpPr/>
          <p:nvPr/>
        </p:nvSpPr>
        <p:spPr>
          <a:xfrm>
            <a:off x="5561930" y="3635821"/>
            <a:ext cx="4896544" cy="367240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l-PL" sz="1600" b="1" i="0" u="none" strike="noStrike" baseline="0" dirty="0">
                <a:solidFill>
                  <a:schemeClr val="accent1"/>
                </a:solidFill>
                <a:latin typeface="CIDFont+F3"/>
              </a:rPr>
              <a:t>Art. 59(3)</a:t>
            </a:r>
          </a:p>
          <a:p>
            <a:pPr algn="l"/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IZ może udzielić bezpośrednio zamówienia na wdrażanie IF:</a:t>
            </a:r>
          </a:p>
          <a:p>
            <a:pPr algn="l"/>
            <a:r>
              <a:rPr lang="pl-PL" sz="1600" dirty="0">
                <a:solidFill>
                  <a:schemeClr val="accent1"/>
                </a:solidFill>
                <a:latin typeface="CIDFont+F2"/>
              </a:rPr>
              <a:t>a)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2"/>
              </a:rPr>
              <a:t> 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EBI,</a:t>
            </a:r>
          </a:p>
          <a:p>
            <a:pPr algn="l"/>
            <a:r>
              <a:rPr lang="pl-PL" sz="1600" dirty="0">
                <a:solidFill>
                  <a:schemeClr val="accent1"/>
                </a:solidFill>
                <a:latin typeface="CIDFont+F2"/>
              </a:rPr>
              <a:t>b)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2"/>
              </a:rPr>
              <a:t> 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międzynarodowej instytucji finansowej w której państwo członkowskie posiada akcje lub udziały,</a:t>
            </a:r>
          </a:p>
          <a:p>
            <a:pPr algn="l"/>
            <a:r>
              <a:rPr lang="pl-PL" sz="1600" dirty="0">
                <a:solidFill>
                  <a:schemeClr val="accent1"/>
                </a:solidFill>
                <a:latin typeface="CIDFont+F2"/>
              </a:rPr>
              <a:t>c)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2"/>
              </a:rPr>
              <a:t> 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publicznemu bankowi lub publicznej instytucji, ustanowionym jako podmioty prawne prowadzące</a:t>
            </a:r>
          </a:p>
          <a:p>
            <a:pPr algn="l"/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profesjonalną działalność finansową, które spełniają wskazane w </a:t>
            </a:r>
            <a:r>
              <a:rPr lang="pl-PL" sz="1600" dirty="0">
                <a:solidFill>
                  <a:schemeClr val="accent1"/>
                </a:solidFill>
                <a:latin typeface="CIDFont+F3"/>
              </a:rPr>
              <a:t>Rozporządzeniu Ogólnym </a:t>
            </a:r>
            <a:r>
              <a:rPr lang="pl-PL" sz="1600" b="0" i="0" u="none" strike="noStrike" baseline="0" dirty="0">
                <a:solidFill>
                  <a:schemeClr val="accent1"/>
                </a:solidFill>
                <a:latin typeface="CIDFont+F3"/>
              </a:rPr>
              <a:t>warunki,</a:t>
            </a:r>
          </a:p>
          <a:p>
            <a:pPr algn="l"/>
            <a:r>
              <a:rPr lang="pl-PL" sz="1600" b="1" u="sng" dirty="0">
                <a:solidFill>
                  <a:srgbClr val="FF0000"/>
                </a:solidFill>
                <a:latin typeface="CIDFont+F2"/>
              </a:rPr>
              <a:t>d)</a:t>
            </a:r>
            <a:r>
              <a:rPr lang="pl-PL" sz="1600" b="1" i="0" u="sng" strike="noStrike" baseline="0" dirty="0">
                <a:solidFill>
                  <a:srgbClr val="FF0000"/>
                </a:solidFill>
                <a:latin typeface="CIDFont+F2"/>
              </a:rPr>
              <a:t> </a:t>
            </a:r>
            <a:r>
              <a:rPr lang="pl-PL" sz="1600" b="1" i="0" u="sng" strike="noStrike" baseline="0" dirty="0">
                <a:solidFill>
                  <a:srgbClr val="FF0000"/>
                </a:solidFill>
                <a:latin typeface="CIDFont+F3"/>
              </a:rPr>
              <a:t>innym podmiotom, które wchodzą w zakres stosowania art. 12 dyrektywy 2014/24/UE.</a:t>
            </a:r>
            <a:endParaRPr lang="pl-PL" sz="1600" b="1" i="1" u="sng" dirty="0">
              <a:solidFill>
                <a:srgbClr val="FF0000"/>
              </a:solidFill>
            </a:endParaRPr>
          </a:p>
        </p:txBody>
      </p:sp>
      <p:sp>
        <p:nvSpPr>
          <p:cNvPr id="9" name="Strzałka: w dół 8">
            <a:extLst>
              <a:ext uri="{FF2B5EF4-FFF2-40B4-BE49-F238E27FC236}">
                <a16:creationId xmlns:a16="http://schemas.microsoft.com/office/drawing/2014/main" id="{688B550C-3C05-F422-0AF1-80BC46754DEA}"/>
              </a:ext>
            </a:extLst>
          </p:cNvPr>
          <p:cNvSpPr/>
          <p:nvPr/>
        </p:nvSpPr>
        <p:spPr>
          <a:xfrm>
            <a:off x="1745506" y="2699717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: w dół 10">
            <a:extLst>
              <a:ext uri="{FF2B5EF4-FFF2-40B4-BE49-F238E27FC236}">
                <a16:creationId xmlns:a16="http://schemas.microsoft.com/office/drawing/2014/main" id="{587EA466-91BF-D933-F8D6-8CB1E02D9DA1}"/>
              </a:ext>
            </a:extLst>
          </p:cNvPr>
          <p:cNvSpPr/>
          <p:nvPr/>
        </p:nvSpPr>
        <p:spPr>
          <a:xfrm>
            <a:off x="7650162" y="2722593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7118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5A06FC-223B-3292-0838-A0D15E64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Schemat przedstawiający system wdrażania </a:t>
            </a:r>
            <a:br>
              <a:rPr lang="pl-PL" dirty="0"/>
            </a:br>
            <a:r>
              <a:rPr lang="pl-PL" dirty="0"/>
              <a:t>IF w ramach </a:t>
            </a:r>
            <a:r>
              <a:rPr lang="pl-PL" dirty="0" err="1"/>
              <a:t>FEdKP</a:t>
            </a:r>
            <a:r>
              <a:rPr lang="pl-PL" dirty="0"/>
              <a:t> 2021-2027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7F898D-FF43-D19A-E6E5-1930A1F03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89BB41A-33B0-3FD6-EEFB-927EC00CA4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F700C374-336E-4188-ACE6-E1E023075D52}"/>
              </a:ext>
            </a:extLst>
          </p:cNvPr>
          <p:cNvSpPr/>
          <p:nvPr/>
        </p:nvSpPr>
        <p:spPr>
          <a:xfrm>
            <a:off x="1025142" y="1979837"/>
            <a:ext cx="8639676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Instytucja Zarządzająca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57BBACCB-2F30-20F0-8C92-4A09A922BA01}"/>
              </a:ext>
            </a:extLst>
          </p:cNvPr>
          <p:cNvSpPr/>
          <p:nvPr/>
        </p:nvSpPr>
        <p:spPr>
          <a:xfrm>
            <a:off x="2825626" y="3096598"/>
            <a:ext cx="5472608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Podmiot wdrażający Fundusz Powierniczy</a:t>
            </a:r>
          </a:p>
          <a:p>
            <a:pPr algn="ctr"/>
            <a:r>
              <a:rPr lang="pl-PL" b="1" dirty="0">
                <a:solidFill>
                  <a:schemeClr val="tx1"/>
                </a:solidFill>
              </a:rPr>
              <a:t>(Kujawsko-Pomorski Fundusz Rozwoju Sp. z o.o.)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BE7D843-1576-D2C3-0452-C6343D34825F}"/>
              </a:ext>
            </a:extLst>
          </p:cNvPr>
          <p:cNvSpPr/>
          <p:nvPr/>
        </p:nvSpPr>
        <p:spPr>
          <a:xfrm>
            <a:off x="1313457" y="4208238"/>
            <a:ext cx="2257399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Podmiot wdrażający fundusz szczegółowy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B10B07E1-BA74-6EEC-3248-D031527A2AA4}"/>
              </a:ext>
            </a:extLst>
          </p:cNvPr>
          <p:cNvSpPr/>
          <p:nvPr/>
        </p:nvSpPr>
        <p:spPr>
          <a:xfrm>
            <a:off x="4044227" y="4213931"/>
            <a:ext cx="2401414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Podmiot wdrażający fundusz szczegółowy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CB47FDB5-37C9-89C5-02EC-F2C0133D9629}"/>
              </a:ext>
            </a:extLst>
          </p:cNvPr>
          <p:cNvSpPr/>
          <p:nvPr/>
        </p:nvSpPr>
        <p:spPr>
          <a:xfrm>
            <a:off x="4044227" y="5518157"/>
            <a:ext cx="2401414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Ostateczny Odbiorca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656C88C3-A598-5E02-4BC8-FEAB11A75930}"/>
              </a:ext>
            </a:extLst>
          </p:cNvPr>
          <p:cNvSpPr/>
          <p:nvPr/>
        </p:nvSpPr>
        <p:spPr>
          <a:xfrm>
            <a:off x="6867798" y="4200764"/>
            <a:ext cx="22574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Podmiot wdrażający fundusz szczegółowy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635A5D37-B594-80C8-6903-60C3B29E75F5}"/>
              </a:ext>
            </a:extLst>
          </p:cNvPr>
          <p:cNvSpPr/>
          <p:nvPr/>
        </p:nvSpPr>
        <p:spPr>
          <a:xfrm>
            <a:off x="1313458" y="5507564"/>
            <a:ext cx="2257398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Ostateczny Odbiorca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0428D1B7-EA95-C4A3-E9AE-9DFC9D67566A}"/>
              </a:ext>
            </a:extLst>
          </p:cNvPr>
          <p:cNvSpPr/>
          <p:nvPr/>
        </p:nvSpPr>
        <p:spPr>
          <a:xfrm>
            <a:off x="6867798" y="5487757"/>
            <a:ext cx="22574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Ostateczny Odbiorca</a:t>
            </a:r>
          </a:p>
        </p:txBody>
      </p:sp>
    </p:spTree>
    <p:extLst>
      <p:ext uri="{BB962C8B-B14F-4D97-AF65-F5344CB8AC3E}">
        <p14:creationId xmlns:p14="http://schemas.microsoft.com/office/powerpoint/2010/main" val="2114712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CD33B94F-B5F5-77D0-CB61-A8AA83F26A0C}"/>
              </a:ext>
            </a:extLst>
          </p:cNvPr>
          <p:cNvSpPr/>
          <p:nvPr/>
        </p:nvSpPr>
        <p:spPr>
          <a:xfrm>
            <a:off x="478713" y="2843733"/>
            <a:ext cx="9437090" cy="45365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b="1" dirty="0">
              <a:solidFill>
                <a:schemeClr val="tx2"/>
              </a:solidFill>
            </a:endParaRPr>
          </a:p>
          <a:p>
            <a:endParaRPr lang="pl-PL" b="1" dirty="0">
              <a:solidFill>
                <a:schemeClr val="tx2"/>
              </a:solidFill>
            </a:endParaRPr>
          </a:p>
          <a:p>
            <a:r>
              <a:rPr lang="pl-PL" b="1" dirty="0">
                <a:solidFill>
                  <a:schemeClr val="tx2"/>
                </a:solidFill>
              </a:rPr>
              <a:t>Ważną rolę odgrywa również wskazanie KPFR Sp. z o.o. w dokumentach strategicznych, które wprost wskazują KPFR Sp. z o.o. do pełnienia roli Menadżera Funduszu Powierniczego: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chemeClr val="tx2"/>
                </a:solidFill>
              </a:rPr>
              <a:t>Strategia Rozwoju Województwa Kujawsko-Pomorskiego do 2030 roku - Strategia Przyspieszenia 2030+;</a:t>
            </a:r>
          </a:p>
          <a:p>
            <a:pPr marL="342900" indent="-342900">
              <a:buFontTx/>
              <a:buChar char="-"/>
            </a:pPr>
            <a:r>
              <a:rPr lang="pl-PL" b="1" dirty="0">
                <a:solidFill>
                  <a:schemeClr val="tx2"/>
                </a:solidFill>
              </a:rPr>
              <a:t>Program Rozwoju Gospodarczego Województwa Kujawsko-Pomorskiego (Projekt Regionalna </a:t>
            </a:r>
            <a:r>
              <a:rPr lang="pl-PL" b="1">
                <a:solidFill>
                  <a:schemeClr val="tx2"/>
                </a:solidFill>
              </a:rPr>
              <a:t>Instytucja Finansowa - KPFR IF 2021-2027);</a:t>
            </a:r>
            <a:endParaRPr lang="pl-PL" b="1" dirty="0">
              <a:solidFill>
                <a:schemeClr val="tx2"/>
              </a:solidFill>
            </a:endParaRPr>
          </a:p>
          <a:p>
            <a:r>
              <a:rPr lang="pl-PL" b="1" dirty="0">
                <a:solidFill>
                  <a:schemeClr val="tx2"/>
                </a:solidFill>
              </a:rPr>
              <a:t>oraz</a:t>
            </a:r>
          </a:p>
          <a:p>
            <a:pPr marL="342900" indent="-342900">
              <a:buFontTx/>
              <a:buChar char="-"/>
            </a:pPr>
            <a:r>
              <a:rPr lang="pl-PL" b="1" dirty="0">
                <a:solidFill>
                  <a:schemeClr val="tx2"/>
                </a:solidFill>
              </a:rPr>
              <a:t>Uchwała nr 3/43/23 Zarządu Województwa Kujawsko-Pomorskiego z dnia 18 stycznia 2023 r. w sprawie ustalenia obszarów wsparcia, typów działań oraz określenia listy propozycji projektowych dla niekonkurencyjnego sposobu wyboru projektów w ramach programu regionalnego Fundusze Europejskie dla Kujaw i Pomorza na lata 2021-2027, zmieniona uchwałą nr 11/433/23 z dnia 15 marca 2023 r.</a:t>
            </a:r>
          </a:p>
          <a:p>
            <a:pPr marL="342900" indent="-342900">
              <a:buFontTx/>
              <a:buChar char="-"/>
            </a:pPr>
            <a:r>
              <a:rPr lang="pl-PL" b="1" dirty="0">
                <a:solidFill>
                  <a:schemeClr val="tx2"/>
                </a:solidFill>
              </a:rPr>
              <a:t>Stanowisko Zarządu Województwa Kujawsko-Pomorskiego w przedmiocie zatwierdzenia modelu wdrażania dla instrumentów w ramach Programu Fundusze Europejskie dla Kujaw i Pomorza na lata 2021-2027 oraz środków zwróconych z perspektywy finansowej 2014-2020 z dnia 2 listopada 2022 r.;</a:t>
            </a:r>
          </a:p>
          <a:p>
            <a:pPr marL="342900" indent="-342900">
              <a:buFontTx/>
              <a:buChar char="-"/>
            </a:pPr>
            <a:endParaRPr lang="pl-PL" b="1" dirty="0">
              <a:solidFill>
                <a:schemeClr val="tx2"/>
              </a:solidFill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C1BAA39-21A0-EBA0-FB9E-D0A90686A3F1}"/>
              </a:ext>
            </a:extLst>
          </p:cNvPr>
          <p:cNvSpPr/>
          <p:nvPr/>
        </p:nvSpPr>
        <p:spPr>
          <a:xfrm>
            <a:off x="478713" y="709855"/>
            <a:ext cx="9437090" cy="198986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l-PL" b="1" dirty="0">
              <a:solidFill>
                <a:schemeClr val="tx2"/>
              </a:solidFill>
            </a:endParaRPr>
          </a:p>
          <a:p>
            <a:pPr algn="just"/>
            <a:r>
              <a:rPr lang="pl-PL" b="1" dirty="0">
                <a:solidFill>
                  <a:schemeClr val="tx2"/>
                </a:solidFill>
              </a:rPr>
              <a:t>Wybór Podmiotu wdrażającego Fundusz Powierniczy zostanie dokonany na podstawie:</a:t>
            </a:r>
          </a:p>
          <a:p>
            <a:pPr marL="342900" indent="-342900" algn="just">
              <a:buFontTx/>
              <a:buChar char="-"/>
            </a:pPr>
            <a:r>
              <a:rPr lang="pl-PL" b="1" u="sng" dirty="0">
                <a:solidFill>
                  <a:schemeClr val="tx2"/>
                </a:solidFill>
              </a:rPr>
              <a:t>Ustawy wdrożeniowej 2021-2027 na podstawie art. 59 ust. 3 lit. d. Rozporządzenia Ogólnego</a:t>
            </a:r>
          </a:p>
          <a:p>
            <a:pPr marL="342900" indent="-342900" algn="just">
              <a:buFontTx/>
              <a:buChar char="-"/>
            </a:pPr>
            <a:r>
              <a:rPr lang="pl-PL" b="1" u="sng" dirty="0">
                <a:solidFill>
                  <a:schemeClr val="tx2"/>
                </a:solidFill>
              </a:rPr>
              <a:t>art. 214 ustawy z dnia 11 września 2019 r. Prawo zamówień publicznych tj. umożliwiające udzielenie zamówienia w trybie zamówienia z wolnej ręki w ramach instytucji tzw. in-</a:t>
            </a:r>
            <a:r>
              <a:rPr lang="pl-PL" b="1" u="sng" dirty="0" err="1">
                <a:solidFill>
                  <a:schemeClr val="tx2"/>
                </a:solidFill>
              </a:rPr>
              <a:t>house</a:t>
            </a:r>
            <a:r>
              <a:rPr lang="pl-PL" b="1" u="sng" dirty="0">
                <a:solidFill>
                  <a:schemeClr val="tx2"/>
                </a:solidFill>
              </a:rPr>
              <a:t>. </a:t>
            </a:r>
          </a:p>
          <a:p>
            <a:pPr marL="342900" indent="-342900" algn="just">
              <a:buFontTx/>
              <a:buChar char="-"/>
            </a:pPr>
            <a:r>
              <a:rPr lang="pl-PL" b="1" u="sng" dirty="0">
                <a:solidFill>
                  <a:schemeClr val="tx2"/>
                </a:solidFill>
              </a:rPr>
              <a:t>pośrednio, art. 13 ust. 1a) Ustawy o samorządzie województwa</a:t>
            </a:r>
          </a:p>
          <a:p>
            <a:pPr algn="just"/>
            <a:endParaRPr lang="pl-PL" sz="2000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67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451050" y="1486169"/>
            <a:ext cx="9437089" cy="122413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rgbClr val="FF0000"/>
                </a:solidFill>
              </a:rPr>
              <a:t>Kujawsko-Pomorski Fundusz Rozwoju Sp. z o.o. jako Fundusz Powierniczy dla instrumentów finansowych FEdKP na lata 2021-2027  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C1BAA39-21A0-EBA0-FB9E-D0A90686A3F1}"/>
              </a:ext>
            </a:extLst>
          </p:cNvPr>
          <p:cNvSpPr/>
          <p:nvPr/>
        </p:nvSpPr>
        <p:spPr>
          <a:xfrm>
            <a:off x="478713" y="709856"/>
            <a:ext cx="9437090" cy="7657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2"/>
                </a:solidFill>
              </a:rPr>
              <a:t>Uzasadnienie wyboru podmiotu wdrażającego Fundusz Powierniczy </a:t>
            </a:r>
          </a:p>
          <a:p>
            <a:pPr algn="ctr"/>
            <a:r>
              <a:rPr lang="pl-PL" sz="2400" b="1" dirty="0">
                <a:solidFill>
                  <a:schemeClr val="tx2"/>
                </a:solidFill>
              </a:rPr>
              <a:t>w ramach programu </a:t>
            </a:r>
            <a:r>
              <a:rPr lang="pl-PL" sz="2400" b="1" dirty="0" err="1">
                <a:solidFill>
                  <a:schemeClr val="tx2"/>
                </a:solidFill>
              </a:rPr>
              <a:t>FEdKP</a:t>
            </a:r>
            <a:r>
              <a:rPr lang="pl-PL" sz="2400" b="1" dirty="0">
                <a:solidFill>
                  <a:schemeClr val="tx2"/>
                </a:solidFill>
              </a:rPr>
              <a:t> 2021-2027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29C0BC15-5465-4C00-E185-3394B933EE7A}"/>
              </a:ext>
            </a:extLst>
          </p:cNvPr>
          <p:cNvSpPr/>
          <p:nvPr/>
        </p:nvSpPr>
        <p:spPr>
          <a:xfrm>
            <a:off x="460530" y="2771725"/>
            <a:ext cx="9437089" cy="468051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l-PL" sz="1600" b="1" dirty="0">
              <a:solidFill>
                <a:schemeClr val="accent1"/>
              </a:solidFill>
            </a:endParaRP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- W wyniku podziału KPFP Sp. z o.o. Spółka przejęła jako beneficjent dalszą realizację umowy o dofinansowanie projektu  „Finansowanie Funduszu Powierniczego JEREMIE” – projekt RPO WK-P na lata 2007-2013 o wartości </a:t>
            </a:r>
            <a:r>
              <a:rPr lang="pl-PL" sz="1600" b="1" dirty="0">
                <a:solidFill>
                  <a:srgbClr val="FF0000"/>
                </a:solidFill>
              </a:rPr>
              <a:t>39 806 000,00 zł.</a:t>
            </a:r>
            <a:r>
              <a:rPr lang="pl-PL" sz="1600" b="1" dirty="0">
                <a:solidFill>
                  <a:schemeClr val="accent1"/>
                </a:solidFill>
              </a:rPr>
              <a:t>; </a:t>
            </a: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- W 2017 roku Spółka rozpoczęła realizację kolejnej umowy o dofinansowanie projektu z RPO WK-P na lata 2014-2020 o wartości </a:t>
            </a:r>
            <a:r>
              <a:rPr lang="pl-PL" sz="1600" b="1" dirty="0">
                <a:solidFill>
                  <a:srgbClr val="FF0000"/>
                </a:solidFill>
              </a:rPr>
              <a:t>551 688 941,18  zł.</a:t>
            </a:r>
            <a:r>
              <a:rPr lang="pl-PL" sz="1600" b="1" dirty="0">
                <a:solidFill>
                  <a:schemeClr val="accent1"/>
                </a:solidFill>
              </a:rPr>
              <a:t>;</a:t>
            </a: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- Spółka realizuje również Umowę o powierzeniu zadania publicznego nr WZP.273.36/2017 finansowaną ze środków powracających z instrumentów inżynierii finansowej z RPO WK-P na lata 2007-2013 o wartości </a:t>
            </a:r>
            <a:r>
              <a:rPr lang="pl-PL" sz="1600" b="1" dirty="0">
                <a:solidFill>
                  <a:srgbClr val="FF0000"/>
                </a:solidFill>
              </a:rPr>
              <a:t>184 295 781,09 zł. </a:t>
            </a:r>
          </a:p>
          <a:p>
            <a:pPr algn="just"/>
            <a:endParaRPr lang="pl-PL" sz="1600" b="1" dirty="0">
              <a:solidFill>
                <a:schemeClr val="accent1"/>
              </a:solidFill>
            </a:endParaRP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51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42D0914-4748-8082-297C-118AE51D6F97}"/>
              </a:ext>
            </a:extLst>
          </p:cNvPr>
          <p:cNvSpPr/>
          <p:nvPr/>
        </p:nvSpPr>
        <p:spPr>
          <a:xfrm>
            <a:off x="460530" y="1691605"/>
            <a:ext cx="9437089" cy="122413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rgbClr val="FF0000"/>
                </a:solidFill>
              </a:rPr>
              <a:t>Kujawsko-Pomorski Fundusz Rozwoju Sp. z o.o. jako Fundusz Powierniczy dla instrumentów finansowych FEdKP na lata 2021-2027  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C1BAA39-21A0-EBA0-FB9E-D0A90686A3F1}"/>
              </a:ext>
            </a:extLst>
          </p:cNvPr>
          <p:cNvSpPr/>
          <p:nvPr/>
        </p:nvSpPr>
        <p:spPr>
          <a:xfrm>
            <a:off x="478713" y="709856"/>
            <a:ext cx="9437090" cy="7657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2"/>
                </a:solidFill>
              </a:rPr>
              <a:t>Uzasadnienie wyboru podmiotu wdrażającego Fundusz Powierniczy </a:t>
            </a:r>
          </a:p>
          <a:p>
            <a:pPr algn="ctr"/>
            <a:r>
              <a:rPr lang="pl-PL" sz="2400" b="1" dirty="0">
                <a:solidFill>
                  <a:schemeClr val="tx2"/>
                </a:solidFill>
              </a:rPr>
              <a:t>w ramach programu </a:t>
            </a:r>
            <a:r>
              <a:rPr lang="pl-PL" sz="2400" b="1" dirty="0" err="1">
                <a:solidFill>
                  <a:schemeClr val="tx2"/>
                </a:solidFill>
              </a:rPr>
              <a:t>FEdKP</a:t>
            </a:r>
            <a:r>
              <a:rPr lang="pl-PL" sz="2400" b="1" dirty="0">
                <a:solidFill>
                  <a:schemeClr val="tx2"/>
                </a:solidFill>
              </a:rPr>
              <a:t> 2021-2027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29C0BC15-5465-4C00-E185-3394B933EE7A}"/>
              </a:ext>
            </a:extLst>
          </p:cNvPr>
          <p:cNvSpPr/>
          <p:nvPr/>
        </p:nvSpPr>
        <p:spPr>
          <a:xfrm>
            <a:off x="460530" y="3131763"/>
            <a:ext cx="9437089" cy="432048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b="1" dirty="0">
                <a:solidFill>
                  <a:schemeClr val="accent1"/>
                </a:solidFill>
              </a:rPr>
              <a:t>Model z jednym Menadżerem dla wdrażania instrumentów finansowych w perspektywie 2021-2027 zgodnie z decyzją Zarządu Województwa Kujawsko-Pomorskiego jest optymalny, gdyż podmiot ten został powołany do realizacji tożsamych celów, a Województwo posiada w nim 100% udziałów. Ponadto KPFR posiada niezbędne doświadczenie, potencjał i wiedzę. Z sukcesem wdraża w sposób niekomercyjny instrumenty finansowe w ramach </a:t>
            </a:r>
            <a:r>
              <a:rPr lang="pl-PL" b="1" dirty="0" err="1">
                <a:solidFill>
                  <a:schemeClr val="accent1"/>
                </a:solidFill>
              </a:rPr>
              <a:t>reużycia</a:t>
            </a:r>
            <a:r>
              <a:rPr lang="pl-PL" b="1" dirty="0">
                <a:solidFill>
                  <a:schemeClr val="accent1"/>
                </a:solidFill>
              </a:rPr>
              <a:t> środków wycofanych z IIF RPO WK-P 2007-2013 oraz RPO WK-P 2014-2020. Tym samym za działanie o charakterze komplementarnym należy uznać powierzenie mu dodatkowych zadań w danym zakresie.                                                                                                       </a:t>
            </a: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Ponadto, KPFR posiada odpowiedni potencjał ekonomiczny, prawny i organizacyjny. Wymaga tego z jednej strony skomplikowany charakter procesów wdrażania IF, z drugiej – potrzeba właściwego rozeznania środowiska instytucji finansowych, zarówno bankowych, jak i poza bankowych, które będą zaangażowane jako podmioty wdrażające fundusze szczegółowe.</a:t>
            </a:r>
          </a:p>
        </p:txBody>
      </p:sp>
    </p:spTree>
    <p:extLst>
      <p:ext uri="{BB962C8B-B14F-4D97-AF65-F5344CB8AC3E}">
        <p14:creationId xmlns:p14="http://schemas.microsoft.com/office/powerpoint/2010/main" val="2862590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8077F6-221B-FFF7-D3FB-DBD01B561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D07D4C-47D6-2507-2043-3E767E1C5141}"/>
              </a:ext>
            </a:extLst>
          </p:cNvPr>
          <p:cNvSpPr txBox="1"/>
          <p:nvPr/>
        </p:nvSpPr>
        <p:spPr>
          <a:xfrm>
            <a:off x="665386" y="384431"/>
            <a:ext cx="90730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800" b="1" dirty="0">
              <a:solidFill>
                <a:schemeClr val="tx2"/>
              </a:solidFill>
            </a:endParaRPr>
          </a:p>
          <a:p>
            <a:pPr algn="just"/>
            <a:r>
              <a:rPr lang="pl-PL" sz="2400" b="1" dirty="0">
                <a:solidFill>
                  <a:schemeClr val="tx2"/>
                </a:solidFill>
              </a:rPr>
              <a:t>Alokacja na instrumenty finansowe:</a:t>
            </a:r>
          </a:p>
          <a:p>
            <a:pPr algn="just"/>
            <a:r>
              <a:rPr lang="pl-PL" sz="2400" b="1" dirty="0">
                <a:solidFill>
                  <a:schemeClr val="tx2"/>
                </a:solidFill>
              </a:rPr>
              <a:t>838 392 202 zł ( tj. 178 933 348 EUR), co stanowi ok 10% wartości alokacji Programu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82E0AFB-7FA8-785B-E176-09AFA4683F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8526285"/>
              </p:ext>
            </p:extLst>
          </p:nvPr>
        </p:nvGraphicFramePr>
        <p:xfrm>
          <a:off x="305346" y="1992018"/>
          <a:ext cx="10081120" cy="538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019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C1BAA39-21A0-EBA0-FB9E-D0A90686A3F1}"/>
              </a:ext>
            </a:extLst>
          </p:cNvPr>
          <p:cNvSpPr/>
          <p:nvPr/>
        </p:nvSpPr>
        <p:spPr>
          <a:xfrm>
            <a:off x="478713" y="709856"/>
            <a:ext cx="9437090" cy="7657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400" b="1" dirty="0">
                <a:solidFill>
                  <a:schemeClr val="tx2"/>
                </a:solidFill>
              </a:rPr>
              <a:t>Łączenie IF z innymi formami wsparcia w ramach jednej operacji</a:t>
            </a:r>
            <a:endParaRPr lang="pl-PL" sz="2400" b="1" dirty="0">
              <a:solidFill>
                <a:schemeClr val="tx2"/>
              </a:solidFill>
            </a:endParaRP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29C0BC15-5465-4C00-E185-3394B933EE7A}"/>
              </a:ext>
            </a:extLst>
          </p:cNvPr>
          <p:cNvSpPr/>
          <p:nvPr/>
        </p:nvSpPr>
        <p:spPr>
          <a:xfrm>
            <a:off x="460531" y="1619597"/>
            <a:ext cx="4669351" cy="58326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2014-2020: brak możliwości łączenia IF z tradycyjną dotacją,</a:t>
            </a: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2021-2027: można łączyć IF z tradycyjną dotacją.</a:t>
            </a:r>
          </a:p>
          <a:p>
            <a:pPr algn="just"/>
            <a:endParaRPr lang="pl-PL" sz="1600" b="1" dirty="0">
              <a:solidFill>
                <a:schemeClr val="accent1"/>
              </a:solidFill>
            </a:endParaRP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2014-2020: brak możliwości stosowania rabatów kapitałowych (umorzeń) – pożyczony kapitał w ramach pożyczki musiał być w całości spłacony, można było umorzyć jedynie odsetki,</a:t>
            </a:r>
            <a:br>
              <a:rPr lang="pl-PL" sz="1600" b="1" dirty="0">
                <a:solidFill>
                  <a:schemeClr val="accent1"/>
                </a:solidFill>
              </a:rPr>
            </a:br>
            <a:r>
              <a:rPr lang="pl-PL" sz="1600" b="1" dirty="0">
                <a:solidFill>
                  <a:schemeClr val="accent1"/>
                </a:solidFill>
              </a:rPr>
              <a:t>2021-2027: możliwość stosowania rabatów kapitałowych (umorzeń).</a:t>
            </a:r>
          </a:p>
          <a:p>
            <a:pPr algn="just"/>
            <a:endParaRPr lang="pl-PL" sz="1600" b="1" dirty="0">
              <a:solidFill>
                <a:schemeClr val="accent1"/>
              </a:solidFill>
            </a:endParaRP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2014-2020: wsparcie techniczne – jeżeli projekt nie otrzymał finansowania z IF to taki wydatek automatycznie stawał się niekwalifikowalny,</a:t>
            </a: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2021-2027: taki wydatek może być kwalifikowalny.</a:t>
            </a:r>
          </a:p>
          <a:p>
            <a:pPr algn="just"/>
            <a:br>
              <a:rPr lang="pl-PL" sz="1600" b="1" dirty="0">
                <a:solidFill>
                  <a:schemeClr val="accent1"/>
                </a:solidFill>
              </a:rPr>
            </a:br>
            <a:r>
              <a:rPr lang="pl-PL" sz="1600" b="1" dirty="0">
                <a:solidFill>
                  <a:schemeClr val="accent1"/>
                </a:solidFill>
              </a:rPr>
              <a:t>2014-2020 i 2021-2027</a:t>
            </a:r>
          </a:p>
          <a:p>
            <a:pPr algn="just"/>
            <a:r>
              <a:rPr lang="pl-PL" sz="1600" b="1" dirty="0">
                <a:solidFill>
                  <a:schemeClr val="accent1"/>
                </a:solidFill>
              </a:rPr>
              <a:t>Możliwość łączenia wsparcia w ramach tej samej pozycji wydatków ale z zapewnieniem, że nie dochodzi do podwójnego finansowania wydatków.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E41E48D-C1B6-A4D4-230A-F30C2A24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32" y="3203773"/>
            <a:ext cx="4032446" cy="19442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5B0AC2E-0BF6-AD82-986D-E9AD5A73B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938" y="1763613"/>
            <a:ext cx="459734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50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6C1BAA39-21A0-EBA0-FB9E-D0A90686A3F1}"/>
              </a:ext>
            </a:extLst>
          </p:cNvPr>
          <p:cNvSpPr/>
          <p:nvPr/>
        </p:nvSpPr>
        <p:spPr>
          <a:xfrm>
            <a:off x="478713" y="709856"/>
            <a:ext cx="9437090" cy="7657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2"/>
                </a:solidFill>
              </a:rPr>
              <a:t>Działania podejmowane przez IZ </a:t>
            </a:r>
            <a:r>
              <a:rPr lang="pl-PL" sz="2400" b="1" dirty="0" err="1">
                <a:solidFill>
                  <a:schemeClr val="tx2"/>
                </a:solidFill>
              </a:rPr>
              <a:t>FEdKP</a:t>
            </a:r>
            <a:endParaRPr lang="pl-PL" sz="2400" b="1" dirty="0">
              <a:solidFill>
                <a:schemeClr val="tx2"/>
              </a:solidFill>
            </a:endParaRP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29C0BC15-5465-4C00-E185-3394B933EE7A}"/>
              </a:ext>
            </a:extLst>
          </p:cNvPr>
          <p:cNvSpPr/>
          <p:nvPr/>
        </p:nvSpPr>
        <p:spPr>
          <a:xfrm>
            <a:off x="460530" y="1763613"/>
            <a:ext cx="9437089" cy="56886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b="1" dirty="0">
                <a:solidFill>
                  <a:schemeClr val="accent1"/>
                </a:solidFill>
              </a:rPr>
              <a:t>- Aktualizacja Oceny ex-</a:t>
            </a:r>
            <a:r>
              <a:rPr lang="pl-PL" b="1" dirty="0" err="1">
                <a:solidFill>
                  <a:schemeClr val="accent1"/>
                </a:solidFill>
              </a:rPr>
              <a:t>ante</a:t>
            </a:r>
            <a:r>
              <a:rPr lang="pl-PL" b="1" dirty="0">
                <a:solidFill>
                  <a:schemeClr val="accent1"/>
                </a:solidFill>
              </a:rPr>
              <a:t> dla instrumentów finansowych wdrażanych w województwie </a:t>
            </a: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kujawsko-pomorskim w ramach programu Fundusze Europejskie dla Kujaw i Pomorza 2021-2027 – przedstawienie w trakcie posiedzenia KM </a:t>
            </a:r>
            <a:r>
              <a:rPr lang="pl-PL" b="1" dirty="0" err="1">
                <a:solidFill>
                  <a:schemeClr val="accent1"/>
                </a:solidFill>
              </a:rPr>
              <a:t>FEdKP</a:t>
            </a:r>
            <a:r>
              <a:rPr lang="pl-PL" b="1" dirty="0">
                <a:solidFill>
                  <a:schemeClr val="accent1"/>
                </a:solidFill>
              </a:rPr>
              <a:t> na początku czerwca br. </a:t>
            </a: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- Prace nad Strategią Inwestycyjną z Biznesplanem dla INSTRUMENTÓW FINANSOWYCH </a:t>
            </a: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w ramach Programu Fundusze Europejskie dla Kujaw i Pomorza 2021-2027 – do 15 czerwca br.</a:t>
            </a: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- Od 15 czerwca br. nabór wniosków  </a:t>
            </a: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  <a:p>
            <a:pPr algn="just"/>
            <a:endParaRPr lang="pl-PL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7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5137083"/>
            <a:ext cx="7920115" cy="1107677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000" dirty="0"/>
            </a:br>
            <a:r>
              <a:rPr lang="pl-PL" sz="2000" dirty="0"/>
              <a:t>27 kwietnia 2023 r.</a:t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5866" y="4270559"/>
            <a:ext cx="4176464" cy="140806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1600" dirty="0"/>
              <a:t>Rafał Domagalski</a:t>
            </a:r>
          </a:p>
          <a:p>
            <a:pPr algn="ctr">
              <a:lnSpc>
                <a:spcPct val="100000"/>
              </a:lnSpc>
            </a:pPr>
            <a:r>
              <a:rPr lang="pl-PL" sz="1600" dirty="0"/>
              <a:t>Kierownik Biura ds. Przedsiębiorczości i Instrumentów Finansowych</a:t>
            </a:r>
          </a:p>
          <a:p>
            <a:pPr algn="ctr">
              <a:lnSpc>
                <a:spcPct val="100000"/>
              </a:lnSpc>
            </a:pPr>
            <a:r>
              <a:rPr lang="pl-PL" sz="1600" dirty="0"/>
              <a:t>Departament Funduszy Europejskich</a:t>
            </a:r>
            <a:endParaRPr lang="pl-PL" sz="1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0" y="6355345"/>
            <a:ext cx="10179819" cy="94598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501EA8E-D1D2-BE4A-1A4D-1B5B18EA6D20}"/>
              </a:ext>
            </a:extLst>
          </p:cNvPr>
          <p:cNvSpPr txBox="1"/>
          <p:nvPr/>
        </p:nvSpPr>
        <p:spPr>
          <a:xfrm>
            <a:off x="3504671" y="3262656"/>
            <a:ext cx="2962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400" b="1" dirty="0">
                <a:solidFill>
                  <a:schemeClr val="tx2"/>
                </a:solidFill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5016301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2358</TotalTime>
  <Words>1161</Words>
  <Application>Microsoft Office PowerPoint</Application>
  <PresentationFormat>Niestandardowy</PresentationFormat>
  <Paragraphs>97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CIDFont+F2</vt:lpstr>
      <vt:lpstr>CIDFont+F3</vt:lpstr>
      <vt:lpstr>Open Sans</vt:lpstr>
      <vt:lpstr>Motyw pakietu Office</vt:lpstr>
      <vt:lpstr> 27 kwietnia 2023 r. </vt:lpstr>
      <vt:lpstr>Prezentacja programu PowerPoint</vt:lpstr>
      <vt:lpstr>Schemat przedstawiający system wdrażania  IF w ramach FEdKP 2021-2027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27 kwietnia 2023 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Magdalena Błaszak</cp:lastModifiedBy>
  <cp:revision>69</cp:revision>
  <cp:lastPrinted>2023-04-26T10:53:49Z</cp:lastPrinted>
  <dcterms:created xsi:type="dcterms:W3CDTF">2022-06-22T09:40:44Z</dcterms:created>
  <dcterms:modified xsi:type="dcterms:W3CDTF">2023-04-26T11:47:07Z</dcterms:modified>
</cp:coreProperties>
</file>