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7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9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E53393-9FA9-DEF5-3A35-803471B08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CAEA7FC-4313-10A7-EED5-7607B7862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E805C3F-32AD-40CB-F4C9-3CB517463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D2BBE44-9FEF-6DC8-17F7-72519BD71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73DD022-6A4D-43C1-F7C3-197D6BB1A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786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67B825-6FF1-1ECD-B9E7-E0EA2EF04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589081-964C-BBF9-CC06-29D49C105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D79DDAA-7D15-B2E5-CD93-A2C43A64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729FA37-6997-884D-6B18-EAD8FE65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154987-5467-5B70-77D1-40D9D164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08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71290B-A7EA-43AA-7EDC-164F524A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BA9864-E541-5252-90A5-2DE32CCB5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02992F-8C7E-06DE-3456-64A12DA7D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2443D50-5BDE-A624-428A-D9F8FDDCF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DBF8E5-ED7B-97B4-1ECF-A6E1A447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44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88D5CB-31C8-2A4A-DA8A-F6004D48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FD3D9C-1F6B-B517-374F-4B1C9FD39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F4B2B12-00B0-7364-1D12-DCBB3EDA3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F81A28C-E7C8-4B3B-15F6-964CAF741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2E8C46-054A-C155-BC42-638C95E4D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B4007FD-73C9-124B-F7AD-CDFECB36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479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C3B17E-5876-3BA6-D8D1-EF5E1C822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770AF5-CB40-4206-6169-BFC644FAC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E905F58-B1AB-A6BF-3BDD-69D66299C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235820-C726-C3B1-4ED0-A6E3AD61B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EC2FCA4-004D-23F2-BCAC-4DA335070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C995163-05FD-49C8-790F-D8B6B98E2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5595A7A-A639-40A1-B491-6C19BC61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789B3B3-DB06-EBCB-DEC3-4E5D46AC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264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8E2E90-62D0-6806-3C28-5A613352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67541D4-07C3-D4C7-C5C1-87FABA56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C4DF985-7974-80A4-6CA1-EF173DF6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C407F66-7068-B17C-AA24-62712FF2D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92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3090811-B2EA-F80B-C8C9-CF8743ECA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ACA519B-C6A8-1BCD-7264-24B152B2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A12F8F9-E596-EBB0-FF42-F92FC2641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188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79463-AB94-EBC8-1C3A-B7B617C4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9CA28B-9254-F7C3-DBD5-B9A591FB8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51C8D9A-0BBF-B1D9-D00D-60056B821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923B280-0A35-BDEE-2D2E-1BD879AC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8EAAC0-6E73-D41E-180D-2F5EF2880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6ABE9F5-F842-0673-5B76-15404F51D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088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348DD4-7ACC-2BAD-0EB0-FFD8B8F3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F77FCA4-4A88-6831-8676-533FF27A4C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03E42F7-2EA4-69AD-D059-A3E4CACB8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BB3667F-04FD-512F-80A2-351E9563D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5CF77B9-C1F7-0052-E25D-C10F8296F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8E1C1D8-D347-58AB-8E3B-31ADD4FA3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914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C55DF-4D13-8CD2-7BF3-D6BC821CA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CFB846-5930-2F20-5E79-5B3D63438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5E1493-DB9A-7847-32C6-3202CF81C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E825D2C-2F66-C79B-0806-E46DFC10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E3432F-1922-1F9B-9720-FAD58D830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842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80ADFFA-374B-0327-E0AC-0171D85F0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DCAAA9-6742-F30B-644D-320DB06AA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DC8A92-B633-6D02-5973-D29F1EBB7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8C96AD-A3E4-1E36-2063-F7D51932C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3F2B0B-EAF0-0E11-7DB7-7D7D898D1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698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4A6762E-21D4-8A8D-B6FE-B73432C4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4E3BB5-7B90-BBAF-5268-EB8FA144B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C2A92A-E9FE-5C4E-6CC6-B22219020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6A048-63A8-4BA6-B589-1383A53897F1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84288A-17C8-0E5E-347B-CBC1DDE2C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12CBBF-79E3-18C4-29F5-352A5924C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17DA5-24FB-4602-B9BF-01C2B77E00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89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E5596B-71F8-9331-190F-C9B0E663A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5789"/>
            <a:ext cx="9144000" cy="1871662"/>
          </a:xfrm>
        </p:spPr>
        <p:txBody>
          <a:bodyPr>
            <a:normAutofit/>
          </a:bodyPr>
          <a:lstStyle/>
          <a:p>
            <a:r>
              <a:rPr lang="pl-PL" sz="4000" b="1" dirty="0"/>
              <a:t>STANDARDY REALIZACJI ZADRZEWIEŃ PRZYDROŻNYCH W WOJEWÓDZTWIE KUJAWSKO-POMORSKIM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F414970-D385-FCD5-F4D1-A17F6E724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1" y="2596320"/>
            <a:ext cx="6872288" cy="3743268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EE5D175-AD72-EB2D-00F1-D8F103039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506415"/>
              </p:ext>
            </p:extLst>
          </p:nvPr>
        </p:nvGraphicFramePr>
        <p:xfrm>
          <a:off x="702366" y="3678111"/>
          <a:ext cx="204470" cy="2254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1750883273"/>
                    </a:ext>
                  </a:extLst>
                </a:gridCol>
              </a:tblGrid>
              <a:tr h="737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SzPts val="1100"/>
                        <a:buFont typeface="+mj-lt"/>
                        <a:buAutoNum type="arabicPeriod"/>
                        <a:tabLst>
                          <a:tab pos="137160" algn="l"/>
                          <a:tab pos="223520" algn="l"/>
                        </a:tabLst>
                      </a:pP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2968612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35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939E270-B05C-E87C-6654-C46F96DFC3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4" y="365125"/>
            <a:ext cx="5850466" cy="5900208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936F2B4-0F54-C099-57B2-6A58C2F53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133" y="365125"/>
            <a:ext cx="5554133" cy="5298353"/>
          </a:xfrm>
        </p:spPr>
        <p:txBody>
          <a:bodyPr>
            <a:noAutofit/>
          </a:bodyPr>
          <a:lstStyle/>
          <a:p>
            <a:r>
              <a:rPr lang="pl-PL" sz="2000" dirty="0"/>
              <a:t>Zgodnie z art. 20. ustawy z 21 marca 1985 r. o drogach publicznych, do obowiązków zarządcy drogi należy utrzymywanie zieleni przydrożnej, w tym sadzenie drzew.</a:t>
            </a:r>
          </a:p>
          <a:p>
            <a:r>
              <a:rPr lang="pl-PL" sz="2000" dirty="0"/>
              <a:t> Zasady sadzenia drzew przy drodze określa rozporządzenie ministra transportu i gospodarki morskiej z 2 marca 1999 r. w sprawie warunków technicznych, jakim powinny odpowiadać drogi publiczne i ich usytuowanie </a:t>
            </a:r>
          </a:p>
          <a:p>
            <a:r>
              <a:rPr lang="pl-PL" sz="2000" dirty="0"/>
              <a:t>Zgodnie z § 52 ust. 2 ww. rozporządzenia zieleń w pasie drogowym nie powinna zagrażać bezpieczeństwu uczestników ruchu, ograniczać pola widoczności, skrajni drogi, utrudniać utrzymania drogi. </a:t>
            </a:r>
          </a:p>
          <a:p>
            <a:r>
              <a:rPr lang="pl-PL" sz="2000" dirty="0"/>
              <a:t>W § 53 ust. 3 określono, iż odległość pnia drzewa od krawędzi jezdni nie powinna być mniejsza niż 3,0 m, a w wypadku przebudowy albo remontu drogi dopuszcza się mniejszą odległość, jeśli będą spełnione pozostałe warunki określone w rozporządzeniu.</a:t>
            </a:r>
          </a:p>
        </p:txBody>
      </p:sp>
    </p:spTree>
    <p:extLst>
      <p:ext uri="{BB962C8B-B14F-4D97-AF65-F5344CB8AC3E}">
        <p14:creationId xmlns:p14="http://schemas.microsoft.com/office/powerpoint/2010/main" val="254087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>
            <a:extLst>
              <a:ext uri="{FF2B5EF4-FFF2-40B4-BE49-F238E27FC236}">
                <a16:creationId xmlns:a16="http://schemas.microsoft.com/office/drawing/2014/main" id="{24FABFB7-4715-9052-5C32-538C1B29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  <a:cs typeface="Arial" panose="020B0604020202020204" pitchFamily="34" charset="0"/>
              </a:rPr>
              <a:t>NOWE ALEJE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F900872-50A5-885E-BFA4-8467F47819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 rot="5400000">
            <a:off x="194372" y="1987646"/>
            <a:ext cx="5149056" cy="3861400"/>
          </a:xfrm>
        </p:spPr>
      </p:pic>
      <p:sp>
        <p:nvSpPr>
          <p:cNvPr id="21" name="Symbol zastępczy zawartości 20">
            <a:extLst>
              <a:ext uri="{FF2B5EF4-FFF2-40B4-BE49-F238E27FC236}">
                <a16:creationId xmlns:a16="http://schemas.microsoft.com/office/drawing/2014/main" id="{6453B1FD-13E0-19C6-BAE2-2EE29580B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43818"/>
            <a:ext cx="5181600" cy="483314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Do nasadzenia zastosować drzewa (zależnie od rodzaju i tempa wzrostu, oceny miejsca sadzenia) o obwodzie pnia 18-20 cm na wysokości 130 cm.</a:t>
            </a:r>
            <a:endParaRPr lang="pl-PL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l-PL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Odległość mi</a:t>
            </a:r>
            <a:r>
              <a:rPr lang="pl-PL" sz="2400" dirty="0">
                <a:ea typeface="Times New Roman" panose="02020603050405020304" pitchFamily="18" charset="0"/>
                <a:cs typeface="Arial" panose="020B0604020202020204" pitchFamily="34" charset="0"/>
              </a:rPr>
              <a:t>ędzy drzewami w rzędzie ma wynosić 5 -12  m </a:t>
            </a:r>
          </a:p>
          <a:p>
            <a:r>
              <a:rPr lang="pl-PL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Drzewa z gołym korzeniem sadzić należy jesienią lub wczesną wiosną, </a:t>
            </a:r>
          </a:p>
          <a:p>
            <a:endParaRPr lang="pl-PL" sz="2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pl-PL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Rośliny z bryła ziemi można sadzić przez cały rok z wyjątkiem dni upalnych i w czasie zamarzania gruntu</a:t>
            </a:r>
          </a:p>
          <a:p>
            <a:pPr marL="0" indent="0">
              <a:buNone/>
            </a:pP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2824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560F50-4A0A-F9A3-F46A-4520A575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ZABIEGI  W CELU ZWIĘKSZENIA ŻYWOTNOŚCI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D97F4DB-9075-F0BF-591D-582991D705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1792" y="1976659"/>
            <a:ext cx="4918707" cy="3745892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343C3FC-BC44-7421-EE92-BDF46B83F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26667" y="1490133"/>
            <a:ext cx="5977465" cy="468683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Przeprowadzenie analizy i określenie zakresu działań mogących poprawić stan zdrowotny i przedłużyć żywotność.</a:t>
            </a:r>
            <a:endParaRPr lang="pl-PL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Prace przy drzewach należy prowadzić mając na uwadze przede wszystkim poprawę zdrowotności i przedłużenie żywotności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Szczególną uwagę zwracać na minimalizowanie strat przy cięciu w koronie, zabezpieczanie zranień, ubytków i zwalczanie szkodników.</a:t>
            </a:r>
            <a:endParaRPr lang="pl-PL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Wszelkie prace prowadzić </a:t>
            </a:r>
            <a:r>
              <a:rPr lang="pl-PL" sz="8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tylko</a:t>
            </a:r>
            <a:r>
              <a:rPr lang="pl-PL" sz="8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poza okresem lęgowym ptaków, ze szczególną ostrożnością w przypadku występowania w obrębie drzewa gatunków objętych ochroną prawną.</a:t>
            </a:r>
            <a:endParaRPr lang="pl-PL" sz="8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911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04C700D-A478-5AA8-C224-134366EEEB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6" y="705854"/>
            <a:ext cx="4363452" cy="5471110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CF3CAE6-4B8F-7ED3-A0A5-AB319E418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50232"/>
            <a:ext cx="5181600" cy="5326731"/>
          </a:xfrm>
        </p:spPr>
        <p:txBody>
          <a:bodyPr>
            <a:normAutofit/>
          </a:bodyPr>
          <a:lstStyle/>
          <a:p>
            <a:r>
              <a:rPr lang="pl-PL" sz="2200" dirty="0"/>
              <a:t>Aleja była przeznaczona do wycięcia w 2017 r.</a:t>
            </a:r>
          </a:p>
          <a:p>
            <a:r>
              <a:rPr lang="pl-PL" sz="2200" dirty="0"/>
              <a:t>W 2018 r.  zdecydowano „dać drzewom szansę”</a:t>
            </a:r>
          </a:p>
          <a:p>
            <a:r>
              <a:rPr lang="pl-PL" sz="2200" dirty="0"/>
              <a:t>W 2019 r. wykonano pielęgnację koron.</a:t>
            </a:r>
          </a:p>
          <a:p>
            <a:r>
              <a:rPr lang="pl-PL" sz="2200" dirty="0"/>
              <a:t>Tak wyglądały w 2021 r.</a:t>
            </a:r>
          </a:p>
        </p:txBody>
      </p:sp>
    </p:spTree>
    <p:extLst>
      <p:ext uri="{BB962C8B-B14F-4D97-AF65-F5344CB8AC3E}">
        <p14:creationId xmlns:p14="http://schemas.microsoft.com/office/powerpoint/2010/main" val="550055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C41387-5F47-423F-D7A3-56E1DF30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NASADZENIA  UZUPEŁNIAJĄCE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6A0BA3F-78E0-FBE9-192D-7D381276E5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5389" y="1717216"/>
            <a:ext cx="4908969" cy="4010526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ECC6CBE-AA54-2D31-B464-BA22CD47A2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Pełne nasadzenia alejowe pełnią najlepiej rolę krajobrazową i środowiskową</a:t>
            </a:r>
          </a:p>
          <a:p>
            <a:r>
              <a:rPr lang="pl-PL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miejscach po usuniętych drzewach sadzić należy ten sam gatunek o parametrach określonych Standardami</a:t>
            </a:r>
          </a:p>
          <a:p>
            <a:r>
              <a:rPr lang="pl-PL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Równolegle z sadzeniem prowadzone będzie leczenie starych drzew</a:t>
            </a:r>
            <a:br>
              <a:rPr lang="pl-PL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53486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E33D22-AFE6-DEEC-B27D-9AC87A28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591800" cy="132556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GATUNKI DO ZADRZEWIEŃ PRZY DROGACH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85B1DA-C6BB-418B-7DF6-1FB9E9B95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941094"/>
            <a:ext cx="4555065" cy="4100931"/>
          </a:xfrm>
        </p:spPr>
        <p:txBody>
          <a:bodyPr/>
          <a:lstStyle/>
          <a:p>
            <a:r>
              <a:rPr lang="pl-PL" sz="2200" dirty="0"/>
              <a:t> o odpowiednich cechach (pokrój, wymagania siedliskowe, odporność)</a:t>
            </a:r>
          </a:p>
          <a:p>
            <a:r>
              <a:rPr lang="pl-PL" sz="2200" dirty="0"/>
              <a:t>gatunki rodzime i trwale zadomowione </a:t>
            </a:r>
          </a:p>
          <a:p>
            <a:r>
              <a:rPr lang="pl-PL" sz="2200" dirty="0"/>
              <a:t>stanowiące pożytek dla owadów</a:t>
            </a:r>
          </a:p>
          <a:p>
            <a:pPr marL="0" indent="0">
              <a:buNone/>
            </a:pPr>
            <a:endParaRPr lang="pl-PL" sz="2200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3861BA81-FF8D-F428-3452-1726B41485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27350"/>
            <a:ext cx="5337732" cy="4003299"/>
          </a:xfrm>
        </p:spPr>
      </p:pic>
    </p:spTree>
    <p:extLst>
      <p:ext uri="{BB962C8B-B14F-4D97-AF65-F5344CB8AC3E}">
        <p14:creationId xmlns:p14="http://schemas.microsoft.com/office/powerpoint/2010/main" val="225003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C8F094-8F38-7A58-981F-82F9B742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094" y="365126"/>
            <a:ext cx="9793706" cy="601578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ALEJA JAWOROWA</a:t>
            </a:r>
          </a:p>
        </p:txBody>
      </p:sp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E36C4981-07E2-2F6E-49A7-A1A3FEEAC6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94" y="1127124"/>
            <a:ext cx="6974305" cy="5230729"/>
          </a:xfrm>
        </p:spPr>
      </p:pic>
    </p:spTree>
    <p:extLst>
      <p:ext uri="{BB962C8B-B14F-4D97-AF65-F5344CB8AC3E}">
        <p14:creationId xmlns:p14="http://schemas.microsoft.com/office/powerpoint/2010/main" val="359002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1B7050-D096-C1AD-70FC-E3A3C663A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446" y="352926"/>
            <a:ext cx="3408549" cy="121531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ALEJA LIPOWA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307DA0F-8583-DA0A-242C-5AAE2A6645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46" y="1219201"/>
            <a:ext cx="6817098" cy="5285873"/>
          </a:xfrm>
        </p:spPr>
      </p:pic>
    </p:spTree>
    <p:extLst>
      <p:ext uri="{BB962C8B-B14F-4D97-AF65-F5344CB8AC3E}">
        <p14:creationId xmlns:p14="http://schemas.microsoft.com/office/powerpoint/2010/main" val="4194001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947D83-ADE6-0FC8-FEDB-4A83BF915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546" y="365125"/>
            <a:ext cx="10002253" cy="132556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ALEJA ROBINIOWA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7C22077C-E02E-F48C-A54A-176F1082CB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546" y="1351381"/>
            <a:ext cx="7712242" cy="5141494"/>
          </a:xfrm>
        </p:spPr>
      </p:pic>
    </p:spTree>
    <p:extLst>
      <p:ext uri="{BB962C8B-B14F-4D97-AF65-F5344CB8AC3E}">
        <p14:creationId xmlns:p14="http://schemas.microsoft.com/office/powerpoint/2010/main" val="1361086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8731C0-2E31-1CFA-3294-2117D4D4C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494" y="365125"/>
            <a:ext cx="10022306" cy="132556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ALEJA DĘBOWA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7780017F-5846-FEEA-FDD6-2B53DA36B2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94" y="1271439"/>
            <a:ext cx="6653464" cy="4971196"/>
          </a:xfrm>
        </p:spPr>
      </p:pic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A67007AC-A472-2232-5F80-0C0AC7FA4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88706" y="6242635"/>
            <a:ext cx="5181600" cy="500480"/>
          </a:xfrm>
        </p:spPr>
        <p:txBody>
          <a:bodyPr>
            <a:normAutofit/>
          </a:bodyPr>
          <a:lstStyle/>
          <a:p>
            <a:r>
              <a:rPr lang="pl-PL" sz="1400" dirty="0"/>
              <a:t>Autor: Zbigniew Zieliński</a:t>
            </a:r>
          </a:p>
        </p:txBody>
      </p:sp>
    </p:spTree>
    <p:extLst>
      <p:ext uri="{BB962C8B-B14F-4D97-AF65-F5344CB8AC3E}">
        <p14:creationId xmlns:p14="http://schemas.microsoft.com/office/powerpoint/2010/main" val="320336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49C83A-C095-D1D0-3B75-769AE52E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91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ALEJA  JABŁONI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F2A1077-CEE0-03E4-E562-A46D391741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32421"/>
            <a:ext cx="7417032" cy="5052489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0F7DAC2-C0AB-D265-6611-F2056EA09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35968" y="6284910"/>
            <a:ext cx="2306082" cy="436312"/>
          </a:xfrm>
        </p:spPr>
        <p:txBody>
          <a:bodyPr>
            <a:normAutofit/>
          </a:bodyPr>
          <a:lstStyle/>
          <a:p>
            <a:r>
              <a:rPr lang="pl-PL" sz="1400" dirty="0"/>
              <a:t>Autor: Daniel </a:t>
            </a:r>
            <a:r>
              <a:rPr lang="pl-PL" sz="1400" dirty="0" err="1"/>
              <a:t>Prudek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314955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27B489-674F-C551-6052-142895636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92012"/>
          </a:xfrm>
        </p:spPr>
        <p:txBody>
          <a:bodyPr/>
          <a:lstStyle/>
          <a:p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Dziękuję za uwagę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9C3D1C-4FF3-2320-6077-2B0B04577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15915"/>
            <a:ext cx="5001126" cy="3336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accent6">
                    <a:lumMod val="50000"/>
                  </a:schemeClr>
                </a:solidFill>
              </a:rPr>
              <a:t>Ksenia Żółtowska-Gimińska</a:t>
            </a:r>
          </a:p>
          <a:p>
            <a:pPr marL="0" indent="0">
              <a:buNone/>
            </a:pPr>
            <a:endParaRPr lang="pl-PL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Biuro ds. Zieleni przy Drogach</a:t>
            </a:r>
          </a:p>
          <a:p>
            <a:pPr marL="0" indent="0">
              <a:buNone/>
            </a:pPr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Departament Infrastruktury Drogowe</a:t>
            </a:r>
          </a:p>
          <a:p>
            <a:pPr marL="0" indent="0">
              <a:buNone/>
            </a:pPr>
            <a:r>
              <a:rPr lang="pl-PL" sz="2000" dirty="0">
                <a:solidFill>
                  <a:schemeClr val="accent6">
                    <a:lumMod val="50000"/>
                  </a:schemeClr>
                </a:solidFill>
              </a:rPr>
              <a:t>Urząd Marszałkowski Województwa Kujawsko-Pomorskiego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019479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423</Words>
  <Application>Microsoft Office PowerPoint</Application>
  <PresentationFormat>Panoramiczny</PresentationFormat>
  <Paragraphs>43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Motyw pakietu Office</vt:lpstr>
      <vt:lpstr>STANDARDY REALIZACJI ZADRZEWIEŃ PRZYDROŻNYCH W WOJEWÓDZTWIE KUJAWSKO-POMORSKIM</vt:lpstr>
      <vt:lpstr>Prezentacja programu PowerPoint</vt:lpstr>
      <vt:lpstr>NOWE ALEJE</vt:lpstr>
      <vt:lpstr>ZABIEGI  W CELU ZWIĘKSZENIA ŻYWOTNOŚCI</vt:lpstr>
      <vt:lpstr>Prezentacja programu PowerPoint</vt:lpstr>
      <vt:lpstr>NASADZENIA  UZUPEŁNIAJĄCE</vt:lpstr>
      <vt:lpstr>GATUNKI DO ZADRZEWIEŃ PRZY DROGACH</vt:lpstr>
      <vt:lpstr>ALEJA JAWOROWA</vt:lpstr>
      <vt:lpstr>ALEJA LIPOWA</vt:lpstr>
      <vt:lpstr>ALEJA ROBINIOWA</vt:lpstr>
      <vt:lpstr>ALEJA DĘBOWA</vt:lpstr>
      <vt:lpstr>ALEJA  JABŁONI 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STANDARDY REALIZACJI ZADRZEWIEŃ PRZYDROŻNYCH W WOJEWÓDZTWIE KUJAWSKO-POMORSKIM</dc:title>
  <dc:creator>Ksenia Żółtowska-Gimińska</dc:creator>
  <cp:lastModifiedBy>Ksenia Żółtowska-Gimińska</cp:lastModifiedBy>
  <cp:revision>8</cp:revision>
  <dcterms:created xsi:type="dcterms:W3CDTF">2023-04-17T07:38:26Z</dcterms:created>
  <dcterms:modified xsi:type="dcterms:W3CDTF">2023-04-26T07:38:07Z</dcterms:modified>
</cp:coreProperties>
</file>