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77" r:id="rId2"/>
    <p:sldId id="2603" r:id="rId3"/>
    <p:sldId id="2595" r:id="rId4"/>
    <p:sldId id="2576" r:id="rId5"/>
    <p:sldId id="274" r:id="rId6"/>
    <p:sldId id="2597" r:id="rId7"/>
    <p:sldId id="2573" r:id="rId8"/>
    <p:sldId id="2585" r:id="rId9"/>
    <p:sldId id="2602" r:id="rId10"/>
    <p:sldId id="2598" r:id="rId11"/>
    <p:sldId id="2599" r:id="rId12"/>
    <p:sldId id="2600" r:id="rId13"/>
    <p:sldId id="2601" r:id="rId14"/>
    <p:sldId id="2605" r:id="rId15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Magdalena Błaszak" initials="MB" lastIdx="2" clrIdx="1">
    <p:extLst>
      <p:ext uri="{19B8F6BF-5375-455C-9EA6-DF929625EA0E}">
        <p15:presenceInfo xmlns:p15="http://schemas.microsoft.com/office/powerpoint/2012/main" userId="S-1-5-21-2619306676-2800222060-3362172700-8710" providerId="AD"/>
      </p:ext>
    </p:extLst>
  </p:cmAuthor>
  <p:cmAuthor id="3" name="Anna Głuszek" initials="AG" lastIdx="10" clrIdx="2">
    <p:extLst>
      <p:ext uri="{19B8F6BF-5375-455C-9EA6-DF929625EA0E}">
        <p15:presenceInfo xmlns:p15="http://schemas.microsoft.com/office/powerpoint/2012/main" userId="28c6fadd772e9a04" providerId="Windows Live"/>
      </p:ext>
    </p:extLst>
  </p:cmAuthor>
  <p:cmAuthor id="4" name="Lucyna Swoińska-Lasota" initials="LSL-BdsS" lastIdx="2" clrIdx="3">
    <p:extLst>
      <p:ext uri="{19B8F6BF-5375-455C-9EA6-DF929625EA0E}">
        <p15:presenceInfo xmlns:p15="http://schemas.microsoft.com/office/powerpoint/2012/main" userId="Lucyna Swoińska-Laso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1392" y="11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baseline="0"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podsumowanie!$DT$2</c:f>
              <c:strCache>
                <c:ptCount val="1"/>
                <c:pt idx="0">
                  <c:v>Ilość naborów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numRef>
              <c:f>podsumowanie!$DS$3:$DS$8</c:f>
              <c:numCache>
                <c:formatCode>yyyy</c:formatCode>
                <c:ptCount val="6"/>
                <c:pt idx="1">
                  <c:v>45122</c:v>
                </c:pt>
                <c:pt idx="2">
                  <c:v>45489</c:v>
                </c:pt>
                <c:pt idx="3">
                  <c:v>45855</c:v>
                </c:pt>
                <c:pt idx="4">
                  <c:v>46221</c:v>
                </c:pt>
                <c:pt idx="5">
                  <c:v>46587</c:v>
                </c:pt>
              </c:numCache>
            </c:numRef>
          </c:cat>
          <c:val>
            <c:numRef>
              <c:f>podsumowanie!$DT$3:$DT$8</c:f>
              <c:numCache>
                <c:formatCode>0</c:formatCode>
                <c:ptCount val="6"/>
                <c:pt idx="1">
                  <c:v>101</c:v>
                </c:pt>
                <c:pt idx="2">
                  <c:v>67</c:v>
                </c:pt>
                <c:pt idx="3">
                  <c:v>38</c:v>
                </c:pt>
                <c:pt idx="4">
                  <c:v>17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79-4FFC-85F4-2E8E0E848D3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24291631"/>
        <c:axId val="824296623"/>
      </c:barChart>
      <c:dateAx>
        <c:axId val="824291631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824296623"/>
        <c:crosses val="autoZero"/>
        <c:auto val="1"/>
        <c:lblOffset val="100"/>
        <c:baseTimeUnit val="years"/>
      </c:dateAx>
      <c:valAx>
        <c:axId val="824296623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824291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78889828854038"/>
          <c:y val="6.4270494960865121E-2"/>
          <c:w val="0.86613422200831358"/>
          <c:h val="0.6107895541836094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599AD5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3.6487465851378398E-4"/>
                  <c:y val="-6.868035073555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06-42CB-9AA8-91B95A062CB7}"/>
                </c:ext>
              </c:extLst>
            </c:dLbl>
            <c:dLbl>
              <c:idx val="4"/>
              <c:layout>
                <c:manualLayout>
                  <c:x val="-6.4924724184001013E-17"/>
                  <c:y val="4.456086570275621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06-42CB-9AA8-91B95A062C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Arkusz1!$B$4:$B$12</c:f>
              <c:strCache>
                <c:ptCount val="9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2029 - VII 2030</c:v>
                </c:pt>
              </c:strCache>
            </c:strRef>
          </c:cat>
          <c:val>
            <c:numRef>
              <c:f>Arkusz1!$C$4:$C$12</c:f>
              <c:numCache>
                <c:formatCode>General</c:formatCode>
                <c:ptCount val="9"/>
                <c:pt idx="4" formatCode="0%">
                  <c:v>0.1</c:v>
                </c:pt>
                <c:pt idx="5" formatCode="0%">
                  <c:v>0.17</c:v>
                </c:pt>
                <c:pt idx="6" formatCode="0%">
                  <c:v>0.17</c:v>
                </c:pt>
                <c:pt idx="7" formatCode="0%">
                  <c:v>0.18</c:v>
                </c:pt>
                <c:pt idx="8" formatCode="0%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06-42CB-9AA8-91B95A062CB7}"/>
            </c:ext>
          </c:extLst>
        </c:ser>
        <c:ser>
          <c:idx val="1"/>
          <c:order val="1"/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9.1936702263672901E-4"/>
                  <c:y val="-4.5732726860222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06-42CB-9AA8-91B95A062CB7}"/>
                </c:ext>
              </c:extLst>
            </c:dLbl>
            <c:dLbl>
              <c:idx val="4"/>
              <c:layout>
                <c:manualLayout>
                  <c:x val="2.4469049510576534E-3"/>
                  <c:y val="-4.04314501954934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fld id="{0D96CCA6-43F2-4742-99EA-F78A6EBA646B}" type="VALUE">
                      <a:rPr lang="en-US"/>
                      <a:pPr/>
                      <a:t>[WARTOŚĆ]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206-42CB-9AA8-91B95A062CB7}"/>
                </c:ext>
              </c:extLst>
            </c:dLbl>
            <c:dLbl>
              <c:idx val="5"/>
              <c:layout>
                <c:manualLayout>
                  <c:x val="6.7621020014972395E-4"/>
                  <c:y val="-6.873411704518284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206-42CB-9AA8-91B95A062CB7}"/>
                </c:ext>
              </c:extLst>
            </c:dLbl>
            <c:dLbl>
              <c:idx val="6"/>
              <c:layout>
                <c:manualLayout>
                  <c:x val="7.9778861139329137E-4"/>
                  <c:y val="-0.1104150229586216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206-42CB-9AA8-91B95A062CB7}"/>
                </c:ext>
              </c:extLst>
            </c:dLbl>
            <c:dLbl>
              <c:idx val="7"/>
              <c:layout>
                <c:manualLayout>
                  <c:x val="-9.729061395147029E-4"/>
                  <c:y val="-0.163184619251027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206-42CB-9AA8-91B95A062CB7}"/>
                </c:ext>
              </c:extLst>
            </c:dLbl>
            <c:dLbl>
              <c:idx val="8"/>
              <c:layout>
                <c:manualLayout>
                  <c:x val="7.3699940577170238E-4"/>
                  <c:y val="-0.2003477295342819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206-42CB-9AA8-91B95A062C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Arkusz1!$B$4:$B$12</c:f>
              <c:strCache>
                <c:ptCount val="9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2029 - VII 2030</c:v>
                </c:pt>
              </c:strCache>
            </c:strRef>
          </c:cat>
          <c:val>
            <c:numRef>
              <c:f>Arkusz1!$D$4:$D$12</c:f>
              <c:numCache>
                <c:formatCode>General</c:formatCode>
                <c:ptCount val="9"/>
                <c:pt idx="3" formatCode="0%">
                  <c:v>0.06</c:v>
                </c:pt>
                <c:pt idx="4" formatCode="0%">
                  <c:v>0.06</c:v>
                </c:pt>
                <c:pt idx="5" formatCode="0%">
                  <c:v>0.16</c:v>
                </c:pt>
                <c:pt idx="6" formatCode="0%">
                  <c:v>0.33</c:v>
                </c:pt>
                <c:pt idx="7" formatCode="0%">
                  <c:v>0.5</c:v>
                </c:pt>
                <c:pt idx="8" formatCode="0%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206-42CB-9AA8-91B95A062C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05384175"/>
        <c:axId val="1305385007"/>
      </c:barChart>
      <c:catAx>
        <c:axId val="130538417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lata </a:t>
                </a:r>
              </a:p>
              <a:p>
                <a:pPr>
                  <a:defRPr sz="14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r>
                  <a:rPr lang="pl-PL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n+3/n+2</a:t>
                </a:r>
              </a:p>
            </c:rich>
          </c:tx>
          <c:layout>
            <c:manualLayout>
              <c:xMode val="edge"/>
              <c:yMode val="edge"/>
              <c:x val="9.2167423875817292E-2"/>
              <c:y val="0.795061115127801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05385007"/>
        <c:crosses val="autoZero"/>
        <c:auto val="1"/>
        <c:lblAlgn val="ctr"/>
        <c:lblOffset val="100"/>
        <c:noMultiLvlLbl val="0"/>
      </c:catAx>
      <c:valAx>
        <c:axId val="1305385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200" dirty="0">
                    <a:solidFill>
                      <a:schemeClr val="accent6">
                        <a:lumMod val="75000"/>
                      </a:schemeClr>
                    </a:solidFill>
                  </a:rPr>
                  <a:t>% alokacji</a:t>
                </a:r>
              </a:p>
            </c:rich>
          </c:tx>
          <c:layout>
            <c:manualLayout>
              <c:xMode val="edge"/>
              <c:yMode val="edge"/>
              <c:x val="0"/>
              <c:y val="7.982511801981882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05384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171344693478794"/>
          <c:y val="0.91850413422123867"/>
          <c:w val="0.76598804906525431"/>
          <c:h val="4.36472457596914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DF9E3"/>
    </a:solidFill>
    <a:ln w="9525" cap="flat" cmpd="sng" algn="ctr">
      <a:solidFill>
        <a:schemeClr val="bg2">
          <a:alpha val="86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5E15B4-ED66-41BD-9053-C1233964CF9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1CA53DD-E75D-40E0-B367-70228AF50597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pl-PL" dirty="0"/>
            <a:t>Budowa obwodnic na drogach wojewódzkich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pl-PL" dirty="0"/>
            <a:t> od 5.06.2023</a:t>
          </a:r>
        </a:p>
        <a:p>
          <a:pPr>
            <a:buFont typeface="Arial" panose="020B0604020202020204" pitchFamily="34" charset="0"/>
            <a:buChar char="•"/>
          </a:pPr>
          <a:endParaRPr lang="pl-PL" dirty="0"/>
        </a:p>
      </dgm:t>
    </dgm:pt>
    <dgm:pt modelId="{7054B8C3-BBC5-46F7-AEB8-50F208A9F591}" type="parTrans" cxnId="{DEA37627-315B-4F26-AB23-6D997B759D9D}">
      <dgm:prSet/>
      <dgm:spPr/>
      <dgm:t>
        <a:bodyPr/>
        <a:lstStyle/>
        <a:p>
          <a:endParaRPr lang="pl-PL"/>
        </a:p>
      </dgm:t>
    </dgm:pt>
    <dgm:pt modelId="{9801E8DD-479C-4457-818D-C4B531ACFCCE}" type="sibTrans" cxnId="{DEA37627-315B-4F26-AB23-6D997B759D9D}">
      <dgm:prSet/>
      <dgm:spPr/>
      <dgm:t>
        <a:bodyPr/>
        <a:lstStyle/>
        <a:p>
          <a:endParaRPr lang="pl-PL"/>
        </a:p>
      </dgm:t>
    </dgm:pt>
    <dgm:pt modelId="{2B8E46F7-7BC0-49A3-9283-7ED066E06A04}">
      <dgm:prSet phldrT="[Tekst]"/>
      <dgm:spPr>
        <a:solidFill>
          <a:schemeClr val="accent1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dirty="0"/>
            <a:t>Zakup taboru kolejowego 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/>
            <a:t>od 30.06.2023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endParaRPr lang="pl-PL" dirty="0"/>
        </a:p>
      </dgm:t>
    </dgm:pt>
    <dgm:pt modelId="{39E92334-452E-4902-8071-617990C4C4CD}" type="parTrans" cxnId="{9716AB79-A78A-4186-B425-D58EAC0FFAE5}">
      <dgm:prSet/>
      <dgm:spPr/>
      <dgm:t>
        <a:bodyPr/>
        <a:lstStyle/>
        <a:p>
          <a:endParaRPr lang="pl-PL"/>
        </a:p>
      </dgm:t>
    </dgm:pt>
    <dgm:pt modelId="{61579AFB-4E9E-4269-BB48-FEB1B9990209}" type="sibTrans" cxnId="{9716AB79-A78A-4186-B425-D58EAC0FFAE5}">
      <dgm:prSet/>
      <dgm:spPr/>
      <dgm:t>
        <a:bodyPr/>
        <a:lstStyle/>
        <a:p>
          <a:endParaRPr lang="pl-PL"/>
        </a:p>
      </dgm:t>
    </dgm:pt>
    <dgm:pt modelId="{21763E01-4430-4E8D-872C-82928B4A8AE4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dirty="0"/>
            <a:t>Zakup taboru na potrzeby komunikacji miejskiej </a:t>
          </a:r>
          <a:r>
            <a:rPr lang="pl-PL" dirty="0" err="1"/>
            <a:t>BydOF</a:t>
          </a:r>
          <a:r>
            <a:rPr lang="pl-PL" dirty="0"/>
            <a:t>-IP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/>
            <a:t>od 1.06.2023</a:t>
          </a:r>
        </a:p>
      </dgm:t>
    </dgm:pt>
    <dgm:pt modelId="{577BEA5B-28C8-4A82-B231-9FF23E81DCC0}" type="parTrans" cxnId="{7207634C-07E1-4E16-9A47-040B58A31FB6}">
      <dgm:prSet/>
      <dgm:spPr/>
      <dgm:t>
        <a:bodyPr/>
        <a:lstStyle/>
        <a:p>
          <a:endParaRPr lang="pl-PL"/>
        </a:p>
      </dgm:t>
    </dgm:pt>
    <dgm:pt modelId="{08B95687-9527-48D3-A2D6-028066A186CD}" type="sibTrans" cxnId="{7207634C-07E1-4E16-9A47-040B58A31FB6}">
      <dgm:prSet/>
      <dgm:spPr/>
      <dgm:t>
        <a:bodyPr/>
        <a:lstStyle/>
        <a:p>
          <a:endParaRPr lang="pl-PL"/>
        </a:p>
      </dgm:t>
    </dgm:pt>
    <dgm:pt modelId="{ECFCCE8C-ECF0-49D5-BB07-1409C1AE1F42}">
      <dgm:prSet phldrT="[Tekst]"/>
      <dgm:spPr>
        <a:solidFill>
          <a:srgbClr val="FFC000"/>
        </a:solidFill>
      </dgm:spPr>
      <dgm:t>
        <a:bodyPr/>
        <a:lstStyle/>
        <a:p>
          <a:pPr marL="0" marR="0" lvl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dirty="0"/>
            <a:t>Stypendia dla uczniów</a:t>
          </a:r>
        </a:p>
        <a:p>
          <a:pPr marL="0" marR="0" lvl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dirty="0"/>
            <a:t>- kształcenie ogólne</a:t>
          </a:r>
        </a:p>
        <a:p>
          <a:pPr marL="0" marR="0" lvl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dirty="0"/>
            <a:t>od 30.05.2023 </a:t>
          </a:r>
        </a:p>
      </dgm:t>
    </dgm:pt>
    <dgm:pt modelId="{75850A3E-946D-4433-9F5C-B99687C8359F}" type="parTrans" cxnId="{74B5C9C2-95B3-4B75-87CA-7BA535D0340C}">
      <dgm:prSet/>
      <dgm:spPr/>
      <dgm:t>
        <a:bodyPr/>
        <a:lstStyle/>
        <a:p>
          <a:endParaRPr lang="pl-PL"/>
        </a:p>
      </dgm:t>
    </dgm:pt>
    <dgm:pt modelId="{6CE4A4E8-157A-44F6-A89A-04A3397F1400}" type="sibTrans" cxnId="{74B5C9C2-95B3-4B75-87CA-7BA535D0340C}">
      <dgm:prSet/>
      <dgm:spPr/>
      <dgm:t>
        <a:bodyPr/>
        <a:lstStyle/>
        <a:p>
          <a:endParaRPr lang="pl-PL"/>
        </a:p>
      </dgm:t>
    </dgm:pt>
    <dgm:pt modelId="{C3C2CF41-13A3-4F80-BB86-D960ADA5FFC8}">
      <dgm:prSet phldrT="[Tekst]"/>
      <dgm:spPr>
        <a:solidFill>
          <a:srgbClr val="FFC0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dirty="0"/>
            <a:t>Kształcenie ogólne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 err="1"/>
            <a:t>BydOF</a:t>
          </a:r>
          <a:r>
            <a:rPr lang="pl-PL" dirty="0"/>
            <a:t>-IP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/>
            <a:t>od 31.05.2023</a:t>
          </a:r>
        </a:p>
      </dgm:t>
    </dgm:pt>
    <dgm:pt modelId="{098DAA02-DA81-440B-8485-B1994F673ABF}" type="parTrans" cxnId="{6F511DD1-ED58-4709-9AC6-1F1C022C6C1E}">
      <dgm:prSet/>
      <dgm:spPr/>
      <dgm:t>
        <a:bodyPr/>
        <a:lstStyle/>
        <a:p>
          <a:endParaRPr lang="pl-PL"/>
        </a:p>
      </dgm:t>
    </dgm:pt>
    <dgm:pt modelId="{8134B7B4-A79D-4E0E-A3CA-A9617FA86887}" type="sibTrans" cxnId="{6F511DD1-ED58-4709-9AC6-1F1C022C6C1E}">
      <dgm:prSet/>
      <dgm:spPr/>
      <dgm:t>
        <a:bodyPr/>
        <a:lstStyle/>
        <a:p>
          <a:endParaRPr lang="pl-PL"/>
        </a:p>
      </dgm:t>
    </dgm:pt>
    <dgm:pt modelId="{9074E800-B7CB-4A55-82C1-248CB6BA3747}">
      <dgm:prSet phldrT="[Tekst]"/>
      <dgm:spPr>
        <a:solidFill>
          <a:srgbClr val="FFC000"/>
        </a:solidFill>
      </dgm:spPr>
      <dgm:t>
        <a:bodyPr/>
        <a:lstStyle/>
        <a:p>
          <a:r>
            <a:rPr lang="pl-PL" dirty="0"/>
            <a:t>Kształcenie ogólne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 err="1"/>
            <a:t>ZITy</a:t>
          </a:r>
          <a:r>
            <a:rPr lang="pl-PL" dirty="0"/>
            <a:t> regionalne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/>
            <a:t>od 1.06.2023</a:t>
          </a:r>
        </a:p>
      </dgm:t>
    </dgm:pt>
    <dgm:pt modelId="{C11100E9-1EFF-42CF-A1F2-8787AA4BDC5D}" type="parTrans" cxnId="{5DDCF086-06F5-4851-86CA-A6EEEA60CFC3}">
      <dgm:prSet/>
      <dgm:spPr/>
      <dgm:t>
        <a:bodyPr/>
        <a:lstStyle/>
        <a:p>
          <a:endParaRPr lang="pl-PL"/>
        </a:p>
      </dgm:t>
    </dgm:pt>
    <dgm:pt modelId="{4F2738A9-1450-49AA-81A8-AF19D4043C37}" type="sibTrans" cxnId="{5DDCF086-06F5-4851-86CA-A6EEEA60CFC3}">
      <dgm:prSet/>
      <dgm:spPr/>
      <dgm:t>
        <a:bodyPr/>
        <a:lstStyle/>
        <a:p>
          <a:endParaRPr lang="pl-PL"/>
        </a:p>
      </dgm:t>
    </dgm:pt>
    <dgm:pt modelId="{9629D622-C23B-42D3-B9E6-CFC75512A095}">
      <dgm:prSet phldrT="[Tekst]"/>
      <dgm:spPr>
        <a:solidFill>
          <a:srgbClr val="FFC000"/>
        </a:solidFill>
      </dgm:spPr>
      <dgm:t>
        <a:bodyPr/>
        <a:lstStyle/>
        <a:p>
          <a:r>
            <a:rPr lang="pl-PL" dirty="0"/>
            <a:t>Wsparcie ekonomii społecznej </a:t>
          </a:r>
        </a:p>
        <a:p>
          <a:r>
            <a:rPr lang="pl-PL" dirty="0"/>
            <a:t>od 31.05.2023</a:t>
          </a:r>
        </a:p>
      </dgm:t>
    </dgm:pt>
    <dgm:pt modelId="{CD52E418-04BF-4CA8-BE0A-0494B8B14974}" type="parTrans" cxnId="{C6823F85-5345-4674-ADFD-61F9DF495E3D}">
      <dgm:prSet/>
      <dgm:spPr/>
      <dgm:t>
        <a:bodyPr/>
        <a:lstStyle/>
        <a:p>
          <a:endParaRPr lang="pl-PL"/>
        </a:p>
      </dgm:t>
    </dgm:pt>
    <dgm:pt modelId="{B518E444-4490-400C-8957-119386640118}" type="sibTrans" cxnId="{C6823F85-5345-4674-ADFD-61F9DF495E3D}">
      <dgm:prSet/>
      <dgm:spPr/>
      <dgm:t>
        <a:bodyPr/>
        <a:lstStyle/>
        <a:p>
          <a:endParaRPr lang="pl-PL"/>
        </a:p>
      </dgm:t>
    </dgm:pt>
    <dgm:pt modelId="{1D247076-3048-40CE-9B21-AD4378DFA210}">
      <dgm:prSet phldrT="[Tekst]"/>
      <dgm:spPr>
        <a:solidFill>
          <a:srgbClr val="FFC0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dirty="0"/>
            <a:t>Kształcenie ogólne</a:t>
          </a:r>
        </a:p>
        <a:p>
          <a:r>
            <a:rPr lang="pl-PL" dirty="0"/>
            <a:t>OPPT</a:t>
          </a:r>
        </a:p>
        <a:p>
          <a:r>
            <a:rPr lang="pl-PL" dirty="0"/>
            <a:t>od 1.06.2023</a:t>
          </a:r>
        </a:p>
      </dgm:t>
    </dgm:pt>
    <dgm:pt modelId="{015EEFD0-C8CF-4A8E-950D-5E21B536773E}" type="sibTrans" cxnId="{BCF92BA1-A792-4420-B4C7-60809D367F95}">
      <dgm:prSet/>
      <dgm:spPr/>
      <dgm:t>
        <a:bodyPr/>
        <a:lstStyle/>
        <a:p>
          <a:endParaRPr lang="pl-PL"/>
        </a:p>
      </dgm:t>
    </dgm:pt>
    <dgm:pt modelId="{0DCCC65D-D936-4BC1-9A5F-02404F4B90A9}" type="parTrans" cxnId="{BCF92BA1-A792-4420-B4C7-60809D367F95}">
      <dgm:prSet/>
      <dgm:spPr/>
      <dgm:t>
        <a:bodyPr/>
        <a:lstStyle/>
        <a:p>
          <a:endParaRPr lang="pl-PL"/>
        </a:p>
      </dgm:t>
    </dgm:pt>
    <dgm:pt modelId="{63F01FC0-E781-46CB-AB2B-2960366017D9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dirty="0"/>
            <a:t>Wybór Menadżera Funduszu Powierniczego</a:t>
          </a:r>
        </a:p>
        <a:p>
          <a:pPr>
            <a:buFont typeface="Arial" panose="020B0604020202020204" pitchFamily="34" charset="0"/>
            <a:buChar char="•"/>
          </a:pPr>
          <a:r>
            <a:rPr lang="pl-PL" dirty="0"/>
            <a:t>od. 15.06.2023 </a:t>
          </a:r>
        </a:p>
      </dgm:t>
    </dgm:pt>
    <dgm:pt modelId="{399A14EC-0237-4658-915A-C4FCD7D90B4B}" type="sibTrans" cxnId="{E9271892-C246-46C6-82F2-3AC22E940CBF}">
      <dgm:prSet/>
      <dgm:spPr/>
      <dgm:t>
        <a:bodyPr/>
        <a:lstStyle/>
        <a:p>
          <a:endParaRPr lang="pl-PL"/>
        </a:p>
      </dgm:t>
    </dgm:pt>
    <dgm:pt modelId="{91DC44D2-B3A9-4D0B-9642-B2EE61E266E3}" type="parTrans" cxnId="{E9271892-C246-46C6-82F2-3AC22E940CBF}">
      <dgm:prSet/>
      <dgm:spPr/>
      <dgm:t>
        <a:bodyPr/>
        <a:lstStyle/>
        <a:p>
          <a:endParaRPr lang="pl-PL"/>
        </a:p>
      </dgm:t>
    </dgm:pt>
    <dgm:pt modelId="{2C5F09F9-458E-455E-8D1E-0D3B28619D90}">
      <dgm:prSet phldrT="[Tekst]"/>
      <dgm:spPr>
        <a:solidFill>
          <a:srgbClr val="FFC000"/>
        </a:solidFill>
      </dgm:spPr>
      <dgm:t>
        <a:bodyPr/>
        <a:lstStyle/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pl-PL" dirty="0"/>
            <a:t>Stypendia dla uczniów</a:t>
          </a:r>
        </a:p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pl-PL" dirty="0"/>
            <a:t>- kształcenie ogólne i zawodowe</a:t>
          </a:r>
        </a:p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pl-PL" dirty="0"/>
            <a:t>od 30.05.2023 </a:t>
          </a:r>
        </a:p>
      </dgm:t>
    </dgm:pt>
    <dgm:pt modelId="{CF52D8B3-DE19-4003-8847-5AF890AC627F}" type="parTrans" cxnId="{E4884B99-75AD-475B-BCA7-2A36153144FD}">
      <dgm:prSet/>
      <dgm:spPr/>
      <dgm:t>
        <a:bodyPr/>
        <a:lstStyle/>
        <a:p>
          <a:endParaRPr lang="pl-PL"/>
        </a:p>
      </dgm:t>
    </dgm:pt>
    <dgm:pt modelId="{DA9D0AD2-2BCD-4E32-BE05-925CA83E19DB}" type="sibTrans" cxnId="{E4884B99-75AD-475B-BCA7-2A36153144FD}">
      <dgm:prSet/>
      <dgm:spPr/>
      <dgm:t>
        <a:bodyPr/>
        <a:lstStyle/>
        <a:p>
          <a:endParaRPr lang="pl-PL"/>
        </a:p>
      </dgm:t>
    </dgm:pt>
    <dgm:pt modelId="{B875C540-64CE-484F-B575-D4D296AE32E1}" type="pres">
      <dgm:prSet presAssocID="{315E15B4-ED66-41BD-9053-C1233964CF9A}" presName="diagram" presStyleCnt="0">
        <dgm:presLayoutVars>
          <dgm:dir/>
          <dgm:resizeHandles val="exact"/>
        </dgm:presLayoutVars>
      </dgm:prSet>
      <dgm:spPr/>
    </dgm:pt>
    <dgm:pt modelId="{8134CFB1-926E-4FAF-9B4C-5BE71D3E10BF}" type="pres">
      <dgm:prSet presAssocID="{91CA53DD-E75D-40E0-B367-70228AF50597}" presName="node" presStyleLbl="node1" presStyleIdx="0" presStyleCnt="10">
        <dgm:presLayoutVars>
          <dgm:bulletEnabled val="1"/>
        </dgm:presLayoutVars>
      </dgm:prSet>
      <dgm:spPr/>
    </dgm:pt>
    <dgm:pt modelId="{4B1C6A58-7703-4727-927D-A1F1A1EAADE0}" type="pres">
      <dgm:prSet presAssocID="{9801E8DD-479C-4457-818D-C4B531ACFCCE}" presName="sibTrans" presStyleCnt="0"/>
      <dgm:spPr/>
    </dgm:pt>
    <dgm:pt modelId="{C471CACE-D6EC-4716-ABB3-80741CE19890}" type="pres">
      <dgm:prSet presAssocID="{2B8E46F7-7BC0-49A3-9283-7ED066E06A04}" presName="node" presStyleLbl="node1" presStyleIdx="1" presStyleCnt="10">
        <dgm:presLayoutVars>
          <dgm:bulletEnabled val="1"/>
        </dgm:presLayoutVars>
      </dgm:prSet>
      <dgm:spPr/>
    </dgm:pt>
    <dgm:pt modelId="{B9D3B4E5-5FB1-40C2-87D2-8D9987FDC1CD}" type="pres">
      <dgm:prSet presAssocID="{61579AFB-4E9E-4269-BB48-FEB1B9990209}" presName="sibTrans" presStyleCnt="0"/>
      <dgm:spPr/>
    </dgm:pt>
    <dgm:pt modelId="{457F5406-8C58-4F7E-84D2-CAED1EF2D491}" type="pres">
      <dgm:prSet presAssocID="{21763E01-4430-4E8D-872C-82928B4A8AE4}" presName="node" presStyleLbl="node1" presStyleIdx="2" presStyleCnt="10">
        <dgm:presLayoutVars>
          <dgm:bulletEnabled val="1"/>
        </dgm:presLayoutVars>
      </dgm:prSet>
      <dgm:spPr/>
    </dgm:pt>
    <dgm:pt modelId="{FC26ECD1-8257-4FDC-84D9-A8CBFB77B73F}" type="pres">
      <dgm:prSet presAssocID="{08B95687-9527-48D3-A2D6-028066A186CD}" presName="sibTrans" presStyleCnt="0"/>
      <dgm:spPr/>
    </dgm:pt>
    <dgm:pt modelId="{387AF0C5-5D4C-4738-AAB6-ACEDCC5289F0}" type="pres">
      <dgm:prSet presAssocID="{63F01FC0-E781-46CB-AB2B-2960366017D9}" presName="node" presStyleLbl="node1" presStyleIdx="3" presStyleCnt="10">
        <dgm:presLayoutVars>
          <dgm:bulletEnabled val="1"/>
        </dgm:presLayoutVars>
      </dgm:prSet>
      <dgm:spPr/>
    </dgm:pt>
    <dgm:pt modelId="{6B05E2D0-0AB4-431C-9DCB-78C48508ED53}" type="pres">
      <dgm:prSet presAssocID="{399A14EC-0237-4658-915A-C4FCD7D90B4B}" presName="sibTrans" presStyleCnt="0"/>
      <dgm:spPr/>
    </dgm:pt>
    <dgm:pt modelId="{B9568B03-5F98-4101-9DBF-530A10FB5567}" type="pres">
      <dgm:prSet presAssocID="{C3C2CF41-13A3-4F80-BB86-D960ADA5FFC8}" presName="node" presStyleLbl="node1" presStyleIdx="4" presStyleCnt="10">
        <dgm:presLayoutVars>
          <dgm:bulletEnabled val="1"/>
        </dgm:presLayoutVars>
      </dgm:prSet>
      <dgm:spPr/>
    </dgm:pt>
    <dgm:pt modelId="{EE1F8EEF-5C3C-48D4-B1FD-465CA9D9EAB2}" type="pres">
      <dgm:prSet presAssocID="{8134B7B4-A79D-4E0E-A3CA-A9617FA86887}" presName="sibTrans" presStyleCnt="0"/>
      <dgm:spPr/>
    </dgm:pt>
    <dgm:pt modelId="{F737F922-02F8-46EA-A21B-0AEE64EFCA38}" type="pres">
      <dgm:prSet presAssocID="{9074E800-B7CB-4A55-82C1-248CB6BA3747}" presName="node" presStyleLbl="node1" presStyleIdx="5" presStyleCnt="10">
        <dgm:presLayoutVars>
          <dgm:bulletEnabled val="1"/>
        </dgm:presLayoutVars>
      </dgm:prSet>
      <dgm:spPr/>
    </dgm:pt>
    <dgm:pt modelId="{C7AAD71B-EE56-4353-9A10-0753675F6886}" type="pres">
      <dgm:prSet presAssocID="{4F2738A9-1450-49AA-81A8-AF19D4043C37}" presName="sibTrans" presStyleCnt="0"/>
      <dgm:spPr/>
    </dgm:pt>
    <dgm:pt modelId="{818205C4-131A-4C73-B0E8-D0908D2EB7BC}" type="pres">
      <dgm:prSet presAssocID="{ECFCCE8C-ECF0-49D5-BB07-1409C1AE1F42}" presName="node" presStyleLbl="node1" presStyleIdx="6" presStyleCnt="10" custLinFactX="-100000" custLinFactY="12705" custLinFactNeighborX="-120126" custLinFactNeighborY="100000">
        <dgm:presLayoutVars>
          <dgm:bulletEnabled val="1"/>
        </dgm:presLayoutVars>
      </dgm:prSet>
      <dgm:spPr/>
    </dgm:pt>
    <dgm:pt modelId="{9097C1FE-114B-4288-A990-1B71CDAC8B49}" type="pres">
      <dgm:prSet presAssocID="{6CE4A4E8-157A-44F6-A89A-04A3397F1400}" presName="sibTrans" presStyleCnt="0"/>
      <dgm:spPr/>
    </dgm:pt>
    <dgm:pt modelId="{5209545C-FFEA-4E71-9CD1-2DAC37AF8992}" type="pres">
      <dgm:prSet presAssocID="{1D247076-3048-40CE-9B21-AD4378DFA210}" presName="node" presStyleLbl="node1" presStyleIdx="7" presStyleCnt="10" custLinFactX="-9334" custLinFactNeighborX="-100000" custLinFactNeighborY="-671">
        <dgm:presLayoutVars>
          <dgm:bulletEnabled val="1"/>
        </dgm:presLayoutVars>
      </dgm:prSet>
      <dgm:spPr/>
    </dgm:pt>
    <dgm:pt modelId="{C3E42CFA-D858-4F08-992A-382F2DDDF2AF}" type="pres">
      <dgm:prSet presAssocID="{015EEFD0-C8CF-4A8E-950D-5E21B536773E}" presName="sibTrans" presStyleCnt="0"/>
      <dgm:spPr/>
    </dgm:pt>
    <dgm:pt modelId="{2FB70776-5E1C-484E-B9EA-7960D48698BA}" type="pres">
      <dgm:prSet presAssocID="{9629D622-C23B-42D3-B9E6-CFC75512A095}" presName="node" presStyleLbl="node1" presStyleIdx="8" presStyleCnt="10" custLinFactX="100000" custLinFactY="-17799" custLinFactNeighborX="118709" custLinFactNeighborY="-100000">
        <dgm:presLayoutVars>
          <dgm:bulletEnabled val="1"/>
        </dgm:presLayoutVars>
      </dgm:prSet>
      <dgm:spPr/>
    </dgm:pt>
    <dgm:pt modelId="{BA860DD3-FC55-4415-972E-D0E9F4998D47}" type="pres">
      <dgm:prSet presAssocID="{B518E444-4490-400C-8957-119386640118}" presName="sibTrans" presStyleCnt="0"/>
      <dgm:spPr/>
    </dgm:pt>
    <dgm:pt modelId="{60B941E7-EA67-4C50-944C-AF1FA7D20722}" type="pres">
      <dgm:prSet presAssocID="{2C5F09F9-458E-455E-8D1E-0D3B28619D90}" presName="node" presStyleLbl="node1" presStyleIdx="9" presStyleCnt="10" custLinFactX="-9490" custLinFactNeighborX="-100000" custLinFactNeighborY="-3962">
        <dgm:presLayoutVars>
          <dgm:bulletEnabled val="1"/>
        </dgm:presLayoutVars>
      </dgm:prSet>
      <dgm:spPr/>
    </dgm:pt>
  </dgm:ptLst>
  <dgm:cxnLst>
    <dgm:cxn modelId="{BF713221-3C9B-46B4-A9CE-8075503CB368}" type="presOf" srcId="{9074E800-B7CB-4A55-82C1-248CB6BA3747}" destId="{F737F922-02F8-46EA-A21B-0AEE64EFCA38}" srcOrd="0" destOrd="0" presId="urn:microsoft.com/office/officeart/2005/8/layout/default"/>
    <dgm:cxn modelId="{DEA37627-315B-4F26-AB23-6D997B759D9D}" srcId="{315E15B4-ED66-41BD-9053-C1233964CF9A}" destId="{91CA53DD-E75D-40E0-B367-70228AF50597}" srcOrd="0" destOrd="0" parTransId="{7054B8C3-BBC5-46F7-AEB8-50F208A9F591}" sibTransId="{9801E8DD-479C-4457-818D-C4B531ACFCCE}"/>
    <dgm:cxn modelId="{936DB12F-26FB-4D43-A933-2B79388F2F97}" type="presOf" srcId="{1D247076-3048-40CE-9B21-AD4378DFA210}" destId="{5209545C-FFEA-4E71-9CD1-2DAC37AF8992}" srcOrd="0" destOrd="0" presId="urn:microsoft.com/office/officeart/2005/8/layout/default"/>
    <dgm:cxn modelId="{7207634C-07E1-4E16-9A47-040B58A31FB6}" srcId="{315E15B4-ED66-41BD-9053-C1233964CF9A}" destId="{21763E01-4430-4E8D-872C-82928B4A8AE4}" srcOrd="2" destOrd="0" parTransId="{577BEA5B-28C8-4A82-B231-9FF23E81DCC0}" sibTransId="{08B95687-9527-48D3-A2D6-028066A186CD}"/>
    <dgm:cxn modelId="{22B6B857-8756-4845-88CC-4844ED7614DE}" type="presOf" srcId="{2B8E46F7-7BC0-49A3-9283-7ED066E06A04}" destId="{C471CACE-D6EC-4716-ABB3-80741CE19890}" srcOrd="0" destOrd="0" presId="urn:microsoft.com/office/officeart/2005/8/layout/default"/>
    <dgm:cxn modelId="{ACA88D78-238A-4EE3-BAF9-F63664DF1780}" type="presOf" srcId="{21763E01-4430-4E8D-872C-82928B4A8AE4}" destId="{457F5406-8C58-4F7E-84D2-CAED1EF2D491}" srcOrd="0" destOrd="0" presId="urn:microsoft.com/office/officeart/2005/8/layout/default"/>
    <dgm:cxn modelId="{9716AB79-A78A-4186-B425-D58EAC0FFAE5}" srcId="{315E15B4-ED66-41BD-9053-C1233964CF9A}" destId="{2B8E46F7-7BC0-49A3-9283-7ED066E06A04}" srcOrd="1" destOrd="0" parTransId="{39E92334-452E-4902-8071-617990C4C4CD}" sibTransId="{61579AFB-4E9E-4269-BB48-FEB1B9990209}"/>
    <dgm:cxn modelId="{C6823F85-5345-4674-ADFD-61F9DF495E3D}" srcId="{315E15B4-ED66-41BD-9053-C1233964CF9A}" destId="{9629D622-C23B-42D3-B9E6-CFC75512A095}" srcOrd="8" destOrd="0" parTransId="{CD52E418-04BF-4CA8-BE0A-0494B8B14974}" sibTransId="{B518E444-4490-400C-8957-119386640118}"/>
    <dgm:cxn modelId="{5DDCF086-06F5-4851-86CA-A6EEEA60CFC3}" srcId="{315E15B4-ED66-41BD-9053-C1233964CF9A}" destId="{9074E800-B7CB-4A55-82C1-248CB6BA3747}" srcOrd="5" destOrd="0" parTransId="{C11100E9-1EFF-42CF-A1F2-8787AA4BDC5D}" sibTransId="{4F2738A9-1450-49AA-81A8-AF19D4043C37}"/>
    <dgm:cxn modelId="{E9271892-C246-46C6-82F2-3AC22E940CBF}" srcId="{315E15B4-ED66-41BD-9053-C1233964CF9A}" destId="{63F01FC0-E781-46CB-AB2B-2960366017D9}" srcOrd="3" destOrd="0" parTransId="{91DC44D2-B3A9-4D0B-9642-B2EE61E266E3}" sibTransId="{399A14EC-0237-4658-915A-C4FCD7D90B4B}"/>
    <dgm:cxn modelId="{E4884B99-75AD-475B-BCA7-2A36153144FD}" srcId="{315E15B4-ED66-41BD-9053-C1233964CF9A}" destId="{2C5F09F9-458E-455E-8D1E-0D3B28619D90}" srcOrd="9" destOrd="0" parTransId="{CF52D8B3-DE19-4003-8847-5AF890AC627F}" sibTransId="{DA9D0AD2-2BCD-4E32-BE05-925CA83E19DB}"/>
    <dgm:cxn modelId="{5377AC9E-0971-4B5F-A667-4ACEE7A24F9D}" type="presOf" srcId="{9629D622-C23B-42D3-B9E6-CFC75512A095}" destId="{2FB70776-5E1C-484E-B9EA-7960D48698BA}" srcOrd="0" destOrd="0" presId="urn:microsoft.com/office/officeart/2005/8/layout/default"/>
    <dgm:cxn modelId="{BCF92BA1-A792-4420-B4C7-60809D367F95}" srcId="{315E15B4-ED66-41BD-9053-C1233964CF9A}" destId="{1D247076-3048-40CE-9B21-AD4378DFA210}" srcOrd="7" destOrd="0" parTransId="{0DCCC65D-D936-4BC1-9A5F-02404F4B90A9}" sibTransId="{015EEFD0-C8CF-4A8E-950D-5E21B536773E}"/>
    <dgm:cxn modelId="{F3050EA4-2C1C-4992-A4DF-CCC829C2D405}" type="presOf" srcId="{315E15B4-ED66-41BD-9053-C1233964CF9A}" destId="{B875C540-64CE-484F-B575-D4D296AE32E1}" srcOrd="0" destOrd="0" presId="urn:microsoft.com/office/officeart/2005/8/layout/default"/>
    <dgm:cxn modelId="{D628BCAC-6623-4F26-9127-28543091B915}" type="presOf" srcId="{91CA53DD-E75D-40E0-B367-70228AF50597}" destId="{8134CFB1-926E-4FAF-9B4C-5BE71D3E10BF}" srcOrd="0" destOrd="0" presId="urn:microsoft.com/office/officeart/2005/8/layout/default"/>
    <dgm:cxn modelId="{0E8503B6-0145-4517-B5F5-B86C4C9944DE}" type="presOf" srcId="{ECFCCE8C-ECF0-49D5-BB07-1409C1AE1F42}" destId="{818205C4-131A-4C73-B0E8-D0908D2EB7BC}" srcOrd="0" destOrd="0" presId="urn:microsoft.com/office/officeart/2005/8/layout/default"/>
    <dgm:cxn modelId="{93256BBC-02A5-48B6-9B7D-8C5E914A1FBE}" type="presOf" srcId="{63F01FC0-E781-46CB-AB2B-2960366017D9}" destId="{387AF0C5-5D4C-4738-AAB6-ACEDCC5289F0}" srcOrd="0" destOrd="0" presId="urn:microsoft.com/office/officeart/2005/8/layout/default"/>
    <dgm:cxn modelId="{74B5C9C2-95B3-4B75-87CA-7BA535D0340C}" srcId="{315E15B4-ED66-41BD-9053-C1233964CF9A}" destId="{ECFCCE8C-ECF0-49D5-BB07-1409C1AE1F42}" srcOrd="6" destOrd="0" parTransId="{75850A3E-946D-4433-9F5C-B99687C8359F}" sibTransId="{6CE4A4E8-157A-44F6-A89A-04A3397F1400}"/>
    <dgm:cxn modelId="{6F511DD1-ED58-4709-9AC6-1F1C022C6C1E}" srcId="{315E15B4-ED66-41BD-9053-C1233964CF9A}" destId="{C3C2CF41-13A3-4F80-BB86-D960ADA5FFC8}" srcOrd="4" destOrd="0" parTransId="{098DAA02-DA81-440B-8485-B1994F673ABF}" sibTransId="{8134B7B4-A79D-4E0E-A3CA-A9617FA86887}"/>
    <dgm:cxn modelId="{E645C6EF-4F29-4CE7-870E-2890A0B35DAE}" type="presOf" srcId="{C3C2CF41-13A3-4F80-BB86-D960ADA5FFC8}" destId="{B9568B03-5F98-4101-9DBF-530A10FB5567}" srcOrd="0" destOrd="0" presId="urn:microsoft.com/office/officeart/2005/8/layout/default"/>
    <dgm:cxn modelId="{ACDB76FE-6A11-4B35-B439-0D8FF0191D61}" type="presOf" srcId="{2C5F09F9-458E-455E-8D1E-0D3B28619D90}" destId="{60B941E7-EA67-4C50-944C-AF1FA7D20722}" srcOrd="0" destOrd="0" presId="urn:microsoft.com/office/officeart/2005/8/layout/default"/>
    <dgm:cxn modelId="{7322C704-BC8E-48F1-A4C6-EC2823C3C2DC}" type="presParOf" srcId="{B875C540-64CE-484F-B575-D4D296AE32E1}" destId="{8134CFB1-926E-4FAF-9B4C-5BE71D3E10BF}" srcOrd="0" destOrd="0" presId="urn:microsoft.com/office/officeart/2005/8/layout/default"/>
    <dgm:cxn modelId="{88DEFBD3-87AB-431F-A8BA-3DDBDF409403}" type="presParOf" srcId="{B875C540-64CE-484F-B575-D4D296AE32E1}" destId="{4B1C6A58-7703-4727-927D-A1F1A1EAADE0}" srcOrd="1" destOrd="0" presId="urn:microsoft.com/office/officeart/2005/8/layout/default"/>
    <dgm:cxn modelId="{D218C865-C153-4998-A2FD-98DAA70AC37C}" type="presParOf" srcId="{B875C540-64CE-484F-B575-D4D296AE32E1}" destId="{C471CACE-D6EC-4716-ABB3-80741CE19890}" srcOrd="2" destOrd="0" presId="urn:microsoft.com/office/officeart/2005/8/layout/default"/>
    <dgm:cxn modelId="{B94699C8-CCDF-4AF9-AF8A-C7C4515982FA}" type="presParOf" srcId="{B875C540-64CE-484F-B575-D4D296AE32E1}" destId="{B9D3B4E5-5FB1-40C2-87D2-8D9987FDC1CD}" srcOrd="3" destOrd="0" presId="urn:microsoft.com/office/officeart/2005/8/layout/default"/>
    <dgm:cxn modelId="{202BCB73-A3A1-45D8-9A2C-BFD75F6BF977}" type="presParOf" srcId="{B875C540-64CE-484F-B575-D4D296AE32E1}" destId="{457F5406-8C58-4F7E-84D2-CAED1EF2D491}" srcOrd="4" destOrd="0" presId="urn:microsoft.com/office/officeart/2005/8/layout/default"/>
    <dgm:cxn modelId="{092C5073-EAD5-44E4-BE8E-0D178EA552D9}" type="presParOf" srcId="{B875C540-64CE-484F-B575-D4D296AE32E1}" destId="{FC26ECD1-8257-4FDC-84D9-A8CBFB77B73F}" srcOrd="5" destOrd="0" presId="urn:microsoft.com/office/officeart/2005/8/layout/default"/>
    <dgm:cxn modelId="{AA9262FE-1E3A-49A0-9BBD-59CBF316F077}" type="presParOf" srcId="{B875C540-64CE-484F-B575-D4D296AE32E1}" destId="{387AF0C5-5D4C-4738-AAB6-ACEDCC5289F0}" srcOrd="6" destOrd="0" presId="urn:microsoft.com/office/officeart/2005/8/layout/default"/>
    <dgm:cxn modelId="{4675FCC9-6506-4E63-B501-B6B26FA39151}" type="presParOf" srcId="{B875C540-64CE-484F-B575-D4D296AE32E1}" destId="{6B05E2D0-0AB4-431C-9DCB-78C48508ED53}" srcOrd="7" destOrd="0" presId="urn:microsoft.com/office/officeart/2005/8/layout/default"/>
    <dgm:cxn modelId="{0D3D5D91-E569-404A-96FC-86D829647F17}" type="presParOf" srcId="{B875C540-64CE-484F-B575-D4D296AE32E1}" destId="{B9568B03-5F98-4101-9DBF-530A10FB5567}" srcOrd="8" destOrd="0" presId="urn:microsoft.com/office/officeart/2005/8/layout/default"/>
    <dgm:cxn modelId="{9057A311-D4A8-473D-9E74-ED4C18D423F7}" type="presParOf" srcId="{B875C540-64CE-484F-B575-D4D296AE32E1}" destId="{EE1F8EEF-5C3C-48D4-B1FD-465CA9D9EAB2}" srcOrd="9" destOrd="0" presId="urn:microsoft.com/office/officeart/2005/8/layout/default"/>
    <dgm:cxn modelId="{D0969DA2-0C62-4B06-B001-36BB61A2F99A}" type="presParOf" srcId="{B875C540-64CE-484F-B575-D4D296AE32E1}" destId="{F737F922-02F8-46EA-A21B-0AEE64EFCA38}" srcOrd="10" destOrd="0" presId="urn:microsoft.com/office/officeart/2005/8/layout/default"/>
    <dgm:cxn modelId="{E261FC97-6476-422C-B724-15B8EF95DCCD}" type="presParOf" srcId="{B875C540-64CE-484F-B575-D4D296AE32E1}" destId="{C7AAD71B-EE56-4353-9A10-0753675F6886}" srcOrd="11" destOrd="0" presId="urn:microsoft.com/office/officeart/2005/8/layout/default"/>
    <dgm:cxn modelId="{3151E13D-59B2-4810-ADE4-2BEB0FFB4291}" type="presParOf" srcId="{B875C540-64CE-484F-B575-D4D296AE32E1}" destId="{818205C4-131A-4C73-B0E8-D0908D2EB7BC}" srcOrd="12" destOrd="0" presId="urn:microsoft.com/office/officeart/2005/8/layout/default"/>
    <dgm:cxn modelId="{DDC20DAD-63D5-47BB-9C50-D384AE60DF9C}" type="presParOf" srcId="{B875C540-64CE-484F-B575-D4D296AE32E1}" destId="{9097C1FE-114B-4288-A990-1B71CDAC8B49}" srcOrd="13" destOrd="0" presId="urn:microsoft.com/office/officeart/2005/8/layout/default"/>
    <dgm:cxn modelId="{FD214062-59CB-46E8-B407-A9109B4866B6}" type="presParOf" srcId="{B875C540-64CE-484F-B575-D4D296AE32E1}" destId="{5209545C-FFEA-4E71-9CD1-2DAC37AF8992}" srcOrd="14" destOrd="0" presId="urn:microsoft.com/office/officeart/2005/8/layout/default"/>
    <dgm:cxn modelId="{98473DAA-E842-48EE-B9EC-E42D5A3D5C6F}" type="presParOf" srcId="{B875C540-64CE-484F-B575-D4D296AE32E1}" destId="{C3E42CFA-D858-4F08-992A-382F2DDDF2AF}" srcOrd="15" destOrd="0" presId="urn:microsoft.com/office/officeart/2005/8/layout/default"/>
    <dgm:cxn modelId="{9406E69F-B954-4CB5-A6C5-0070F4FF0F83}" type="presParOf" srcId="{B875C540-64CE-484F-B575-D4D296AE32E1}" destId="{2FB70776-5E1C-484E-B9EA-7960D48698BA}" srcOrd="16" destOrd="0" presId="urn:microsoft.com/office/officeart/2005/8/layout/default"/>
    <dgm:cxn modelId="{5827F938-67FB-423A-8D90-F55E652060A2}" type="presParOf" srcId="{B875C540-64CE-484F-B575-D4D296AE32E1}" destId="{BA860DD3-FC55-4415-972E-D0E9F4998D47}" srcOrd="17" destOrd="0" presId="urn:microsoft.com/office/officeart/2005/8/layout/default"/>
    <dgm:cxn modelId="{2BB95DBF-9C35-4CF0-9B93-89B095CF2FD6}" type="presParOf" srcId="{B875C540-64CE-484F-B575-D4D296AE32E1}" destId="{60B941E7-EA67-4C50-944C-AF1FA7D20722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4CFB1-926E-4FAF-9B4C-5BE71D3E10BF}">
      <dsp:nvSpPr>
        <dsp:cNvPr id="0" name=""/>
        <dsp:cNvSpPr/>
      </dsp:nvSpPr>
      <dsp:spPr>
        <a:xfrm>
          <a:off x="2349" y="279269"/>
          <a:ext cx="1864045" cy="11184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pl-PL" sz="1400" kern="1200" dirty="0"/>
            <a:t>Budowa obwodnic na drogach wojewódzkich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pl-PL" sz="1400" kern="1200" dirty="0"/>
            <a:t> od 5.06.2023</a:t>
          </a:r>
        </a:p>
        <a:p>
          <a:pPr algn="ctr">
            <a:spcBef>
              <a:spcPct val="0"/>
            </a:spcBef>
            <a:buFont typeface="Arial" panose="020B0604020202020204" pitchFamily="34" charset="0"/>
            <a:buNone/>
          </a:pPr>
          <a:endParaRPr lang="pl-PL" sz="1400" kern="1200" dirty="0"/>
        </a:p>
      </dsp:txBody>
      <dsp:txXfrm>
        <a:off x="2349" y="279269"/>
        <a:ext cx="1864045" cy="1118427"/>
      </dsp:txXfrm>
    </dsp:sp>
    <dsp:sp modelId="{C471CACE-D6EC-4716-ABB3-80741CE19890}">
      <dsp:nvSpPr>
        <dsp:cNvPr id="0" name=""/>
        <dsp:cNvSpPr/>
      </dsp:nvSpPr>
      <dsp:spPr>
        <a:xfrm>
          <a:off x="2052799" y="279269"/>
          <a:ext cx="1864045" cy="111842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algn="ctr">
            <a:spcBef>
              <a:spcPct val="0"/>
            </a:spcBef>
            <a:buFont typeface="Arial" panose="020B0604020202020204" pitchFamily="34" charset="0"/>
            <a:buNone/>
          </a:pPr>
          <a:r>
            <a:rPr lang="pl-PL" sz="1400" kern="1200" dirty="0"/>
            <a:t>Zakup taboru kolejowego </a:t>
          </a:r>
        </a:p>
        <a:p>
          <a:pPr algn="ctr">
            <a:spcBef>
              <a:spcPct val="0"/>
            </a:spcBef>
            <a:buFont typeface="Arial" panose="020B0604020202020204" pitchFamily="34" charset="0"/>
            <a:buNone/>
          </a:pPr>
          <a:r>
            <a:rPr lang="pl-PL" sz="1400" kern="1200" dirty="0"/>
            <a:t>od 30.06.2023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endParaRPr lang="pl-PL" sz="1400" kern="1200" dirty="0"/>
        </a:p>
      </dsp:txBody>
      <dsp:txXfrm>
        <a:off x="2052799" y="279269"/>
        <a:ext cx="1864045" cy="1118427"/>
      </dsp:txXfrm>
    </dsp:sp>
    <dsp:sp modelId="{457F5406-8C58-4F7E-84D2-CAED1EF2D491}">
      <dsp:nvSpPr>
        <dsp:cNvPr id="0" name=""/>
        <dsp:cNvSpPr/>
      </dsp:nvSpPr>
      <dsp:spPr>
        <a:xfrm>
          <a:off x="4103249" y="279269"/>
          <a:ext cx="1864045" cy="11184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Zakup taboru na potrzeby komunikacji miejskiej </a:t>
          </a:r>
          <a:r>
            <a:rPr lang="pl-PL" sz="1400" kern="1200" dirty="0" err="1"/>
            <a:t>BydOF</a:t>
          </a:r>
          <a:r>
            <a:rPr lang="pl-PL" sz="1400" kern="1200" dirty="0"/>
            <a:t>-IP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od 1.06.2023</a:t>
          </a:r>
        </a:p>
      </dsp:txBody>
      <dsp:txXfrm>
        <a:off x="4103249" y="279269"/>
        <a:ext cx="1864045" cy="1118427"/>
      </dsp:txXfrm>
    </dsp:sp>
    <dsp:sp modelId="{387AF0C5-5D4C-4738-AAB6-ACEDCC5289F0}">
      <dsp:nvSpPr>
        <dsp:cNvPr id="0" name=""/>
        <dsp:cNvSpPr/>
      </dsp:nvSpPr>
      <dsp:spPr>
        <a:xfrm>
          <a:off x="6153699" y="279269"/>
          <a:ext cx="1864045" cy="11184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Wybór Menadżera Funduszu Powierniczego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od. 15.06.2023 </a:t>
          </a:r>
        </a:p>
      </dsp:txBody>
      <dsp:txXfrm>
        <a:off x="6153699" y="279269"/>
        <a:ext cx="1864045" cy="1118427"/>
      </dsp:txXfrm>
    </dsp:sp>
    <dsp:sp modelId="{B9568B03-5F98-4101-9DBF-530A10FB5567}">
      <dsp:nvSpPr>
        <dsp:cNvPr id="0" name=""/>
        <dsp:cNvSpPr/>
      </dsp:nvSpPr>
      <dsp:spPr>
        <a:xfrm>
          <a:off x="2349" y="1584101"/>
          <a:ext cx="1864045" cy="111842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Kształcenie ogólne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 err="1"/>
            <a:t>BydOF</a:t>
          </a:r>
          <a:r>
            <a:rPr lang="pl-PL" sz="1400" kern="1200" dirty="0"/>
            <a:t>-IP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od 31.05.2023</a:t>
          </a:r>
        </a:p>
      </dsp:txBody>
      <dsp:txXfrm>
        <a:off x="2349" y="1584101"/>
        <a:ext cx="1864045" cy="1118427"/>
      </dsp:txXfrm>
    </dsp:sp>
    <dsp:sp modelId="{F737F922-02F8-46EA-A21B-0AEE64EFCA38}">
      <dsp:nvSpPr>
        <dsp:cNvPr id="0" name=""/>
        <dsp:cNvSpPr/>
      </dsp:nvSpPr>
      <dsp:spPr>
        <a:xfrm>
          <a:off x="2052799" y="1584101"/>
          <a:ext cx="1864045" cy="111842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Kształcenie ogólne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 err="1"/>
            <a:t>ZITy</a:t>
          </a:r>
          <a:r>
            <a:rPr lang="pl-PL" sz="1400" kern="1200" dirty="0"/>
            <a:t> regionalne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od 1.06.2023</a:t>
          </a:r>
        </a:p>
      </dsp:txBody>
      <dsp:txXfrm>
        <a:off x="2052799" y="1584101"/>
        <a:ext cx="1864045" cy="1118427"/>
      </dsp:txXfrm>
    </dsp:sp>
    <dsp:sp modelId="{818205C4-131A-4C73-B0E8-D0908D2EB7BC}">
      <dsp:nvSpPr>
        <dsp:cNvPr id="0" name=""/>
        <dsp:cNvSpPr/>
      </dsp:nvSpPr>
      <dsp:spPr>
        <a:xfrm>
          <a:off x="0" y="2844624"/>
          <a:ext cx="1864045" cy="111842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kern="1200" dirty="0"/>
            <a:t>Stypendia dla uczniów</a:t>
          </a:r>
        </a:p>
        <a:p>
          <a:pPr marL="0" marR="0" lvl="0" indent="0" algn="ctr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kern="1200" dirty="0"/>
            <a:t>- kształcenie ogólne</a:t>
          </a:r>
        </a:p>
        <a:p>
          <a:pPr marL="0" marR="0" lvl="0" indent="0" algn="ctr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kern="1200" dirty="0"/>
            <a:t>od 30.05.2023 </a:t>
          </a:r>
        </a:p>
      </dsp:txBody>
      <dsp:txXfrm>
        <a:off x="0" y="2844624"/>
        <a:ext cx="1864045" cy="1118427"/>
      </dsp:txXfrm>
    </dsp:sp>
    <dsp:sp modelId="{5209545C-FFEA-4E71-9CD1-2DAC37AF8992}">
      <dsp:nvSpPr>
        <dsp:cNvPr id="0" name=""/>
        <dsp:cNvSpPr/>
      </dsp:nvSpPr>
      <dsp:spPr>
        <a:xfrm>
          <a:off x="4115664" y="1576596"/>
          <a:ext cx="1864045" cy="111842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kern="1200" dirty="0"/>
            <a:t>Kształcenie ogólne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OPPT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od 1.06.2023</a:t>
          </a:r>
        </a:p>
      </dsp:txBody>
      <dsp:txXfrm>
        <a:off x="4115664" y="1576596"/>
        <a:ext cx="1864045" cy="1118427"/>
      </dsp:txXfrm>
    </dsp:sp>
    <dsp:sp modelId="{2FB70776-5E1C-484E-B9EA-7960D48698BA}">
      <dsp:nvSpPr>
        <dsp:cNvPr id="0" name=""/>
        <dsp:cNvSpPr/>
      </dsp:nvSpPr>
      <dsp:spPr>
        <a:xfrm>
          <a:off x="6129635" y="1571437"/>
          <a:ext cx="1864045" cy="111842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Wsparcie ekonomii społecznej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od 31.05.2023</a:t>
          </a:r>
        </a:p>
      </dsp:txBody>
      <dsp:txXfrm>
        <a:off x="6129635" y="1571437"/>
        <a:ext cx="1864045" cy="1118427"/>
      </dsp:txXfrm>
    </dsp:sp>
    <dsp:sp modelId="{60B941E7-EA67-4C50-944C-AF1FA7D20722}">
      <dsp:nvSpPr>
        <dsp:cNvPr id="0" name=""/>
        <dsp:cNvSpPr/>
      </dsp:nvSpPr>
      <dsp:spPr>
        <a:xfrm>
          <a:off x="2062306" y="2844621"/>
          <a:ext cx="1864045" cy="111842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kern="1200" dirty="0"/>
            <a:t>Stypendia dla uczniów</a:t>
          </a:r>
        </a:p>
        <a:p>
          <a:pPr marL="0" marR="0" lvl="0" indent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kern="1200" dirty="0"/>
            <a:t>- kształcenie ogólne i zawodowe</a:t>
          </a:r>
        </a:p>
        <a:p>
          <a:pPr marL="0" marR="0" lvl="0" indent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kern="1200" dirty="0"/>
            <a:t>od 30.05.2023 </a:t>
          </a:r>
        </a:p>
      </dsp:txBody>
      <dsp:txXfrm>
        <a:off x="2062306" y="2844621"/>
        <a:ext cx="1864045" cy="1118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0.5169</cdr:x>
      <cdr:y>0.77934</cdr:y>
    </cdr:from>
    <cdr:to>
      <cdr:x>0.5821</cdr:x>
      <cdr:y>0.84609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4380B496-CF03-99D1-0EAE-BC6BA70ED212}"/>
            </a:ext>
          </a:extLst>
        </cdr:cNvPr>
        <cdr:cNvSpPr txBox="1"/>
      </cdr:nvSpPr>
      <cdr:spPr>
        <a:xfrm xmlns:a="http://schemas.openxmlformats.org/drawingml/2006/main">
          <a:off x="2656476" y="2290581"/>
          <a:ext cx="335080" cy="1961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/>
            <a:t>16%</a:t>
          </a:r>
        </a:p>
      </cdr:txBody>
    </cdr:sp>
  </cdr:relSizeAnchor>
  <cdr:relSizeAnchor xmlns:cdr="http://schemas.openxmlformats.org/drawingml/2006/chartDrawing">
    <cdr:from>
      <cdr:x>0.3506</cdr:x>
      <cdr:y>0.80308</cdr:y>
    </cdr:from>
    <cdr:to>
      <cdr:x>0.59097</cdr:x>
      <cdr:y>1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7666F5AE-BA33-ECBD-67B2-84890F16B810}"/>
            </a:ext>
          </a:extLst>
        </cdr:cNvPr>
        <cdr:cNvSpPr txBox="1"/>
      </cdr:nvSpPr>
      <cdr:spPr>
        <a:xfrm xmlns:a="http://schemas.openxmlformats.org/drawingml/2006/main">
          <a:off x="2514600" y="3729038"/>
          <a:ext cx="172402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  <cdr:relSizeAnchor xmlns:cdr="http://schemas.openxmlformats.org/drawingml/2006/chartDrawing">
    <cdr:from>
      <cdr:x>0.61089</cdr:x>
      <cdr:y>0.89937</cdr:y>
    </cdr:from>
    <cdr:to>
      <cdr:x>0.83255</cdr:x>
      <cdr:y>0.96729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DA10F63D-557D-51C1-A270-A4E2D7503B4A}"/>
            </a:ext>
          </a:extLst>
        </cdr:cNvPr>
        <cdr:cNvSpPr txBox="1"/>
      </cdr:nvSpPr>
      <cdr:spPr>
        <a:xfrm xmlns:a="http://schemas.openxmlformats.org/drawingml/2006/main">
          <a:off x="3139526" y="2643359"/>
          <a:ext cx="1139183" cy="1996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/>
            <a:t>% alokacji narastająco</a:t>
          </a:r>
        </a:p>
      </cdr:txBody>
    </cdr:sp>
  </cdr:relSizeAnchor>
  <cdr:relSizeAnchor xmlns:cdr="http://schemas.openxmlformats.org/drawingml/2006/chartDrawing">
    <cdr:from>
      <cdr:x>0.60934</cdr:x>
      <cdr:y>0.77934</cdr:y>
    </cdr:from>
    <cdr:to>
      <cdr:x>0.66512</cdr:x>
      <cdr:y>0.83947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8D6A1BCD-FCDA-D323-9625-DCF09B1C3ABD}"/>
            </a:ext>
          </a:extLst>
        </cdr:cNvPr>
        <cdr:cNvSpPr txBox="1"/>
      </cdr:nvSpPr>
      <cdr:spPr>
        <a:xfrm xmlns:a="http://schemas.openxmlformats.org/drawingml/2006/main">
          <a:off x="3131576" y="2290581"/>
          <a:ext cx="286669" cy="176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/>
            <a:t>17%</a:t>
          </a:r>
        </a:p>
      </cdr:txBody>
    </cdr:sp>
  </cdr:relSizeAnchor>
  <cdr:relSizeAnchor xmlns:cdr="http://schemas.openxmlformats.org/drawingml/2006/chartDrawing">
    <cdr:from>
      <cdr:x>0.70826</cdr:x>
      <cdr:y>0.77934</cdr:y>
    </cdr:from>
    <cdr:to>
      <cdr:x>0.76536</cdr:x>
      <cdr:y>0.85827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0ED4E7DA-261C-49DC-D1DD-E7C68D66923D}"/>
            </a:ext>
          </a:extLst>
        </cdr:cNvPr>
        <cdr:cNvSpPr txBox="1"/>
      </cdr:nvSpPr>
      <cdr:spPr>
        <a:xfrm xmlns:a="http://schemas.openxmlformats.org/drawingml/2006/main">
          <a:off x="3639946" y="2290581"/>
          <a:ext cx="293452" cy="2319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/>
            <a:t>17%</a:t>
          </a:r>
        </a:p>
      </cdr:txBody>
    </cdr:sp>
  </cdr:relSizeAnchor>
  <cdr:relSizeAnchor xmlns:cdr="http://schemas.openxmlformats.org/drawingml/2006/chartDrawing">
    <cdr:from>
      <cdr:x>0.80685</cdr:x>
      <cdr:y>0.78239</cdr:y>
    </cdr:from>
    <cdr:to>
      <cdr:x>0.86263</cdr:x>
      <cdr:y>0.85616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321CCA17-3992-888E-DEA4-57CBF2248F1A}"/>
            </a:ext>
          </a:extLst>
        </cdr:cNvPr>
        <cdr:cNvSpPr txBox="1"/>
      </cdr:nvSpPr>
      <cdr:spPr>
        <a:xfrm xmlns:a="http://schemas.openxmlformats.org/drawingml/2006/main">
          <a:off x="4146594" y="2299536"/>
          <a:ext cx="286668" cy="2168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dirty="0"/>
            <a:t>18%</a:t>
          </a:r>
        </a:p>
      </cdr:txBody>
    </cdr:sp>
  </cdr:relSizeAnchor>
  <cdr:relSizeAnchor xmlns:cdr="http://schemas.openxmlformats.org/drawingml/2006/chartDrawing">
    <cdr:from>
      <cdr:x>0.33008</cdr:x>
      <cdr:y>0.88836</cdr:y>
    </cdr:from>
    <cdr:to>
      <cdr:x>0.55728</cdr:x>
      <cdr:y>0.97737</cdr:y>
    </cdr:to>
    <cdr:sp macro="" textlink="">
      <cdr:nvSpPr>
        <cdr:cNvPr id="17" name="pole tekstowe 2">
          <a:extLst xmlns:a="http://schemas.openxmlformats.org/drawingml/2006/main">
            <a:ext uri="{FF2B5EF4-FFF2-40B4-BE49-F238E27FC236}">
              <a16:creationId xmlns:a16="http://schemas.microsoft.com/office/drawing/2014/main" id="{B2798458-A78C-E30C-9C4D-6DF9A0F830E7}"/>
            </a:ext>
          </a:extLst>
        </cdr:cNvPr>
        <cdr:cNvSpPr txBox="1"/>
      </cdr:nvSpPr>
      <cdr:spPr>
        <a:xfrm xmlns:a="http://schemas.openxmlformats.org/drawingml/2006/main">
          <a:off x="1696378" y="2610999"/>
          <a:ext cx="116765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dirty="0"/>
            <a:t>% alokacji w roku</a:t>
          </a:r>
        </a:p>
      </cdr:txBody>
    </cdr:sp>
  </cdr:relSizeAnchor>
  <cdr:relSizeAnchor xmlns:cdr="http://schemas.openxmlformats.org/drawingml/2006/chartDrawing">
    <cdr:from>
      <cdr:x>0.90126</cdr:x>
      <cdr:y>0.78688</cdr:y>
    </cdr:from>
    <cdr:to>
      <cdr:x>0.96101</cdr:x>
      <cdr:y>0.84076</cdr:y>
    </cdr:to>
    <cdr:sp macro="" textlink="">
      <cdr:nvSpPr>
        <cdr:cNvPr id="18" name="pole tekstowe 3">
          <a:extLst xmlns:a="http://schemas.openxmlformats.org/drawingml/2006/main">
            <a:ext uri="{FF2B5EF4-FFF2-40B4-BE49-F238E27FC236}">
              <a16:creationId xmlns:a16="http://schemas.microsoft.com/office/drawing/2014/main" id="{A33B053C-038D-A684-E381-AEF8E508E4BA}"/>
            </a:ext>
          </a:extLst>
        </cdr:cNvPr>
        <cdr:cNvSpPr txBox="1"/>
      </cdr:nvSpPr>
      <cdr:spPr>
        <a:xfrm xmlns:a="http://schemas.openxmlformats.org/drawingml/2006/main">
          <a:off x="4631806" y="2312734"/>
          <a:ext cx="307071" cy="158361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dirty="0"/>
            <a:t>32%</a:t>
          </a:r>
        </a:p>
      </cdr:txBody>
    </cdr:sp>
  </cdr:relSizeAnchor>
  <cdr:relSizeAnchor xmlns:cdr="http://schemas.openxmlformats.org/drawingml/2006/chartDrawing">
    <cdr:from>
      <cdr:x>0.28663</cdr:x>
      <cdr:y>0</cdr:y>
    </cdr:from>
    <cdr:to>
      <cdr:x>0.80191</cdr:x>
      <cdr:y>0.06501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16AE10FF-2D36-46BB-5FB9-C783E9E2CEA2}"/>
            </a:ext>
          </a:extLst>
        </cdr:cNvPr>
        <cdr:cNvSpPr txBox="1"/>
      </cdr:nvSpPr>
      <cdr:spPr>
        <a:xfrm xmlns:a="http://schemas.openxmlformats.org/drawingml/2006/main">
          <a:off x="2669766" y="0"/>
          <a:ext cx="4799488" cy="246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2000" dirty="0">
              <a:solidFill>
                <a:srgbClr val="0070C0"/>
              </a:solidFill>
            </a:rPr>
            <a:t>CERTYFIKACJA ŚRODKÓW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27.04.2023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111EE-B1CE-3F40-8B0E-AB6A92B8545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99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27.04.2023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27.04.2023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27.04.2023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8E4C1A5-5E5F-BE82-3087-C501B6AAE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9E4A4-8A76-4D0B-93F9-B3680427A03F}" type="datetimeFigureOut">
              <a:rPr lang="pl-PL" smtClean="0"/>
              <a:t>27.04.2023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0765302-3841-E884-8A09-239BEF58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0993B11-7BC2-7ECE-0273-AEFCB56BA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3782-5218-4445-8346-7F610332FA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398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  <p:sldLayoutId id="2147483741" r:id="rId11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5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ojregion.eu/rpo/harmonogram-naborow-wnioskow-o-dofinansowanie-projektu-dla-programu-fedkp-2021-2027/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474" y="4435049"/>
            <a:ext cx="7920115" cy="1107677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000" dirty="0"/>
            </a:br>
            <a:r>
              <a:rPr lang="pl-PL" sz="2000" dirty="0"/>
              <a:t>III Posiedzenie Komitetu Monitorującego </a:t>
            </a:r>
            <a:r>
              <a:rPr lang="pl-PL" sz="2000" dirty="0" err="1"/>
              <a:t>FEdKP</a:t>
            </a:r>
            <a:r>
              <a:rPr lang="pl-PL" sz="2000" dirty="0"/>
              <a:t> 2021-2027 </a:t>
            </a:r>
            <a:br>
              <a:rPr lang="pl-PL" sz="2000" dirty="0"/>
            </a:br>
            <a:r>
              <a:rPr lang="pl-PL" sz="2000" dirty="0"/>
              <a:t>27.04-28.04.2023 r.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5854" y="2838358"/>
            <a:ext cx="7920036" cy="784072"/>
          </a:xfrm>
        </p:spPr>
        <p:txBody>
          <a:bodyPr>
            <a:noAutofit/>
          </a:bodyPr>
          <a:lstStyle/>
          <a:p>
            <a:pPr algn="ctr"/>
            <a:r>
              <a:rPr lang="pl-PL" sz="2000" dirty="0"/>
              <a:t>Harmonogram opracowywania kryteriów </a:t>
            </a:r>
          </a:p>
          <a:p>
            <a:pPr algn="ctr"/>
            <a:r>
              <a:rPr lang="pl-PL" sz="2000" dirty="0"/>
              <a:t>dla </a:t>
            </a:r>
            <a:r>
              <a:rPr lang="pl-PL" sz="2000" dirty="0" err="1"/>
              <a:t>FEdKP</a:t>
            </a:r>
            <a:r>
              <a:rPr lang="pl-PL" sz="2000" dirty="0"/>
              <a:t> 2021-2027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0" y="6355345"/>
            <a:ext cx="10179819" cy="9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94F8765-80C6-754B-6976-07E7ABDFD9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C500340-E58D-D7CE-F251-8ED42C091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378" y="1835621"/>
            <a:ext cx="9499667" cy="53642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1"/>
                </a:solidFill>
                <a:ea typeface="Calibri" panose="020F0502020204030204" pitchFamily="34" charset="0"/>
              </a:rPr>
              <a:t>Przyjęty harmonogram obejmuje cały okres programowania ze zróżnicowaną szczegółowością informacji: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u="sng" dirty="0">
                <a:solidFill>
                  <a:schemeClr val="accent1"/>
                </a:solidFill>
                <a:ea typeface="Calibri" panose="020F0502020204030204" pitchFamily="34" charset="0"/>
              </a:rPr>
              <a:t>Dla naborów w ciągu najbliższych 12 miesięcy </a:t>
            </a:r>
            <a:r>
              <a:rPr lang="pl-PL" dirty="0">
                <a:solidFill>
                  <a:schemeClr val="accent1"/>
                </a:solidFill>
                <a:ea typeface="Calibri" panose="020F0502020204030204" pitchFamily="34" charset="0"/>
              </a:rPr>
              <a:t>(typy projektów, potencjalni Wnioskodawcy, dzienne terminy rozpoczęcia i zakończenia naboru, alokacja na nabór)</a:t>
            </a:r>
            <a:endParaRPr lang="pl-PL" dirty="0">
              <a:solidFill>
                <a:schemeClr val="accent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pl-PL" u="sng" dirty="0">
                <a:solidFill>
                  <a:schemeClr val="accent1"/>
                </a:solidFill>
                <a:ea typeface="Calibri" panose="020F0502020204030204" pitchFamily="34" charset="0"/>
              </a:rPr>
              <a:t>Dla kolejnych lat </a:t>
            </a:r>
            <a:r>
              <a:rPr lang="pl-PL" dirty="0">
                <a:solidFill>
                  <a:schemeClr val="accent1"/>
                </a:solidFill>
                <a:ea typeface="Calibri" panose="020F0502020204030204" pitchFamily="34" charset="0"/>
              </a:rPr>
              <a:t>(informacja </a:t>
            </a:r>
            <a:r>
              <a:rPr lang="pl-PL">
                <a:solidFill>
                  <a:schemeClr val="accent1"/>
                </a:solidFill>
                <a:ea typeface="Calibri" panose="020F0502020204030204" pitchFamily="34" charset="0"/>
              </a:rPr>
              <a:t>o kwartale, </a:t>
            </a:r>
            <a:r>
              <a:rPr lang="pl-PL" dirty="0">
                <a:solidFill>
                  <a:schemeClr val="accent1"/>
                </a:solidFill>
                <a:ea typeface="Calibri" panose="020F0502020204030204" pitchFamily="34" charset="0"/>
              </a:rPr>
              <a:t>w którym planowany jest nabór z określoną alokacją) </a:t>
            </a:r>
            <a:endParaRPr lang="pl-PL" dirty="0">
              <a:solidFill>
                <a:schemeClr val="accent1"/>
              </a:solidFill>
            </a:endParaRPr>
          </a:p>
          <a:p>
            <a:pPr lvl="0" algn="l">
              <a:buFont typeface="Wingdings" panose="05000000000000000000" pitchFamily="2" charset="2"/>
              <a:buChar char="ü"/>
            </a:pPr>
            <a:r>
              <a:rPr lang="pl-PL" sz="2000" b="1" dirty="0">
                <a:solidFill>
                  <a:schemeClr val="accent1"/>
                </a:solidFill>
                <a:ea typeface="Calibri" panose="020F0502020204030204" pitchFamily="34" charset="0"/>
              </a:rPr>
              <a:t>Harmonogram kroczący - </a:t>
            </a:r>
            <a:r>
              <a:rPr lang="pl-PL" dirty="0">
                <a:solidFill>
                  <a:schemeClr val="accent1"/>
                </a:solidFill>
                <a:ea typeface="Calibri" panose="020F0502020204030204" pitchFamily="34" charset="0"/>
              </a:rPr>
              <a:t>Aktualizacja harmonogramu min. na zakończenie każdego kwartału, tak aby szczegółowe informacje o naborach były wskazane na kolejne 12 miesięcy. </a:t>
            </a:r>
            <a:endParaRPr lang="pl-PL" dirty="0">
              <a:solidFill>
                <a:schemeClr val="accent1"/>
              </a:solidFill>
            </a:endParaRPr>
          </a:p>
          <a:p>
            <a:pPr marL="0" indent="0" defTabSz="801819">
              <a:lnSpc>
                <a:spcPct val="114000"/>
              </a:lnSpc>
              <a:buNone/>
              <a:defRPr/>
            </a:pPr>
            <a:endParaRPr lang="pl-PL" sz="2400" b="1" dirty="0">
              <a:solidFill>
                <a:srgbClr val="00207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801819">
              <a:lnSpc>
                <a:spcPct val="114000"/>
              </a:lnSpc>
              <a:buNone/>
              <a:defRPr/>
            </a:pPr>
            <a:r>
              <a:rPr lang="pl-PL" sz="2000" dirty="0">
                <a:solidFill>
                  <a:schemeClr val="accent1"/>
                </a:solidFill>
                <a:hlinkClick r:id="rId2"/>
              </a:rPr>
              <a:t>Harmonogram naborów wniosków o dofinansowanie projektów dla programu </a:t>
            </a:r>
            <a:r>
              <a:rPr lang="pl-PL" sz="2000" dirty="0" err="1">
                <a:solidFill>
                  <a:schemeClr val="accent1"/>
                </a:solidFill>
                <a:hlinkClick r:id="rId2"/>
              </a:rPr>
              <a:t>FEdKP</a:t>
            </a:r>
            <a:r>
              <a:rPr lang="pl-PL" sz="2000" dirty="0">
                <a:solidFill>
                  <a:schemeClr val="accent1"/>
                </a:solidFill>
                <a:hlinkClick r:id="rId2"/>
              </a:rPr>
              <a:t> 2021-2027</a:t>
            </a:r>
            <a:endParaRPr lang="pl-PL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16FE415E-D3B3-2ABF-C712-5D4AE7B19DDC}"/>
              </a:ext>
            </a:extLst>
          </p:cNvPr>
          <p:cNvSpPr/>
          <p:nvPr/>
        </p:nvSpPr>
        <p:spPr>
          <a:xfrm>
            <a:off x="424667" y="518060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Harmonogram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FEdKP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2021 – 2027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775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 descr="Wykres prezentujący ilość naborów wniosków o dofinansowanie projektu w latach 2023-2027.">
            <a:extLst>
              <a:ext uri="{FF2B5EF4-FFF2-40B4-BE49-F238E27FC236}">
                <a16:creationId xmlns:a16="http://schemas.microsoft.com/office/drawing/2014/main" id="{2D2A9E98-B79E-5906-6B7A-263B9A41DA1C}"/>
              </a:ext>
            </a:extLst>
          </p:cNvPr>
          <p:cNvGraphicFramePr>
            <a:graphicFrameLocks/>
          </p:cNvGraphicFramePr>
          <p:nvPr/>
        </p:nvGraphicFramePr>
        <p:xfrm>
          <a:off x="536602" y="4478534"/>
          <a:ext cx="4860621" cy="2226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8EF9690C-AAE3-DC61-1A7D-AB55E8650531}"/>
              </a:ext>
            </a:extLst>
          </p:cNvPr>
          <p:cNvSpPr/>
          <p:nvPr/>
        </p:nvSpPr>
        <p:spPr>
          <a:xfrm>
            <a:off x="1904767" y="4011800"/>
            <a:ext cx="2124292" cy="3437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01929">
              <a:defRPr/>
            </a:pPr>
            <a:r>
              <a:rPr lang="pl-PL" sz="1114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RAZEM: 1 836 106 331,00 €</a:t>
            </a:r>
            <a:r>
              <a:rPr lang="pl-PL" sz="1114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pl-PL" sz="1114" b="1" dirty="0">
              <a:solidFill>
                <a:srgbClr val="FFFF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278BE82-0888-D8F3-C531-1C7092BD91A5}"/>
              </a:ext>
            </a:extLst>
          </p:cNvPr>
          <p:cNvGraphicFramePr>
            <a:graphicFrameLocks noGrp="1"/>
          </p:cNvGraphicFramePr>
          <p:nvPr/>
        </p:nvGraphicFramePr>
        <p:xfrm>
          <a:off x="1794151" y="2118532"/>
          <a:ext cx="7046227" cy="1856404"/>
        </p:xfrm>
        <a:graphic>
          <a:graphicData uri="http://schemas.openxmlformats.org/drawingml/2006/table">
            <a:tbl>
              <a:tblPr firstRow="1"/>
              <a:tblGrid>
                <a:gridCol w="1213715">
                  <a:extLst>
                    <a:ext uri="{9D8B030D-6E8A-4147-A177-3AD203B41FA5}">
                      <a16:colId xmlns:a16="http://schemas.microsoft.com/office/drawing/2014/main" val="1862147789"/>
                    </a:ext>
                  </a:extLst>
                </a:gridCol>
                <a:gridCol w="579618">
                  <a:extLst>
                    <a:ext uri="{9D8B030D-6E8A-4147-A177-3AD203B41FA5}">
                      <a16:colId xmlns:a16="http://schemas.microsoft.com/office/drawing/2014/main" val="1362246697"/>
                    </a:ext>
                  </a:extLst>
                </a:gridCol>
                <a:gridCol w="1713201">
                  <a:extLst>
                    <a:ext uri="{9D8B030D-6E8A-4147-A177-3AD203B41FA5}">
                      <a16:colId xmlns:a16="http://schemas.microsoft.com/office/drawing/2014/main" val="3743472357"/>
                    </a:ext>
                  </a:extLst>
                </a:gridCol>
                <a:gridCol w="1661211">
                  <a:extLst>
                    <a:ext uri="{9D8B030D-6E8A-4147-A177-3AD203B41FA5}">
                      <a16:colId xmlns:a16="http://schemas.microsoft.com/office/drawing/2014/main" val="1075320677"/>
                    </a:ext>
                  </a:extLst>
                </a:gridCol>
                <a:gridCol w="1157280">
                  <a:extLst>
                    <a:ext uri="{9D8B030D-6E8A-4147-A177-3AD203B41FA5}">
                      <a16:colId xmlns:a16="http://schemas.microsoft.com/office/drawing/2014/main" val="3086176468"/>
                    </a:ext>
                  </a:extLst>
                </a:gridCol>
                <a:gridCol w="721202">
                  <a:extLst>
                    <a:ext uri="{9D8B030D-6E8A-4147-A177-3AD203B41FA5}">
                      <a16:colId xmlns:a16="http://schemas.microsoft.com/office/drawing/2014/main" val="1443487775"/>
                    </a:ext>
                  </a:extLst>
                </a:gridCol>
              </a:tblGrid>
              <a:tr h="328332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rok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Ilość naborów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Wartość alokacji dla naborów w ramach PT 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Wartość alokacji dla  naborów poza PT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RAZEM ALOKACJA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% ALOKACJI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821365"/>
                  </a:ext>
                </a:extLst>
              </a:tr>
              <a:tr h="174287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2023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101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198 799 120,00 €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687 593 968,87 €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886 393 088,87 €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48%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538910"/>
                  </a:ext>
                </a:extLst>
              </a:tr>
              <a:tr h="272796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2024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67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188 330 514,00 €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268 889 379,81 €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457 219 893,81 €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25%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624563"/>
                  </a:ext>
                </a:extLst>
              </a:tr>
              <a:tr h="16795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2025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38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81 167 312,50 €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210 512 603,32 €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291 679 915,82 €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730530"/>
                  </a:ext>
                </a:extLst>
              </a:tr>
              <a:tr h="16795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2026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17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12 894 334,50 €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98 504 959,00 €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111 399 293,50 €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6%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566533"/>
                  </a:ext>
                </a:extLst>
              </a:tr>
              <a:tr h="16795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2027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15 835 163,00 €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15 835 163,00 €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601545"/>
                  </a:ext>
                </a:extLst>
              </a:tr>
              <a:tr h="328332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Łącznie 2023-2027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1B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226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481 191 281,00 €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1 281 336 074,00 €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1 762 527 355,00 €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96%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956637"/>
                  </a:ext>
                </a:extLst>
              </a:tr>
              <a:tr h="19702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Pomoc techniczna 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 ND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ND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ND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73 578 976,00 €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024879"/>
                  </a:ext>
                </a:extLst>
              </a:tr>
            </a:tbl>
          </a:graphicData>
        </a:graphic>
      </p:graphicFrame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BD53118A-7811-21E8-4790-22E29F20ED79}"/>
              </a:ext>
            </a:extLst>
          </p:cNvPr>
          <p:cNvSpPr/>
          <p:nvPr/>
        </p:nvSpPr>
        <p:spPr>
          <a:xfrm>
            <a:off x="1794150" y="1087377"/>
            <a:ext cx="7046225" cy="827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01929">
              <a:defRPr/>
            </a:pPr>
            <a:r>
              <a:rPr lang="pl-PL" sz="1675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 naborów wniosków o dofinansowanie projektów </a:t>
            </a:r>
          </a:p>
          <a:p>
            <a:pPr algn="ctr" defTabSz="801929">
              <a:defRPr/>
            </a:pPr>
            <a:r>
              <a:rPr lang="pl-PL" sz="1675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dla programu FEdKP 2021-2027</a:t>
            </a: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2ECD887A-4BD4-69CA-694A-F06C09B92794}"/>
              </a:ext>
            </a:extLst>
          </p:cNvPr>
          <p:cNvGraphicFramePr>
            <a:graphicFrameLocks/>
          </p:cNvGraphicFramePr>
          <p:nvPr/>
        </p:nvGraphicFramePr>
        <p:xfrm>
          <a:off x="5648314" y="4067865"/>
          <a:ext cx="4506896" cy="257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116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3D7DBA-BCE0-1C3D-E773-298C3FAF02E9}"/>
              </a:ext>
            </a:extLst>
          </p:cNvPr>
          <p:cNvSpPr txBox="1">
            <a:spLocks/>
          </p:cNvSpPr>
          <p:nvPr/>
        </p:nvSpPr>
        <p:spPr>
          <a:xfrm>
            <a:off x="1942978" y="1231099"/>
            <a:ext cx="6904497" cy="449153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>
            <a:defPPr rtl="0">
              <a:defRPr lang="pl-pl"/>
            </a:defPPr>
            <a:lvl1pPr marL="0" algn="l" defTabSz="9144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1929">
              <a:defRPr/>
            </a:pPr>
            <a:r>
              <a:rPr lang="pl-PL" sz="2806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Uwarunkowania wdrażania Programu</a:t>
            </a:r>
            <a:br>
              <a:rPr lang="pl-PL" sz="2806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pl-PL" sz="2806" b="1" dirty="0">
              <a:solidFill>
                <a:schemeClr val="tx2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812FBD0-A1D9-BD16-DCD7-E4A55C7005C8}"/>
              </a:ext>
            </a:extLst>
          </p:cNvPr>
          <p:cNvSpPr txBox="1"/>
          <p:nvPr/>
        </p:nvSpPr>
        <p:spPr>
          <a:xfrm>
            <a:off x="932629" y="1784488"/>
            <a:ext cx="9047363" cy="69687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801929">
              <a:defRPr/>
            </a:pP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03640AA-75D1-3495-A674-894A34AFFE33}"/>
              </a:ext>
            </a:extLst>
          </p:cNvPr>
          <p:cNvSpPr txBox="1"/>
          <p:nvPr/>
        </p:nvSpPr>
        <p:spPr>
          <a:xfrm>
            <a:off x="1025907" y="1949325"/>
            <a:ext cx="6307344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Zasada n+3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EDA7059-FD81-2D4E-2E20-2D57FE7F9FBC}"/>
              </a:ext>
            </a:extLst>
          </p:cNvPr>
          <p:cNvSpPr txBox="1"/>
          <p:nvPr/>
        </p:nvSpPr>
        <p:spPr>
          <a:xfrm>
            <a:off x="2979616" y="1874701"/>
            <a:ext cx="6813124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u="sng" dirty="0">
                <a:solidFill>
                  <a:prstClr val="black"/>
                </a:solidFill>
                <a:latin typeface="Calibri" panose="020F0502020204030204"/>
              </a:rPr>
              <a:t>Pierwszy rok spełnienia zasady n+3 to 2025 r. </a:t>
            </a:r>
            <a:r>
              <a:rPr lang="pl-PL" sz="1579" dirty="0">
                <a:solidFill>
                  <a:prstClr val="black"/>
                </a:solidFill>
                <a:latin typeface="Calibri" panose="020F0502020204030204"/>
              </a:rPr>
              <a:t>Przewidywany poziom 16% Programu, tj. ok. 300 mln euro zacertyfikowanych środków 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0F0304E-0AF0-6B96-5F7A-E98C5B82050A}"/>
              </a:ext>
            </a:extLst>
          </p:cNvPr>
          <p:cNvSpPr txBox="1"/>
          <p:nvPr/>
        </p:nvSpPr>
        <p:spPr>
          <a:xfrm>
            <a:off x="932629" y="2751625"/>
            <a:ext cx="9047363" cy="68475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801929">
              <a:defRPr/>
            </a:pP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8793CAB-1016-CA0D-2FD0-C118E0A94618}"/>
              </a:ext>
            </a:extLst>
          </p:cNvPr>
          <p:cNvSpPr txBox="1"/>
          <p:nvPr/>
        </p:nvSpPr>
        <p:spPr>
          <a:xfrm>
            <a:off x="1019790" y="2855862"/>
            <a:ext cx="4241834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Ramy Wykonania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6CDD150-31F0-55EC-B826-28CAAF65C3F4}"/>
              </a:ext>
            </a:extLst>
          </p:cNvPr>
          <p:cNvSpPr txBox="1"/>
          <p:nvPr/>
        </p:nvSpPr>
        <p:spPr>
          <a:xfrm>
            <a:off x="2946059" y="2804200"/>
            <a:ext cx="7033933" cy="1064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u="sng" dirty="0">
                <a:solidFill>
                  <a:prstClr val="black"/>
                </a:solidFill>
                <a:latin typeface="Calibri" panose="020F0502020204030204"/>
              </a:rPr>
              <a:t>Na koniec 2024 r. odbędzie się przegląd śródokresowy realizacji wskaźników rzeczowych w każdym celu szczegółowym Programu. </a:t>
            </a: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  <a:p>
            <a:pPr defTabSz="801929">
              <a:defRPr/>
            </a:pPr>
            <a:endParaRPr lang="pl-PL" sz="1579" u="sng" dirty="0">
              <a:solidFill>
                <a:prstClr val="black"/>
              </a:solidFill>
              <a:latin typeface="Calibri" panose="020F0502020204030204"/>
            </a:endParaRPr>
          </a:p>
          <a:p>
            <a:pPr defTabSz="801929">
              <a:defRPr/>
            </a:pPr>
            <a:endParaRPr lang="pl-PL" sz="1579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EFD1E66-1B71-4B76-A2A8-51BCEEB285AF}"/>
              </a:ext>
            </a:extLst>
          </p:cNvPr>
          <p:cNvSpPr txBox="1"/>
          <p:nvPr/>
        </p:nvSpPr>
        <p:spPr>
          <a:xfrm>
            <a:off x="932629" y="3880423"/>
            <a:ext cx="9047363" cy="391733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801929">
              <a:defRPr/>
            </a:pP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D65CC30-03A1-DAB5-72E0-87329F543126}"/>
              </a:ext>
            </a:extLst>
          </p:cNvPr>
          <p:cNvSpPr txBox="1"/>
          <p:nvPr/>
        </p:nvSpPr>
        <p:spPr>
          <a:xfrm>
            <a:off x="967493" y="3869001"/>
            <a:ext cx="8457572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Gotowość projektów</a:t>
            </a:r>
            <a:endParaRPr lang="pl-PL" sz="1579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83450A3-4F8C-6822-6626-8E8CEEC74348}"/>
              </a:ext>
            </a:extLst>
          </p:cNvPr>
          <p:cNvSpPr txBox="1"/>
          <p:nvPr/>
        </p:nvSpPr>
        <p:spPr>
          <a:xfrm>
            <a:off x="2885042" y="3909486"/>
            <a:ext cx="7094950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u="sng" dirty="0">
                <a:solidFill>
                  <a:prstClr val="black"/>
                </a:solidFill>
                <a:latin typeface="Calibri" panose="020F0502020204030204"/>
              </a:rPr>
              <a:t>Odejście od zasady zaprojektuj i wybuduj. Konieczne są gotowe projekty na 2023 r.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4F41AD2-9036-878C-E5DF-046A32FEF133}"/>
              </a:ext>
            </a:extLst>
          </p:cNvPr>
          <p:cNvSpPr txBox="1"/>
          <p:nvPr/>
        </p:nvSpPr>
        <p:spPr>
          <a:xfrm>
            <a:off x="932629" y="4648397"/>
            <a:ext cx="9047363" cy="61926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801929">
              <a:defRPr/>
            </a:pP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0086492-A883-32E7-28A8-3564616DC19F}"/>
              </a:ext>
            </a:extLst>
          </p:cNvPr>
          <p:cNvSpPr txBox="1"/>
          <p:nvPr/>
        </p:nvSpPr>
        <p:spPr>
          <a:xfrm>
            <a:off x="967492" y="4619336"/>
            <a:ext cx="2369539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Harmonogram </a:t>
            </a:r>
          </a:p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wieloletni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3FB91E7-55ED-A4A2-0FC5-127FFAF34F99}"/>
              </a:ext>
            </a:extLst>
          </p:cNvPr>
          <p:cNvSpPr txBox="1"/>
          <p:nvPr/>
        </p:nvSpPr>
        <p:spPr>
          <a:xfrm>
            <a:off x="2946058" y="4659469"/>
            <a:ext cx="6778262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u="sng" dirty="0">
                <a:solidFill>
                  <a:prstClr val="black"/>
                </a:solidFill>
                <a:latin typeface="Calibri" panose="020F0502020204030204"/>
              </a:rPr>
              <a:t>R</a:t>
            </a:r>
            <a:r>
              <a:rPr lang="pl-PL" sz="1579" u="sng" dirty="0" err="1">
                <a:solidFill>
                  <a:prstClr val="black"/>
                </a:solidFill>
                <a:latin typeface="Calibri" panose="020F0502020204030204"/>
              </a:rPr>
              <a:t>ozplanowanie</a:t>
            </a:r>
            <a:r>
              <a:rPr lang="pl-PL" sz="1579" u="sng" dirty="0">
                <a:solidFill>
                  <a:prstClr val="black"/>
                </a:solidFill>
                <a:latin typeface="Calibri" panose="020F0502020204030204"/>
              </a:rPr>
              <a:t> naborów w perspektywie adekwatnie do zakładanych celów realizacji Programu   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2288F3FF-D2FE-A38F-445B-8D48BFDF3F7F}"/>
              </a:ext>
            </a:extLst>
          </p:cNvPr>
          <p:cNvSpPr txBox="1"/>
          <p:nvPr/>
        </p:nvSpPr>
        <p:spPr>
          <a:xfrm>
            <a:off x="932629" y="5514741"/>
            <a:ext cx="9047363" cy="61926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801929">
              <a:defRPr/>
            </a:pP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613A95F-CF1C-4246-32CD-48D11CB2ED8C}"/>
              </a:ext>
            </a:extLst>
          </p:cNvPr>
          <p:cNvSpPr txBox="1"/>
          <p:nvPr/>
        </p:nvSpPr>
        <p:spPr>
          <a:xfrm>
            <a:off x="949336" y="5501322"/>
            <a:ext cx="4235314" cy="8213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Usprawnienie wdrażania </a:t>
            </a:r>
          </a:p>
          <a:p>
            <a:pPr defTabSz="801929">
              <a:defRPr/>
            </a:pPr>
            <a:r>
              <a:rPr lang="pl-PL" sz="1579" b="1" dirty="0">
                <a:solidFill>
                  <a:prstClr val="black"/>
                </a:solidFill>
                <a:latin typeface="Calibri" panose="020F0502020204030204"/>
              </a:rPr>
              <a:t>polityki terytorialnej</a:t>
            </a:r>
          </a:p>
          <a:p>
            <a:pPr defTabSz="801929">
              <a:defRPr/>
            </a:pPr>
            <a:endParaRPr lang="pl-PL" sz="157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3A3BBBD2-C774-FFF2-57CC-79A2325C29A2}"/>
              </a:ext>
            </a:extLst>
          </p:cNvPr>
          <p:cNvSpPr txBox="1"/>
          <p:nvPr/>
        </p:nvSpPr>
        <p:spPr>
          <a:xfrm>
            <a:off x="3347293" y="5535496"/>
            <a:ext cx="6077771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pl-PL" sz="1579" u="sng" dirty="0">
                <a:solidFill>
                  <a:prstClr val="black"/>
                </a:solidFill>
                <a:latin typeface="Calibri" panose="020F0502020204030204"/>
              </a:rPr>
              <a:t>Ogłaszanie naborów tylko do I półrocza 2025 r., później realizacja projektów</a:t>
            </a:r>
          </a:p>
        </p:txBody>
      </p:sp>
    </p:spTree>
    <p:extLst>
      <p:ext uri="{BB962C8B-B14F-4D97-AF65-F5344CB8AC3E}">
        <p14:creationId xmlns:p14="http://schemas.microsoft.com/office/powerpoint/2010/main" val="95015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299DACBC-4B27-6E64-7EA6-07DB26480C50}"/>
              </a:ext>
            </a:extLst>
          </p:cNvPr>
          <p:cNvSpPr/>
          <p:nvPr/>
        </p:nvSpPr>
        <p:spPr>
          <a:xfrm>
            <a:off x="519499" y="1835621"/>
            <a:ext cx="9361040" cy="475252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851D75B-E82C-0E4F-BFC6-E22B3764A8BD}"/>
              </a:ext>
            </a:extLst>
          </p:cNvPr>
          <p:cNvSpPr txBox="1">
            <a:spLocks/>
          </p:cNvSpPr>
          <p:nvPr/>
        </p:nvSpPr>
        <p:spPr>
          <a:xfrm>
            <a:off x="1241450" y="323453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55000" lnSpcReduction="20000"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3300" dirty="0"/>
              <a:t>Harmonogram naborów 31.03.2023 – 31.03.2024 </a:t>
            </a:r>
          </a:p>
          <a:p>
            <a:r>
              <a:rPr lang="pl-PL" sz="2400" dirty="0"/>
              <a:t>przejęty uchwałą Nr 16/711/23 Zarządu Województwa Kujawsko-Pomorskiego z dnia 19.04.2023 r.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9F6687B8-BC3A-0F83-03AD-10688CEB7A82}"/>
              </a:ext>
            </a:extLst>
          </p:cNvPr>
          <p:cNvSpPr txBox="1">
            <a:spLocks/>
          </p:cNvSpPr>
          <p:nvPr/>
        </p:nvSpPr>
        <p:spPr>
          <a:xfrm>
            <a:off x="1025715" y="1979637"/>
            <a:ext cx="8640671" cy="4032448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85000" lnSpcReduction="10000"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800" dirty="0"/>
              <a:t>Liczba naborów: 136</a:t>
            </a:r>
          </a:p>
          <a:p>
            <a:endParaRPr lang="pl-PL" sz="1800" dirty="0"/>
          </a:p>
          <a:p>
            <a:r>
              <a:rPr lang="pl-PL" sz="1800" dirty="0"/>
              <a:t>Nabory w ramach PT – 52 na kwotę 1 451 888 145 zł (309 868 348 €) – 60% alokacji na PT</a:t>
            </a:r>
          </a:p>
          <a:p>
            <a:r>
              <a:rPr lang="pl-PL" sz="1800" dirty="0"/>
              <a:t>Nabory poza PT – 84 na kwotę 3 549 361 625 zł (757 520 355 €)- 61% alokacji poza PT</a:t>
            </a:r>
          </a:p>
          <a:p>
            <a:endParaRPr lang="pl-PL" sz="1800" dirty="0"/>
          </a:p>
          <a:p>
            <a:r>
              <a:rPr lang="pl-PL" sz="1800" dirty="0"/>
              <a:t>Nabory w trybie niekonkurencyjnym – 48 na kwotę 2 553 451 193 zł (544 968 774 €)</a:t>
            </a:r>
          </a:p>
          <a:p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852992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51D75B-E82C-0E4F-BFC6-E22B3764A8BD}"/>
              </a:ext>
            </a:extLst>
          </p:cNvPr>
          <p:cNvSpPr txBox="1">
            <a:spLocks/>
          </p:cNvSpPr>
          <p:nvPr/>
        </p:nvSpPr>
        <p:spPr>
          <a:xfrm>
            <a:off x="1131094" y="683493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400" dirty="0"/>
              <a:t>Harmonogram naborów – II kwartał 2023 roku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4A52B34-DE64-8704-0554-93456224E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701473"/>
              </p:ext>
            </p:extLst>
          </p:nvPr>
        </p:nvGraphicFramePr>
        <p:xfrm>
          <a:off x="1097434" y="2022134"/>
          <a:ext cx="8496944" cy="3515406"/>
        </p:xfrm>
        <a:graphic>
          <a:graphicData uri="http://schemas.openxmlformats.org/drawingml/2006/table">
            <a:tbl>
              <a:tblPr/>
              <a:tblGrid>
                <a:gridCol w="1648661">
                  <a:extLst>
                    <a:ext uri="{9D8B030D-6E8A-4147-A177-3AD203B41FA5}">
                      <a16:colId xmlns:a16="http://schemas.microsoft.com/office/drawing/2014/main" val="3579008739"/>
                    </a:ext>
                  </a:extLst>
                </a:gridCol>
                <a:gridCol w="887740">
                  <a:extLst>
                    <a:ext uri="{9D8B030D-6E8A-4147-A177-3AD203B41FA5}">
                      <a16:colId xmlns:a16="http://schemas.microsoft.com/office/drawing/2014/main" val="4022039302"/>
                    </a:ext>
                  </a:extLst>
                </a:gridCol>
                <a:gridCol w="4248473">
                  <a:extLst>
                    <a:ext uri="{9D8B030D-6E8A-4147-A177-3AD203B41FA5}">
                      <a16:colId xmlns:a16="http://schemas.microsoft.com/office/drawing/2014/main" val="2035382517"/>
                    </a:ext>
                  </a:extLst>
                </a:gridCol>
                <a:gridCol w="1712070">
                  <a:extLst>
                    <a:ext uri="{9D8B030D-6E8A-4147-A177-3AD203B41FA5}">
                      <a16:colId xmlns:a16="http://schemas.microsoft.com/office/drawing/2014/main" val="3043488906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NABORY I KWOTA ALOKACJI UE </a:t>
                      </a:r>
                    </a:p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II KWARTALE 2023 ROKU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ALOKACJI W II KW. 2023 W STOSUNKU DO CAŁEJ ALOKACJI PROGRAMU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62003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130 718 857,58 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39257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55 668 948,00 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264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 ZIT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33 844 155,00 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63696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 WUP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13 176 353,00 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98094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178 933 348,00 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520729"/>
                  </a:ext>
                </a:extLst>
              </a:tr>
              <a:tr h="419062">
                <a:tc>
                  <a:txBody>
                    <a:bodyPr/>
                    <a:lstStyle/>
                    <a:p>
                      <a:pPr algn="l" fontAlgn="b"/>
                      <a:r>
                        <a:rPr lang="pl-PL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412 341 661,58 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805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224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78077F6-221B-FFF7-D3FB-DBD01B561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D07D4C-47D6-2507-2043-3E767E1C5141}"/>
              </a:ext>
            </a:extLst>
          </p:cNvPr>
          <p:cNvSpPr txBox="1"/>
          <p:nvPr/>
        </p:nvSpPr>
        <p:spPr>
          <a:xfrm>
            <a:off x="1622291" y="1078603"/>
            <a:ext cx="6138067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33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Planowane</a:t>
            </a:r>
            <a:r>
              <a:rPr lang="pl-PL" sz="2233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 </a:t>
            </a:r>
            <a:r>
              <a:rPr lang="pl-PL" sz="2233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pierwsze</a:t>
            </a:r>
            <a:r>
              <a:rPr lang="pl-PL" sz="2233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 </a:t>
            </a:r>
            <a:r>
              <a:rPr lang="pl-PL" sz="2233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nabory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2CF7171-0A99-8615-40BB-D90E22D95865}"/>
              </a:ext>
            </a:extLst>
          </p:cNvPr>
          <p:cNvSpPr txBox="1"/>
          <p:nvPr/>
        </p:nvSpPr>
        <p:spPr>
          <a:xfrm>
            <a:off x="1321414" y="2357527"/>
            <a:ext cx="6260976" cy="285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56" u="sng" dirty="0"/>
              <a:t>Wybrane obszary w których planowane są pierwsze nabory:</a:t>
            </a:r>
            <a:endParaRPr lang="pl-PL" sz="1256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82E0AFB-7FA8-785B-E176-09AFA4683F57}"/>
              </a:ext>
            </a:extLst>
          </p:cNvPr>
          <p:cNvGraphicFramePr/>
          <p:nvPr/>
        </p:nvGraphicFramePr>
        <p:xfrm>
          <a:off x="1335859" y="2357527"/>
          <a:ext cx="8020095" cy="4286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E1DC0CEE-6877-1244-62F2-062E2C4DDB7E}"/>
              </a:ext>
            </a:extLst>
          </p:cNvPr>
          <p:cNvSpPr txBox="1"/>
          <p:nvPr/>
        </p:nvSpPr>
        <p:spPr>
          <a:xfrm>
            <a:off x="1393145" y="1628962"/>
            <a:ext cx="7962809" cy="478849"/>
          </a:xfrm>
          <a:prstGeom prst="rect">
            <a:avLst/>
          </a:prstGeom>
          <a:gradFill flip="none" rotWithShape="1">
            <a:gsLst>
              <a:gs pos="9000">
                <a:srgbClr val="00B0F0"/>
              </a:gs>
              <a:gs pos="83000">
                <a:srgbClr val="00B0F0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pl-PL" sz="1256" b="1" dirty="0"/>
              <a:t>Pierwszy nabór rozpocznie się 28 kwietnia 2023 r.  (Działanie 2.12 Sieci kanalizacyjne i wodociągowe, oczyszczalnie ścieków)</a:t>
            </a:r>
          </a:p>
        </p:txBody>
      </p:sp>
    </p:spTree>
    <p:extLst>
      <p:ext uri="{BB962C8B-B14F-4D97-AF65-F5344CB8AC3E}">
        <p14:creationId xmlns:p14="http://schemas.microsoft.com/office/powerpoint/2010/main" val="169019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305346" y="1835621"/>
            <a:ext cx="9434125" cy="54726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1.1 Wzmocnienie potencjału badawczego i innowacji, Schemat: projekt grantowy – Fundusz Badań i Wdrożeń 3.0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1.7 Działania na rzecz rozwoju RIS, w tym profesjonalizacja IOB, Schemat: wsparcie procesu przedsiębiorczego odkrywania oraz identyfikacji inteligentnych specjalizacji regionu 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2.13 Gospodarka odpadami, Schemat: Punkty selektywnego zbierania odpadów komunalnych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2.15 Zwiększenie potencjału przyrodniczego w regionie, Schemat: Edukacja ekologiczna w parkach krajobrazowych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2.15 Zwiększenie potencjału przyrodniczego w regionie, Schemat: Ośrodki edukacji ekologicznej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2.15 Zwiększenie potencjału przyrodniczego w regionie, Schemat: Ochrona Rezerwatu Biosfery Bory Tucholskie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4.3 Infrastruktura drogowa, Schemat: Przebudowa dróg wojewódzkich- fazowanie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5.3 Wsparcie rozwoju turystyki BYDOF-IP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5.4 Wsparcie rozwoju turystyki </a:t>
            </a:r>
            <a:r>
              <a:rPr lang="pl-PL" sz="1600" dirty="0" err="1">
                <a:solidFill>
                  <a:schemeClr val="tx2"/>
                </a:solidFill>
              </a:rPr>
              <a:t>ZITy</a:t>
            </a:r>
            <a:r>
              <a:rPr lang="pl-PL" sz="1600" dirty="0">
                <a:solidFill>
                  <a:schemeClr val="tx2"/>
                </a:solidFill>
              </a:rPr>
              <a:t> regionalne</a:t>
            </a:r>
          </a:p>
          <a:p>
            <a:pPr marL="228600" indent="-228600">
              <a:buAutoNum type="arabicPeriod"/>
            </a:pPr>
            <a:r>
              <a:rPr lang="pl-PL" sz="1600" dirty="0">
                <a:solidFill>
                  <a:schemeClr val="tx2"/>
                </a:solidFill>
              </a:rPr>
              <a:t>Działanie 5.13 Wsparcie rozwoju turystyki OPPT</a:t>
            </a:r>
          </a:p>
          <a:p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377354" y="515992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>
                <a:solidFill>
                  <a:schemeClr val="tx2"/>
                </a:solidFill>
              </a:rPr>
              <a:t>Komitet Monitorujący- Czerwiec</a:t>
            </a:r>
          </a:p>
          <a:p>
            <a:r>
              <a:rPr lang="pl-PL" sz="2400" b="1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078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305346" y="1835621"/>
            <a:ext cx="9434125" cy="54726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r>
              <a:rPr lang="pl-PL" sz="1600" dirty="0">
                <a:solidFill>
                  <a:schemeClr val="tx2"/>
                </a:solidFill>
              </a:rPr>
              <a:t>11. Działanie 6.1 Inwestycje w infrastrukturę przedszkolną </a:t>
            </a:r>
            <a:r>
              <a:rPr lang="pl-PL" sz="1600" dirty="0" err="1">
                <a:solidFill>
                  <a:schemeClr val="tx2"/>
                </a:solidFill>
              </a:rPr>
              <a:t>BydOF</a:t>
            </a:r>
            <a:r>
              <a:rPr lang="pl-PL" sz="1600" dirty="0">
                <a:solidFill>
                  <a:schemeClr val="tx2"/>
                </a:solidFill>
              </a:rPr>
              <a:t>-IP</a:t>
            </a:r>
          </a:p>
          <a:p>
            <a:r>
              <a:rPr lang="pl-PL" sz="1600" dirty="0">
                <a:solidFill>
                  <a:schemeClr val="tx2"/>
                </a:solidFill>
              </a:rPr>
              <a:t>12. Działanie 6.2 Inwestycje w infrastrukturę przedszkolną </a:t>
            </a:r>
            <a:r>
              <a:rPr lang="pl-PL" sz="1600" dirty="0" err="1">
                <a:solidFill>
                  <a:schemeClr val="tx2"/>
                </a:solidFill>
              </a:rPr>
              <a:t>ZITy</a:t>
            </a:r>
            <a:r>
              <a:rPr lang="pl-PL" sz="1600" dirty="0">
                <a:solidFill>
                  <a:schemeClr val="tx2"/>
                </a:solidFill>
              </a:rPr>
              <a:t> regionalne</a:t>
            </a:r>
          </a:p>
          <a:p>
            <a:r>
              <a:rPr lang="pl-PL" sz="1600" dirty="0">
                <a:solidFill>
                  <a:schemeClr val="tx2"/>
                </a:solidFill>
              </a:rPr>
              <a:t>13. Działanie 6.13 Inwestycje w infrastrukturę przedszkolną OPPT</a:t>
            </a:r>
          </a:p>
          <a:p>
            <a:r>
              <a:rPr lang="pl-PL" sz="1600" dirty="0">
                <a:solidFill>
                  <a:schemeClr val="tx2"/>
                </a:solidFill>
              </a:rPr>
              <a:t>14. Działanie 8.5 Wsparcie dostępu do usług rozwojowych</a:t>
            </a:r>
          </a:p>
          <a:p>
            <a:r>
              <a:rPr lang="pl-PL" sz="1600" dirty="0">
                <a:solidFill>
                  <a:schemeClr val="tx2"/>
                </a:solidFill>
              </a:rPr>
              <a:t>15. Działanie 8.8 Wsparcie w obszarze zdrowia, Schemat: Działania ukierunkowane na eliminowanie zdrowotnych czynników ryzyka w miejscu pracy</a:t>
            </a:r>
          </a:p>
          <a:p>
            <a:r>
              <a:rPr lang="pl-PL" sz="1600" dirty="0">
                <a:solidFill>
                  <a:schemeClr val="tx2"/>
                </a:solidFill>
              </a:rPr>
              <a:t>16. Działanie 8.19 Uczenie się dorosłych, Schemat: Uczenie się dorosłych – Baza Usług Rozwojowych</a:t>
            </a:r>
          </a:p>
          <a:p>
            <a:r>
              <a:rPr lang="pl-PL" sz="1600" dirty="0">
                <a:solidFill>
                  <a:schemeClr val="tx2"/>
                </a:solidFill>
              </a:rPr>
              <a:t>17. Działanie 8.23 Wspieranie integracji obywateli państw trzecich, Schemat: Wspieranie integracji zawodowej obywateli państw trzecich przez Wojewódzki Urząd Pracy w Toruniu</a:t>
            </a:r>
          </a:p>
          <a:p>
            <a:r>
              <a:rPr lang="pl-PL" sz="1600" dirty="0">
                <a:solidFill>
                  <a:schemeClr val="tx2"/>
                </a:solidFill>
              </a:rPr>
              <a:t>18. Działanie 8.23 Wspieranie integracji obywateli państw trzecich, Schemat: Wspieranie integracji społecznej obywateli państw trzecich </a:t>
            </a:r>
          </a:p>
          <a:p>
            <a:r>
              <a:rPr lang="pl-PL" sz="1600" dirty="0">
                <a:solidFill>
                  <a:schemeClr val="tx2"/>
                </a:solidFill>
              </a:rPr>
              <a:t>19. Działanie 8.25 Usługi wsparcia rodziny i pieczy zastępczej, Schemat: Działania na rzecz dzieci i młodzieży wymagających wsparcia ze względu na trudności w funkcjonowaniu społecznym, w tym osób przebywających w całodobowych placówkach opieki.</a:t>
            </a:r>
          </a:p>
          <a:p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377354" y="515992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>
                <a:solidFill>
                  <a:schemeClr val="tx2"/>
                </a:solidFill>
              </a:rPr>
              <a:t>Komitet Monitorujący- Czerwiec</a:t>
            </a:r>
          </a:p>
          <a:p>
            <a:r>
              <a:rPr lang="pl-PL" sz="2400" b="1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6104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305346" y="1835621"/>
            <a:ext cx="9434125" cy="54726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2"/>
                </a:solidFill>
              </a:rPr>
              <a:t>1. </a:t>
            </a: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400" dirty="0">
              <a:solidFill>
                <a:schemeClr val="tx2"/>
              </a:solidFill>
            </a:endParaRPr>
          </a:p>
          <a:p>
            <a:endParaRPr lang="pl-PL" sz="1400" dirty="0">
              <a:solidFill>
                <a:schemeClr val="tx2"/>
              </a:solidFill>
            </a:endParaRPr>
          </a:p>
          <a:p>
            <a:endParaRPr lang="pl-PL" sz="1400" dirty="0">
              <a:solidFill>
                <a:schemeClr val="tx2"/>
              </a:solidFill>
            </a:endParaRPr>
          </a:p>
          <a:p>
            <a:r>
              <a:rPr lang="pl-PL" sz="1400" dirty="0">
                <a:solidFill>
                  <a:schemeClr val="tx2"/>
                </a:solidFill>
              </a:rPr>
              <a:t>1. </a:t>
            </a:r>
            <a:r>
              <a:rPr lang="pl-PL" sz="1400" b="1" dirty="0">
                <a:solidFill>
                  <a:schemeClr val="tx2"/>
                </a:solidFill>
              </a:rPr>
              <a:t>Priorytet 1 Fundusze Europejskie na rzecz wzrostu konkurencyjności i innowacyjności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rozwoju obszaru B+R poprzez projekt strategiczny KPCNT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Profesjonalizacja IOB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dla przedsiębiorstw na zakup akredytowanych usług doradczych w zakresie rozwoju usług biznesu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Akredytacja usług instytucji otoczenia biznesu</a:t>
            </a:r>
          </a:p>
          <a:p>
            <a:r>
              <a:rPr lang="pl-PL" sz="1400" dirty="0">
                <a:solidFill>
                  <a:schemeClr val="tx2"/>
                </a:solidFill>
              </a:rPr>
              <a:t>2. </a:t>
            </a:r>
            <a:r>
              <a:rPr lang="pl-PL" sz="1400" b="1" dirty="0">
                <a:solidFill>
                  <a:schemeClr val="tx2"/>
                </a:solidFill>
              </a:rPr>
              <a:t>Priorytet 2 Fundusze Europejskie dla czystej energii i ochrony zasobów środowiska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Doradztwo energetyczne/klimatyczne oraz promocja alternatywnych źródeł energii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Rozwój małej retencji - projekt grantowy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Oszczędność wody, sieci wodociągowe, stacje uzdatniania wody (ZIT </a:t>
            </a:r>
            <a:r>
              <a:rPr lang="pl-PL" sz="1400" dirty="0" err="1">
                <a:solidFill>
                  <a:schemeClr val="tx2"/>
                </a:solidFill>
              </a:rPr>
              <a:t>BydOF</a:t>
            </a:r>
            <a:r>
              <a:rPr lang="pl-PL" sz="1400" dirty="0">
                <a:solidFill>
                  <a:schemeClr val="tx2"/>
                </a:solidFill>
              </a:rPr>
              <a:t>, </a:t>
            </a:r>
            <a:r>
              <a:rPr lang="pl-PL" sz="1400" dirty="0" err="1">
                <a:solidFill>
                  <a:schemeClr val="tx2"/>
                </a:solidFill>
              </a:rPr>
              <a:t>ZITy</a:t>
            </a:r>
            <a:r>
              <a:rPr lang="pl-PL" sz="1400" dirty="0">
                <a:solidFill>
                  <a:schemeClr val="tx2"/>
                </a:solidFill>
              </a:rPr>
              <a:t> regionalne, OPPT)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3. Priorytet 6 Fundusze europejskie na rzecz zwiększenia dostępności regionalnej infrastruktury dla mieszkańców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Inwestycje w infrastrukturę kształcenia zawodowego 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Rozwój ambulatoryjnej opieki specjalistycznej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Projekty z zakresu opieki psychiatrycznej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projektów z zakresu opieki szpitalnej – fazowanie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instytucji kultury – fazowanie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4. Priorytet 8 Fundusze Europejskie na wsparcie w obszarze rynku pracy, edukacji i włączenia społecznego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Wychowanie przedszkolne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Kształcenie ogólne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Usługi społeczne i zdrowotne</a:t>
            </a:r>
          </a:p>
          <a:p>
            <a:pPr marL="171450" indent="-171450">
              <a:buFontTx/>
              <a:buChar char="-"/>
            </a:pPr>
            <a:r>
              <a:rPr lang="pl-PL" sz="1400" dirty="0" err="1">
                <a:solidFill>
                  <a:schemeClr val="tx2"/>
                </a:solidFill>
              </a:rPr>
              <a:t>Teleopieka</a:t>
            </a:r>
            <a:endParaRPr lang="pl-PL" sz="1400" dirty="0">
              <a:solidFill>
                <a:schemeClr val="tx2"/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Usługi społeczne świadczone w społeczności lokalnej dla rodzin, wsparcie pieczy zastępczej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Działania na rzecz dzieci i młodzieży wymagających wsparcia (kuratela)</a:t>
            </a: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377354" y="515992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>
                <a:solidFill>
                  <a:schemeClr val="tx2"/>
                </a:solidFill>
              </a:rPr>
              <a:t>Komitet Monitorujący- Lipiec</a:t>
            </a:r>
          </a:p>
          <a:p>
            <a:r>
              <a:rPr lang="pl-PL" sz="2400" b="1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6667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302381" y="1763613"/>
            <a:ext cx="9434125" cy="572405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2"/>
                </a:solidFill>
              </a:rPr>
              <a:t>1. </a:t>
            </a: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4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4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4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r>
              <a:rPr lang="pl-PL" sz="1400" b="1" dirty="0">
                <a:solidFill>
                  <a:schemeClr val="tx2"/>
                </a:solidFill>
              </a:rPr>
              <a:t>Priorytet 1 Fundusze Europejskie na rzecz wzrostu konkurencyjności i innowacyjności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Cyfryzacja e-kultura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Cyfryzacja e-zdrowie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Cyfryzacja e-usługo publiczne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2. Priorytet 2 Fundusze Europejskie dla czystej energii i ochrony zasobów środowiska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Zakup sprzętu dla służb ratowniczych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infrastruktury służb ratowniczych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Działania z zakresu ochrony obszarów siedlisk i gatunków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3. Priorytet 4 Fundusze Europejskie na rzecz spójności i dostępności komunikacyjnej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Inwestycje w miejsca/skrzyżowania niebezpieczne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4. Priorytet 5 Fundusze Europejskie na wzmacnianie potencjałów endogenicznych regionu </a:t>
            </a:r>
          </a:p>
          <a:p>
            <a:r>
              <a:rPr lang="pl-PL" sz="1400" dirty="0">
                <a:solidFill>
                  <a:schemeClr val="tx2"/>
                </a:solidFill>
              </a:rPr>
              <a:t>-  Wsparcie instytucji kultury (ZIT </a:t>
            </a:r>
            <a:r>
              <a:rPr lang="pl-PL" sz="1400" dirty="0" err="1">
                <a:solidFill>
                  <a:schemeClr val="tx2"/>
                </a:solidFill>
              </a:rPr>
              <a:t>BydOF</a:t>
            </a:r>
            <a:r>
              <a:rPr lang="pl-PL" sz="1400" dirty="0">
                <a:solidFill>
                  <a:schemeClr val="tx2"/>
                </a:solidFill>
              </a:rPr>
              <a:t>, </a:t>
            </a:r>
            <a:r>
              <a:rPr lang="pl-PL" sz="1400" dirty="0" err="1">
                <a:solidFill>
                  <a:schemeClr val="tx2"/>
                </a:solidFill>
              </a:rPr>
              <a:t>ZITy</a:t>
            </a:r>
            <a:r>
              <a:rPr lang="pl-PL" sz="1400" dirty="0">
                <a:solidFill>
                  <a:schemeClr val="tx2"/>
                </a:solidFill>
              </a:rPr>
              <a:t> regionalne, OPPT)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5. Priorytet 6 Fundusze europejskie na rzecz zwiększenia dostępności regionalnej infrastruktury dla mieszkańców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Inwestycje w infrastrukturę kształcenia zawodowego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Inwestycje w infrastrukturę na potrzeby różnych form mieszkaniowych w tym m.in. mieszkań wspomaganych lub chronionych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Rozwój rehabilitacji medycznej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6. Priorytet 7 Fundusze Europejskie na rozwój lokalny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RLKS- Wspieranie dzieci  młodzieży poza edukacją formalną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RLKS- Wspieranie integracji społecznej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7. Priorytet 8 Fundusze Europejskie na wsparcie w obszarze rynku pracy, edukacji i włączenia społecznego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osób młodych na rynku pracy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Aktywna integracja- integracja Romów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Aktywna integracja- CIS, KIS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Podnoszenie kompetencji kadr medycznych</a:t>
            </a: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377354" y="515992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>
                <a:solidFill>
                  <a:schemeClr val="tx2"/>
                </a:solidFill>
              </a:rPr>
              <a:t>Komitet Monitorujący- Wrzesień</a:t>
            </a:r>
          </a:p>
          <a:p>
            <a:r>
              <a:rPr lang="pl-PL" sz="2400" b="1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1025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305346" y="1835621"/>
            <a:ext cx="9434125" cy="54726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2"/>
                </a:solidFill>
              </a:rPr>
              <a:t>1. </a:t>
            </a: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4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r>
              <a:rPr lang="pl-PL" sz="1400" b="1" dirty="0">
                <a:solidFill>
                  <a:schemeClr val="tx2"/>
                </a:solidFill>
              </a:rPr>
              <a:t>Priorytet 1 Fundusze Europejskie na rzecz wzrostu konkurencyjności i innowacyjności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internacjonalizacji MŚP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Promocja gospodarki regionalnej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Akceleracja- Wsparcie start-</a:t>
            </a:r>
            <a:r>
              <a:rPr lang="pl-PL" sz="1400" dirty="0" err="1">
                <a:solidFill>
                  <a:schemeClr val="tx2"/>
                </a:solidFill>
              </a:rPr>
              <a:t>up'ów</a:t>
            </a:r>
            <a:r>
              <a:rPr lang="pl-PL" sz="1400" dirty="0">
                <a:solidFill>
                  <a:schemeClr val="tx2"/>
                </a:solidFill>
              </a:rPr>
              <a:t>,  w tym doradztwo, inkubacja, sieciowanie oraz </a:t>
            </a:r>
            <a:r>
              <a:rPr lang="pl-PL" sz="1400" dirty="0" err="1">
                <a:solidFill>
                  <a:schemeClr val="tx2"/>
                </a:solidFill>
              </a:rPr>
              <a:t>networking</a:t>
            </a:r>
            <a:r>
              <a:rPr lang="pl-PL" sz="1400" dirty="0">
                <a:solidFill>
                  <a:schemeClr val="tx2"/>
                </a:solidFill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Wsparcie infrastruktury biznesowej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2. Priorytet 2 Fundusze Europejskie dla czystej energii i ochrony zasobów środowiska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Efektywność energetyczna budynków komunalnych (ZIT </a:t>
            </a:r>
            <a:r>
              <a:rPr lang="pl-PL" sz="1400" dirty="0" err="1">
                <a:solidFill>
                  <a:schemeClr val="tx2"/>
                </a:solidFill>
              </a:rPr>
              <a:t>BydOF</a:t>
            </a:r>
            <a:r>
              <a:rPr lang="pl-PL" sz="1400" dirty="0">
                <a:solidFill>
                  <a:schemeClr val="tx2"/>
                </a:solidFill>
              </a:rPr>
              <a:t>, </a:t>
            </a:r>
            <a:r>
              <a:rPr lang="pl-PL" sz="1400" dirty="0" err="1">
                <a:solidFill>
                  <a:schemeClr val="tx2"/>
                </a:solidFill>
              </a:rPr>
              <a:t>ZITy</a:t>
            </a:r>
            <a:r>
              <a:rPr lang="pl-PL" sz="1400" dirty="0">
                <a:solidFill>
                  <a:schemeClr val="tx2"/>
                </a:solidFill>
              </a:rPr>
              <a:t> regionalne, OPPT)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3. Priorytet 3 Fundusze Europejskie na zrównoważony transport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Infrastruktura przeznaczona dla rowerów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4. Priorytet 7 Fundusze Europejskie na rozwój lokalny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RLKS- Przełamywanie stereotypów związanych z płcią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RLKS- Aktywizacja edukacyjna osób dorosłych</a:t>
            </a:r>
          </a:p>
          <a:p>
            <a:pPr marL="171450" indent="-171450">
              <a:buFontTx/>
              <a:buChar char="-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377354" y="515992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>
                <a:solidFill>
                  <a:schemeClr val="tx2"/>
                </a:solidFill>
              </a:rPr>
              <a:t>Komitet Monitorujący- Październik</a:t>
            </a:r>
          </a:p>
        </p:txBody>
      </p:sp>
    </p:spTree>
    <p:extLst>
      <p:ext uri="{BB962C8B-B14F-4D97-AF65-F5344CB8AC3E}">
        <p14:creationId xmlns:p14="http://schemas.microsoft.com/office/powerpoint/2010/main" val="1945414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305346" y="1835621"/>
            <a:ext cx="9434125" cy="54726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>
                <a:solidFill>
                  <a:schemeClr val="tx2"/>
                </a:solidFill>
              </a:rPr>
              <a:t>1. </a:t>
            </a: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400" dirty="0">
              <a:solidFill>
                <a:schemeClr val="tx2"/>
              </a:solidFill>
            </a:endParaRPr>
          </a:p>
          <a:p>
            <a:r>
              <a:rPr lang="pl-PL" sz="1400" b="1" dirty="0">
                <a:solidFill>
                  <a:schemeClr val="tx2"/>
                </a:solidFill>
              </a:rPr>
              <a:t>1. Priorytet 2 Fundusze Europejskie dla czystej energii i ochrony zasobów środowiska regionu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Adaptacja do zmian klimatu (ZIT </a:t>
            </a:r>
            <a:r>
              <a:rPr lang="pl-PL" sz="1400" dirty="0" err="1">
                <a:solidFill>
                  <a:schemeClr val="tx2"/>
                </a:solidFill>
              </a:rPr>
              <a:t>BydOF</a:t>
            </a:r>
            <a:r>
              <a:rPr lang="pl-PL" sz="1400" dirty="0">
                <a:solidFill>
                  <a:schemeClr val="tx2"/>
                </a:solidFill>
              </a:rPr>
              <a:t>, </a:t>
            </a:r>
            <a:r>
              <a:rPr lang="pl-PL" sz="1400" dirty="0" err="1">
                <a:solidFill>
                  <a:schemeClr val="tx2"/>
                </a:solidFill>
              </a:rPr>
              <a:t>ZITy</a:t>
            </a:r>
            <a:r>
              <a:rPr lang="pl-PL" sz="1400" dirty="0">
                <a:solidFill>
                  <a:schemeClr val="tx2"/>
                </a:solidFill>
              </a:rPr>
              <a:t> regionalne, OPPT)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Sieci kanalizacyjne i wodociągowe, oczyszczalnie ścieków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2. Priorytet 4  Fundusze Europejskie na rzecz spójności i dostępności komunikacyjnej regionu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Rozwój transportu pozamiejskiego</a:t>
            </a:r>
          </a:p>
          <a:p>
            <a:r>
              <a:rPr lang="pl-PL" sz="1400" b="1" dirty="0">
                <a:solidFill>
                  <a:schemeClr val="tx2"/>
                </a:solidFill>
              </a:rPr>
              <a:t>3. Priorytet 8 Fundusze Europejskie na wsparcie w obszarze rynku pracy, edukacji i włączenia społecznego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Opracowanie programów profilaktycznych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Kształcenie ogólne- Klucz do uczenia się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Realizacja wsparcia służącego podnoszeniu umiejętności lub kompetencji podstawowych, w tym cyfrowych (wdrażanie </a:t>
            </a:r>
            <a:r>
              <a:rPr lang="pl-PL" sz="1400" dirty="0" err="1">
                <a:solidFill>
                  <a:schemeClr val="tx2"/>
                </a:solidFill>
              </a:rPr>
              <a:t>Upskilling</a:t>
            </a:r>
            <a:r>
              <a:rPr lang="pl-PL" sz="1400" dirty="0">
                <a:solidFill>
                  <a:schemeClr val="tx2"/>
                </a:solidFill>
              </a:rPr>
              <a:t> </a:t>
            </a:r>
            <a:r>
              <a:rPr lang="pl-PL" sz="1400" dirty="0" err="1">
                <a:solidFill>
                  <a:schemeClr val="tx2"/>
                </a:solidFill>
              </a:rPr>
              <a:t>Pathways</a:t>
            </a:r>
            <a:r>
              <a:rPr lang="pl-PL" sz="1400" dirty="0">
                <a:solidFill>
                  <a:schemeClr val="tx2"/>
                </a:solidFill>
              </a:rPr>
              <a:t> zgodne z modelami wsparcia wypracowanymi w ramach PO WER). 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Aktywna integracja</a:t>
            </a:r>
          </a:p>
          <a:p>
            <a:pPr marL="171450" indent="-171450">
              <a:buFontTx/>
              <a:buChar char="-"/>
            </a:pPr>
            <a:r>
              <a:rPr lang="pl-PL" sz="1400" dirty="0">
                <a:solidFill>
                  <a:schemeClr val="tx2"/>
                </a:solidFill>
              </a:rPr>
              <a:t>Profilaktyczne Programy Zdrowotne</a:t>
            </a:r>
          </a:p>
          <a:p>
            <a:pPr marL="171450" indent="-171450">
              <a:buFontTx/>
              <a:buChar char="-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300" dirty="0">
              <a:solidFill>
                <a:schemeClr val="tx2"/>
              </a:solidFill>
            </a:endParaRPr>
          </a:p>
          <a:p>
            <a:endParaRPr lang="pl-PL" sz="13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  <a:p>
            <a:pPr marL="228600" indent="-228600">
              <a:buAutoNum type="arabicPeriod"/>
            </a:pPr>
            <a:endParaRPr lang="pl-PL" sz="1200" dirty="0">
              <a:solidFill>
                <a:schemeClr val="tx2"/>
              </a:solidFill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377354" y="515992"/>
            <a:ext cx="9437090" cy="10800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b="1" dirty="0">
                <a:solidFill>
                  <a:schemeClr val="tx2"/>
                </a:solidFill>
              </a:rPr>
              <a:t>Komitet Monitorujący- Grudzień</a:t>
            </a:r>
          </a:p>
        </p:txBody>
      </p:sp>
    </p:spTree>
    <p:extLst>
      <p:ext uri="{BB962C8B-B14F-4D97-AF65-F5344CB8AC3E}">
        <p14:creationId xmlns:p14="http://schemas.microsoft.com/office/powerpoint/2010/main" val="3020977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4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2734605" y="2843733"/>
            <a:ext cx="5222601" cy="173459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2"/>
                </a:solidFill>
              </a:rPr>
              <a:t>Dziękuję za uwagę !</a:t>
            </a:r>
          </a:p>
        </p:txBody>
      </p:sp>
    </p:spTree>
    <p:extLst>
      <p:ext uri="{BB962C8B-B14F-4D97-AF65-F5344CB8AC3E}">
        <p14:creationId xmlns:p14="http://schemas.microsoft.com/office/powerpoint/2010/main" val="43431707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2297</TotalTime>
  <Words>1553</Words>
  <Application>Microsoft Office PowerPoint</Application>
  <PresentationFormat>Niestandardowy</PresentationFormat>
  <Paragraphs>372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Calibri</vt:lpstr>
      <vt:lpstr>Lato</vt:lpstr>
      <vt:lpstr>Open Sans</vt:lpstr>
      <vt:lpstr>Wingdings</vt:lpstr>
      <vt:lpstr>Motyw pakietu Office</vt:lpstr>
      <vt:lpstr> III Posiedzenie Komitetu Monitorującego FEdKP 2021-2027  27.04-28.04.2023 r.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Rafał Pietrucień</cp:lastModifiedBy>
  <cp:revision>98</cp:revision>
  <cp:lastPrinted>2023-03-28T09:31:43Z</cp:lastPrinted>
  <dcterms:created xsi:type="dcterms:W3CDTF">2022-06-22T09:40:44Z</dcterms:created>
  <dcterms:modified xsi:type="dcterms:W3CDTF">2023-04-27T06:53:55Z</dcterms:modified>
</cp:coreProperties>
</file>