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"/>
  </p:notesMasterIdLst>
  <p:sldIdLst>
    <p:sldId id="277" r:id="rId2"/>
    <p:sldId id="627" r:id="rId3"/>
    <p:sldId id="629" r:id="rId4"/>
    <p:sldId id="630" r:id="rId5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Magdalena Błaszak" initials="MB" lastIdx="2" clrIdx="1">
    <p:extLst>
      <p:ext uri="{19B8F6BF-5375-455C-9EA6-DF929625EA0E}">
        <p15:presenceInfo xmlns:p15="http://schemas.microsoft.com/office/powerpoint/2012/main" userId="S-1-5-21-2619306676-2800222060-3362172700-8710" providerId="AD"/>
      </p:ext>
    </p:extLst>
  </p:cmAuthor>
  <p:cmAuthor id="3" name="Anna Głuszek" initials="AG" lastIdx="10" clrIdx="2">
    <p:extLst>
      <p:ext uri="{19B8F6BF-5375-455C-9EA6-DF929625EA0E}">
        <p15:presenceInfo xmlns:p15="http://schemas.microsoft.com/office/powerpoint/2012/main" userId="28c6fadd772e9a04" providerId="Windows Live"/>
      </p:ext>
    </p:extLst>
  </p:cmAuthor>
  <p:cmAuthor id="4" name="Lucyna Swoińska-Lasota" initials="LSL-BdsS" lastIdx="2" clrIdx="3">
    <p:extLst>
      <p:ext uri="{19B8F6BF-5375-455C-9EA6-DF929625EA0E}">
        <p15:presenceInfo xmlns:p15="http://schemas.microsoft.com/office/powerpoint/2012/main" userId="Lucyna Swoińska-Lasota" providerId="None"/>
      </p:ext>
    </p:extLst>
  </p:cmAuthor>
  <p:cmAuthor id="5" name="Dagmara Angowska" initials="DA" lastIdx="5" clrIdx="4">
    <p:extLst>
      <p:ext uri="{19B8F6BF-5375-455C-9EA6-DF929625EA0E}">
        <p15:presenceInfo xmlns:p15="http://schemas.microsoft.com/office/powerpoint/2012/main" userId="S-1-5-21-2619306676-2800222060-3362172700-137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howGuides="1">
      <p:cViewPr varScale="1">
        <p:scale>
          <a:sx n="101" d="100"/>
          <a:sy n="101" d="100"/>
        </p:scale>
        <p:origin x="1380" y="102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47492B-184D-4A87-A5A6-540647914901}" type="doc">
      <dgm:prSet loTypeId="urn:microsoft.com/office/officeart/2005/8/layout/hierarchy3" loCatId="list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pl-PL"/>
        </a:p>
      </dgm:t>
    </dgm:pt>
    <dgm:pt modelId="{9DC25B4F-294E-4E1E-8D31-ADF08A750268}">
      <dgm:prSet/>
      <dgm:spPr/>
      <dgm:t>
        <a:bodyPr/>
        <a:lstStyle/>
        <a:p>
          <a:r>
            <a:rPr lang="pl-PL" dirty="0"/>
            <a:t>OPERACJE O ZNACZENIU STARTEGICZNYM UJĘTE </a:t>
          </a:r>
          <a:br>
            <a:rPr lang="pl-PL" dirty="0"/>
          </a:br>
          <a:r>
            <a:rPr lang="pl-PL" dirty="0"/>
            <a:t>W PROGRAMIE </a:t>
          </a:r>
          <a:br>
            <a:rPr lang="pl-PL" dirty="0"/>
          </a:br>
          <a:r>
            <a:rPr lang="pl-PL" dirty="0"/>
            <a:t>FUNDUSZE EUROPEJSKIE DLA KUJAW I POMORZA 2021-2027</a:t>
          </a:r>
        </a:p>
      </dgm:t>
    </dgm:pt>
    <dgm:pt modelId="{1686CFC8-7F84-42E6-8618-6770ABDA3E4D}" type="parTrans" cxnId="{E32BF420-7BEC-47EC-AA35-BF5E4219D797}">
      <dgm:prSet/>
      <dgm:spPr/>
      <dgm:t>
        <a:bodyPr/>
        <a:lstStyle/>
        <a:p>
          <a:endParaRPr lang="pl-PL"/>
        </a:p>
      </dgm:t>
    </dgm:pt>
    <dgm:pt modelId="{D52D1B4D-E5E9-43DE-BE9F-4F66ABAF20A2}" type="sibTrans" cxnId="{E32BF420-7BEC-47EC-AA35-BF5E4219D797}">
      <dgm:prSet/>
      <dgm:spPr/>
      <dgm:t>
        <a:bodyPr/>
        <a:lstStyle/>
        <a:p>
          <a:endParaRPr lang="pl-PL"/>
        </a:p>
      </dgm:t>
    </dgm:pt>
    <dgm:pt modelId="{BD148C4E-14C9-4D15-B885-E35DD1B06446}">
      <dgm:prSet/>
      <dgm:spPr/>
      <dgm:t>
        <a:bodyPr/>
        <a:lstStyle/>
        <a:p>
          <a:r>
            <a:rPr lang="pl-PL" dirty="0"/>
            <a:t>Rodzina w centrum</a:t>
          </a:r>
        </a:p>
      </dgm:t>
    </dgm:pt>
    <dgm:pt modelId="{980746AD-1F86-49C8-BF03-83894A0CCDC7}" type="parTrans" cxnId="{D53620EF-4022-4D31-B92B-2D279DBBB038}">
      <dgm:prSet/>
      <dgm:spPr/>
      <dgm:t>
        <a:bodyPr/>
        <a:lstStyle/>
        <a:p>
          <a:endParaRPr lang="pl-PL"/>
        </a:p>
      </dgm:t>
    </dgm:pt>
    <dgm:pt modelId="{796AE1CC-0276-462F-BF8D-E2198CDF2424}" type="sibTrans" cxnId="{D53620EF-4022-4D31-B92B-2D279DBBB038}">
      <dgm:prSet/>
      <dgm:spPr/>
      <dgm:t>
        <a:bodyPr/>
        <a:lstStyle/>
        <a:p>
          <a:endParaRPr lang="pl-PL"/>
        </a:p>
      </dgm:t>
    </dgm:pt>
    <dgm:pt modelId="{059DBE20-2EF8-4748-A4FB-DEBD70E1B152}">
      <dgm:prSet/>
      <dgm:spPr/>
      <dgm:t>
        <a:bodyPr/>
        <a:lstStyle/>
        <a:p>
          <a:r>
            <a:rPr lang="pl-PL" dirty="0"/>
            <a:t>Utworzenie Kujawsko-Pomorskiego Centrum Naukowo Technologicznego im. Jana </a:t>
          </a:r>
          <a:r>
            <a:rPr lang="pl-PL" dirty="0" err="1"/>
            <a:t>Czochralskiego</a:t>
          </a:r>
          <a:r>
            <a:rPr lang="pl-PL" dirty="0"/>
            <a:t> </a:t>
          </a:r>
        </a:p>
      </dgm:t>
    </dgm:pt>
    <dgm:pt modelId="{2A4323F7-15E9-4494-A5DA-9C9AE783EE50}" type="parTrans" cxnId="{3ABE5236-024F-4C79-99C4-E01671E9AF06}">
      <dgm:prSet/>
      <dgm:spPr/>
      <dgm:t>
        <a:bodyPr/>
        <a:lstStyle/>
        <a:p>
          <a:endParaRPr lang="pl-PL"/>
        </a:p>
      </dgm:t>
    </dgm:pt>
    <dgm:pt modelId="{D52C0590-5AD8-4F2B-8142-B0EBB4D9B345}" type="sibTrans" cxnId="{3ABE5236-024F-4C79-99C4-E01671E9AF06}">
      <dgm:prSet/>
      <dgm:spPr/>
      <dgm:t>
        <a:bodyPr/>
        <a:lstStyle/>
        <a:p>
          <a:endParaRPr lang="pl-PL"/>
        </a:p>
      </dgm:t>
    </dgm:pt>
    <dgm:pt modelId="{C3316E01-18FE-41E4-BB7C-580C606F759B}" type="pres">
      <dgm:prSet presAssocID="{F947492B-184D-4A87-A5A6-54064791490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2DF3305-FC1E-4348-B487-AA77AD606E74}" type="pres">
      <dgm:prSet presAssocID="{9DC25B4F-294E-4E1E-8D31-ADF08A750268}" presName="root" presStyleCnt="0"/>
      <dgm:spPr/>
    </dgm:pt>
    <dgm:pt modelId="{83217607-21B7-4EDB-A486-7CFE68C1A447}" type="pres">
      <dgm:prSet presAssocID="{9DC25B4F-294E-4E1E-8D31-ADF08A750268}" presName="rootComposite" presStyleCnt="0"/>
      <dgm:spPr/>
    </dgm:pt>
    <dgm:pt modelId="{E2C9FD9A-D0B8-4130-97DA-06B171056CE0}" type="pres">
      <dgm:prSet presAssocID="{9DC25B4F-294E-4E1E-8D31-ADF08A750268}" presName="rootText" presStyleLbl="node1" presStyleIdx="0" presStyleCnt="1" custScaleX="249335"/>
      <dgm:spPr/>
    </dgm:pt>
    <dgm:pt modelId="{189D8704-17FB-44FD-94B1-01C4F40285F9}" type="pres">
      <dgm:prSet presAssocID="{9DC25B4F-294E-4E1E-8D31-ADF08A750268}" presName="rootConnector" presStyleLbl="node1" presStyleIdx="0" presStyleCnt="1"/>
      <dgm:spPr/>
    </dgm:pt>
    <dgm:pt modelId="{5C38F3E9-486D-4D2C-8D3E-6B00C1C6C0B1}" type="pres">
      <dgm:prSet presAssocID="{9DC25B4F-294E-4E1E-8D31-ADF08A750268}" presName="childShape" presStyleCnt="0"/>
      <dgm:spPr/>
    </dgm:pt>
    <dgm:pt modelId="{10DD47FF-4178-4C18-A5D9-D6376C40A279}" type="pres">
      <dgm:prSet presAssocID="{2A4323F7-15E9-4494-A5DA-9C9AE783EE50}" presName="Name13" presStyleLbl="parChTrans1D2" presStyleIdx="0" presStyleCnt="2"/>
      <dgm:spPr/>
    </dgm:pt>
    <dgm:pt modelId="{EACA9B32-0026-4BE0-B454-391314E08E25}" type="pres">
      <dgm:prSet presAssocID="{059DBE20-2EF8-4748-A4FB-DEBD70E1B152}" presName="childText" presStyleLbl="bgAcc1" presStyleIdx="0" presStyleCnt="2" custScaleX="260828">
        <dgm:presLayoutVars>
          <dgm:bulletEnabled val="1"/>
        </dgm:presLayoutVars>
      </dgm:prSet>
      <dgm:spPr/>
    </dgm:pt>
    <dgm:pt modelId="{E0B0A1BF-5DC3-4557-8836-16E46E2EE92F}" type="pres">
      <dgm:prSet presAssocID="{980746AD-1F86-49C8-BF03-83894A0CCDC7}" presName="Name13" presStyleLbl="parChTrans1D2" presStyleIdx="1" presStyleCnt="2"/>
      <dgm:spPr/>
    </dgm:pt>
    <dgm:pt modelId="{6131A5F9-11A3-4DD2-92A6-847BB94ADA50}" type="pres">
      <dgm:prSet presAssocID="{BD148C4E-14C9-4D15-B885-E35DD1B06446}" presName="childText" presStyleLbl="bgAcc1" presStyleIdx="1" presStyleCnt="2" custScaleX="147214">
        <dgm:presLayoutVars>
          <dgm:bulletEnabled val="1"/>
        </dgm:presLayoutVars>
      </dgm:prSet>
      <dgm:spPr/>
    </dgm:pt>
  </dgm:ptLst>
  <dgm:cxnLst>
    <dgm:cxn modelId="{1B6C5E19-BF36-4419-BF7E-6B32DE7FCF2C}" type="presOf" srcId="{2A4323F7-15E9-4494-A5DA-9C9AE783EE50}" destId="{10DD47FF-4178-4C18-A5D9-D6376C40A279}" srcOrd="0" destOrd="0" presId="urn:microsoft.com/office/officeart/2005/8/layout/hierarchy3"/>
    <dgm:cxn modelId="{E32BF420-7BEC-47EC-AA35-BF5E4219D797}" srcId="{F947492B-184D-4A87-A5A6-540647914901}" destId="{9DC25B4F-294E-4E1E-8D31-ADF08A750268}" srcOrd="0" destOrd="0" parTransId="{1686CFC8-7F84-42E6-8618-6770ABDA3E4D}" sibTransId="{D52D1B4D-E5E9-43DE-BE9F-4F66ABAF20A2}"/>
    <dgm:cxn modelId="{11D05B2A-AB0A-4F30-AC95-7C4045C26A13}" type="presOf" srcId="{BD148C4E-14C9-4D15-B885-E35DD1B06446}" destId="{6131A5F9-11A3-4DD2-92A6-847BB94ADA50}" srcOrd="0" destOrd="0" presId="urn:microsoft.com/office/officeart/2005/8/layout/hierarchy3"/>
    <dgm:cxn modelId="{CC812434-8DD8-4DBC-AC5E-7822E40D8CBA}" type="presOf" srcId="{9DC25B4F-294E-4E1E-8D31-ADF08A750268}" destId="{189D8704-17FB-44FD-94B1-01C4F40285F9}" srcOrd="1" destOrd="0" presId="urn:microsoft.com/office/officeart/2005/8/layout/hierarchy3"/>
    <dgm:cxn modelId="{3ABE5236-024F-4C79-99C4-E01671E9AF06}" srcId="{9DC25B4F-294E-4E1E-8D31-ADF08A750268}" destId="{059DBE20-2EF8-4748-A4FB-DEBD70E1B152}" srcOrd="0" destOrd="0" parTransId="{2A4323F7-15E9-4494-A5DA-9C9AE783EE50}" sibTransId="{D52C0590-5AD8-4F2B-8142-B0EBB4D9B345}"/>
    <dgm:cxn modelId="{3B11D85F-163A-4745-8525-2D5C78AFF8B7}" type="presOf" srcId="{F947492B-184D-4A87-A5A6-540647914901}" destId="{C3316E01-18FE-41E4-BB7C-580C606F759B}" srcOrd="0" destOrd="0" presId="urn:microsoft.com/office/officeart/2005/8/layout/hierarchy3"/>
    <dgm:cxn modelId="{6111687D-586E-4A47-A793-EFDA469F14F7}" type="presOf" srcId="{980746AD-1F86-49C8-BF03-83894A0CCDC7}" destId="{E0B0A1BF-5DC3-4557-8836-16E46E2EE92F}" srcOrd="0" destOrd="0" presId="urn:microsoft.com/office/officeart/2005/8/layout/hierarchy3"/>
    <dgm:cxn modelId="{872BCCBE-0CDD-4AE7-9211-F2FDFCDF778F}" type="presOf" srcId="{059DBE20-2EF8-4748-A4FB-DEBD70E1B152}" destId="{EACA9B32-0026-4BE0-B454-391314E08E25}" srcOrd="0" destOrd="0" presId="urn:microsoft.com/office/officeart/2005/8/layout/hierarchy3"/>
    <dgm:cxn modelId="{F0055FD8-D885-457B-8B1D-A0778E3752D2}" type="presOf" srcId="{9DC25B4F-294E-4E1E-8D31-ADF08A750268}" destId="{E2C9FD9A-D0B8-4130-97DA-06B171056CE0}" srcOrd="0" destOrd="0" presId="urn:microsoft.com/office/officeart/2005/8/layout/hierarchy3"/>
    <dgm:cxn modelId="{D53620EF-4022-4D31-B92B-2D279DBBB038}" srcId="{9DC25B4F-294E-4E1E-8D31-ADF08A750268}" destId="{BD148C4E-14C9-4D15-B885-E35DD1B06446}" srcOrd="1" destOrd="0" parTransId="{980746AD-1F86-49C8-BF03-83894A0CCDC7}" sibTransId="{796AE1CC-0276-462F-BF8D-E2198CDF2424}"/>
    <dgm:cxn modelId="{FD8ECFFF-BEA0-4D9F-A1DD-D5BEC703E181}" type="presParOf" srcId="{C3316E01-18FE-41E4-BB7C-580C606F759B}" destId="{72DF3305-FC1E-4348-B487-AA77AD606E74}" srcOrd="0" destOrd="0" presId="urn:microsoft.com/office/officeart/2005/8/layout/hierarchy3"/>
    <dgm:cxn modelId="{3A2FF8BD-77E9-4B55-9C86-379582E73CC9}" type="presParOf" srcId="{72DF3305-FC1E-4348-B487-AA77AD606E74}" destId="{83217607-21B7-4EDB-A486-7CFE68C1A447}" srcOrd="0" destOrd="0" presId="urn:microsoft.com/office/officeart/2005/8/layout/hierarchy3"/>
    <dgm:cxn modelId="{D27AEF2E-306D-4B7F-B592-9BF5D065FC72}" type="presParOf" srcId="{83217607-21B7-4EDB-A486-7CFE68C1A447}" destId="{E2C9FD9A-D0B8-4130-97DA-06B171056CE0}" srcOrd="0" destOrd="0" presId="urn:microsoft.com/office/officeart/2005/8/layout/hierarchy3"/>
    <dgm:cxn modelId="{6EEB1B89-93F0-47CD-B6E6-EDB1CE88165B}" type="presParOf" srcId="{83217607-21B7-4EDB-A486-7CFE68C1A447}" destId="{189D8704-17FB-44FD-94B1-01C4F40285F9}" srcOrd="1" destOrd="0" presId="urn:microsoft.com/office/officeart/2005/8/layout/hierarchy3"/>
    <dgm:cxn modelId="{E04C8A12-336E-4224-9868-65931B1221EB}" type="presParOf" srcId="{72DF3305-FC1E-4348-B487-AA77AD606E74}" destId="{5C38F3E9-486D-4D2C-8D3E-6B00C1C6C0B1}" srcOrd="1" destOrd="0" presId="urn:microsoft.com/office/officeart/2005/8/layout/hierarchy3"/>
    <dgm:cxn modelId="{759903CC-77C8-4729-8DF1-E9B28F054C85}" type="presParOf" srcId="{5C38F3E9-486D-4D2C-8D3E-6B00C1C6C0B1}" destId="{10DD47FF-4178-4C18-A5D9-D6376C40A279}" srcOrd="0" destOrd="0" presId="urn:microsoft.com/office/officeart/2005/8/layout/hierarchy3"/>
    <dgm:cxn modelId="{DF2511D4-D5C8-48C5-A24B-0B5999675BC9}" type="presParOf" srcId="{5C38F3E9-486D-4D2C-8D3E-6B00C1C6C0B1}" destId="{EACA9B32-0026-4BE0-B454-391314E08E25}" srcOrd="1" destOrd="0" presId="urn:microsoft.com/office/officeart/2005/8/layout/hierarchy3"/>
    <dgm:cxn modelId="{B8874AF9-48C2-4187-A8AD-1D968AD508C6}" type="presParOf" srcId="{5C38F3E9-486D-4D2C-8D3E-6B00C1C6C0B1}" destId="{E0B0A1BF-5DC3-4557-8836-16E46E2EE92F}" srcOrd="2" destOrd="0" presId="urn:microsoft.com/office/officeart/2005/8/layout/hierarchy3"/>
    <dgm:cxn modelId="{E797A72D-AD39-4413-9FE6-66730386EDCE}" type="presParOf" srcId="{5C38F3E9-486D-4D2C-8D3E-6B00C1C6C0B1}" destId="{6131A5F9-11A3-4DD2-92A6-847BB94ADA5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47492B-184D-4A87-A5A6-540647914901}" type="doc">
      <dgm:prSet loTypeId="urn:microsoft.com/office/officeart/2005/8/layout/hierarchy3" loCatId="list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pl-PL"/>
        </a:p>
      </dgm:t>
    </dgm:pt>
    <dgm:pt modelId="{9DC25B4F-294E-4E1E-8D31-ADF08A750268}">
      <dgm:prSet custT="1"/>
      <dgm:spPr/>
      <dgm:t>
        <a:bodyPr/>
        <a:lstStyle/>
        <a:p>
          <a:r>
            <a:rPr lang="pl-PL" sz="1400" b="1" dirty="0"/>
            <a:t>ROZPORZĄDZENIE PARLAMENTU EUROPEJSKIEGO I RADY (UE) 2021/1060</a:t>
          </a:r>
        </a:p>
        <a:p>
          <a:r>
            <a:rPr lang="pl-PL" sz="1400" b="1" dirty="0"/>
            <a:t>z dnia 24 czerwca 2021 r.</a:t>
          </a:r>
        </a:p>
        <a:p>
          <a:r>
            <a:rPr lang="pl-PL" sz="1100" b="1" dirty="0"/>
            <a:t>ustanawiające wspólne przepisy dotyczące Europejskiego Funduszu Rozwoju Regionalnego, Europejskiego Funduszu Społecznego Plus, Funduszu Spójności, Funduszu na rzecz Sprawiedliwej Transformacji i Europejskiego Funduszu Morskiego, Rybackiego i Akwakultury, a także przepisy finansowe na potrzeby tych funduszy oraz na potrzeby Funduszu Azylu, Migracji i Integracji, Funduszu Bezpieczeństwa Wewnętrznego i Instrumentu Wsparcia Finansowego na rzecz Zarządzania Granicami i Polityki Wizowej</a:t>
          </a:r>
          <a:endParaRPr lang="pl-PL" sz="1100" dirty="0"/>
        </a:p>
      </dgm:t>
    </dgm:pt>
    <dgm:pt modelId="{1686CFC8-7F84-42E6-8618-6770ABDA3E4D}" type="parTrans" cxnId="{E32BF420-7BEC-47EC-AA35-BF5E4219D797}">
      <dgm:prSet/>
      <dgm:spPr/>
      <dgm:t>
        <a:bodyPr/>
        <a:lstStyle/>
        <a:p>
          <a:endParaRPr lang="pl-PL"/>
        </a:p>
      </dgm:t>
    </dgm:pt>
    <dgm:pt modelId="{D52D1B4D-E5E9-43DE-BE9F-4F66ABAF20A2}" type="sibTrans" cxnId="{E32BF420-7BEC-47EC-AA35-BF5E4219D797}">
      <dgm:prSet/>
      <dgm:spPr/>
      <dgm:t>
        <a:bodyPr/>
        <a:lstStyle/>
        <a:p>
          <a:endParaRPr lang="pl-PL"/>
        </a:p>
      </dgm:t>
    </dgm:pt>
    <dgm:pt modelId="{BD148C4E-14C9-4D15-B885-E35DD1B06446}">
      <dgm:prSet custT="1"/>
      <dgm:spPr/>
      <dgm:t>
        <a:bodyPr/>
        <a:lstStyle/>
        <a:p>
          <a:r>
            <a:rPr lang="pl-PL" sz="1400" b="1" dirty="0"/>
            <a:t>art. 40 ust. 1 pkt g</a:t>
          </a:r>
        </a:p>
        <a:p>
          <a:r>
            <a:rPr lang="pl-PL" sz="1400" b="1" dirty="0"/>
            <a:t>Komitet monitorujący analizuje w stosownych przypadkach, postępy </a:t>
          </a:r>
          <a:br>
            <a:rPr lang="pl-PL" sz="1400" b="1" dirty="0"/>
          </a:br>
          <a:r>
            <a:rPr lang="pl-PL" sz="1400" b="1" dirty="0"/>
            <a:t>we wdrażaniu operacji o znaczeniu strategicznym</a:t>
          </a:r>
        </a:p>
      </dgm:t>
    </dgm:pt>
    <dgm:pt modelId="{980746AD-1F86-49C8-BF03-83894A0CCDC7}" type="parTrans" cxnId="{D53620EF-4022-4D31-B92B-2D279DBBB038}">
      <dgm:prSet/>
      <dgm:spPr/>
      <dgm:t>
        <a:bodyPr/>
        <a:lstStyle/>
        <a:p>
          <a:endParaRPr lang="pl-PL"/>
        </a:p>
      </dgm:t>
    </dgm:pt>
    <dgm:pt modelId="{796AE1CC-0276-462F-BF8D-E2198CDF2424}" type="sibTrans" cxnId="{D53620EF-4022-4D31-B92B-2D279DBBB038}">
      <dgm:prSet/>
      <dgm:spPr/>
      <dgm:t>
        <a:bodyPr/>
        <a:lstStyle/>
        <a:p>
          <a:endParaRPr lang="pl-PL"/>
        </a:p>
      </dgm:t>
    </dgm:pt>
    <dgm:pt modelId="{059DBE20-2EF8-4748-A4FB-DEBD70E1B152}">
      <dgm:prSet custT="1"/>
      <dgm:spPr/>
      <dgm:t>
        <a:bodyPr/>
        <a:lstStyle/>
        <a:p>
          <a:r>
            <a:rPr lang="pl-PL" sz="1400" b="1" dirty="0"/>
            <a:t>art. 2 pkt 5 </a:t>
          </a:r>
        </a:p>
        <a:p>
          <a:r>
            <a:rPr lang="pl-PL" sz="1400" dirty="0"/>
            <a:t>"operacja o znaczeniu strategicznym" oznacza operację, która wnosi znaczący wkład </a:t>
          </a:r>
          <a:br>
            <a:rPr lang="pl-PL" sz="1400" dirty="0"/>
          </a:br>
          <a:r>
            <a:rPr lang="pl-PL" sz="1400" dirty="0"/>
            <a:t>w osiąganie celów programu i która podlega szczególnym środkom dotyczącym monitorowania i komunikacji</a:t>
          </a:r>
        </a:p>
      </dgm:t>
    </dgm:pt>
    <dgm:pt modelId="{2A4323F7-15E9-4494-A5DA-9C9AE783EE50}" type="parTrans" cxnId="{3ABE5236-024F-4C79-99C4-E01671E9AF06}">
      <dgm:prSet/>
      <dgm:spPr/>
      <dgm:t>
        <a:bodyPr/>
        <a:lstStyle/>
        <a:p>
          <a:endParaRPr lang="pl-PL"/>
        </a:p>
      </dgm:t>
    </dgm:pt>
    <dgm:pt modelId="{D52C0590-5AD8-4F2B-8142-B0EBB4D9B345}" type="sibTrans" cxnId="{3ABE5236-024F-4C79-99C4-E01671E9AF06}">
      <dgm:prSet/>
      <dgm:spPr/>
      <dgm:t>
        <a:bodyPr/>
        <a:lstStyle/>
        <a:p>
          <a:endParaRPr lang="pl-PL"/>
        </a:p>
      </dgm:t>
    </dgm:pt>
    <dgm:pt modelId="{A68C3417-BD26-4058-A0B5-49DBB882FCF9}">
      <dgm:prSet custT="1"/>
      <dgm:spPr/>
      <dgm:t>
        <a:bodyPr/>
        <a:lstStyle/>
        <a:p>
          <a:r>
            <a:rPr lang="pl-PL" sz="1400" b="1" dirty="0"/>
            <a:t>art. 73 ust. 5</a:t>
          </a:r>
        </a:p>
        <a:p>
          <a:r>
            <a:rPr lang="pl-PL" sz="1400" dirty="0"/>
            <a:t>Gdy instytucja zarządzająca dokonuje wyboru operacji o znaczeniu strategicznym, informuje o tym Komisję w terminie jednego miesiąca i przedstawia jej wszystkie istotne informacje na temat tej operacji.</a:t>
          </a:r>
        </a:p>
      </dgm:t>
    </dgm:pt>
    <dgm:pt modelId="{FEE656CC-18CB-4D08-9E57-43B24DC7DB22}" type="parTrans" cxnId="{02E6D5E6-1584-4977-B591-5EC066595944}">
      <dgm:prSet/>
      <dgm:spPr/>
      <dgm:t>
        <a:bodyPr/>
        <a:lstStyle/>
        <a:p>
          <a:endParaRPr lang="pl-PL"/>
        </a:p>
      </dgm:t>
    </dgm:pt>
    <dgm:pt modelId="{23553619-4076-46D1-B44D-1B9F8A1E7C2A}" type="sibTrans" cxnId="{02E6D5E6-1584-4977-B591-5EC066595944}">
      <dgm:prSet/>
      <dgm:spPr/>
      <dgm:t>
        <a:bodyPr/>
        <a:lstStyle/>
        <a:p>
          <a:endParaRPr lang="pl-PL"/>
        </a:p>
      </dgm:t>
    </dgm:pt>
    <dgm:pt modelId="{C3316E01-18FE-41E4-BB7C-580C606F759B}" type="pres">
      <dgm:prSet presAssocID="{F947492B-184D-4A87-A5A6-54064791490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2DF3305-FC1E-4348-B487-AA77AD606E74}" type="pres">
      <dgm:prSet presAssocID="{9DC25B4F-294E-4E1E-8D31-ADF08A750268}" presName="root" presStyleCnt="0"/>
      <dgm:spPr/>
    </dgm:pt>
    <dgm:pt modelId="{83217607-21B7-4EDB-A486-7CFE68C1A447}" type="pres">
      <dgm:prSet presAssocID="{9DC25B4F-294E-4E1E-8D31-ADF08A750268}" presName="rootComposite" presStyleCnt="0"/>
      <dgm:spPr/>
    </dgm:pt>
    <dgm:pt modelId="{E2C9FD9A-D0B8-4130-97DA-06B171056CE0}" type="pres">
      <dgm:prSet presAssocID="{9DC25B4F-294E-4E1E-8D31-ADF08A750268}" presName="rootText" presStyleLbl="node1" presStyleIdx="0" presStyleCnt="1" custScaleX="604130" custScaleY="172603" custLinFactNeighborX="-134" custLinFactNeighborY="-74369"/>
      <dgm:spPr/>
    </dgm:pt>
    <dgm:pt modelId="{189D8704-17FB-44FD-94B1-01C4F40285F9}" type="pres">
      <dgm:prSet presAssocID="{9DC25B4F-294E-4E1E-8D31-ADF08A750268}" presName="rootConnector" presStyleLbl="node1" presStyleIdx="0" presStyleCnt="1"/>
      <dgm:spPr/>
    </dgm:pt>
    <dgm:pt modelId="{5C38F3E9-486D-4D2C-8D3E-6B00C1C6C0B1}" type="pres">
      <dgm:prSet presAssocID="{9DC25B4F-294E-4E1E-8D31-ADF08A750268}" presName="childShape" presStyleCnt="0"/>
      <dgm:spPr/>
    </dgm:pt>
    <dgm:pt modelId="{10DD47FF-4178-4C18-A5D9-D6376C40A279}" type="pres">
      <dgm:prSet presAssocID="{2A4323F7-15E9-4494-A5DA-9C9AE783EE50}" presName="Name13" presStyleLbl="parChTrans1D2" presStyleIdx="0" presStyleCnt="3"/>
      <dgm:spPr/>
    </dgm:pt>
    <dgm:pt modelId="{EACA9B32-0026-4BE0-B454-391314E08E25}" type="pres">
      <dgm:prSet presAssocID="{059DBE20-2EF8-4748-A4FB-DEBD70E1B152}" presName="childText" presStyleLbl="bgAcc1" presStyleIdx="0" presStyleCnt="3" custScaleX="623230" custScaleY="133806" custLinFactNeighborX="-7336" custLinFactNeighborY="-19456">
        <dgm:presLayoutVars>
          <dgm:bulletEnabled val="1"/>
        </dgm:presLayoutVars>
      </dgm:prSet>
      <dgm:spPr/>
    </dgm:pt>
    <dgm:pt modelId="{E0B0A1BF-5DC3-4557-8836-16E46E2EE92F}" type="pres">
      <dgm:prSet presAssocID="{980746AD-1F86-49C8-BF03-83894A0CCDC7}" presName="Name13" presStyleLbl="parChTrans1D2" presStyleIdx="1" presStyleCnt="3"/>
      <dgm:spPr/>
    </dgm:pt>
    <dgm:pt modelId="{6131A5F9-11A3-4DD2-92A6-847BB94ADA50}" type="pres">
      <dgm:prSet presAssocID="{BD148C4E-14C9-4D15-B885-E35DD1B06446}" presName="childText" presStyleLbl="bgAcc1" presStyleIdx="1" presStyleCnt="3" custScaleX="626940" custLinFactNeighborX="-7336" custLinFactNeighborY="-22351">
        <dgm:presLayoutVars>
          <dgm:bulletEnabled val="1"/>
        </dgm:presLayoutVars>
      </dgm:prSet>
      <dgm:spPr/>
    </dgm:pt>
    <dgm:pt modelId="{A7CB0651-E805-43CB-803D-1EB23BE56D0B}" type="pres">
      <dgm:prSet presAssocID="{FEE656CC-18CB-4D08-9E57-43B24DC7DB22}" presName="Name13" presStyleLbl="parChTrans1D2" presStyleIdx="2" presStyleCnt="3"/>
      <dgm:spPr/>
    </dgm:pt>
    <dgm:pt modelId="{63D25938-50D9-4DE3-9113-2D9543DB5BD8}" type="pres">
      <dgm:prSet presAssocID="{A68C3417-BD26-4058-A0B5-49DBB882FCF9}" presName="childText" presStyleLbl="bgAcc1" presStyleIdx="2" presStyleCnt="3" custScaleX="628091" custScaleY="175301" custLinFactNeighborX="-9352" custLinFactNeighborY="-20825">
        <dgm:presLayoutVars>
          <dgm:bulletEnabled val="1"/>
        </dgm:presLayoutVars>
      </dgm:prSet>
      <dgm:spPr/>
    </dgm:pt>
  </dgm:ptLst>
  <dgm:cxnLst>
    <dgm:cxn modelId="{1B6C5E19-BF36-4419-BF7E-6B32DE7FCF2C}" type="presOf" srcId="{2A4323F7-15E9-4494-A5DA-9C9AE783EE50}" destId="{10DD47FF-4178-4C18-A5D9-D6376C40A279}" srcOrd="0" destOrd="0" presId="urn:microsoft.com/office/officeart/2005/8/layout/hierarchy3"/>
    <dgm:cxn modelId="{E32BF420-7BEC-47EC-AA35-BF5E4219D797}" srcId="{F947492B-184D-4A87-A5A6-540647914901}" destId="{9DC25B4F-294E-4E1E-8D31-ADF08A750268}" srcOrd="0" destOrd="0" parTransId="{1686CFC8-7F84-42E6-8618-6770ABDA3E4D}" sibTransId="{D52D1B4D-E5E9-43DE-BE9F-4F66ABAF20A2}"/>
    <dgm:cxn modelId="{11D05B2A-AB0A-4F30-AC95-7C4045C26A13}" type="presOf" srcId="{BD148C4E-14C9-4D15-B885-E35DD1B06446}" destId="{6131A5F9-11A3-4DD2-92A6-847BB94ADA50}" srcOrd="0" destOrd="0" presId="urn:microsoft.com/office/officeart/2005/8/layout/hierarchy3"/>
    <dgm:cxn modelId="{CC812434-8DD8-4DBC-AC5E-7822E40D8CBA}" type="presOf" srcId="{9DC25B4F-294E-4E1E-8D31-ADF08A750268}" destId="{189D8704-17FB-44FD-94B1-01C4F40285F9}" srcOrd="1" destOrd="0" presId="urn:microsoft.com/office/officeart/2005/8/layout/hierarchy3"/>
    <dgm:cxn modelId="{3ABE5236-024F-4C79-99C4-E01671E9AF06}" srcId="{9DC25B4F-294E-4E1E-8D31-ADF08A750268}" destId="{059DBE20-2EF8-4748-A4FB-DEBD70E1B152}" srcOrd="0" destOrd="0" parTransId="{2A4323F7-15E9-4494-A5DA-9C9AE783EE50}" sibTransId="{D52C0590-5AD8-4F2B-8142-B0EBB4D9B345}"/>
    <dgm:cxn modelId="{3B11D85F-163A-4745-8525-2D5C78AFF8B7}" type="presOf" srcId="{F947492B-184D-4A87-A5A6-540647914901}" destId="{C3316E01-18FE-41E4-BB7C-580C606F759B}" srcOrd="0" destOrd="0" presId="urn:microsoft.com/office/officeart/2005/8/layout/hierarchy3"/>
    <dgm:cxn modelId="{6111687D-586E-4A47-A793-EFDA469F14F7}" type="presOf" srcId="{980746AD-1F86-49C8-BF03-83894A0CCDC7}" destId="{E0B0A1BF-5DC3-4557-8836-16E46E2EE92F}" srcOrd="0" destOrd="0" presId="urn:microsoft.com/office/officeart/2005/8/layout/hierarchy3"/>
    <dgm:cxn modelId="{9A95D4A9-8BBB-4897-9891-A1448A0A59A4}" type="presOf" srcId="{FEE656CC-18CB-4D08-9E57-43B24DC7DB22}" destId="{A7CB0651-E805-43CB-803D-1EB23BE56D0B}" srcOrd="0" destOrd="0" presId="urn:microsoft.com/office/officeart/2005/8/layout/hierarchy3"/>
    <dgm:cxn modelId="{872BCCBE-0CDD-4AE7-9211-F2FDFCDF778F}" type="presOf" srcId="{059DBE20-2EF8-4748-A4FB-DEBD70E1B152}" destId="{EACA9B32-0026-4BE0-B454-391314E08E25}" srcOrd="0" destOrd="0" presId="urn:microsoft.com/office/officeart/2005/8/layout/hierarchy3"/>
    <dgm:cxn modelId="{9106B9C6-1598-4E55-B543-F452B44B4DC7}" type="presOf" srcId="{A68C3417-BD26-4058-A0B5-49DBB882FCF9}" destId="{63D25938-50D9-4DE3-9113-2D9543DB5BD8}" srcOrd="0" destOrd="0" presId="urn:microsoft.com/office/officeart/2005/8/layout/hierarchy3"/>
    <dgm:cxn modelId="{F0055FD8-D885-457B-8B1D-A0778E3752D2}" type="presOf" srcId="{9DC25B4F-294E-4E1E-8D31-ADF08A750268}" destId="{E2C9FD9A-D0B8-4130-97DA-06B171056CE0}" srcOrd="0" destOrd="0" presId="urn:microsoft.com/office/officeart/2005/8/layout/hierarchy3"/>
    <dgm:cxn modelId="{02E6D5E6-1584-4977-B591-5EC066595944}" srcId="{9DC25B4F-294E-4E1E-8D31-ADF08A750268}" destId="{A68C3417-BD26-4058-A0B5-49DBB882FCF9}" srcOrd="2" destOrd="0" parTransId="{FEE656CC-18CB-4D08-9E57-43B24DC7DB22}" sibTransId="{23553619-4076-46D1-B44D-1B9F8A1E7C2A}"/>
    <dgm:cxn modelId="{D53620EF-4022-4D31-B92B-2D279DBBB038}" srcId="{9DC25B4F-294E-4E1E-8D31-ADF08A750268}" destId="{BD148C4E-14C9-4D15-B885-E35DD1B06446}" srcOrd="1" destOrd="0" parTransId="{980746AD-1F86-49C8-BF03-83894A0CCDC7}" sibTransId="{796AE1CC-0276-462F-BF8D-E2198CDF2424}"/>
    <dgm:cxn modelId="{FD8ECFFF-BEA0-4D9F-A1DD-D5BEC703E181}" type="presParOf" srcId="{C3316E01-18FE-41E4-BB7C-580C606F759B}" destId="{72DF3305-FC1E-4348-B487-AA77AD606E74}" srcOrd="0" destOrd="0" presId="urn:microsoft.com/office/officeart/2005/8/layout/hierarchy3"/>
    <dgm:cxn modelId="{3A2FF8BD-77E9-4B55-9C86-379582E73CC9}" type="presParOf" srcId="{72DF3305-FC1E-4348-B487-AA77AD606E74}" destId="{83217607-21B7-4EDB-A486-7CFE68C1A447}" srcOrd="0" destOrd="0" presId="urn:microsoft.com/office/officeart/2005/8/layout/hierarchy3"/>
    <dgm:cxn modelId="{D27AEF2E-306D-4B7F-B592-9BF5D065FC72}" type="presParOf" srcId="{83217607-21B7-4EDB-A486-7CFE68C1A447}" destId="{E2C9FD9A-D0B8-4130-97DA-06B171056CE0}" srcOrd="0" destOrd="0" presId="urn:microsoft.com/office/officeart/2005/8/layout/hierarchy3"/>
    <dgm:cxn modelId="{6EEB1B89-93F0-47CD-B6E6-EDB1CE88165B}" type="presParOf" srcId="{83217607-21B7-4EDB-A486-7CFE68C1A447}" destId="{189D8704-17FB-44FD-94B1-01C4F40285F9}" srcOrd="1" destOrd="0" presId="urn:microsoft.com/office/officeart/2005/8/layout/hierarchy3"/>
    <dgm:cxn modelId="{E04C8A12-336E-4224-9868-65931B1221EB}" type="presParOf" srcId="{72DF3305-FC1E-4348-B487-AA77AD606E74}" destId="{5C38F3E9-486D-4D2C-8D3E-6B00C1C6C0B1}" srcOrd="1" destOrd="0" presId="urn:microsoft.com/office/officeart/2005/8/layout/hierarchy3"/>
    <dgm:cxn modelId="{759903CC-77C8-4729-8DF1-E9B28F054C85}" type="presParOf" srcId="{5C38F3E9-486D-4D2C-8D3E-6B00C1C6C0B1}" destId="{10DD47FF-4178-4C18-A5D9-D6376C40A279}" srcOrd="0" destOrd="0" presId="urn:microsoft.com/office/officeart/2005/8/layout/hierarchy3"/>
    <dgm:cxn modelId="{DF2511D4-D5C8-48C5-A24B-0B5999675BC9}" type="presParOf" srcId="{5C38F3E9-486D-4D2C-8D3E-6B00C1C6C0B1}" destId="{EACA9B32-0026-4BE0-B454-391314E08E25}" srcOrd="1" destOrd="0" presId="urn:microsoft.com/office/officeart/2005/8/layout/hierarchy3"/>
    <dgm:cxn modelId="{B8874AF9-48C2-4187-A8AD-1D968AD508C6}" type="presParOf" srcId="{5C38F3E9-486D-4D2C-8D3E-6B00C1C6C0B1}" destId="{E0B0A1BF-5DC3-4557-8836-16E46E2EE92F}" srcOrd="2" destOrd="0" presId="urn:microsoft.com/office/officeart/2005/8/layout/hierarchy3"/>
    <dgm:cxn modelId="{E797A72D-AD39-4413-9FE6-66730386EDCE}" type="presParOf" srcId="{5C38F3E9-486D-4D2C-8D3E-6B00C1C6C0B1}" destId="{6131A5F9-11A3-4DD2-92A6-847BB94ADA50}" srcOrd="3" destOrd="0" presId="urn:microsoft.com/office/officeart/2005/8/layout/hierarchy3"/>
    <dgm:cxn modelId="{90409852-B48C-4AC7-8A47-661578CB1779}" type="presParOf" srcId="{5C38F3E9-486D-4D2C-8D3E-6B00C1C6C0B1}" destId="{A7CB0651-E805-43CB-803D-1EB23BE56D0B}" srcOrd="4" destOrd="0" presId="urn:microsoft.com/office/officeart/2005/8/layout/hierarchy3"/>
    <dgm:cxn modelId="{5DC7D876-3326-4CE5-885D-736BBB06E583}" type="presParOf" srcId="{5C38F3E9-486D-4D2C-8D3E-6B00C1C6C0B1}" destId="{63D25938-50D9-4DE3-9113-2D9543DB5BD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47492B-184D-4A87-A5A6-540647914901}" type="doc">
      <dgm:prSet loTypeId="urn:microsoft.com/office/officeart/2005/8/layout/hierarchy3" loCatId="list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pl-PL"/>
        </a:p>
      </dgm:t>
    </dgm:pt>
    <dgm:pt modelId="{9DC25B4F-294E-4E1E-8D31-ADF08A750268}">
      <dgm:prSet custT="1"/>
      <dgm:spPr/>
      <dgm:t>
        <a:bodyPr/>
        <a:lstStyle/>
        <a:p>
          <a:r>
            <a:rPr lang="pl-PL" sz="1400" b="1" dirty="0"/>
            <a:t>ROZPORZĄDZENIE PARLAMENTU EUROPEJSKIEGO I RADY (UE) 2021/1060</a:t>
          </a:r>
        </a:p>
        <a:p>
          <a:r>
            <a:rPr lang="pl-PL" sz="1400" b="1" dirty="0"/>
            <a:t>z dnia 24 czerwca 2021 r.</a:t>
          </a:r>
        </a:p>
        <a:p>
          <a:r>
            <a:rPr lang="pl-PL" sz="1100" b="1" dirty="0"/>
            <a:t>ustanawiające wspólne przepisy dotyczące Europejskiego Funduszu Rozwoju Regionalnego, Europejskiego Funduszu Społecznego Plus, Funduszu Spójności, Funduszu na rzecz Sprawiedliwej Transformacji i Europejskiego Funduszu Morskiego, Rybackiego i Akwakultury, a także przepisy finansowe na potrzeby tych funduszy oraz na potrzeby Funduszu Azylu, Migracji i Integracji, Funduszu Bezpieczeństwa Wewnętrznego i Instrumentu Wsparcia Finansowego na rzecz Zarządzania Granicami i Polityki Wizowej</a:t>
          </a:r>
          <a:endParaRPr lang="pl-PL" sz="1100" dirty="0"/>
        </a:p>
      </dgm:t>
    </dgm:pt>
    <dgm:pt modelId="{1686CFC8-7F84-42E6-8618-6770ABDA3E4D}" type="parTrans" cxnId="{E32BF420-7BEC-47EC-AA35-BF5E4219D797}">
      <dgm:prSet/>
      <dgm:spPr/>
      <dgm:t>
        <a:bodyPr/>
        <a:lstStyle/>
        <a:p>
          <a:endParaRPr lang="pl-PL"/>
        </a:p>
      </dgm:t>
    </dgm:pt>
    <dgm:pt modelId="{D52D1B4D-E5E9-43DE-BE9F-4F66ABAF20A2}" type="sibTrans" cxnId="{E32BF420-7BEC-47EC-AA35-BF5E4219D797}">
      <dgm:prSet/>
      <dgm:spPr/>
      <dgm:t>
        <a:bodyPr/>
        <a:lstStyle/>
        <a:p>
          <a:endParaRPr lang="pl-PL"/>
        </a:p>
      </dgm:t>
    </dgm:pt>
    <dgm:pt modelId="{268AE0F7-E076-42AA-9787-A676C6921B70}">
      <dgm:prSet custT="1"/>
      <dgm:spPr/>
      <dgm:t>
        <a:bodyPr/>
        <a:lstStyle/>
        <a:p>
          <a:r>
            <a:rPr lang="pl-PL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art. 46 pkt a</a:t>
          </a:r>
        </a:p>
        <a:p>
          <a:r>
            <a:rPr lang="pl-PL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Każde państwo członkowskie zapewnia widoczność wsparcia we wszystkich działaniach związanych z operacjami wspieranymi z Funduszy, ze szczególnym uwzględnieniem operacji o znaczeniu strategicznym</a:t>
          </a:r>
        </a:p>
      </dgm:t>
    </dgm:pt>
    <dgm:pt modelId="{C56C69F2-4FA7-4A03-946B-4B77A4986EBB}" type="parTrans" cxnId="{E37CA521-82E6-466E-9DAA-E5CF3E9E8170}">
      <dgm:prSet/>
      <dgm:spPr/>
      <dgm:t>
        <a:bodyPr/>
        <a:lstStyle/>
        <a:p>
          <a:endParaRPr lang="pl-PL"/>
        </a:p>
      </dgm:t>
    </dgm:pt>
    <dgm:pt modelId="{1DE367A7-479F-4369-8D07-D024039CBBC3}" type="sibTrans" cxnId="{E37CA521-82E6-466E-9DAA-E5CF3E9E8170}">
      <dgm:prSet/>
      <dgm:spPr/>
      <dgm:t>
        <a:bodyPr/>
        <a:lstStyle/>
        <a:p>
          <a:endParaRPr lang="pl-PL"/>
        </a:p>
      </dgm:t>
    </dgm:pt>
    <dgm:pt modelId="{14F6F036-1F26-484E-BCB1-F9B1420ADE23}">
      <dgm:prSet custT="1"/>
      <dgm:spPr/>
      <dgm:t>
        <a:bodyPr/>
        <a:lstStyle/>
        <a:p>
          <a:r>
            <a:rPr lang="pl-PL" sz="1400" b="1" dirty="0"/>
            <a:t>art. 50 ust. 1 pkt e</a:t>
          </a:r>
        </a:p>
        <a:p>
          <a:r>
            <a:rPr lang="pl-PL" sz="1400" dirty="0"/>
            <a:t>Beneficjenci i podmioty wdrażające instrumenty finansowe podają informację o wsparciu operacji z Funduszy, w tym o zasobach ponownie wykorzystanych zgodnie z art. 62, w przypadku operacji o znaczeniu strategicznym i operacji, których łączny koszt przekracza 10 000 000 EUR, poprzez zorganizowanie wydarzenia informacyjnego lub działań komunikacyjnych, stosownie do sytuacji, oraz włączenie w te działania Komisji i odpowiedzialnej instytucji zarządzającej w odpowiednim terminie.</a:t>
          </a:r>
        </a:p>
      </dgm:t>
    </dgm:pt>
    <dgm:pt modelId="{D14C73F7-31D4-4D3C-AD26-3F0BF6D05C15}" type="parTrans" cxnId="{91324F3C-90CB-491E-A055-BB7C0E121D68}">
      <dgm:prSet/>
      <dgm:spPr/>
      <dgm:t>
        <a:bodyPr/>
        <a:lstStyle/>
        <a:p>
          <a:endParaRPr lang="pl-PL"/>
        </a:p>
      </dgm:t>
    </dgm:pt>
    <dgm:pt modelId="{7F8C8115-E488-4C10-A101-CAD6D1351615}" type="sibTrans" cxnId="{91324F3C-90CB-491E-A055-BB7C0E121D68}">
      <dgm:prSet/>
      <dgm:spPr/>
      <dgm:t>
        <a:bodyPr/>
        <a:lstStyle/>
        <a:p>
          <a:endParaRPr lang="pl-PL"/>
        </a:p>
      </dgm:t>
    </dgm:pt>
    <dgm:pt modelId="{C3316E01-18FE-41E4-BB7C-580C606F759B}" type="pres">
      <dgm:prSet presAssocID="{F947492B-184D-4A87-A5A6-54064791490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2DF3305-FC1E-4348-B487-AA77AD606E74}" type="pres">
      <dgm:prSet presAssocID="{9DC25B4F-294E-4E1E-8D31-ADF08A750268}" presName="root" presStyleCnt="0"/>
      <dgm:spPr/>
    </dgm:pt>
    <dgm:pt modelId="{83217607-21B7-4EDB-A486-7CFE68C1A447}" type="pres">
      <dgm:prSet presAssocID="{9DC25B4F-294E-4E1E-8D31-ADF08A750268}" presName="rootComposite" presStyleCnt="0"/>
      <dgm:spPr/>
    </dgm:pt>
    <dgm:pt modelId="{E2C9FD9A-D0B8-4130-97DA-06B171056CE0}" type="pres">
      <dgm:prSet presAssocID="{9DC25B4F-294E-4E1E-8D31-ADF08A750268}" presName="rootText" presStyleLbl="node1" presStyleIdx="0" presStyleCnt="1" custScaleX="604130" custScaleY="172603" custLinFactNeighborX="-134" custLinFactNeighborY="-74369"/>
      <dgm:spPr/>
    </dgm:pt>
    <dgm:pt modelId="{189D8704-17FB-44FD-94B1-01C4F40285F9}" type="pres">
      <dgm:prSet presAssocID="{9DC25B4F-294E-4E1E-8D31-ADF08A750268}" presName="rootConnector" presStyleLbl="node1" presStyleIdx="0" presStyleCnt="1"/>
      <dgm:spPr/>
    </dgm:pt>
    <dgm:pt modelId="{5C38F3E9-486D-4D2C-8D3E-6B00C1C6C0B1}" type="pres">
      <dgm:prSet presAssocID="{9DC25B4F-294E-4E1E-8D31-ADF08A750268}" presName="childShape" presStyleCnt="0"/>
      <dgm:spPr/>
    </dgm:pt>
    <dgm:pt modelId="{48EFB5C4-A489-48DD-9B48-60F4668A58A0}" type="pres">
      <dgm:prSet presAssocID="{C56C69F2-4FA7-4A03-946B-4B77A4986EBB}" presName="Name13" presStyleLbl="parChTrans1D2" presStyleIdx="0" presStyleCnt="2"/>
      <dgm:spPr/>
    </dgm:pt>
    <dgm:pt modelId="{18056A73-A591-4F7B-B108-A9ED5588B9CF}" type="pres">
      <dgm:prSet presAssocID="{268AE0F7-E076-42AA-9787-A676C6921B70}" presName="childText" presStyleLbl="bgAcc1" presStyleIdx="0" presStyleCnt="2" custScaleX="629468" custScaleY="146064" custLinFactNeighborX="-9352" custLinFactNeighborY="-23139">
        <dgm:presLayoutVars>
          <dgm:bulletEnabled val="1"/>
        </dgm:presLayoutVars>
      </dgm:prSet>
      <dgm:spPr/>
    </dgm:pt>
    <dgm:pt modelId="{FEC73D61-9DCF-40C8-8C1B-9D791FC3A2A9}" type="pres">
      <dgm:prSet presAssocID="{D14C73F7-31D4-4D3C-AD26-3F0BF6D05C15}" presName="Name13" presStyleLbl="parChTrans1D2" presStyleIdx="1" presStyleCnt="2"/>
      <dgm:spPr/>
    </dgm:pt>
    <dgm:pt modelId="{7FE25D67-52EE-4EF8-8470-CFD7709E7ECD}" type="pres">
      <dgm:prSet presAssocID="{14F6F036-1F26-484E-BCB1-F9B1420ADE23}" presName="childText" presStyleLbl="bgAcc1" presStyleIdx="1" presStyleCnt="2" custScaleX="637502" custScaleY="238528" custLinFactNeighborX="-9352" custLinFactNeighborY="-19441">
        <dgm:presLayoutVars>
          <dgm:bulletEnabled val="1"/>
        </dgm:presLayoutVars>
      </dgm:prSet>
      <dgm:spPr/>
    </dgm:pt>
  </dgm:ptLst>
  <dgm:cxnLst>
    <dgm:cxn modelId="{E32BF420-7BEC-47EC-AA35-BF5E4219D797}" srcId="{F947492B-184D-4A87-A5A6-540647914901}" destId="{9DC25B4F-294E-4E1E-8D31-ADF08A750268}" srcOrd="0" destOrd="0" parTransId="{1686CFC8-7F84-42E6-8618-6770ABDA3E4D}" sibTransId="{D52D1B4D-E5E9-43DE-BE9F-4F66ABAF20A2}"/>
    <dgm:cxn modelId="{E37CA521-82E6-466E-9DAA-E5CF3E9E8170}" srcId="{9DC25B4F-294E-4E1E-8D31-ADF08A750268}" destId="{268AE0F7-E076-42AA-9787-A676C6921B70}" srcOrd="0" destOrd="0" parTransId="{C56C69F2-4FA7-4A03-946B-4B77A4986EBB}" sibTransId="{1DE367A7-479F-4369-8D07-D024039CBBC3}"/>
    <dgm:cxn modelId="{CC812434-8DD8-4DBC-AC5E-7822E40D8CBA}" type="presOf" srcId="{9DC25B4F-294E-4E1E-8D31-ADF08A750268}" destId="{189D8704-17FB-44FD-94B1-01C4F40285F9}" srcOrd="1" destOrd="0" presId="urn:microsoft.com/office/officeart/2005/8/layout/hierarchy3"/>
    <dgm:cxn modelId="{2EC48035-83DC-4658-B972-9B97F5FF9524}" type="presOf" srcId="{14F6F036-1F26-484E-BCB1-F9B1420ADE23}" destId="{7FE25D67-52EE-4EF8-8470-CFD7709E7ECD}" srcOrd="0" destOrd="0" presId="urn:microsoft.com/office/officeart/2005/8/layout/hierarchy3"/>
    <dgm:cxn modelId="{91324F3C-90CB-491E-A055-BB7C0E121D68}" srcId="{9DC25B4F-294E-4E1E-8D31-ADF08A750268}" destId="{14F6F036-1F26-484E-BCB1-F9B1420ADE23}" srcOrd="1" destOrd="0" parTransId="{D14C73F7-31D4-4D3C-AD26-3F0BF6D05C15}" sibTransId="{7F8C8115-E488-4C10-A101-CAD6D1351615}"/>
    <dgm:cxn modelId="{3B11D85F-163A-4745-8525-2D5C78AFF8B7}" type="presOf" srcId="{F947492B-184D-4A87-A5A6-540647914901}" destId="{C3316E01-18FE-41E4-BB7C-580C606F759B}" srcOrd="0" destOrd="0" presId="urn:microsoft.com/office/officeart/2005/8/layout/hierarchy3"/>
    <dgm:cxn modelId="{48E61A56-8D71-43F4-B81E-E9999F78AC5D}" type="presOf" srcId="{268AE0F7-E076-42AA-9787-A676C6921B70}" destId="{18056A73-A591-4F7B-B108-A9ED5588B9CF}" srcOrd="0" destOrd="0" presId="urn:microsoft.com/office/officeart/2005/8/layout/hierarchy3"/>
    <dgm:cxn modelId="{0D01FDAD-E8C1-4235-BC83-11DC78A31CC4}" type="presOf" srcId="{D14C73F7-31D4-4D3C-AD26-3F0BF6D05C15}" destId="{FEC73D61-9DCF-40C8-8C1B-9D791FC3A2A9}" srcOrd="0" destOrd="0" presId="urn:microsoft.com/office/officeart/2005/8/layout/hierarchy3"/>
    <dgm:cxn modelId="{F0055FD8-D885-457B-8B1D-A0778E3752D2}" type="presOf" srcId="{9DC25B4F-294E-4E1E-8D31-ADF08A750268}" destId="{E2C9FD9A-D0B8-4130-97DA-06B171056CE0}" srcOrd="0" destOrd="0" presId="urn:microsoft.com/office/officeart/2005/8/layout/hierarchy3"/>
    <dgm:cxn modelId="{E5BB83FE-BD55-44FA-9B98-FACD0D91E0E0}" type="presOf" srcId="{C56C69F2-4FA7-4A03-946B-4B77A4986EBB}" destId="{48EFB5C4-A489-48DD-9B48-60F4668A58A0}" srcOrd="0" destOrd="0" presId="urn:microsoft.com/office/officeart/2005/8/layout/hierarchy3"/>
    <dgm:cxn modelId="{FD8ECFFF-BEA0-4D9F-A1DD-D5BEC703E181}" type="presParOf" srcId="{C3316E01-18FE-41E4-BB7C-580C606F759B}" destId="{72DF3305-FC1E-4348-B487-AA77AD606E74}" srcOrd="0" destOrd="0" presId="urn:microsoft.com/office/officeart/2005/8/layout/hierarchy3"/>
    <dgm:cxn modelId="{3A2FF8BD-77E9-4B55-9C86-379582E73CC9}" type="presParOf" srcId="{72DF3305-FC1E-4348-B487-AA77AD606E74}" destId="{83217607-21B7-4EDB-A486-7CFE68C1A447}" srcOrd="0" destOrd="0" presId="urn:microsoft.com/office/officeart/2005/8/layout/hierarchy3"/>
    <dgm:cxn modelId="{D27AEF2E-306D-4B7F-B592-9BF5D065FC72}" type="presParOf" srcId="{83217607-21B7-4EDB-A486-7CFE68C1A447}" destId="{E2C9FD9A-D0B8-4130-97DA-06B171056CE0}" srcOrd="0" destOrd="0" presId="urn:microsoft.com/office/officeart/2005/8/layout/hierarchy3"/>
    <dgm:cxn modelId="{6EEB1B89-93F0-47CD-B6E6-EDB1CE88165B}" type="presParOf" srcId="{83217607-21B7-4EDB-A486-7CFE68C1A447}" destId="{189D8704-17FB-44FD-94B1-01C4F40285F9}" srcOrd="1" destOrd="0" presId="urn:microsoft.com/office/officeart/2005/8/layout/hierarchy3"/>
    <dgm:cxn modelId="{E04C8A12-336E-4224-9868-65931B1221EB}" type="presParOf" srcId="{72DF3305-FC1E-4348-B487-AA77AD606E74}" destId="{5C38F3E9-486D-4D2C-8D3E-6B00C1C6C0B1}" srcOrd="1" destOrd="0" presId="urn:microsoft.com/office/officeart/2005/8/layout/hierarchy3"/>
    <dgm:cxn modelId="{9C6942DC-33AE-42B9-9B72-8F20EF9F9356}" type="presParOf" srcId="{5C38F3E9-486D-4D2C-8D3E-6B00C1C6C0B1}" destId="{48EFB5C4-A489-48DD-9B48-60F4668A58A0}" srcOrd="0" destOrd="0" presId="urn:microsoft.com/office/officeart/2005/8/layout/hierarchy3"/>
    <dgm:cxn modelId="{78CC70EC-0C24-4D81-9494-1A1B98DB0EB4}" type="presParOf" srcId="{5C38F3E9-486D-4D2C-8D3E-6B00C1C6C0B1}" destId="{18056A73-A591-4F7B-B108-A9ED5588B9CF}" srcOrd="1" destOrd="0" presId="urn:microsoft.com/office/officeart/2005/8/layout/hierarchy3"/>
    <dgm:cxn modelId="{5FCBC715-0B9C-4AB7-96D4-1103B8B5C1B8}" type="presParOf" srcId="{5C38F3E9-486D-4D2C-8D3E-6B00C1C6C0B1}" destId="{FEC73D61-9DCF-40C8-8C1B-9D791FC3A2A9}" srcOrd="2" destOrd="0" presId="urn:microsoft.com/office/officeart/2005/8/layout/hierarchy3"/>
    <dgm:cxn modelId="{FA85CB2A-5740-4B94-9155-807D284C6BEA}" type="presParOf" srcId="{5C38F3E9-486D-4D2C-8D3E-6B00C1C6C0B1}" destId="{7FE25D67-52EE-4EF8-8470-CFD7709E7EC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9FD9A-D0B8-4130-97DA-06B171056CE0}">
      <dsp:nvSpPr>
        <dsp:cNvPr id="0" name=""/>
        <dsp:cNvSpPr/>
      </dsp:nvSpPr>
      <dsp:spPr>
        <a:xfrm>
          <a:off x="1100524" y="1382"/>
          <a:ext cx="6766456" cy="13569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OPERACJE O ZNACZENIU STARTEGICZNYM UJĘTE </a:t>
          </a:r>
          <a:br>
            <a:rPr lang="pl-PL" sz="2100" kern="1200" dirty="0"/>
          </a:br>
          <a:r>
            <a:rPr lang="pl-PL" sz="2100" kern="1200" dirty="0"/>
            <a:t>W PROGRAMIE </a:t>
          </a:r>
          <a:br>
            <a:rPr lang="pl-PL" sz="2100" kern="1200" dirty="0"/>
          </a:br>
          <a:r>
            <a:rPr lang="pl-PL" sz="2100" kern="1200" dirty="0"/>
            <a:t>FUNDUSZE EUROPEJSKIE DLA KUJAW I POMORZA 2021-2027</a:t>
          </a:r>
        </a:p>
      </dsp:txBody>
      <dsp:txXfrm>
        <a:off x="1140266" y="41124"/>
        <a:ext cx="6686972" cy="1277416"/>
      </dsp:txXfrm>
    </dsp:sp>
    <dsp:sp modelId="{10DD47FF-4178-4C18-A5D9-D6376C40A279}">
      <dsp:nvSpPr>
        <dsp:cNvPr id="0" name=""/>
        <dsp:cNvSpPr/>
      </dsp:nvSpPr>
      <dsp:spPr>
        <a:xfrm>
          <a:off x="1777170" y="1358282"/>
          <a:ext cx="676645" cy="10176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7675"/>
              </a:lnTo>
              <a:lnTo>
                <a:pt x="676645" y="101767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A9B32-0026-4BE0-B454-391314E08E25}">
      <dsp:nvSpPr>
        <dsp:cNvPr id="0" name=""/>
        <dsp:cNvSpPr/>
      </dsp:nvSpPr>
      <dsp:spPr>
        <a:xfrm>
          <a:off x="2453816" y="1697508"/>
          <a:ext cx="5662683" cy="1356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Utworzenie Kujawsko-Pomorskiego Centrum Naukowo Technologicznego im. Jana </a:t>
          </a:r>
          <a:r>
            <a:rPr lang="pl-PL" sz="2800" kern="1200" dirty="0" err="1"/>
            <a:t>Czochralskiego</a:t>
          </a:r>
          <a:r>
            <a:rPr lang="pl-PL" sz="2800" kern="1200" dirty="0"/>
            <a:t> </a:t>
          </a:r>
        </a:p>
      </dsp:txBody>
      <dsp:txXfrm>
        <a:off x="2493558" y="1737250"/>
        <a:ext cx="5583199" cy="1277416"/>
      </dsp:txXfrm>
    </dsp:sp>
    <dsp:sp modelId="{E0B0A1BF-5DC3-4557-8836-16E46E2EE92F}">
      <dsp:nvSpPr>
        <dsp:cNvPr id="0" name=""/>
        <dsp:cNvSpPr/>
      </dsp:nvSpPr>
      <dsp:spPr>
        <a:xfrm>
          <a:off x="1777170" y="1358282"/>
          <a:ext cx="676645" cy="2713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801"/>
              </a:lnTo>
              <a:lnTo>
                <a:pt x="676645" y="2713801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1A5F9-11A3-4DD2-92A6-847BB94ADA50}">
      <dsp:nvSpPr>
        <dsp:cNvPr id="0" name=""/>
        <dsp:cNvSpPr/>
      </dsp:nvSpPr>
      <dsp:spPr>
        <a:xfrm>
          <a:off x="2453816" y="3393634"/>
          <a:ext cx="3196076" cy="1356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715543"/>
              <a:satOff val="-77151"/>
              <a:lumOff val="5391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Rodzina w centrum</a:t>
          </a:r>
        </a:p>
      </dsp:txBody>
      <dsp:txXfrm>
        <a:off x="2493558" y="3433376"/>
        <a:ext cx="3116592" cy="12774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9FD9A-D0B8-4130-97DA-06B171056CE0}">
      <dsp:nvSpPr>
        <dsp:cNvPr id="0" name=""/>
        <dsp:cNvSpPr/>
      </dsp:nvSpPr>
      <dsp:spPr>
        <a:xfrm>
          <a:off x="0" y="737487"/>
          <a:ext cx="8373322" cy="11961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ROZPORZĄDZENIE PARLAMENTU EUROPEJSKIEGO I RADY (UE) 2021/1060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z dnia 24 czerwca 2021 r.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b="1" kern="1200" dirty="0"/>
            <a:t>ustanawiające wspólne przepisy dotyczące Europejskiego Funduszu Rozwoju Regionalnego, Europejskiego Funduszu Społecznego Plus, Funduszu Spójności, Funduszu na rzecz Sprawiedliwej Transformacji i Europejskiego Funduszu Morskiego, Rybackiego i Akwakultury, a także przepisy finansowe na potrzeby tych funduszy oraz na potrzeby Funduszu Azylu, Migracji i Integracji, Funduszu Bezpieczeństwa Wewnętrznego i Instrumentu Wsparcia Finansowego na rzecz Zarządzania Granicami i Polityki Wizowej</a:t>
          </a:r>
          <a:endParaRPr lang="pl-PL" sz="1100" kern="1200" dirty="0"/>
        </a:p>
      </dsp:txBody>
      <dsp:txXfrm>
        <a:off x="35034" y="772521"/>
        <a:ext cx="8303254" cy="1126082"/>
      </dsp:txXfrm>
    </dsp:sp>
    <dsp:sp modelId="{10DD47FF-4178-4C18-A5D9-D6376C40A279}">
      <dsp:nvSpPr>
        <dsp:cNvPr id="0" name=""/>
        <dsp:cNvSpPr/>
      </dsp:nvSpPr>
      <dsp:spPr>
        <a:xfrm>
          <a:off x="837332" y="1933638"/>
          <a:ext cx="756967" cy="1017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7444"/>
              </a:lnTo>
              <a:lnTo>
                <a:pt x="756967" y="1017444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A9B32-0026-4BE0-B454-391314E08E25}">
      <dsp:nvSpPr>
        <dsp:cNvPr id="0" name=""/>
        <dsp:cNvSpPr/>
      </dsp:nvSpPr>
      <dsp:spPr>
        <a:xfrm>
          <a:off x="1594299" y="2487440"/>
          <a:ext cx="6910440" cy="927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art. 2 pkt 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"operacja o znaczeniu strategicznym" oznacza operację, która wnosi znaczący wkład </a:t>
          </a:r>
          <a:br>
            <a:rPr lang="pl-PL" sz="1400" kern="1200" dirty="0"/>
          </a:br>
          <a:r>
            <a:rPr lang="pl-PL" sz="1400" kern="1200" dirty="0"/>
            <a:t>w osiąganie celów programu i która podlega szczególnym środkom dotyczącym monitorowania i komunikacji</a:t>
          </a:r>
        </a:p>
      </dsp:txBody>
      <dsp:txXfrm>
        <a:off x="1621458" y="2514599"/>
        <a:ext cx="6856122" cy="872966"/>
      </dsp:txXfrm>
    </dsp:sp>
    <dsp:sp modelId="{E0B0A1BF-5DC3-4557-8836-16E46E2EE92F}">
      <dsp:nvSpPr>
        <dsp:cNvPr id="0" name=""/>
        <dsp:cNvSpPr/>
      </dsp:nvSpPr>
      <dsp:spPr>
        <a:xfrm>
          <a:off x="837332" y="1933638"/>
          <a:ext cx="756967" cy="1980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0779"/>
              </a:lnTo>
              <a:lnTo>
                <a:pt x="756967" y="1980779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1A5F9-11A3-4DD2-92A6-847BB94ADA50}">
      <dsp:nvSpPr>
        <dsp:cNvPr id="0" name=""/>
        <dsp:cNvSpPr/>
      </dsp:nvSpPr>
      <dsp:spPr>
        <a:xfrm>
          <a:off x="1594299" y="3567914"/>
          <a:ext cx="6951577" cy="693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477029"/>
              <a:satOff val="-51434"/>
              <a:lumOff val="3594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art. 40 ust. 1 pkt g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Komitet monitorujący analizuje w stosownych przypadkach, postępy </a:t>
          </a:r>
          <a:br>
            <a:rPr lang="pl-PL" sz="1400" b="1" kern="1200" dirty="0"/>
          </a:br>
          <a:r>
            <a:rPr lang="pl-PL" sz="1400" b="1" kern="1200" dirty="0"/>
            <a:t>we wdrażaniu operacji o znaczeniu strategicznym</a:t>
          </a:r>
        </a:p>
      </dsp:txBody>
      <dsp:txXfrm>
        <a:off x="1614596" y="3588211"/>
        <a:ext cx="6910983" cy="652412"/>
      </dsp:txXfrm>
    </dsp:sp>
    <dsp:sp modelId="{A7CB0651-E805-43CB-803D-1EB23BE56D0B}">
      <dsp:nvSpPr>
        <dsp:cNvPr id="0" name=""/>
        <dsp:cNvSpPr/>
      </dsp:nvSpPr>
      <dsp:spPr>
        <a:xfrm>
          <a:off x="837332" y="1933638"/>
          <a:ext cx="734613" cy="3118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8533"/>
              </a:lnTo>
              <a:lnTo>
                <a:pt x="734613" y="3118533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D25938-50D9-4DE3-9113-2D9543DB5BD8}">
      <dsp:nvSpPr>
        <dsp:cNvPr id="0" name=""/>
        <dsp:cNvSpPr/>
      </dsp:nvSpPr>
      <dsp:spPr>
        <a:xfrm>
          <a:off x="1571946" y="4444747"/>
          <a:ext cx="6964340" cy="12148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477029"/>
              <a:satOff val="-51434"/>
              <a:lumOff val="3594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art. 73 ust. 5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Gdy instytucja zarządzająca dokonuje wyboru operacji o znaczeniu strategicznym, informuje o tym Komisję w terminie jednego miesiąca i przedstawia jej wszystkie istotne informacje na temat tej operacji.</a:t>
          </a:r>
        </a:p>
      </dsp:txBody>
      <dsp:txXfrm>
        <a:off x="1607528" y="4480329"/>
        <a:ext cx="6893176" cy="1143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9FD9A-D0B8-4130-97DA-06B171056CE0}">
      <dsp:nvSpPr>
        <dsp:cNvPr id="0" name=""/>
        <dsp:cNvSpPr/>
      </dsp:nvSpPr>
      <dsp:spPr>
        <a:xfrm>
          <a:off x="199" y="940953"/>
          <a:ext cx="8271364" cy="11815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ROZPORZĄDZENIE PARLAMENTU EUROPEJSKIEGO I RADY (UE) 2021/1060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z dnia 24 czerwca 2021 r.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b="1" kern="1200" dirty="0"/>
            <a:t>ustanawiające wspólne przepisy dotyczące Europejskiego Funduszu Rozwoju Regionalnego, Europejskiego Funduszu Społecznego Plus, Funduszu Spójności, Funduszu na rzecz Sprawiedliwej Transformacji i Europejskiego Funduszu Morskiego, Rybackiego i Akwakultury, a także przepisy finansowe na potrzeby tych funduszy oraz na potrzeby Funduszu Azylu, Migracji i Integracji, Funduszu Bezpieczeństwa Wewnętrznego i Instrumentu Wsparcia Finansowego na rzecz Zarządzania Granicami i Polityki Wizowej</a:t>
          </a:r>
          <a:endParaRPr lang="pl-PL" sz="1100" kern="1200" dirty="0"/>
        </a:p>
      </dsp:txBody>
      <dsp:txXfrm>
        <a:off x="34806" y="975560"/>
        <a:ext cx="8202150" cy="1112371"/>
      </dsp:txXfrm>
    </dsp:sp>
    <dsp:sp modelId="{48EFB5C4-A489-48DD-9B48-60F4668A58A0}">
      <dsp:nvSpPr>
        <dsp:cNvPr id="0" name=""/>
        <dsp:cNvSpPr/>
      </dsp:nvSpPr>
      <dsp:spPr>
        <a:xfrm>
          <a:off x="827336" y="2122538"/>
          <a:ext cx="726537" cy="1021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1800"/>
              </a:lnTo>
              <a:lnTo>
                <a:pt x="726537" y="1021800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056A73-A591-4F7B-B108-A9ED5588B9CF}">
      <dsp:nvSpPr>
        <dsp:cNvPr id="0" name=""/>
        <dsp:cNvSpPr/>
      </dsp:nvSpPr>
      <dsp:spPr>
        <a:xfrm>
          <a:off x="1553874" y="2644385"/>
          <a:ext cx="6894620" cy="999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art. 46 pkt 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Każde państwo członkowskie zapewnia widoczność wsparcia we wszystkich działaniach związanych z operacjami wspieranymi z Funduszy, ze szczególnym uwzględnieniem operacji o znaczeniu strategicznym</a:t>
          </a:r>
        </a:p>
      </dsp:txBody>
      <dsp:txXfrm>
        <a:off x="1583160" y="2673671"/>
        <a:ext cx="6836048" cy="941335"/>
      </dsp:txXfrm>
    </dsp:sp>
    <dsp:sp modelId="{FEC73D61-9DCF-40C8-8C1B-9D791FC3A2A9}">
      <dsp:nvSpPr>
        <dsp:cNvPr id="0" name=""/>
        <dsp:cNvSpPr/>
      </dsp:nvSpPr>
      <dsp:spPr>
        <a:xfrm>
          <a:off x="827336" y="2122538"/>
          <a:ext cx="726537" cy="2534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4654"/>
              </a:lnTo>
              <a:lnTo>
                <a:pt x="726537" y="2534654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25D67-52EE-4EF8-8470-CFD7709E7ECD}">
      <dsp:nvSpPr>
        <dsp:cNvPr id="0" name=""/>
        <dsp:cNvSpPr/>
      </dsp:nvSpPr>
      <dsp:spPr>
        <a:xfrm>
          <a:off x="1553874" y="3840750"/>
          <a:ext cx="6982617" cy="16328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715543"/>
              <a:satOff val="-77151"/>
              <a:lumOff val="5391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art. 50 ust. 1 pkt 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Beneficjenci i podmioty wdrażające instrumenty finansowe podają informację o wsparciu operacji z Funduszy, w tym o zasobach ponownie wykorzystanych zgodnie z art. 62, w przypadku operacji o znaczeniu strategicznym i operacji, których łączny koszt przekracza 10 000 000 EUR, poprzez zorganizowanie wydarzenia informacyjnego lub działań komunikacyjnych, stosownie do sytuacji, oraz włączenie w te działania Komisji i odpowiedzialnej instytucji zarządzającej w odpowiednim terminie.</a:t>
          </a:r>
        </a:p>
      </dsp:txBody>
      <dsp:txXfrm>
        <a:off x="1601700" y="3888576"/>
        <a:ext cx="6886965" cy="1537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12.07.2023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12.07.2023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12.07.2023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12.07.2023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75F-0AA0-4B64-BFAC-BEB333CDCF2B}" type="datetimeFigureOut">
              <a:rPr lang="pl-PL" smtClean="0"/>
              <a:t>12.07.2023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1555-048F-4ED1-AB8C-D9BC7A331E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793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  <p:sldLayoutId id="2147483753" r:id="rId11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5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7474" y="4435049"/>
            <a:ext cx="7920115" cy="1107677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2000" dirty="0"/>
            </a:br>
            <a:r>
              <a:rPr lang="pl-PL" sz="2000" dirty="0"/>
              <a:t>13.07.2023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1490" y="3593805"/>
            <a:ext cx="7920036" cy="784072"/>
          </a:xfrm>
        </p:spPr>
        <p:txBody>
          <a:bodyPr>
            <a:noAutofit/>
          </a:bodyPr>
          <a:lstStyle/>
          <a:p>
            <a:pPr lvl="0" algn="ctr"/>
            <a:r>
              <a:rPr lang="pl-PL" sz="2000" dirty="0"/>
              <a:t>OPERACJE O ZNACZENIU STARTEGICZNYM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0" y="6355345"/>
            <a:ext cx="10179819" cy="94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5EFFC2A-D3E4-0BFA-9587-465F6DD6E9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0603678"/>
              </p:ext>
            </p:extLst>
          </p:nvPr>
        </p:nvGraphicFramePr>
        <p:xfrm>
          <a:off x="521370" y="1475581"/>
          <a:ext cx="9217024" cy="4751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3911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5EFFC2A-D3E4-0BFA-9587-465F6DD6E9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7176630"/>
              </p:ext>
            </p:extLst>
          </p:nvPr>
        </p:nvGraphicFramePr>
        <p:xfrm>
          <a:off x="953418" y="251445"/>
          <a:ext cx="8640960" cy="7056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2580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5EFFC2A-D3E4-0BFA-9587-465F6DD6E9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7451559"/>
              </p:ext>
            </p:extLst>
          </p:nvPr>
        </p:nvGraphicFramePr>
        <p:xfrm>
          <a:off x="953418" y="251445"/>
          <a:ext cx="8640960" cy="7056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169938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2391</TotalTime>
  <Words>389</Words>
  <Application>Microsoft Office PowerPoint</Application>
  <PresentationFormat>Niestandardowy</PresentationFormat>
  <Paragraphs>21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Open Sans</vt:lpstr>
      <vt:lpstr>Motyw pakietu Office</vt:lpstr>
      <vt:lpstr> 13.07.2023 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Eliza Kaczmarek</cp:lastModifiedBy>
  <cp:revision>100</cp:revision>
  <cp:lastPrinted>2023-03-28T09:31:43Z</cp:lastPrinted>
  <dcterms:created xsi:type="dcterms:W3CDTF">2022-06-22T09:40:44Z</dcterms:created>
  <dcterms:modified xsi:type="dcterms:W3CDTF">2023-07-12T13:24:05Z</dcterms:modified>
</cp:coreProperties>
</file>