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5" r:id="rId2"/>
    <p:sldId id="285" r:id="rId3"/>
    <p:sldId id="257" r:id="rId4"/>
    <p:sldId id="272" r:id="rId5"/>
    <p:sldId id="277" r:id="rId6"/>
    <p:sldId id="287" r:id="rId7"/>
    <p:sldId id="274" r:id="rId8"/>
    <p:sldId id="282" r:id="rId9"/>
    <p:sldId id="283" r:id="rId10"/>
    <p:sldId id="284" r:id="rId11"/>
    <p:sldId id="286" r:id="rId12"/>
    <p:sldId id="280" r:id="rId13"/>
    <p:sldId id="261" r:id="rId14"/>
    <p:sldId id="262" r:id="rId15"/>
    <p:sldId id="273" r:id="rId16"/>
    <p:sldId id="279" r:id="rId17"/>
    <p:sldId id="278" r:id="rId18"/>
    <p:sldId id="281" r:id="rId19"/>
    <p:sldId id="264" r:id="rId20"/>
    <p:sldId id="288" r:id="rId21"/>
  </p:sldIdLst>
  <p:sldSz cx="18288000" cy="10287000"/>
  <p:notesSz cx="6669088" cy="9928225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Montserrat" panose="00000500000000000000" pitchFamily="2" charset="-18"/>
      <p:regular r:id="rId28"/>
      <p:bold r:id="rId29"/>
      <p:italic r:id="rId30"/>
      <p:boldItalic r:id="rId31"/>
    </p:embeddedFont>
    <p:embeddedFont>
      <p:font typeface="Montserrat Bold" panose="00000800000000000000" charset="-18"/>
      <p:regular r:id="rId32"/>
    </p:embeddedFont>
    <p:embeddedFont>
      <p:font typeface="Montserrat Italics" panose="020B0604020202020204" charset="-18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82950" autoAdjust="0"/>
  </p:normalViewPr>
  <p:slideViewPr>
    <p:cSldViewPr>
      <p:cViewPr varScale="1">
        <p:scale>
          <a:sx n="39" d="100"/>
          <a:sy n="39" d="100"/>
        </p:scale>
        <p:origin x="117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93A6C-5A02-4EDE-9F7C-1B37AF653602}" type="datetimeFigureOut">
              <a:rPr lang="pl-PL" smtClean="0"/>
              <a:pPr/>
              <a:t>12.07.2023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BD0AC-5836-47ED-8ED4-F7E5C5D8DF5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79734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4DBAA1-0D3B-4E90-A371-245858DA0AA1}" type="datetimeFigureOut">
              <a:rPr lang="pl-PL" smtClean="0"/>
              <a:pPr/>
              <a:t>12.07.2023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38D99B-B354-4783-B47B-CCD44EDCA5E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9418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8D99B-B354-4783-B47B-CCD44EDCA5EB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7401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Formalny – początek 2016 / </a:t>
            </a:r>
          </a:p>
          <a:p>
            <a:r>
              <a:rPr lang="pl-PL" dirty="0"/>
              <a:t>2015- długie spotkania i wieczorne Polaków rozmowy. Wzorowaliśmy </a:t>
            </a:r>
            <a:r>
              <a:rPr lang="pl-PL" dirty="0" err="1"/>
              <a:t>sowje</a:t>
            </a:r>
            <a:r>
              <a:rPr lang="pl-PL" dirty="0"/>
              <a:t> rozwiązanie na wspólnym projekcie WUP ale i jednolitym podejściu do kształcenia zawodowego w POKL + FAMILIOCENTRYZM </a:t>
            </a:r>
          </a:p>
          <a:p>
            <a:r>
              <a:rPr lang="pl-PL" dirty="0"/>
              <a:t>Ojcowie założyciele – partnerstwo totalne w skład którego </a:t>
            </a:r>
            <a:r>
              <a:rPr lang="pl-PL" dirty="0" err="1"/>
              <a:t>weszly</a:t>
            </a:r>
            <a:r>
              <a:rPr lang="pl-PL" dirty="0"/>
              <a:t> wszystkie powiaty oraz miasta na prawach powiatu, 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38D99B-B354-4783-B47B-CCD44EDCA5EB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849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Projekty wybierane w trybie konkursowym i jest to </a:t>
            </a:r>
            <a:r>
              <a:rPr lang="pl-PL" dirty="0" err="1"/>
              <a:t>wsapaniały</a:t>
            </a:r>
            <a:r>
              <a:rPr lang="pl-PL" dirty="0"/>
              <a:t> przykład do dyskusji na </a:t>
            </a:r>
            <a:r>
              <a:rPr lang="pl-PL" dirty="0" err="1"/>
              <a:t>tamat</a:t>
            </a:r>
            <a:r>
              <a:rPr lang="pl-PL" dirty="0"/>
              <a:t> projektów konkurencyjnych i niekonkurencyjnych.</a:t>
            </a:r>
          </a:p>
          <a:p>
            <a:r>
              <a:rPr lang="pl-PL" dirty="0"/>
              <a:t>Moim zdaniem ten projekt nosi wszystkie znamiona </a:t>
            </a:r>
            <a:r>
              <a:rPr lang="pl-PL" dirty="0" err="1"/>
              <a:t>projetu</a:t>
            </a:r>
            <a:r>
              <a:rPr lang="pl-PL" dirty="0"/>
              <a:t> niekonkurencyjnego czyli </a:t>
            </a:r>
            <a:r>
              <a:rPr lang="pl-PL" dirty="0" err="1"/>
              <a:t>zasieg</a:t>
            </a:r>
            <a:r>
              <a:rPr lang="pl-PL" dirty="0"/>
              <a:t>, jednolite podejście, kompleksowość i oparcie na instytucjach będących </a:t>
            </a:r>
          </a:p>
          <a:p>
            <a:r>
              <a:rPr lang="pl-PL" dirty="0"/>
              <a:t>Oczywiście jesteśmy </a:t>
            </a:r>
            <a:r>
              <a:rPr lang="pl-PL" dirty="0" err="1"/>
              <a:t>róznież</a:t>
            </a:r>
            <a:r>
              <a:rPr lang="pl-PL" dirty="0"/>
              <a:t> projektem który dobrze wpływa na statystyki czyli kontraktacje, certyfikacje – jedne duży wniosek na podobnym poziomie no i podbijamy wskaźniki.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38D99B-B354-4783-B47B-CCD44EDCA5EB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2599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Familiocentryzm !! Instytucje holistycznie wspierające </a:t>
            </a:r>
            <a:r>
              <a:rPr lang="pl-PL" dirty="0" err="1"/>
              <a:t>Rodzine</a:t>
            </a:r>
            <a:r>
              <a:rPr lang="pl-PL" dirty="0"/>
              <a:t> – dzisiaj CUS 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38D99B-B354-4783-B47B-CCD44EDCA5EB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6659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Prezentujemy ten projekt na różnych gremiach nie tylko jako pakiet rozwiązań na rzecz rodziny ale jak dobrze zbudowany system </a:t>
            </a:r>
            <a:r>
              <a:rPr lang="pl-PL" dirty="0" err="1"/>
              <a:t>wsaprcia</a:t>
            </a:r>
            <a:r>
              <a:rPr lang="pl-PL" dirty="0"/>
              <a:t> </a:t>
            </a:r>
          </a:p>
          <a:p>
            <a:r>
              <a:rPr lang="pl-PL" dirty="0"/>
              <a:t>KOSZTY POŚREDNIE – MINISTERESTWO FUNDUSZY !!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38D99B-B354-4783-B47B-CCD44EDCA5EB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9208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GRANTY DLA RDD - ??!! </a:t>
            </a:r>
            <a:endParaRPr lang="ru-RU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39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ymbol zastępczy daty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39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Partnerów wybranych zgodnie z ustawą - </a:t>
            </a:r>
            <a:endParaRPr lang="ru-RU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39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Rebranding dla MajAcademy – odświeżamy wizerunek marki! - Blog Commplace.pl"/>
          <p:cNvPicPr>
            <a:picLocks noChangeAspect="1" noChangeArrowheads="1"/>
          </p:cNvPicPr>
          <p:nvPr/>
        </p:nvPicPr>
        <p:blipFill>
          <a:blip r:embed="rId3" cstate="print"/>
          <a:srcRect b="16462"/>
          <a:stretch>
            <a:fillRect/>
          </a:stretch>
        </p:blipFill>
        <p:spPr bwMode="auto">
          <a:xfrm>
            <a:off x="0" y="0"/>
            <a:ext cx="18288000" cy="5572128"/>
          </a:xfrm>
          <a:prstGeom prst="rect">
            <a:avLst/>
          </a:prstGeom>
          <a:noFill/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0" y="5929318"/>
            <a:ext cx="18288000" cy="914388"/>
          </a:xfrm>
        </p:spPr>
        <p:txBody>
          <a:bodyPr>
            <a:noAutofit/>
          </a:bodyPr>
          <a:lstStyle/>
          <a:p>
            <a:pPr algn="ctr"/>
            <a:r>
              <a:rPr lang="pl-PL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RODZINA W CENTRUM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1500134" y="7500954"/>
            <a:ext cx="16073550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pl-PL" sz="2000" dirty="0">
                <a:solidFill>
                  <a:srgbClr val="2A3879"/>
                </a:solidFill>
                <a:latin typeface="Montserrat Italics"/>
              </a:rPr>
              <a:t>Projekt</a:t>
            </a:r>
            <a:r>
              <a:rPr lang="en-US" sz="2000" dirty="0">
                <a:solidFill>
                  <a:srgbClr val="2A3879"/>
                </a:solidFill>
                <a:latin typeface="Montserrat Italics"/>
              </a:rPr>
              <a:t> </a:t>
            </a:r>
            <a:r>
              <a:rPr lang="pl-PL" sz="2000" dirty="0">
                <a:solidFill>
                  <a:srgbClr val="2A3879"/>
                </a:solidFill>
                <a:latin typeface="Montserrat Italics"/>
              </a:rPr>
              <a:t> usług wsparcia rodziny i pieczy zastępczej: usługi społeczne świadczone  w lokalnej społeczności dla rodzin, </a:t>
            </a:r>
            <a:br>
              <a:rPr lang="pl-PL" sz="2000" dirty="0">
                <a:solidFill>
                  <a:srgbClr val="2A3879"/>
                </a:solidFill>
                <a:latin typeface="Montserrat Italics"/>
              </a:rPr>
            </a:br>
            <a:r>
              <a:rPr lang="pl-PL" sz="2000" dirty="0">
                <a:solidFill>
                  <a:srgbClr val="2A3879"/>
                </a:solidFill>
                <a:latin typeface="Montserrat Italics"/>
              </a:rPr>
              <a:t>wsparcie pieczy zastępczej w województwie  kujawsko-pomorskim.</a:t>
            </a:r>
            <a:endParaRPr sz="2000"/>
          </a:p>
        </p:txBody>
      </p:sp>
      <p:sp>
        <p:nvSpPr>
          <p:cNvPr id="9" name="Freeform 7"/>
          <p:cNvSpPr/>
          <p:nvPr/>
        </p:nvSpPr>
        <p:spPr>
          <a:xfrm>
            <a:off x="0" y="8786838"/>
            <a:ext cx="18288000" cy="1500162"/>
          </a:xfrm>
          <a:custGeom>
            <a:avLst/>
            <a:gdLst/>
            <a:ahLst/>
            <a:cxnLst/>
            <a:rect l="l" t="t" r="r" b="b"/>
            <a:pathLst>
              <a:path w="12138114" h="968408">
                <a:moveTo>
                  <a:pt x="0" y="0"/>
                </a:moveTo>
                <a:lnTo>
                  <a:pt x="12138114" y="0"/>
                </a:lnTo>
                <a:lnTo>
                  <a:pt x="12138114" y="968408"/>
                </a:lnTo>
                <a:lnTo>
                  <a:pt x="0" y="9684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869327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000068" y="228290"/>
            <a:ext cx="15716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8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</a:rPr>
              <a:t>RODZINA W CENTRUM – 2016 </a:t>
            </a:r>
          </a:p>
        </p:txBody>
      </p:sp>
      <p:pic>
        <p:nvPicPr>
          <p:cNvPr id="5" name="Obraz 4" descr="RWC pod umow2017 1.JPG"/>
          <p:cNvPicPr>
            <a:picLocks noChangeAspect="1"/>
          </p:cNvPicPr>
          <p:nvPr/>
        </p:nvPicPr>
        <p:blipFill>
          <a:blip r:embed="rId3"/>
          <a:srcRect b="7304"/>
          <a:stretch>
            <a:fillRect/>
          </a:stretch>
        </p:blipFill>
        <p:spPr>
          <a:xfrm>
            <a:off x="2214514" y="1142972"/>
            <a:ext cx="13287468" cy="82153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3767196" y="0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sp>
        <p:nvSpPr>
          <p:cNvPr id="6" name="TextBox 6"/>
          <p:cNvSpPr txBox="1"/>
          <p:nvPr/>
        </p:nvSpPr>
        <p:spPr>
          <a:xfrm>
            <a:off x="1357258" y="6000756"/>
            <a:ext cx="8429684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pl-PL" sz="2499" dirty="0">
                <a:solidFill>
                  <a:srgbClr val="000000"/>
                </a:solidFill>
                <a:latin typeface="Montserrat"/>
              </a:rPr>
              <a:t>Wartość projektu w trzech edycjach: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endParaRPr lang="pl-PL" sz="2499" dirty="0">
              <a:solidFill>
                <a:srgbClr val="000000"/>
              </a:solidFill>
              <a:latin typeface="Montserrat"/>
            </a:endParaRP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pl-PL" sz="2499" dirty="0">
                <a:solidFill>
                  <a:srgbClr val="000000"/>
                </a:solidFill>
                <a:latin typeface="Montserrat"/>
              </a:rPr>
              <a:t>  I edycja:  	</a:t>
            </a:r>
            <a:r>
              <a:rPr lang="pl-PL" sz="2800" dirty="0">
                <a:solidFill>
                  <a:srgbClr val="000000"/>
                </a:solidFill>
                <a:latin typeface="Montserrat"/>
              </a:rPr>
              <a:t>Rodzina w Centrum    - </a:t>
            </a:r>
            <a:r>
              <a:rPr lang="pl-PL" sz="2800" b="1" dirty="0"/>
              <a:t>11 482 020,00 zł</a:t>
            </a:r>
            <a:endParaRPr lang="pl-PL" sz="2499" dirty="0">
              <a:solidFill>
                <a:srgbClr val="000000"/>
              </a:solidFill>
              <a:latin typeface="Montserrat"/>
            </a:endParaRP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pl-PL" sz="2499" dirty="0">
                <a:solidFill>
                  <a:srgbClr val="000000"/>
                </a:solidFill>
                <a:latin typeface="Montserrat"/>
              </a:rPr>
              <a:t> II edycja: 	</a:t>
            </a:r>
            <a:r>
              <a:rPr lang="pl-PL" sz="2800" dirty="0">
                <a:solidFill>
                  <a:srgbClr val="000000"/>
                </a:solidFill>
                <a:latin typeface="Montserrat"/>
              </a:rPr>
              <a:t>Rodzina w Centrum 2 - </a:t>
            </a:r>
            <a:r>
              <a:rPr lang="pl-PL" sz="2800" b="1" dirty="0"/>
              <a:t>12 619 231,90 zł</a:t>
            </a:r>
            <a:endParaRPr lang="pl-PL" sz="2499" dirty="0">
              <a:solidFill>
                <a:srgbClr val="000000"/>
              </a:solidFill>
              <a:latin typeface="Montserrat"/>
            </a:endParaRP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pl-PL" sz="2499" dirty="0">
                <a:solidFill>
                  <a:srgbClr val="000000"/>
                </a:solidFill>
                <a:latin typeface="Montserrat"/>
              </a:rPr>
              <a:t>III edycja: 	</a:t>
            </a:r>
            <a:r>
              <a:rPr lang="pl-PL" sz="2800" dirty="0">
                <a:solidFill>
                  <a:srgbClr val="000000"/>
                </a:solidFill>
                <a:latin typeface="Montserrat"/>
              </a:rPr>
              <a:t>Rodzina w Centrum 3 -</a:t>
            </a:r>
            <a:r>
              <a:rPr lang="pl-PL" sz="2800" b="1" dirty="0"/>
              <a:t> 20 689 680,00 zł</a:t>
            </a:r>
            <a:endParaRPr lang="pl-PL" sz="2499" dirty="0">
              <a:solidFill>
                <a:srgbClr val="000000"/>
              </a:solidFill>
              <a:latin typeface="Montserrat"/>
            </a:endParaRPr>
          </a:p>
          <a:p>
            <a:pPr algn="just">
              <a:lnSpc>
                <a:spcPts val="3499"/>
              </a:lnSpc>
              <a:spcBef>
                <a:spcPct val="0"/>
              </a:spcBef>
            </a:pPr>
            <a:endParaRPr lang="en-US" sz="2499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1071506" y="642906"/>
            <a:ext cx="120015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8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</a:rPr>
              <a:t>RODZINA W CENTRUM</a:t>
            </a:r>
          </a:p>
          <a:p>
            <a:pPr algn="ctr"/>
            <a:endParaRPr lang="pl-PL" sz="4800" b="1" dirty="0">
              <a:solidFill>
                <a:srgbClr val="2A387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Italics"/>
            </a:endParaRPr>
          </a:p>
          <a:p>
            <a:pPr algn="ctr"/>
            <a:r>
              <a:rPr lang="pl-PL" sz="36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</a:rPr>
              <a:t>System wsparcia rodziny i pieczy zastępczej </a:t>
            </a:r>
            <a:br>
              <a:rPr lang="pl-PL" sz="36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</a:rPr>
            </a:br>
            <a:r>
              <a:rPr lang="pl-PL" sz="36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</a:rPr>
              <a:t>w województwie kujawsko-pomorskim  </a:t>
            </a:r>
          </a:p>
        </p:txBody>
      </p:sp>
      <p:pic>
        <p:nvPicPr>
          <p:cNvPr id="8" name="Obraz 7" descr="logo RWC3 kolo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8908" y="4143368"/>
            <a:ext cx="4039619" cy="3500462"/>
          </a:xfrm>
          <a:prstGeom prst="rect">
            <a:avLst/>
          </a:prstGeom>
        </p:spPr>
      </p:pic>
      <p:sp>
        <p:nvSpPr>
          <p:cNvPr id="9" name="TextBox 6"/>
          <p:cNvSpPr txBox="1"/>
          <p:nvPr/>
        </p:nvSpPr>
        <p:spPr>
          <a:xfrm>
            <a:off x="428564" y="3857616"/>
            <a:ext cx="13144592" cy="1153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99" dirty="0">
                <a:solidFill>
                  <a:srgbClr val="000000"/>
                </a:solidFill>
                <a:latin typeface="Montserrat"/>
              </a:rPr>
              <a:t> </a:t>
            </a:r>
            <a:r>
              <a:rPr lang="pl-PL" sz="2499" dirty="0">
                <a:solidFill>
                  <a:srgbClr val="000000"/>
                </a:solidFill>
                <a:latin typeface="Montserrat"/>
              </a:rPr>
              <a:t>Tworzony od 2016 roku przy współfinansowaniu ze środków Unii Europejskiej </a:t>
            </a:r>
            <a:br>
              <a:rPr lang="pl-PL" sz="2499" dirty="0">
                <a:solidFill>
                  <a:srgbClr val="000000"/>
                </a:solidFill>
                <a:latin typeface="Montserrat"/>
              </a:rPr>
            </a:br>
            <a:r>
              <a:rPr lang="pl-PL" sz="2499" dirty="0">
                <a:solidFill>
                  <a:srgbClr val="000000"/>
                </a:solidFill>
                <a:latin typeface="Montserrat"/>
              </a:rPr>
              <a:t>w ramach Regionalnego Programu Operacyjnego województwa </a:t>
            </a:r>
            <a:br>
              <a:rPr lang="pl-PL" sz="2499" dirty="0">
                <a:solidFill>
                  <a:srgbClr val="000000"/>
                </a:solidFill>
                <a:latin typeface="Montserrat"/>
              </a:rPr>
            </a:br>
            <a:r>
              <a:rPr lang="pl-PL" sz="2499" dirty="0">
                <a:solidFill>
                  <a:srgbClr val="000000"/>
                </a:solidFill>
                <a:latin typeface="Montserrat"/>
              </a:rPr>
              <a:t>kujawsko-pomorskiego na lata 2014-2020</a:t>
            </a:r>
            <a:endParaRPr lang="en-US" sz="2499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15422160" y="11293"/>
            <a:ext cx="2865840" cy="2793000"/>
          </a:xfrm>
          <a:custGeom>
            <a:avLst/>
            <a:gdLst/>
            <a:ahLst/>
            <a:cxnLst/>
            <a:rect l="l" t="t" r="r" b="b"/>
            <a:pathLst>
              <a:path w="2865840" h="2793000">
                <a:moveTo>
                  <a:pt x="0" y="0"/>
                </a:moveTo>
                <a:lnTo>
                  <a:pt x="2865840" y="0"/>
                </a:lnTo>
                <a:lnTo>
                  <a:pt x="2865840" y="2793000"/>
                </a:lnTo>
                <a:lnTo>
                  <a:pt x="0" y="27930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6084" y="321435"/>
            <a:ext cx="14630400" cy="1821669"/>
          </a:xfrm>
        </p:spPr>
        <p:txBody>
          <a:bodyPr>
            <a:normAutofit/>
          </a:bodyPr>
          <a:lstStyle/>
          <a:p>
            <a:r>
              <a:rPr lang="pl-PL" sz="48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  <a:ea typeface="+mn-ea"/>
                <a:cs typeface="+mn-cs"/>
              </a:rPr>
              <a:t>CENTRA WSPIERANIA RODZIN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928790"/>
            <a:ext cx="9144000" cy="460775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3600" dirty="0">
                <a:solidFill>
                  <a:srgbClr val="03136A"/>
                </a:solidFill>
              </a:rPr>
              <a:t>System oparty na </a:t>
            </a:r>
            <a:r>
              <a:rPr lang="pl-PL" sz="5000" b="1" dirty="0">
                <a:solidFill>
                  <a:srgbClr val="C00000"/>
                </a:solidFill>
              </a:rPr>
              <a:t>23 </a:t>
            </a:r>
          </a:p>
          <a:p>
            <a:pPr algn="ctr">
              <a:buNone/>
            </a:pPr>
            <a:r>
              <a:rPr lang="pl-PL" sz="3600" dirty="0">
                <a:solidFill>
                  <a:srgbClr val="03136A"/>
                </a:solidFill>
              </a:rPr>
              <a:t>Centrach Wspierania Rodziny</a:t>
            </a:r>
          </a:p>
          <a:p>
            <a:pPr algn="ctr">
              <a:buFontTx/>
              <a:buChar char="-"/>
            </a:pPr>
            <a:r>
              <a:rPr lang="pl-PL" sz="3600" dirty="0">
                <a:solidFill>
                  <a:srgbClr val="03136A"/>
                </a:solidFill>
              </a:rPr>
              <a:t>Realizowany w partnerstwie z 23 powiatami </a:t>
            </a:r>
            <a:br>
              <a:rPr lang="pl-PL" sz="3600" dirty="0">
                <a:solidFill>
                  <a:srgbClr val="03136A"/>
                </a:solidFill>
              </a:rPr>
            </a:br>
            <a:r>
              <a:rPr lang="pl-PL" sz="3600" dirty="0">
                <a:solidFill>
                  <a:srgbClr val="03136A"/>
                </a:solidFill>
              </a:rPr>
              <a:t>z terenu  województwa oraz z organizacją pozarządową.</a:t>
            </a:r>
          </a:p>
          <a:p>
            <a:endParaRPr lang="pl-PL" dirty="0">
              <a:solidFill>
                <a:srgbClr val="03136A"/>
              </a:solidFill>
            </a:endParaRPr>
          </a:p>
        </p:txBody>
      </p:sp>
      <p:pic>
        <p:nvPicPr>
          <p:cNvPr id="4" name="Symbol zastępczy zawartości 3" descr="mapka cwr2 kolor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9786942" y="2143104"/>
            <a:ext cx="7286676" cy="707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Obraz 4" descr="insurance-1991216_1920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7839416"/>
            <a:ext cx="3599384" cy="2447586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511535ED-4226-E957-AC44-E18040742D2C}"/>
              </a:ext>
            </a:extLst>
          </p:cNvPr>
          <p:cNvSpPr txBox="1"/>
          <p:nvPr/>
        </p:nvSpPr>
        <p:spPr>
          <a:xfrm>
            <a:off x="3483513" y="6264649"/>
            <a:ext cx="78540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FUNDACJA NA RZECZ ROZWOJU DZIECI NIEPEŁNOSPRAWNYCH „DAJ SZANSE”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D746CFC0-D8FC-2C00-7349-4611412A3B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302" y="6292130"/>
            <a:ext cx="2452269" cy="89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67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8145188" cy="1428724"/>
          </a:xfrm>
          <a:effectLst/>
        </p:spPr>
        <p:txBody>
          <a:bodyPr>
            <a:normAutofit/>
          </a:bodyPr>
          <a:lstStyle/>
          <a:p>
            <a:r>
              <a:rPr lang="pl-PL" sz="4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Partnerzy  Projektu „Rodzina w Centrum”</a:t>
            </a:r>
            <a:endParaRPr lang="en-US" sz="4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ymbol zastępczy zawartości 3" descr="PARTNERZY RWC-2 poziom wersja2 A4.JPG"/>
          <p:cNvPicPr>
            <a:picLocks noGrp="1" noChangeAspect="1"/>
          </p:cNvPicPr>
          <p:nvPr>
            <p:ph idx="1"/>
          </p:nvPr>
        </p:nvPicPr>
        <p:blipFill>
          <a:blip r:embed="rId3"/>
          <a:srcRect t="6933"/>
          <a:stretch>
            <a:fillRect/>
          </a:stretch>
        </p:blipFill>
        <p:spPr>
          <a:xfrm>
            <a:off x="1857324" y="1071534"/>
            <a:ext cx="15319624" cy="8841442"/>
          </a:xfrm>
        </p:spPr>
      </p:pic>
      <p:pic>
        <p:nvPicPr>
          <p:cNvPr id="7" name="Obraz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0" t="29133" r="17214" b="30286"/>
          <a:stretch>
            <a:fillRect/>
          </a:stretch>
        </p:blipFill>
        <p:spPr bwMode="auto">
          <a:xfrm>
            <a:off x="7392693" y="9277945"/>
            <a:ext cx="1656184" cy="602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8382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214278"/>
            <a:ext cx="18288000" cy="17145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chemeClr val="accent3">
                <a:alpha val="32000"/>
              </a:scheme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Italics" charset="-18"/>
                <a:ea typeface="+mn-ea"/>
                <a:cs typeface="+mn-cs"/>
              </a:rPr>
              <a:t>Projekt  „Rodzina w Centrum”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Italics" charset="-18"/>
                <a:ea typeface="+mn-ea"/>
                <a:cs typeface="+mn-cs"/>
              </a:rPr>
              <a:t>jako dobra praktyka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7056" y="2882674"/>
            <a:ext cx="1064426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3538" marR="0" lvl="0" indent="-363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Times New Roman" pitchFamily="18" charset="0"/>
              </a:rPr>
              <a:t>Walne  Zgromadzenie Ogólnopolskiego Stowarzyszenia Powiatowych i Miejskich Ośrodków Pomocy Rodzinie CENTRUM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63538" marR="0" lvl="0" indent="-3635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63538" marR="0" lvl="0" indent="-3635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Times New Roman" pitchFamily="18" charset="0"/>
              </a:rPr>
              <a:t>Zjazd Stowarzyszenia Samorządowych Ośrodków Pomocy Społecznej FORUM</a:t>
            </a:r>
          </a:p>
          <a:p>
            <a:pPr marL="363538" marR="0" lvl="0" indent="-3635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Times New Roman" pitchFamily="18" charset="0"/>
            </a:endParaRPr>
          </a:p>
          <a:p>
            <a:pPr marL="363538" marR="0" lvl="0" indent="-3635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Times New Roman" pitchFamily="18" charset="0"/>
              </a:rPr>
              <a:t>II Ogólnopolskie Spotkanie Organizatorów Rodzinnej Pieczy Zastępczej i jednostek samorządów terytorialnych</a:t>
            </a:r>
          </a:p>
          <a:p>
            <a:pPr marL="363538" marR="0" lvl="0" indent="-3635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63538" marR="0" lvl="0" indent="-3635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Times New Roman" pitchFamily="18" charset="0"/>
              </a:rPr>
              <a:t>Wizyty studyjne:</a:t>
            </a:r>
          </a:p>
          <a:p>
            <a:pPr marL="1076325" marR="0" lvl="0" indent="-5381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Times New Roman" pitchFamily="18" charset="0"/>
              </a:rPr>
              <a:t>RCPS Łódź</a:t>
            </a:r>
          </a:p>
          <a:p>
            <a:pPr marL="1076325" marR="0" lvl="0" indent="-5381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Times New Roman" pitchFamily="18" charset="0"/>
              </a:rPr>
              <a:t>ROPS Rzeszów</a:t>
            </a:r>
          </a:p>
          <a:p>
            <a:pPr marL="1076325" marR="0" lvl="0" indent="-5381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Times New Roman" pitchFamily="18" charset="0"/>
              </a:rPr>
              <a:t>ROPS Poznań</a:t>
            </a:r>
          </a:p>
          <a:p>
            <a:pPr marL="1076325" marR="0" lvl="0" indent="-5381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Times New Roman" pitchFamily="18" charset="0"/>
              </a:rPr>
              <a:t>MCPS Warszawa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714448" y="2285980"/>
            <a:ext cx="12430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 prezentowany jako dobra praktyka:</a:t>
            </a:r>
          </a:p>
        </p:txBody>
      </p:sp>
      <p:pic>
        <p:nvPicPr>
          <p:cNvPr id="6" name="Obraz 5" descr="DSC_01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44200" y="5329497"/>
            <a:ext cx="7056784" cy="470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925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64" y="0"/>
            <a:ext cx="17259360" cy="1143000"/>
          </a:xfrm>
        </p:spPr>
        <p:txBody>
          <a:bodyPr>
            <a:noAutofit/>
          </a:bodyPr>
          <a:lstStyle/>
          <a:p>
            <a:r>
              <a:rPr lang="pl-PL" sz="40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  <a:ea typeface="+mn-ea"/>
                <a:cs typeface="+mn-cs"/>
              </a:rPr>
              <a:t>System wsparcia rodziny i pieczy zastępczej w regionie</a:t>
            </a:r>
          </a:p>
        </p:txBody>
      </p:sp>
      <p:pic>
        <p:nvPicPr>
          <p:cNvPr id="4" name="Symbol zastępczy zawartości 3" descr="schemat rwc -filary-2023.jpg"/>
          <p:cNvPicPr>
            <a:picLocks noGrp="1" noChangeAspect="1"/>
          </p:cNvPicPr>
          <p:nvPr>
            <p:ph idx="1"/>
          </p:nvPr>
        </p:nvPicPr>
        <p:blipFill>
          <a:blip r:embed="rId2"/>
          <a:srcRect b="14846"/>
          <a:stretch>
            <a:fillRect/>
          </a:stretch>
        </p:blipFill>
        <p:spPr>
          <a:xfrm>
            <a:off x="1357258" y="1214410"/>
            <a:ext cx="14790558" cy="8286808"/>
          </a:xfrm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0" y="9286904"/>
            <a:ext cx="18288000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Italics"/>
                <a:ea typeface="+mn-ea"/>
                <a:cs typeface="+mn-cs"/>
              </a:rPr>
              <a:t>System umożliwia równy dostęp rodzinom do szerokiego wachlarza  form wsparcia w każdym powiecie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04003" y="1607320"/>
          <a:ext cx="17279998" cy="8100005"/>
        </p:xfrm>
        <a:graphic>
          <a:graphicData uri="http://schemas.openxmlformats.org/drawingml/2006/table">
            <a:tbl>
              <a:tblPr/>
              <a:tblGrid>
                <a:gridCol w="8268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5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7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57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754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043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Zadanie 1. Wsparcie rodziny naturalnej i zastępczej w formach </a:t>
                      </a:r>
                      <a:r>
                        <a:rPr lang="pl-PL" sz="1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zdeinstytucjonalizowanych</a:t>
                      </a:r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jako element aktywizacji społecznej. 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jednostka miary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RWC 1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2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3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łącznie RWC</a:t>
                      </a:r>
                      <a:b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edycje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Poradnictwo  specjalistyczne - pedagogiczne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godzina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4293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4912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6904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16 109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Poradnictwo  specjalistyczne - psychologiczne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godzina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3406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8547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10386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22 339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Poradnictwo  specjalistyczne - logopedyczne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godzina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5251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5 251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Poradnictwo  specjalistyczne - psychiatryczne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godzina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1116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964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477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2 557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Poradnictwo  specjalistyczne - prawne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godzina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6057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2166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8 223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272">
                <a:tc>
                  <a:txBody>
                    <a:bodyPr/>
                    <a:lstStyle/>
                    <a:p>
                      <a:pPr algn="r" fontAlgn="ctr"/>
                      <a:r>
                        <a:rPr lang="pl-PL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Łącznie poradnictwo specjalistyczne: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14 872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16 589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23 018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54 479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Mediacje rodzinne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godzina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667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722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2 079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Terapia rodzinna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godzina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1461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2050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3833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7 344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Warsztaty 1-dno dniowe dla rodziców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warsztat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152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197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398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747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Zajęcia animacyjne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zajęcia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152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184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358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694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Grupy wsparcia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spotkanie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221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227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798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Superwizja rodzin zastępczych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godzina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696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489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1 745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Warsztaty dla dzieci i młodziezy w tym socjoterapeutyczne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warsztat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158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293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506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warsztaty "moje emocje" (cykle)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cykl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186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Szkolenia dla wolontariuszy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szkolenie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wyjazdy edukacyjne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wyjazd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Kurs efektywnej nauki dla dzieci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kurs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80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Bony edukacyjne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bon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91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00559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kurs robotyki z matematyką – 2 </a:t>
                      </a: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kursy dla 30 dzieci</a:t>
                      </a:r>
                      <a:endParaRPr lang="pl-PL" sz="18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kurs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9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18000000" cy="1607319"/>
          </a:xfr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l-PL" sz="4300" b="1" i="1" dirty="0">
                <a:solidFill>
                  <a:schemeClr val="tx1"/>
                </a:solidFill>
                <a:latin typeface="Montserrat Italics" charset="-18"/>
              </a:rPr>
              <a:t>Liczba usług zrealizowanych w projekcie RWC </a:t>
            </a:r>
            <a:br>
              <a:rPr lang="pl-PL" sz="4300" b="1" i="1" dirty="0">
                <a:solidFill>
                  <a:schemeClr val="tx1"/>
                </a:solidFill>
                <a:latin typeface="Montserrat Italics" charset="-18"/>
              </a:rPr>
            </a:br>
            <a:r>
              <a:rPr lang="pl-PL" sz="4300" b="1" i="1" dirty="0">
                <a:solidFill>
                  <a:schemeClr val="tx1"/>
                </a:solidFill>
                <a:latin typeface="Montserrat Italics" charset="-18"/>
              </a:rPr>
              <a:t>1 lipiec 2016 – 1 kwiecień 2023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504003" y="1821633"/>
          <a:ext cx="17279998" cy="7770516"/>
        </p:xfrm>
        <a:graphic>
          <a:graphicData uri="http://schemas.openxmlformats.org/drawingml/2006/table">
            <a:tbl>
              <a:tblPr/>
              <a:tblGrid>
                <a:gridCol w="8268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5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7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57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754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06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Zadanie 2.  Działania na rzecz wzmocnienia procesu usamodzielniania wychowanków pieczy zastępczej, umożliwiające ich pełen udział w życiu społecznym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jednostka miary</a:t>
                      </a:r>
                    </a:p>
                    <a:p>
                      <a:pPr algn="ctr" fontAlgn="ctr"/>
                      <a:endParaRPr lang="pl-PL" sz="17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1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RWC 2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3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łącznie RWC</a:t>
                      </a:r>
                      <a:b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edycje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577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Warsztaty dla osób przebywających i opuszczających pieczę zastępczą 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warsztat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109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234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433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577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Grupy wsparcia dla usamodzielnianych wychowanków pieczy zastępczej 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spotkanie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444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Zajęcia profilaktyczno-wychowawcze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164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164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444"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68" marR="13668" marT="102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7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68" marR="13668" marT="102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68" marR="13668" marT="102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68" marR="13668" marT="102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68" marR="13668" marT="102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68" marR="13668" marT="102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4321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Zadanie 3. Przejście z opieki instytucjonalnej do usług świadczonych w lokalnej społeczności poprzez tworzenie rodzinnych form pieczy zastępczej oraz placówek opiekuńczo-wychowawczych do 14 dzieci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jednostka miary</a:t>
                      </a:r>
                    </a:p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1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2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3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łącznie RWC</a:t>
                      </a:r>
                      <a:b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 edycje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106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`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spotkanie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58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20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spotkania dotyczące rozwoju rodzinnych form pieczy zastępczej oraz placówek opiekunczo- wychowawczych do 14 dzieci - w tematyce FASD - Fundacja Daj Szansę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spotkanie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7577">
                <a:tc>
                  <a:txBody>
                    <a:bodyPr/>
                    <a:lstStyle/>
                    <a:p>
                      <a:pPr algn="just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Kujawsko-Pomorskie Dni Rodzicielstwa Zastępczego - konferencja 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spotkanie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1064">
                <a:tc>
                  <a:txBody>
                    <a:bodyPr/>
                    <a:lstStyle/>
                    <a:p>
                      <a:pPr algn="just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spotkania edukacyjne i świadomościowe dla rodzin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spotkanie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36616">
                <a:tc>
                  <a:txBody>
                    <a:bodyPr/>
                    <a:lstStyle/>
                    <a:p>
                      <a:pPr algn="just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Szkolenia dla kandydatów do pełnienia funkcji rodziny zastępczej niezawodowej, zawodowej i zawodowej specjalistycznej zgodnie z rozporządzeniem MRiPS</a:t>
                      </a:r>
                      <a:b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pl-PL" sz="18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dla rodzin niezawodowych i rodzin specjalistycznych)</a:t>
                      </a:r>
                      <a:endParaRPr lang="pl-PL" sz="18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szkolenie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13668" marR="13668" marT="102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444"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liczba osób</a:t>
                      </a:r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kandydaci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68" marR="13668" marT="102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3668" marR="13668" marT="102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102</a:t>
                      </a:r>
                    </a:p>
                  </a:txBody>
                  <a:tcPr marL="13668" marR="13668" marT="102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143</a:t>
                      </a:r>
                    </a:p>
                  </a:txBody>
                  <a:tcPr marL="13668" marR="13668" marT="102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79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324</a:t>
                      </a:r>
                    </a:p>
                  </a:txBody>
                  <a:tcPr marL="13668" marR="13668" marT="10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1607319"/>
          </a:xfr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l-PL" sz="4300" b="1" i="1" dirty="0">
                <a:solidFill>
                  <a:schemeClr val="tx1"/>
                </a:solidFill>
                <a:latin typeface="Montserrat Italics" charset="-18"/>
              </a:rPr>
              <a:t>Liczba usług zrealizowanych w projekcie RWC </a:t>
            </a:r>
            <a:br>
              <a:rPr lang="pl-PL" sz="4300" b="1" i="1" dirty="0">
                <a:solidFill>
                  <a:schemeClr val="tx1"/>
                </a:solidFill>
                <a:latin typeface="Montserrat Italics" charset="-18"/>
              </a:rPr>
            </a:br>
            <a:r>
              <a:rPr lang="pl-PL" sz="4300" b="1" i="1" dirty="0">
                <a:solidFill>
                  <a:schemeClr val="tx1"/>
                </a:solidFill>
                <a:latin typeface="Montserrat Italics" charset="-18"/>
              </a:rPr>
              <a:t>1 lipiec 2016 - kwiecień 2023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28561" y="1714478"/>
          <a:ext cx="17279998" cy="8101772"/>
        </p:xfrm>
        <a:graphic>
          <a:graphicData uri="http://schemas.openxmlformats.org/drawingml/2006/table">
            <a:tbl>
              <a:tblPr/>
              <a:tblGrid>
                <a:gridCol w="9572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0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5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5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5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694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8848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Zadanie 4.  Usługi w mieszkaniach wspomaganych, obejmujące rozwój usług w mieszkaniach treningowych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jednostka miary</a:t>
                      </a:r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RWC 1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2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3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łącznie RWC</a:t>
                      </a:r>
                      <a:b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edycje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528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Pedagogiczne 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godzina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528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Praca socjalna 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godzina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107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107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528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Psychologiczne 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godzina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026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RWC 2 - powstały 2 mieszkania treningowe w powiatach aleksandrowskim i  sępoleńskim</a:t>
                      </a:r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3610" marR="13610" marT="102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05" marR="6805" marT="68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05" marR="6805" marT="68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05" marR="6805" marT="68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05" marR="6805" marT="68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528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RWC 3 - powstało 1 mieszkanie treningowe w powiecie żnińskim</a:t>
                      </a:r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3610" marR="13610" marT="102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05" marR="6805" marT="68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05" marR="6805" marT="68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05" marR="6805" marT="68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05" marR="6805" marT="68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5028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200" b="1" dirty="0"/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775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Zadanie 5.  Działania służące wspieraniu rodzin i osób w wypełnianiu ról społecznych i opiekuńczo-wychowawczych realizowane przez placówki wsparcia dziennego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jednostka miary</a:t>
                      </a:r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RWC 1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2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3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łącznie RWC</a:t>
                      </a:r>
                      <a:b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edycje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528">
                <a:tc>
                  <a:txBody>
                    <a:bodyPr/>
                    <a:lstStyle/>
                    <a:p>
                      <a:pPr algn="just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zajęcia  wyrównujące braki szkolne 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godzina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1004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1810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2 814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528">
                <a:tc>
                  <a:txBody>
                    <a:bodyPr/>
                    <a:lstStyle/>
                    <a:p>
                      <a:pPr algn="just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zajęcia socjoterapeutyczne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godzina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364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1 234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916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200" b="1" dirty="0"/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8848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Zadanie 6. Doskonalenie kadry poprzez usługi szkoleniowe, dla osób sprawujących pieczę zastępczą.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jednostka miary</a:t>
                      </a:r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1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2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3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łącznie RWC</a:t>
                      </a:r>
                      <a:b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edycje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528">
                <a:tc>
                  <a:txBody>
                    <a:bodyPr/>
                    <a:lstStyle/>
                    <a:p>
                      <a:pPr algn="just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szkolenia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szkolenie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4528">
                <a:tc>
                  <a:txBody>
                    <a:bodyPr/>
                    <a:lstStyle/>
                    <a:p>
                      <a:pPr algn="just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kursy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kurs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5139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200" b="1" dirty="0"/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5884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Zadanie 7. Działania diagnostyczno-terapeutyczne w obszarze zaburzeń FASD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jednostka miary</a:t>
                      </a:r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1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2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RWC 3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łącznie RWC</a:t>
                      </a:r>
                      <a:b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edycje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528">
                <a:tc>
                  <a:txBody>
                    <a:bodyPr/>
                    <a:lstStyle/>
                    <a:p>
                      <a:pPr algn="just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diagnozy dzieci w kierunku FASD 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diagnoza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141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141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4528">
                <a:tc>
                  <a:txBody>
                    <a:bodyPr/>
                    <a:lstStyle/>
                    <a:p>
                      <a:pPr algn="just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terapii dzieci i  rodzin z syndromem 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terapia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2601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200" dirty="0"/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610" marR="13610" marT="102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4528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liczba osób objętych działaniami projektowymi-łącznie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 </a:t>
                      </a:r>
                    </a:p>
                  </a:txBody>
                  <a:tcPr marL="13610" marR="13610" marT="102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8 078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5 848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6 695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20 621</a:t>
                      </a:r>
                    </a:p>
                  </a:txBody>
                  <a:tcPr marL="13610" marR="13610" marT="10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2918">
                <a:tc gridSpan="6">
                  <a:txBody>
                    <a:bodyPr/>
                    <a:lstStyle/>
                    <a:p>
                      <a:pPr algn="l" fontAlgn="b"/>
                      <a:endParaRPr lang="pl-PL" sz="1700" b="1" i="0" u="none" strike="noStrike" dirty="0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13610" marR="13610" marT="1020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2918">
                <a:tc gridSpan="6">
                  <a:txBody>
                    <a:bodyPr/>
                    <a:lstStyle/>
                    <a:p>
                      <a:pPr algn="l" fontAlgn="b"/>
                      <a:r>
                        <a:rPr lang="pl-PL" sz="1700" b="1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W ramach projektu współfinansowano</a:t>
                      </a:r>
                    </a:p>
                  </a:txBody>
                  <a:tcPr marL="13610" marR="13610" marT="1020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84528">
                <a:tc gridSpan="6"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RWC 1 - utworzenie rodzinnego dom dziecka Toruniu</a:t>
                      </a:r>
                      <a:r>
                        <a:rPr lang="pl-PL" sz="17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 </a:t>
                      </a:r>
                    </a:p>
                  </a:txBody>
                  <a:tcPr marL="13610" marR="13610" marT="1020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pl-PL" sz="1200" b="1" i="0" u="none" strike="noStrike" dirty="0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6805" marR="6805" marT="68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05" marR="6805" marT="68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05" marR="6805" marT="68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05" marR="6805" marT="68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84528">
                <a:tc gridSpan="6"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RWC 1 - 14 osobową POW w Toruniu</a:t>
                      </a:r>
                      <a:r>
                        <a:rPr lang="pl-PL" sz="17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 </a:t>
                      </a:r>
                    </a:p>
                  </a:txBody>
                  <a:tcPr marL="13610" marR="13610" marT="1020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pl-PL" sz="1200" b="1" i="0" u="none" strike="noStrike" dirty="0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6805" marR="6805" marT="68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05" marR="6805" marT="68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05" marR="6805" marT="68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05" marR="6805" marT="68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9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1607319"/>
          </a:xfr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ts val="5400"/>
              </a:lnSpc>
            </a:pPr>
            <a:r>
              <a:rPr lang="pl-PL" sz="4300" b="1" i="1" dirty="0">
                <a:solidFill>
                  <a:schemeClr val="tx1"/>
                </a:solidFill>
                <a:latin typeface="Montserrat Italics" charset="-18"/>
              </a:rPr>
              <a:t>Liczba usług zrealizowanych w projekcie RWC </a:t>
            </a:r>
            <a:br>
              <a:rPr lang="pl-PL" sz="4300" b="1" i="1" dirty="0">
                <a:solidFill>
                  <a:schemeClr val="tx1"/>
                </a:solidFill>
                <a:latin typeface="Montserrat Italics" charset="-18"/>
              </a:rPr>
            </a:br>
            <a:r>
              <a:rPr lang="pl-PL" sz="3600" b="1" i="1" dirty="0">
                <a:solidFill>
                  <a:schemeClr val="tx1"/>
                </a:solidFill>
                <a:latin typeface="Montserrat Italics" charset="-18"/>
              </a:rPr>
              <a:t>1 lipiec 2016 - kwiecień 2023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071506" y="669165"/>
            <a:ext cx="15716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8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</a:rPr>
              <a:t>RODZINA W CENTRUM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071506" y="3000360"/>
            <a:ext cx="16287864" cy="10772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WYKONAWCY USŁUG</a:t>
            </a:r>
          </a:p>
          <a:p>
            <a:pPr algn="ctr"/>
            <a:r>
              <a:rPr lang="pl-P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WYŁONIENI W RAMACH PROCEDUR PZP /ZASADA KONKURENCYJNOŚCI/ ROZEZNANIE RYNKU 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1214382" y="4929186"/>
            <a:ext cx="7786742" cy="33239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ROPS:</a:t>
            </a:r>
          </a:p>
          <a:p>
            <a:pPr algn="ctr"/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3538" indent="-363538">
              <a:buFont typeface="Arial" pitchFamily="34" charset="0"/>
              <a:buChar char="•"/>
            </a:pPr>
            <a:r>
              <a:rPr lang="pl-PL" sz="2400" b="1" dirty="0"/>
              <a:t>PODMIOTY EKONOMII SPOŁECZNEJ:</a:t>
            </a:r>
          </a:p>
          <a:p>
            <a:pPr marL="820738" lvl="1" indent="-363538">
              <a:buFont typeface="Arial" pitchFamily="34" charset="0"/>
              <a:buChar char="•"/>
            </a:pPr>
            <a:r>
              <a:rPr lang="pl-PL" sz="2400" b="1" dirty="0"/>
              <a:t>Stowarzyszenie Partnerstwo  Społeczne CISTOR</a:t>
            </a:r>
          </a:p>
          <a:p>
            <a:pPr marL="820738" lvl="1" indent="-363538">
              <a:buFont typeface="Arial" pitchFamily="34" charset="0"/>
              <a:buChar char="•"/>
            </a:pPr>
            <a:r>
              <a:rPr lang="pl-PL" sz="2400" b="1" dirty="0"/>
              <a:t>Fundacja Gospodarcza PRO EUROPA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pl-PL" sz="2400" b="1" dirty="0"/>
              <a:t>Ogólnopolskie Stowarzyszenie Placówek Opiekuńczo-wychowawczych Dla Naszych Dzieci we Włocławku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pl-PL" sz="2400" b="1" dirty="0"/>
              <a:t>Fundacja 4P</a:t>
            </a:r>
          </a:p>
          <a:p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9501190" y="4929186"/>
            <a:ext cx="7929618" cy="34163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POWIATY: </a:t>
            </a:r>
          </a:p>
          <a:p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31825" indent="-631825">
              <a:buFont typeface="Wingdings" pitchFamily="2" charset="2"/>
              <a:buChar char="§"/>
            </a:pPr>
            <a:r>
              <a:rPr lang="pl-PL" sz="2400" b="1" dirty="0"/>
              <a:t>Stowarzyszenie Rodzin Zastępczych i Adopcyjnych "Chełmno Dzieciom'' w Chełmnie</a:t>
            </a:r>
          </a:p>
          <a:p>
            <a:pPr marL="631825" indent="-631825">
              <a:buFont typeface="Wingdings" pitchFamily="2" charset="2"/>
              <a:buChar char="§"/>
            </a:pPr>
            <a:r>
              <a:rPr lang="pl-PL" sz="2400" b="1" dirty="0"/>
              <a:t>Grudziądzkie Centrum Caritas</a:t>
            </a:r>
          </a:p>
          <a:p>
            <a:pPr marL="631825" indent="-631825">
              <a:buFont typeface="Wingdings" pitchFamily="2" charset="2"/>
              <a:buChar char="§"/>
            </a:pPr>
            <a:r>
              <a:rPr lang="pl-PL" sz="2400" b="1" dirty="0"/>
              <a:t>Zakłady Aktywności Zawodowej</a:t>
            </a:r>
          </a:p>
          <a:p>
            <a:pPr marL="631825" indent="-631825">
              <a:buFont typeface="Wingdings" pitchFamily="2" charset="2"/>
              <a:buChar char="§"/>
            </a:pPr>
            <a:r>
              <a:rPr lang="pl-PL" sz="2400" b="1" dirty="0"/>
              <a:t>Stowarzyszenie „Ludzie - Ludziom” w Chełmnie</a:t>
            </a:r>
          </a:p>
          <a:p>
            <a:pPr marL="631825" indent="-631825">
              <a:buFont typeface="Wingdings" pitchFamily="2" charset="2"/>
              <a:buChar char="§"/>
            </a:pPr>
            <a:endParaRPr lang="pl-PL" sz="2400" b="1" dirty="0"/>
          </a:p>
          <a:p>
            <a:endParaRPr lang="pl-PL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1181067"/>
          </a:xfrm>
        </p:spPr>
        <p:txBody>
          <a:bodyPr>
            <a:normAutofit/>
          </a:bodyPr>
          <a:lstStyle/>
          <a:p>
            <a:r>
              <a:rPr lang="pl-P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 charset="-18"/>
                <a:ea typeface="+mn-ea"/>
                <a:cs typeface="+mn-cs"/>
              </a:rPr>
              <a:t>WSPARCIE RODZINY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43142" y="1071534"/>
            <a:ext cx="12430148" cy="1428759"/>
          </a:xfrm>
        </p:spPr>
        <p:txBody>
          <a:bodyPr/>
          <a:lstStyle/>
          <a:p>
            <a:pPr algn="ctr">
              <a:buNone/>
            </a:pPr>
            <a:r>
              <a:rPr lang="pl-PL" sz="4300" dirty="0">
                <a:solidFill>
                  <a:schemeClr val="accent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CENTRA WSPIERANIA RODZIN</a:t>
            </a:r>
            <a:br>
              <a:rPr lang="pl-PL" sz="3900" dirty="0"/>
            </a:br>
            <a:r>
              <a:rPr lang="pl-PL" sz="3900" dirty="0"/>
              <a:t>oferują kompleksowe specjalistyczne usługi:</a:t>
            </a:r>
          </a:p>
        </p:txBody>
      </p:sp>
      <p:sp>
        <p:nvSpPr>
          <p:cNvPr id="47" name="Prostokąt zaokrąglony 46"/>
          <p:cNvSpPr/>
          <p:nvPr/>
        </p:nvSpPr>
        <p:spPr>
          <a:xfrm>
            <a:off x="73024" y="2745006"/>
            <a:ext cx="17786412" cy="78635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pl-PL"/>
          </a:p>
        </p:txBody>
      </p:sp>
      <p:pic>
        <p:nvPicPr>
          <p:cNvPr id="99" name="Obraz 98" descr="plasty-usługi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481" y="2357418"/>
            <a:ext cx="14359038" cy="792958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3"/>
          <p:cNvSpPr/>
          <p:nvPr/>
        </p:nvSpPr>
        <p:spPr>
          <a:xfrm>
            <a:off x="15422160" y="11293"/>
            <a:ext cx="2865840" cy="2793000"/>
          </a:xfrm>
          <a:custGeom>
            <a:avLst/>
            <a:gdLst/>
            <a:ahLst/>
            <a:cxnLst/>
            <a:rect l="l" t="t" r="r" b="b"/>
            <a:pathLst>
              <a:path w="2865840" h="2793000">
                <a:moveTo>
                  <a:pt x="0" y="0"/>
                </a:moveTo>
                <a:lnTo>
                  <a:pt x="2865840" y="0"/>
                </a:lnTo>
                <a:lnTo>
                  <a:pt x="2865840" y="2793000"/>
                </a:lnTo>
                <a:lnTo>
                  <a:pt x="0" y="2793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2" name="AutoShape 2"/>
          <p:cNvSpPr/>
          <p:nvPr/>
        </p:nvSpPr>
        <p:spPr>
          <a:xfrm>
            <a:off x="5947387" y="-224046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grpSp>
        <p:nvGrpSpPr>
          <p:cNvPr id="3" name="Group 3"/>
          <p:cNvGrpSpPr/>
          <p:nvPr/>
        </p:nvGrpSpPr>
        <p:grpSpPr>
          <a:xfrm>
            <a:off x="5420128" y="7947953"/>
            <a:ext cx="1054517" cy="1053199"/>
            <a:chOff x="0" y="0"/>
            <a:chExt cx="1406023" cy="1404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grpSp>
        <p:nvGrpSpPr>
          <p:cNvPr id="7" name="Group 7"/>
          <p:cNvGrpSpPr/>
          <p:nvPr/>
        </p:nvGrpSpPr>
        <p:grpSpPr>
          <a:xfrm>
            <a:off x="5420128" y="2568841"/>
            <a:ext cx="1054517" cy="1053199"/>
            <a:chOff x="0" y="0"/>
            <a:chExt cx="1406023" cy="140426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9" name="Group 9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grpSp>
        <p:nvGrpSpPr>
          <p:cNvPr id="11" name="Group 11"/>
          <p:cNvGrpSpPr/>
          <p:nvPr/>
        </p:nvGrpSpPr>
        <p:grpSpPr>
          <a:xfrm>
            <a:off x="5429653" y="4233203"/>
            <a:ext cx="1054517" cy="1053199"/>
            <a:chOff x="0" y="0"/>
            <a:chExt cx="1406023" cy="14042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3" name="Group 13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sp>
        <p:nvSpPr>
          <p:cNvPr id="16" name="TextBox 16"/>
          <p:cNvSpPr txBox="1"/>
          <p:nvPr/>
        </p:nvSpPr>
        <p:spPr>
          <a:xfrm>
            <a:off x="7192295" y="2590616"/>
            <a:ext cx="10223394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dirty="0">
                <a:solidFill>
                  <a:srgbClr val="000000"/>
                </a:solidFill>
                <a:latin typeface="Montserrat"/>
              </a:rPr>
              <a:t>PROGRAM REGIONALNY: FUNDUSZE EUROPEJSKIE DLA KUJAW I POMORZA NA LATA 2021-2027 (FEDKP)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7710" y="2562041"/>
            <a:ext cx="488701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Program operacyjny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37710" y="4176053"/>
            <a:ext cx="488701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Nr i nazwa Priorytetu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92295" y="4204628"/>
            <a:ext cx="10223394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dirty="0">
                <a:solidFill>
                  <a:srgbClr val="000000"/>
                </a:solidFill>
                <a:latin typeface="Montserrat"/>
              </a:rPr>
              <a:t>FEKP.08 FUNDUSZE EUROPEJSKIE NA WSPARCIE </a:t>
            </a:r>
          </a:p>
          <a:p>
            <a:pPr>
              <a:lnSpc>
                <a:spcPts val="3900"/>
              </a:lnSpc>
            </a:pPr>
            <a:r>
              <a:rPr lang="en-US" sz="3000" dirty="0">
                <a:solidFill>
                  <a:srgbClr val="000000"/>
                </a:solidFill>
                <a:latin typeface="Montserrat"/>
              </a:rPr>
              <a:t>W OBSZARZE RYNKU PRACY, EDUKACJI </a:t>
            </a:r>
          </a:p>
          <a:p>
            <a:pPr>
              <a:lnSpc>
                <a:spcPts val="3900"/>
              </a:lnSpc>
            </a:pPr>
            <a:r>
              <a:rPr lang="en-US" sz="3000" dirty="0">
                <a:solidFill>
                  <a:srgbClr val="000000"/>
                </a:solidFill>
                <a:latin typeface="Montserrat"/>
              </a:rPr>
              <a:t>I WŁĄCZENIA SPOŁECZNEGO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37710" y="6281078"/>
            <a:ext cx="488701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Nr i nazwa Działania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192295" y="6309653"/>
            <a:ext cx="10067005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dirty="0">
                <a:solidFill>
                  <a:srgbClr val="000000"/>
                </a:solidFill>
                <a:latin typeface="Montserrat"/>
              </a:rPr>
              <a:t>DZIAŁANIE FEKP.08.2</a:t>
            </a:r>
            <a:r>
              <a:rPr lang="pl-PL" sz="3000" dirty="0">
                <a:solidFill>
                  <a:srgbClr val="000000"/>
                </a:solidFill>
                <a:latin typeface="Montserrat"/>
              </a:rPr>
              <a:t>5</a:t>
            </a:r>
            <a:r>
              <a:rPr lang="en-US" sz="3000" dirty="0">
                <a:solidFill>
                  <a:srgbClr val="000000"/>
                </a:solidFill>
                <a:latin typeface="Montserrat"/>
              </a:rPr>
              <a:t> USŁUGI </a:t>
            </a:r>
            <a:r>
              <a:rPr lang="pl-PL" sz="3000" dirty="0">
                <a:solidFill>
                  <a:srgbClr val="000000"/>
                </a:solidFill>
                <a:latin typeface="Montserrat"/>
              </a:rPr>
              <a:t>WSPARCIA RODZINY I PIECZY ZASTĘPCZEJ</a:t>
            </a:r>
            <a:endParaRPr lang="en-US" sz="30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37710" y="7890803"/>
            <a:ext cx="488701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Tryb wyboru projektu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192295" y="7919378"/>
            <a:ext cx="1006700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NIEKONKURENCYJNY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420128" y="6338228"/>
            <a:ext cx="1054517" cy="1053199"/>
            <a:chOff x="0" y="0"/>
            <a:chExt cx="1406023" cy="140426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26" name="Group 26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sp>
        <p:nvSpPr>
          <p:cNvPr id="28" name="Tytuł 1"/>
          <p:cNvSpPr txBox="1">
            <a:spLocks/>
          </p:cNvSpPr>
          <p:nvPr/>
        </p:nvSpPr>
        <p:spPr>
          <a:xfrm>
            <a:off x="500002" y="428592"/>
            <a:ext cx="1511622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Italics" charset="-18"/>
                <a:ea typeface="+mj-ea"/>
                <a:cs typeface="+mj-cs"/>
              </a:rPr>
              <a:t>RODZINA  W CENTRUM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 charset="-18"/>
                <a:ea typeface="+mj-ea"/>
                <a:cs typeface="+mj-cs"/>
              </a:rPr>
              <a:t>2024  - 2026</a:t>
            </a:r>
            <a:endParaRPr kumimoji="0" lang="pl-PL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947387" y="-224046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grpSp>
        <p:nvGrpSpPr>
          <p:cNvPr id="3" name="Group 3"/>
          <p:cNvGrpSpPr/>
          <p:nvPr/>
        </p:nvGrpSpPr>
        <p:grpSpPr>
          <a:xfrm>
            <a:off x="5420128" y="6590631"/>
            <a:ext cx="1054517" cy="1053199"/>
            <a:chOff x="0" y="0"/>
            <a:chExt cx="1406023" cy="1404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grpSp>
        <p:nvGrpSpPr>
          <p:cNvPr id="7" name="Group 7"/>
          <p:cNvGrpSpPr/>
          <p:nvPr/>
        </p:nvGrpSpPr>
        <p:grpSpPr>
          <a:xfrm>
            <a:off x="5429653" y="2947293"/>
            <a:ext cx="1054517" cy="1053199"/>
            <a:chOff x="0" y="0"/>
            <a:chExt cx="1406023" cy="140426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9" name="Group 9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grpSp>
        <p:nvGrpSpPr>
          <p:cNvPr id="11" name="Group 11"/>
          <p:cNvGrpSpPr/>
          <p:nvPr/>
        </p:nvGrpSpPr>
        <p:grpSpPr>
          <a:xfrm>
            <a:off x="5429653" y="4676349"/>
            <a:ext cx="1054517" cy="1053199"/>
            <a:chOff x="0" y="0"/>
            <a:chExt cx="1406023" cy="14042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3" name="Group 13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sp>
        <p:nvSpPr>
          <p:cNvPr id="20" name="Freeform 20"/>
          <p:cNvSpPr/>
          <p:nvPr/>
        </p:nvSpPr>
        <p:spPr>
          <a:xfrm>
            <a:off x="11116006" y="3620861"/>
            <a:ext cx="7197109" cy="5023101"/>
          </a:xfrm>
          <a:custGeom>
            <a:avLst/>
            <a:gdLst/>
            <a:ahLst/>
            <a:cxnLst/>
            <a:rect l="l" t="t" r="r" b="b"/>
            <a:pathLst>
              <a:path w="7197109" h="5023101">
                <a:moveTo>
                  <a:pt x="0" y="0"/>
                </a:moveTo>
                <a:lnTo>
                  <a:pt x="7197109" y="0"/>
                </a:lnTo>
                <a:lnTo>
                  <a:pt x="7197109" y="5023102"/>
                </a:lnTo>
                <a:lnTo>
                  <a:pt x="0" y="50231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192295" y="3231005"/>
            <a:ext cx="10223394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dirty="0">
                <a:solidFill>
                  <a:srgbClr val="000000"/>
                </a:solidFill>
                <a:latin typeface="Montserrat"/>
              </a:rPr>
              <a:t>01.01.2024 - 31.12.2026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37710" y="3216717"/>
            <a:ext cx="488701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Montserrat Bold"/>
              </a:rPr>
              <a:t>Okres</a:t>
            </a:r>
            <a:r>
              <a:rPr lang="en-US" sz="3000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Montserrat Bold"/>
              </a:rPr>
              <a:t>realizacji</a:t>
            </a:r>
            <a:endParaRPr lang="en-US" sz="3000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85688" y="4684120"/>
            <a:ext cx="4887016" cy="1037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Montserrat Bold"/>
              </a:rPr>
              <a:t>Wartość</a:t>
            </a:r>
            <a:r>
              <a:rPr lang="en-US" sz="3000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pl-PL" sz="3000" dirty="0">
                <a:solidFill>
                  <a:srgbClr val="000000"/>
                </a:solidFill>
                <a:latin typeface="Montserrat Bold"/>
              </a:rPr>
              <a:t>dofinansowania</a:t>
            </a:r>
            <a:endParaRPr lang="en-US" sz="3000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192295" y="4952880"/>
            <a:ext cx="10223394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dirty="0">
                <a:solidFill>
                  <a:srgbClr val="000000"/>
                </a:solidFill>
                <a:latin typeface="Montserrat"/>
              </a:rPr>
              <a:t>3</a:t>
            </a:r>
            <a:r>
              <a:rPr lang="pl-PL" sz="3000" dirty="0">
                <a:solidFill>
                  <a:srgbClr val="000000"/>
                </a:solidFill>
                <a:latin typeface="Montserrat"/>
              </a:rPr>
              <a:t>0 814 018</a:t>
            </a:r>
            <a:r>
              <a:rPr lang="en-US" sz="3000" dirty="0">
                <a:solidFill>
                  <a:srgbClr val="000000"/>
                </a:solidFill>
                <a:latin typeface="Montserrat"/>
              </a:rPr>
              <a:t>,</a:t>
            </a:r>
            <a:r>
              <a:rPr lang="pl-PL" sz="3000" dirty="0">
                <a:solidFill>
                  <a:srgbClr val="000000"/>
                </a:solidFill>
                <a:latin typeface="Montserrat"/>
              </a:rPr>
              <a:t>76</a:t>
            </a:r>
            <a:r>
              <a:rPr lang="en-US" sz="3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Montserrat"/>
              </a:rPr>
              <a:t>zł</a:t>
            </a:r>
            <a:endParaRPr lang="en-US" sz="30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37710" y="6860055"/>
            <a:ext cx="488701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Montserrat Bold"/>
              </a:rPr>
              <a:t>Okres</a:t>
            </a:r>
            <a:r>
              <a:rPr lang="en-US" sz="3000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Montserrat Bold"/>
              </a:rPr>
              <a:t>naboru</a:t>
            </a:r>
            <a:endParaRPr lang="en-US" sz="3000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7192295" y="6882134"/>
            <a:ext cx="10067005" cy="470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pl-PL" sz="3000" dirty="0">
                <a:solidFill>
                  <a:srgbClr val="000000"/>
                </a:solidFill>
                <a:latin typeface="Montserrat"/>
              </a:rPr>
              <a:t>11</a:t>
            </a:r>
            <a:r>
              <a:rPr lang="en-US" sz="3000" dirty="0">
                <a:solidFill>
                  <a:srgbClr val="000000"/>
                </a:solidFill>
                <a:latin typeface="Montserrat"/>
              </a:rPr>
              <a:t>.0</a:t>
            </a:r>
            <a:r>
              <a:rPr lang="pl-PL" sz="3000" dirty="0">
                <a:solidFill>
                  <a:srgbClr val="000000"/>
                </a:solidFill>
                <a:latin typeface="Montserrat"/>
              </a:rPr>
              <a:t>9</a:t>
            </a:r>
            <a:r>
              <a:rPr lang="en-US" sz="3000" dirty="0">
                <a:solidFill>
                  <a:srgbClr val="000000"/>
                </a:solidFill>
                <a:latin typeface="Montserrat"/>
              </a:rPr>
              <a:t>.2023 - 0</a:t>
            </a:r>
            <a:r>
              <a:rPr lang="pl-PL" sz="3000" dirty="0">
                <a:solidFill>
                  <a:srgbClr val="000000"/>
                </a:solidFill>
                <a:latin typeface="Montserrat"/>
              </a:rPr>
              <a:t>2</a:t>
            </a:r>
            <a:r>
              <a:rPr lang="en-US" sz="3000" dirty="0">
                <a:solidFill>
                  <a:srgbClr val="000000"/>
                </a:solidFill>
                <a:latin typeface="Montserrat"/>
              </a:rPr>
              <a:t>.</a:t>
            </a:r>
            <a:r>
              <a:rPr lang="pl-PL" sz="3000" dirty="0">
                <a:solidFill>
                  <a:srgbClr val="000000"/>
                </a:solidFill>
                <a:latin typeface="Montserrat"/>
              </a:rPr>
              <a:t>10</a:t>
            </a:r>
            <a:r>
              <a:rPr lang="en-US" sz="3000" dirty="0">
                <a:solidFill>
                  <a:srgbClr val="000000"/>
                </a:solidFill>
                <a:latin typeface="Montserrat"/>
              </a:rPr>
              <a:t>.2023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787206" y="4286244"/>
            <a:ext cx="5857916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i="1" dirty="0">
                <a:solidFill>
                  <a:srgbClr val="0066CC"/>
                </a:solidFill>
                <a:latin typeface="Montserrat"/>
              </a:rPr>
              <a:t>W dn. 27.06.2023 r. </a:t>
            </a:r>
            <a:br>
              <a:rPr lang="pl-PL" sz="2400" i="1" dirty="0">
                <a:solidFill>
                  <a:srgbClr val="0066CC"/>
                </a:solidFill>
                <a:latin typeface="Montserrat"/>
              </a:rPr>
            </a:br>
            <a:r>
              <a:rPr lang="en-US" sz="2400" i="1" dirty="0">
                <a:solidFill>
                  <a:srgbClr val="0066CC"/>
                </a:solidFill>
                <a:latin typeface="Montserrat"/>
              </a:rPr>
              <a:t>ROPS w </a:t>
            </a:r>
            <a:r>
              <a:rPr lang="en-US" sz="2400" i="1" dirty="0" err="1">
                <a:solidFill>
                  <a:srgbClr val="0066CC"/>
                </a:solidFill>
                <a:latin typeface="Montserrat"/>
              </a:rPr>
              <a:t>Toruniu</a:t>
            </a:r>
            <a:r>
              <a:rPr lang="en-US" sz="2400" i="1" dirty="0">
                <a:solidFill>
                  <a:srgbClr val="0066CC"/>
                </a:solidFill>
                <a:latin typeface="Montserrat"/>
              </a:rPr>
              <a:t> </a:t>
            </a:r>
            <a:r>
              <a:rPr lang="pl-PL" sz="2400" i="1" dirty="0">
                <a:solidFill>
                  <a:srgbClr val="0066CC"/>
                </a:solidFill>
                <a:latin typeface="Montserrat"/>
              </a:rPr>
              <a:t> </a:t>
            </a:r>
            <a:r>
              <a:rPr lang="en-US" sz="2400" i="1" dirty="0" err="1">
                <a:solidFill>
                  <a:srgbClr val="0066CC"/>
                </a:solidFill>
                <a:latin typeface="Montserrat"/>
              </a:rPr>
              <a:t>przesłał</a:t>
            </a:r>
            <a:r>
              <a:rPr lang="en-US" sz="2400" i="1" dirty="0">
                <a:solidFill>
                  <a:srgbClr val="0066CC"/>
                </a:solidFill>
                <a:latin typeface="Montserrat"/>
              </a:rPr>
              <a:t> </a:t>
            </a:r>
            <a:r>
              <a:rPr lang="en-US" sz="2400" i="1" dirty="0" err="1">
                <a:solidFill>
                  <a:srgbClr val="0066CC"/>
                </a:solidFill>
                <a:latin typeface="Montserrat"/>
              </a:rPr>
              <a:t>pismo</a:t>
            </a:r>
            <a:r>
              <a:rPr lang="en-US" sz="2400" i="1" dirty="0">
                <a:solidFill>
                  <a:srgbClr val="0066CC"/>
                </a:solidFill>
                <a:latin typeface="Montserrat"/>
              </a:rPr>
              <a:t> </a:t>
            </a:r>
            <a:br>
              <a:rPr lang="pl-PL" sz="2400" i="1" dirty="0">
                <a:solidFill>
                  <a:srgbClr val="0066CC"/>
                </a:solidFill>
                <a:latin typeface="Montserrat"/>
              </a:rPr>
            </a:br>
            <a:r>
              <a:rPr lang="en-US" sz="2400" i="1" dirty="0">
                <a:solidFill>
                  <a:srgbClr val="0066CC"/>
                </a:solidFill>
                <a:latin typeface="Montserrat"/>
              </a:rPr>
              <a:t>do </a:t>
            </a:r>
            <a:r>
              <a:rPr lang="en-US" sz="2400" i="1" dirty="0" err="1">
                <a:solidFill>
                  <a:srgbClr val="0066CC"/>
                </a:solidFill>
                <a:latin typeface="Montserrat"/>
              </a:rPr>
              <a:t>Departamentu</a:t>
            </a:r>
            <a:r>
              <a:rPr lang="en-US" sz="2400" i="1" dirty="0">
                <a:solidFill>
                  <a:srgbClr val="0066CC"/>
                </a:solidFill>
                <a:latin typeface="Montserrat"/>
              </a:rPr>
              <a:t> </a:t>
            </a:r>
            <a:r>
              <a:rPr lang="en-US" sz="2400" i="1" dirty="0" err="1">
                <a:solidFill>
                  <a:srgbClr val="0066CC"/>
                </a:solidFill>
                <a:latin typeface="Montserrat"/>
              </a:rPr>
              <a:t>Funduszy</a:t>
            </a:r>
            <a:r>
              <a:rPr lang="en-US" sz="2400" i="1" dirty="0">
                <a:solidFill>
                  <a:srgbClr val="0066CC"/>
                </a:solidFill>
                <a:latin typeface="Montserrat"/>
              </a:rPr>
              <a:t> </a:t>
            </a:r>
            <a:r>
              <a:rPr lang="en-US" sz="2400" i="1" dirty="0" err="1">
                <a:solidFill>
                  <a:srgbClr val="0066CC"/>
                </a:solidFill>
                <a:latin typeface="Montserrat"/>
              </a:rPr>
              <a:t>Europejskich</a:t>
            </a:r>
            <a:r>
              <a:rPr lang="pl-PL" sz="2400" i="1" dirty="0">
                <a:solidFill>
                  <a:srgbClr val="0066CC"/>
                </a:solidFill>
                <a:latin typeface="Montserrat"/>
              </a:rPr>
              <a:t> </a:t>
            </a:r>
            <a:r>
              <a:rPr lang="en-US" sz="2400" i="1" dirty="0" err="1">
                <a:solidFill>
                  <a:srgbClr val="0066CC"/>
                </a:solidFill>
                <a:latin typeface="Montserrat"/>
              </a:rPr>
              <a:t>Urzędu</a:t>
            </a:r>
            <a:r>
              <a:rPr lang="en-US" sz="2400" i="1" dirty="0">
                <a:solidFill>
                  <a:srgbClr val="0066CC"/>
                </a:solidFill>
                <a:latin typeface="Montserrat"/>
              </a:rPr>
              <a:t> </a:t>
            </a:r>
            <a:r>
              <a:rPr lang="en-US" sz="2400" i="1" dirty="0" err="1">
                <a:solidFill>
                  <a:srgbClr val="0066CC"/>
                </a:solidFill>
                <a:latin typeface="Montserrat"/>
              </a:rPr>
              <a:t>Marszałkowskiego</a:t>
            </a:r>
            <a:r>
              <a:rPr lang="en-US" sz="2400" i="1" dirty="0">
                <a:solidFill>
                  <a:srgbClr val="0066CC"/>
                </a:solidFill>
                <a:latin typeface="Montserrat"/>
              </a:rPr>
              <a:t> w </a:t>
            </a:r>
            <a:r>
              <a:rPr lang="en-US" sz="2400" i="1" dirty="0" err="1">
                <a:solidFill>
                  <a:srgbClr val="0066CC"/>
                </a:solidFill>
                <a:latin typeface="Montserrat"/>
              </a:rPr>
              <a:t>Toruniu</a:t>
            </a:r>
            <a:r>
              <a:rPr lang="en-US" sz="2400" i="1" dirty="0">
                <a:solidFill>
                  <a:srgbClr val="0066CC"/>
                </a:solidFill>
                <a:latin typeface="Montserrat"/>
              </a:rPr>
              <a:t> </a:t>
            </a:r>
            <a:br>
              <a:rPr lang="pl-PL" sz="2400" i="1" dirty="0">
                <a:solidFill>
                  <a:srgbClr val="0066CC"/>
                </a:solidFill>
                <a:latin typeface="Montserrat"/>
              </a:rPr>
            </a:br>
            <a:r>
              <a:rPr lang="en-US" sz="2400" i="1" dirty="0">
                <a:solidFill>
                  <a:srgbClr val="0066CC"/>
                </a:solidFill>
                <a:latin typeface="Montserrat"/>
              </a:rPr>
              <a:t>z </a:t>
            </a:r>
            <a:r>
              <a:rPr lang="en-US" sz="2400" i="1" dirty="0" err="1">
                <a:solidFill>
                  <a:srgbClr val="0066CC"/>
                </a:solidFill>
                <a:latin typeface="Montserrat"/>
              </a:rPr>
              <a:t>prośbą</a:t>
            </a:r>
            <a:r>
              <a:rPr lang="en-US" sz="2400" i="1" dirty="0">
                <a:solidFill>
                  <a:srgbClr val="0066CC"/>
                </a:solidFill>
                <a:latin typeface="Montserrat"/>
              </a:rPr>
              <a:t> </a:t>
            </a:r>
            <a:r>
              <a:rPr lang="pl-PL" sz="2400" i="1" dirty="0">
                <a:solidFill>
                  <a:srgbClr val="0066CC"/>
                </a:solidFill>
                <a:latin typeface="Montserrat"/>
              </a:rPr>
              <a:t> </a:t>
            </a:r>
            <a:r>
              <a:rPr lang="en-US" sz="2400" i="1" dirty="0">
                <a:solidFill>
                  <a:srgbClr val="0066CC"/>
                </a:solidFill>
                <a:latin typeface="Montserrat"/>
              </a:rPr>
              <a:t>o </a:t>
            </a:r>
            <a:r>
              <a:rPr lang="en-US" sz="2400" i="1" dirty="0" err="1">
                <a:solidFill>
                  <a:srgbClr val="0066CC"/>
                </a:solidFill>
                <a:latin typeface="Montserrat"/>
              </a:rPr>
              <a:t>zwiększenie</a:t>
            </a:r>
            <a:r>
              <a:rPr lang="en-US" sz="2400" i="1" dirty="0">
                <a:solidFill>
                  <a:srgbClr val="0066CC"/>
                </a:solidFill>
                <a:latin typeface="Montserrat"/>
              </a:rPr>
              <a:t> </a:t>
            </a:r>
            <a:br>
              <a:rPr lang="pl-PL" sz="2400" i="1" dirty="0">
                <a:solidFill>
                  <a:srgbClr val="0066CC"/>
                </a:solidFill>
                <a:latin typeface="Montserrat"/>
              </a:rPr>
            </a:br>
            <a:r>
              <a:rPr lang="en-US" sz="2400" i="1" dirty="0" err="1">
                <a:solidFill>
                  <a:srgbClr val="0066CC"/>
                </a:solidFill>
                <a:latin typeface="Montserrat"/>
              </a:rPr>
              <a:t>planowanej</a:t>
            </a:r>
            <a:r>
              <a:rPr lang="en-US" sz="2400" i="1" dirty="0">
                <a:solidFill>
                  <a:srgbClr val="0066CC"/>
                </a:solidFill>
                <a:latin typeface="Montserrat"/>
              </a:rPr>
              <a:t> </a:t>
            </a:r>
            <a:r>
              <a:rPr lang="en-US" sz="2400" i="1" dirty="0" err="1">
                <a:solidFill>
                  <a:srgbClr val="0066CC"/>
                </a:solidFill>
                <a:latin typeface="Montserrat"/>
              </a:rPr>
              <a:t>kwoty</a:t>
            </a:r>
            <a:r>
              <a:rPr lang="pl-PL" sz="2400" i="1" dirty="0">
                <a:solidFill>
                  <a:srgbClr val="0066CC"/>
                </a:solidFill>
                <a:latin typeface="Montserrat"/>
              </a:rPr>
              <a:t> </a:t>
            </a:r>
            <a:r>
              <a:rPr lang="en-US" sz="2400" i="1" dirty="0">
                <a:solidFill>
                  <a:srgbClr val="0066CC"/>
                </a:solidFill>
                <a:latin typeface="Montserrat"/>
              </a:rPr>
              <a:t>.</a:t>
            </a:r>
          </a:p>
        </p:txBody>
      </p:sp>
      <p:sp>
        <p:nvSpPr>
          <p:cNvPr id="30" name="Prostokąt 29"/>
          <p:cNvSpPr/>
          <p:nvPr/>
        </p:nvSpPr>
        <p:spPr>
          <a:xfrm>
            <a:off x="500002" y="214278"/>
            <a:ext cx="175737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pl-PL" sz="32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</a:rPr>
              <a:t>Zgodnie z przyjętym Harmonogramem naborów wniosków o dofinansowanie </a:t>
            </a:r>
            <a:br>
              <a:rPr lang="pl-PL" sz="32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</a:rPr>
            </a:br>
            <a:r>
              <a:rPr lang="pl-PL" sz="32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</a:rPr>
              <a:t>w programie Fundusze Europejskie dla Kujaw i Pomorza  2021-2027 </a:t>
            </a:r>
            <a:endParaRPr lang="en-US" sz="2000" dirty="0">
              <a:solidFill>
                <a:srgbClr val="000000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571440" y="2071666"/>
            <a:ext cx="7143800" cy="7500990"/>
          </a:xfrm>
        </p:spPr>
        <p:txBody>
          <a:bodyPr>
            <a:normAutofit/>
          </a:bodyPr>
          <a:lstStyle/>
          <a:p>
            <a:pPr marL="969501" indent="-810752">
              <a:buClr>
                <a:srgbClr val="0033CC"/>
              </a:buClr>
              <a:buFont typeface="Wingdings" pitchFamily="2" charset="2"/>
              <a:buChar char="Ø"/>
            </a:pPr>
            <a:r>
              <a:rPr lang="pl-PL" sz="2400" dirty="0">
                <a:solidFill>
                  <a:srgbClr val="03136A"/>
                </a:solidFill>
              </a:rPr>
              <a:t>osoby przebywające w pieczy zastępczej;</a:t>
            </a:r>
          </a:p>
          <a:p>
            <a:pPr marL="969501" indent="-810752">
              <a:buClr>
                <a:srgbClr val="0033CC"/>
              </a:buClr>
              <a:buFont typeface="Wingdings" pitchFamily="2" charset="2"/>
              <a:buChar char="Ø"/>
            </a:pPr>
            <a:r>
              <a:rPr lang="pl-PL" sz="2400" dirty="0">
                <a:solidFill>
                  <a:srgbClr val="03136A"/>
                </a:solidFill>
              </a:rPr>
              <a:t>usamodzielniani wychowankowie opuszczające pieczę zastępczą;</a:t>
            </a:r>
          </a:p>
          <a:p>
            <a:pPr marL="969501" indent="-810752">
              <a:buClr>
                <a:srgbClr val="0033CC"/>
              </a:buClr>
              <a:buFont typeface="Wingdings" pitchFamily="2" charset="2"/>
              <a:buChar char="Ø"/>
            </a:pPr>
            <a:r>
              <a:rPr lang="pl-PL" sz="2400" dirty="0">
                <a:solidFill>
                  <a:srgbClr val="03136A"/>
                </a:solidFill>
              </a:rPr>
              <a:t>osoby sprawujące rodzinną pieczę zastępczą;</a:t>
            </a:r>
          </a:p>
          <a:p>
            <a:pPr marL="969501" indent="-810752">
              <a:buClr>
                <a:srgbClr val="0033CC"/>
              </a:buClr>
              <a:buFont typeface="Wingdings" pitchFamily="2" charset="2"/>
              <a:buChar char="Ø"/>
            </a:pPr>
            <a:r>
              <a:rPr lang="pl-PL" sz="2400" dirty="0">
                <a:solidFill>
                  <a:srgbClr val="03136A"/>
                </a:solidFill>
              </a:rPr>
              <a:t>osoby w rodzinach przeżywających trudności w pełnieniu funkcji opiekuńczo - wychowawczych i systemie pieczy zastępczej;</a:t>
            </a:r>
          </a:p>
          <a:p>
            <a:pPr marL="969501" indent="-810752">
              <a:buClr>
                <a:srgbClr val="0033CC"/>
              </a:buClr>
              <a:buFont typeface="Wingdings" pitchFamily="2" charset="2"/>
              <a:buChar char="Ø"/>
            </a:pPr>
            <a:r>
              <a:rPr lang="pl-PL" sz="2400" dirty="0">
                <a:solidFill>
                  <a:srgbClr val="03136A"/>
                </a:solidFill>
              </a:rPr>
              <a:t>kandydaci do sprawowania rodzinnej pieczy zastępczej;</a:t>
            </a:r>
          </a:p>
          <a:p>
            <a:pPr marL="969501" indent="-810752">
              <a:buClr>
                <a:srgbClr val="0033CC"/>
              </a:buClr>
              <a:buFont typeface="Wingdings" pitchFamily="2" charset="2"/>
              <a:buChar char="Ø"/>
            </a:pPr>
            <a:r>
              <a:rPr lang="pl-PL" sz="2400" dirty="0">
                <a:solidFill>
                  <a:srgbClr val="03136A"/>
                </a:solidFill>
              </a:rPr>
              <a:t>osoby prowadzące rodzinne domy dziecka;</a:t>
            </a:r>
          </a:p>
          <a:p>
            <a:pPr marL="969501" indent="-810752">
              <a:buClr>
                <a:srgbClr val="0033CC"/>
              </a:buClr>
              <a:buFont typeface="Wingdings" pitchFamily="2" charset="2"/>
              <a:buChar char="Ø"/>
            </a:pPr>
            <a:r>
              <a:rPr lang="pl-PL" sz="2400" dirty="0">
                <a:solidFill>
                  <a:srgbClr val="03136A"/>
                </a:solidFill>
              </a:rPr>
              <a:t>dyrektorzy placówek opiekuńczo – wychowawczych typu rodzinnego;</a:t>
            </a:r>
          </a:p>
          <a:p>
            <a:pPr marL="969501" indent="-810752">
              <a:buClr>
                <a:srgbClr val="0033CC"/>
              </a:buClr>
              <a:buFont typeface="Wingdings" pitchFamily="2" charset="2"/>
              <a:buChar char="Ø"/>
            </a:pPr>
            <a:r>
              <a:rPr lang="pl-PL" sz="2400" dirty="0">
                <a:solidFill>
                  <a:srgbClr val="03136A"/>
                </a:solidFill>
              </a:rPr>
              <a:t>wolontariusze;</a:t>
            </a:r>
          </a:p>
          <a:p>
            <a:pPr marL="969501" indent="-810752">
              <a:buClr>
                <a:srgbClr val="0033CC"/>
              </a:buClr>
              <a:buFont typeface="Wingdings" pitchFamily="2" charset="2"/>
              <a:buChar char="Ø"/>
            </a:pPr>
            <a:r>
              <a:rPr lang="pl-PL" sz="2400" dirty="0">
                <a:solidFill>
                  <a:srgbClr val="03136A"/>
                </a:solidFill>
              </a:rPr>
              <a:t>inne osoby, których udział w projekcie </a:t>
            </a:r>
            <a:br>
              <a:rPr lang="pl-PL" sz="2400" dirty="0">
                <a:solidFill>
                  <a:srgbClr val="03136A"/>
                </a:solidFill>
              </a:rPr>
            </a:br>
            <a:r>
              <a:rPr lang="pl-PL" sz="2400" dirty="0">
                <a:solidFill>
                  <a:srgbClr val="03136A"/>
                </a:solidFill>
              </a:rPr>
              <a:t>jest niezbędny do skutecznego wsparcia </a:t>
            </a:r>
            <a:br>
              <a:rPr lang="pl-PL" sz="2400" dirty="0">
                <a:solidFill>
                  <a:srgbClr val="03136A"/>
                </a:solidFill>
              </a:rPr>
            </a:br>
            <a:r>
              <a:rPr lang="pl-PL" sz="2400" dirty="0">
                <a:solidFill>
                  <a:srgbClr val="03136A"/>
                </a:solidFill>
              </a:rPr>
              <a:t>osób zagrożonych ubóstwem lub </a:t>
            </a:r>
            <a:br>
              <a:rPr lang="pl-PL" sz="2400" dirty="0">
                <a:solidFill>
                  <a:srgbClr val="03136A"/>
                </a:solidFill>
              </a:rPr>
            </a:br>
            <a:r>
              <a:rPr lang="pl-PL" sz="2400" dirty="0">
                <a:solidFill>
                  <a:srgbClr val="03136A"/>
                </a:solidFill>
              </a:rPr>
              <a:t>wykluczeniem społecznym.</a:t>
            </a:r>
            <a:endParaRPr lang="en-US" sz="2400" dirty="0">
              <a:solidFill>
                <a:srgbClr val="03136A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071638" y="1214410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RWC   2016-2023</a:t>
            </a:r>
          </a:p>
        </p:txBody>
      </p:sp>
      <p:sp>
        <p:nvSpPr>
          <p:cNvPr id="8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1066800"/>
          </a:xfrm>
          <a:noFill/>
        </p:spPr>
        <p:txBody>
          <a:bodyPr>
            <a:normAutofit/>
          </a:bodyPr>
          <a:lstStyle/>
          <a:p>
            <a:r>
              <a:rPr lang="pl-P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 charset="-18"/>
                <a:ea typeface="+mn-ea"/>
                <a:cs typeface="+mn-cs"/>
              </a:rPr>
              <a:t>Główne założenia systemu – grupy docelowe</a:t>
            </a:r>
          </a:p>
        </p:txBody>
      </p:sp>
      <p:sp>
        <p:nvSpPr>
          <p:cNvPr id="9" name="Symbol zastępczy zawartości 2"/>
          <p:cNvSpPr txBox="1">
            <a:spLocks/>
          </p:cNvSpPr>
          <p:nvPr/>
        </p:nvSpPr>
        <p:spPr>
          <a:xfrm>
            <a:off x="9144000" y="2071666"/>
            <a:ext cx="8786874" cy="78581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63538" indent="-363538">
              <a:spcBef>
                <a:spcPct val="20000"/>
              </a:spcBef>
              <a:buClr>
                <a:srgbClr val="3333CC"/>
              </a:buClr>
              <a:buFont typeface="Wingdings" pitchFamily="2" charset="2"/>
              <a:buChar char="Ø"/>
            </a:pPr>
            <a:r>
              <a:rPr lang="pl-PL" sz="2400" dirty="0"/>
              <a:t>rodziny naturalne z problemami opiekuńczo-wychowawczymi oraz rodziny, których dzieci przebywają w pieczy zastępczej (dane OZPS za rok 2022 – 25 731 osób w rodzinach z problemami opiekuńczo-wychowawczymi)</a:t>
            </a:r>
          </a:p>
          <a:p>
            <a:pPr marL="342900" lvl="0" indent="-342900">
              <a:spcBef>
                <a:spcPct val="20000"/>
              </a:spcBef>
              <a:buClr>
                <a:srgbClr val="3333CC"/>
              </a:buClr>
              <a:buFont typeface="Wingdings" pitchFamily="2" charset="2"/>
              <a:buChar char="Ø"/>
            </a:pPr>
            <a:r>
              <a:rPr lang="pl-PL" sz="2400" dirty="0">
                <a:solidFill>
                  <a:srgbClr val="03136A"/>
                </a:solidFill>
              </a:rPr>
              <a:t>wychowankowie</a:t>
            </a:r>
            <a:r>
              <a:rPr lang="pl-PL" sz="2400" dirty="0"/>
              <a:t> placówek opiekuńczo-wychowawczych</a:t>
            </a:r>
          </a:p>
          <a:p>
            <a:pPr marL="342900" lvl="0" indent="-342900">
              <a:spcBef>
                <a:spcPct val="20000"/>
              </a:spcBef>
              <a:buClr>
                <a:srgbClr val="3333CC"/>
              </a:buClr>
              <a:buFont typeface="Wingdings" pitchFamily="2" charset="2"/>
              <a:buChar char="Ø"/>
            </a:pPr>
            <a:r>
              <a:rPr lang="pl-PL" sz="2400" dirty="0"/>
              <a:t>kadra podmiotów realizujących zadania w obszarze wspierania rodziny i pieczy zastępczej, w tym m.in. : </a:t>
            </a:r>
          </a:p>
          <a:p>
            <a:pPr marL="800100" lvl="1" indent="-342900">
              <a:spcBef>
                <a:spcPct val="20000"/>
              </a:spcBef>
              <a:buClr>
                <a:srgbClr val="3333CC"/>
              </a:buClr>
              <a:buFont typeface="Wingdings" pitchFamily="2" charset="2"/>
              <a:buChar char="Ø"/>
            </a:pPr>
            <a:r>
              <a:rPr lang="pl-PL" sz="2400" dirty="0"/>
              <a:t>asystenci rodziny, </a:t>
            </a:r>
          </a:p>
          <a:p>
            <a:pPr marL="800100" lvl="1" indent="-342900">
              <a:spcBef>
                <a:spcPct val="20000"/>
              </a:spcBef>
              <a:buClr>
                <a:srgbClr val="3333CC"/>
              </a:buClr>
              <a:buFont typeface="Wingdings" pitchFamily="2" charset="2"/>
              <a:buChar char="Ø"/>
            </a:pPr>
            <a:r>
              <a:rPr lang="pl-PL" sz="2400" dirty="0"/>
              <a:t>koordynatorzy rodzinnej pieczy zastępczej, </a:t>
            </a:r>
          </a:p>
          <a:p>
            <a:pPr marL="800100" lvl="1" indent="-342900">
              <a:spcBef>
                <a:spcPct val="20000"/>
              </a:spcBef>
              <a:buClr>
                <a:srgbClr val="3333CC"/>
              </a:buClr>
              <a:buFont typeface="Wingdings" pitchFamily="2" charset="2"/>
              <a:buChar char="Ø"/>
            </a:pPr>
            <a:r>
              <a:rPr lang="pl-PL" sz="2400" dirty="0"/>
              <a:t>pracownicy placówek wsparcia dziennego, </a:t>
            </a:r>
          </a:p>
          <a:p>
            <a:pPr marL="800100" lvl="1" indent="-342900">
              <a:spcBef>
                <a:spcPct val="20000"/>
              </a:spcBef>
              <a:buClr>
                <a:srgbClr val="3333CC"/>
              </a:buClr>
              <a:buFont typeface="Wingdings" pitchFamily="2" charset="2"/>
              <a:buChar char="Ø"/>
            </a:pPr>
            <a:r>
              <a:rPr lang="pl-PL" sz="2400" dirty="0"/>
              <a:t>pracownicy placówek </a:t>
            </a:r>
            <a:r>
              <a:rPr lang="pl-PL" sz="2400" dirty="0" err="1"/>
              <a:t>opiekuńczo–wychowawczych</a:t>
            </a:r>
            <a:r>
              <a:rPr lang="pl-PL" sz="2400" dirty="0"/>
              <a:t> zgodnie </a:t>
            </a:r>
            <a:br>
              <a:rPr lang="pl-PL" sz="2400" dirty="0"/>
            </a:br>
            <a:r>
              <a:rPr lang="pl-PL" sz="2400" dirty="0"/>
              <a:t>z ideą deinstytucjonalizacji,</a:t>
            </a:r>
          </a:p>
          <a:p>
            <a:pPr marL="800100" lvl="1" indent="-342900">
              <a:spcBef>
                <a:spcPct val="20000"/>
              </a:spcBef>
              <a:buClr>
                <a:srgbClr val="3333CC"/>
              </a:buClr>
              <a:buFont typeface="Wingdings" pitchFamily="2" charset="2"/>
              <a:buChar char="Ø"/>
            </a:pPr>
            <a:r>
              <a:rPr lang="pl-PL" sz="2400" dirty="0"/>
              <a:t> rodziny wspierające </a:t>
            </a:r>
          </a:p>
          <a:p>
            <a:pPr marL="800100" lvl="1" indent="-342900">
              <a:spcBef>
                <a:spcPct val="20000"/>
              </a:spcBef>
              <a:buClr>
                <a:srgbClr val="3333CC"/>
              </a:buClr>
              <a:buFont typeface="Wingdings" pitchFamily="2" charset="2"/>
              <a:buChar char="Ø"/>
            </a:pPr>
            <a:r>
              <a:rPr lang="pl-PL" sz="2400" dirty="0"/>
              <a:t>inne osoby pracujące  z rodziną lub zajmujących się opieką </a:t>
            </a:r>
            <a:br>
              <a:rPr lang="pl-PL" sz="2400" dirty="0"/>
            </a:br>
            <a:r>
              <a:rPr lang="pl-PL" sz="2400" dirty="0"/>
              <a:t>i pomocą w opiece i wychowaniu dziecka </a:t>
            </a:r>
          </a:p>
          <a:p>
            <a:pPr marL="800100" lvl="1" indent="-342900">
              <a:spcBef>
                <a:spcPct val="20000"/>
              </a:spcBef>
              <a:buClr>
                <a:srgbClr val="3333CC"/>
              </a:buClr>
              <a:buFont typeface="Wingdings" pitchFamily="2" charset="2"/>
              <a:buChar char="Ø"/>
            </a:pPr>
            <a:r>
              <a:rPr lang="pl-PL" sz="2400" dirty="0"/>
              <a:t>oraz przedstawiciele służb współpracujących i współtworzących system wspierania rodziny i pieczy zastępczej</a:t>
            </a:r>
            <a:endParaRPr lang="pl-PL" sz="2400" dirty="0">
              <a:solidFill>
                <a:srgbClr val="03136A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11358578" y="1285848"/>
            <a:ext cx="4500594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RWC  perspektywa   2024-2026</a:t>
            </a:r>
          </a:p>
        </p:txBody>
      </p:sp>
      <p:sp>
        <p:nvSpPr>
          <p:cNvPr id="11" name="Nawias klamrowy zamykający 10"/>
          <p:cNvSpPr/>
          <p:nvPr/>
        </p:nvSpPr>
        <p:spPr>
          <a:xfrm>
            <a:off x="7358050" y="1928790"/>
            <a:ext cx="642942" cy="7429552"/>
          </a:xfrm>
          <a:prstGeom prst="rightBrac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/>
          <p:cNvSpPr txBox="1"/>
          <p:nvPr/>
        </p:nvSpPr>
        <p:spPr>
          <a:xfrm>
            <a:off x="8000992" y="5072062"/>
            <a:ext cx="10001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>
                <a:solidFill>
                  <a:srgbClr val="0070C0"/>
                </a:solidFill>
                <a:sym typeface="Wingdings 2"/>
              </a:rPr>
              <a:t></a:t>
            </a:r>
            <a:endParaRPr lang="pl-PL" sz="8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956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571440" y="1785914"/>
            <a:ext cx="6215106" cy="836214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pl-PL" sz="1800" dirty="0">
                <a:latin typeface="Montserrat" charset="-18"/>
              </a:rPr>
              <a:t>specjalistyczne poradnictwo rodzinne:</a:t>
            </a:r>
          </a:p>
          <a:p>
            <a:pPr lvl="1"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pedagogiczne,</a:t>
            </a:r>
          </a:p>
          <a:p>
            <a:pPr lvl="1"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psychologiczne,</a:t>
            </a:r>
          </a:p>
          <a:p>
            <a:pPr lvl="1"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psychiatryczne,</a:t>
            </a:r>
          </a:p>
          <a:p>
            <a:pPr lvl="1"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logopedyczne;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Mediacje rodzinne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Terapia rodzinna</a:t>
            </a:r>
          </a:p>
          <a:p>
            <a:pPr>
              <a:lnSpc>
                <a:spcPct val="120000"/>
              </a:lnSpc>
            </a:pPr>
            <a:r>
              <a:rPr lang="pl-PL" sz="1600" dirty="0" err="1">
                <a:latin typeface="Montserrat" charset="-18"/>
              </a:rPr>
              <a:t>Superwizja</a:t>
            </a:r>
            <a:r>
              <a:rPr lang="pl-PL" sz="1600" dirty="0">
                <a:latin typeface="Montserrat" charset="-18"/>
              </a:rPr>
              <a:t> rodzin zastępczych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Grupy wsparcia dla rodzin zastępczych i naturalnych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Warsztaty dla rodziców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Zajęcia animacyjne dla dzieci rodziców uczestniczących w warsztatach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Warsztaty dla dzieci i młodzieży, w tym socjoterapeutyczne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Warsztaty „Moje emocje"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Warsztaty dla osób przebywających i opuszczających pieczę zastępczą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Grupy wsparcia dla usamodzielnianych wychowanków pieczy zastępczej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Zajęcia profilaktyczno-wychowawcze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Działania diagnostyczno-terapeutyczne w obszarze zaburzeń FASD – Fundacją na Rzecz Rozwoju Dzieci Niepełnosprawnych "DAJ SZANSĘ" z siedzibą w Toruniu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Usługi świadczone na rzecz obywateli z Ukrainy</a:t>
            </a:r>
          </a:p>
          <a:p>
            <a:pPr>
              <a:lnSpc>
                <a:spcPct val="120000"/>
              </a:lnSpc>
            </a:pPr>
            <a:endParaRPr lang="pl-PL" sz="1600" b="1" dirty="0">
              <a:solidFill>
                <a:srgbClr val="000000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000200" y="1142972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Stałe komponenty</a:t>
            </a:r>
          </a:p>
        </p:txBody>
      </p:sp>
      <p:sp>
        <p:nvSpPr>
          <p:cNvPr id="8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1066800"/>
          </a:xfrm>
          <a:noFill/>
        </p:spPr>
        <p:txBody>
          <a:bodyPr>
            <a:normAutofit/>
          </a:bodyPr>
          <a:lstStyle/>
          <a:p>
            <a:r>
              <a:rPr lang="pl-P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 charset="-18"/>
                <a:ea typeface="+mn-ea"/>
                <a:cs typeface="+mn-cs"/>
              </a:rPr>
              <a:t>Główne założenia systemu - działania</a:t>
            </a:r>
          </a:p>
        </p:txBody>
      </p:sp>
      <p:sp>
        <p:nvSpPr>
          <p:cNvPr id="9" name="Symbol zastępczy zawartości 2"/>
          <p:cNvSpPr txBox="1">
            <a:spLocks/>
          </p:cNvSpPr>
          <p:nvPr/>
        </p:nvSpPr>
        <p:spPr>
          <a:xfrm>
            <a:off x="8786810" y="1857352"/>
            <a:ext cx="9144064" cy="82868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indent="-363538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charset="-18"/>
              </a:rPr>
              <a:t>WSPARCIE PROCESU TWORZENIA I ROZWOJU RODZINNYCH DOMÓW DZIECKA </a:t>
            </a:r>
          </a:p>
          <a:p>
            <a:pPr marL="820738" lvl="2">
              <a:lnSpc>
                <a:spcPct val="130000"/>
              </a:lnSpc>
            </a:pPr>
            <a:r>
              <a:rPr lang="pl-PL" sz="1600" dirty="0">
                <a:solidFill>
                  <a:srgbClr val="000000"/>
                </a:solidFill>
                <a:latin typeface="Montserrat" charset="-18"/>
              </a:rPr>
              <a:t>zakres wsparcia:  np. adaptacja, remont, przebudowa, rozbudowa, zakup sprzętu i wyposażenia, zgodnie z zapotrzebowaniem   </a:t>
            </a:r>
            <a:r>
              <a:rPr lang="pl-PL" sz="1600" dirty="0">
                <a:latin typeface="Montserrat" charset="-18"/>
              </a:rPr>
              <a:t>(wstępna deklaracja powiatów – 7 RDD – powstanie powyżej 50 miejsc)</a:t>
            </a:r>
          </a:p>
          <a:p>
            <a:pPr marL="363538" lvl="0" indent="-363538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charset="-18"/>
              </a:rPr>
              <a:t>SPECJALISTYCZNE WSPARCIE W ŚRODOWISKU, POPRZEZ:</a:t>
            </a:r>
          </a:p>
          <a:p>
            <a:pPr marL="725488" lvl="1" indent="-268288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sz="1600" dirty="0">
                <a:solidFill>
                  <a:srgbClr val="000000"/>
                </a:solidFill>
                <a:latin typeface="Montserrat" charset="-18"/>
              </a:rPr>
              <a:t>tworzenie nowych miejsc wraz z rozszerzeniem oferty edukacyjnej w placówkach wsparcia dziennego. </a:t>
            </a:r>
          </a:p>
          <a:p>
            <a:pPr marL="725488" lvl="1" indent="-268288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charset="-18"/>
              </a:rPr>
              <a:t>tworzenie pracowni poznawania świata/sali integracji sensorycznej </a:t>
            </a:r>
            <a:r>
              <a:rPr lang="pl-PL" sz="1600" dirty="0">
                <a:latin typeface="Montserrat" charset="-18"/>
              </a:rPr>
              <a:t>we współpracy z jednostkami samorządu terytorialnego, (ok. 5 sal)</a:t>
            </a:r>
          </a:p>
          <a:p>
            <a:pPr marL="342900" lvl="0" indent="-342900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charset="-18"/>
              </a:rPr>
              <a:t>DOSKONALENIE KADRY SYSTEMU WSPARCIA RODZINY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charset="-18"/>
              </a:rPr>
              <a:t>, </a:t>
            </a:r>
          </a:p>
          <a:p>
            <a:pPr marL="800100" lvl="1" indent="-342900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sz="1600" dirty="0">
                <a:latin typeface="Montserrat" charset="-18"/>
              </a:rPr>
              <a:t>w </a:t>
            </a:r>
            <a:r>
              <a:rPr lang="pl-PL" sz="1600" dirty="0">
                <a:solidFill>
                  <a:srgbClr val="000000"/>
                </a:solidFill>
                <a:latin typeface="Montserrat" charset="-18"/>
              </a:rPr>
              <a:t>tym</a:t>
            </a:r>
            <a:r>
              <a:rPr lang="pl-PL" sz="1600" dirty="0">
                <a:latin typeface="Montserrat" charset="-18"/>
              </a:rPr>
              <a:t> wychowawców placówek opiekuńczo-wychowawczych oraz opiekunów procesu usamodzielnienia</a:t>
            </a:r>
          </a:p>
          <a:p>
            <a:pPr marL="363538" lvl="1" indent="-363538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charset="-18"/>
              </a:rPr>
              <a:t>WSPARCIE ROZWOJU ASYSTENTURY RODZINY</a:t>
            </a:r>
          </a:p>
          <a:p>
            <a:pPr marL="820738" lvl="2" indent="-363538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sz="1600" dirty="0">
                <a:latin typeface="Montserrat" charset="-18"/>
              </a:rPr>
              <a:t>Kursy kwalifikacyjne na asystenta rodziny  (zgodnie z rozporządzeniem (</a:t>
            </a:r>
            <a:r>
              <a:rPr lang="pl-PL" sz="1600" dirty="0" err="1">
                <a:latin typeface="Montserrat" charset="-18"/>
              </a:rPr>
              <a:t>MPiPS</a:t>
            </a:r>
            <a:r>
              <a:rPr lang="pl-PL" sz="1600" dirty="0">
                <a:latin typeface="Montserrat" charset="-18"/>
              </a:rPr>
              <a:t>) w sprawie szkoleń na asystenta rodziny</a:t>
            </a:r>
          </a:p>
          <a:p>
            <a:pPr marL="820738" lvl="2" indent="-363538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sz="1600" dirty="0">
                <a:latin typeface="Montserrat" charset="-18"/>
              </a:rPr>
              <a:t>Szkolenia, kursy, doradztwo dla pracujących asystentów</a:t>
            </a:r>
            <a:br>
              <a:rPr lang="pl-PL" sz="1600" dirty="0">
                <a:latin typeface="Montserrat" charset="-18"/>
              </a:rPr>
            </a:br>
            <a:r>
              <a:rPr lang="pl-PL" sz="1600" dirty="0">
                <a:latin typeface="Montserrat" charset="-18"/>
              </a:rPr>
              <a:t>(zgodnie z OZPS za 2022 rok na terenie województwa zatrudnionych jest 232 asystentów pracujących z 2566 rodzinami. !4 gmin woj. kujawsko-pomorskiego nie ma zatrudnionych asystentów rodziny)</a:t>
            </a:r>
          </a:p>
          <a:p>
            <a:pPr marL="342900" lvl="0" indent="-342900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charset="-18"/>
              </a:rPr>
              <a:t>WSPARCIE WYTCHNIENIOWE DLA RODZIN ZASTĘPCZYCH I NATURALNYCH</a:t>
            </a:r>
          </a:p>
          <a:p>
            <a:pPr marL="800100" lvl="1" indent="-342900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sz="1600" dirty="0">
                <a:solidFill>
                  <a:srgbClr val="000000"/>
                </a:solidFill>
                <a:latin typeface="Montserrat" charset="-18"/>
              </a:rPr>
              <a:t>usługi w formie krótkookresowych  pobytów/ turnusów  dla dzieci w ośrodkach oferujących całodobowe wsparcie</a:t>
            </a:r>
          </a:p>
          <a:p>
            <a:pPr marL="800100" lvl="1" indent="-342900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sz="1600" dirty="0">
                <a:solidFill>
                  <a:srgbClr val="000000"/>
                </a:solidFill>
                <a:latin typeface="Montserrat" charset="-18"/>
              </a:rPr>
              <a:t>wyjazdy edukacyjno-terapeutyczne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11644330" y="1214410"/>
            <a:ext cx="4500594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Nowe komponenty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9501190" y="1928790"/>
            <a:ext cx="7143800" cy="7929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Nawias klamrowy zamykający 13"/>
          <p:cNvSpPr/>
          <p:nvPr/>
        </p:nvSpPr>
        <p:spPr>
          <a:xfrm>
            <a:off x="6572232" y="1357286"/>
            <a:ext cx="857256" cy="8715436"/>
          </a:xfrm>
          <a:prstGeom prst="rightBrac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/>
          <p:cNvSpPr txBox="1"/>
          <p:nvPr/>
        </p:nvSpPr>
        <p:spPr>
          <a:xfrm>
            <a:off x="7429488" y="5072062"/>
            <a:ext cx="10001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>
                <a:solidFill>
                  <a:srgbClr val="0070C0"/>
                </a:solidFill>
                <a:sym typeface="Wingdings 2"/>
              </a:rPr>
              <a:t></a:t>
            </a:r>
            <a:endParaRPr lang="pl-PL" sz="8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956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1643010" y="1214410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Stałe komponenty</a:t>
            </a:r>
          </a:p>
        </p:txBody>
      </p:sp>
      <p:sp>
        <p:nvSpPr>
          <p:cNvPr id="8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1066800"/>
          </a:xfrm>
          <a:noFill/>
        </p:spPr>
        <p:txBody>
          <a:bodyPr>
            <a:normAutofit/>
          </a:bodyPr>
          <a:lstStyle/>
          <a:p>
            <a:r>
              <a:rPr lang="pl-P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 charset="-18"/>
                <a:ea typeface="+mn-ea"/>
                <a:cs typeface="+mn-cs"/>
              </a:rPr>
              <a:t>Główne założenia systemu - działania</a:t>
            </a:r>
          </a:p>
        </p:txBody>
      </p:sp>
      <p:sp>
        <p:nvSpPr>
          <p:cNvPr id="9" name="Symbol zastępczy zawartości 2"/>
          <p:cNvSpPr txBox="1">
            <a:spLocks/>
          </p:cNvSpPr>
          <p:nvPr/>
        </p:nvSpPr>
        <p:spPr>
          <a:xfrm>
            <a:off x="9429752" y="2071666"/>
            <a:ext cx="8501122" cy="7858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endParaRPr lang="pl-PL" sz="2400" dirty="0">
              <a:solidFill>
                <a:srgbClr val="3333CC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11572892" y="1142972"/>
            <a:ext cx="2714644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Nowe komponenty</a:t>
            </a:r>
          </a:p>
        </p:txBody>
      </p:sp>
      <p:sp>
        <p:nvSpPr>
          <p:cNvPr id="16" name="Nawias klamrowy zamykający 15"/>
          <p:cNvSpPr/>
          <p:nvPr/>
        </p:nvSpPr>
        <p:spPr>
          <a:xfrm>
            <a:off x="6572232" y="1357286"/>
            <a:ext cx="857256" cy="8715436"/>
          </a:xfrm>
          <a:prstGeom prst="rightBrace">
            <a:avLst/>
          </a:prstGeom>
          <a:ln>
            <a:solidFill>
              <a:srgbClr val="0066C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Symbol zastępczy zawartości 2"/>
          <p:cNvSpPr txBox="1">
            <a:spLocks/>
          </p:cNvSpPr>
          <p:nvPr/>
        </p:nvSpPr>
        <p:spPr>
          <a:xfrm>
            <a:off x="8643934" y="1857352"/>
            <a:ext cx="9439340" cy="79200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63538" indent="-363538">
              <a:lnSpc>
                <a:spcPct val="120000"/>
              </a:lnSpc>
              <a:buFont typeface="Wingdings" pitchFamily="2" charset="2"/>
              <a:buChar char="Ø"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DZIAŁANIA NA RZECZ EFEKTYWNEGO USAMODZIELNIENIA WYCHOWANKÓW PIECZY ZASTĘPCZEJ</a:t>
            </a:r>
          </a:p>
          <a:p>
            <a:pPr marL="820738" lvl="1" indent="-363538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dirty="0">
                <a:latin typeface="Montserrat" charset="-18"/>
              </a:rPr>
              <a:t>szkolenia dla kadry - profesjonalni opiekunowie usamodzielnienia</a:t>
            </a:r>
          </a:p>
          <a:p>
            <a:pPr marL="820738" lvl="1" indent="-363538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dirty="0">
                <a:latin typeface="Montserrat" charset="-18"/>
              </a:rPr>
              <a:t>opracowanie i wdrożenie programu skutecznego usamodzielnienia oraz ścieżki efektywnego usamodzielnienia;</a:t>
            </a:r>
          </a:p>
          <a:p>
            <a:pPr marL="820738" lvl="1" indent="-363538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dirty="0">
                <a:latin typeface="Montserrat" charset="-18"/>
              </a:rPr>
              <a:t>kompleksowe wsparcie dla usamodzielnianych – koordynowanie realizacji pakietów wsparcia dla usamodzielnianych wychowanków;</a:t>
            </a:r>
          </a:p>
          <a:p>
            <a:pPr marL="820738" lvl="1" indent="-363538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dirty="0">
                <a:latin typeface="Montserrat" charset="-18"/>
              </a:rPr>
              <a:t>rozwijanie kompetencji społecznych;</a:t>
            </a:r>
          </a:p>
          <a:p>
            <a:pPr marL="820738" lvl="1" indent="-363538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dirty="0">
                <a:latin typeface="Montserrat" charset="-18"/>
              </a:rPr>
              <a:t>wsparcie zawodowe, np. praktyki, staże, kursy, wizyty </a:t>
            </a:r>
            <a:r>
              <a:rPr lang="pl-PL" dirty="0" err="1">
                <a:latin typeface="Montserrat" charset="-18"/>
              </a:rPr>
              <a:t>zawodoznawcze</a:t>
            </a:r>
            <a:r>
              <a:rPr lang="pl-PL" dirty="0">
                <a:latin typeface="Montserrat" charset="-18"/>
              </a:rPr>
              <a:t>, giełdy i targi pracy, bank ubrań, doradca edukacyjny;</a:t>
            </a:r>
          </a:p>
          <a:p>
            <a:pPr marL="820738" lvl="1" indent="-363538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dirty="0" err="1">
                <a:latin typeface="Montserrat" charset="-18"/>
              </a:rPr>
              <a:t>mentoring</a:t>
            </a:r>
            <a:r>
              <a:rPr lang="pl-PL" dirty="0">
                <a:latin typeface="Montserrat" charset="-18"/>
              </a:rPr>
              <a:t>, </a:t>
            </a:r>
            <a:r>
              <a:rPr lang="pl-PL" dirty="0" err="1">
                <a:latin typeface="Montserrat" charset="-18"/>
              </a:rPr>
              <a:t>coaching</a:t>
            </a:r>
            <a:r>
              <a:rPr lang="pl-PL" dirty="0">
                <a:latin typeface="Montserrat" charset="-18"/>
              </a:rPr>
              <a:t>, mediacje rówieśnicze;</a:t>
            </a:r>
          </a:p>
          <a:p>
            <a:pPr marL="820738" lvl="1" indent="-363538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dirty="0">
                <a:latin typeface="Montserrat" charset="-18"/>
              </a:rPr>
              <a:t>szkolenia kursy, warsztaty, spotkania dla wychowanków pieczy;</a:t>
            </a:r>
          </a:p>
          <a:p>
            <a:pPr marL="820738" lvl="1" indent="-363538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/>
              </a:rPr>
              <a:t>MIESZKANIA TRENINGOWE:   t</a:t>
            </a:r>
            <a:r>
              <a:rPr lang="pl-PL" b="1" dirty="0">
                <a:solidFill>
                  <a:srgbClr val="000000"/>
                </a:solidFill>
                <a:latin typeface="Montserrat"/>
              </a:rPr>
              <a:t>worzenie i rozwój mieszkań treningowych (od 3 do 5 mieszkań tj. ok. 15 miejsc)  oraz realizacja </a:t>
            </a:r>
            <a:r>
              <a:rPr lang="pl-PL" dirty="0">
                <a:latin typeface="Montserrat" charset="-18"/>
              </a:rPr>
              <a:t>„usamodzielniania na próbę” (polegającego na wsparciu osoby </a:t>
            </a:r>
            <a:br>
              <a:rPr lang="pl-PL" dirty="0">
                <a:latin typeface="Montserrat" charset="-18"/>
              </a:rPr>
            </a:br>
            <a:r>
              <a:rPr lang="pl-PL" dirty="0">
                <a:latin typeface="Montserrat" charset="-18"/>
              </a:rPr>
              <a:t>w doświadczeniu samodzielnego życia poza pieczą zastępczą lub instytucją całodobową);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DZIAŁANIA DIAGNOSTYCZNO-TERAPEUTYCZNE W OBSZARZE ZABURZEŃ FASD</a:t>
            </a:r>
          </a:p>
          <a:p>
            <a:pPr marL="800100" lvl="1" indent="-342900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pl-PL" dirty="0">
                <a:solidFill>
                  <a:srgbClr val="000000"/>
                </a:solidFill>
                <a:latin typeface="Montserrat"/>
              </a:rPr>
              <a:t>Tworzenie wojewódzkiego centrum FASD przy współudziale partnerów z sektora NGO</a:t>
            </a:r>
            <a:endParaRPr lang="pl-PL" sz="1600" dirty="0">
              <a:latin typeface="Montserrat" charset="-18"/>
            </a:endParaRPr>
          </a:p>
          <a:p>
            <a:pPr marL="820738" lvl="1" indent="-363538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endParaRPr lang="pl-PL" dirty="0">
              <a:latin typeface="Montserrat" charset="-18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endParaRPr lang="pl-PL" sz="1600" dirty="0">
              <a:latin typeface="Montserrat" charset="-18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endParaRPr lang="pl-PL" sz="1600" dirty="0">
              <a:solidFill>
                <a:srgbClr val="000000"/>
              </a:solidFill>
              <a:latin typeface="Montserrat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endParaRPr lang="pl-PL" sz="1600" dirty="0">
              <a:latin typeface="Montserrat" charset="-18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endParaRPr lang="pl-PL" sz="1600" dirty="0">
              <a:latin typeface="Montserrat" charset="-18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endParaRPr lang="pl-PL" sz="1600" dirty="0">
              <a:latin typeface="Montserrat" charset="-18"/>
            </a:endParaRPr>
          </a:p>
        </p:txBody>
      </p:sp>
      <p:sp>
        <p:nvSpPr>
          <p:cNvPr id="22" name="Rectangle 3"/>
          <p:cNvSpPr>
            <a:spLocks noGrp="1" noChangeArrowheads="1"/>
          </p:cNvSpPr>
          <p:nvPr>
            <p:ph idx="1"/>
          </p:nvPr>
        </p:nvSpPr>
        <p:spPr>
          <a:xfrm>
            <a:off x="571440" y="1928790"/>
            <a:ext cx="6500858" cy="792961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pl-PL" sz="1800" dirty="0">
                <a:latin typeface="Montserrat" charset="-18"/>
              </a:rPr>
              <a:t>specjalistyczne poradnictwo rodzinne:</a:t>
            </a:r>
          </a:p>
          <a:p>
            <a:pPr lvl="1"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pedagogiczne, </a:t>
            </a:r>
          </a:p>
          <a:p>
            <a:pPr lvl="1"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psychologiczne,</a:t>
            </a:r>
          </a:p>
          <a:p>
            <a:pPr lvl="1"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psychiatryczne,</a:t>
            </a:r>
          </a:p>
          <a:p>
            <a:pPr lvl="1"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logopedyczne;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Mediacje rodzinne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Terapia rodzinna</a:t>
            </a:r>
          </a:p>
          <a:p>
            <a:pPr>
              <a:lnSpc>
                <a:spcPct val="120000"/>
              </a:lnSpc>
            </a:pPr>
            <a:r>
              <a:rPr lang="pl-PL" sz="1600" dirty="0" err="1">
                <a:latin typeface="Montserrat" charset="-18"/>
              </a:rPr>
              <a:t>Superwizja</a:t>
            </a:r>
            <a:r>
              <a:rPr lang="pl-PL" sz="1600" dirty="0">
                <a:latin typeface="Montserrat" charset="-18"/>
              </a:rPr>
              <a:t> rodzin zastępczych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Grupy wsparcia dla rodzin zastępczych i naturalnych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Warsztaty dla rodziców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Zajęcia animacyjne dla dzieci rodziców uczestniczących w warsztatach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Warsztaty dla dzieci i młodzieży, w tym socjoterapeutyczne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Warsztaty „Moje emocje"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Warsztaty dla osób przebywających i opuszczających pieczę zastępczą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Grupy wsparcia dla usamodzielnianych wychowanków pieczy zastępczej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Zajęcia profilaktyczno-wychowawcze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Działania diagnostyczno-terapeutyczne w obszarze zaburzeń FASD – Fundacją na Rzecz Rozwoju Dzieci Niepełnosprawnych "DAJ SZANSĘ" z siedzibą w Toruniu</a:t>
            </a:r>
          </a:p>
          <a:p>
            <a:pPr>
              <a:lnSpc>
                <a:spcPct val="120000"/>
              </a:lnSpc>
            </a:pPr>
            <a:r>
              <a:rPr lang="pl-PL" sz="1600" dirty="0">
                <a:latin typeface="Montserrat" charset="-18"/>
              </a:rPr>
              <a:t>Usługi świadczone na rzecz obywateli z Ukrainy</a:t>
            </a:r>
          </a:p>
        </p:txBody>
      </p:sp>
      <p:sp>
        <p:nvSpPr>
          <p:cNvPr id="24" name="pole tekstowe 23"/>
          <p:cNvSpPr txBox="1"/>
          <p:nvPr/>
        </p:nvSpPr>
        <p:spPr>
          <a:xfrm>
            <a:off x="7429488" y="5072062"/>
            <a:ext cx="10001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>
                <a:solidFill>
                  <a:srgbClr val="0070C0"/>
                </a:solidFill>
                <a:sym typeface="Wingdings 2"/>
              </a:rPr>
              <a:t></a:t>
            </a:r>
            <a:endParaRPr lang="pl-PL" sz="8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956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5116220" cy="1143000"/>
          </a:xfrm>
        </p:spPr>
        <p:txBody>
          <a:bodyPr>
            <a:normAutofit/>
          </a:bodyPr>
          <a:lstStyle/>
          <a:p>
            <a:r>
              <a:rPr lang="pl-P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 charset="-18"/>
              </a:rPr>
              <a:t>Nowe komponenty systemu</a:t>
            </a:r>
            <a:endParaRPr lang="pl-PL" dirty="0"/>
          </a:p>
        </p:txBody>
      </p:sp>
      <p:sp>
        <p:nvSpPr>
          <p:cNvPr id="5" name="Freeform 3"/>
          <p:cNvSpPr/>
          <p:nvPr/>
        </p:nvSpPr>
        <p:spPr>
          <a:xfrm>
            <a:off x="15422160" y="11293"/>
            <a:ext cx="2865840" cy="2793000"/>
          </a:xfrm>
          <a:custGeom>
            <a:avLst/>
            <a:gdLst/>
            <a:ahLst/>
            <a:cxnLst/>
            <a:rect l="l" t="t" r="r" b="b"/>
            <a:pathLst>
              <a:path w="2865840" h="2793000">
                <a:moveTo>
                  <a:pt x="0" y="0"/>
                </a:moveTo>
                <a:lnTo>
                  <a:pt x="2865840" y="0"/>
                </a:lnTo>
                <a:lnTo>
                  <a:pt x="2865840" y="2793000"/>
                </a:lnTo>
                <a:lnTo>
                  <a:pt x="0" y="2793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pic>
        <p:nvPicPr>
          <p:cNvPr id="6" name="Obraz 5" descr="plasty-usługi -nowa perspektyw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36" y="1437212"/>
            <a:ext cx="9429816" cy="884978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1285884"/>
          </a:xfrm>
          <a:ln>
            <a:noFill/>
          </a:ln>
          <a:effectLst>
            <a:outerShdw blurRad="44450" dist="27940" dir="5400000" algn="ctr">
              <a:schemeClr val="accent3">
                <a:alpha val="32000"/>
              </a:scheme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 charset="-18"/>
                <a:ea typeface="+mn-ea"/>
                <a:cs typeface="+mn-cs"/>
              </a:rPr>
              <a:t>Projekt  „Rodzina w Centrum”</a:t>
            </a:r>
          </a:p>
        </p:txBody>
      </p:sp>
      <p:sp>
        <p:nvSpPr>
          <p:cNvPr id="4" name="Prostokąt 3"/>
          <p:cNvSpPr/>
          <p:nvPr/>
        </p:nvSpPr>
        <p:spPr>
          <a:xfrm>
            <a:off x="6429356" y="4143368"/>
            <a:ext cx="1128720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sz="2000" dirty="0">
                <a:latin typeface="Montserrat" charset="-18"/>
              </a:rPr>
              <a:t>Nagroda specjalna  Ministra Rodziny i Polityki Społecznej  za działalność wyróżniającą się wdrażaniem licznych i nowatorskich programów i działań wspierających rodzinę, </a:t>
            </a:r>
            <a:br>
              <a:rPr lang="pl-PL" sz="2000" dirty="0">
                <a:latin typeface="Montserrat" charset="-18"/>
              </a:rPr>
            </a:br>
            <a:r>
              <a:rPr lang="pl-PL" sz="2000" dirty="0">
                <a:latin typeface="Montserrat" charset="-18"/>
              </a:rPr>
              <a:t>w tym m.in. projektu partnerskiego „Rodzina w Centrum” promującą pozytywny wizerunek pomocy społecznej i przyczyniająca się do skutecznego i profesjonalnego wsparcia osób i rodzin. Wysoko ocenione zostało zaangażowanie i twórcze podejście do rozwiązywania problemów społecznych.</a:t>
            </a:r>
          </a:p>
          <a:p>
            <a:pPr>
              <a:lnSpc>
                <a:spcPct val="130000"/>
              </a:lnSpc>
            </a:pPr>
            <a:endParaRPr lang="pl-PL" sz="2000" dirty="0">
              <a:latin typeface="Montserrat" charset="-18"/>
            </a:endParaRPr>
          </a:p>
          <a:p>
            <a:pPr>
              <a:lnSpc>
                <a:spcPct val="130000"/>
              </a:lnSpc>
            </a:pPr>
            <a:r>
              <a:rPr lang="pl-PL" sz="2000" dirty="0">
                <a:latin typeface="Montserrat" charset="-18"/>
              </a:rPr>
              <a:t>Nagroda Międzynarodowej Federacji na rzecz Rozwoju Rodziny (2022IFFD </a:t>
            </a:r>
            <a:r>
              <a:rPr lang="pl-PL" sz="2000" dirty="0" err="1">
                <a:latin typeface="Montserrat" charset="-18"/>
              </a:rPr>
              <a:t>Award</a:t>
            </a:r>
            <a:r>
              <a:rPr lang="pl-PL" sz="2000" dirty="0">
                <a:latin typeface="Montserrat" charset="-18"/>
              </a:rPr>
              <a:t>) dla Samorządu Województwa za konsekwentne prowadzenie prorodzinnej polityki społecznej,  w tym stworzenie sieci ośrodków oferujących rodzinom kompleksowe poradnictwo i specjalistyczne wsparcie. Liderem i realizatorem projektu na rzecz wspierania rodzin jest jednostka organizacyjna samorządu województwa  – Regionalny Ośrodek Polityki Społecznej w Toruniu.</a:t>
            </a:r>
          </a:p>
        </p:txBody>
      </p:sp>
      <p:sp>
        <p:nvSpPr>
          <p:cNvPr id="5" name="AutoShape 2"/>
          <p:cNvSpPr/>
          <p:nvPr/>
        </p:nvSpPr>
        <p:spPr>
          <a:xfrm flipH="1">
            <a:off x="5500658" y="4071930"/>
            <a:ext cx="45719" cy="5286412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grpSp>
        <p:nvGrpSpPr>
          <p:cNvPr id="6" name="Group 7"/>
          <p:cNvGrpSpPr/>
          <p:nvPr/>
        </p:nvGrpSpPr>
        <p:grpSpPr>
          <a:xfrm>
            <a:off x="4929159" y="4714872"/>
            <a:ext cx="985880" cy="1053199"/>
            <a:chOff x="0" y="0"/>
            <a:chExt cx="1406023" cy="1404265"/>
          </a:xfrm>
        </p:grpSpPr>
        <p:sp>
          <p:nvSpPr>
            <p:cNvPr id="7" name="Freeform 8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8" name="Group 9"/>
            <p:cNvGrpSpPr/>
            <p:nvPr/>
          </p:nvGrpSpPr>
          <p:grpSpPr>
            <a:xfrm>
              <a:off x="240168" y="237215"/>
              <a:ext cx="925686" cy="929835"/>
              <a:chOff x="14167" y="0"/>
              <a:chExt cx="6321665" cy="6350000"/>
            </a:xfrm>
          </p:grpSpPr>
          <p:sp>
            <p:nvSpPr>
              <p:cNvPr id="9" name="Freeform 1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grpSp>
        <p:nvGrpSpPr>
          <p:cNvPr id="10" name="Group 11"/>
          <p:cNvGrpSpPr/>
          <p:nvPr/>
        </p:nvGrpSpPr>
        <p:grpSpPr>
          <a:xfrm>
            <a:off x="5000597" y="7500954"/>
            <a:ext cx="985880" cy="1053199"/>
            <a:chOff x="0" y="0"/>
            <a:chExt cx="1406023" cy="1404265"/>
          </a:xfrm>
        </p:grpSpPr>
        <p:sp>
          <p:nvSpPr>
            <p:cNvPr id="11" name="Freeform 12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2" name="Group 13"/>
            <p:cNvGrpSpPr/>
            <p:nvPr/>
          </p:nvGrpSpPr>
          <p:grpSpPr>
            <a:xfrm>
              <a:off x="240168" y="237215"/>
              <a:ext cx="925686" cy="929835"/>
              <a:chOff x="14167" y="0"/>
              <a:chExt cx="6321665" cy="6350000"/>
            </a:xfrm>
          </p:grpSpPr>
          <p:sp>
            <p:nvSpPr>
              <p:cNvPr id="13" name="Freeform 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sp>
        <p:nvSpPr>
          <p:cNvPr id="15" name="Symbol zastępczy zawartości 14"/>
          <p:cNvSpPr>
            <a:spLocks noGrp="1"/>
          </p:cNvSpPr>
          <p:nvPr>
            <p:ph idx="1"/>
          </p:nvPr>
        </p:nvSpPr>
        <p:spPr>
          <a:xfrm>
            <a:off x="0" y="1428724"/>
            <a:ext cx="18288000" cy="18287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40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</a:rPr>
              <a:t>W uznaniu za działania na rzecz wspierania rodzin projekt</a:t>
            </a:r>
            <a:r>
              <a:rPr lang="en-US" sz="40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</a:rPr>
              <a:t> </a:t>
            </a:r>
            <a:r>
              <a:rPr lang="pl-PL" sz="40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</a:rPr>
              <a:t>  </a:t>
            </a:r>
            <a:br>
              <a:rPr lang="pl-PL" sz="40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</a:rPr>
            </a:br>
            <a:r>
              <a:rPr lang="pl-PL" sz="4000" b="1" dirty="0">
                <a:solidFill>
                  <a:srgbClr val="2A3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/>
              </a:rPr>
              <a:t>Rodzina w Centrum  został  nagrodzony</a:t>
            </a:r>
            <a:endParaRPr lang="pl-PL" dirty="0"/>
          </a:p>
        </p:txBody>
      </p:sp>
      <p:pic>
        <p:nvPicPr>
          <p:cNvPr id="16" name="Obraz 15" descr="IMG_20220304_131807.jpg"/>
          <p:cNvPicPr>
            <a:picLocks noChangeAspect="1"/>
          </p:cNvPicPr>
          <p:nvPr/>
        </p:nvPicPr>
        <p:blipFill>
          <a:blip r:embed="rId3" cstate="print">
            <a:lum bright="30000"/>
          </a:blip>
          <a:srcRect l="18855" t="26646" r="29945" b="24309"/>
          <a:stretch>
            <a:fillRect/>
          </a:stretch>
        </p:blipFill>
        <p:spPr>
          <a:xfrm rot="5400000">
            <a:off x="-208201" y="4351504"/>
            <a:ext cx="5460293" cy="418676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 bwMode="auto">
          <a:xfrm>
            <a:off x="5529632" y="227673"/>
            <a:ext cx="5643602" cy="1714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Italics" charset="-18"/>
                <a:ea typeface="+mj-ea"/>
                <a:cs typeface="+mj-cs"/>
              </a:rPr>
              <a:t>Dziękuję za uwagę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8A3405E-E382-8B2A-EF4C-5AA06391F7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5372"/>
                    </a14:imgEffect>
                    <a14:imgEffect>
                      <a14:saturation sat="1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384" y="2045018"/>
            <a:ext cx="9692116" cy="4826674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  <a:effectLst>
            <a:softEdge rad="1524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</p:pic>
      <p:pic>
        <p:nvPicPr>
          <p:cNvPr id="4" name="Obraz 3" descr="stopka_rop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57456" y="7358078"/>
            <a:ext cx="12300944" cy="25831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2188</Words>
  <Application>Microsoft Office PowerPoint</Application>
  <PresentationFormat>Niestandardowy</PresentationFormat>
  <Paragraphs>469</Paragraphs>
  <Slides>20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8" baseType="lpstr">
      <vt:lpstr>Arial</vt:lpstr>
      <vt:lpstr>Montserrat Italics</vt:lpstr>
      <vt:lpstr>Calibri</vt:lpstr>
      <vt:lpstr>Montserrat Bold</vt:lpstr>
      <vt:lpstr>Montserrat</vt:lpstr>
      <vt:lpstr>Wingdings</vt:lpstr>
      <vt:lpstr>Czcionka tekstu podstawowego</vt:lpstr>
      <vt:lpstr>Office Theme</vt:lpstr>
      <vt:lpstr>Prezentacja programu PowerPoint</vt:lpstr>
      <vt:lpstr>Prezentacja programu PowerPoint</vt:lpstr>
      <vt:lpstr>Prezentacja programu PowerPoint</vt:lpstr>
      <vt:lpstr>CENTRA WSPIERANIA RODZIN</vt:lpstr>
      <vt:lpstr>Partnerzy  Projektu „Rodzina w Centrum”</vt:lpstr>
      <vt:lpstr>Prezentacja programu PowerPoint</vt:lpstr>
      <vt:lpstr>System wsparcia rodziny i pieczy zastępczej w regionie</vt:lpstr>
      <vt:lpstr>Liczba usług zrealizowanych w projekcie RWC  1 lipiec 2016 – 1 kwiecień 2023</vt:lpstr>
      <vt:lpstr>Liczba usług zrealizowanych w projekcie RWC  1 lipiec 2016 - kwiecień 2023</vt:lpstr>
      <vt:lpstr>Liczba usług zrealizowanych w projekcie RWC  1 lipiec 2016 - kwiecień 2023</vt:lpstr>
      <vt:lpstr>Prezentacja programu PowerPoint</vt:lpstr>
      <vt:lpstr>WSPARCIE RODZINY</vt:lpstr>
      <vt:lpstr>Prezentacja programu PowerPoint</vt:lpstr>
      <vt:lpstr>Prezentacja programu PowerPoint</vt:lpstr>
      <vt:lpstr>Główne założenia systemu – grupy docelowe</vt:lpstr>
      <vt:lpstr>Główne założenia systemu - działania</vt:lpstr>
      <vt:lpstr>Główne założenia systemu - działania</vt:lpstr>
      <vt:lpstr>Nowe komponenty systemu</vt:lpstr>
      <vt:lpstr>Projekt  „Rodzina w Centrum”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KUJAWSKO – POMORSKA TELEOPIEKA</dc:title>
  <dc:creator>kamila</dc:creator>
  <cp:lastModifiedBy>Adam Szponka</cp:lastModifiedBy>
  <cp:revision>114</cp:revision>
  <dcterms:created xsi:type="dcterms:W3CDTF">2006-08-16T00:00:00Z</dcterms:created>
  <dcterms:modified xsi:type="dcterms:W3CDTF">2023-07-12T19:45:16Z</dcterms:modified>
  <dc:identifier>DAFn8ubBuQ8</dc:identifier>
</cp:coreProperties>
</file>