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20F0502020204030204" pitchFamily="2" charset="-18"/>
      <p:regular r:id="rId15"/>
      <p:bold r:id="rId16"/>
      <p:italic r:id="rId17"/>
      <p:boldItalic r:id="rId18"/>
    </p:embeddedFont>
    <p:embeddedFont>
      <p:font typeface="Montserrat Bold" panose="020B0604020202020204" charset="-18"/>
      <p:regular r:id="rId19"/>
      <p:bold r:id="rId20"/>
    </p:embeddedFont>
    <p:embeddedFont>
      <p:font typeface="Montserrat Italics" panose="020B0604020202020204" charset="-18"/>
      <p:regular r:id="rId21"/>
    </p:embeddedFont>
    <p:embeddedFont>
      <p:font typeface="Roboto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zyna Strzelecka" initials="KS" lastIdx="6" clrIdx="0">
    <p:extLst>
      <p:ext uri="{19B8F6BF-5375-455C-9EA6-DF929625EA0E}">
        <p15:presenceInfo xmlns:p15="http://schemas.microsoft.com/office/powerpoint/2012/main" userId="Katarzyna Strzelec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194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7194" y="8684043"/>
            <a:ext cx="11208917" cy="1148514"/>
          </a:xfrm>
          <a:custGeom>
            <a:avLst/>
            <a:gdLst/>
            <a:ahLst/>
            <a:cxnLst/>
            <a:rect l="l" t="t" r="r" b="b"/>
            <a:pathLst>
              <a:path w="11208917" h="1148514">
                <a:moveTo>
                  <a:pt x="0" y="0"/>
                </a:moveTo>
                <a:lnTo>
                  <a:pt x="11208917" y="0"/>
                </a:lnTo>
                <a:lnTo>
                  <a:pt x="11208917" y="1148514"/>
                </a:lnTo>
                <a:lnTo>
                  <a:pt x="0" y="1148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265285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sp>
        <p:nvSpPr>
          <p:cNvPr id="4" name="Freeform 4"/>
          <p:cNvSpPr/>
          <p:nvPr/>
        </p:nvSpPr>
        <p:spPr>
          <a:xfrm>
            <a:off x="15422160" y="11293"/>
            <a:ext cx="2865840" cy="2793000"/>
          </a:xfrm>
          <a:custGeom>
            <a:avLst/>
            <a:gdLst/>
            <a:ahLst/>
            <a:cxnLst/>
            <a:rect l="l" t="t" r="r" b="b"/>
            <a:pathLst>
              <a:path w="2865840" h="2793000">
                <a:moveTo>
                  <a:pt x="0" y="0"/>
                </a:moveTo>
                <a:lnTo>
                  <a:pt x="2865840" y="0"/>
                </a:lnTo>
                <a:lnTo>
                  <a:pt x="2865840" y="2793000"/>
                </a:lnTo>
                <a:lnTo>
                  <a:pt x="0" y="2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4470" y="2524154"/>
            <a:ext cx="11134389" cy="3470218"/>
          </a:xfrm>
          <a:custGeom>
            <a:avLst/>
            <a:gdLst/>
            <a:ahLst/>
            <a:cxnLst/>
            <a:rect l="l" t="t" r="r" b="b"/>
            <a:pathLst>
              <a:path w="11134389" h="3470218">
                <a:moveTo>
                  <a:pt x="0" y="0"/>
                </a:moveTo>
                <a:lnTo>
                  <a:pt x="11134389" y="0"/>
                </a:lnTo>
                <a:lnTo>
                  <a:pt x="11134389" y="3470218"/>
                </a:lnTo>
                <a:lnTo>
                  <a:pt x="0" y="347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424380" y="3272527"/>
            <a:ext cx="4126072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projekt dla mieszkańców województwa </a:t>
            </a: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kujawsko-pomorskiego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potrzebujących wsparcia w codziennym funkcjonowaniu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9525" y="6441384"/>
            <a:ext cx="12662380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2021 - 2023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10096" y="768070"/>
            <a:ext cx="3813929" cy="8974905"/>
          </a:xfrm>
          <a:custGeom>
            <a:avLst/>
            <a:gdLst/>
            <a:ahLst/>
            <a:cxnLst/>
            <a:rect l="l" t="t" r="r" b="b"/>
            <a:pathLst>
              <a:path w="3813929" h="8974905">
                <a:moveTo>
                  <a:pt x="0" y="0"/>
                </a:moveTo>
                <a:lnTo>
                  <a:pt x="3813929" y="0"/>
                </a:lnTo>
                <a:lnTo>
                  <a:pt x="3813929" y="8974906"/>
                </a:lnTo>
                <a:lnTo>
                  <a:pt x="0" y="8974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3767196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sp>
        <p:nvSpPr>
          <p:cNvPr id="4" name="Freeform 4"/>
          <p:cNvSpPr/>
          <p:nvPr/>
        </p:nvSpPr>
        <p:spPr>
          <a:xfrm>
            <a:off x="2881741" y="2862556"/>
            <a:ext cx="3704521" cy="1154576"/>
          </a:xfrm>
          <a:custGeom>
            <a:avLst/>
            <a:gdLst/>
            <a:ahLst/>
            <a:cxnLst/>
            <a:rect l="l" t="t" r="r" b="b"/>
            <a:pathLst>
              <a:path w="3704521" h="1154576">
                <a:moveTo>
                  <a:pt x="0" y="0"/>
                </a:moveTo>
                <a:lnTo>
                  <a:pt x="3704522" y="0"/>
                </a:lnTo>
                <a:lnTo>
                  <a:pt x="3704522" y="1154576"/>
                </a:lnTo>
                <a:lnTo>
                  <a:pt x="0" y="1154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8956" y="1451568"/>
            <a:ext cx="12901255" cy="176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24"/>
              </a:lnSpc>
            </a:pPr>
            <a:r>
              <a:rPr lang="pl-PL" sz="2499" dirty="0">
                <a:solidFill>
                  <a:srgbClr val="000000"/>
                </a:solidFill>
                <a:latin typeface="Montserrat Bold"/>
              </a:rPr>
              <a:t>Województwo Kujawsko-Pomorskie w partnerstwie z Kujawsko-Pomorskim Centrum Kompetencji Cyfrowych Sp. z o.o. oraz 87 gminami województwa kujawsko-pomorskiego realizuje projekt dofinansowany z Funduszy Europejskich pn.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8956" y="4474923"/>
            <a:ext cx="12901255" cy="4006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Celem projektu jest zwiększenie dostępu do usług społecznych świadczonych 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w środowisku lokalnym w postaci usług opiekuńczych, pomocy sąsiedzkiej, wolontariatu opiekuńczego przy wykorzystaniu nowoczesnych technologii takich jak </a:t>
            </a:r>
            <a:r>
              <a:rPr lang="pl-PL" sz="2499" dirty="0" err="1">
                <a:solidFill>
                  <a:srgbClr val="000000"/>
                </a:solidFill>
                <a:latin typeface="Montserrat"/>
              </a:rPr>
              <a:t>teleopieka</a:t>
            </a:r>
            <a:r>
              <a:rPr lang="pl-PL" sz="2499" dirty="0">
                <a:solidFill>
                  <a:srgbClr val="000000"/>
                </a:solidFill>
                <a:latin typeface="Montserrat"/>
              </a:rPr>
              <a:t> dla 3060 potrzebujących wsparcia w codziennym funkcjonowaniu mieszkańców województwa kujawsko-pomorskiego w okresie od 01.01.2021-31.12.2023.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   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pl-PL" sz="2499" dirty="0">
              <a:solidFill>
                <a:srgbClr val="000000"/>
              </a:solidFill>
              <a:latin typeface="Montserrat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pl-PL" sz="2499" dirty="0">
                <a:solidFill>
                  <a:srgbClr val="000000"/>
                </a:solidFill>
                <a:latin typeface="Montserrat"/>
              </a:rPr>
              <a:t>Budżet projektu: 23 088 239,07zł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9133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4873602" y="6865952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493075" y="350228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3.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64077" y="206585"/>
            <a:ext cx="1054517" cy="1053199"/>
            <a:chOff x="0" y="0"/>
            <a:chExt cx="1406023" cy="140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93075" y="332351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1.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4077" y="4083382"/>
            <a:ext cx="1054517" cy="1053199"/>
            <a:chOff x="0" y="0"/>
            <a:chExt cx="1406023" cy="14042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09348" y="284620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2.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04319" y="850877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6" y="0"/>
                </a:lnTo>
                <a:lnTo>
                  <a:pt x="4117116" y="1283167"/>
                </a:lnTo>
                <a:lnTo>
                  <a:pt x="0" y="12831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178418" y="222250"/>
            <a:ext cx="1109570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9"/>
              </a:lnSpc>
            </a:pPr>
            <a:r>
              <a:rPr lang="en-US" sz="2499">
                <a:solidFill>
                  <a:srgbClr val="000000"/>
                </a:solidFill>
                <a:latin typeface="Montserrat Bold"/>
              </a:rPr>
              <a:t>Utworzenie i funkcjonowanie </a:t>
            </a:r>
          </a:p>
          <a:p>
            <a:pPr>
              <a:lnSpc>
                <a:spcPts val="3249"/>
              </a:lnSpc>
            </a:pPr>
            <a:r>
              <a:rPr lang="en-US" sz="2499">
                <a:solidFill>
                  <a:srgbClr val="000000"/>
                </a:solidFill>
                <a:latin typeface="Montserrat Bold"/>
              </a:rPr>
              <a:t>Kujawsko-Pomorskiego Telecentrum (2021 - 2023)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78418" y="4064332"/>
            <a:ext cx="11599626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9"/>
              </a:lnSpc>
            </a:pPr>
            <a:r>
              <a:rPr lang="pl-PL" sz="2499" dirty="0">
                <a:solidFill>
                  <a:srgbClr val="000000"/>
                </a:solidFill>
                <a:latin typeface="Montserrat Bold"/>
              </a:rPr>
              <a:t>Usługi społeczne świadczone w środowisku lokalnym </a:t>
            </a:r>
          </a:p>
          <a:p>
            <a:pPr>
              <a:lnSpc>
                <a:spcPts val="3249"/>
              </a:lnSpc>
            </a:pPr>
            <a:r>
              <a:rPr lang="pl-PL" sz="2499" dirty="0">
                <a:solidFill>
                  <a:srgbClr val="000000"/>
                </a:solidFill>
                <a:latin typeface="Montserrat Bold"/>
              </a:rPr>
              <a:t>w postaci pomocy sąsiedzkiej oraz wolontariatu opiekuńczego (2023)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4319" y="2866365"/>
            <a:ext cx="3588370" cy="278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REALIZACJA 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WSPARCIA 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POPRZEZ 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ZADANIA: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63595" y="6846902"/>
            <a:ext cx="1109570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9"/>
              </a:lnSpc>
            </a:pPr>
            <a:r>
              <a:rPr lang="en-US" sz="2499">
                <a:solidFill>
                  <a:srgbClr val="000000"/>
                </a:solidFill>
                <a:latin typeface="Montserrat Bold"/>
              </a:rPr>
              <a:t>Usługi społeczne świadczone w środowisku lokalnym dla niesamodzielnych uchodźców z Ukrainy (2022)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78418" y="1145484"/>
            <a:ext cx="11095705" cy="100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6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utworzenie Kujawsko - Pomorskiego Telecentrum,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świadczenie usługi teleopieki dla 3000 osób,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objęcie diagnostyką kardiologiczną 250 osób.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63595" y="4985082"/>
            <a:ext cx="11095705" cy="67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świadczenie usług społecznych w miejscu zamieszkania w postaci pomocy sąsiedzkiej oraz wolontariatu opiekuńczego dla 3000 osób.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63595" y="7796227"/>
            <a:ext cx="11095705" cy="1021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świadczenie usług społecznych w miejscu przebywania w postaci usług opiekuńczych w tym specjalistycznych usług opiekuńczych dla 60 niesamodzielnych uchodźców z Ukrainy.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178418" y="2298327"/>
            <a:ext cx="11095705" cy="1373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0"/>
              </a:lnSpc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REALIZATORZY: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Kujawsko-Pomorskie Centrum Kompetencji Cyfrowych Sp. z o.o.,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Jednostki Samorządu Terytorialnego,</a:t>
            </a:r>
          </a:p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Regionalny Ośrodek Polityki Społecznej w Toruniu - partner wiodący.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78418" y="5777879"/>
            <a:ext cx="11095705" cy="67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REALIZATORZY:</a:t>
            </a:r>
          </a:p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Regionalny Ośrodek Polityki Społecznej w Toruniu - partner wiodący.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178418" y="8960499"/>
            <a:ext cx="11095705" cy="102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REALIZATORZY: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Regionalny Ośrodek Polityki Społecznej w Toruniu - partner wiodący,</a:t>
            </a:r>
          </a:p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Kujawsko-Pomorskie Centrum Kompetencji Cyfrowych Sp. z o.o.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9133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4864077" y="7627912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493075" y="350228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3.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73602" y="374627"/>
            <a:ext cx="1054517" cy="1053199"/>
            <a:chOff x="0" y="0"/>
            <a:chExt cx="1406023" cy="140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93075" y="332351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1.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73602" y="4291940"/>
            <a:ext cx="1054517" cy="1053199"/>
            <a:chOff x="0" y="0"/>
            <a:chExt cx="1406023" cy="14042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09348" y="284620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2.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6163595" y="1523447"/>
            <a:ext cx="458394" cy="430057"/>
          </a:xfrm>
          <a:custGeom>
            <a:avLst/>
            <a:gdLst/>
            <a:ahLst/>
            <a:cxnLst/>
            <a:rect l="l" t="t" r="r" b="b"/>
            <a:pathLst>
              <a:path w="458394" h="430057">
                <a:moveTo>
                  <a:pt x="0" y="0"/>
                </a:moveTo>
                <a:lnTo>
                  <a:pt x="458394" y="0"/>
                </a:lnTo>
                <a:lnTo>
                  <a:pt x="458394" y="430057"/>
                </a:lnTo>
                <a:lnTo>
                  <a:pt x="0" y="43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163595" y="346052"/>
            <a:ext cx="11095705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pl-PL" sz="3000" dirty="0">
                <a:solidFill>
                  <a:srgbClr val="000000"/>
                </a:solidFill>
                <a:latin typeface="Montserrat"/>
              </a:rPr>
              <a:t>Utworzenie i funkcjonowanie </a:t>
            </a:r>
          </a:p>
          <a:p>
            <a:pPr>
              <a:lnSpc>
                <a:spcPts val="3900"/>
              </a:lnSpc>
            </a:pPr>
            <a:r>
              <a:rPr lang="pl-PL" sz="3000" dirty="0">
                <a:solidFill>
                  <a:srgbClr val="000000"/>
                </a:solidFill>
                <a:latin typeface="Montserrat"/>
              </a:rPr>
              <a:t>Kujawsko-Pomorskiego Telecentrum (2021 – 2023)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63595" y="4263365"/>
            <a:ext cx="11095705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pl-PL" sz="3000" dirty="0">
                <a:solidFill>
                  <a:srgbClr val="000000"/>
                </a:solidFill>
                <a:latin typeface="Montserrat"/>
              </a:rPr>
              <a:t>Usługi społeczne świadczone w środowisku lokalnym w postaci pomocy sąsiedzkiej oraz wolontariatu opiekuńczego (2023)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4319" y="2738914"/>
            <a:ext cx="3588370" cy="207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STOPIEŃ REALIZACJI ZADAŃ: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63595" y="7599337"/>
            <a:ext cx="11095705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pl-PL" sz="3000" dirty="0">
                <a:solidFill>
                  <a:srgbClr val="000000"/>
                </a:solidFill>
                <a:latin typeface="Montserrat"/>
              </a:rPr>
              <a:t>Usługi społeczne świadczone w środowisku lokalnym dla niesamodzielnych uchodźców z Ukrainy (2022)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06529" y="1595942"/>
            <a:ext cx="10452771" cy="207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utworzono Kujawsko - Pomorskie Telecentrum,</a:t>
            </a:r>
          </a:p>
          <a:p>
            <a:pPr>
              <a:lnSpc>
                <a:spcPts val="1560"/>
              </a:lnSpc>
            </a:pPr>
            <a:endParaRPr lang="en-US" sz="200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usługą teleopieki objęto 3 342 niesamodzielne osoby potrzebujące wsparcia </a:t>
            </a:r>
          </a:p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w codziennym funkcjonowaniu,</a:t>
            </a:r>
          </a:p>
          <a:p>
            <a:pPr>
              <a:lnSpc>
                <a:spcPts val="1632"/>
              </a:lnSpc>
            </a:pPr>
            <a:endParaRPr lang="en-US" sz="200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diagnostyką kardiologiczną objęto 6 niesamodzielnych osób potrzebujących wsparcia w codziennym funkcjonowaniu.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06529" y="5996915"/>
            <a:ext cx="10452771" cy="101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0"/>
              </a:lnSpc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usługami społecznymi świadczonymi w miejscu zamieszkania w postaci pomocy sąsiedzkiej oraz wolontariatu opiekuńczego objęto 1 600 niesamodzielnych osób potrzebujących wsparcia w codziennym funkcjonowaniu.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06529" y="8837587"/>
            <a:ext cx="10452771" cy="101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usługami społecznymi świadczonymi w miejscu przebywania w postaci usług opiekuńczych w tym specjalistycznych usług opiekuńczych objęto 60 niesamodzielnych uchodźców z Ukrainy.</a:t>
            </a:r>
          </a:p>
        </p:txBody>
      </p:sp>
      <p:sp>
        <p:nvSpPr>
          <p:cNvPr id="26" name="Freeform 26"/>
          <p:cNvSpPr/>
          <p:nvPr/>
        </p:nvSpPr>
        <p:spPr>
          <a:xfrm>
            <a:off x="6163595" y="2153529"/>
            <a:ext cx="458394" cy="430057"/>
          </a:xfrm>
          <a:custGeom>
            <a:avLst/>
            <a:gdLst/>
            <a:ahLst/>
            <a:cxnLst/>
            <a:rect l="l" t="t" r="r" b="b"/>
            <a:pathLst>
              <a:path w="458394" h="430057">
                <a:moveTo>
                  <a:pt x="0" y="0"/>
                </a:moveTo>
                <a:lnTo>
                  <a:pt x="458394" y="0"/>
                </a:lnTo>
                <a:lnTo>
                  <a:pt x="458394" y="430056"/>
                </a:lnTo>
                <a:lnTo>
                  <a:pt x="0" y="4300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163595" y="2966424"/>
            <a:ext cx="458394" cy="430057"/>
          </a:xfrm>
          <a:custGeom>
            <a:avLst/>
            <a:gdLst/>
            <a:ahLst/>
            <a:cxnLst/>
            <a:rect l="l" t="t" r="r" b="b"/>
            <a:pathLst>
              <a:path w="458394" h="430057">
                <a:moveTo>
                  <a:pt x="0" y="0"/>
                </a:moveTo>
                <a:lnTo>
                  <a:pt x="458394" y="0"/>
                </a:lnTo>
                <a:lnTo>
                  <a:pt x="458394" y="430057"/>
                </a:lnTo>
                <a:lnTo>
                  <a:pt x="0" y="43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504319" y="8672986"/>
            <a:ext cx="3769299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Montserrat Italics"/>
              </a:rPr>
              <a:t>stan na dzień 30 czerwca 2023 r.</a:t>
            </a:r>
          </a:p>
        </p:txBody>
      </p:sp>
      <p:sp>
        <p:nvSpPr>
          <p:cNvPr id="29" name="Freeform 29"/>
          <p:cNvSpPr/>
          <p:nvPr/>
        </p:nvSpPr>
        <p:spPr>
          <a:xfrm>
            <a:off x="6163595" y="6025490"/>
            <a:ext cx="458394" cy="430057"/>
          </a:xfrm>
          <a:custGeom>
            <a:avLst/>
            <a:gdLst/>
            <a:ahLst/>
            <a:cxnLst/>
            <a:rect l="l" t="t" r="r" b="b"/>
            <a:pathLst>
              <a:path w="458394" h="430057">
                <a:moveTo>
                  <a:pt x="0" y="0"/>
                </a:moveTo>
                <a:lnTo>
                  <a:pt x="458394" y="0"/>
                </a:lnTo>
                <a:lnTo>
                  <a:pt x="458394" y="430057"/>
                </a:lnTo>
                <a:lnTo>
                  <a:pt x="0" y="43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163595" y="8828243"/>
            <a:ext cx="458394" cy="430057"/>
          </a:xfrm>
          <a:custGeom>
            <a:avLst/>
            <a:gdLst/>
            <a:ahLst/>
            <a:cxnLst/>
            <a:rect l="l" t="t" r="r" b="b"/>
            <a:pathLst>
              <a:path w="458394" h="430057">
                <a:moveTo>
                  <a:pt x="0" y="0"/>
                </a:moveTo>
                <a:lnTo>
                  <a:pt x="458394" y="0"/>
                </a:lnTo>
                <a:lnTo>
                  <a:pt x="458394" y="430057"/>
                </a:lnTo>
                <a:lnTo>
                  <a:pt x="0" y="43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504319" y="786242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6" y="0"/>
                </a:lnTo>
                <a:lnTo>
                  <a:pt x="4117116" y="1283167"/>
                </a:lnTo>
                <a:lnTo>
                  <a:pt x="0" y="12831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65285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15422160" y="11293"/>
            <a:ext cx="2865840" cy="2793000"/>
          </a:xfrm>
          <a:custGeom>
            <a:avLst/>
            <a:gdLst/>
            <a:ahLst/>
            <a:cxnLst/>
            <a:rect l="l" t="t" r="r" b="b"/>
            <a:pathLst>
              <a:path w="2865840" h="2793000">
                <a:moveTo>
                  <a:pt x="0" y="0"/>
                </a:moveTo>
                <a:lnTo>
                  <a:pt x="2865840" y="0"/>
                </a:lnTo>
                <a:lnTo>
                  <a:pt x="2865840" y="2793000"/>
                </a:lnTo>
                <a:lnTo>
                  <a:pt x="0" y="2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4470" y="2524154"/>
            <a:ext cx="11134389" cy="3470218"/>
          </a:xfrm>
          <a:custGeom>
            <a:avLst/>
            <a:gdLst/>
            <a:ahLst/>
            <a:cxnLst/>
            <a:rect l="l" t="t" r="r" b="b"/>
            <a:pathLst>
              <a:path w="11134389" h="3470218">
                <a:moveTo>
                  <a:pt x="0" y="0"/>
                </a:moveTo>
                <a:lnTo>
                  <a:pt x="11134389" y="0"/>
                </a:lnTo>
                <a:lnTo>
                  <a:pt x="11134389" y="3470218"/>
                </a:lnTo>
                <a:lnTo>
                  <a:pt x="0" y="3470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359123" y="4221163"/>
            <a:ext cx="4126072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projekt dla mieszkańców województwa </a:t>
            </a: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kujawsko-pomorskiego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2A3879"/>
                </a:solidFill>
                <a:latin typeface="Montserrat Italics"/>
              </a:rPr>
              <a:t>potrzebujących wsparcia w codziennym funkcjonowaniu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9525" y="6441384"/>
            <a:ext cx="12662380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2024 - 2026</a:t>
            </a:r>
          </a:p>
        </p:txBody>
      </p:sp>
      <p:sp>
        <p:nvSpPr>
          <p:cNvPr id="7" name="Freeform 7"/>
          <p:cNvSpPr/>
          <p:nvPr/>
        </p:nvSpPr>
        <p:spPr>
          <a:xfrm>
            <a:off x="252608" y="8986069"/>
            <a:ext cx="12138114" cy="968408"/>
          </a:xfrm>
          <a:custGeom>
            <a:avLst/>
            <a:gdLst/>
            <a:ahLst/>
            <a:cxnLst/>
            <a:rect l="l" t="t" r="r" b="b"/>
            <a:pathLst>
              <a:path w="12138114" h="968408">
                <a:moveTo>
                  <a:pt x="0" y="0"/>
                </a:moveTo>
                <a:lnTo>
                  <a:pt x="12138114" y="0"/>
                </a:lnTo>
                <a:lnTo>
                  <a:pt x="12138114" y="968408"/>
                </a:lnTo>
                <a:lnTo>
                  <a:pt x="0" y="96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947387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5420128" y="7660558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5420128" y="2281446"/>
            <a:ext cx="1054517" cy="1053199"/>
            <a:chOff x="0" y="0"/>
            <a:chExt cx="1406023" cy="14042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5429653" y="3945808"/>
            <a:ext cx="1054517" cy="1053199"/>
            <a:chOff x="0" y="0"/>
            <a:chExt cx="1406023" cy="140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15" name="Freeform 15"/>
          <p:cNvSpPr/>
          <p:nvPr/>
        </p:nvSpPr>
        <p:spPr>
          <a:xfrm>
            <a:off x="13298574" y="387116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5" y="0"/>
                </a:lnTo>
                <a:lnTo>
                  <a:pt x="4117115" y="1283168"/>
                </a:lnTo>
                <a:lnTo>
                  <a:pt x="0" y="1283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192295" y="2303221"/>
            <a:ext cx="10223394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PROGRAM REGIONALNY: FUNDUSZE EUROPEJSKIE DLA KUJAW I POMORZA NA LATA 2021-2027 (FEDKP)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7710" y="2274646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Program operacyjny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7710" y="3888658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Nr i nazwa Priorytetu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92295" y="3917233"/>
            <a:ext cx="10223394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FEKP.08 FUNDUSZE EUROPEJSKIE NA WSPARCIE 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W OBSZARZE RYNKU PRACY, EDUKACJI 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I WŁĄCZENIA SPOŁECZNEGO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7710" y="5993683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Nr i nazwa Działania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92295" y="6022258"/>
            <a:ext cx="10067005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DZIAŁANIE FEKP.08.24 USŁUGI SPOŁECZNE 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I ZDROWOTNE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7710" y="7603408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Tryb wyboru projektu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2295" y="7631983"/>
            <a:ext cx="100670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NIEKONKURENCYJNY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420128" y="6050833"/>
            <a:ext cx="1054517" cy="1053199"/>
            <a:chOff x="0" y="0"/>
            <a:chExt cx="1406023" cy="14042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26" name="Group 26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947387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5420128" y="7660558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5429653" y="1372284"/>
            <a:ext cx="1054517" cy="1053199"/>
            <a:chOff x="0" y="0"/>
            <a:chExt cx="1406023" cy="14042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5429653" y="3108893"/>
            <a:ext cx="1054517" cy="1053199"/>
            <a:chOff x="0" y="0"/>
            <a:chExt cx="1406023" cy="140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15" name="Freeform 15"/>
          <p:cNvSpPr/>
          <p:nvPr/>
        </p:nvSpPr>
        <p:spPr>
          <a:xfrm>
            <a:off x="13298574" y="387116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5" y="0"/>
                </a:lnTo>
                <a:lnTo>
                  <a:pt x="4117115" y="1283168"/>
                </a:lnTo>
                <a:lnTo>
                  <a:pt x="0" y="1283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5429653" y="5648025"/>
            <a:ext cx="1054517" cy="1053199"/>
            <a:chOff x="0" y="0"/>
            <a:chExt cx="1406023" cy="140426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8" name="Group 18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</p:grpSp>
      <p:sp>
        <p:nvSpPr>
          <p:cNvPr id="20" name="Freeform 20"/>
          <p:cNvSpPr/>
          <p:nvPr/>
        </p:nvSpPr>
        <p:spPr>
          <a:xfrm>
            <a:off x="11191957" y="2572935"/>
            <a:ext cx="7045206" cy="4917084"/>
          </a:xfrm>
          <a:custGeom>
            <a:avLst/>
            <a:gdLst/>
            <a:ahLst/>
            <a:cxnLst/>
            <a:rect l="l" t="t" r="r" b="b"/>
            <a:pathLst>
              <a:path w="7045206" h="4917084">
                <a:moveTo>
                  <a:pt x="0" y="0"/>
                </a:moveTo>
                <a:lnTo>
                  <a:pt x="7045207" y="0"/>
                </a:lnTo>
                <a:lnTo>
                  <a:pt x="7045207" y="4917084"/>
                </a:lnTo>
                <a:lnTo>
                  <a:pt x="0" y="4917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192295" y="1641709"/>
            <a:ext cx="1022339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01.01.2024 - 31.12.2026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7710" y="1613134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Okres realizacji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7710" y="3349742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Wartość projektu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92295" y="3378317"/>
            <a:ext cx="1022339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25 000 000,00 zł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37710" y="5083292"/>
            <a:ext cx="4887016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Źródła finansowania:</a:t>
            </a:r>
          </a:p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 Środki unijne</a:t>
            </a:r>
          </a:p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Budżet państwa</a:t>
            </a:r>
          </a:p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Wkład własny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92295" y="5726949"/>
            <a:ext cx="10067005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21 250 000,00 zł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2 500 000,00 zł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1 250 000,00 zł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7710" y="8417042"/>
            <a:ext cx="488701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 Bold"/>
              </a:rPr>
              <a:t>Okres naboru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92295" y="8456582"/>
            <a:ext cx="100670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23.08.2023 - 12.09.2023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303992" y="3282688"/>
            <a:ext cx="4821136" cy="306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pl-PL" sz="1500" dirty="0">
                <a:solidFill>
                  <a:srgbClr val="000000"/>
                </a:solidFill>
                <a:latin typeface="Montserrat"/>
              </a:rPr>
              <a:t>Zgodnie z harmonogramem naborów wniosków </a:t>
            </a:r>
          </a:p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pl-PL" sz="1500" dirty="0">
                <a:solidFill>
                  <a:srgbClr val="000000"/>
                </a:solidFill>
                <a:latin typeface="Montserrat"/>
              </a:rPr>
              <a:t>o dofinansowanie dla projektów współfinansowanych w ramach programu Fundusze Europejskie dla Kujaw i Pomorza 2021-2027, kwota dofinansowania przewidziana dla projektu  pn. Kujawsko – Pomorska </a:t>
            </a:r>
            <a:r>
              <a:rPr lang="pl-PL" sz="1500" dirty="0" err="1">
                <a:solidFill>
                  <a:srgbClr val="000000"/>
                </a:solidFill>
                <a:latin typeface="Montserrat"/>
              </a:rPr>
              <a:t>Teleopieka</a:t>
            </a:r>
            <a:r>
              <a:rPr lang="pl-PL" sz="1500" dirty="0">
                <a:solidFill>
                  <a:srgbClr val="000000"/>
                </a:solidFill>
                <a:latin typeface="Montserrat"/>
              </a:rPr>
              <a:t> Etap I wynosi 15 351 722 zł.</a:t>
            </a:r>
          </a:p>
          <a:p>
            <a:pPr algn="ctr">
              <a:lnSpc>
                <a:spcPts val="1950"/>
              </a:lnSpc>
              <a:spcBef>
                <a:spcPct val="0"/>
              </a:spcBef>
            </a:pPr>
            <a:endParaRPr lang="pl-PL" sz="1500" dirty="0">
              <a:solidFill>
                <a:srgbClr val="000000"/>
              </a:solidFill>
              <a:latin typeface="Montserrat"/>
            </a:endParaRPr>
          </a:p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pl-PL" sz="1500" dirty="0">
                <a:solidFill>
                  <a:srgbClr val="000000"/>
                </a:solidFill>
                <a:latin typeface="Montserrat"/>
              </a:rPr>
              <a:t>W dn. 27.06.2023 r. ROPS w Toruniu przesłał pismo do Departamentu Funduszy Europejskich</a:t>
            </a:r>
          </a:p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pl-PL" sz="1500" dirty="0">
                <a:solidFill>
                  <a:srgbClr val="000000"/>
                </a:solidFill>
                <a:latin typeface="Montserrat"/>
              </a:rPr>
              <a:t>Urzędu Marszałkowskiego w Toruniu z prośbą </a:t>
            </a:r>
          </a:p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pl-PL" sz="1500" dirty="0">
                <a:solidFill>
                  <a:srgbClr val="000000"/>
                </a:solidFill>
                <a:latin typeface="Montserrat"/>
              </a:rPr>
              <a:t>o zwiększenie planowanej kwoty.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9133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4864075" y="6117590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493075" y="350228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3.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64076" y="842594"/>
            <a:ext cx="1054517" cy="1053199"/>
            <a:chOff x="0" y="0"/>
            <a:chExt cx="1406023" cy="140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93075" y="332351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1.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73601" y="3230620"/>
            <a:ext cx="1054517" cy="1053199"/>
            <a:chOff x="0" y="0"/>
            <a:chExt cx="1406023" cy="14042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09348" y="284620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2.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04319" y="850877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6" y="0"/>
                </a:lnTo>
                <a:lnTo>
                  <a:pt x="4117116" y="1283167"/>
                </a:lnTo>
                <a:lnTo>
                  <a:pt x="0" y="12831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319985" y="842594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pl-PL" sz="3000">
                <a:solidFill>
                  <a:srgbClr val="000000"/>
                </a:solidFill>
                <a:latin typeface="Montserrat"/>
              </a:rPr>
              <a:t>Usługi społeczne świadczone w środowisku lokalnym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19985" y="3230620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Świadczenie usług w obszarze teleopieki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4319" y="2866365"/>
            <a:ext cx="3588370" cy="278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REALIZACJA 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WSPARCIA 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POPRZEZ 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ZADANIA: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19985" y="6117590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Świadczenie usług w obszarze telemedycyny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19985" y="1427268"/>
            <a:ext cx="11095705" cy="1021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świadczenie usług społecznych w miejscu zamieszkania w postaci dziennego opiekuna, pomocy sąsiedzkiej, wolontariatu opiekuńczego dla 1 000 osób potrzebujących wsparcia w codziennym funkcjonowaniu.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19985" y="3811645"/>
            <a:ext cx="11095705" cy="170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utworzenie Kujawsko - Pomorskiego Telecentrum,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świadczenie usługi </a:t>
            </a:r>
            <a:r>
              <a:rPr lang="pl-PL" sz="2000" dirty="0" err="1">
                <a:solidFill>
                  <a:srgbClr val="000000"/>
                </a:solidFill>
                <a:latin typeface="Montserrat"/>
              </a:rPr>
              <a:t>teleopieki</a:t>
            </a:r>
            <a:r>
              <a:rPr lang="pl-PL" sz="2000" dirty="0">
                <a:solidFill>
                  <a:srgbClr val="000000"/>
                </a:solidFill>
                <a:latin typeface="Montserrat"/>
              </a:rPr>
              <a:t> dla 3000 osób potrzebujących wsparcia w codziennym funkcjonowaniu,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 dirty="0">
                <a:solidFill>
                  <a:srgbClr val="000000"/>
                </a:solidFill>
                <a:latin typeface="Montserrat"/>
              </a:rPr>
              <a:t>prowadzenie infolinii wsparcia dla osób potrzebujących wsparcia w codziennym funkcjonowaniu.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19985" y="6698615"/>
            <a:ext cx="11095705" cy="273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pl-PL" sz="2000">
                <a:solidFill>
                  <a:srgbClr val="000000"/>
                </a:solidFill>
                <a:latin typeface="Montserrat"/>
              </a:rPr>
              <a:t>uruchomienie Modelowego Opiekuńczego Ośrodka Skoordynowanej </a:t>
            </a:r>
            <a:r>
              <a:rPr lang="pl-PL" sz="2000" dirty="0" err="1">
                <a:solidFill>
                  <a:srgbClr val="000000"/>
                </a:solidFill>
                <a:latin typeface="Montserrat"/>
              </a:rPr>
              <a:t>Telemedycy</a:t>
            </a:r>
            <a:r>
              <a:rPr lang="pl-PL" sz="2000" dirty="0">
                <a:solidFill>
                  <a:srgbClr val="000000"/>
                </a:solidFill>
                <a:latin typeface="Montserrat"/>
              </a:rPr>
              <a:t> (MOOST), w ramach którego planuje się objęcie wsparciem 300 osób potrzebujących wsparcia w codziennym funkcjonowaniu (analiza stanu zdrowia w oparciu o ankietę  oraz uszczegóławiający audyt medyczny, nawiązanie współpracy z POZ,   komponent kardiologiczny, monitorowanie „uniwersalnych” parametrów życiowych osób starszych w oparciu o system </a:t>
            </a:r>
            <a:r>
              <a:rPr lang="pl-PL" sz="2000" dirty="0" err="1">
                <a:solidFill>
                  <a:srgbClr val="000000"/>
                </a:solidFill>
                <a:latin typeface="Montserrat"/>
              </a:rPr>
              <a:t>teleopieki</a:t>
            </a:r>
            <a:r>
              <a:rPr lang="pl-PL" sz="2000" dirty="0">
                <a:solidFill>
                  <a:srgbClr val="000000"/>
                </a:solidFill>
                <a:latin typeface="Montserrat"/>
              </a:rPr>
              <a:t> w celu wychwycenia niebezpiecznych </a:t>
            </a:r>
            <a:r>
              <a:rPr lang="pl-PL" sz="2000" dirty="0" err="1">
                <a:solidFill>
                  <a:srgbClr val="000000"/>
                </a:solidFill>
                <a:latin typeface="Montserrat"/>
              </a:rPr>
              <a:t>zachowań</a:t>
            </a:r>
            <a:r>
              <a:rPr lang="pl-PL" sz="2000" dirty="0">
                <a:solidFill>
                  <a:srgbClr val="000000"/>
                </a:solidFill>
                <a:latin typeface="Montserrat"/>
              </a:rPr>
              <a:t> organizmu,  diagnostyka </a:t>
            </a:r>
            <a:r>
              <a:rPr lang="pl-PL" sz="2000" dirty="0" err="1">
                <a:solidFill>
                  <a:srgbClr val="000000"/>
                </a:solidFill>
                <a:latin typeface="Montserrat"/>
              </a:rPr>
              <a:t>neurodegeneracji</a:t>
            </a:r>
            <a:r>
              <a:rPr lang="pl-PL" sz="2000" dirty="0">
                <a:solidFill>
                  <a:srgbClr val="000000"/>
                </a:solidFill>
                <a:latin typeface="Montserrat"/>
              </a:rPr>
              <a:t> u osób starszych, w tym wczesnych objawów Parkinsona).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91335" y="-224046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4864075" y="7230929"/>
            <a:ext cx="1054517" cy="1053199"/>
            <a:chOff x="0" y="0"/>
            <a:chExt cx="1406023" cy="1404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493075" y="350228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3.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64076" y="1492461"/>
            <a:ext cx="1054517" cy="1053199"/>
            <a:chOff x="0" y="0"/>
            <a:chExt cx="1406023" cy="140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93075" y="332351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oboto Bold"/>
                </a:rPr>
                <a:t>1.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4075" y="3999731"/>
            <a:ext cx="1054517" cy="1053199"/>
            <a:chOff x="0" y="0"/>
            <a:chExt cx="1406023" cy="14042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06023" cy="1404265"/>
            </a:xfrm>
            <a:custGeom>
              <a:avLst/>
              <a:gdLst/>
              <a:ahLst/>
              <a:cxnLst/>
              <a:rect l="l" t="t" r="r" b="b"/>
              <a:pathLst>
                <a:path w="1406023" h="1404265">
                  <a:moveTo>
                    <a:pt x="0" y="0"/>
                  </a:moveTo>
                  <a:lnTo>
                    <a:pt x="1406023" y="0"/>
                  </a:lnTo>
                  <a:lnTo>
                    <a:pt x="1406023" y="1404265"/>
                  </a:lnTo>
                  <a:lnTo>
                    <a:pt x="0" y="1404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A3879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09348" y="284620"/>
              <a:ext cx="730813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60"/>
                </a:lnSpc>
              </a:pPr>
              <a:r>
                <a:rPr lang="en-US" sz="3200">
                  <a:solidFill>
                    <a:srgbClr val="FFFFFF"/>
                  </a:solidFill>
                  <a:latin typeface="Roboto Bold"/>
                </a:rPr>
                <a:t>2.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04319" y="850877"/>
            <a:ext cx="4117115" cy="1283168"/>
          </a:xfrm>
          <a:custGeom>
            <a:avLst/>
            <a:gdLst/>
            <a:ahLst/>
            <a:cxnLst/>
            <a:rect l="l" t="t" r="r" b="b"/>
            <a:pathLst>
              <a:path w="4117115" h="1283168">
                <a:moveTo>
                  <a:pt x="0" y="0"/>
                </a:moveTo>
                <a:lnTo>
                  <a:pt x="4117116" y="0"/>
                </a:lnTo>
                <a:lnTo>
                  <a:pt x="4117116" y="1283167"/>
                </a:lnTo>
                <a:lnTo>
                  <a:pt x="0" y="12831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319985" y="1463885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Usługi społeczne świadczone w środowisku lokalnym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19985" y="3999731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Świadczenie usług w obszarze teleopieki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4319" y="2866365"/>
            <a:ext cx="4117115" cy="278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 Bold"/>
              </a:rPr>
              <a:t>PARTNERZY PROJEKTU, REALIZATORZY ZADAŃ: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63595" y="7230929"/>
            <a:ext cx="1109570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Świadczenie usług w obszarze telemedycyny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19985" y="2105469"/>
            <a:ext cx="11095705" cy="1021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 Partner krajowy wyłoniony na podstawie otwartego naboru na Partnera krajowego spośród podmiotów określonych w art. 3 ust. 2 i 3 ustawy z dnia 24 kwietnia 2003 r. o działalności pożytku publicznego i o wolontariacie (Dz.U. z 2023 r. poz. 571).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19985" y="4637906"/>
            <a:ext cx="11095705" cy="1716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 Partner krajowy wyłoniony na podstawie otwartego naboru na Partnera krajowego spośród podmiotów określonych w art. 3 ust. 2 i 3 ustawy z dnia 24 kwietnia 2003 r. o działalności pożytku publicznego i o wolontariacie (Dz.U. z 2023 r. poz. 571),</a:t>
            </a:r>
          </a:p>
          <a:p>
            <a:pPr marL="431801" lvl="1" indent="-215900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Regionalny Ośrodek Polityki Społecznej w Toruniu - partner wiodący,</a:t>
            </a:r>
          </a:p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Jednostki Samorządu Terytorialnego.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63595" y="7869104"/>
            <a:ext cx="11095705" cy="1021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2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 Partner krajowy wyłoniony na podstawie otwartego naboru na Partnera krajowego spośród podmiotów określonych w art. 3 ust. 2 i 3 ustawy z dnia 24 kwietnia 2003 r. o działalności pożytku publicznego i o wolontariacie (Dz.U. z 2023 r. poz. 571).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922</Words>
  <Application>Microsoft Office PowerPoint</Application>
  <PresentationFormat>Niestandardowy</PresentationFormat>
  <Paragraphs>114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Montserrat Bold</vt:lpstr>
      <vt:lpstr>Montserrat</vt:lpstr>
      <vt:lpstr>Calibri</vt:lpstr>
      <vt:lpstr>Roboto Bold</vt:lpstr>
      <vt:lpstr>Arial</vt:lpstr>
      <vt:lpstr>Montserrat Italics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KUJAWSKO – POMORSKA TELEOPIEKA</dc:title>
  <dc:creator>michal</dc:creator>
  <cp:lastModifiedBy>Michał Neumann-ROPS</cp:lastModifiedBy>
  <cp:revision>6</cp:revision>
  <dcterms:created xsi:type="dcterms:W3CDTF">2006-08-16T00:00:00Z</dcterms:created>
  <dcterms:modified xsi:type="dcterms:W3CDTF">2023-07-11T08:34:41Z</dcterms:modified>
  <dc:identifier>DAFn8ubBuQ8</dc:identifier>
</cp:coreProperties>
</file>