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7" r:id="rId2"/>
    <p:sldId id="2623" r:id="rId3"/>
    <p:sldId id="2610" r:id="rId4"/>
    <p:sldId id="2618" r:id="rId5"/>
    <p:sldId id="2622" r:id="rId6"/>
    <p:sldId id="2615" r:id="rId7"/>
    <p:sldId id="2619" r:id="rId8"/>
    <p:sldId id="2620" r:id="rId9"/>
    <p:sldId id="2621" r:id="rId10"/>
    <p:sldId id="2580" r:id="rId11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E03D3E-E5B8-D56F-46C9-56F87288252F}" name="Anna Głuszek" initials="AG" userId="28c6fadd772e9a04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F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N</a:t>
            </a:r>
            <a:r>
              <a:rPr lang="en-US"/>
              <a:t>abory</a:t>
            </a:r>
            <a:r>
              <a:rPr lang="pl-PL"/>
              <a:t> w latach 2023-2027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3.8746803348472705E-2"/>
          <c:y val="0.10214379436060968"/>
          <c:w val="0.9422662049833781"/>
          <c:h val="0.838328369125881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Arkusz1!$B$5</c:f>
              <c:strCache>
                <c:ptCount val="1"/>
                <c:pt idx="0">
                  <c:v>nabory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Arkusz1!$C$4:$G$4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Arkusz1!$C$5:$G$5</c:f>
              <c:numCache>
                <c:formatCode>General</c:formatCode>
                <c:ptCount val="5"/>
                <c:pt idx="0">
                  <c:v>118</c:v>
                </c:pt>
                <c:pt idx="1">
                  <c:v>82</c:v>
                </c:pt>
                <c:pt idx="2">
                  <c:v>47</c:v>
                </c:pt>
                <c:pt idx="3">
                  <c:v>18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AB-4AAF-88DF-FB83E8F0CA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995408"/>
        <c:axId val="254995888"/>
      </c:barChart>
      <c:catAx>
        <c:axId val="25499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54995888"/>
        <c:crosses val="autoZero"/>
        <c:auto val="1"/>
        <c:lblAlgn val="ctr"/>
        <c:lblOffset val="100"/>
        <c:noMultiLvlLbl val="0"/>
      </c:catAx>
      <c:valAx>
        <c:axId val="25499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5499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pl-PL" sz="1400" b="1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kontraktacja w ramach FEdKP 2021-2027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1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'załącznik kontr'!$E$28</c:f>
              <c:strCache>
                <c:ptCount val="1"/>
                <c:pt idx="0">
                  <c:v>w danym roku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'załącznik kontr'!$F$27:$L$27</c:f>
              <c:numCache>
                <c:formatCode>General</c:formatCode>
                <c:ptCount val="7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</c:numCache>
            </c:numRef>
          </c:cat>
          <c:val>
            <c:numRef>
              <c:f>'załącznik kontr'!$F$28:$L$28</c:f>
              <c:numCache>
                <c:formatCode>0%</c:formatCode>
                <c:ptCount val="7"/>
                <c:pt idx="0">
                  <c:v>0.15</c:v>
                </c:pt>
                <c:pt idx="1">
                  <c:v>0.37</c:v>
                </c:pt>
                <c:pt idx="2">
                  <c:v>0.2</c:v>
                </c:pt>
                <c:pt idx="3">
                  <c:v>0.1</c:v>
                </c:pt>
                <c:pt idx="4">
                  <c:v>0.1</c:v>
                </c:pt>
                <c:pt idx="5">
                  <c:v>0.08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2D-43E3-924E-3FC327EF6E39}"/>
            </c:ext>
          </c:extLst>
        </c:ser>
        <c:ser>
          <c:idx val="1"/>
          <c:order val="1"/>
          <c:tx>
            <c:strRef>
              <c:f>'załącznik kontr'!$E$29</c:f>
              <c:strCache>
                <c:ptCount val="1"/>
                <c:pt idx="0">
                  <c:v>narastająco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'załącznik kontr'!$F$27:$L$27</c:f>
              <c:numCache>
                <c:formatCode>General</c:formatCode>
                <c:ptCount val="7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</c:numCache>
            </c:numRef>
          </c:cat>
          <c:val>
            <c:numRef>
              <c:f>'załącznik kontr'!$F$29:$L$29</c:f>
              <c:numCache>
                <c:formatCode>0%</c:formatCode>
                <c:ptCount val="7"/>
                <c:pt idx="0">
                  <c:v>0.15</c:v>
                </c:pt>
                <c:pt idx="1">
                  <c:v>0.53</c:v>
                </c:pt>
                <c:pt idx="2">
                  <c:v>0.72</c:v>
                </c:pt>
                <c:pt idx="3">
                  <c:v>0.82</c:v>
                </c:pt>
                <c:pt idx="4">
                  <c:v>0.92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2D-43E3-924E-3FC327EF6E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373024"/>
        <c:axId val="413376384"/>
      </c:barChart>
      <c:catAx>
        <c:axId val="41337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13376384"/>
        <c:crosses val="autoZero"/>
        <c:auto val="1"/>
        <c:lblAlgn val="ctr"/>
        <c:lblOffset val="100"/>
        <c:noMultiLvlLbl val="0"/>
      </c:catAx>
      <c:valAx>
        <c:axId val="41337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1337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b="1" dirty="0"/>
              <a:t>kontraktacja narastająco w podziale na fundusze</a:t>
            </a:r>
          </a:p>
        </c:rich>
      </c:tx>
      <c:layout>
        <c:manualLayout>
          <c:xMode val="edge"/>
          <c:yMode val="edge"/>
          <c:x val="0.32527892757543286"/>
          <c:y val="2.5252525252525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'załącznik kontr'!$D$52</c:f>
              <c:strCache>
                <c:ptCount val="1"/>
                <c:pt idx="0">
                  <c:v>EFRR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'załącznik kontr'!$E$51:$G$51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'załącznik kontr'!$E$52:$G$52</c:f>
              <c:numCache>
                <c:formatCode>0%</c:formatCode>
                <c:ptCount val="3"/>
                <c:pt idx="0">
                  <c:v>0.2</c:v>
                </c:pt>
                <c:pt idx="1">
                  <c:v>0.56999999999999995</c:v>
                </c:pt>
                <c:pt idx="2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86-4C07-A012-5CF11CF1A18E}"/>
            </c:ext>
          </c:extLst>
        </c:ser>
        <c:ser>
          <c:idx val="1"/>
          <c:order val="1"/>
          <c:tx>
            <c:strRef>
              <c:f>'załącznik kontr'!$D$53</c:f>
              <c:strCache>
                <c:ptCount val="1"/>
                <c:pt idx="0">
                  <c:v>EFS+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'załącznik kontr'!$E$51:$G$51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'załącznik kontr'!$E$53:$G$53</c:f>
              <c:numCache>
                <c:formatCode>0%</c:formatCode>
                <c:ptCount val="3"/>
                <c:pt idx="0">
                  <c:v>0.04</c:v>
                </c:pt>
                <c:pt idx="1">
                  <c:v>0.42</c:v>
                </c:pt>
                <c:pt idx="2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86-4C07-A012-5CF11CF1A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344224"/>
        <c:axId val="413342784"/>
      </c:barChart>
      <c:catAx>
        <c:axId val="41334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13342784"/>
        <c:crosses val="autoZero"/>
        <c:auto val="1"/>
        <c:lblAlgn val="ctr"/>
        <c:lblOffset val="100"/>
        <c:noMultiLvlLbl val="0"/>
      </c:catAx>
      <c:valAx>
        <c:axId val="41334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1334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b="1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certyfikacja w ramach EFdKP 2021-2027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4.7391015445984307E-2"/>
          <c:y val="9.7857917457837701E-2"/>
          <c:w val="0.93769940363810855"/>
          <c:h val="0.771009277994989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'załącznik certyfik'!$F$28</c:f>
              <c:strCache>
                <c:ptCount val="1"/>
                <c:pt idx="0">
                  <c:v>w danym roku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'załącznik certyfik'!$G$27:$M$27</c:f>
              <c:numCache>
                <c:formatCode>General</c:formatCode>
                <c:ptCount val="7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</c:numCache>
            </c:numRef>
          </c:cat>
          <c:val>
            <c:numRef>
              <c:f>'załącznik certyfik'!$G$28:$M$28</c:f>
              <c:numCache>
                <c:formatCode>0%</c:formatCode>
                <c:ptCount val="7"/>
                <c:pt idx="0">
                  <c:v>0.01</c:v>
                </c:pt>
                <c:pt idx="1">
                  <c:v>6.0999999999999999E-2</c:v>
                </c:pt>
                <c:pt idx="2">
                  <c:v>0.09</c:v>
                </c:pt>
                <c:pt idx="3">
                  <c:v>0.17</c:v>
                </c:pt>
                <c:pt idx="4">
                  <c:v>0.17</c:v>
                </c:pt>
                <c:pt idx="5">
                  <c:v>0.18</c:v>
                </c:pt>
                <c:pt idx="6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78-432C-89C9-D8A2757C1769}"/>
            </c:ext>
          </c:extLst>
        </c:ser>
        <c:ser>
          <c:idx val="1"/>
          <c:order val="1"/>
          <c:tx>
            <c:strRef>
              <c:f>'załącznik certyfik'!$F$29</c:f>
              <c:strCache>
                <c:ptCount val="1"/>
                <c:pt idx="0">
                  <c:v>narastająco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'załącznik certyfik'!$G$27:$M$27</c:f>
              <c:numCache>
                <c:formatCode>General</c:formatCode>
                <c:ptCount val="7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</c:numCache>
            </c:numRef>
          </c:cat>
          <c:val>
            <c:numRef>
              <c:f>'załącznik certyfik'!$G$29:$M$29</c:f>
              <c:numCache>
                <c:formatCode>0%</c:formatCode>
                <c:ptCount val="7"/>
                <c:pt idx="0">
                  <c:v>0.01</c:v>
                </c:pt>
                <c:pt idx="1">
                  <c:v>7.0999999999999994E-2</c:v>
                </c:pt>
                <c:pt idx="2">
                  <c:v>0.161</c:v>
                </c:pt>
                <c:pt idx="3">
                  <c:v>0.33</c:v>
                </c:pt>
                <c:pt idx="4">
                  <c:v>0.5</c:v>
                </c:pt>
                <c:pt idx="5">
                  <c:v>0.68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78-432C-89C9-D8A2757C1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567216"/>
        <c:axId val="427567696"/>
      </c:barChart>
      <c:catAx>
        <c:axId val="42756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27567696"/>
        <c:crosses val="autoZero"/>
        <c:auto val="1"/>
        <c:lblAlgn val="ctr"/>
        <c:lblOffset val="100"/>
        <c:noMultiLvlLbl val="0"/>
      </c:catAx>
      <c:valAx>
        <c:axId val="42756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2756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b="1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certyfikacja narastająco w podziale na fundusze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'załącznik certyfik'!$O$49</c:f>
              <c:strCache>
                <c:ptCount val="1"/>
                <c:pt idx="0">
                  <c:v>EFRR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'załącznik certyfik'!$P$48:$R$48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'załącznik certyfik'!$P$49:$R$49</c:f>
              <c:numCache>
                <c:formatCode>0%</c:formatCode>
                <c:ptCount val="3"/>
                <c:pt idx="0">
                  <c:v>0.01</c:v>
                </c:pt>
                <c:pt idx="1">
                  <c:v>7.0000000000000007E-2</c:v>
                </c:pt>
                <c:pt idx="2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94-483F-8BA3-67CA640EE23D}"/>
            </c:ext>
          </c:extLst>
        </c:ser>
        <c:ser>
          <c:idx val="1"/>
          <c:order val="1"/>
          <c:tx>
            <c:strRef>
              <c:f>'załącznik certyfik'!$O$50</c:f>
              <c:strCache>
                <c:ptCount val="1"/>
                <c:pt idx="0">
                  <c:v>EFS+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'załącznik certyfik'!$P$48:$R$48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'załącznik certyfik'!$P$50:$R$50</c:f>
              <c:numCache>
                <c:formatCode>0%</c:formatCode>
                <c:ptCount val="3"/>
                <c:pt idx="0">
                  <c:v>0.01</c:v>
                </c:pt>
                <c:pt idx="1">
                  <c:v>7.0999999999999994E-2</c:v>
                </c:pt>
                <c:pt idx="2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94-483F-8BA3-67CA640EE2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524352"/>
        <c:axId val="424521472"/>
      </c:barChart>
      <c:catAx>
        <c:axId val="42452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24521472"/>
        <c:crosses val="autoZero"/>
        <c:auto val="1"/>
        <c:lblAlgn val="ctr"/>
        <c:lblOffset val="100"/>
        <c:noMultiLvlLbl val="0"/>
      </c:catAx>
      <c:valAx>
        <c:axId val="42452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2452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0.04787</cdr:x>
      <cdr:y>0.78495</cdr:y>
    </cdr:from>
    <cdr:to>
      <cdr:x>0.97866</cdr:x>
      <cdr:y>0.78495</cdr:y>
    </cdr:to>
    <cdr:cxnSp macro="">
      <cdr:nvCxnSpPr>
        <cdr:cNvPr id="3" name="Łącznik prosty 2">
          <a:extLst xmlns:a="http://schemas.openxmlformats.org/drawingml/2006/main">
            <a:ext uri="{FF2B5EF4-FFF2-40B4-BE49-F238E27FC236}">
              <a16:creationId xmlns:a16="http://schemas.microsoft.com/office/drawing/2014/main" id="{D60D784C-BEAC-7D05-04D5-6F64AFFD4201}"/>
            </a:ext>
          </a:extLst>
        </cdr:cNvPr>
        <cdr:cNvCxnSpPr/>
      </cdr:nvCxnSpPr>
      <cdr:spPr>
        <a:xfrm xmlns:a="http://schemas.openxmlformats.org/drawingml/2006/main">
          <a:off x="448573" y="3778369"/>
          <a:ext cx="8721305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0.06353</cdr:x>
      <cdr:y>0.6828</cdr:y>
    </cdr:from>
    <cdr:to>
      <cdr:x>0.26055</cdr:x>
      <cdr:y>0.78315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DF50C59F-C8B9-7CCE-5EC2-F7A4F4F6B773}"/>
            </a:ext>
          </a:extLst>
        </cdr:cNvPr>
        <cdr:cNvSpPr txBox="1"/>
      </cdr:nvSpPr>
      <cdr:spPr>
        <a:xfrm xmlns:a="http://schemas.openxmlformats.org/drawingml/2006/main">
          <a:off x="595222" y="3286662"/>
          <a:ext cx="1846053" cy="4830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l-PL" sz="1000" dirty="0"/>
            <a:t>wymagany poziom certyfikacji</a:t>
          </a:r>
        </a:p>
        <a:p xmlns:a="http://schemas.openxmlformats.org/drawingml/2006/main">
          <a:pPr algn="ctr"/>
          <a:r>
            <a:rPr lang="pl-PL" sz="1000" dirty="0"/>
            <a:t>zasady n+3 – 12,5%</a:t>
          </a:r>
        </a:p>
        <a:p xmlns:a="http://schemas.openxmlformats.org/drawingml/2006/main">
          <a:endParaRPr lang="pl-PL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13.07.2023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13.07.2023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13.07.2023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13.07.2023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DBCACD-2E13-4F23-B755-7850EECF1BBF}" type="datetime1">
              <a:rPr lang="pl-PL" noProof="0" smtClean="0"/>
              <a:t>13.07.2023</a:t>
            </a:fld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EE873-846A-45E9-ABB5-B1C2E49030B1}" type="datetimeFigureOut">
              <a:rPr lang="pl-PL" smtClean="0"/>
              <a:t>13.07.2023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2136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  <p:sldLayoutId id="2147483674" r:id="rId13"/>
  </p:sldLayoutIdLst>
  <p:hf hdr="0" ftr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7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Wieloletni plan działań </a:t>
            </a:r>
            <a:br>
              <a:rPr lang="pl-PL" dirty="0"/>
            </a:br>
            <a:r>
              <a:rPr lang="pl-PL" dirty="0"/>
              <a:t>dla  Programu</a:t>
            </a:r>
            <a:br>
              <a:rPr lang="pl-PL" dirty="0"/>
            </a:br>
            <a:br>
              <a:rPr lang="pl-PL" dirty="0"/>
            </a:br>
            <a:r>
              <a:rPr lang="pl-PL" dirty="0"/>
              <a:t>FUNDUSZE EUROPEJSKIE dla KUJAW I POMORZA </a:t>
            </a:r>
            <a:br>
              <a:rPr lang="pl-PL" dirty="0"/>
            </a:br>
            <a:r>
              <a:rPr lang="pl-PL" dirty="0"/>
              <a:t>2021-2027</a:t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0345" y="5162309"/>
            <a:ext cx="9031311" cy="474562"/>
          </a:xfrm>
        </p:spPr>
        <p:txBody>
          <a:bodyPr/>
          <a:lstStyle/>
          <a:p>
            <a:pPr algn="ctr"/>
            <a:r>
              <a:rPr lang="pl-PL" b="0" dirty="0"/>
              <a:t>Toruń 12 lipca 2023 r.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4A859FB-B83E-771A-7305-CC49A5EB7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dirty="0"/>
              <a:t>12.07.2023 r.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3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D1132B-3499-3F4E-A1DE-472825AC3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5989" y="534780"/>
            <a:ext cx="7838397" cy="979757"/>
          </a:xfrm>
        </p:spPr>
        <p:txBody>
          <a:bodyPr>
            <a:normAutofit/>
          </a:bodyPr>
          <a:lstStyle/>
          <a:p>
            <a:r>
              <a:rPr lang="pl-PL" sz="2903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Poziom kontraktacji</a:t>
            </a:r>
            <a:endParaRPr lang="pl-PL" sz="39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24A4F31-9B4D-CEAC-EFC6-953BCBC5C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9918" y="1011999"/>
            <a:ext cx="8164468" cy="5156176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1089"/>
              </a:spcAft>
            </a:pPr>
            <a:r>
              <a:rPr lang="pl-PL" sz="1452" b="1" dirty="0">
                <a:solidFill>
                  <a:schemeClr val="tx2"/>
                </a:solidFill>
              </a:rPr>
              <a:t>Zawarto 20 umów</a:t>
            </a:r>
          </a:p>
          <a:p>
            <a:pPr>
              <a:lnSpc>
                <a:spcPct val="150000"/>
              </a:lnSpc>
              <a:spcAft>
                <a:spcPts val="1089"/>
              </a:spcAft>
            </a:pPr>
            <a:r>
              <a:rPr lang="pl-PL" sz="1452" b="1" dirty="0">
                <a:solidFill>
                  <a:schemeClr val="tx2"/>
                </a:solidFill>
              </a:rPr>
              <a:t>Priorytet 8 </a:t>
            </a:r>
            <a:r>
              <a:rPr lang="pl-PL" sz="1452" dirty="0">
                <a:solidFill>
                  <a:schemeClr val="tx2"/>
                </a:solidFill>
              </a:rPr>
              <a:t>FUNDUSZE EUROPEJSKIE NA WSPARCIE W OBSZARZE RYNKU PRACY, EDUKACJI I WŁĄCZENIA SPOŁECZNEGO</a:t>
            </a:r>
          </a:p>
          <a:p>
            <a:pPr>
              <a:lnSpc>
                <a:spcPct val="150000"/>
              </a:lnSpc>
              <a:spcAft>
                <a:spcPts val="1089"/>
              </a:spcAft>
            </a:pPr>
            <a:r>
              <a:rPr lang="pl-PL" sz="1452" b="1" dirty="0">
                <a:solidFill>
                  <a:schemeClr val="tx2"/>
                </a:solidFill>
              </a:rPr>
              <a:t>Działanie FEKP.08.01 </a:t>
            </a:r>
            <a:r>
              <a:rPr lang="pl-PL" sz="1452" dirty="0">
                <a:solidFill>
                  <a:schemeClr val="tx2"/>
                </a:solidFill>
              </a:rPr>
              <a:t>PODNIESIENIE AKTYWNOŚCI ZAWODOWEJ KLIENTÓW PUBLICZNYCH SŁUŻB ZATRUDNIENIA</a:t>
            </a:r>
          </a:p>
          <a:p>
            <a:pPr>
              <a:lnSpc>
                <a:spcPct val="150000"/>
              </a:lnSpc>
              <a:spcAft>
                <a:spcPts val="1089"/>
              </a:spcAft>
            </a:pPr>
            <a:r>
              <a:rPr lang="pl-PL" sz="1452" dirty="0">
                <a:solidFill>
                  <a:schemeClr val="tx2"/>
                </a:solidFill>
              </a:rPr>
              <a:t>Ogłaszający nabór </a:t>
            </a:r>
            <a:r>
              <a:rPr lang="pl-PL" sz="1452" b="1" dirty="0">
                <a:solidFill>
                  <a:schemeClr val="tx2"/>
                </a:solidFill>
              </a:rPr>
              <a:t>Instytucja Pośrednicząca – WUP</a:t>
            </a:r>
          </a:p>
          <a:p>
            <a:pPr marL="0" indent="0">
              <a:lnSpc>
                <a:spcPct val="150000"/>
              </a:lnSpc>
              <a:spcAft>
                <a:spcPts val="1089"/>
              </a:spcAft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89"/>
              </a:spcAft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F78160F-81AA-FA71-7D20-06560D7C42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</a:t>
            </a:fld>
            <a:endParaRPr lang="pl-PL" dirty="0"/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9DF070C7-5AC3-46FF-B2BF-33FF11E1FA25}"/>
              </a:ext>
            </a:extLst>
          </p:cNvPr>
          <p:cNvGraphicFramePr>
            <a:graphicFrameLocks noGrp="1"/>
          </p:cNvGraphicFramePr>
          <p:nvPr/>
        </p:nvGraphicFramePr>
        <p:xfrm>
          <a:off x="1784593" y="4376016"/>
          <a:ext cx="8296192" cy="979757"/>
        </p:xfrm>
        <a:graphic>
          <a:graphicData uri="http://schemas.openxmlformats.org/drawingml/2006/table">
            <a:tbl>
              <a:tblPr/>
              <a:tblGrid>
                <a:gridCol w="1917799">
                  <a:extLst>
                    <a:ext uri="{9D8B030D-6E8A-4147-A177-3AD203B41FA5}">
                      <a16:colId xmlns:a16="http://schemas.microsoft.com/office/drawing/2014/main" val="267463070"/>
                    </a:ext>
                  </a:extLst>
                </a:gridCol>
                <a:gridCol w="2131838">
                  <a:extLst>
                    <a:ext uri="{9D8B030D-6E8A-4147-A177-3AD203B41FA5}">
                      <a16:colId xmlns:a16="http://schemas.microsoft.com/office/drawing/2014/main" val="3471638463"/>
                    </a:ext>
                  </a:extLst>
                </a:gridCol>
                <a:gridCol w="2328756">
                  <a:extLst>
                    <a:ext uri="{9D8B030D-6E8A-4147-A177-3AD203B41FA5}">
                      <a16:colId xmlns:a16="http://schemas.microsoft.com/office/drawing/2014/main" val="4162722103"/>
                    </a:ext>
                  </a:extLst>
                </a:gridCol>
                <a:gridCol w="1917799">
                  <a:extLst>
                    <a:ext uri="{9D8B030D-6E8A-4147-A177-3AD203B41FA5}">
                      <a16:colId xmlns:a16="http://schemas.microsoft.com/office/drawing/2014/main" val="2929460152"/>
                    </a:ext>
                  </a:extLst>
                </a:gridCol>
              </a:tblGrid>
              <a:tr h="641693">
                <a:tc>
                  <a:txBody>
                    <a:bodyPr/>
                    <a:lstStyle/>
                    <a:p>
                      <a:pPr algn="ctr" fontAlgn="t"/>
                      <a:r>
                        <a:rPr lang="pl-PL" sz="1500" b="1" kern="1200" dirty="0">
                          <a:solidFill>
                            <a:schemeClr val="tx2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Wydatki ogółem (PLN)</a:t>
                      </a:r>
                    </a:p>
                  </a:txBody>
                  <a:tcPr marL="8641" marR="8641" marT="86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500" b="1" kern="1200" dirty="0">
                          <a:solidFill>
                            <a:schemeClr val="tx2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Wydatki kwalifikowalne (PLN)</a:t>
                      </a:r>
                    </a:p>
                  </a:txBody>
                  <a:tcPr marL="8641" marR="8641" marT="86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500" b="1" kern="1200" dirty="0">
                          <a:solidFill>
                            <a:schemeClr val="tx2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Dofinansowanie (PLN)</a:t>
                      </a:r>
                    </a:p>
                  </a:txBody>
                  <a:tcPr marL="8641" marR="8641" marT="86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500" b="1" kern="1200" dirty="0">
                          <a:solidFill>
                            <a:schemeClr val="tx2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Wkład UE (PLN)</a:t>
                      </a:r>
                    </a:p>
                  </a:txBody>
                  <a:tcPr marL="8641" marR="8641" marT="86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584470"/>
                  </a:ext>
                </a:extLst>
              </a:tr>
              <a:tr h="338064">
                <a:tc>
                  <a:txBody>
                    <a:bodyPr/>
                    <a:lstStyle/>
                    <a:p>
                      <a:pPr algn="r" fontAlgn="t"/>
                      <a:r>
                        <a:rPr lang="pl-PL" sz="1500" kern="1200" dirty="0">
                          <a:solidFill>
                            <a:schemeClr val="tx2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68 662 506,67</a:t>
                      </a:r>
                    </a:p>
                  </a:txBody>
                  <a:tcPr marL="8641" marR="8641" marT="86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500" kern="1200" dirty="0">
                          <a:solidFill>
                            <a:schemeClr val="tx2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68 662 506,67</a:t>
                      </a:r>
                    </a:p>
                  </a:txBody>
                  <a:tcPr marL="8641" marR="8641" marT="86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500" kern="1200" dirty="0">
                          <a:solidFill>
                            <a:schemeClr val="tx2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68 662 506,67</a:t>
                      </a:r>
                    </a:p>
                  </a:txBody>
                  <a:tcPr marL="8641" marR="8641" marT="86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500" kern="1200" dirty="0">
                          <a:solidFill>
                            <a:schemeClr val="tx2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58 541 715,74</a:t>
                      </a:r>
                    </a:p>
                  </a:txBody>
                  <a:tcPr marL="8641" marR="8641" marT="86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626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513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B755D4B-6781-198F-0188-421BC08E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dirty="0"/>
              <a:t>12.07.2023 r.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2B1D440-C2B6-728B-0632-8A8D041B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3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8BB3A05-6DC2-1CFE-BA0D-F656C65AB52D}"/>
              </a:ext>
            </a:extLst>
          </p:cNvPr>
          <p:cNvSpPr txBox="1"/>
          <p:nvPr/>
        </p:nvSpPr>
        <p:spPr>
          <a:xfrm>
            <a:off x="431320" y="966158"/>
            <a:ext cx="10964173" cy="4338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Cel</a:t>
            </a:r>
            <a:r>
              <a:rPr lang="pl-PL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l-PL" sz="3200" b="1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Wieloletniego planu działań dla Programu FEdKP 2021-2027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określenie poziomów kontraktacji,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określenie poziomów</a:t>
            </a:r>
            <a:r>
              <a:rPr lang="pl-PL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certyfikacji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w latach 2023 - 2025 niezbędnych do pełnego wdrożenia Programu.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l-PL" sz="28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Wieloletni plan działań został określony w formie celów rocznych dla Programu oraz odrębnie dla Europejskiego Funduszu Rozwoju Regionalnego (EFRR)  i Europejskiego Funduszu Społecznego (EFS +). </a:t>
            </a:r>
          </a:p>
        </p:txBody>
      </p:sp>
    </p:spTree>
    <p:extLst>
      <p:ext uri="{BB962C8B-B14F-4D97-AF65-F5344CB8AC3E}">
        <p14:creationId xmlns:p14="http://schemas.microsoft.com/office/powerpoint/2010/main" val="2169088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E131D5F-250B-7E90-24DF-F030047A7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087B-AC03-42B9-B14A-D9F0B0DF78B4}" type="datetime1">
              <a:rPr lang="pl-PL" smtClean="0"/>
              <a:t>13.07.2023</a:t>
            </a:fld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5CCF932-CAD4-ACB3-5A3F-4A2DDB3CB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4</a:t>
            </a:fld>
            <a:endParaRPr lang="pl-PL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37C5AF97-C327-09E6-BF61-804508F1C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901790"/>
              </p:ext>
            </p:extLst>
          </p:nvPr>
        </p:nvGraphicFramePr>
        <p:xfrm>
          <a:off x="241541" y="983410"/>
          <a:ext cx="11421370" cy="5808992"/>
        </p:xfrm>
        <a:graphic>
          <a:graphicData uri="http://schemas.openxmlformats.org/drawingml/2006/table">
            <a:tbl>
              <a:tblPr/>
              <a:tblGrid>
                <a:gridCol w="662668">
                  <a:extLst>
                    <a:ext uri="{9D8B030D-6E8A-4147-A177-3AD203B41FA5}">
                      <a16:colId xmlns:a16="http://schemas.microsoft.com/office/drawing/2014/main" val="1931718768"/>
                    </a:ext>
                  </a:extLst>
                </a:gridCol>
                <a:gridCol w="543232">
                  <a:extLst>
                    <a:ext uri="{9D8B030D-6E8A-4147-A177-3AD203B41FA5}">
                      <a16:colId xmlns:a16="http://schemas.microsoft.com/office/drawing/2014/main" val="2584811640"/>
                    </a:ext>
                  </a:extLst>
                </a:gridCol>
                <a:gridCol w="745500">
                  <a:extLst>
                    <a:ext uri="{9D8B030D-6E8A-4147-A177-3AD203B41FA5}">
                      <a16:colId xmlns:a16="http://schemas.microsoft.com/office/drawing/2014/main" val="4157788559"/>
                    </a:ext>
                  </a:extLst>
                </a:gridCol>
                <a:gridCol w="693489">
                  <a:extLst>
                    <a:ext uri="{9D8B030D-6E8A-4147-A177-3AD203B41FA5}">
                      <a16:colId xmlns:a16="http://schemas.microsoft.com/office/drawing/2014/main" val="2502054440"/>
                    </a:ext>
                  </a:extLst>
                </a:gridCol>
                <a:gridCol w="701194">
                  <a:extLst>
                    <a:ext uri="{9D8B030D-6E8A-4147-A177-3AD203B41FA5}">
                      <a16:colId xmlns:a16="http://schemas.microsoft.com/office/drawing/2014/main" val="3399362006"/>
                    </a:ext>
                  </a:extLst>
                </a:gridCol>
                <a:gridCol w="462325">
                  <a:extLst>
                    <a:ext uri="{9D8B030D-6E8A-4147-A177-3AD203B41FA5}">
                      <a16:colId xmlns:a16="http://schemas.microsoft.com/office/drawing/2014/main" val="4255835148"/>
                    </a:ext>
                  </a:extLst>
                </a:gridCol>
                <a:gridCol w="616435">
                  <a:extLst>
                    <a:ext uri="{9D8B030D-6E8A-4147-A177-3AD203B41FA5}">
                      <a16:colId xmlns:a16="http://schemas.microsoft.com/office/drawing/2014/main" val="3385102849"/>
                    </a:ext>
                  </a:extLst>
                </a:gridCol>
                <a:gridCol w="572127">
                  <a:extLst>
                    <a:ext uri="{9D8B030D-6E8A-4147-A177-3AD203B41FA5}">
                      <a16:colId xmlns:a16="http://schemas.microsoft.com/office/drawing/2014/main" val="2488217592"/>
                    </a:ext>
                  </a:extLst>
                </a:gridCol>
                <a:gridCol w="616435">
                  <a:extLst>
                    <a:ext uri="{9D8B030D-6E8A-4147-A177-3AD203B41FA5}">
                      <a16:colId xmlns:a16="http://schemas.microsoft.com/office/drawing/2014/main" val="4226904244"/>
                    </a:ext>
                  </a:extLst>
                </a:gridCol>
                <a:gridCol w="562497">
                  <a:extLst>
                    <a:ext uri="{9D8B030D-6E8A-4147-A177-3AD203B41FA5}">
                      <a16:colId xmlns:a16="http://schemas.microsoft.com/office/drawing/2014/main" val="3498206968"/>
                    </a:ext>
                  </a:extLst>
                </a:gridCol>
                <a:gridCol w="608729">
                  <a:extLst>
                    <a:ext uri="{9D8B030D-6E8A-4147-A177-3AD203B41FA5}">
                      <a16:colId xmlns:a16="http://schemas.microsoft.com/office/drawing/2014/main" val="1331550212"/>
                    </a:ext>
                  </a:extLst>
                </a:gridCol>
                <a:gridCol w="664592">
                  <a:extLst>
                    <a:ext uri="{9D8B030D-6E8A-4147-A177-3AD203B41FA5}">
                      <a16:colId xmlns:a16="http://schemas.microsoft.com/office/drawing/2014/main" val="3287213530"/>
                    </a:ext>
                  </a:extLst>
                </a:gridCol>
                <a:gridCol w="408387">
                  <a:extLst>
                    <a:ext uri="{9D8B030D-6E8A-4147-A177-3AD203B41FA5}">
                      <a16:colId xmlns:a16="http://schemas.microsoft.com/office/drawing/2014/main" val="1249727175"/>
                    </a:ext>
                  </a:extLst>
                </a:gridCol>
                <a:gridCol w="601024">
                  <a:extLst>
                    <a:ext uri="{9D8B030D-6E8A-4147-A177-3AD203B41FA5}">
                      <a16:colId xmlns:a16="http://schemas.microsoft.com/office/drawing/2014/main" val="515378636"/>
                    </a:ext>
                  </a:extLst>
                </a:gridCol>
                <a:gridCol w="577907">
                  <a:extLst>
                    <a:ext uri="{9D8B030D-6E8A-4147-A177-3AD203B41FA5}">
                      <a16:colId xmlns:a16="http://schemas.microsoft.com/office/drawing/2014/main" val="677304353"/>
                    </a:ext>
                  </a:extLst>
                </a:gridCol>
                <a:gridCol w="572127">
                  <a:extLst>
                    <a:ext uri="{9D8B030D-6E8A-4147-A177-3AD203B41FA5}">
                      <a16:colId xmlns:a16="http://schemas.microsoft.com/office/drawing/2014/main" val="3684306396"/>
                    </a:ext>
                  </a:extLst>
                </a:gridCol>
                <a:gridCol w="572127">
                  <a:extLst>
                    <a:ext uri="{9D8B030D-6E8A-4147-A177-3AD203B41FA5}">
                      <a16:colId xmlns:a16="http://schemas.microsoft.com/office/drawing/2014/main" val="3474642179"/>
                    </a:ext>
                  </a:extLst>
                </a:gridCol>
                <a:gridCol w="631846">
                  <a:extLst>
                    <a:ext uri="{9D8B030D-6E8A-4147-A177-3AD203B41FA5}">
                      <a16:colId xmlns:a16="http://schemas.microsoft.com/office/drawing/2014/main" val="4055828869"/>
                    </a:ext>
                  </a:extLst>
                </a:gridCol>
                <a:gridCol w="608729">
                  <a:extLst>
                    <a:ext uri="{9D8B030D-6E8A-4147-A177-3AD203B41FA5}">
                      <a16:colId xmlns:a16="http://schemas.microsoft.com/office/drawing/2014/main" val="4225957979"/>
                    </a:ext>
                  </a:extLst>
                </a:gridCol>
              </a:tblGrid>
              <a:tr h="498186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Wartości naborów do analizy: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założenia: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548192"/>
                  </a:ext>
                </a:extLst>
              </a:tr>
              <a:tr h="33362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IZ/IF/IP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l-PL" sz="12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wszystkie kwoty kontraktacji skorygowane o 20% - ta kwota zostanie wprowadzona kolejnymi naborami jeśli ryzyko się ziści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4040714"/>
                  </a:ext>
                </a:extLst>
              </a:tr>
              <a:tr h="498186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l" fontAlgn="b"/>
                      <a:r>
                        <a:rPr lang="pl-PL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kwoty z naborów z harmonogramu w pln, kwoty z naborów rocznych wyrażonych w euro od III kwartału 2024 r. przeliczone po kursie 4,5235 (kurs na dzień sporządzenia analiz)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0711280"/>
                  </a:ext>
                </a:extLst>
              </a:tr>
              <a:tr h="169053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IF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kwoty z naborów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w III - IV kwartale 2023 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873600"/>
                  </a:ext>
                </a:extLst>
              </a:tr>
              <a:tr h="498186"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1"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certyfikacja w 2023 zgodnie z planem certyfikacji dla roku 2023, gdzie zakładano, że część IF złoży wniosek o płatność - 30% kwoty zaangażowanej w IF, reszta w I kwartale 2024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0395339"/>
                  </a:ext>
                </a:extLst>
              </a:tr>
              <a:tr h="650840"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certyfikacja - reszta środków certyfikowana równomiernie po 1,5 roku przez 18 kwartałów tj. 4,5 roku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487849"/>
                  </a:ext>
                </a:extLst>
              </a:tr>
              <a:tr h="49818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 ZIT</a:t>
                      </a:r>
                    </a:p>
                  </a:txBody>
                  <a:tcPr marL="4986" marR="4986" marT="49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kwoty z naborów w pln do czerwca 2024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w 2023 - 60% alokacji uruchomionej do końca czerwca 2023 r. w EFRR i 30% uruchomionej do końca czerwca alokacji EFS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8235920"/>
                  </a:ext>
                </a:extLst>
              </a:tr>
              <a:tr h="498186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 czerwcu 2024 kwoty euro * 4,5235, 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EFRR w 2024 - pozostałości z I półrocza 2023 podzielone na 2 pierwsze kwartały kolejno 30% i 10%, z II półrocza w II kwartale 2024 - 60%, w III kwartale - 30% i w IV kwartale 10%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4863430"/>
                  </a:ext>
                </a:extLst>
              </a:tr>
              <a:tr h="498186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ostatnie nabory dopasowane kwotowo do alokacji w pln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EFRR z naborów 2024 i 2025 - kontraktacja 80% wartości naborów z kwartału n-2 pozostałości i 20% wartości naborów z kwartału n-3 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7654910"/>
                  </a:ext>
                </a:extLst>
              </a:tr>
              <a:tr h="169053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6068778"/>
                  </a:ext>
                </a:extLst>
              </a:tr>
              <a:tr h="33362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 WUP</a:t>
                      </a:r>
                    </a:p>
                  </a:txBody>
                  <a:tcPr marL="4986" marR="4986" marT="49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kwoty z naborów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w 2023 kwota opisana w naborze *0,85 jako dofinansowanie z EFS (reszta z BP)*0,8 po zdjęciu ryzyka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5743890"/>
                  </a:ext>
                </a:extLst>
              </a:tr>
              <a:tr h="498186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certyfikacja w 2023 zgodnie z planem certyfikacji dla roku 2023 (EFS tylko WUP)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7547576"/>
                  </a:ext>
                </a:extLst>
              </a:tr>
              <a:tr h="498186"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certyfikacja dla kolejnych lat zgodnie z wyliczeniami WUP przekazanymi do MFiPR</a:t>
                      </a: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6" marR="4986" marT="49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569619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80E403A7-830D-B794-EB7C-0B55E46C6958}"/>
              </a:ext>
            </a:extLst>
          </p:cNvPr>
          <p:cNvSpPr txBox="1"/>
          <p:nvPr/>
        </p:nvSpPr>
        <p:spPr>
          <a:xfrm>
            <a:off x="4149305" y="241540"/>
            <a:ext cx="5857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Metodologia- ogólne założenia</a:t>
            </a:r>
          </a:p>
        </p:txBody>
      </p:sp>
    </p:spTree>
    <p:extLst>
      <p:ext uri="{BB962C8B-B14F-4D97-AF65-F5344CB8AC3E}">
        <p14:creationId xmlns:p14="http://schemas.microsoft.com/office/powerpoint/2010/main" val="3757156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EEDBB36-7655-8F69-17B6-4D955C70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dirty="0"/>
              <a:t>12.07.2023 r.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CAFA237-6A70-7885-3544-61B02D51E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5</a:t>
            </a:fld>
            <a:endParaRPr lang="pl-PL"/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A6845C80-554E-D1CB-3063-D0CA306BE5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1264938"/>
              </p:ext>
            </p:extLst>
          </p:nvPr>
        </p:nvGraphicFramePr>
        <p:xfrm>
          <a:off x="1664898" y="948906"/>
          <a:ext cx="8695427" cy="4735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8336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EEDBB36-7655-8F69-17B6-4D955C70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dirty="0"/>
              <a:t>12.07.2023 r.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CAFA237-6A70-7885-3544-61B02D51E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6</a:t>
            </a:fld>
            <a:endParaRPr lang="pl-PL"/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56BD5DD5-98D2-9D2A-1C5F-7ACF5DA6BC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5228693"/>
              </p:ext>
            </p:extLst>
          </p:nvPr>
        </p:nvGraphicFramePr>
        <p:xfrm>
          <a:off x="1449238" y="1190445"/>
          <a:ext cx="8514271" cy="4666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5707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CC7425E-8775-A6E2-DC65-3E8E5A86A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0F736-85B5-4B4B-9798-FDBC74EDFE64}" type="datetime1">
              <a:rPr lang="pl-PL" smtClean="0"/>
              <a:t>13.07.2023</a:t>
            </a:fld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FE66B28-4433-EC01-A9A7-2100F3D99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7</a:t>
            </a:fld>
            <a:endParaRPr lang="pl-PL"/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02224C97-9020-C4A5-ACD0-14328D003A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9563422"/>
              </p:ext>
            </p:extLst>
          </p:nvPr>
        </p:nvGraphicFramePr>
        <p:xfrm>
          <a:off x="707367" y="862642"/>
          <a:ext cx="1024818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2932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EABA1560-3312-BE8C-45D3-DAE8962EE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CCCDF-6813-4017-BC18-D7B0BE00B853}" type="datetime1">
              <a:rPr lang="pl-PL" smtClean="0"/>
              <a:t>13.07.2023</a:t>
            </a:fld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9DB76AA-0F7E-7FDD-53D9-1A4DEAC74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8</a:t>
            </a:fld>
            <a:endParaRPr lang="pl-PL"/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138F06E4-BEA6-5482-C181-5893E84269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5052012"/>
              </p:ext>
            </p:extLst>
          </p:nvPr>
        </p:nvGraphicFramePr>
        <p:xfrm>
          <a:off x="750499" y="1164567"/>
          <a:ext cx="9369814" cy="4813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3343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42BAAAA-C758-12C6-B09C-0946D853C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4CFA-F926-49D8-8192-7154956AD93B}" type="datetime1">
              <a:rPr lang="pl-PL" smtClean="0"/>
              <a:t>13.07.2023</a:t>
            </a:fld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9F6488-5CCB-6DC1-A3CC-4CDA65895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9</a:t>
            </a:fld>
            <a:endParaRPr lang="pl-PL"/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4B413F98-9083-65CA-33A0-6B79CADE06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862761"/>
              </p:ext>
            </p:extLst>
          </p:nvPr>
        </p:nvGraphicFramePr>
        <p:xfrm>
          <a:off x="1259457" y="1069675"/>
          <a:ext cx="9204385" cy="5193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8174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B9CE745-7EA8-427B-FA67-B66593D8B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660" y="3577429"/>
            <a:ext cx="9031400" cy="1004864"/>
          </a:xfrm>
        </p:spPr>
        <p:txBody>
          <a:bodyPr/>
          <a:lstStyle/>
          <a:p>
            <a:pPr algn="ctr"/>
            <a:r>
              <a:rPr lang="pl-PL" dirty="0"/>
              <a:t>DZIĘKUJĘ ZA UWAGĘ</a:t>
            </a:r>
          </a:p>
        </p:txBody>
      </p:sp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CA43A3A-E06A-58D3-19C3-FF64CF0CC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dirty="0"/>
              <a:t>12.07.2023 r.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1FD2580-0DB3-0875-8F5F-27A1FE9F599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568128" y="6563603"/>
            <a:ext cx="1231900" cy="161925"/>
          </a:xfrm>
        </p:spPr>
        <p:txBody>
          <a:bodyPr/>
          <a:lstStyle/>
          <a:p>
            <a:r>
              <a:rPr lang="pl-PL" dirty="0"/>
              <a:t>8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1612A4-701F-CE3B-507D-11EB51407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0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66126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1473</TotalTime>
  <Words>525</Words>
  <Application>Microsoft Office PowerPoint</Application>
  <PresentationFormat>Panoramiczny</PresentationFormat>
  <Paragraphs>83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</vt:lpstr>
      <vt:lpstr>1_Motyw pakietu Office</vt:lpstr>
      <vt:lpstr>Wieloletni plan działań  dla  Programu  FUNDUSZE EUROPEJSKIE dla KUJAW I POMORZA  2021-2027 </vt:lpstr>
      <vt:lpstr>Poziom kontraktacji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lastModifiedBy>Rafał Pietrucień</cp:lastModifiedBy>
  <cp:revision>201</cp:revision>
  <cp:lastPrinted>2023-07-12T06:57:29Z</cp:lastPrinted>
  <dcterms:created xsi:type="dcterms:W3CDTF">2023-01-03T09:56:09Z</dcterms:created>
  <dcterms:modified xsi:type="dcterms:W3CDTF">2023-07-13T05:41:16Z</dcterms:modified>
</cp:coreProperties>
</file>