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78" r:id="rId3"/>
    <p:sldId id="284" r:id="rId4"/>
    <p:sldId id="282" r:id="rId5"/>
    <p:sldId id="283" r:id="rId6"/>
    <p:sldId id="286" r:id="rId7"/>
    <p:sldId id="287" r:id="rId8"/>
    <p:sldId id="285" r:id="rId9"/>
    <p:sldId id="288" r:id="rId10"/>
    <p:sldId id="289" r:id="rId11"/>
    <p:sldId id="291" r:id="rId12"/>
    <p:sldId id="292" r:id="rId13"/>
    <p:sldId id="294" r:id="rId14"/>
    <p:sldId id="295" r:id="rId15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howGuides="1">
      <p:cViewPr varScale="1">
        <p:scale>
          <a:sx n="61" d="100"/>
          <a:sy n="61" d="100"/>
        </p:scale>
        <p:origin x="1168" y="56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pPr/>
              <a:t>20.11.2023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pPr/>
              <a:t>20.11.2023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pPr/>
              <a:t>20.11.2023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pPr/>
              <a:t>20.11.2023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>
            <a:normAutofit fontScale="90000"/>
          </a:bodyPr>
          <a:lstStyle/>
          <a:p>
            <a:r>
              <a:rPr lang="pl-PL" sz="3600" dirty="0"/>
              <a:t>Zmiana  regulaminu prac KM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3DEB531-E216-8325-058E-03DC84F77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5888" y="4355901"/>
            <a:ext cx="7920037" cy="1585893"/>
          </a:xfrm>
        </p:spPr>
        <p:txBody>
          <a:bodyPr>
            <a:normAutofit/>
          </a:bodyPr>
          <a:lstStyle/>
          <a:p>
            <a:r>
              <a:rPr lang="pl-PL" sz="2000" dirty="0"/>
              <a:t>VII posiedzenie Komitetu Monitorującego program Fundusze Europejskie dla Kujaw i Pomorza 2021-2027</a:t>
            </a:r>
          </a:p>
          <a:p>
            <a:r>
              <a:rPr lang="pl-PL" sz="2000" dirty="0"/>
              <a:t>Tleń, 16-17 listopada 2023 r.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E9C8AEB-5ECE-1725-E5C5-F3379261A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444133"/>
            <a:ext cx="10691813" cy="99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8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808299"/>
          </a:xfrm>
        </p:spPr>
        <p:txBody>
          <a:bodyPr>
            <a:normAutofit fontScale="90000"/>
          </a:bodyPr>
          <a:lstStyle/>
          <a:p>
            <a:r>
              <a:rPr lang="pl-PL" dirty="0"/>
              <a:t>Wytyczne dotyczące KM na lata 2021-2027 </a:t>
            </a:r>
            <a:br>
              <a:rPr lang="pl-PL" dirty="0"/>
            </a:br>
            <a:r>
              <a:rPr lang="pl-PL" dirty="0"/>
              <a:t>sekcja 8.2.7 pkt 4 lit. a 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188" y="1907629"/>
            <a:ext cx="8640382" cy="43753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b="1" dirty="0">
                <a:solidFill>
                  <a:srgbClr val="FF0000"/>
                </a:solidFill>
              </a:rPr>
              <a:t>Przed nowelizacją</a:t>
            </a:r>
            <a:endParaRPr lang="pl-PL" dirty="0">
              <a:solidFill>
                <a:srgbClr val="FF0000"/>
              </a:solidFill>
            </a:endParaRPr>
          </a:p>
          <a:p>
            <a:endParaRPr lang="pl-PL" dirty="0"/>
          </a:p>
          <a:p>
            <a:pPr marL="0" marR="0" lvl="0" indent="0" algn="l" defTabSz="914406" rtl="0" eaLnBrk="1" fontAlgn="base" latinLnBrk="0" hangingPunct="1">
              <a:lnSpc>
                <a:spcPts val="3175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„nie jest konfliktem interesów głosowanie nad uchwałami w sprawie kryteriów wyboru projektów przez osoby wyznaczone do KM przez podmioty, które mogą być potencjalnymi wnioskodawcami projektów i wobec których te kryteria mogłyby być stosowane”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52992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808299"/>
          </a:xfrm>
        </p:spPr>
        <p:txBody>
          <a:bodyPr>
            <a:normAutofit fontScale="90000"/>
          </a:bodyPr>
          <a:lstStyle/>
          <a:p>
            <a:r>
              <a:rPr lang="pl-PL" dirty="0"/>
              <a:t>Wytyczne dotyczące KM na lata 2021-2027 </a:t>
            </a:r>
            <a:br>
              <a:rPr lang="pl-PL" dirty="0"/>
            </a:br>
            <a:r>
              <a:rPr lang="pl-PL" dirty="0"/>
              <a:t>sekcja 8.2.7 pkt 4 lit. a 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188" y="1907629"/>
            <a:ext cx="8640382" cy="43753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b="1" dirty="0">
                <a:solidFill>
                  <a:srgbClr val="FF0000"/>
                </a:solidFill>
              </a:rPr>
              <a:t>Po nowelizacji</a:t>
            </a:r>
            <a:endParaRPr lang="pl-PL" dirty="0">
              <a:solidFill>
                <a:srgbClr val="FF0000"/>
              </a:solidFill>
            </a:endParaRPr>
          </a:p>
          <a:p>
            <a:endParaRPr lang="pl-PL" dirty="0"/>
          </a:p>
          <a:p>
            <a:pPr marL="0" marR="0" lvl="0" indent="0" algn="l" defTabSz="914406" rtl="0" eaLnBrk="1" fontAlgn="base" latinLnBrk="0" hangingPunct="1">
              <a:lnSpc>
                <a:spcPts val="3175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„do członków KM i zastępców członków KM stosuje się art. 61 rozporządzenia nr 2018/1046 i w związku z tym ich uczestnictwo w pracach KM, w tym zatwierdzanie kryteriów wyboru projektów, przede wszystkim takich, które mogą być stosowane wobec podmiotów, które delegowały ich do KM,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wymaga każdorazowo weryfikacji istnienia ewentualnego konfliktu interesów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 zakresie wskazanym w tym przepisie”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2630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808299"/>
          </a:xfrm>
        </p:spPr>
        <p:txBody>
          <a:bodyPr>
            <a:normAutofit/>
          </a:bodyPr>
          <a:lstStyle/>
          <a:p>
            <a:r>
              <a:rPr lang="pl-PL" sz="2500" dirty="0"/>
              <a:t>Uzasadnienie zmiany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1636697"/>
            <a:ext cx="8640382" cy="437538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Zmienione postanowienie wytycznych zostało ustalone z KE, jako zgodne z przepisami rozporządzenia finansowego 2018/1046 i jest wprowadzone do wytycznych wyłącznie w następstwie zakwestionowania poprzedniego brzmienia tego punktu wytycznych.</a:t>
            </a:r>
          </a:p>
          <a:p>
            <a:pPr marL="0" indent="0">
              <a:lnSpc>
                <a:spcPct val="150000"/>
              </a:lnSpc>
              <a:buNone/>
            </a:pP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 wytycznych wskazano jedynie na obowiązek weryfikacji istnienia ewentualnego konfliktu interesów</a:t>
            </a: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pozwalając na doprecyzowanie tej kwestii w regulaminie KM.</a:t>
            </a:r>
            <a:b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1345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808299"/>
          </a:xfrm>
        </p:spPr>
        <p:txBody>
          <a:bodyPr>
            <a:normAutofit fontScale="90000"/>
          </a:bodyPr>
          <a:lstStyle/>
          <a:p>
            <a:r>
              <a:rPr lang="pl-PL" dirty="0"/>
              <a:t>Każdorazowa weryfikacja przez członka KM, zastępcę lub osobę upoważnioną istnienia konfliktu interesów w zakresie art. 61 rozporządzenia finansowego 2018/1046:</a:t>
            </a:r>
            <a:br>
              <a:rPr lang="pl-PL" dirty="0"/>
            </a:b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662" y="2284451"/>
            <a:ext cx="8640382" cy="4375388"/>
          </a:xfrm>
        </p:spPr>
        <p:txBody>
          <a:bodyPr/>
          <a:lstStyle/>
          <a:p>
            <a:pPr marL="0" indent="0">
              <a:buClr>
                <a:srgbClr val="003399"/>
              </a:buClr>
              <a:buNone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</a:t>
            </a:r>
            <a:r>
              <a:rPr lang="pl-PL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wszystkich znanych okoliczności i ocena czy konflikt istnieje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udział w pracach KM i głosowaniu nad uchwałami przez podmioty, które mogą być potencjalnymi wnioskodawcami nie musi oznaczać konfliktu interesów – konflikt interesów dotyczy osoby a nie organizacji, którą osoba reprezentuje w KM – musi bezpośrednio lub pośrednio wpłynąć na sytuację tej osoby przysparzając jej majątkową lub niemajątkową </a:t>
            </a:r>
            <a:r>
              <a:rPr lang="pl-PL" u="sng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korzyść osobistą</a:t>
            </a: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0539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808299"/>
          </a:xfrm>
        </p:spPr>
        <p:txBody>
          <a:bodyPr>
            <a:normAutofit fontScale="90000"/>
          </a:bodyPr>
          <a:lstStyle/>
          <a:p>
            <a:r>
              <a:rPr lang="pl-PL" dirty="0"/>
              <a:t>Proponowane zmiany regulaminu KM:</a:t>
            </a:r>
            <a:br>
              <a:rPr lang="pl-PL" dirty="0"/>
            </a:b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4" y="1763613"/>
            <a:ext cx="8640382" cy="468020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wskazanie kogo dotyczy obowiązek wynikający z wytycznych 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zasady zgłaszania konfliktu interesów lub okoliczności, które mogą stanowić konflikt interesów – kto? w jakiej formie? kiedy?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zasady rozstrzygania które mogą stanowić konflikt interesów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skutki zgłoszenia konfliktu interesów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sankcje za niezgłoszenie konfliktu interesów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sposób dokumentowania zgłoszeń przez instytucję zarządzającą</a:t>
            </a:r>
          </a:p>
        </p:txBody>
      </p:sp>
    </p:spTree>
    <p:extLst>
      <p:ext uri="{BB962C8B-B14F-4D97-AF65-F5344CB8AC3E}">
        <p14:creationId xmlns:p14="http://schemas.microsoft.com/office/powerpoint/2010/main" val="3128523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808299"/>
          </a:xfrm>
        </p:spPr>
        <p:txBody>
          <a:bodyPr>
            <a:normAutofit fontScale="90000"/>
          </a:bodyPr>
          <a:lstStyle/>
          <a:p>
            <a:r>
              <a:rPr lang="pl-PL" dirty="0"/>
              <a:t>Zmiany załączników do regulaminu KM:</a:t>
            </a:r>
            <a:br>
              <a:rPr lang="pl-PL" dirty="0"/>
            </a:b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4" y="1763613"/>
            <a:ext cx="8640382" cy="4680202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Clr>
                <a:srgbClr val="003399"/>
              </a:buClr>
              <a:buNone/>
              <a:defRPr/>
            </a:pPr>
            <a:r>
              <a:rPr lang="pl-PL" sz="20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Zmienione załączniki: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załącznik nr 1 – Katalog praw i obowiązków członka KM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załącznik nr 2 – Oświadczenie i deklaracja członka KM</a:t>
            </a:r>
          </a:p>
          <a:p>
            <a:pPr marL="0" indent="0">
              <a:lnSpc>
                <a:spcPct val="200000"/>
              </a:lnSpc>
              <a:buClr>
                <a:srgbClr val="003399"/>
              </a:buClr>
              <a:buNone/>
              <a:defRPr/>
            </a:pPr>
            <a:r>
              <a:rPr lang="pl-PL" sz="20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Nowe załączniki: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załącznik nr 7 – Wzór zgłoszenia konfliktu interesów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załącznik nr 8 – Wzór rejestru zgłoszeń konfliktu interesów</a:t>
            </a:r>
          </a:p>
        </p:txBody>
      </p:sp>
    </p:spTree>
    <p:extLst>
      <p:ext uri="{BB962C8B-B14F-4D97-AF65-F5344CB8AC3E}">
        <p14:creationId xmlns:p14="http://schemas.microsoft.com/office/powerpoint/2010/main" val="351195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808299"/>
          </a:xfrm>
        </p:spPr>
        <p:txBody>
          <a:bodyPr>
            <a:normAutofit fontScale="90000"/>
          </a:bodyPr>
          <a:lstStyle/>
          <a:p>
            <a:r>
              <a:rPr lang="pl-PL" dirty="0"/>
              <a:t>Członkowie KM, ich zastępcy i osoby upoważnione mają obowiązek zgłosić do sekretariatu KM:</a:t>
            </a:r>
            <a:br>
              <a:rPr lang="pl-PL" dirty="0"/>
            </a:b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662" y="1979637"/>
            <a:ext cx="8640382" cy="468020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istnienie konfliktu interesów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okoliczności, które mogą stanowić konflikt interesów</a:t>
            </a:r>
          </a:p>
          <a:p>
            <a:pPr marL="0" indent="0">
              <a:lnSpc>
                <a:spcPct val="150000"/>
              </a:lnSpc>
              <a:buClr>
                <a:srgbClr val="003399"/>
              </a:buClr>
              <a:buNone/>
              <a:defRPr/>
            </a:pPr>
            <a:r>
              <a:rPr lang="pl-PL" sz="20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Kiedy zgłosić: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niezwłocznie, po otrzymaniu informacji o zakresie prac danego posiedzenia KM/ grupy roboczej, w tym po otrzymaniu dokumentów</a:t>
            </a:r>
          </a:p>
          <a:p>
            <a:pPr marL="0" indent="0">
              <a:lnSpc>
                <a:spcPct val="150000"/>
              </a:lnSpc>
              <a:buClr>
                <a:srgbClr val="003399"/>
              </a:buClr>
              <a:buNone/>
              <a:defRPr/>
            </a:pPr>
            <a:r>
              <a:rPr lang="pl-PL" sz="20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Inne źródła zgłoszeń: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ustalenia służb kontrolnych i audytowych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sygnały medialne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zawiadomienia od osób postronnych</a:t>
            </a:r>
          </a:p>
        </p:txBody>
      </p:sp>
    </p:spTree>
    <p:extLst>
      <p:ext uri="{BB962C8B-B14F-4D97-AF65-F5344CB8AC3E}">
        <p14:creationId xmlns:p14="http://schemas.microsoft.com/office/powerpoint/2010/main" val="2166054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808299"/>
          </a:xfrm>
        </p:spPr>
        <p:txBody>
          <a:bodyPr>
            <a:normAutofit/>
          </a:bodyPr>
          <a:lstStyle/>
          <a:p>
            <a:r>
              <a:rPr lang="pl-PL" sz="2500" dirty="0"/>
              <a:t>Nowe oświadczenie i deklaracja członka KM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1636697"/>
            <a:ext cx="8640382" cy="437538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 61 ust. 3 rozporządzenia 2018/1046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„3. Do celów ust. 1 konflikt interesów istnieje wówczas, gdy bezstronne i obiektywne pełnienie funkcji podmiotu upoważnionego do działań finansowych lub innej osoby, o których mowa w ust. 1, jest zagrożone z uwagi na względy rodzinne, emocjonalne, sympatie polityczne lub związki z jakimkolwiek krajem, interes gospodarczy lub jakiekolwiek inne bezpośrednie lub pośrednie </a:t>
            </a:r>
            <a:r>
              <a:rPr lang="pl-PL" u="sng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interesy osobiste</a:t>
            </a: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”.</a:t>
            </a:r>
          </a:p>
          <a:p>
            <a:pPr marL="0" indent="0">
              <a:lnSpc>
                <a:spcPct val="150000"/>
              </a:lnSpc>
              <a:buNone/>
            </a:pPr>
            <a:b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4081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07793"/>
          </a:xfrm>
        </p:spPr>
        <p:txBody>
          <a:bodyPr>
            <a:normAutofit/>
          </a:bodyPr>
          <a:lstStyle/>
          <a:p>
            <a:r>
              <a:rPr lang="pl-PL" sz="2500" dirty="0"/>
              <a:t>Zgłoszenie istnienia konfliktu interesów</a:t>
            </a:r>
            <a:br>
              <a:rPr lang="pl-PL" sz="2500" dirty="0"/>
            </a:br>
            <a:r>
              <a:rPr lang="pl-PL" sz="2500" dirty="0"/>
              <a:t>(zał. nr 7 do regulaminu KM)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1763613"/>
            <a:ext cx="8640382" cy="424847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Zgłaszający </a:t>
            </a:r>
            <a:r>
              <a:rPr lang="pl-PL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wyłącza się z prac KM w zakresie, którego ten konflikt dotyczy</a:t>
            </a: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tj. nie będzie opiniował materiałów, nie będzie brał udziału w dyskusji również na grupach roboczych oraz wyłączy się z głosowania.</a:t>
            </a:r>
          </a:p>
          <a:p>
            <a:pPr marL="0" indent="0">
              <a:lnSpc>
                <a:spcPct val="150000"/>
              </a:lnSpc>
              <a:buNone/>
            </a:pPr>
            <a:b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Wstrzymanie od głosu </a:t>
            </a:r>
            <a:r>
              <a:rPr lang="pl-PL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 równa się </a:t>
            </a: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wyłączeniu z działań – to niewłaściwe podejście, bez odnotowania.</a:t>
            </a:r>
            <a:b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58029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808299"/>
          </a:xfrm>
        </p:spPr>
        <p:txBody>
          <a:bodyPr>
            <a:normAutofit fontScale="90000"/>
          </a:bodyPr>
          <a:lstStyle/>
          <a:p>
            <a:r>
              <a:rPr lang="pl-PL" dirty="0"/>
              <a:t>Zgłoszenie okoliczności, które mogą stanowić konfliktu interesów (zał. nr 7 do regulaminu KM)</a:t>
            </a:r>
            <a:br>
              <a:rPr lang="pl-PL" dirty="0"/>
            </a:b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4" y="2051645"/>
            <a:ext cx="8640382" cy="4680202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Clr>
                <a:srgbClr val="003399"/>
              </a:buClr>
              <a:buNone/>
              <a:defRPr/>
            </a:pPr>
            <a:r>
              <a:rPr lang="pl-PL" sz="20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Procedowanie: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zgłoszenie trafia do sekretariatu KM – wstępna analiza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podstawie ustaleń sekretariatu KM analiza do przewodniczącego KM – pisemne rozstrzygnięcie </a:t>
            </a:r>
          </a:p>
          <a:p>
            <a:pPr marL="0" indent="0">
              <a:lnSpc>
                <a:spcPct val="150000"/>
              </a:lnSpc>
              <a:buClr>
                <a:srgbClr val="003399"/>
              </a:buClr>
              <a:buNone/>
              <a:defRPr/>
            </a:pP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Clr>
                <a:srgbClr val="003399"/>
              </a:buClr>
              <a:buNone/>
              <a:defRPr/>
            </a:pPr>
            <a:r>
              <a:rPr lang="pl-PL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czasu rozstrzygnięcia </a:t>
            </a: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przez przewodniczącego KM, osoba zgłaszająca </a:t>
            </a:r>
            <a:r>
              <a:rPr lang="pl-PL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wyłącza się </a:t>
            </a: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 prac KM w zakresie, którego dotyczą zgłoszone okoliczności.</a:t>
            </a:r>
          </a:p>
        </p:txBody>
      </p:sp>
    </p:spTree>
    <p:extLst>
      <p:ext uri="{BB962C8B-B14F-4D97-AF65-F5344CB8AC3E}">
        <p14:creationId xmlns:p14="http://schemas.microsoft.com/office/powerpoint/2010/main" val="3892323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808299"/>
          </a:xfrm>
        </p:spPr>
        <p:txBody>
          <a:bodyPr>
            <a:normAutofit/>
          </a:bodyPr>
          <a:lstStyle/>
          <a:p>
            <a:r>
              <a:rPr lang="pl-PL" dirty="0"/>
              <a:t>Zgłoszenie okoliczności – inne źródła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4" y="1730955"/>
            <a:ext cx="8640382" cy="468020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Clr>
                <a:srgbClr val="003399"/>
              </a:buClr>
              <a:buNone/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wniosek innych członków, uprawnionych instytucji, doniesień medialnych, przewodniczący KM zleca sekretariatowi KM weryfikację otrzymanych informacji, pod kątem istnienia przesłanek konfliktu interesów i ich wpływu na bezstronność członka KM. Na podstawie ustaleń sekretariatu KM analiza do przewodniczącego KM – pisemne rozstrzygnięcie.</a:t>
            </a:r>
          </a:p>
          <a:p>
            <a:pPr marL="0" indent="0">
              <a:lnSpc>
                <a:spcPct val="150000"/>
              </a:lnSpc>
              <a:buClr>
                <a:srgbClr val="003399"/>
              </a:buClr>
              <a:buNone/>
              <a:defRPr/>
            </a:pP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fontAlgn="auto">
              <a:lnSpc>
                <a:spcPct val="150000"/>
              </a:lnSpc>
              <a:spcAft>
                <a:spcPts val="0"/>
              </a:spcAft>
              <a:buClr>
                <a:srgbClr val="003399"/>
              </a:buClr>
              <a:buSzTx/>
              <a:buNone/>
              <a:tabLst/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Sekretariat KM prowadzi </a:t>
            </a:r>
            <a:r>
              <a:rPr lang="pl-PL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rejestr zgłoszeń</a:t>
            </a: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konfliktu interesów oraz okoliczności, które mogą stanowić konflikt interesów (zał. nr 8 do regulaminu KM).</a:t>
            </a:r>
          </a:p>
          <a:p>
            <a:pPr marL="0" indent="0">
              <a:lnSpc>
                <a:spcPct val="150000"/>
              </a:lnSpc>
              <a:buClr>
                <a:srgbClr val="003399"/>
              </a:buClr>
              <a:buNone/>
              <a:defRPr/>
            </a:pP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864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808299"/>
          </a:xfrm>
        </p:spPr>
        <p:txBody>
          <a:bodyPr>
            <a:normAutofit fontScale="90000"/>
          </a:bodyPr>
          <a:lstStyle/>
          <a:p>
            <a:r>
              <a:rPr lang="pl-PL" dirty="0"/>
              <a:t>Weryfikacja oświadczeń</a:t>
            </a:r>
            <a:br>
              <a:rPr lang="pl-PL" dirty="0"/>
            </a:b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4" y="1835621"/>
            <a:ext cx="8640382" cy="4680202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Clr>
                <a:srgbClr val="003399"/>
              </a:buClr>
              <a:buNone/>
              <a:defRPr/>
            </a:pPr>
            <a:r>
              <a:rPr lang="pl-PL" sz="20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Rodzaje weryfikacji: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planowa – na podstawie analizy ryzyka (próba oświadczeń)</a:t>
            </a:r>
          </a:p>
          <a:p>
            <a:pPr>
              <a:lnSpc>
                <a:spcPct val="150000"/>
              </a:lnSpc>
              <a:buClr>
                <a:srgbClr val="003399"/>
              </a:buClr>
              <a:defRPr/>
            </a:pPr>
            <a:r>
              <a:rPr lang="pl-PL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 hoc – w następstwie sygnałów z różnych źródeł.</a:t>
            </a:r>
          </a:p>
          <a:p>
            <a:pPr marL="0" marR="0" lvl="0" indent="0" algn="l" defTabSz="1007943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Weryfikacja oświadczeń w kontekście zaleceń audytowych – na bieżąco w zakresie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okoliczności mogących stanowić konflikt interesów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0" marR="0" lvl="0" indent="0" algn="l" defTabSz="1007943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 będzie weryfikacji z powodu wystąpienia konfliktu interesów.</a:t>
            </a:r>
          </a:p>
          <a:p>
            <a:pPr marL="0" indent="0">
              <a:lnSpc>
                <a:spcPct val="150000"/>
              </a:lnSpc>
              <a:buClr>
                <a:srgbClr val="003399"/>
              </a:buClr>
              <a:buNone/>
              <a:defRPr/>
            </a:pP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Clr>
                <a:srgbClr val="003399"/>
              </a:buClr>
              <a:buNone/>
              <a:defRPr/>
            </a:pPr>
            <a:endParaRPr lang="pl-PL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015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3B710E-1DE1-7844-3D44-13089F164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CBE2A0-B015-0FF9-4A16-FBCEFF84F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1956934"/>
            <a:ext cx="8640382" cy="4680002"/>
          </a:xfrm>
        </p:spPr>
        <p:txBody>
          <a:bodyPr>
            <a:normAutofit/>
          </a:bodyPr>
          <a:lstStyle/>
          <a:p>
            <a:pPr algn="ctr"/>
            <a:endParaRPr lang="pl-PL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l-P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Dziękuję za uwagę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8391FD4-28D1-D667-1D1B-3195EC3CA2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4540171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610</TotalTime>
  <Words>812</Words>
  <Application>Microsoft Office PowerPoint</Application>
  <PresentationFormat>Niestandardowy</PresentationFormat>
  <Paragraphs>75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Arial</vt:lpstr>
      <vt:lpstr>Calibri</vt:lpstr>
      <vt:lpstr>Open Sans</vt:lpstr>
      <vt:lpstr>Tahoma</vt:lpstr>
      <vt:lpstr>Motyw pakietu Office</vt:lpstr>
      <vt:lpstr>Zmiana  regulaminu prac KM    </vt:lpstr>
      <vt:lpstr>Wytyczne dotyczące KM na lata 2021-2027  sekcja 8.2.7 pkt 4 lit. a </vt:lpstr>
      <vt:lpstr>Wytyczne dotyczące KM na lata 2021-2027  sekcja 8.2.7 pkt 4 lit. a </vt:lpstr>
      <vt:lpstr>Uzasadnienie zmiany</vt:lpstr>
      <vt:lpstr>Każdorazowa weryfikacja przez członka KM, zastępcę lub osobę upoważnioną istnienia konfliktu interesów w zakresie art. 61 rozporządzenia finansowego 2018/1046: </vt:lpstr>
      <vt:lpstr>Proponowane zmiany regulaminu KM: </vt:lpstr>
      <vt:lpstr>Zmiany załączników do regulaminu KM: </vt:lpstr>
      <vt:lpstr>Członkowie KM, ich zastępcy i osoby upoważnione mają obowiązek zgłosić do sekretariatu KM: </vt:lpstr>
      <vt:lpstr>Nowe oświadczenie i deklaracja członka KM</vt:lpstr>
      <vt:lpstr>Zgłoszenie istnienia konfliktu interesów (zał. nr 7 do regulaminu KM)</vt:lpstr>
      <vt:lpstr>Zgłoszenie okoliczności, które mogą stanowić konfliktu interesów (zał. nr 7 do regulaminu KM) </vt:lpstr>
      <vt:lpstr>Zgłoszenie okoliczności – inne źródła</vt:lpstr>
      <vt:lpstr>Weryfikacja oświadczeń 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Iwona Jaszczuk</cp:lastModifiedBy>
  <cp:revision>29</cp:revision>
  <cp:lastPrinted>2023-11-15T09:35:11Z</cp:lastPrinted>
  <dcterms:created xsi:type="dcterms:W3CDTF">2022-06-22T09:40:44Z</dcterms:created>
  <dcterms:modified xsi:type="dcterms:W3CDTF">2023-11-20T09:42:13Z</dcterms:modified>
</cp:coreProperties>
</file>