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drawings/drawing2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77" r:id="rId2"/>
    <p:sldId id="2623" r:id="rId3"/>
    <p:sldId id="2649" r:id="rId4"/>
    <p:sldId id="2653" r:id="rId5"/>
    <p:sldId id="2654" r:id="rId6"/>
    <p:sldId id="2655" r:id="rId7"/>
    <p:sldId id="2656" r:id="rId8"/>
    <p:sldId id="2657" r:id="rId9"/>
    <p:sldId id="2642" r:id="rId10"/>
    <p:sldId id="2644" r:id="rId11"/>
    <p:sldId id="2650" r:id="rId12"/>
    <p:sldId id="2643" r:id="rId13"/>
    <p:sldId id="2651" r:id="rId14"/>
    <p:sldId id="2636" r:id="rId15"/>
    <p:sldId id="2641" r:id="rId16"/>
    <p:sldId id="2645" r:id="rId17"/>
    <p:sldId id="2646" r:id="rId18"/>
    <p:sldId id="2658" r:id="rId19"/>
    <p:sldId id="2659" r:id="rId20"/>
    <p:sldId id="2611" r:id="rId21"/>
    <p:sldId id="267" r:id="rId22"/>
    <p:sldId id="263" r:id="rId23"/>
    <p:sldId id="282" r:id="rId24"/>
    <p:sldId id="283" r:id="rId25"/>
    <p:sldId id="284" r:id="rId26"/>
    <p:sldId id="285" r:id="rId27"/>
    <p:sldId id="286" r:id="rId28"/>
    <p:sldId id="275" r:id="rId29"/>
    <p:sldId id="276" r:id="rId30"/>
    <p:sldId id="281" r:id="rId31"/>
    <p:sldId id="280" r:id="rId32"/>
    <p:sldId id="279" r:id="rId33"/>
    <p:sldId id="287" r:id="rId34"/>
    <p:sldId id="288" r:id="rId35"/>
    <p:sldId id="273" r:id="rId36"/>
    <p:sldId id="2652" r:id="rId37"/>
    <p:sldId id="2580" r:id="rId3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49"/>
          </p14:sldIdLst>
        </p14:section>
        <p14:section name="Sekcja bez tytułu" id="{3054DBE6-AD1B-4F01-8C22-2E045B5C2254}">
          <p14:sldIdLst>
            <p14:sldId id="2653"/>
            <p14:sldId id="2654"/>
            <p14:sldId id="2655"/>
            <p14:sldId id="2656"/>
            <p14:sldId id="2657"/>
            <p14:sldId id="2642"/>
            <p14:sldId id="2644"/>
            <p14:sldId id="2650"/>
            <p14:sldId id="2643"/>
            <p14:sldId id="2651"/>
            <p14:sldId id="2636"/>
            <p14:sldId id="2641"/>
            <p14:sldId id="2645"/>
            <p14:sldId id="2646"/>
            <p14:sldId id="2658"/>
            <p14:sldId id="2659"/>
            <p14:sldId id="2611"/>
            <p14:sldId id="267"/>
            <p14:sldId id="263"/>
            <p14:sldId id="282"/>
            <p14:sldId id="283"/>
            <p14:sldId id="284"/>
            <p14:sldId id="285"/>
            <p14:sldId id="286"/>
            <p14:sldId id="275"/>
            <p14:sldId id="276"/>
            <p14:sldId id="281"/>
            <p14:sldId id="280"/>
            <p14:sldId id="279"/>
            <p14:sldId id="287"/>
            <p14:sldId id="288"/>
            <p14:sldId id="273"/>
            <p14:sldId id="2652"/>
            <p14:sldId id="25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Maciej Wójcik" initials="MW" lastIdx="1" clrIdx="1">
    <p:extLst>
      <p:ext uri="{19B8F6BF-5375-455C-9EA6-DF929625EA0E}">
        <p15:presenceInfo xmlns:p15="http://schemas.microsoft.com/office/powerpoint/2012/main" userId="S-1-5-21-2619306676-2800222060-3362172700-38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9999FF"/>
    <a:srgbClr val="FF99FF"/>
    <a:srgbClr val="66FFFF"/>
    <a:srgbClr val="33CC33"/>
    <a:srgbClr val="FF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5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45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4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80793237233504E-2"/>
          <c:y val="0.12297977356656151"/>
          <c:w val="0.97163841352553304"/>
          <c:h val="0.69859684396784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#\ ##0\ [$EUR]</c:formatCode>
                <c:ptCount val="1"/>
                <c:pt idx="0">
                  <c:v>198127627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#\ ##0\ [$EUR]</c:formatCode>
                <c:ptCount val="1"/>
                <c:pt idx="0">
                  <c:v>374281800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#\ ##0\ [$EUR]</c:formatCode>
                <c:ptCount val="1"/>
                <c:pt idx="0">
                  <c:v>132326246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#\ ##0\ [$EUR]</c:formatCode>
                <c:ptCount val="1"/>
                <c:pt idx="0">
                  <c:v>200146609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#\ ##0\ [$EUR]</c:formatCode>
                <c:ptCount val="1"/>
                <c:pt idx="0">
                  <c:v>129460467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#\ ##0\ [$EUR]</c:formatCode>
                <c:ptCount val="1"/>
                <c:pt idx="0">
                  <c:v>239217788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#\ ##0\ [$EUR]</c:formatCode>
                <c:ptCount val="1"/>
                <c:pt idx="0">
                  <c:v>52602730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#\ ##0\ [$EUR]</c:formatCode>
                <c:ptCount val="1"/>
                <c:pt idx="0">
                  <c:v>436364088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#\ ##0\ [$EUR]</c:formatCode>
                <c:ptCount val="1"/>
                <c:pt idx="0">
                  <c:v>52926847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##0\ [$€-1]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DB1-4BF1-BA99-387C32F096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#\ ##0\ [$EUR]</c:formatCode>
                <c:ptCount val="1"/>
                <c:pt idx="0">
                  <c:v>20652129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B1-4BF1-BA99-387C32F096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/>
                  <a:t>1 836 106 331 EURO</a:t>
                </a:r>
              </a:p>
            </c:rich>
          </c:tx>
          <c:layout>
            <c:manualLayout>
              <c:xMode val="edge"/>
              <c:yMode val="edge"/>
              <c:x val="1.4180793237233504E-2"/>
              <c:y val="0.292590015958980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\ ##0\ [$EUR]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961348456399831E-2"/>
          <c:y val="0.86935056406160593"/>
          <c:w val="0.80519904220262928"/>
          <c:h val="4.31879145893232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384122238895895"/>
          <c:y val="2.9676550134865511E-2"/>
          <c:w val="0.40502840786538807"/>
          <c:h val="0.95052673028899237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glow rad="254000">
                  <a:schemeClr val="accent4">
                    <a:satMod val="17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5061-4D01-8E11-D892DEDA5A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2-5061-4D01-8E11-D892DEDA5A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84-47BD-9159-C7B34E37431D}"/>
              </c:ext>
            </c:extLst>
          </c:dPt>
          <c:cat>
            <c:strRef>
              <c:f>Arkusz1!$A$2:$A$4</c:f>
              <c:strCache>
                <c:ptCount val="3"/>
                <c:pt idx="0">
                  <c:v>1. Alokacja ogłoszonych konkursów - EFRR </c:v>
                </c:pt>
                <c:pt idx="1">
                  <c:v>2. Dofinansowanie w naborach - EFRR+BP </c:v>
                </c:pt>
                <c:pt idx="2">
                  <c:v>3. Alokacja Budżet Państwa</c:v>
                </c:pt>
              </c:strCache>
            </c:strRef>
          </c:cat>
          <c:val>
            <c:numRef>
              <c:f>Arkusz1!$B$2:$B$4</c:f>
              <c:numCache>
                <c:formatCode>#\ ##0.00\ "zł"</c:formatCode>
                <c:ptCount val="3"/>
                <c:pt idx="0">
                  <c:v>1896964091.1800001</c:v>
                </c:pt>
                <c:pt idx="1">
                  <c:v>1954117990.3699999</c:v>
                </c:pt>
                <c:pt idx="2">
                  <c:v>57153899.189999998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1-4D01-8E11-D892DEDA5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>
          <a:glow rad="63500">
            <a:schemeClr val="accent4">
              <a:satMod val="175000"/>
              <a:alpha val="40000"/>
            </a:schemeClr>
          </a:glow>
          <a:softEdge rad="31750"/>
        </a:effectLst>
      </c:spPr>
    </c:plotArea>
    <c:legend>
      <c:legendPos val="r"/>
      <c:layout>
        <c:manualLayout>
          <c:xMode val="edge"/>
          <c:yMode val="edge"/>
          <c:x val="0"/>
          <c:y val="0.39693246903004148"/>
          <c:w val="0.57722173867808901"/>
          <c:h val="0.457336847293686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glow rad="254000">
                  <a:schemeClr val="accent4">
                    <a:satMod val="17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5061-4D01-8E11-D892DEDA5A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2-5061-4D01-8E11-D892DEDA5A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3F-4DA6-A977-F17AE37867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3F-4DA6-A977-F17AE3786772}"/>
              </c:ext>
            </c:extLst>
          </c:dPt>
          <c:cat>
            <c:strRef>
              <c:f>Arkusz1!$A$2:$A$5</c:f>
              <c:strCache>
                <c:ptCount val="2"/>
                <c:pt idx="0">
                  <c:v>1. Kwota alokacji dla Trybu Niekonkurencyjnego z EFRR </c:v>
                </c:pt>
                <c:pt idx="1">
                  <c:v>2. Kwota alokacji dla Trybu Konkurencyjnego z EFRR 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1388627582</c:v>
                </c:pt>
                <c:pt idx="1">
                  <c:v>508336508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1-4D01-8E11-D892DEDA5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>
          <a:glow rad="63500">
            <a:schemeClr val="accent4">
              <a:satMod val="175000"/>
              <a:alpha val="40000"/>
            </a:schemeClr>
          </a:glow>
          <a:softEdge rad="31750"/>
        </a:effectLst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709108239908311E-3"/>
          <c:y val="0.1833662711643857"/>
          <c:w val="0.998411173090895"/>
          <c:h val="0.69859684396784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Działanie 1.1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#\ ##0\ "zł"</c:formatCode>
                <c:ptCount val="1"/>
                <c:pt idx="0">
                  <c:v>95944983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Działanie 1.3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#\ ##0\ "zł"</c:formatCode>
                <c:ptCount val="1"/>
                <c:pt idx="0">
                  <c:v>50000006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Działanie 1.4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7C5F881-4CEF-41D5-A960-87034BB35224}" type="VALUE">
                      <a:rPr lang="en-US" sz="1400"/>
                      <a:pPr/>
                      <a:t>[WARTOŚĆ]</a:t>
                    </a:fld>
                    <a:endParaRPr lang="pl-P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413-40DB-8CBD-0F7FBDB11627}"/>
                </c:ext>
              </c:extLst>
            </c:dLbl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#\ ##0\ "zł"</c:formatCode>
                <c:ptCount val="1"/>
                <c:pt idx="0">
                  <c:v>364322247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Działanie 1.7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#\ ##0\ "zł"</c:formatCode>
                <c:ptCount val="1"/>
                <c:pt idx="0">
                  <c:v>33779770.210000001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Działanie 2.1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#\ ##0\ "zł"</c:formatCode>
                <c:ptCount val="1"/>
                <c:pt idx="0">
                  <c:v>124378355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Działanie 2.5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#\ ##0\ "zł"</c:formatCode>
                <c:ptCount val="1"/>
                <c:pt idx="0">
                  <c:v>141012896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Działanie 2.9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#\ ##0\ "zł"</c:formatCode>
                <c:ptCount val="1"/>
                <c:pt idx="0">
                  <c:v>702825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Działanie 2.14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#\ ##0\ "zł"</c:formatCode>
                <c:ptCount val="1"/>
                <c:pt idx="0">
                  <c:v>25264216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Działanie 2.16</c:v>
                </c:pt>
              </c:strCache>
            </c:strRef>
          </c:tx>
          <c:spPr>
            <a:solidFill>
              <a:srgbClr val="66FFFF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#\ ##0\ "zł"</c:formatCode>
                <c:ptCount val="1"/>
                <c:pt idx="0">
                  <c:v>113956120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Działanie 2.17 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86748906470004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13-40DB-8CBD-0F7FBDB11627}"/>
                </c:ext>
              </c:extLst>
            </c:dLbl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#\ ##0\ "zł"</c:formatCode>
                <c:ptCount val="1"/>
                <c:pt idx="0">
                  <c:v>69458367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E-4EE2-B22C-2CAF9A8D6A56}"/>
            </c:ext>
          </c:extLst>
        </c:ser>
        <c:ser>
          <c:idx val="10"/>
          <c:order val="10"/>
          <c:tx>
            <c:strRef>
              <c:f>Arkusz1!$L$1</c:f>
              <c:strCache>
                <c:ptCount val="1"/>
                <c:pt idx="0">
                  <c:v>Działanie 4.1</c:v>
                </c:pt>
              </c:strCache>
            </c:strRef>
          </c:tx>
          <c:spPr>
            <a:solidFill>
              <a:srgbClr val="9999FF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Arkusz1!$L$2</c:f>
              <c:numCache>
                <c:formatCode>#\ ##0\ "zł"</c:formatCode>
                <c:ptCount val="1"/>
                <c:pt idx="0">
                  <c:v>195210050.69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9-406F-8388-67216817D58B}"/>
            </c:ext>
          </c:extLst>
        </c:ser>
        <c:ser>
          <c:idx val="11"/>
          <c:order val="11"/>
          <c:tx>
            <c:strRef>
              <c:f>Arkusz1!$M$1</c:f>
              <c:strCache>
                <c:ptCount val="1"/>
                <c:pt idx="0">
                  <c:v>Działanie 4.3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Arkusz1!$M$2</c:f>
              <c:numCache>
                <c:formatCode>#\ ##0\ "zł"</c:formatCode>
                <c:ptCount val="1"/>
                <c:pt idx="0">
                  <c:v>124532742.76000001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59-406F-8388-67216817D58B}"/>
            </c:ext>
          </c:extLst>
        </c:ser>
        <c:ser>
          <c:idx val="12"/>
          <c:order val="12"/>
          <c:tx>
            <c:strRef>
              <c:f>Arkusz1!$N$1</c:f>
              <c:strCache>
                <c:ptCount val="1"/>
                <c:pt idx="0">
                  <c:v>Działanie 6.12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Arkusz1!$N$2</c:f>
              <c:numCache>
                <c:formatCode>#\ ##0\ "zł"</c:formatCode>
                <c:ptCount val="1"/>
                <c:pt idx="0">
                  <c:v>50065003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59-406F-8388-67216817D5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2000" b="1" i="0" u="none" strike="noStrike" kern="1200" cap="all" baseline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1 388 627 582 </a:t>
                </a:r>
                <a:r>
                  <a:rPr lang="pl-PL" sz="2000" b="1" i="0" u="none" strike="noStrike" kern="1200" cap="none" baseline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zł</a:t>
                </a:r>
                <a:endParaRPr lang="pl-PL" sz="2000" b="1" dirty="0"/>
              </a:p>
            </c:rich>
          </c:tx>
          <c:layout>
            <c:manualLayout>
              <c:xMode val="edge"/>
              <c:yMode val="edge"/>
              <c:x val="3.024446111430042E-2"/>
              <c:y val="0.284538481789201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\ ##0\ &quot;zł&quot;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6401277537586442E-2"/>
          <c:y val="0.88276118611694587"/>
          <c:w val="0.85916679427651288"/>
          <c:h val="7.93636629763299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79764812119959E-2"/>
          <c:y val="0.2276496779943325"/>
          <c:w val="0.95733934466428938"/>
          <c:h val="0.60801719857208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Działanie 2.3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7C5F881-4CEF-41D5-A960-87034BB35224}" type="VALUE">
                      <a:rPr lang="en-US" sz="1400"/>
                      <a:pPr/>
                      <a:t>[WARTOŚĆ]</a:t>
                    </a:fld>
                    <a:endParaRPr lang="pl-P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8E26-49B6-8EAC-6C9499E003CE}"/>
                </c:ext>
              </c:extLst>
            </c:dLbl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#\ ##0.00\ "zł"</c:formatCode>
                <c:ptCount val="1"/>
                <c:pt idx="0">
                  <c:v>22490400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Działanie 2.9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#\ ##0.00\ "zł"</c:formatCode>
                <c:ptCount val="1"/>
                <c:pt idx="0">
                  <c:v>28113000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Działanie 2.12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#\ ##0.00\ "zł"</c:formatCode>
                <c:ptCount val="1"/>
                <c:pt idx="0">
                  <c:v>46855000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Działanie 2.13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#\ ##0.00\ "zł"</c:formatCode>
                <c:ptCount val="1"/>
                <c:pt idx="0">
                  <c:v>16399250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Działanie 2.15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#\ ##0.00\ "zł"</c:formatCode>
                <c:ptCount val="1"/>
                <c:pt idx="0">
                  <c:v>39826750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Działanie 2.18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#\ ##0.00\ "zł"</c:formatCode>
                <c:ptCount val="1"/>
                <c:pt idx="0">
                  <c:v>14993600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Działanie 3.2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#\ ##0.00\ "zł"</c:formatCode>
                <c:ptCount val="1"/>
                <c:pt idx="0">
                  <c:v>123536571.69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Działanie 3.3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#\ ##0.00\ "zł"</c:formatCode>
                <c:ptCount val="1"/>
                <c:pt idx="0">
                  <c:v>11896681.289999999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Działanie 5.11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#\ ##0.00\ "zł"</c:formatCode>
                <c:ptCount val="1"/>
                <c:pt idx="0">
                  <c:v>2341174.64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Działanie 5.13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#\ ##0.00\ "zł"</c:formatCode>
                <c:ptCount val="1"/>
                <c:pt idx="0">
                  <c:v>32142200.609999999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E-4EE2-B22C-2CAF9A8D6A56}"/>
            </c:ext>
          </c:extLst>
        </c:ser>
        <c:ser>
          <c:idx val="10"/>
          <c:order val="10"/>
          <c:tx>
            <c:strRef>
              <c:f>Arkusz1!$L$1</c:f>
              <c:strCache>
                <c:ptCount val="1"/>
                <c:pt idx="0">
                  <c:v>Działanie 5.14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Arkusz1!$L$2</c:f>
              <c:numCache>
                <c:formatCode>#\ ##0.00\ "zł"</c:formatCode>
                <c:ptCount val="1"/>
                <c:pt idx="0">
                  <c:v>35783327.82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BC-4531-8B72-D756FB832C4C}"/>
            </c:ext>
          </c:extLst>
        </c:ser>
        <c:ser>
          <c:idx val="11"/>
          <c:order val="11"/>
          <c:tx>
            <c:strRef>
              <c:f>Arkusz1!$M$1</c:f>
              <c:strCache>
                <c:ptCount val="1"/>
                <c:pt idx="0">
                  <c:v>Działanie 5.16 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86748906470004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EA-4A78-A621-F946E0C22D10}"/>
                </c:ext>
              </c:extLst>
            </c:dLbl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Arkusz1!$M$2</c:f>
              <c:numCache>
                <c:formatCode>#\ ##0.00\ "zł"</c:formatCode>
                <c:ptCount val="1"/>
                <c:pt idx="0">
                  <c:v>1875778.08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BC-4531-8B72-D756FB832C4C}"/>
            </c:ext>
          </c:extLst>
        </c:ser>
        <c:ser>
          <c:idx val="12"/>
          <c:order val="12"/>
          <c:tx>
            <c:strRef>
              <c:f>Arkusz1!$N$1</c:f>
              <c:strCache>
                <c:ptCount val="1"/>
                <c:pt idx="0">
                  <c:v>Działanie 5.4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Arkusz1!$N$2</c:f>
              <c:numCache>
                <c:formatCode>#\ ##0.00\ "zł"</c:formatCode>
                <c:ptCount val="1"/>
                <c:pt idx="0">
                  <c:v>15857252.439999999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BC-4531-8B72-D756FB832C4C}"/>
            </c:ext>
          </c:extLst>
        </c:ser>
        <c:ser>
          <c:idx val="13"/>
          <c:order val="13"/>
          <c:tx>
            <c:strRef>
              <c:f>Arkusz1!$O$1</c:f>
              <c:strCache>
                <c:ptCount val="1"/>
                <c:pt idx="0">
                  <c:v>Działanie 5.7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Arkusz1!$O$2</c:f>
              <c:numCache>
                <c:formatCode>#\ ##0.00\ "zł"</c:formatCode>
                <c:ptCount val="1"/>
                <c:pt idx="0">
                  <c:v>18843430.440000001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F-461D-97CF-4D2C4B997DD9}"/>
            </c:ext>
          </c:extLst>
        </c:ser>
        <c:ser>
          <c:idx val="14"/>
          <c:order val="14"/>
          <c:tx>
            <c:strRef>
              <c:f>Arkusz1!$P$1</c:f>
              <c:strCache>
                <c:ptCount val="1"/>
                <c:pt idx="0">
                  <c:v>Działanie 6.2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Arkusz1!$P$2</c:f>
              <c:numCache>
                <c:formatCode>#\ ##0.00\ "zł"</c:formatCode>
                <c:ptCount val="1"/>
                <c:pt idx="0">
                  <c:v>11325748.43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7F-461D-97CF-4D2C4B997DD9}"/>
            </c:ext>
          </c:extLst>
        </c:ser>
        <c:ser>
          <c:idx val="15"/>
          <c:order val="15"/>
          <c:tx>
            <c:strRef>
              <c:f>Arkusz1!$Q$1</c:f>
              <c:strCache>
                <c:ptCount val="1"/>
                <c:pt idx="0">
                  <c:v>Działanie 6.4</c:v>
                </c:pt>
              </c:strCache>
            </c:strRef>
          </c:tx>
          <c:spPr>
            <a:solidFill>
              <a:srgbClr val="9999FF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Arkusz1!$Q$2</c:f>
              <c:numCache>
                <c:formatCode>#\ ##0.00\ "zł"</c:formatCode>
                <c:ptCount val="1"/>
                <c:pt idx="0">
                  <c:v>13881712.109999999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7F-461D-97CF-4D2C4B997DD9}"/>
            </c:ext>
          </c:extLst>
        </c:ser>
        <c:ser>
          <c:idx val="16"/>
          <c:order val="16"/>
          <c:tx>
            <c:strRef>
              <c:f>Arkusz1!$R$1</c:f>
              <c:strCache>
                <c:ptCount val="1"/>
                <c:pt idx="0">
                  <c:v>Działanie 6.6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Arkusz1!$R$2</c:f>
              <c:numCache>
                <c:formatCode>#\ ##0.00\ "zł"</c:formatCode>
                <c:ptCount val="1"/>
                <c:pt idx="0">
                  <c:v>7353587.7000000002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7F-461D-97CF-4D2C4B997DD9}"/>
            </c:ext>
          </c:extLst>
        </c:ser>
        <c:ser>
          <c:idx val="17"/>
          <c:order val="17"/>
          <c:tx>
            <c:strRef>
              <c:f>Arkusz1!$S$1</c:f>
              <c:strCache>
                <c:ptCount val="1"/>
                <c:pt idx="0">
                  <c:v>Działanie 6.8</c:v>
                </c:pt>
              </c:strCache>
            </c:strRef>
          </c:tx>
          <c:spPr>
            <a:solidFill>
              <a:srgbClr val="66FFFF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Arkusz1!$S$2</c:f>
              <c:numCache>
                <c:formatCode>#\ ##0.00\ "zł"</c:formatCode>
                <c:ptCount val="1"/>
                <c:pt idx="0">
                  <c:v>48265757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F-461D-97CF-4D2C4B997DD9}"/>
            </c:ext>
          </c:extLst>
        </c:ser>
        <c:ser>
          <c:idx val="18"/>
          <c:order val="18"/>
          <c:tx>
            <c:strRef>
              <c:f>Arkusz1!$T$1</c:f>
              <c:strCache>
                <c:ptCount val="1"/>
                <c:pt idx="0">
                  <c:v>Działanie 6.13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Arkusz1!$T$2</c:f>
              <c:numCache>
                <c:formatCode>#\ ##0.00\ "zł"</c:formatCode>
                <c:ptCount val="1"/>
                <c:pt idx="0">
                  <c:v>3825378.08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7F-461D-97CF-4D2C4B997DD9}"/>
            </c:ext>
          </c:extLst>
        </c:ser>
        <c:ser>
          <c:idx val="19"/>
          <c:order val="19"/>
          <c:tx>
            <c:strRef>
              <c:f>Arkusz1!$U$1</c:f>
              <c:strCache>
                <c:ptCount val="1"/>
                <c:pt idx="0">
                  <c:v>Działanie 6.14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Arkusz1!$U$2</c:f>
              <c:numCache>
                <c:formatCode>#\ ##0.00\ "zł"</c:formatCode>
                <c:ptCount val="1"/>
                <c:pt idx="0">
                  <c:v>6451727.3300000001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7F-461D-97CF-4D2C4B997DD9}"/>
            </c:ext>
          </c:extLst>
        </c:ser>
        <c:ser>
          <c:idx val="20"/>
          <c:order val="20"/>
          <c:tx>
            <c:strRef>
              <c:f>Arkusz1!$V$1</c:f>
              <c:strCache>
                <c:ptCount val="1"/>
                <c:pt idx="0">
                  <c:v>Działanie 6.15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Arkusz1!$V$2</c:f>
              <c:numCache>
                <c:formatCode>#\ ##0.00\ "zł"</c:formatCode>
                <c:ptCount val="1"/>
                <c:pt idx="0">
                  <c:v>6278181.1100000003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7F-461D-97CF-4D2C4B997D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2000" b="1" i="0" u="none" strike="noStrike" kern="1200" cap="all" baseline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508 336 508 </a:t>
                </a:r>
                <a:r>
                  <a:rPr lang="pl-PL" sz="2000" b="1" i="0" u="none" strike="noStrike" kern="1200" cap="none" baseline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zł</a:t>
                </a:r>
                <a:endParaRPr lang="pl-PL" sz="2000" b="1" dirty="0"/>
              </a:p>
            </c:rich>
          </c:tx>
          <c:layout>
            <c:manualLayout>
              <c:xMode val="edge"/>
              <c:yMode val="edge"/>
              <c:x val="7.5829295502138128E-2"/>
              <c:y val="0.159739789813897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\ ##0.00\ &quot;zł&quot;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2.093961428402439E-2"/>
          <c:y val="0.84183897545250619"/>
          <c:w val="0.94252329007153923"/>
          <c:h val="0.156148142418859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Nabory ogłoszone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4A8-48DD-85E0-0B6E78ADDD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4A8-48DD-85E0-0B6E78ADDD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4A8-48DD-85E0-0B6E78ADDD85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4A8-48DD-85E0-0B6E78ADDD85}"/>
                </c:ext>
              </c:extLst>
            </c:dLbl>
            <c:dLbl>
              <c:idx val="2"/>
              <c:layout>
                <c:manualLayout>
                  <c:x val="4.9449969674578969E-3"/>
                  <c:y val="-1.62822252374491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A8-48DD-85E0-0B6E78ADDD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DW FEdKP</c:v>
                </c:pt>
                <c:pt idx="1">
                  <c:v>WUP</c:v>
                </c:pt>
                <c:pt idx="2">
                  <c:v>IP ZIT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25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8-4305-8C6B-999075943E6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"/>
          <c:y val="2.7599094573638747E-3"/>
          <c:w val="0.46037766019097032"/>
          <c:h val="0.21292791589653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DW FEdKP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8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liczba ogłoszonych naborów konkurencyjnych</c:v>
                </c:pt>
                <c:pt idx="1">
                  <c:v>liczba ogłoszonych naborów niekonkurencyjnych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14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IP ZIT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8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liczba ogłoszonych naborów konkurencyjnych</c:v>
                </c:pt>
                <c:pt idx="1">
                  <c:v>liczba ogłoszonych naborów niekonkurencyjnych</c:v>
                </c:pt>
              </c:strCache>
            </c:strRef>
          </c:cat>
          <c:val>
            <c:numRef>
              <c:f>Arkusz1!$C$2:$C$3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 WUP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8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liczba ogłoszonych naborów konkurencyjnych</c:v>
                </c:pt>
                <c:pt idx="1">
                  <c:v>liczba ogłoszonych naborów niekonkurencyjnych</c:v>
                </c:pt>
              </c:strCache>
            </c:strRef>
          </c:cat>
          <c:val>
            <c:numRef>
              <c:f>Arkusz1!$D$2:$D$3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9096720"/>
        <c:axId val="409094368"/>
      </c:barChart>
      <c:catAx>
        <c:axId val="40909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09094368"/>
        <c:crosses val="autoZero"/>
        <c:auto val="1"/>
        <c:lblAlgn val="ctr"/>
        <c:lblOffset val="100"/>
        <c:noMultiLvlLbl val="0"/>
      </c:catAx>
      <c:valAx>
        <c:axId val="4090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090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ayout>
        <c:manualLayout>
          <c:xMode val="edge"/>
          <c:yMode val="edge"/>
          <c:x val="0.36508523610704285"/>
          <c:y val="0.90647506917808951"/>
          <c:w val="0.26982941205539374"/>
          <c:h val="9.3524930821910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Liczba wniosków w podziale</a:t>
            </a:r>
            <a:r>
              <a:rPr lang="pl-PL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 na DW FEdKP, IP ZIT i IP WUP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8.0152324417408194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3.6352692464774232E-2"/>
          <c:y val="0.12559044434235406"/>
          <c:w val="0.94013086575803551"/>
          <c:h val="0.682331435164905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DW FEdKP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19D-421D-8322-DD8B3E8A2F4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64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19D-421D-8322-DD8B3E8A2F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8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liczba złożonych wniosków w naborach konkurencyjnych</c:v>
                </c:pt>
                <c:pt idx="1">
                  <c:v>liczba złożonych wniosków w naborach niekonkurencyjnych</c:v>
                </c:pt>
                <c:pt idx="2">
                  <c:v>suma 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55</c:v>
                </c:pt>
                <c:pt idx="1">
                  <c:v>9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IP ZIT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8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liczba złożonych wniosków w naborach konkurencyjnych</c:v>
                </c:pt>
                <c:pt idx="1">
                  <c:v>liczba złożonych wniosków w naborach niekonkurencyjnych</c:v>
                </c:pt>
                <c:pt idx="2">
                  <c:v>suma 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 WUP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8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liczba złożonych wniosków w naborach konkurencyjnych</c:v>
                </c:pt>
                <c:pt idx="1">
                  <c:v>liczba złożonych wniosków w naborach niekonkurencyjnych</c:v>
                </c:pt>
                <c:pt idx="2">
                  <c:v>suma 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3</c:v>
                </c:pt>
                <c:pt idx="1">
                  <c:v>22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9096720"/>
        <c:axId val="409094368"/>
      </c:barChart>
      <c:catAx>
        <c:axId val="40909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09094368"/>
        <c:crosses val="autoZero"/>
        <c:auto val="1"/>
        <c:lblAlgn val="ctr"/>
        <c:lblOffset val="100"/>
        <c:noMultiLvlLbl val="0"/>
      </c:catAx>
      <c:valAx>
        <c:axId val="4090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090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baseline="0" dirty="0"/>
              <a:t>Suma wartości dofinansowania złożonych projektów: </a:t>
            </a:r>
          </a:p>
          <a:p>
            <a:pPr>
              <a:defRPr sz="2128" b="1" i="0" u="none" strike="noStrike" kern="1200" spc="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baseline="0" dirty="0">
                <a:solidFill>
                  <a:schemeClr val="tx1"/>
                </a:solidFill>
              </a:rPr>
              <a:t>429 153 418,54 zł</a:t>
            </a:r>
            <a:endParaRPr lang="pl-PL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6.156880493767998E-2"/>
          <c:y val="1.478956397745248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DW FEdKP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5A766C-17C1-41DA-B352-830A33E270E4}" type="VALUE">
                      <a:rPr lang="en-US" spc="50" baseline="0"/>
                      <a:pPr/>
                      <a:t>[WARTOŚĆ]</a:t>
                    </a:fld>
                    <a:endParaRPr lang="pl-PL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78A-4926-9ADA-9E12494BDE69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46-44F6-87A3-69FC884B6ABF}"/>
                </c:ext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46-44F6-87A3-69FC884B6ABF}"/>
                </c:ext>
              </c:extLst>
            </c:dLbl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spc="1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wartość dofinansowania wniosków w naborach w konkurencyjnych</c:v>
                </c:pt>
                <c:pt idx="1">
                  <c:v>wartość dofinansowania wniosków w naborach niekonkurencyjnych</c:v>
                </c:pt>
                <c:pt idx="2">
                  <c:v>suma</c:v>
                </c:pt>
              </c:strCache>
            </c:strRef>
          </c:cat>
          <c:val>
            <c:numRef>
              <c:f>Arkusz1!$B$2:$B$4</c:f>
              <c:numCache>
                <c:formatCode>#\ ##0.00\ "zł"</c:formatCode>
                <c:ptCount val="3"/>
                <c:pt idx="0">
                  <c:v>221933749.05000001</c:v>
                </c:pt>
                <c:pt idx="1">
                  <c:v>111334178.09999999</c:v>
                </c:pt>
                <c:pt idx="2">
                  <c:v>333267927.14999998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IP ZIT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463227561181565E-2"/>
                  <c:y val="-8.981665758352066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12-4488-93B8-FE466DA6EC67}"/>
                </c:ext>
              </c:extLst>
            </c:dLbl>
            <c:dLbl>
              <c:idx val="2"/>
              <c:layout>
                <c:manualLayout>
                  <c:x val="7.9565094271061634E-3"/>
                  <c:y val="-8.981665758352066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12-4488-93B8-FE466DA6EC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spc="1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wartość dofinansowania wniosków w naborach w konkurencyjnych</c:v>
                </c:pt>
                <c:pt idx="1">
                  <c:v>wartość dofinansowania wniosków w naborach niekonkurencyjnych</c:v>
                </c:pt>
                <c:pt idx="2">
                  <c:v>suma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 formatCode="#\ ##0.00\ &quot;zł&quot;">
                  <c:v>5069410.17</c:v>
                </c:pt>
                <c:pt idx="1">
                  <c:v>0</c:v>
                </c:pt>
                <c:pt idx="2" formatCode="#\ ##0.00\ &quot;zł&quot;">
                  <c:v>5069410.17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 WUP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533409678574822E-3"/>
                  <c:y val="-4.1642749571035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12-4488-93B8-FE466DA6EC67}"/>
                </c:ext>
              </c:extLst>
            </c:dLbl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spc="1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wartość dofinansowania wniosków w naborach w konkurencyjnych</c:v>
                </c:pt>
                <c:pt idx="1">
                  <c:v>wartość dofinansowania wniosków w naborach niekonkurencyjnych</c:v>
                </c:pt>
                <c:pt idx="2">
                  <c:v>suma</c:v>
                </c:pt>
              </c:strCache>
            </c:strRef>
          </c:cat>
          <c:val>
            <c:numRef>
              <c:f>Arkusz1!$D$2:$D$4</c:f>
              <c:numCache>
                <c:formatCode>#\ ##0.00\ "zł"</c:formatCode>
                <c:ptCount val="3"/>
                <c:pt idx="0" formatCode="&quot;zł&quot;#,##0.00_);[Red]\(&quot;zł&quot;#,##0.00\)">
                  <c:v>2622460.16</c:v>
                </c:pt>
                <c:pt idx="1">
                  <c:v>88193521.060000002</c:v>
                </c:pt>
                <c:pt idx="2">
                  <c:v>90815981.219999999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9096720"/>
        <c:axId val="409094368"/>
      </c:barChart>
      <c:catAx>
        <c:axId val="409096720"/>
        <c:scaling>
          <c:orientation val="minMax"/>
        </c:scaling>
        <c:delete val="0"/>
        <c:axPos val="b"/>
        <c:numFmt formatCode="_(&quot;zł&quot;* #,##0.00_);_(&quot;zł&quot;* \(#,##0.00\);_(&quot;zł&quot;* &quot;-&quot;??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09094368"/>
        <c:crosses val="autoZero"/>
        <c:auto val="1"/>
        <c:lblAlgn val="ctr"/>
        <c:lblOffset val="100"/>
        <c:tickLblSkip val="1"/>
        <c:noMultiLvlLbl val="0"/>
      </c:catAx>
      <c:valAx>
        <c:axId val="4090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090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spc="1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pc="10" baseline="0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"/>
          <c:w val="0.89999979728883961"/>
          <c:h val="9.86231130960677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71201068203005"/>
          <c:y val="0.17932879004638028"/>
          <c:w val="0.65756807700264186"/>
          <c:h val="0.6916279736703038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Nabory ogłoszone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alpha val="85000"/>
                </a:schemeClr>
              </a:solidFill>
              <a:ln>
                <a:solidFill>
                  <a:schemeClr val="accent3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EA9-4F67-94F0-E1222A3B6FB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alpha val="8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EA9-4F67-94F0-E1222A3B6FB6}"/>
              </c:ext>
            </c:extLst>
          </c:dPt>
          <c:dLbls>
            <c:dLbl>
              <c:idx val="0"/>
              <c:layout>
                <c:manualLayout>
                  <c:x val="0.13488867520295963"/>
                  <c:y val="-9.1024885748031848E-3"/>
                </c:manualLayout>
              </c:layout>
              <c:numFmt formatCode="#,##0.00\ &quot;zł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777401643815727"/>
                      <c:h val="0.21319459913451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EA9-4F67-94F0-E1222A3B6FB6}"/>
                </c:ext>
              </c:extLst>
            </c:dLbl>
            <c:dLbl>
              <c:idx val="1"/>
              <c:layout>
                <c:manualLayout>
                  <c:x val="8.3822562838783171E-2"/>
                  <c:y val="-4.6572786412826432E-3"/>
                </c:manualLayout>
              </c:layout>
              <c:numFmt formatCode="#,##0.00\ &quot;zł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7213661730461"/>
                      <c:h val="0.21319459913451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EA9-4F67-94F0-E1222A3B6F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wartość alokacji w naborach zakończonych</c:v>
                </c:pt>
                <c:pt idx="1">
                  <c:v>wartość dofinansowania w złożonych wnioskach</c:v>
                </c:pt>
              </c:strCache>
            </c:strRef>
          </c:cat>
          <c:val>
            <c:numRef>
              <c:f>Arkusz1!$B$2:$B$3</c:f>
              <c:numCache>
                <c:formatCode>#,##0.00</c:formatCode>
                <c:ptCount val="2"/>
                <c:pt idx="0">
                  <c:v>307879735.22000003</c:v>
                </c:pt>
                <c:pt idx="1">
                  <c:v>429153418.54000002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A9-4F67-94F0-E1222A3B6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88997072"/>
        <c:axId val="489007512"/>
      </c:barChart>
      <c:catAx>
        <c:axId val="488997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89007512"/>
        <c:crosses val="autoZero"/>
        <c:auto val="1"/>
        <c:lblAlgn val="ctr"/>
        <c:lblOffset val="100"/>
        <c:noMultiLvlLbl val="0"/>
      </c:catAx>
      <c:valAx>
        <c:axId val="489007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88997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Nabory ogłoszone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4A8-48DD-85E0-0B6E78ADDD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4A8-48DD-85E0-0B6E78ADDD85}"/>
              </c:ext>
            </c:extLst>
          </c:dPt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4A8-48DD-85E0-0B6E78ADDD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ogłoszone</c:v>
                </c:pt>
                <c:pt idx="1">
                  <c:v>planowane do ogłoszenia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31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8-4305-8C6B-999075943E6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48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"/>
          <c:y val="2.7599094573638747E-3"/>
          <c:w val="0.46037766019097032"/>
          <c:h val="0.21292791589653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Nabory ogłoszone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4EF-4261-B43F-35A98E1732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4EF-4261-B43F-35A98E173226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4EF-4261-B43F-35A98E1732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alokacja w naborach ogłoszonych</c:v>
                </c:pt>
                <c:pt idx="1">
                  <c:v>pozostałe środki</c:v>
                </c:pt>
              </c:strCache>
            </c:strRef>
          </c:cat>
          <c:val>
            <c:numRef>
              <c:f>Arkusz1!$B$2:$B$3</c:f>
              <c:numCache>
                <c:formatCode>#\ ##0.00\ "zł"</c:formatCode>
                <c:ptCount val="2"/>
                <c:pt idx="0">
                  <c:v>566492670</c:v>
                </c:pt>
                <c:pt idx="1">
                  <c:v>2215445069.9400001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4EF-4261-B43F-35A98E17322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ayout>
        <c:manualLayout>
          <c:xMode val="edge"/>
          <c:yMode val="edge"/>
          <c:x val="0"/>
          <c:y val="0"/>
          <c:w val="0.89999979728883961"/>
          <c:h val="9.86231130960677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71201068203005"/>
          <c:y val="0.17932879004638028"/>
          <c:w val="0.65756807700264186"/>
          <c:h val="0.6916279736703038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Nabory ogłoszone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alpha val="85000"/>
                </a:schemeClr>
              </a:solidFill>
              <a:ln>
                <a:solidFill>
                  <a:schemeClr val="accent3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1-5F01-4466-8C31-43AF69EB51C4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75000"/>
                  <a:lumOff val="25000"/>
                  <a:alpha val="8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3-5F01-4466-8C31-43AF69EB51C4}"/>
              </c:ext>
            </c:extLst>
          </c:dPt>
          <c:dLbls>
            <c:dLbl>
              <c:idx val="0"/>
              <c:layout>
                <c:manualLayout>
                  <c:x val="0.1779115646047098"/>
                  <c:y val="1.0098074414507517E-2"/>
                </c:manualLayout>
              </c:layout>
              <c:numFmt formatCode="#,##0.00\ &quot;zł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777401643815727"/>
                      <c:h val="0.21319459913451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F01-4466-8C31-43AF69EB51C4}"/>
                </c:ext>
              </c:extLst>
            </c:dLbl>
            <c:dLbl>
              <c:idx val="1"/>
              <c:layout>
                <c:manualLayout>
                  <c:x val="0.13932338908730416"/>
                  <c:y val="9.315107376502995E-3"/>
                </c:manualLayout>
              </c:layout>
              <c:numFmt formatCode="#,##0.00\ &quot;zł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7213661730461"/>
                      <c:h val="0.21319459913451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F01-4466-8C31-43AF69EB51C4}"/>
                </c:ext>
              </c:extLst>
            </c:dLbl>
            <c:dLbl>
              <c:idx val="2"/>
              <c:layout>
                <c:manualLayout>
                  <c:x val="-1.0717826224436601E-2"/>
                  <c:y val="-4.6574620059285461E-3"/>
                </c:manualLayout>
              </c:layout>
              <c:numFmt formatCode="#,##0.00\ &quot;zł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01-4466-8C31-43AF69EB51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łączna wartość alokacji w naborach do końca roku</c:v>
                </c:pt>
                <c:pt idx="1">
                  <c:v>wartość alokacji w naborach ogłoszonych</c:v>
                </c:pt>
                <c:pt idx="2">
                  <c:v>suma środków przeznaczonych na EFS+</c:v>
                </c:pt>
              </c:strCache>
            </c:strRef>
          </c:cat>
          <c:val>
            <c:numRef>
              <c:f>Arkusz1!$B$2:$B$4</c:f>
              <c:numCache>
                <c:formatCode>#,##0.00</c:formatCode>
                <c:ptCount val="3"/>
                <c:pt idx="0">
                  <c:v>935373296.65999997</c:v>
                </c:pt>
                <c:pt idx="1">
                  <c:v>566492670</c:v>
                </c:pt>
                <c:pt idx="2">
                  <c:v>2664835069.9400001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01-4466-8C31-43AF69EB5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88997072"/>
        <c:axId val="489007512"/>
      </c:barChart>
      <c:catAx>
        <c:axId val="488997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89007512"/>
        <c:crosses val="autoZero"/>
        <c:auto val="1"/>
        <c:lblAlgn val="ctr"/>
        <c:lblOffset val="100"/>
        <c:noMultiLvlLbl val="0"/>
      </c:catAx>
      <c:valAx>
        <c:axId val="489007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88997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  <c:userShapes r:id="rId2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- 72,24 procent tej kwoty pochodzić będzie z Europejskiego Funduszu Rozwoju Regionalnego i wydanych zostanie na inwestycje o charakterze infrastrukturalnym</cx:pt>
          <cx:pt idx="1">509 618 947 EURO - 27,76 procent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  <cx:legend pos="l" align="ctr" overlay="0">
      <cx:spPr>
        <a:solidFill>
          <a:schemeClr val="bg2">
            <a:alpha val="97000"/>
          </a:schemeClr>
        </a:solidFill>
        <a:effectLst>
          <a:outerShdw blurRad="63500" sx="102000" sy="102000" algn="ctr" rotWithShape="0">
            <a:prstClr val="black">
              <a:alpha val="40000"/>
            </a:prstClr>
          </a:outerShdw>
        </a:effectLst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/>
          </a:pPr>
          <a:endParaRPr lang="pl-PL" sz="1600" b="0" i="0" u="none" strike="noStrike" kern="1200" baseline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B29B23-29F4-43C7-BE4E-A3E5A94184E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B7880A39-F125-47B9-8698-B2B7B89D1FAE}">
      <dgm:prSet phldrT="[Tekst]" custT="1"/>
      <dgm:spPr/>
      <dgm:t>
        <a:bodyPr/>
        <a:lstStyle/>
        <a:p>
          <a:r>
            <a:rPr lang="pl-PL" sz="2000" dirty="0">
              <a:latin typeface="Arial" panose="020B0604020202020204" pitchFamily="34" charset="0"/>
              <a:cs typeface="Arial" panose="020B0604020202020204" pitchFamily="34" charset="0"/>
            </a:rPr>
            <a:t>Ogłoszenie naboru</a:t>
          </a:r>
        </a:p>
      </dgm:t>
    </dgm:pt>
    <dgm:pt modelId="{9B24AFC2-5EA6-4FF5-B149-729E45BE24A3}" type="parTrans" cxnId="{70FC614B-2A72-4F7C-936D-BA723FD2505B}">
      <dgm:prSet/>
      <dgm:spPr/>
      <dgm:t>
        <a:bodyPr/>
        <a:lstStyle/>
        <a:p>
          <a:endParaRPr lang="pl-PL"/>
        </a:p>
      </dgm:t>
    </dgm:pt>
    <dgm:pt modelId="{8F8836C2-194F-4764-B306-99BE2A226C55}" type="sibTrans" cxnId="{70FC614B-2A72-4F7C-936D-BA723FD2505B}">
      <dgm:prSet/>
      <dgm:spPr/>
      <dgm:t>
        <a:bodyPr/>
        <a:lstStyle/>
        <a:p>
          <a:endParaRPr lang="pl-PL"/>
        </a:p>
      </dgm:t>
    </dgm:pt>
    <dgm:pt modelId="{EEC65727-AB0E-4006-A0DA-1EC352526EBF}">
      <dgm:prSet phldrT="[Tekst]" custT="1"/>
      <dgm:spPr/>
      <dgm:t>
        <a:bodyPr/>
        <a:lstStyle/>
        <a:p>
          <a:r>
            <a:rPr lang="pl-PL" sz="2000" dirty="0">
              <a:latin typeface="Arial" panose="020B0604020202020204" pitchFamily="34" charset="0"/>
              <a:cs typeface="Arial" panose="020B0604020202020204" pitchFamily="34" charset="0"/>
            </a:rPr>
            <a:t>6 miesięcy</a:t>
          </a:r>
        </a:p>
      </dgm:t>
    </dgm:pt>
    <dgm:pt modelId="{0D4E09C5-BDAE-4163-ABBA-7C918421E075}" type="parTrans" cxnId="{C835EC5D-6398-4A36-B21C-26779A5F2144}">
      <dgm:prSet/>
      <dgm:spPr/>
      <dgm:t>
        <a:bodyPr/>
        <a:lstStyle/>
        <a:p>
          <a:endParaRPr lang="pl-PL"/>
        </a:p>
      </dgm:t>
    </dgm:pt>
    <dgm:pt modelId="{64BAF6A9-DCFE-462A-9442-5E8D96990B55}" type="sibTrans" cxnId="{C835EC5D-6398-4A36-B21C-26779A5F2144}">
      <dgm:prSet/>
      <dgm:spPr/>
      <dgm:t>
        <a:bodyPr/>
        <a:lstStyle/>
        <a:p>
          <a:endParaRPr lang="pl-PL"/>
        </a:p>
      </dgm:t>
    </dgm:pt>
    <dgm:pt modelId="{16AD4E00-772B-4406-B8A2-A0D38FF7A30B}">
      <dgm:prSet phldrT="[Tekst]" custT="1"/>
      <dgm:spPr/>
      <dgm:t>
        <a:bodyPr/>
        <a:lstStyle/>
        <a:p>
          <a:r>
            <a:rPr lang="pl-PL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Zakończenie naboru</a:t>
          </a:r>
        </a:p>
      </dgm:t>
    </dgm:pt>
    <dgm:pt modelId="{35EC1C7E-8EA1-4CD2-AC57-C9CBCC2949CE}" type="parTrans" cxnId="{C58EE841-B48D-43E7-9055-D3E0F586159E}">
      <dgm:prSet/>
      <dgm:spPr/>
      <dgm:t>
        <a:bodyPr/>
        <a:lstStyle/>
        <a:p>
          <a:endParaRPr lang="pl-PL"/>
        </a:p>
      </dgm:t>
    </dgm:pt>
    <dgm:pt modelId="{1C3BBB9E-BBBF-44AD-829D-2798FEE9D47E}" type="sibTrans" cxnId="{C58EE841-B48D-43E7-9055-D3E0F586159E}">
      <dgm:prSet/>
      <dgm:spPr/>
      <dgm:t>
        <a:bodyPr/>
        <a:lstStyle/>
        <a:p>
          <a:endParaRPr lang="pl-PL"/>
        </a:p>
      </dgm:t>
    </dgm:pt>
    <dgm:pt modelId="{4860B0F8-FC94-42C0-92DC-60E1216DA909}" type="pres">
      <dgm:prSet presAssocID="{35B29B23-29F4-43C7-BE4E-A3E5A94184EF}" presName="Name0" presStyleCnt="0">
        <dgm:presLayoutVars>
          <dgm:dir/>
          <dgm:resizeHandles val="exact"/>
        </dgm:presLayoutVars>
      </dgm:prSet>
      <dgm:spPr/>
    </dgm:pt>
    <dgm:pt modelId="{1F5986E4-5EF5-4E33-B5F7-01B1A4580093}" type="pres">
      <dgm:prSet presAssocID="{35B29B23-29F4-43C7-BE4E-A3E5A94184EF}" presName="arrow" presStyleLbl="bgShp" presStyleIdx="0" presStyleCnt="1" custLinFactNeighborY="1934"/>
      <dgm:spPr/>
    </dgm:pt>
    <dgm:pt modelId="{9E645758-B5F2-4569-9F96-14A031A82FDB}" type="pres">
      <dgm:prSet presAssocID="{35B29B23-29F4-43C7-BE4E-A3E5A94184EF}" presName="points" presStyleCnt="0"/>
      <dgm:spPr/>
    </dgm:pt>
    <dgm:pt modelId="{39598845-5036-44DE-A0C1-784024D4C176}" type="pres">
      <dgm:prSet presAssocID="{B7880A39-F125-47B9-8698-B2B7B89D1FAE}" presName="compositeA" presStyleCnt="0"/>
      <dgm:spPr/>
    </dgm:pt>
    <dgm:pt modelId="{5C29654D-F771-41A6-91AC-70ECAF55D899}" type="pres">
      <dgm:prSet presAssocID="{B7880A39-F125-47B9-8698-B2B7B89D1FAE}" presName="textA" presStyleLbl="revTx" presStyleIdx="0" presStyleCnt="3">
        <dgm:presLayoutVars>
          <dgm:bulletEnabled val="1"/>
        </dgm:presLayoutVars>
      </dgm:prSet>
      <dgm:spPr/>
    </dgm:pt>
    <dgm:pt modelId="{5D4423AB-D054-4C2D-B169-58E4B199631F}" type="pres">
      <dgm:prSet presAssocID="{B7880A39-F125-47B9-8698-B2B7B89D1FAE}" presName="circleA" presStyleLbl="node1" presStyleIdx="0" presStyleCnt="3"/>
      <dgm:spPr/>
    </dgm:pt>
    <dgm:pt modelId="{D4458B6E-A638-43B5-A8BF-7BD4ACB0CE3F}" type="pres">
      <dgm:prSet presAssocID="{B7880A39-F125-47B9-8698-B2B7B89D1FAE}" presName="spaceA" presStyleCnt="0"/>
      <dgm:spPr/>
    </dgm:pt>
    <dgm:pt modelId="{3BDCF108-C922-4E39-9359-096CA4E71F9C}" type="pres">
      <dgm:prSet presAssocID="{8F8836C2-194F-4764-B306-99BE2A226C55}" presName="space" presStyleCnt="0"/>
      <dgm:spPr/>
    </dgm:pt>
    <dgm:pt modelId="{D659E1CD-A960-44E6-8D89-D9A7CC05DBFF}" type="pres">
      <dgm:prSet presAssocID="{EEC65727-AB0E-4006-A0DA-1EC352526EBF}" presName="compositeB" presStyleCnt="0"/>
      <dgm:spPr/>
    </dgm:pt>
    <dgm:pt modelId="{3A82CA38-1132-4AB3-9BA2-EAA66E4A99F8}" type="pres">
      <dgm:prSet presAssocID="{EEC65727-AB0E-4006-A0DA-1EC352526EBF}" presName="textB" presStyleLbl="revTx" presStyleIdx="1" presStyleCnt="3">
        <dgm:presLayoutVars>
          <dgm:bulletEnabled val="1"/>
        </dgm:presLayoutVars>
      </dgm:prSet>
      <dgm:spPr/>
    </dgm:pt>
    <dgm:pt modelId="{09C0F19B-8C2E-4B64-9BE1-46632CFD887A}" type="pres">
      <dgm:prSet presAssocID="{EEC65727-AB0E-4006-A0DA-1EC352526EBF}" presName="circleB" presStyleLbl="node1" presStyleIdx="1" presStyleCnt="3"/>
      <dgm:spPr/>
    </dgm:pt>
    <dgm:pt modelId="{AE3FDDB8-9EE2-4BF7-AFF5-FB5BFE8AB57A}" type="pres">
      <dgm:prSet presAssocID="{EEC65727-AB0E-4006-A0DA-1EC352526EBF}" presName="spaceB" presStyleCnt="0"/>
      <dgm:spPr/>
    </dgm:pt>
    <dgm:pt modelId="{C2FBAC06-A12C-4547-88AA-49C47F281FD2}" type="pres">
      <dgm:prSet presAssocID="{64BAF6A9-DCFE-462A-9442-5E8D96990B55}" presName="space" presStyleCnt="0"/>
      <dgm:spPr/>
    </dgm:pt>
    <dgm:pt modelId="{61224AF7-C817-4344-A888-18B58417F903}" type="pres">
      <dgm:prSet presAssocID="{16AD4E00-772B-4406-B8A2-A0D38FF7A30B}" presName="compositeA" presStyleCnt="0"/>
      <dgm:spPr/>
    </dgm:pt>
    <dgm:pt modelId="{9F885EFA-F4D1-48B9-96C4-87E7FD3C9D4E}" type="pres">
      <dgm:prSet presAssocID="{16AD4E00-772B-4406-B8A2-A0D38FF7A30B}" presName="textA" presStyleLbl="revTx" presStyleIdx="2" presStyleCnt="3">
        <dgm:presLayoutVars>
          <dgm:bulletEnabled val="1"/>
        </dgm:presLayoutVars>
      </dgm:prSet>
      <dgm:spPr/>
    </dgm:pt>
    <dgm:pt modelId="{499F797F-B017-4A71-BAB0-7B122FA91915}" type="pres">
      <dgm:prSet presAssocID="{16AD4E00-772B-4406-B8A2-A0D38FF7A30B}" presName="circleA" presStyleLbl="node1" presStyleIdx="2" presStyleCnt="3"/>
      <dgm:spPr/>
    </dgm:pt>
    <dgm:pt modelId="{F5E2D353-B352-4895-9EA3-DD8C9CBA51F3}" type="pres">
      <dgm:prSet presAssocID="{16AD4E00-772B-4406-B8A2-A0D38FF7A30B}" presName="spaceA" presStyleCnt="0"/>
      <dgm:spPr/>
    </dgm:pt>
  </dgm:ptLst>
  <dgm:cxnLst>
    <dgm:cxn modelId="{27552407-5071-4649-B5CB-4327FEBBD39E}" type="presOf" srcId="{EEC65727-AB0E-4006-A0DA-1EC352526EBF}" destId="{3A82CA38-1132-4AB3-9BA2-EAA66E4A99F8}" srcOrd="0" destOrd="0" presId="urn:microsoft.com/office/officeart/2005/8/layout/hProcess11"/>
    <dgm:cxn modelId="{AA0DB126-6163-43AF-925B-44E2F9969646}" type="presOf" srcId="{35B29B23-29F4-43C7-BE4E-A3E5A94184EF}" destId="{4860B0F8-FC94-42C0-92DC-60E1216DA909}" srcOrd="0" destOrd="0" presId="urn:microsoft.com/office/officeart/2005/8/layout/hProcess11"/>
    <dgm:cxn modelId="{C835EC5D-6398-4A36-B21C-26779A5F2144}" srcId="{35B29B23-29F4-43C7-BE4E-A3E5A94184EF}" destId="{EEC65727-AB0E-4006-A0DA-1EC352526EBF}" srcOrd="1" destOrd="0" parTransId="{0D4E09C5-BDAE-4163-ABBA-7C918421E075}" sibTransId="{64BAF6A9-DCFE-462A-9442-5E8D96990B55}"/>
    <dgm:cxn modelId="{C58EE841-B48D-43E7-9055-D3E0F586159E}" srcId="{35B29B23-29F4-43C7-BE4E-A3E5A94184EF}" destId="{16AD4E00-772B-4406-B8A2-A0D38FF7A30B}" srcOrd="2" destOrd="0" parTransId="{35EC1C7E-8EA1-4CD2-AC57-C9CBCC2949CE}" sibTransId="{1C3BBB9E-BBBF-44AD-829D-2798FEE9D47E}"/>
    <dgm:cxn modelId="{70FC614B-2A72-4F7C-936D-BA723FD2505B}" srcId="{35B29B23-29F4-43C7-BE4E-A3E5A94184EF}" destId="{B7880A39-F125-47B9-8698-B2B7B89D1FAE}" srcOrd="0" destOrd="0" parTransId="{9B24AFC2-5EA6-4FF5-B149-729E45BE24A3}" sibTransId="{8F8836C2-194F-4764-B306-99BE2A226C55}"/>
    <dgm:cxn modelId="{8A87BBC5-CF24-4485-BD11-31B260C8F498}" type="presOf" srcId="{16AD4E00-772B-4406-B8A2-A0D38FF7A30B}" destId="{9F885EFA-F4D1-48B9-96C4-87E7FD3C9D4E}" srcOrd="0" destOrd="0" presId="urn:microsoft.com/office/officeart/2005/8/layout/hProcess11"/>
    <dgm:cxn modelId="{65C57CD0-2EFE-4980-9775-596D67E40C4D}" type="presOf" srcId="{B7880A39-F125-47B9-8698-B2B7B89D1FAE}" destId="{5C29654D-F771-41A6-91AC-70ECAF55D899}" srcOrd="0" destOrd="0" presId="urn:microsoft.com/office/officeart/2005/8/layout/hProcess11"/>
    <dgm:cxn modelId="{CF0FE0AB-3D4A-4A53-A2D3-2BC41800ECB8}" type="presParOf" srcId="{4860B0F8-FC94-42C0-92DC-60E1216DA909}" destId="{1F5986E4-5EF5-4E33-B5F7-01B1A4580093}" srcOrd="0" destOrd="0" presId="urn:microsoft.com/office/officeart/2005/8/layout/hProcess11"/>
    <dgm:cxn modelId="{C5A51162-1CBF-4DA7-852E-4ED2CF15C7BB}" type="presParOf" srcId="{4860B0F8-FC94-42C0-92DC-60E1216DA909}" destId="{9E645758-B5F2-4569-9F96-14A031A82FDB}" srcOrd="1" destOrd="0" presId="urn:microsoft.com/office/officeart/2005/8/layout/hProcess11"/>
    <dgm:cxn modelId="{97086ED5-15A7-409D-81AD-516BF008186C}" type="presParOf" srcId="{9E645758-B5F2-4569-9F96-14A031A82FDB}" destId="{39598845-5036-44DE-A0C1-784024D4C176}" srcOrd="0" destOrd="0" presId="urn:microsoft.com/office/officeart/2005/8/layout/hProcess11"/>
    <dgm:cxn modelId="{1E1380AB-0E62-4EFA-99EC-A17013FC6519}" type="presParOf" srcId="{39598845-5036-44DE-A0C1-784024D4C176}" destId="{5C29654D-F771-41A6-91AC-70ECAF55D899}" srcOrd="0" destOrd="0" presId="urn:microsoft.com/office/officeart/2005/8/layout/hProcess11"/>
    <dgm:cxn modelId="{FB87B9CD-8275-405A-9C9E-CD1F40B1AD85}" type="presParOf" srcId="{39598845-5036-44DE-A0C1-784024D4C176}" destId="{5D4423AB-D054-4C2D-B169-58E4B199631F}" srcOrd="1" destOrd="0" presId="urn:microsoft.com/office/officeart/2005/8/layout/hProcess11"/>
    <dgm:cxn modelId="{C083B6B4-EAC0-46F3-A161-B7271110C912}" type="presParOf" srcId="{39598845-5036-44DE-A0C1-784024D4C176}" destId="{D4458B6E-A638-43B5-A8BF-7BD4ACB0CE3F}" srcOrd="2" destOrd="0" presId="urn:microsoft.com/office/officeart/2005/8/layout/hProcess11"/>
    <dgm:cxn modelId="{E18F0F32-68D5-43DA-B245-11E813ED2F40}" type="presParOf" srcId="{9E645758-B5F2-4569-9F96-14A031A82FDB}" destId="{3BDCF108-C922-4E39-9359-096CA4E71F9C}" srcOrd="1" destOrd="0" presId="urn:microsoft.com/office/officeart/2005/8/layout/hProcess11"/>
    <dgm:cxn modelId="{C6423D80-60CA-424B-8101-78558E994C64}" type="presParOf" srcId="{9E645758-B5F2-4569-9F96-14A031A82FDB}" destId="{D659E1CD-A960-44E6-8D89-D9A7CC05DBFF}" srcOrd="2" destOrd="0" presId="urn:microsoft.com/office/officeart/2005/8/layout/hProcess11"/>
    <dgm:cxn modelId="{B5108467-CA49-47D6-A581-AF43FF7E7424}" type="presParOf" srcId="{D659E1CD-A960-44E6-8D89-D9A7CC05DBFF}" destId="{3A82CA38-1132-4AB3-9BA2-EAA66E4A99F8}" srcOrd="0" destOrd="0" presId="urn:microsoft.com/office/officeart/2005/8/layout/hProcess11"/>
    <dgm:cxn modelId="{0BF56BFD-CBE5-49E6-A052-B6AF18DB7BAF}" type="presParOf" srcId="{D659E1CD-A960-44E6-8D89-D9A7CC05DBFF}" destId="{09C0F19B-8C2E-4B64-9BE1-46632CFD887A}" srcOrd="1" destOrd="0" presId="urn:microsoft.com/office/officeart/2005/8/layout/hProcess11"/>
    <dgm:cxn modelId="{53C82F69-C532-4C64-8244-1D0E6DEF597A}" type="presParOf" srcId="{D659E1CD-A960-44E6-8D89-D9A7CC05DBFF}" destId="{AE3FDDB8-9EE2-4BF7-AFF5-FB5BFE8AB57A}" srcOrd="2" destOrd="0" presId="urn:microsoft.com/office/officeart/2005/8/layout/hProcess11"/>
    <dgm:cxn modelId="{0DEAE436-7CDB-4AED-94E7-799E0BA3D5FA}" type="presParOf" srcId="{9E645758-B5F2-4569-9F96-14A031A82FDB}" destId="{C2FBAC06-A12C-4547-88AA-49C47F281FD2}" srcOrd="3" destOrd="0" presId="urn:microsoft.com/office/officeart/2005/8/layout/hProcess11"/>
    <dgm:cxn modelId="{B2B2B873-AAB6-4D3D-B54E-83D99E537B1F}" type="presParOf" srcId="{9E645758-B5F2-4569-9F96-14A031A82FDB}" destId="{61224AF7-C817-4344-A888-18B58417F903}" srcOrd="4" destOrd="0" presId="urn:microsoft.com/office/officeart/2005/8/layout/hProcess11"/>
    <dgm:cxn modelId="{C2981CAA-8BF7-4804-A864-2B3BAB6767B1}" type="presParOf" srcId="{61224AF7-C817-4344-A888-18B58417F903}" destId="{9F885EFA-F4D1-48B9-96C4-87E7FD3C9D4E}" srcOrd="0" destOrd="0" presId="urn:microsoft.com/office/officeart/2005/8/layout/hProcess11"/>
    <dgm:cxn modelId="{2E389F2C-7B95-4F32-ABB8-4E3D2F1B0F82}" type="presParOf" srcId="{61224AF7-C817-4344-A888-18B58417F903}" destId="{499F797F-B017-4A71-BAB0-7B122FA91915}" srcOrd="1" destOrd="0" presId="urn:microsoft.com/office/officeart/2005/8/layout/hProcess11"/>
    <dgm:cxn modelId="{860992DA-A0A8-4856-B4BA-1B76A0C543D3}" type="presParOf" srcId="{61224AF7-C817-4344-A888-18B58417F903}" destId="{F5E2D353-B352-4895-9EA3-DD8C9CBA51F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986E4-5EF5-4E33-B5F7-01B1A4580093}">
      <dsp:nvSpPr>
        <dsp:cNvPr id="0" name=""/>
        <dsp:cNvSpPr/>
      </dsp:nvSpPr>
      <dsp:spPr>
        <a:xfrm>
          <a:off x="0" y="522668"/>
          <a:ext cx="7838743" cy="679373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9654D-F771-41A6-91AC-70ECAF55D899}">
      <dsp:nvSpPr>
        <dsp:cNvPr id="0" name=""/>
        <dsp:cNvSpPr/>
      </dsp:nvSpPr>
      <dsp:spPr>
        <a:xfrm>
          <a:off x="3444" y="0"/>
          <a:ext cx="2273541" cy="679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Arial" panose="020B0604020202020204" pitchFamily="34" charset="0"/>
              <a:cs typeface="Arial" panose="020B0604020202020204" pitchFamily="34" charset="0"/>
            </a:rPr>
            <a:t>Ogłoszenie naboru</a:t>
          </a:r>
        </a:p>
      </dsp:txBody>
      <dsp:txXfrm>
        <a:off x="3444" y="0"/>
        <a:ext cx="2273541" cy="679373"/>
      </dsp:txXfrm>
    </dsp:sp>
    <dsp:sp modelId="{5D4423AB-D054-4C2D-B169-58E4B199631F}">
      <dsp:nvSpPr>
        <dsp:cNvPr id="0" name=""/>
        <dsp:cNvSpPr/>
      </dsp:nvSpPr>
      <dsp:spPr>
        <a:xfrm>
          <a:off x="1055293" y="764294"/>
          <a:ext cx="169843" cy="1698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2CA38-1132-4AB3-9BA2-EAA66E4A99F8}">
      <dsp:nvSpPr>
        <dsp:cNvPr id="0" name=""/>
        <dsp:cNvSpPr/>
      </dsp:nvSpPr>
      <dsp:spPr>
        <a:xfrm>
          <a:off x="2390663" y="1019059"/>
          <a:ext cx="2273541" cy="679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Arial" panose="020B0604020202020204" pitchFamily="34" charset="0"/>
              <a:cs typeface="Arial" panose="020B0604020202020204" pitchFamily="34" charset="0"/>
            </a:rPr>
            <a:t>6 miesięcy</a:t>
          </a:r>
        </a:p>
      </dsp:txBody>
      <dsp:txXfrm>
        <a:off x="2390663" y="1019059"/>
        <a:ext cx="2273541" cy="679373"/>
      </dsp:txXfrm>
    </dsp:sp>
    <dsp:sp modelId="{09C0F19B-8C2E-4B64-9BE1-46632CFD887A}">
      <dsp:nvSpPr>
        <dsp:cNvPr id="0" name=""/>
        <dsp:cNvSpPr/>
      </dsp:nvSpPr>
      <dsp:spPr>
        <a:xfrm>
          <a:off x="3442512" y="764294"/>
          <a:ext cx="169843" cy="1698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85EFA-F4D1-48B9-96C4-87E7FD3C9D4E}">
      <dsp:nvSpPr>
        <dsp:cNvPr id="0" name=""/>
        <dsp:cNvSpPr/>
      </dsp:nvSpPr>
      <dsp:spPr>
        <a:xfrm>
          <a:off x="4777882" y="0"/>
          <a:ext cx="2273541" cy="679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Zakończenie naboru</a:t>
          </a:r>
        </a:p>
      </dsp:txBody>
      <dsp:txXfrm>
        <a:off x="4777882" y="0"/>
        <a:ext cx="2273541" cy="679373"/>
      </dsp:txXfrm>
    </dsp:sp>
    <dsp:sp modelId="{499F797F-B017-4A71-BAB0-7B122FA91915}">
      <dsp:nvSpPr>
        <dsp:cNvPr id="0" name=""/>
        <dsp:cNvSpPr/>
      </dsp:nvSpPr>
      <dsp:spPr>
        <a:xfrm>
          <a:off x="5829731" y="764294"/>
          <a:ext cx="169843" cy="1698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0.36681</cdr:x>
      <cdr:y>0</cdr:y>
    </cdr:from>
    <cdr:to>
      <cdr:x>0.46784</cdr:x>
      <cdr:y>0.12149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254C4EE1-6895-9878-EA31-789B5A427CC6}"/>
            </a:ext>
          </a:extLst>
        </cdr:cNvPr>
        <cdr:cNvSpPr txBox="1"/>
      </cdr:nvSpPr>
      <cdr:spPr>
        <a:xfrm xmlns:a="http://schemas.openxmlformats.org/drawingml/2006/main">
          <a:off x="3777109" y="-4136410"/>
          <a:ext cx="1040321" cy="33128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0.38898</cdr:x>
      <cdr:y>0.15623</cdr:y>
    </cdr:from>
    <cdr:to>
      <cdr:x>0.38898</cdr:x>
      <cdr:y>0.57802</cdr:y>
    </cdr:to>
    <cdr:cxnSp macro="">
      <cdr:nvCxnSpPr>
        <cdr:cNvPr id="3" name="Łącznik prosty 2">
          <a:extLst xmlns:a="http://schemas.openxmlformats.org/drawingml/2006/main">
            <a:ext uri="{FF2B5EF4-FFF2-40B4-BE49-F238E27FC236}">
              <a16:creationId xmlns:a16="http://schemas.microsoft.com/office/drawing/2014/main" id="{3626A6BC-363E-E81D-CAFE-58B688DDA837}"/>
            </a:ext>
          </a:extLst>
        </cdr:cNvPr>
        <cdr:cNvCxnSpPr/>
      </cdr:nvCxnSpPr>
      <cdr:spPr>
        <a:xfrm xmlns:a="http://schemas.openxmlformats.org/drawingml/2006/main" flipV="1">
          <a:off x="3633575" y="386476"/>
          <a:ext cx="0" cy="1043382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>
              <a:lumMod val="65000"/>
              <a:lumOff val="35000"/>
              <a:alpha val="78000"/>
            </a:schemeClr>
          </a:solidFill>
          <a:headEnd type="none"/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0.32521</cdr:x>
      <cdr:y>0.06369</cdr:y>
    </cdr:from>
    <cdr:to>
      <cdr:x>0.42624</cdr:x>
      <cdr:y>0.18518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254C4EE1-6895-9878-EA31-789B5A427CC6}"/>
            </a:ext>
          </a:extLst>
        </cdr:cNvPr>
        <cdr:cNvSpPr txBox="1"/>
      </cdr:nvSpPr>
      <cdr:spPr>
        <a:xfrm xmlns:a="http://schemas.openxmlformats.org/drawingml/2006/main">
          <a:off x="3348711" y="173657"/>
          <a:ext cx="1040327" cy="3313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b="1" dirty="0"/>
            <a:t>10.11.2023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16.11.2023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16.11.2023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16.11.2023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16.11.2023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BCACD-2E13-4F23-B755-7850EECF1BBF}" type="datetime1">
              <a:rPr lang="pl-PL" noProof="0" smtClean="0"/>
              <a:t>16.11.2023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EE873-846A-45E9-ABB5-B1C2E49030B1}" type="datetimeFigureOut">
              <a:rPr lang="pl-PL" smtClean="0"/>
              <a:t>16.11.2023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213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7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623825"/>
            <a:ext cx="9031311" cy="2396072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b="0" dirty="0"/>
              <a:t>Toruń 2023 r.                    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A859FB-B83E-771A-7305-CC49A5EB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F1A1303-EF90-8B81-7DA9-EF7552D44380}"/>
              </a:ext>
            </a:extLst>
          </p:cNvPr>
          <p:cNvSpPr txBox="1"/>
          <p:nvPr/>
        </p:nvSpPr>
        <p:spPr>
          <a:xfrm>
            <a:off x="9265878" y="5403635"/>
            <a:ext cx="2525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stan na 10/11/23</a:t>
            </a:r>
          </a:p>
        </p:txBody>
      </p:sp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D739905-AEF2-EEC5-EBE9-6D1911FA0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433" y="529980"/>
            <a:ext cx="9694624" cy="834586"/>
          </a:xfrm>
        </p:spPr>
        <p:txBody>
          <a:bodyPr>
            <a:normAutofit fontScale="47500" lnSpcReduction="20000"/>
          </a:bodyPr>
          <a:lstStyle/>
          <a:p>
            <a:endParaRPr lang="pl-PL" b="1" dirty="0"/>
          </a:p>
          <a:p>
            <a:pPr marL="0" indent="0">
              <a:buNone/>
            </a:pPr>
            <a:r>
              <a:rPr lang="pl-PL" sz="3200" b="1" dirty="0"/>
              <a:t>ŁĄCZNA WARTOŚĆ FUNDUSZY EUROPEJSKICH DLA KUJAW I POMORZA 2021-2027 - 1 836 106 331 EURO </a:t>
            </a:r>
          </a:p>
          <a:p>
            <a:endParaRPr lang="pl-PL" b="1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06582523"/>
                  </p:ext>
                </p:extLst>
              </p:nvPr>
            </p:nvGraphicFramePr>
            <p:xfrm>
              <a:off x="801858" y="1662527"/>
              <a:ext cx="10219483" cy="45413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1858" y="1662527"/>
                <a:ext cx="10219483" cy="454132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FEE4C2-7568-ECB9-54C6-77C197FE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816317"/>
            <a:ext cx="9852728" cy="53792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1800" dirty="0">
                <a:solidFill>
                  <a:schemeClr val="tx1"/>
                </a:solidFill>
              </a:rPr>
              <a:t>Łączne dane w zakresie Europejskiego Funduszu Rozwoju Regionalnego i Europejskiego Funduszu Społecznego PLUS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ECE657-2AD8-6032-30D8-BC8CF543B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796074"/>
            <a:ext cx="9852729" cy="2914822"/>
          </a:xfrm>
          <a:ln>
            <a:noFill/>
          </a:ln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pl-PL" sz="1800" dirty="0"/>
              <a:t>Liczba naborów </a:t>
            </a:r>
            <a:r>
              <a:rPr lang="pl-PL" sz="1800" b="1" dirty="0"/>
              <a:t>71</a:t>
            </a:r>
            <a:r>
              <a:rPr lang="pl-PL" sz="1800" dirty="0"/>
              <a:t> w tym </a:t>
            </a:r>
            <a:r>
              <a:rPr lang="pl-PL" sz="1800" b="1" dirty="0"/>
              <a:t>23</a:t>
            </a:r>
            <a:r>
              <a:rPr lang="pl-PL" sz="1800" dirty="0"/>
              <a:t> zakończone </a:t>
            </a:r>
          </a:p>
          <a:p>
            <a:pPr>
              <a:lnSpc>
                <a:spcPct val="200000"/>
              </a:lnSpc>
            </a:pPr>
            <a:r>
              <a:rPr lang="pl-PL" sz="1800" dirty="0"/>
              <a:t>Wartość naborów </a:t>
            </a:r>
            <a:r>
              <a:rPr lang="pl-PL" sz="1800" b="1" dirty="0"/>
              <a:t>2 585 032 852,42 zł </a:t>
            </a:r>
            <a:r>
              <a:rPr lang="pl-PL" sz="1800" dirty="0"/>
              <a:t>w tym </a:t>
            </a:r>
            <a:r>
              <a:rPr lang="pl-PL" sz="1800" b="1" dirty="0"/>
              <a:t>1 818 083 407,97 zł </a:t>
            </a:r>
            <a:r>
              <a:rPr lang="pl-PL" sz="1800" dirty="0"/>
              <a:t>dla naborów zakończonych</a:t>
            </a:r>
            <a:endParaRPr lang="pl-PL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pl-PL" sz="1800" dirty="0"/>
              <a:t>Liczba złożonych wniosków </a:t>
            </a:r>
            <a:r>
              <a:rPr lang="pl-PL" sz="1800" b="1" dirty="0"/>
              <a:t>117 </a:t>
            </a:r>
          </a:p>
          <a:p>
            <a:pPr>
              <a:lnSpc>
                <a:spcPct val="200000"/>
              </a:lnSpc>
            </a:pPr>
            <a:r>
              <a:rPr lang="pl-PL" sz="1800" dirty="0"/>
              <a:t>Wartość dofinansowania (UE+BP) złożonych wniosków </a:t>
            </a:r>
            <a:r>
              <a:rPr lang="pl-PL" sz="1800" b="1" dirty="0"/>
              <a:t>1 505 317 654,46 zł</a:t>
            </a:r>
            <a:endParaRPr lang="pl-PL" sz="1800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E3933D9-26C7-4FF9-494E-9DD36AC83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1982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187861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FUNDUSZE EUROPEJSKIE DLA KUJAW I POMORZA 2021-2027</a:t>
            </a:r>
            <a:endParaRPr lang="pl-PL" sz="20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22751"/>
              </p:ext>
            </p:extLst>
          </p:nvPr>
        </p:nvGraphicFramePr>
        <p:xfrm>
          <a:off x="1169419" y="548640"/>
          <a:ext cx="9851353" cy="6017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7280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E50AFF-D7FD-FBF6-1044-C3163CD0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60" y="634992"/>
            <a:ext cx="10869080" cy="1237568"/>
          </a:xfrm>
        </p:spPr>
        <p:txBody>
          <a:bodyPr>
            <a:noAutofit/>
          </a:bodyPr>
          <a:lstStyle/>
          <a:p>
            <a:r>
              <a:rPr lang="pl-PL" sz="1600" dirty="0"/>
              <a:t>Liczba ogłoszonych naborów – 40 </a:t>
            </a:r>
            <a:br>
              <a:rPr lang="pl-PL" sz="1600" dirty="0"/>
            </a:br>
            <a:r>
              <a:rPr lang="pl-PL" sz="1600" dirty="0"/>
              <a:t>Alokacja w konkursie z EFRR dla ogłoszonych naborów 1 896 964 091,18 zł </a:t>
            </a:r>
            <a:br>
              <a:rPr lang="pl-PL" sz="1600" dirty="0"/>
            </a:br>
            <a:r>
              <a:rPr lang="pl-PL" sz="1600" dirty="0"/>
              <a:t>Alokacja w konkursie z Budżetu Państwa dla ogłoszonych naborów 57 153 899,19 zł</a:t>
            </a:r>
            <a:br>
              <a:rPr lang="pl-PL" sz="1600" dirty="0"/>
            </a:br>
            <a:r>
              <a:rPr lang="pl-PL" sz="1600" dirty="0"/>
              <a:t>Wnioskowane dofinansowanie w 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</a:rPr>
              <a:t>zakończonych naborach 1 954 117 990,37 zł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  <p:graphicFrame>
        <p:nvGraphicFramePr>
          <p:cNvPr id="17" name="Symbol zastępczy zawartości 16">
            <a:extLst>
              <a:ext uri="{FF2B5EF4-FFF2-40B4-BE49-F238E27FC236}">
                <a16:creationId xmlns:a16="http://schemas.microsoft.com/office/drawing/2014/main" id="{2FA831D2-B2C8-51C1-F6A3-6057AFBEF7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6786662"/>
              </p:ext>
            </p:extLst>
          </p:nvPr>
        </p:nvGraphicFramePr>
        <p:xfrm>
          <a:off x="661460" y="2459544"/>
          <a:ext cx="10199045" cy="4398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1F9DA143-AB83-1ED8-19C8-F976DB93E076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934863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E50AFF-D7FD-FBF6-1044-C3163CD0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816316"/>
            <a:ext cx="10846191" cy="979757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OGŁOSZONE NABORY</a:t>
            </a:r>
            <a:br>
              <a:rPr lang="pl-PL" dirty="0"/>
            </a:br>
            <a:r>
              <a:rPr lang="pl-PL" dirty="0"/>
              <a:t>TRYB NIEKONKURENCYJNY – 17 – KWOTA EFRR 1 388 627 582 zł</a:t>
            </a:r>
            <a:br>
              <a:rPr lang="pl-PL" dirty="0"/>
            </a:br>
            <a:r>
              <a:rPr lang="pl-PL" dirty="0"/>
              <a:t>TRYB KONKURENCYJNY – 23 – KWOTA EFRR 508 336 508 zł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graphicFrame>
        <p:nvGraphicFramePr>
          <p:cNvPr id="17" name="Symbol zastępczy zawartości 16">
            <a:extLst>
              <a:ext uri="{FF2B5EF4-FFF2-40B4-BE49-F238E27FC236}">
                <a16:creationId xmlns:a16="http://schemas.microsoft.com/office/drawing/2014/main" id="{2FA831D2-B2C8-51C1-F6A3-6057AFBEF7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701294"/>
              </p:ext>
            </p:extLst>
          </p:nvPr>
        </p:nvGraphicFramePr>
        <p:xfrm>
          <a:off x="1170659" y="2000718"/>
          <a:ext cx="9852025" cy="446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36BE9C31-1CA2-0D26-8C89-E42CEF6D483B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2930743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296" y="198321"/>
            <a:ext cx="9227086" cy="979757"/>
          </a:xfrm>
        </p:spPr>
        <p:txBody>
          <a:bodyPr/>
          <a:lstStyle/>
          <a:p>
            <a:pPr algn="ctr"/>
            <a:r>
              <a:rPr lang="pl-PL" dirty="0"/>
              <a:t>OGŁOSZONE NABORY Z PODZIAŁEM NA DZIAŁANIA </a:t>
            </a:r>
            <a:br>
              <a:rPr lang="pl-PL" dirty="0"/>
            </a:br>
            <a:r>
              <a:rPr lang="pl-PL" dirty="0"/>
              <a:t>TRYB NIEKONKURENCYJNY – 1 388 627 582 zł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46225"/>
              </p:ext>
            </p:extLst>
          </p:nvPr>
        </p:nvGraphicFramePr>
        <p:xfrm>
          <a:off x="166468" y="850232"/>
          <a:ext cx="11859064" cy="6136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08DEF35-7FD1-32F6-42B8-7AF1C4DC02F0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2742502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E50AFF-D7FD-FBF6-1044-C3163CD0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816316"/>
            <a:ext cx="10846191" cy="979757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NABORY</a:t>
            </a:r>
            <a:br>
              <a:rPr lang="pl-PL" dirty="0"/>
            </a:br>
            <a:r>
              <a:rPr lang="pl-PL" dirty="0"/>
              <a:t>TRYB NIEKONKURENCYJNY – 17 – kwota EFRR 1 388 627 582 zł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612" y="1956122"/>
            <a:ext cx="9852729" cy="4085562"/>
          </a:xfrm>
        </p:spPr>
        <p:txBody>
          <a:bodyPr anchor="ctr">
            <a:normAutofit/>
          </a:bodyPr>
          <a:lstStyle/>
          <a:p>
            <a:r>
              <a:rPr lang="pl-PL" sz="1600" dirty="0"/>
              <a:t>Zakończone nabory uchwałą wyborową - 7 projektów,</a:t>
            </a:r>
          </a:p>
          <a:p>
            <a:r>
              <a:rPr lang="pl-PL" sz="1600" dirty="0"/>
              <a:t>Nabór zakończony nie złożono projektu, </a:t>
            </a:r>
          </a:p>
          <a:p>
            <a:r>
              <a:rPr lang="pl-PL" sz="1600" dirty="0"/>
              <a:t>W  trakcie oceny – 5 projektów,</a:t>
            </a:r>
          </a:p>
          <a:p>
            <a:r>
              <a:rPr lang="pl-PL" sz="1600" dirty="0"/>
              <a:t>Ocena wstrzymana do czasu oceny I Fazy – 1 projekt,</a:t>
            </a:r>
          </a:p>
          <a:p>
            <a:r>
              <a:rPr lang="pl-PL" sz="1600" dirty="0"/>
              <a:t>Ogłoszone nabory – 3 projekty,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980556F-8EF4-2885-2C81-E46D57C461B4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68168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7704CB53-556B-1D62-7001-BA9AD879A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4442" y="157674"/>
            <a:ext cx="8567922" cy="337528"/>
          </a:xfrm>
        </p:spPr>
        <p:txBody>
          <a:bodyPr/>
          <a:lstStyle/>
          <a:p>
            <a:pPr algn="ctr"/>
            <a:r>
              <a:rPr lang="pl-PL" dirty="0"/>
              <a:t>Ocena zakończona uchwałą wyborową - 7 projektów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F43C7A6-CDCE-D2B8-0CDE-426E38E40920}"/>
              </a:ext>
            </a:extLst>
          </p:cNvPr>
          <p:cNvGraphicFramePr>
            <a:graphicFrameLocks noGrp="1"/>
          </p:cNvGraphicFramePr>
          <p:nvPr/>
        </p:nvGraphicFramePr>
        <p:xfrm>
          <a:off x="634701" y="495202"/>
          <a:ext cx="11187954" cy="61328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5509">
                  <a:extLst>
                    <a:ext uri="{9D8B030D-6E8A-4147-A177-3AD203B41FA5}">
                      <a16:colId xmlns:a16="http://schemas.microsoft.com/office/drawing/2014/main" val="2566117118"/>
                    </a:ext>
                  </a:extLst>
                </a:gridCol>
                <a:gridCol w="2349000">
                  <a:extLst>
                    <a:ext uri="{9D8B030D-6E8A-4147-A177-3AD203B41FA5}">
                      <a16:colId xmlns:a16="http://schemas.microsoft.com/office/drawing/2014/main" val="3259294651"/>
                    </a:ext>
                  </a:extLst>
                </a:gridCol>
                <a:gridCol w="1865778">
                  <a:extLst>
                    <a:ext uri="{9D8B030D-6E8A-4147-A177-3AD203B41FA5}">
                      <a16:colId xmlns:a16="http://schemas.microsoft.com/office/drawing/2014/main" val="2610904742"/>
                    </a:ext>
                  </a:extLst>
                </a:gridCol>
                <a:gridCol w="1167790">
                  <a:extLst>
                    <a:ext uri="{9D8B030D-6E8A-4147-A177-3AD203B41FA5}">
                      <a16:colId xmlns:a16="http://schemas.microsoft.com/office/drawing/2014/main" val="4078092592"/>
                    </a:ext>
                  </a:extLst>
                </a:gridCol>
                <a:gridCol w="1261748">
                  <a:extLst>
                    <a:ext uri="{9D8B030D-6E8A-4147-A177-3AD203B41FA5}">
                      <a16:colId xmlns:a16="http://schemas.microsoft.com/office/drawing/2014/main" val="1810311217"/>
                    </a:ext>
                  </a:extLst>
                </a:gridCol>
                <a:gridCol w="1001522">
                  <a:extLst>
                    <a:ext uri="{9D8B030D-6E8A-4147-A177-3AD203B41FA5}">
                      <a16:colId xmlns:a16="http://schemas.microsoft.com/office/drawing/2014/main" val="1217848692"/>
                    </a:ext>
                  </a:extLst>
                </a:gridCol>
                <a:gridCol w="1716607">
                  <a:extLst>
                    <a:ext uri="{9D8B030D-6E8A-4147-A177-3AD203B41FA5}">
                      <a16:colId xmlns:a16="http://schemas.microsoft.com/office/drawing/2014/main" val="904511604"/>
                    </a:ext>
                  </a:extLst>
                </a:gridCol>
              </a:tblGrid>
              <a:tr h="52145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Nazwa Działania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Schemat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konkursu/naboru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Tryb wyboru projektów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Wnioskowane dofinansowanie EFRR+BP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r>
                        <a:rPr lang="pl-PL" sz="1050" u="none" strike="noStrike" dirty="0">
                          <a:effectLst/>
                        </a:rPr>
                        <a:t> </a:t>
                      </a: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2883363860"/>
                  </a:ext>
                </a:extLst>
              </a:tr>
              <a:tr h="40018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4.3 Infrastruktura drogowa</a:t>
                      </a:r>
                      <a:br>
                        <a:rPr lang="pl-PL" sz="1050" u="none" strike="noStrike">
                          <a:effectLst/>
                        </a:rPr>
                      </a:b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 Schemat: Budowa obwodnic w ciągu dróg wojewódzkich.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FEKP.04.03-IZ.00-006/23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73 396 003,40 zł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8 673 459,27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73 724 403,87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89345937"/>
                  </a:ext>
                </a:extLst>
              </a:tr>
              <a:tr h="72761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1.4 Wsparcie wzrostu produktywności MŚP poprzez instrumenty finansowe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Utworzenie Funduszu Powierniczego do wdrażania Instrumentów Finansowych w ramach Programu Regionalnego Fundusze Europejskie dla Kujaw i Pomorza na lata 2021-2027. 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FEKP.01.04-IZ.00-008/23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364 322 247,00 zł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364 322 247,00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2190701194"/>
                  </a:ext>
                </a:extLst>
              </a:tr>
              <a:tr h="72761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2.16 Efektywność energetyczna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Utworzenie Funduszu Powierniczego do wdrażania Instrumentów Finansowych w ramach Programu Regionalnego Fundusze Europejskie dla Kujaw i Pomorza na lata 2021-2027.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FEKP.02.16-IZ.00-012/23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113 956 120,00 zł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113 956 120,00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113509452"/>
                  </a:ext>
                </a:extLst>
              </a:tr>
              <a:tr h="72761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 Efektywność energetyczna </a:t>
                      </a:r>
                      <a:r>
                        <a:rPr lang="pl-PL" sz="1050" u="none" strike="noStrike" dirty="0" err="1">
                          <a:effectLst/>
                        </a:rPr>
                        <a:t>BydOF</a:t>
                      </a:r>
                      <a:r>
                        <a:rPr lang="pl-PL" sz="1050" u="none" strike="noStrike" dirty="0">
                          <a:effectLst/>
                        </a:rPr>
                        <a:t> i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Schemat:Utworzenie Funduszu Powierniczego do wdrażania Instrumentów Finansowych w ramach Programu Regionalnego Fundusze Europejskie dla Kujaw i Pomorza na lata 2021-2027.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FEKP.02.01-IZ.00-009/23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124 378 355,00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124 378 355,00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208933144"/>
                  </a:ext>
                </a:extLst>
              </a:tr>
              <a:tr h="72761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2.14 GOZ w przedsiębiorstwach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 Schemat: Utworzenie Funduszu Powierniczego do wdrażania Instrumentów Finansowych w ramach Programu Regionalnego Fundusze Europejskie dla Kujaw i Pomorza na lata 2021-2027.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FEKP.02.14-IZ.00-011/23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25 264 216,00 zł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25 264 216,00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1553381740"/>
                  </a:ext>
                </a:extLst>
              </a:tr>
              <a:tr h="72761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2.5 Rozwój instalacji OZE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 Schemat: Utworzenie Funduszu Powierniczego do wdrażania Instrumentów Finansowych w ramach Programu Regionalnego Fundusze Europejskie dla Kujaw i Pomorza na lata 2021-2027.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FEKP.02.05-IZ.00-010/23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141 012 896,00 zł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141 012 896,00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3365820860"/>
                  </a:ext>
                </a:extLst>
              </a:tr>
              <a:tr h="72761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2.17 Efektywność energetyczna OPPT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Utworzenie Funduszu Powierniczego do wdrażania Instrumentów Finansowych w ramach Programu Regionalnego Fundusze Europejskie dla Kujaw i Pomorza na lata 2021-2027.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FEKP.02.17-IZ.00-013/23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69 458 367,00 zł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69 458 367,00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1699014256"/>
                  </a:ext>
                </a:extLst>
              </a:tr>
              <a:tr h="25951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911 788 204,40 zł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8 673 459,27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912 116 604,87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2" marR="4642" marT="4642" marB="0" anchor="ctr"/>
                </a:tc>
                <a:extLst>
                  <a:ext uri="{0D108BD9-81ED-4DB2-BD59-A6C34878D82A}">
                    <a16:rowId xmlns:a16="http://schemas.microsoft.com/office/drawing/2014/main" val="3438525193"/>
                  </a:ext>
                </a:extLst>
              </a:tr>
            </a:tbl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CD881A0E-4D21-3025-80B2-8BE8703925AA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34454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091" y="628769"/>
            <a:ext cx="9852729" cy="625032"/>
          </a:xfrm>
        </p:spPr>
        <p:txBody>
          <a:bodyPr anchor="ctr">
            <a:normAutofit fontScale="25000" lnSpcReduction="20000"/>
          </a:bodyPr>
          <a:lstStyle/>
          <a:p>
            <a:pPr marL="914406" lvl="2" indent="0">
              <a:buNone/>
            </a:pPr>
            <a:endParaRPr lang="pl-PL" sz="1600" dirty="0"/>
          </a:p>
          <a:p>
            <a:pPr algn="ctr"/>
            <a:r>
              <a:rPr lang="pl-PL" sz="6400" dirty="0"/>
              <a:t>Nabór zakończony nie złożono projektu </a:t>
            </a:r>
          </a:p>
          <a:p>
            <a:pPr marL="0" indent="0">
              <a:buNone/>
            </a:pPr>
            <a:endParaRPr lang="pl-PL" sz="1600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F017BD1-EEB7-3ADC-6115-24255E4DDD67}"/>
              </a:ext>
            </a:extLst>
          </p:cNvPr>
          <p:cNvGraphicFramePr>
            <a:graphicFrameLocks noGrp="1"/>
          </p:cNvGraphicFramePr>
          <p:nvPr/>
        </p:nvGraphicFramePr>
        <p:xfrm>
          <a:off x="1031091" y="1689868"/>
          <a:ext cx="9852025" cy="1912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889">
                  <a:extLst>
                    <a:ext uri="{9D8B030D-6E8A-4147-A177-3AD203B41FA5}">
                      <a16:colId xmlns:a16="http://schemas.microsoft.com/office/drawing/2014/main" val="3318587320"/>
                    </a:ext>
                  </a:extLst>
                </a:gridCol>
                <a:gridCol w="1521721">
                  <a:extLst>
                    <a:ext uri="{9D8B030D-6E8A-4147-A177-3AD203B41FA5}">
                      <a16:colId xmlns:a16="http://schemas.microsoft.com/office/drawing/2014/main" val="670119963"/>
                    </a:ext>
                  </a:extLst>
                </a:gridCol>
                <a:gridCol w="1958096">
                  <a:extLst>
                    <a:ext uri="{9D8B030D-6E8A-4147-A177-3AD203B41FA5}">
                      <a16:colId xmlns:a16="http://schemas.microsoft.com/office/drawing/2014/main" val="944150691"/>
                    </a:ext>
                  </a:extLst>
                </a:gridCol>
                <a:gridCol w="1555288">
                  <a:extLst>
                    <a:ext uri="{9D8B030D-6E8A-4147-A177-3AD203B41FA5}">
                      <a16:colId xmlns:a16="http://schemas.microsoft.com/office/drawing/2014/main" val="1676663229"/>
                    </a:ext>
                  </a:extLst>
                </a:gridCol>
                <a:gridCol w="1045844">
                  <a:extLst>
                    <a:ext uri="{9D8B030D-6E8A-4147-A177-3AD203B41FA5}">
                      <a16:colId xmlns:a16="http://schemas.microsoft.com/office/drawing/2014/main" val="2951988755"/>
                    </a:ext>
                  </a:extLst>
                </a:gridCol>
                <a:gridCol w="979389">
                  <a:extLst>
                    <a:ext uri="{9D8B030D-6E8A-4147-A177-3AD203B41FA5}">
                      <a16:colId xmlns:a16="http://schemas.microsoft.com/office/drawing/2014/main" val="2375394528"/>
                    </a:ext>
                  </a:extLst>
                </a:gridCol>
                <a:gridCol w="1132899">
                  <a:extLst>
                    <a:ext uri="{9D8B030D-6E8A-4147-A177-3AD203B41FA5}">
                      <a16:colId xmlns:a16="http://schemas.microsoft.com/office/drawing/2014/main" val="3235976446"/>
                    </a:ext>
                  </a:extLst>
                </a:gridCol>
                <a:gridCol w="1132899">
                  <a:extLst>
                    <a:ext uri="{9D8B030D-6E8A-4147-A177-3AD203B41FA5}">
                      <a16:colId xmlns:a16="http://schemas.microsoft.com/office/drawing/2014/main" val="4226559980"/>
                    </a:ext>
                  </a:extLst>
                </a:gridCol>
              </a:tblGrid>
              <a:tr h="81573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Nr działania</a:t>
                      </a:r>
                      <a:endParaRPr lang="pl-PL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Nazwa Działania</a:t>
                      </a:r>
                      <a:endParaRPr lang="pl-PL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Schemat</a:t>
                      </a:r>
                      <a:endParaRPr lang="pl-PL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Numer konkursu/naboru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Tryb wyboru projektów</a:t>
                      </a:r>
                      <a:endParaRPr lang="pl-PL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Wnioskowane dofinansowanie</a:t>
                      </a:r>
                      <a:br>
                        <a:rPr lang="pl-PL" sz="1100" u="none" strike="noStrike" dirty="0">
                          <a:effectLst/>
                        </a:rPr>
                      </a:b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  <a:p>
                      <a:pPr algn="ctr" fontAlgn="ctr"/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100" u="none" strike="noStrike" dirty="0">
                          <a:effectLst/>
                        </a:rPr>
                      </a:br>
                      <a:br>
                        <a:rPr lang="pl-PL" sz="1100" u="none" strike="noStrike" dirty="0">
                          <a:effectLst/>
                        </a:rPr>
                      </a:b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9062345"/>
                  </a:ext>
                </a:extLst>
              </a:tr>
              <a:tr h="69052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4.1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u="none" strike="noStrike">
                          <a:effectLst/>
                        </a:rPr>
                        <a:t>4.1 Zakup taboru kolejowego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u="none" strike="noStrike" dirty="0">
                          <a:effectLst/>
                        </a:rPr>
                        <a:t>Schemat: Zakup taboru kolejowego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FEKP.04.01-IZ.00-019/23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niekonkurencyjny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u="none" strike="noStrike">
                          <a:effectLst/>
                        </a:rPr>
                        <a:t> 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22 965 888,31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195 210 050,69 zł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1195110"/>
                  </a:ext>
                </a:extLst>
              </a:tr>
              <a:tr h="4059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 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u="none" strike="noStrike">
                          <a:effectLst/>
                        </a:rPr>
                        <a:t> 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u="none" strike="noStrike">
                          <a:effectLst/>
                        </a:rPr>
                        <a:t> 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 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 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u="none" strike="noStrike">
                          <a:effectLst/>
                        </a:rPr>
                        <a:t>0,00 zł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22 965 888,31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195 210 050,69 zł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9335419"/>
                  </a:ext>
                </a:extLst>
              </a:tr>
            </a:tbl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FBEE1A47-7BDB-F4C0-63DA-52D268112D9B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3623545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0274" y="282486"/>
            <a:ext cx="8762855" cy="559747"/>
          </a:xfrm>
        </p:spPr>
        <p:txBody>
          <a:bodyPr anchor="ctr">
            <a:normAutofit/>
          </a:bodyPr>
          <a:lstStyle/>
          <a:p>
            <a:pPr algn="ctr"/>
            <a:r>
              <a:rPr lang="pl-PL" sz="1600" dirty="0"/>
              <a:t>W  trakcie oceny – 5 projektów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35D4335-F420-DDE5-405D-8889F20552FB}"/>
              </a:ext>
            </a:extLst>
          </p:cNvPr>
          <p:cNvGraphicFramePr>
            <a:graphicFrameLocks noGrp="1"/>
          </p:cNvGraphicFramePr>
          <p:nvPr/>
        </p:nvGraphicFramePr>
        <p:xfrm>
          <a:off x="1168610" y="842234"/>
          <a:ext cx="9852729" cy="44511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7644">
                  <a:extLst>
                    <a:ext uri="{9D8B030D-6E8A-4147-A177-3AD203B41FA5}">
                      <a16:colId xmlns:a16="http://schemas.microsoft.com/office/drawing/2014/main" val="3160882396"/>
                    </a:ext>
                  </a:extLst>
                </a:gridCol>
                <a:gridCol w="2068659">
                  <a:extLst>
                    <a:ext uri="{9D8B030D-6E8A-4147-A177-3AD203B41FA5}">
                      <a16:colId xmlns:a16="http://schemas.microsoft.com/office/drawing/2014/main" val="2047634274"/>
                    </a:ext>
                  </a:extLst>
                </a:gridCol>
                <a:gridCol w="1643107">
                  <a:extLst>
                    <a:ext uri="{9D8B030D-6E8A-4147-A177-3AD203B41FA5}">
                      <a16:colId xmlns:a16="http://schemas.microsoft.com/office/drawing/2014/main" val="1880963242"/>
                    </a:ext>
                  </a:extLst>
                </a:gridCol>
                <a:gridCol w="1028420">
                  <a:extLst>
                    <a:ext uri="{9D8B030D-6E8A-4147-A177-3AD203B41FA5}">
                      <a16:colId xmlns:a16="http://schemas.microsoft.com/office/drawing/2014/main" val="702731964"/>
                    </a:ext>
                  </a:extLst>
                </a:gridCol>
                <a:gridCol w="1111165">
                  <a:extLst>
                    <a:ext uri="{9D8B030D-6E8A-4147-A177-3AD203B41FA5}">
                      <a16:colId xmlns:a16="http://schemas.microsoft.com/office/drawing/2014/main" val="4244384744"/>
                    </a:ext>
                  </a:extLst>
                </a:gridCol>
                <a:gridCol w="1196867">
                  <a:extLst>
                    <a:ext uri="{9D8B030D-6E8A-4147-A177-3AD203B41FA5}">
                      <a16:colId xmlns:a16="http://schemas.microsoft.com/office/drawing/2014/main" val="1469286206"/>
                    </a:ext>
                  </a:extLst>
                </a:gridCol>
                <a:gridCol w="1196867">
                  <a:extLst>
                    <a:ext uri="{9D8B030D-6E8A-4147-A177-3AD203B41FA5}">
                      <a16:colId xmlns:a16="http://schemas.microsoft.com/office/drawing/2014/main" val="1236494192"/>
                    </a:ext>
                  </a:extLst>
                </a:gridCol>
              </a:tblGrid>
              <a:tr h="79381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Nazwa Działania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Schemat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konkursu/naboru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Tryb wyboru projektów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Wnioskowane dofinansowanie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  <a:p>
                      <a:pPr algn="ctr" fontAlgn="ctr"/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br>
                        <a:rPr lang="pl-PL" sz="1050" u="none" strike="noStrike" dirty="0">
                          <a:effectLst/>
                        </a:rPr>
                      </a:br>
                      <a:r>
                        <a:rPr lang="pl-PL" sz="1050" u="none" strike="noStrike" dirty="0">
                          <a:effectLst/>
                        </a:rPr>
                        <a:t> </a:t>
                      </a: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3148863156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2.9 Mała retencja i adaptacja do zmian klimatu w regionie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Projekt pilotażowy w zakresie opracowania planów budowania odporności na zagrożenia i zmiany klimatu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FEKP.02.09-IZ.00-039/23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421 115,50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702 825,00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2414446212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 4.3 Infrastruktura drogowa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Przebudowa dróg wojewódzkich – fazowanie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FEKP.04.03-IZ.00-038/23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31 511 121,91 zł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3 349 801,39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28 473 311,83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4224681760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4.3 Infrastruktura drogowa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Przebudowa dróg wojewódzkich – fazowanie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FEKP.04.03-IZ.00-037/23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9 150 234,27 zł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969 065,68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8 237 058,31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237036127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4.3 Infrastruktura drogowa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Przebudowa dróg wojewódzkich – fazowanie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FEKP.04.03-IZ.00-036/23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5 750 824,83 zł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611 343,54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5 196 420,14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1501048472"/>
                  </a:ext>
                </a:extLst>
              </a:tr>
              <a:tr h="78704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1.7 Działania na rzecz rozwoju RIS, w tym profesjonalizacja IOB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Wsparcie procesu przedsiębiorczego odkrywania oraz identyfikacji inteligentnych specjalizacji regionu.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FEKP.01.07-IZ.00-040/23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niekonkurencyjny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33 779 768,22 zł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33 779 770,21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2520280147"/>
                  </a:ext>
                </a:extLst>
              </a:tr>
              <a:tr h="39506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80 613 064,73 zł</a:t>
                      </a: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4 930 210,61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76 389 385,49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376033608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8BBDD98-9729-D7FB-2C2F-C1897E1D751C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1271881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0484" y="282486"/>
            <a:ext cx="8682645" cy="559747"/>
          </a:xfrm>
        </p:spPr>
        <p:txBody>
          <a:bodyPr anchor="ctr">
            <a:normAutofit/>
          </a:bodyPr>
          <a:lstStyle/>
          <a:p>
            <a:pPr algn="ctr"/>
            <a:r>
              <a:rPr lang="pl-PL" sz="1600" dirty="0"/>
              <a:t>Ocena wstrzymana do czasu oceny I Fazy – 1 projekt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35D4335-F420-DDE5-405D-8889F20552FB}"/>
              </a:ext>
            </a:extLst>
          </p:cNvPr>
          <p:cNvGraphicFramePr>
            <a:graphicFrameLocks noGrp="1"/>
          </p:cNvGraphicFramePr>
          <p:nvPr/>
        </p:nvGraphicFramePr>
        <p:xfrm>
          <a:off x="1168611" y="1453078"/>
          <a:ext cx="9852729" cy="1666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7644">
                  <a:extLst>
                    <a:ext uri="{9D8B030D-6E8A-4147-A177-3AD203B41FA5}">
                      <a16:colId xmlns:a16="http://schemas.microsoft.com/office/drawing/2014/main" val="3160882396"/>
                    </a:ext>
                  </a:extLst>
                </a:gridCol>
                <a:gridCol w="2068659">
                  <a:extLst>
                    <a:ext uri="{9D8B030D-6E8A-4147-A177-3AD203B41FA5}">
                      <a16:colId xmlns:a16="http://schemas.microsoft.com/office/drawing/2014/main" val="2047634274"/>
                    </a:ext>
                  </a:extLst>
                </a:gridCol>
                <a:gridCol w="1643107">
                  <a:extLst>
                    <a:ext uri="{9D8B030D-6E8A-4147-A177-3AD203B41FA5}">
                      <a16:colId xmlns:a16="http://schemas.microsoft.com/office/drawing/2014/main" val="1880963242"/>
                    </a:ext>
                  </a:extLst>
                </a:gridCol>
                <a:gridCol w="1028420">
                  <a:extLst>
                    <a:ext uri="{9D8B030D-6E8A-4147-A177-3AD203B41FA5}">
                      <a16:colId xmlns:a16="http://schemas.microsoft.com/office/drawing/2014/main" val="702731964"/>
                    </a:ext>
                  </a:extLst>
                </a:gridCol>
                <a:gridCol w="1111165">
                  <a:extLst>
                    <a:ext uri="{9D8B030D-6E8A-4147-A177-3AD203B41FA5}">
                      <a16:colId xmlns:a16="http://schemas.microsoft.com/office/drawing/2014/main" val="4244384744"/>
                    </a:ext>
                  </a:extLst>
                </a:gridCol>
                <a:gridCol w="1196867">
                  <a:extLst>
                    <a:ext uri="{9D8B030D-6E8A-4147-A177-3AD203B41FA5}">
                      <a16:colId xmlns:a16="http://schemas.microsoft.com/office/drawing/2014/main" val="2138748131"/>
                    </a:ext>
                  </a:extLst>
                </a:gridCol>
                <a:gridCol w="1196867">
                  <a:extLst>
                    <a:ext uri="{9D8B030D-6E8A-4147-A177-3AD203B41FA5}">
                      <a16:colId xmlns:a16="http://schemas.microsoft.com/office/drawing/2014/main" val="1236494192"/>
                    </a:ext>
                  </a:extLst>
                </a:gridCol>
              </a:tblGrid>
              <a:tr h="79381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Nazwa Działania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Schemat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konkursu/naboru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Tryb wyboru projektów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Wnioskowane dofinansowanie 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  <a:p>
                      <a:pPr algn="ctr" fontAlgn="ctr"/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3148863156"/>
                  </a:ext>
                </a:extLst>
              </a:tr>
              <a:tr h="87282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4.3 Infrastruktura drogowa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Przebudowa dróg wojewódzkich – fazowanie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FEKP.04.03-IZ.00-035/23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9 851 252,46 zł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1 047 241,01 zł</a:t>
                      </a: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8 901 548,61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567208537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AA433A6B-D371-25F6-0A21-E4B04529DF29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3453776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2779" y="282486"/>
            <a:ext cx="8570350" cy="559747"/>
          </a:xfrm>
        </p:spPr>
        <p:txBody>
          <a:bodyPr anchor="ctr">
            <a:normAutofit/>
          </a:bodyPr>
          <a:lstStyle/>
          <a:p>
            <a:pPr algn="ctr"/>
            <a:r>
              <a:rPr lang="pl-PL" sz="1600" dirty="0"/>
              <a:t>Ogłoszone nabory – 3 projekty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35D4335-F420-DDE5-405D-8889F20552FB}"/>
              </a:ext>
            </a:extLst>
          </p:cNvPr>
          <p:cNvGraphicFramePr>
            <a:graphicFrameLocks noGrp="1"/>
          </p:cNvGraphicFramePr>
          <p:nvPr/>
        </p:nvGraphicFramePr>
        <p:xfrm>
          <a:off x="1168610" y="842234"/>
          <a:ext cx="9852729" cy="30164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7644">
                  <a:extLst>
                    <a:ext uri="{9D8B030D-6E8A-4147-A177-3AD203B41FA5}">
                      <a16:colId xmlns:a16="http://schemas.microsoft.com/office/drawing/2014/main" val="3160882396"/>
                    </a:ext>
                  </a:extLst>
                </a:gridCol>
                <a:gridCol w="2068659">
                  <a:extLst>
                    <a:ext uri="{9D8B030D-6E8A-4147-A177-3AD203B41FA5}">
                      <a16:colId xmlns:a16="http://schemas.microsoft.com/office/drawing/2014/main" val="2047634274"/>
                    </a:ext>
                  </a:extLst>
                </a:gridCol>
                <a:gridCol w="1643107">
                  <a:extLst>
                    <a:ext uri="{9D8B030D-6E8A-4147-A177-3AD203B41FA5}">
                      <a16:colId xmlns:a16="http://schemas.microsoft.com/office/drawing/2014/main" val="1880963242"/>
                    </a:ext>
                  </a:extLst>
                </a:gridCol>
                <a:gridCol w="1028420">
                  <a:extLst>
                    <a:ext uri="{9D8B030D-6E8A-4147-A177-3AD203B41FA5}">
                      <a16:colId xmlns:a16="http://schemas.microsoft.com/office/drawing/2014/main" val="702731964"/>
                    </a:ext>
                  </a:extLst>
                </a:gridCol>
                <a:gridCol w="1111165">
                  <a:extLst>
                    <a:ext uri="{9D8B030D-6E8A-4147-A177-3AD203B41FA5}">
                      <a16:colId xmlns:a16="http://schemas.microsoft.com/office/drawing/2014/main" val="4244384744"/>
                    </a:ext>
                  </a:extLst>
                </a:gridCol>
                <a:gridCol w="1196867">
                  <a:extLst>
                    <a:ext uri="{9D8B030D-6E8A-4147-A177-3AD203B41FA5}">
                      <a16:colId xmlns:a16="http://schemas.microsoft.com/office/drawing/2014/main" val="2714540531"/>
                    </a:ext>
                  </a:extLst>
                </a:gridCol>
                <a:gridCol w="1196867">
                  <a:extLst>
                    <a:ext uri="{9D8B030D-6E8A-4147-A177-3AD203B41FA5}">
                      <a16:colId xmlns:a16="http://schemas.microsoft.com/office/drawing/2014/main" val="1236494192"/>
                    </a:ext>
                  </a:extLst>
                </a:gridCol>
              </a:tblGrid>
              <a:tr h="79381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Nazwa Działania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Schemat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konkursu/naboru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Tryb wyboru projektów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Wnioskowane dofinansowanie 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  <a:p>
                      <a:pPr algn="ctr" fontAlgn="ctr"/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3148863156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1.1 Wzmocnienie potencjału badawczego i innowacji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FEKP.01.01-IZ.00-063/23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95 944 983,50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4446212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6.12 Wsparcie instytucji kultury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FEKP.06.12-IZ.00-015/23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50 065 003,25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4681760"/>
                  </a:ext>
                </a:extLst>
              </a:tr>
              <a:tr h="6092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 Wsparcie MŚP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Schemat: Promocja gospodarki regionalnej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FEKP.01.03-IZ.00-064/23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niekonkurencyjny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50 000 006,00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036127"/>
                  </a:ext>
                </a:extLst>
              </a:tr>
              <a:tr h="39506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 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196 009 992,75 zł</a:t>
                      </a: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376033608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4ADB4AA8-0106-A03A-6051-3B540357A0F1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211800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484" y="187861"/>
            <a:ext cx="8550288" cy="979757"/>
          </a:xfrm>
        </p:spPr>
        <p:txBody>
          <a:bodyPr/>
          <a:lstStyle/>
          <a:p>
            <a:pPr algn="ctr"/>
            <a:r>
              <a:rPr lang="pl-PL" dirty="0"/>
              <a:t>OGŁOSZONE NABORY Z PODZIAŁEM NA DZIAŁANIA </a:t>
            </a:r>
            <a:br>
              <a:rPr lang="pl-PL" dirty="0"/>
            </a:br>
            <a:r>
              <a:rPr lang="pl-PL" dirty="0"/>
              <a:t>TRYB KONKURENCYJNY – 508 336 508 zł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479066"/>
              </p:ext>
            </p:extLst>
          </p:nvPr>
        </p:nvGraphicFramePr>
        <p:xfrm>
          <a:off x="186937" y="391805"/>
          <a:ext cx="11818126" cy="6309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94991B1-A395-C2C6-5867-9B7128EF9670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306120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E50AFF-D7FD-FBF6-1044-C3163CD0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816316"/>
            <a:ext cx="10846191" cy="979757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NABORY</a:t>
            </a:r>
            <a:br>
              <a:rPr lang="pl-PL" dirty="0"/>
            </a:br>
            <a:r>
              <a:rPr lang="pl-PL" dirty="0"/>
              <a:t>TRYB KONKURENCYJNY – 23 – KWOTA 508 336 508 zł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612" y="1956122"/>
            <a:ext cx="9852729" cy="3252186"/>
          </a:xfrm>
        </p:spPr>
        <p:txBody>
          <a:bodyPr anchor="ctr"/>
          <a:lstStyle/>
          <a:p>
            <a:r>
              <a:rPr lang="pl-PL" dirty="0"/>
              <a:t>Konkursy zakończone - ocena konkursu w trakcie - 5 konkursów – 10 projektów,</a:t>
            </a:r>
          </a:p>
          <a:p>
            <a:r>
              <a:rPr lang="pl-PL" dirty="0"/>
              <a:t>Konkursy w trakcie naboru - 19,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EDEE088-0E81-2899-4CD7-624AAED9D5A0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982390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032" y="326438"/>
            <a:ext cx="8342309" cy="482278"/>
          </a:xfrm>
        </p:spPr>
        <p:txBody>
          <a:bodyPr anchor="ctr"/>
          <a:lstStyle/>
          <a:p>
            <a:pPr algn="ctr"/>
            <a:r>
              <a:rPr lang="pl-PL" dirty="0"/>
              <a:t>Ocena konkursów w trakcie - 5 konkursów – 10 projektów,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DB13774-99C5-7D63-B545-BA94563B2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237196"/>
              </p:ext>
            </p:extLst>
          </p:nvPr>
        </p:nvGraphicFramePr>
        <p:xfrm>
          <a:off x="1168612" y="892885"/>
          <a:ext cx="9852731" cy="57787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360">
                  <a:extLst>
                    <a:ext uri="{9D8B030D-6E8A-4147-A177-3AD203B41FA5}">
                      <a16:colId xmlns:a16="http://schemas.microsoft.com/office/drawing/2014/main" val="1655416442"/>
                    </a:ext>
                  </a:extLst>
                </a:gridCol>
                <a:gridCol w="2013799">
                  <a:extLst>
                    <a:ext uri="{9D8B030D-6E8A-4147-A177-3AD203B41FA5}">
                      <a16:colId xmlns:a16="http://schemas.microsoft.com/office/drawing/2014/main" val="3140290695"/>
                    </a:ext>
                  </a:extLst>
                </a:gridCol>
                <a:gridCol w="1471731">
                  <a:extLst>
                    <a:ext uri="{9D8B030D-6E8A-4147-A177-3AD203B41FA5}">
                      <a16:colId xmlns:a16="http://schemas.microsoft.com/office/drawing/2014/main" val="2523748935"/>
                    </a:ext>
                  </a:extLst>
                </a:gridCol>
                <a:gridCol w="1036391">
                  <a:extLst>
                    <a:ext uri="{9D8B030D-6E8A-4147-A177-3AD203B41FA5}">
                      <a16:colId xmlns:a16="http://schemas.microsoft.com/office/drawing/2014/main" val="3522828704"/>
                    </a:ext>
                  </a:extLst>
                </a:gridCol>
                <a:gridCol w="1112224">
                  <a:extLst>
                    <a:ext uri="{9D8B030D-6E8A-4147-A177-3AD203B41FA5}">
                      <a16:colId xmlns:a16="http://schemas.microsoft.com/office/drawing/2014/main" val="3018348395"/>
                    </a:ext>
                  </a:extLst>
                </a:gridCol>
                <a:gridCol w="1238613">
                  <a:extLst>
                    <a:ext uri="{9D8B030D-6E8A-4147-A177-3AD203B41FA5}">
                      <a16:colId xmlns:a16="http://schemas.microsoft.com/office/drawing/2014/main" val="552815940"/>
                    </a:ext>
                  </a:extLst>
                </a:gridCol>
                <a:gridCol w="1238613">
                  <a:extLst>
                    <a:ext uri="{9D8B030D-6E8A-4147-A177-3AD203B41FA5}">
                      <a16:colId xmlns:a16="http://schemas.microsoft.com/office/drawing/2014/main" val="749561874"/>
                    </a:ext>
                  </a:extLst>
                </a:gridCol>
              </a:tblGrid>
              <a:tr h="71400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Nazwa Działania</a:t>
                      </a: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Schemat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konkursu/naboru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Tryb wyboru projektów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Wnioskowane dofinansowanie 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3110193473"/>
                  </a:ext>
                </a:extLst>
              </a:tr>
              <a:tr h="141970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2.12 Wsparcie infrastruktury kanalizacyjnej oraz oczyszczania ścieków komunalnych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Aglomeracje o wielkości od 10 tys. do poniżej 15 tys. RLM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FEKP.02.12-IZ.00-001/23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33 250 916,02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46 855 000,00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885935"/>
                  </a:ext>
                </a:extLst>
              </a:tr>
              <a:tr h="88669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6.8 Inwestycje w infrastrukturę społeczną 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Inwestycje w infrastrukturę na potrzeby usług społecznych świadczonych w środowisku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FEKP.06.08-IZ.00-005/23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32 979 350,03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5 678 324,35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48 265 757,00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52143546"/>
                  </a:ext>
                </a:extLst>
              </a:tr>
              <a:tr h="88669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6.4 Inwestycje w zakresie dostępności szkół i placówek, w tym edukacyjna baza sportowa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 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Dostępność szkół wraz z edukacyjną bazą sportową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FEKP.06.04-IZ.00-031/23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2 796 294,71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1 633 142,60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13 881 712,11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6944030"/>
                  </a:ext>
                </a:extLst>
              </a:tr>
              <a:tr h="7790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5.7 Odnowa przestrzeni publicznych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FEKP.05.07-IZ.00-033/23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677 836,33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2 216 874,17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18 843 430,44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1053399"/>
                  </a:ext>
                </a:extLst>
              </a:tr>
              <a:tr h="737267">
                <a:tc>
                  <a:txBody>
                    <a:bodyPr/>
                    <a:lstStyle/>
                    <a:p>
                      <a:pPr marL="0" marR="0" lvl="0" indent="0" algn="l" defTabSz="9144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u="none" strike="noStrike" dirty="0">
                          <a:effectLst/>
                        </a:rPr>
                        <a:t>6.13 Inwestycje w infrastrukturę przedszkolną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u="none" strike="noStrike" dirty="0">
                          <a:effectLst/>
                        </a:rPr>
                        <a:t>FEKP.06.13-IZ.00-029/23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4 207 317,24 zł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450 044,48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3 825 378,08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527075805"/>
                  </a:ext>
                </a:extLst>
              </a:tr>
              <a:tr h="35534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 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73 911 714,33 zł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47" marR="6847" marT="684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9 978 385,60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131 671 277,63 zł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3745924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E8F91E5E-87B2-A509-8EA0-855B525EFAAD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1642712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9672" y="293048"/>
            <a:ext cx="8327290" cy="466236"/>
          </a:xfrm>
        </p:spPr>
        <p:txBody>
          <a:bodyPr anchor="ctr"/>
          <a:lstStyle/>
          <a:p>
            <a:pPr algn="ctr"/>
            <a:r>
              <a:rPr lang="pl-PL" dirty="0"/>
              <a:t>Konkursy w trakcie naboru - 19,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ED3EFFE-D6CA-A049-E36C-3DA4541BCF25}"/>
              </a:ext>
            </a:extLst>
          </p:cNvPr>
          <p:cNvGraphicFramePr>
            <a:graphicFrameLocks noGrp="1"/>
          </p:cNvGraphicFramePr>
          <p:nvPr/>
        </p:nvGraphicFramePr>
        <p:xfrm>
          <a:off x="1168611" y="785204"/>
          <a:ext cx="9852730" cy="55830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1750">
                  <a:extLst>
                    <a:ext uri="{9D8B030D-6E8A-4147-A177-3AD203B41FA5}">
                      <a16:colId xmlns:a16="http://schemas.microsoft.com/office/drawing/2014/main" val="2253698272"/>
                    </a:ext>
                  </a:extLst>
                </a:gridCol>
                <a:gridCol w="2303361">
                  <a:extLst>
                    <a:ext uri="{9D8B030D-6E8A-4147-A177-3AD203B41FA5}">
                      <a16:colId xmlns:a16="http://schemas.microsoft.com/office/drawing/2014/main" val="3723261965"/>
                    </a:ext>
                  </a:extLst>
                </a:gridCol>
                <a:gridCol w="1683349">
                  <a:extLst>
                    <a:ext uri="{9D8B030D-6E8A-4147-A177-3AD203B41FA5}">
                      <a16:colId xmlns:a16="http://schemas.microsoft.com/office/drawing/2014/main" val="1152365260"/>
                    </a:ext>
                  </a:extLst>
                </a:gridCol>
                <a:gridCol w="1185409">
                  <a:extLst>
                    <a:ext uri="{9D8B030D-6E8A-4147-A177-3AD203B41FA5}">
                      <a16:colId xmlns:a16="http://schemas.microsoft.com/office/drawing/2014/main" val="2826928539"/>
                    </a:ext>
                  </a:extLst>
                </a:gridCol>
                <a:gridCol w="1272151">
                  <a:extLst>
                    <a:ext uri="{9D8B030D-6E8A-4147-A177-3AD203B41FA5}">
                      <a16:colId xmlns:a16="http://schemas.microsoft.com/office/drawing/2014/main" val="121742944"/>
                    </a:ext>
                  </a:extLst>
                </a:gridCol>
                <a:gridCol w="1416710">
                  <a:extLst>
                    <a:ext uri="{9D8B030D-6E8A-4147-A177-3AD203B41FA5}">
                      <a16:colId xmlns:a16="http://schemas.microsoft.com/office/drawing/2014/main" val="1028611120"/>
                    </a:ext>
                  </a:extLst>
                </a:gridCol>
              </a:tblGrid>
              <a:tr h="66942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Nazwa Działania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Schemat</a:t>
                      </a: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konkursu/naboru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Tryb wyboru projektów</a:t>
                      </a:r>
                      <a:endParaRPr lang="pl-PL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Alokacja w konkursie BP</a:t>
                      </a:r>
                    </a:p>
                  </a:txBody>
                  <a:tcPr marL="7538" marR="7538" marT="75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Alokacja w konkursie EFRR</a:t>
                      </a:r>
                      <a:br>
                        <a:rPr lang="pl-PL" sz="1050" u="none" strike="noStrike" dirty="0">
                          <a:effectLst/>
                        </a:rPr>
                      </a:br>
                      <a:endParaRPr lang="pl-PL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38" marR="7538" marT="7538" marB="0" anchor="ctr"/>
                </a:tc>
                <a:extLst>
                  <a:ext uri="{0D108BD9-81ED-4DB2-BD59-A6C34878D82A}">
                    <a16:rowId xmlns:a16="http://schemas.microsoft.com/office/drawing/2014/main" val="1070958488"/>
                  </a:ext>
                </a:extLst>
              </a:tr>
              <a:tr h="4471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2.9 Mała retencja i adaptacja do zmian klimatu w regionie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 2: Zadrzewienia przy drogach lokalnych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FEKP.02.09-IZ.00-018/23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9 371 000,00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469439344"/>
                  </a:ext>
                </a:extLst>
              </a:tr>
              <a:tr h="4471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2.9 Mała retencja i adaptacja do zmian klimatu w regionie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 1: Zadrzewienia przy drogach wojewódzkich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FEKP.02.09-IZ.00-017/23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18 742 000,00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231280825"/>
                  </a:ext>
                </a:extLst>
              </a:tr>
              <a:tr h="66942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2.18 Ciepłownie, sieci ciepłownicze i efektywność energetyczna budynków komunalnych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Wymiana i modernizacja źródeł ciepła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FEKP.02.18-IZ.00-022/23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14 993 600,00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1842301715"/>
                  </a:ext>
                </a:extLst>
              </a:tr>
              <a:tr h="891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2.3 Ciepłownie, sieci ciepłownicze i efektywność energetyczna budynków komunalnych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 2: Wymiana i modernizacja źródeł ciepła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FEKP.02.03-IZ.00-021/23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22 490 400,00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2717377721"/>
                  </a:ext>
                </a:extLst>
              </a:tr>
              <a:tr h="4471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6.13 Inwestycje w infrastrukturę przedszkolną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 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FEKP.06.13-IZ.00-029/23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450 044,48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3 825 378,08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398563067"/>
                  </a:ext>
                </a:extLst>
              </a:tr>
              <a:tr h="4471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6.2 Inwestycje w infrastrukturę przedszkolną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FEKP.06.02-IZ.00-028/23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1 332 440,99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11 325 748,43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528558683"/>
                  </a:ext>
                </a:extLst>
              </a:tr>
              <a:tr h="4471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5.11 Wsparcie administracyjne gmin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FEKP.05.11-IZ.00-041/23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2 341 174,64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4045367261"/>
                  </a:ext>
                </a:extLst>
              </a:tr>
              <a:tr h="4471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5.16 Wsparcie administracyjne gmin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FEKP.05.16-IZ.00-042/23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1 875 778,08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2672953681"/>
                  </a:ext>
                </a:extLst>
              </a:tr>
              <a:tr h="66942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3.2 Rozwój i usprawnienie mobilności miejskiej i podmiejskiej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 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Tabor na potrzeby czystej komunikacji miejskiej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FEKP.03.02-IZ.00-043/23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123 536 571,69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871195794"/>
                  </a:ext>
                </a:extLst>
              </a:tr>
            </a:tbl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98A6974D-3C33-8991-2DD5-F7EC2CBCBBD9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2232433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48109B8-E6B8-C43D-86DC-FB693FEE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7377" y="271394"/>
            <a:ext cx="8583964" cy="466236"/>
          </a:xfrm>
        </p:spPr>
        <p:txBody>
          <a:bodyPr anchor="ctr"/>
          <a:lstStyle/>
          <a:p>
            <a:pPr algn="ctr"/>
            <a:r>
              <a:rPr lang="pl-PL" dirty="0"/>
              <a:t>Konkursy w trakcie naboru - 19,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BFED950-4D4E-A934-9EC9-DE741280F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575348"/>
              </p:ext>
            </p:extLst>
          </p:nvPr>
        </p:nvGraphicFramePr>
        <p:xfrm>
          <a:off x="1086522" y="935915"/>
          <a:ext cx="9935174" cy="5314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8416">
                  <a:extLst>
                    <a:ext uri="{9D8B030D-6E8A-4147-A177-3AD203B41FA5}">
                      <a16:colId xmlns:a16="http://schemas.microsoft.com/office/drawing/2014/main" val="4256657106"/>
                    </a:ext>
                  </a:extLst>
                </a:gridCol>
                <a:gridCol w="2322635">
                  <a:extLst>
                    <a:ext uri="{9D8B030D-6E8A-4147-A177-3AD203B41FA5}">
                      <a16:colId xmlns:a16="http://schemas.microsoft.com/office/drawing/2014/main" val="3114132025"/>
                    </a:ext>
                  </a:extLst>
                </a:gridCol>
                <a:gridCol w="1697434">
                  <a:extLst>
                    <a:ext uri="{9D8B030D-6E8A-4147-A177-3AD203B41FA5}">
                      <a16:colId xmlns:a16="http://schemas.microsoft.com/office/drawing/2014/main" val="960599335"/>
                    </a:ext>
                  </a:extLst>
                </a:gridCol>
                <a:gridCol w="1195328">
                  <a:extLst>
                    <a:ext uri="{9D8B030D-6E8A-4147-A177-3AD203B41FA5}">
                      <a16:colId xmlns:a16="http://schemas.microsoft.com/office/drawing/2014/main" val="1641395329"/>
                    </a:ext>
                  </a:extLst>
                </a:gridCol>
                <a:gridCol w="1282796">
                  <a:extLst>
                    <a:ext uri="{9D8B030D-6E8A-4147-A177-3AD203B41FA5}">
                      <a16:colId xmlns:a16="http://schemas.microsoft.com/office/drawing/2014/main" val="2813196299"/>
                    </a:ext>
                  </a:extLst>
                </a:gridCol>
                <a:gridCol w="1428565">
                  <a:extLst>
                    <a:ext uri="{9D8B030D-6E8A-4147-A177-3AD203B41FA5}">
                      <a16:colId xmlns:a16="http://schemas.microsoft.com/office/drawing/2014/main" val="3405596823"/>
                    </a:ext>
                  </a:extLst>
                </a:gridCol>
              </a:tblGrid>
              <a:tr h="66327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3.3 Rozwój i usprawnienie mobilności miejskiej i podmiejskiej OPPT 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Tabor na potrzeby czystej komunikacji miejskiej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FEKP.03.03-IZ.00-044/23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11 896 681,29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1097922354"/>
                  </a:ext>
                </a:extLst>
              </a:tr>
              <a:tr h="66327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6.14 Inwestycje w zakresie dostępności szkół i placówek, w tym edukacyjna baza sportowa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Schemat: Dostępność szkół wraz z edukacyjną bazą sportową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FEKP.06.14-IZ.00-048/23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759 026,75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6 451 727,33 zł</a:t>
                      </a:r>
                      <a:endParaRPr lang="pl-PL" sz="1050" b="1" i="0" u="none" strike="noStrike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497068483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5.14 Odnowa przestrzeni publicznych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FEKP.05.14-IZ.00-032/23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4 209 803,27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35 783 327,82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547093411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2.13 Gospodarka odpadami 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Schemat: Punkty selektywnego zbierania odpadów komunalnych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FEKP.02.13-IZ.00-052/23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16 399 250,00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42246823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2.15 Zwiększenie potencjału przyrodniczego w regionie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 1: Ośrodki edukacji ekologicznej podległe Samorządowi Województwa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FEKP.02.15-IZ.00-050/23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konkurencyjny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25 770 250,00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2690512247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2.15 Zwiększenie potencjału przyrodniczego w regionie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Schemat 2: Ośrodki edukacji ekologicznej – pozostałe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FEKP.02.15-IZ.00-051/23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1 653 705,88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14 056 500,00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1301249361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5.4 Wsparcie rozwoju turystyki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FEKP.05.04-IZ.00-057/23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15 857 252,44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648214130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5.13 Wsparcie rozwoju turystyki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FEKP.05.13-IZ.00-058/23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32 142 200,61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2647675751"/>
                  </a:ext>
                </a:extLst>
              </a:tr>
              <a:tr h="44308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6.15 Inwestycje w infrastrukturę kształcenia zawodowego OPPT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FEKP.06.15-IZ.00-066/23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738 609,54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6 278 181,11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333758660"/>
                  </a:ext>
                </a:extLst>
              </a:tr>
              <a:tr h="66327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6.6 Inwestycje w infrastrukturę kształcenia zawodowego </a:t>
                      </a:r>
                      <a:r>
                        <a:rPr lang="pl-PL" sz="1050" u="none" strike="noStrike" dirty="0" err="1">
                          <a:effectLst/>
                        </a:rPr>
                        <a:t>ZITy</a:t>
                      </a:r>
                      <a:r>
                        <a:rPr lang="pl-PL" sz="1050" u="none" strike="noStrike" dirty="0">
                          <a:effectLst/>
                        </a:rPr>
                        <a:t> regionalne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FEKP.06.06-IZ.00-065/23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konkurencyjny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865 127,96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7 353 587,70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3634202338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 dirty="0">
                          <a:effectLst/>
                        </a:rPr>
                        <a:t> 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 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10 008 758,87 zł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380 490 609,22 zł</a:t>
                      </a:r>
                      <a:endParaRPr lang="pl-PL" sz="1050" b="1" i="0" u="none" strike="noStrike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68" marR="1968" marT="1968" marB="0" anchor="ctr"/>
                </a:tc>
                <a:extLst>
                  <a:ext uri="{0D108BD9-81ED-4DB2-BD59-A6C34878D82A}">
                    <a16:rowId xmlns:a16="http://schemas.microsoft.com/office/drawing/2014/main" val="1758885190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18C8C286-44B3-608F-2B84-1E5D97B333F1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2813973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E50AFF-D7FD-FBF6-1044-C3163CD0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816316"/>
            <a:ext cx="10846191" cy="979757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Umowy EFRR</a:t>
            </a:r>
            <a:br>
              <a:rPr lang="pl-PL" dirty="0"/>
            </a:br>
            <a:r>
              <a:rPr lang="pl-PL" sz="1800" dirty="0"/>
              <a:t>Podpisana 1 umowa ramowa na kwotę 829 230 814,64 zł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E25BAF-3474-BFDA-4A75-C5DB2CCF1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3" name="Symbol zastępczy zawartości 2">
            <a:extLst>
              <a:ext uri="{FF2B5EF4-FFF2-40B4-BE49-F238E27FC236}">
                <a16:creationId xmlns:a16="http://schemas.microsoft.com/office/drawing/2014/main" id="{C36381DB-A989-BE34-29B0-2AFCB4A44D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411706"/>
              </p:ext>
            </p:extLst>
          </p:nvPr>
        </p:nvGraphicFramePr>
        <p:xfrm>
          <a:off x="895644" y="1796073"/>
          <a:ext cx="9498425" cy="4482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528">
                  <a:extLst>
                    <a:ext uri="{9D8B030D-6E8A-4147-A177-3AD203B41FA5}">
                      <a16:colId xmlns:a16="http://schemas.microsoft.com/office/drawing/2014/main" val="1691542766"/>
                    </a:ext>
                  </a:extLst>
                </a:gridCol>
                <a:gridCol w="1676344">
                  <a:extLst>
                    <a:ext uri="{9D8B030D-6E8A-4147-A177-3AD203B41FA5}">
                      <a16:colId xmlns:a16="http://schemas.microsoft.com/office/drawing/2014/main" val="3509186274"/>
                    </a:ext>
                  </a:extLst>
                </a:gridCol>
                <a:gridCol w="1625235">
                  <a:extLst>
                    <a:ext uri="{9D8B030D-6E8A-4147-A177-3AD203B41FA5}">
                      <a16:colId xmlns:a16="http://schemas.microsoft.com/office/drawing/2014/main" val="1897950187"/>
                    </a:ext>
                  </a:extLst>
                </a:gridCol>
                <a:gridCol w="1042602">
                  <a:extLst>
                    <a:ext uri="{9D8B030D-6E8A-4147-A177-3AD203B41FA5}">
                      <a16:colId xmlns:a16="http://schemas.microsoft.com/office/drawing/2014/main" val="2866047819"/>
                    </a:ext>
                  </a:extLst>
                </a:gridCol>
                <a:gridCol w="2606510">
                  <a:extLst>
                    <a:ext uri="{9D8B030D-6E8A-4147-A177-3AD203B41FA5}">
                      <a16:colId xmlns:a16="http://schemas.microsoft.com/office/drawing/2014/main" val="1079791430"/>
                    </a:ext>
                  </a:extLst>
                </a:gridCol>
                <a:gridCol w="1011940">
                  <a:extLst>
                    <a:ext uri="{9D8B030D-6E8A-4147-A177-3AD203B41FA5}">
                      <a16:colId xmlns:a16="http://schemas.microsoft.com/office/drawing/2014/main" val="2879794059"/>
                    </a:ext>
                  </a:extLst>
                </a:gridCol>
                <a:gridCol w="1096266">
                  <a:extLst>
                    <a:ext uri="{9D8B030D-6E8A-4147-A177-3AD203B41FA5}">
                      <a16:colId xmlns:a16="http://schemas.microsoft.com/office/drawing/2014/main" val="1937526017"/>
                    </a:ext>
                  </a:extLst>
                </a:gridCol>
              </a:tblGrid>
              <a:tr h="25189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lp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Numer wniosku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Nazwa wnioskodawcy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Siedziba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Tytuł projektu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Wartość całkowita projektu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Całkowite dofinansowanie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3609761265"/>
                  </a:ext>
                </a:extLst>
              </a:tr>
              <a:tr h="58775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1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FEKP.01.04-IZ.00-0001/23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Kujawsko-Pomorski Fundusz Rozwoju Sp. z o.o.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Toruń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Regionalna Instytucja Finansowa - KPFR IF 2021-2027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428 614 408,24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 360 341 178,25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2481729062"/>
                  </a:ext>
                </a:extLst>
              </a:tr>
              <a:tr h="82516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2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FEKP.02.01-IZ.00-0001/23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Kujawsko-Pomorski Fundusz Rozwoju Sp. z o.o.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Toruń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Regionalna Instytucja Finansowa - KPFR IF 2021-2027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146 327 476,48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 123 019 231,36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4020770219"/>
                  </a:ext>
                </a:extLst>
              </a:tr>
              <a:tr h="35322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3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FEKP.02.05-IZ.00-0001/23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Kujawsko-Pomorski Fundusz Rozwoju Sp. z o.o.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Toruń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Regionalna Instytucja Finansowa - KPFR IF 2021-2027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165 897 524,71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 139 472 002,01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3676873045"/>
                  </a:ext>
                </a:extLst>
              </a:tr>
              <a:tr h="5269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4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FEKP.02.14-IZ.00-0001/23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Kujawsko-Pomorski Fundusz Rozwoju Sp. z o.o.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Toruń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Regionalna Instytucja Finansowa - KPFR IF 2021-2027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29 722 607,06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   24 988 145,60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3953984792"/>
                  </a:ext>
                </a:extLst>
              </a:tr>
              <a:tr h="82227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5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FEKP.02.16-IZ.00-0001/23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Kujawsko-Pomorski Fundusz Rozwoju Sp. z o.o.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Toruń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Regionalna Instytucja Finansowa - KPFR IF 2021-2027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134 066 023,53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 112 710 884,45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539141097"/>
                  </a:ext>
                </a:extLst>
              </a:tr>
              <a:tr h="83964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6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FEKP.02.17-IZ.00-0001/23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Kujawsko-Pomorski Fundusz Rozwoju Sp. z o.o.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Toruń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Regionalna Instytucja Finansowa - KPFR IF 2021-2027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81 715 725,89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       68 699 372,97 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3252515100"/>
                  </a:ext>
                </a:extLst>
              </a:tr>
              <a:tr h="205569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 dirty="0">
                          <a:effectLst/>
                        </a:rPr>
                        <a:t>Razem:  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>
                          <a:effectLst/>
                        </a:rPr>
                        <a:t>986 343 765,91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u="none" strike="noStrike" dirty="0">
                          <a:effectLst/>
                        </a:rPr>
                        <a:t>829 230 814,64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34" marR="2134" marT="2134" marB="0" anchor="ctr"/>
                </a:tc>
                <a:extLst>
                  <a:ext uri="{0D108BD9-81ED-4DB2-BD59-A6C34878D82A}">
                    <a16:rowId xmlns:a16="http://schemas.microsoft.com/office/drawing/2014/main" val="3032463880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0CD11DF5-83E9-0D67-CB09-A4A02D92CEB5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3205537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60FDB21-900A-389F-050E-B2B74E95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B93553-ACC8-8630-E94F-684BDF1FA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20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2045B2E-1F8E-2488-A316-B70AAFE0FE14}"/>
              </a:ext>
            </a:extLst>
          </p:cNvPr>
          <p:cNvSpPr txBox="1"/>
          <p:nvPr/>
        </p:nvSpPr>
        <p:spPr>
          <a:xfrm>
            <a:off x="846826" y="647280"/>
            <a:ext cx="10498347" cy="7204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1200"/>
              </a:spcBef>
            </a:pPr>
            <a:r>
              <a:rPr lang="pl-PL" sz="3200" b="1" kern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Założenia realizacji planu EFRR</a:t>
            </a:r>
          </a:p>
          <a:p>
            <a:pPr marL="342900" indent="-342900" algn="just">
              <a:lnSpc>
                <a:spcPct val="107000"/>
              </a:lnSpc>
              <a:spcBef>
                <a:spcPts val="1200"/>
              </a:spcBef>
              <a:buAutoNum type="arabicParenR"/>
            </a:pPr>
            <a:r>
              <a:rPr lang="pl-PL" sz="2800" b="1" kern="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rok 2023 - 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ogłaszanie pierwszych naborów w trybie konkurencyjnym </a:t>
            </a:r>
            <a:b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 niekonkurencyjnym (</a:t>
            </a:r>
            <a:r>
              <a:rPr lang="pl-PL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naborów ogłoszonych, 42 nabory planowane do zakończenia), dokonywanie </a:t>
            </a: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oceny projektów, 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podpisywanie pierwszych umów, dokonanie wyboru menadżerów funduszy, wdrażanie pierwszych projektów, ich kontrola i rozliczanie; </a:t>
            </a:r>
          </a:p>
          <a:p>
            <a:pPr marL="342900" indent="-342900" algn="just">
              <a:lnSpc>
                <a:spcPct val="107000"/>
              </a:lnSpc>
              <a:spcBef>
                <a:spcPts val="1200"/>
              </a:spcBef>
              <a:buAutoNum type="arabicParenR"/>
            </a:pPr>
            <a:endParaRPr lang="pl-PL" sz="28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200"/>
              </a:spcBef>
              <a:buFontTx/>
              <a:buAutoNum type="arabicParenR"/>
            </a:pPr>
            <a:r>
              <a:rPr lang="pl-PL" sz="2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lata 2024-2025 </a:t>
            </a: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dalsze ogłaszanie naborów w trybie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konkurencyjnym </a:t>
            </a:r>
            <a:b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 niekonkurencyjnym</a:t>
            </a: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dokonywanie </a:t>
            </a: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oceny projektów, 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podpisywanie umów, wdrażanie projektów, ich kontrola i rozliczanie oraz </a:t>
            </a:r>
            <a:r>
              <a:rPr lang="pl-PL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księgowanie</a:t>
            </a:r>
            <a:r>
              <a:rPr lang="pl-PL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wydatków do KE w sposób umożliwiający wywiązanie się z wypełnienia zasady  n+3 w 2025 roku i kolejnych latach.</a:t>
            </a:r>
            <a:endParaRPr lang="pl-PL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1200"/>
              </a:spcBef>
              <a:buAutoNum type="arabicParenR"/>
            </a:pPr>
            <a:endParaRPr lang="pl-PL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1200"/>
              </a:spcBef>
            </a:pPr>
            <a:endParaRPr lang="pl-PL" sz="1800" b="1" kern="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2651DDD-D530-C352-2914-0D83419636BE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2">
                    <a:lumMod val="90000"/>
                  </a:schemeClr>
                </a:solidFill>
              </a:rPr>
              <a:t>EFRR</a:t>
            </a:r>
          </a:p>
        </p:txBody>
      </p:sp>
    </p:spTree>
    <p:extLst>
      <p:ext uri="{BB962C8B-B14F-4D97-AF65-F5344CB8AC3E}">
        <p14:creationId xmlns:p14="http://schemas.microsoft.com/office/powerpoint/2010/main" val="3823061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BFCF24-16C9-4A52-9F7B-938373FDF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432" y="838168"/>
            <a:ext cx="7809594" cy="827074"/>
          </a:xfrm>
        </p:spPr>
        <p:txBody>
          <a:bodyPr>
            <a:normAutofit fontScale="90000"/>
          </a:bodyPr>
          <a:lstStyle/>
          <a:p>
            <a:r>
              <a:rPr lang="pl-PL" sz="2177" dirty="0"/>
              <a:t>Liczba ogłoszonych naborów w podziale </a:t>
            </a:r>
            <a:br>
              <a:rPr lang="pl-PL" sz="2177" dirty="0"/>
            </a:br>
            <a:r>
              <a:rPr lang="pl-PL" sz="2177" dirty="0"/>
              <a:t>na Departament Wdrażania FEdKP, IP ZIT, IP WUP Europejskiego Funduszu Społecznego PLUS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DF148867-10C3-41EE-9E62-2A685DC68C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17966"/>
              </p:ext>
            </p:extLst>
          </p:nvPr>
        </p:nvGraphicFramePr>
        <p:xfrm>
          <a:off x="2174603" y="1873994"/>
          <a:ext cx="6858000" cy="4180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Prostokąt 9">
            <a:extLst>
              <a:ext uri="{FF2B5EF4-FFF2-40B4-BE49-F238E27FC236}">
                <a16:creationId xmlns:a16="http://schemas.microsoft.com/office/drawing/2014/main" id="{40D7F76B-2EC9-4AA5-B624-593131FA0D1F}"/>
              </a:ext>
            </a:extLst>
          </p:cNvPr>
          <p:cNvSpPr/>
          <p:nvPr/>
        </p:nvSpPr>
        <p:spPr>
          <a:xfrm>
            <a:off x="7719195" y="1873995"/>
            <a:ext cx="2575475" cy="2786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F23ABEB-3B4E-4A5F-A532-CD2AA496B2B8}"/>
              </a:ext>
            </a:extLst>
          </p:cNvPr>
          <p:cNvSpPr txBox="1">
            <a:spLocks/>
          </p:cNvSpPr>
          <p:nvPr/>
        </p:nvSpPr>
        <p:spPr>
          <a:xfrm>
            <a:off x="7729109" y="1795943"/>
            <a:ext cx="2106199" cy="2706266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62500" lnSpcReduction="20000"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540" dirty="0"/>
              <a:t>Łącznie ogłoszonych naborów:  </a:t>
            </a:r>
            <a:r>
              <a:rPr lang="pl-PL" sz="5171" dirty="0">
                <a:solidFill>
                  <a:schemeClr val="tx1"/>
                </a:solidFill>
              </a:rPr>
              <a:t>31</a:t>
            </a:r>
          </a:p>
          <a:p>
            <a:endParaRPr lang="pl-PL" sz="2540" dirty="0">
              <a:solidFill>
                <a:srgbClr val="FF0000"/>
              </a:solidFill>
            </a:endParaRPr>
          </a:p>
          <a:p>
            <a:r>
              <a:rPr lang="pl-PL" sz="2540" dirty="0"/>
              <a:t>w tym zakończonych:</a:t>
            </a:r>
            <a:r>
              <a:rPr lang="pl-PL" sz="4173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4F4C7C9A-AEE3-4B7B-A111-875DF1F72CF5}"/>
              </a:ext>
            </a:extLst>
          </p:cNvPr>
          <p:cNvSpPr txBox="1">
            <a:spLocks/>
          </p:cNvSpPr>
          <p:nvPr/>
        </p:nvSpPr>
        <p:spPr>
          <a:xfrm>
            <a:off x="8010757" y="2373684"/>
            <a:ext cx="2286614" cy="2286960"/>
          </a:xfrm>
          <a:prstGeom prst="rect">
            <a:avLst/>
          </a:prstGeom>
        </p:spPr>
        <p:txBody>
          <a:bodyPr/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1633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DB141D-9225-4D25-8518-6C38EBF4A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AD6127B-7EFC-4B37-E4D8-BEDFA939969F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929385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Liczba ogłoszonych naborów ze względu na sposób wyboru projektów</a:t>
            </a:r>
          </a:p>
        </p:txBody>
      </p:sp>
      <p:graphicFrame>
        <p:nvGraphicFramePr>
          <p:cNvPr id="7" name="Symbol zastępczy zawartości 6" descr="tu umieść opis wykresu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3608683"/>
              </p:ext>
            </p:extLst>
          </p:nvPr>
        </p:nvGraphicFramePr>
        <p:xfrm>
          <a:off x="2176629" y="1795869"/>
          <a:ext cx="7838743" cy="4245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F7742A2-08CF-CB64-FB96-BA11E0DE83E7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3451330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  <a:t>Dotychczas ogłoszone nabory niekonkurencyjne:</a:t>
            </a:r>
            <a:b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pl-PL" sz="2177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317171"/>
            <a:ext cx="9852729" cy="472451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l-PL" sz="172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Podniesienie aktywności zawodowej klientów publicznych służb zatrudnienia - dla powiatowych urzędów pracy</a:t>
            </a:r>
          </a:p>
          <a:p>
            <a:pPr>
              <a:lnSpc>
                <a:spcPct val="150000"/>
              </a:lnSpc>
            </a:pPr>
            <a:r>
              <a:rPr lang="pl-PL" sz="172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Stypendia dla uczniów szkół prowadzących kształcenie ogólne lub zawodowe - Departament Edukacji </a:t>
            </a:r>
          </a:p>
          <a:p>
            <a:pPr>
              <a:lnSpc>
                <a:spcPct val="150000"/>
              </a:lnSpc>
              <a:spcAft>
                <a:spcPts val="726"/>
              </a:spcAft>
            </a:pPr>
            <a:r>
              <a:rPr lang="pl-PL" sz="172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Opracowanie programów profilaktycznych dotyczących chorób związanych z miejscem pracy i programów rehabilitacji medycznej oraz zapobiegających chorobom stanowiącym istotny problem w regionie – Departament Spraw Społecznych i Zdrowia</a:t>
            </a:r>
          </a:p>
          <a:p>
            <a:pPr>
              <a:lnSpc>
                <a:spcPct val="150000"/>
              </a:lnSpc>
              <a:spcAft>
                <a:spcPts val="726"/>
              </a:spcAft>
            </a:pPr>
            <a:r>
              <a:rPr lang="pl-PL" sz="172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Działania na rzecz dzieci i młodzieży wymagających wsparcia ze względu na trudności w funkcjonowaniu społecznym (m.in. dla wychowanków Młodzieżowych Ośrodków Wychowawczych i Młodzieżowych Ośrodków Socjoterapii) – Regionalny Ośrodek Polityki Społecznej </a:t>
            </a:r>
          </a:p>
          <a:p>
            <a:pPr>
              <a:lnSpc>
                <a:spcPct val="150000"/>
              </a:lnSpc>
              <a:spcAft>
                <a:spcPts val="726"/>
              </a:spcAft>
            </a:pPr>
            <a:r>
              <a:rPr lang="pl-PL" sz="1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Usługi rozwojowe dla pracowników i pracodawców w systemie popytowym Bazy Usług Rozwojowych (BUR) – Toruńska Agencja Rozwoju Regionalnego </a:t>
            </a:r>
          </a:p>
          <a:p>
            <a:pPr>
              <a:lnSpc>
                <a:spcPct val="150000"/>
              </a:lnSpc>
              <a:spcAft>
                <a:spcPts val="726"/>
              </a:spcAft>
            </a:pPr>
            <a:endParaRPr lang="pl-PL" sz="172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726"/>
              </a:spcAft>
            </a:pPr>
            <a:endParaRPr lang="pl-PL" sz="172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DD0A258-8E97-8981-48DF-33386C68E0FE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888838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  <a:t>ciąg dalszy:</a:t>
            </a:r>
            <a:b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pl-PL" sz="2177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338944"/>
            <a:ext cx="9852729" cy="470274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7000"/>
              </a:lnSpc>
              <a:spcAft>
                <a:spcPts val="726"/>
              </a:spcAft>
            </a:pPr>
            <a:r>
              <a:rPr lang="pl-PL" sz="1900" dirty="0">
                <a:latin typeface="Arial" panose="020B0604020202020204" pitchFamily="34" charset="0"/>
                <a:ea typeface="Calibri" panose="020F0502020204030204" pitchFamily="34" charset="0"/>
              </a:rPr>
              <a:t>Kształcenie dorosłych – w formie usług rozwojowych (BUR) - Wojewódzki Urząd Pracy </a:t>
            </a:r>
          </a:p>
          <a:p>
            <a:pPr>
              <a:lnSpc>
                <a:spcPct val="117000"/>
              </a:lnSpc>
              <a:spcAft>
                <a:spcPts val="726"/>
              </a:spcAft>
            </a:pPr>
            <a:r>
              <a:rPr lang="pl-PL" sz="1900" dirty="0">
                <a:latin typeface="Arial" panose="020B0604020202020204" pitchFamily="34" charset="0"/>
                <a:ea typeface="Calibri" panose="020F0502020204030204" pitchFamily="34" charset="0"/>
              </a:rPr>
              <a:t>Wspieranie integracji obywateli państw trzecich - Wojewódzki Urząd Pracy</a:t>
            </a:r>
          </a:p>
          <a:p>
            <a:pPr>
              <a:lnSpc>
                <a:spcPct val="117000"/>
              </a:lnSpc>
              <a:spcAft>
                <a:spcPts val="726"/>
              </a:spcAft>
            </a:pPr>
            <a:r>
              <a:rPr lang="pl-PL" sz="1900" dirty="0">
                <a:latin typeface="Arial" panose="020B0604020202020204" pitchFamily="34" charset="0"/>
                <a:ea typeface="Calibri" panose="020F0502020204030204" pitchFamily="34" charset="0"/>
              </a:rPr>
              <a:t>Aktywizacja zawodowo-edukacyjna osób młodych - Kujawsko-Pomorska Komenda Ochotniczych Hufców Pracy w Toruniu</a:t>
            </a:r>
          </a:p>
          <a:p>
            <a:pPr>
              <a:lnSpc>
                <a:spcPct val="117000"/>
              </a:lnSpc>
              <a:spcAft>
                <a:spcPts val="726"/>
              </a:spcAft>
            </a:pPr>
            <a:r>
              <a:rPr lang="pl-PL" sz="1900" dirty="0">
                <a:latin typeface="Arial" panose="020B0604020202020204" pitchFamily="34" charset="0"/>
                <a:ea typeface="Calibri" panose="020F0502020204030204" pitchFamily="34" charset="0"/>
              </a:rPr>
              <a:t>Poprawa dostępu do nowoczesnych form świadczenia usług opiekuńczych -Teleopieka - Regionalny Ośrodek Polityki Społecznej </a:t>
            </a:r>
          </a:p>
          <a:p>
            <a:pPr>
              <a:lnSpc>
                <a:spcPct val="117000"/>
              </a:lnSpc>
              <a:spcAft>
                <a:spcPts val="726"/>
              </a:spcAft>
            </a:pPr>
            <a:r>
              <a:rPr lang="pl-PL" sz="1900" dirty="0">
                <a:latin typeface="Arial" panose="020B0604020202020204" pitchFamily="34" charset="0"/>
                <a:ea typeface="Calibri" panose="020F0502020204030204" pitchFamily="34" charset="0"/>
              </a:rPr>
              <a:t>Poprawa dostępu do usług wsparcia dla dzieci i młodzieży mających problemy w zakresie prawidłowego funkcjonowania w społeczeństwie – Trampolina 4 - Regionalny Ośrodek Polityki Społecznej </a:t>
            </a:r>
          </a:p>
          <a:p>
            <a:pPr>
              <a:lnSpc>
                <a:spcPct val="117000"/>
              </a:lnSpc>
              <a:spcAft>
                <a:spcPts val="726"/>
              </a:spcAft>
            </a:pPr>
            <a:r>
              <a:rPr lang="pl-PL" sz="1900" dirty="0">
                <a:latin typeface="Arial" panose="020B0604020202020204" pitchFamily="34" charset="0"/>
                <a:ea typeface="Calibri" panose="020F0502020204030204" pitchFamily="34" charset="0"/>
              </a:rPr>
              <a:t>Działania na rzecz rodzin i pieczy zastępczej - Rodzina w centrum - Regionalny Ośrodek Polityki Społecznej 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Wdrożenie dwujęzyczności w ośrodkach wychowania przedszkolnego – Departament Edukacji</a:t>
            </a:r>
            <a:endParaRPr lang="pl-PL" sz="19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sz="181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sz="181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14772"/>
            <a:fld id="{EB4015AA-59F6-416B-87A6-8E3D940284E2}" type="slidenum">
              <a:rPr lang="pl-PL">
                <a:solidFill>
                  <a:srgbClr val="002073"/>
                </a:solidFill>
              </a:rPr>
              <a:pPr defTabSz="414772"/>
              <a:t>24</a:t>
            </a:fld>
            <a:endParaRPr lang="pl-PL" dirty="0">
              <a:solidFill>
                <a:srgbClr val="002073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ED06D98-3CE3-60EB-78F9-C6944A533716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745893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  <a:t>Dotychczas ogłoszone nabory konkurencyjne:</a:t>
            </a:r>
            <a:b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pl-PL" sz="2177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Wsparcie ekonomii społecznej realizowane przez Ośrodki Wsparcia Ekonomii Społecznej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Tworzenie i funkcjonowanie centrów usług społecznych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Wsparcie budowania zdolności partnerów społecznych (dla regionalnych organizacji pracodawców oraz regionalnych organizacji związkowych)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Działania na rzecz budowania zdolności organizacji społeczeństwa obywatelskiego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Działania ukierunkowane na eliminowanie zdrowotnych czynników ryzyka w miejscu pracy</a:t>
            </a:r>
          </a:p>
          <a:p>
            <a:pPr marL="0" indent="0">
              <a:lnSpc>
                <a:spcPct val="107000"/>
              </a:lnSpc>
              <a:spcAft>
                <a:spcPts val="726"/>
              </a:spcAft>
              <a:buNone/>
            </a:pPr>
            <a:endParaRPr lang="pl-PL" sz="181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6DD6082-767B-E00F-38F5-D563FC4972C5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1289586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  <a:t>ciąg dalszy:</a:t>
            </a:r>
            <a:br>
              <a:rPr lang="pl-PL" sz="2177" dirty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pl-PL" sz="2177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Wychowanie przedszkolne w polityce terytorialnej (jeden nabór dla ZITów regionalnych, drugi dla Obszarów Prowadzenia Polityki Terytorialnej (OPPT) – nabory ciągłe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Kształcenie ogólne – 3 nabory (BydOF, ZITy regionalne, OPPT) – nabory ciągłe 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Kształcenie zawodowe – 3 nabory (BydOF, ZITy regionalne, OPPT) – nabory ciągłe 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14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Wychowanie przedszkolne, kształcenie ogólne i kształcenie zawodowe – dla organów prowadzących przedszkola i szkoły innych niż JST</a:t>
            </a:r>
          </a:p>
          <a:p>
            <a:pPr>
              <a:lnSpc>
                <a:spcPct val="107000"/>
              </a:lnSpc>
              <a:spcAft>
                <a:spcPts val="726"/>
              </a:spcAft>
            </a:pPr>
            <a:r>
              <a:rPr lang="pl-PL" sz="1800" dirty="0"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ktywna integracja i reintegracja w centrach integracji społecznej (CIS) lub klubach integracji społecznej (KIS)</a:t>
            </a:r>
            <a:endParaRPr lang="pl-PL" sz="181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sz="1814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26"/>
              </a:spcAft>
            </a:pP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30E0036-BE86-BCFB-51DA-D5DC1311F46D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4147472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E73FE-DC8F-3107-72E8-0CFD018F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Nabory ciągłe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6CCF51C-31A6-8254-2999-D6E2CBCCF56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76629" y="1469270"/>
          <a:ext cx="7838743" cy="1698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01F3B5B-0411-C302-A26F-DE1470BB64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E3A4918-13E7-BCBD-6254-D44C8867B01D}"/>
              </a:ext>
            </a:extLst>
          </p:cNvPr>
          <p:cNvSpPr txBox="1"/>
          <p:nvPr/>
        </p:nvSpPr>
        <p:spPr>
          <a:xfrm>
            <a:off x="2176629" y="3494324"/>
            <a:ext cx="7708184" cy="2269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232" indent="-25923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14" dirty="0">
                <a:latin typeface="Arial" panose="020B0604020202020204" pitchFamily="34" charset="0"/>
                <a:cs typeface="Arial" panose="020B0604020202020204" pitchFamily="34" charset="0"/>
              </a:rPr>
              <a:t>Możliwość złożenia wniosku w dowolnym czasie </a:t>
            </a:r>
          </a:p>
          <a:p>
            <a:pPr marL="259232" indent="-25923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14" dirty="0">
                <a:latin typeface="Arial" panose="020B0604020202020204" pitchFamily="34" charset="0"/>
                <a:cs typeface="Arial" panose="020B0604020202020204" pitchFamily="34" charset="0"/>
              </a:rPr>
              <a:t>Ocena i rozstrzygnięcie w ramach pul wniosków (wnioski złożone w danym miesiącu/tygodniu)</a:t>
            </a:r>
          </a:p>
          <a:p>
            <a:pPr marL="259232" indent="-25923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14" dirty="0">
                <a:latin typeface="Arial" panose="020B0604020202020204" pitchFamily="34" charset="0"/>
                <a:cs typeface="Arial" panose="020B0604020202020204" pitchFamily="34" charset="0"/>
              </a:rPr>
              <a:t>Ocena zerojedynkowa – brak kryteriów punktowych</a:t>
            </a:r>
          </a:p>
          <a:p>
            <a:r>
              <a:rPr lang="pl-PL" sz="1633" dirty="0"/>
              <a:t> </a:t>
            </a:r>
          </a:p>
          <a:p>
            <a:endParaRPr lang="pl-PL" sz="1633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1B39404-0177-0FC0-45AD-96F00AFC7960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1690624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Liczba złożonych wniosków</a:t>
            </a:r>
          </a:p>
        </p:txBody>
      </p:sp>
      <p:graphicFrame>
        <p:nvGraphicFramePr>
          <p:cNvPr id="7" name="Symbol zastępczy zawartości 6" descr="tu umieść opis wykresu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679390"/>
              </p:ext>
            </p:extLst>
          </p:nvPr>
        </p:nvGraphicFramePr>
        <p:xfrm>
          <a:off x="2176629" y="1403945"/>
          <a:ext cx="8034806" cy="4637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8666C52-EAB0-6B15-4E5B-6092B3C899AC}"/>
              </a:ext>
            </a:extLst>
          </p:cNvPr>
          <p:cNvSpPr txBox="1"/>
          <p:nvPr/>
        </p:nvSpPr>
        <p:spPr>
          <a:xfrm>
            <a:off x="2186080" y="6114864"/>
            <a:ext cx="6149254" cy="594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33" b="1" dirty="0">
                <a:latin typeface="Arial" panose="020B0604020202020204" pitchFamily="34" charset="0"/>
                <a:cs typeface="Arial" panose="020B0604020202020204" pitchFamily="34" charset="0"/>
              </a:rPr>
              <a:t>Łącznie złożonych wniosków: </a:t>
            </a:r>
            <a:r>
              <a:rPr lang="pl-PL" sz="3266" b="1" dirty="0">
                <a:latin typeface="Arial" panose="020B0604020202020204" pitchFamily="34" charset="0"/>
                <a:cs typeface="Arial" panose="020B0604020202020204" pitchFamily="34" charset="0"/>
              </a:rPr>
              <a:t>96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7A2617C-313C-1ACF-65DE-7BEBB58857EA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1543050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Wartość dofinansowania złożonych wniosków</a:t>
            </a:r>
          </a:p>
        </p:txBody>
      </p:sp>
      <p:graphicFrame>
        <p:nvGraphicFramePr>
          <p:cNvPr id="7" name="Symbol zastępczy zawartości 6" descr="tu umieść opis wykresu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140291"/>
              </p:ext>
            </p:extLst>
          </p:nvPr>
        </p:nvGraphicFramePr>
        <p:xfrm>
          <a:off x="1719269" y="1370017"/>
          <a:ext cx="9014760" cy="5161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B403DBF-B48C-0039-DB97-C2D0E3BDD74E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343487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0D7F76B-2EC9-4AA5-B624-593131FA0D1F}"/>
              </a:ext>
            </a:extLst>
          </p:cNvPr>
          <p:cNvSpPr/>
          <p:nvPr/>
        </p:nvSpPr>
        <p:spPr>
          <a:xfrm>
            <a:off x="7210552" y="1390359"/>
            <a:ext cx="3735158" cy="2286959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BFCF24-16C9-4A52-9F7B-938373FDF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781" y="369842"/>
            <a:ext cx="7838397" cy="979757"/>
          </a:xfrm>
        </p:spPr>
        <p:txBody>
          <a:bodyPr>
            <a:normAutofit/>
          </a:bodyPr>
          <a:lstStyle/>
          <a:p>
            <a:r>
              <a:rPr lang="pl-PL" dirty="0"/>
              <a:t>Wartość złożonych wniosków a wartość dostępnej alokacji w naborach ogłoszonych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F23ABEB-3B4E-4A5F-A532-CD2AA496B2B8}"/>
              </a:ext>
            </a:extLst>
          </p:cNvPr>
          <p:cNvSpPr txBox="1">
            <a:spLocks/>
          </p:cNvSpPr>
          <p:nvPr/>
        </p:nvSpPr>
        <p:spPr>
          <a:xfrm>
            <a:off x="7271839" y="1386264"/>
            <a:ext cx="3249750" cy="1759993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633" dirty="0"/>
              <a:t>Wartość dofinansowania złożonych wniosków w ramach zakończonych naborów stanowi </a:t>
            </a:r>
            <a:r>
              <a:rPr lang="pl-PL" sz="2177" dirty="0">
                <a:solidFill>
                  <a:schemeClr val="tx1"/>
                </a:solidFill>
              </a:rPr>
              <a:t>139 % </a:t>
            </a:r>
            <a:r>
              <a:rPr lang="pl-PL" sz="1633" dirty="0"/>
              <a:t>alokacji tych naborów</a:t>
            </a:r>
          </a:p>
        </p:txBody>
      </p:sp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4F4C7C9A-AEE3-4B7B-A111-875DF1F72CF5}"/>
              </a:ext>
            </a:extLst>
          </p:cNvPr>
          <p:cNvSpPr txBox="1">
            <a:spLocks/>
          </p:cNvSpPr>
          <p:nvPr/>
        </p:nvSpPr>
        <p:spPr>
          <a:xfrm>
            <a:off x="8010757" y="2373684"/>
            <a:ext cx="2286614" cy="2286960"/>
          </a:xfrm>
          <a:prstGeom prst="rect">
            <a:avLst/>
          </a:prstGeom>
        </p:spPr>
        <p:txBody>
          <a:bodyPr/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1633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DB141D-9225-4D25-8518-6C38EBF4A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30</a:t>
            </a:fld>
            <a:endParaRPr lang="pl-PL" dirty="0"/>
          </a:p>
        </p:txBody>
      </p:sp>
      <p:graphicFrame>
        <p:nvGraphicFramePr>
          <p:cNvPr id="6" name="Symbol zastępczy zawartości 8">
            <a:extLst>
              <a:ext uri="{FF2B5EF4-FFF2-40B4-BE49-F238E27FC236}">
                <a16:creationId xmlns:a16="http://schemas.microsoft.com/office/drawing/2014/main" id="{892B3109-9E76-3957-D764-34B857BFFA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19606" y="1170926"/>
          <a:ext cx="3453800" cy="228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Symbol zastępczy zawartości 8">
            <a:extLst>
              <a:ext uri="{FF2B5EF4-FFF2-40B4-BE49-F238E27FC236}">
                <a16:creationId xmlns:a16="http://schemas.microsoft.com/office/drawing/2014/main" id="{3E17651E-ED86-19C7-36AD-D52B0BA19B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550630"/>
              </p:ext>
            </p:extLst>
          </p:nvPr>
        </p:nvGraphicFramePr>
        <p:xfrm>
          <a:off x="1131350" y="3258015"/>
          <a:ext cx="9591439" cy="2429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562ED137-C9BD-26F6-2D13-D0B134701080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2317561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BFCF24-16C9-4A52-9F7B-938373FD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Łączna liczba naborów do końca roku 2023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DF148867-10C3-41EE-9E62-2A685DC68C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405996"/>
              </p:ext>
            </p:extLst>
          </p:nvPr>
        </p:nvGraphicFramePr>
        <p:xfrm>
          <a:off x="2176629" y="1795870"/>
          <a:ext cx="6858000" cy="424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ytuł 1">
            <a:extLst>
              <a:ext uri="{FF2B5EF4-FFF2-40B4-BE49-F238E27FC236}">
                <a16:creationId xmlns:a16="http://schemas.microsoft.com/office/drawing/2014/main" id="{0F23ABEB-3B4E-4A5F-A532-CD2AA496B2B8}"/>
              </a:ext>
            </a:extLst>
          </p:cNvPr>
          <p:cNvSpPr txBox="1">
            <a:spLocks/>
          </p:cNvSpPr>
          <p:nvPr/>
        </p:nvSpPr>
        <p:spPr>
          <a:xfrm>
            <a:off x="7663785" y="1599960"/>
            <a:ext cx="2743622" cy="34245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540" dirty="0">
              <a:solidFill>
                <a:srgbClr val="FF0000"/>
              </a:solidFill>
            </a:endParaRPr>
          </a:p>
          <a:p>
            <a:endParaRPr lang="pl-PL" sz="4173" dirty="0">
              <a:solidFill>
                <a:srgbClr val="C00000"/>
              </a:solidFill>
            </a:endParaRPr>
          </a:p>
        </p:txBody>
      </p:sp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4F4C7C9A-AEE3-4B7B-A111-875DF1F72CF5}"/>
              </a:ext>
            </a:extLst>
          </p:cNvPr>
          <p:cNvSpPr txBox="1">
            <a:spLocks/>
          </p:cNvSpPr>
          <p:nvPr/>
        </p:nvSpPr>
        <p:spPr>
          <a:xfrm>
            <a:off x="8010757" y="2373684"/>
            <a:ext cx="2286614" cy="2286960"/>
          </a:xfrm>
          <a:prstGeom prst="rect">
            <a:avLst/>
          </a:prstGeom>
        </p:spPr>
        <p:txBody>
          <a:bodyPr/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1633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DB141D-9225-4D25-8518-6C38EBF4A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54E6266-2BDE-723F-07DA-0080CC4D0129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2441559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BFCF24-16C9-4A52-9F7B-938373FDF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325" y="353413"/>
            <a:ext cx="7838397" cy="979757"/>
          </a:xfrm>
        </p:spPr>
        <p:txBody>
          <a:bodyPr/>
          <a:lstStyle/>
          <a:p>
            <a:r>
              <a:rPr lang="pl-PL" dirty="0"/>
              <a:t>Wartość alokacji uruchomionej w naborach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40D7F76B-2EC9-4AA5-B624-593131FA0D1F}"/>
              </a:ext>
            </a:extLst>
          </p:cNvPr>
          <p:cNvSpPr/>
          <p:nvPr/>
        </p:nvSpPr>
        <p:spPr>
          <a:xfrm>
            <a:off x="5875369" y="1209894"/>
            <a:ext cx="4139016" cy="2219106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F23ABEB-3B4E-4A5F-A532-CD2AA496B2B8}"/>
              </a:ext>
            </a:extLst>
          </p:cNvPr>
          <p:cNvSpPr txBox="1">
            <a:spLocks/>
          </p:cNvSpPr>
          <p:nvPr/>
        </p:nvSpPr>
        <p:spPr>
          <a:xfrm>
            <a:off x="5932812" y="1149325"/>
            <a:ext cx="4003668" cy="2226351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 fontScale="25000" lnSpcReduction="20000"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5806" dirty="0"/>
              <a:t>Suma alokacji w ogłoszonych naborach:</a:t>
            </a:r>
          </a:p>
          <a:p>
            <a:r>
              <a:rPr lang="pl-PL" sz="5806" dirty="0">
                <a:solidFill>
                  <a:schemeClr val="tx1"/>
                </a:solidFill>
              </a:rPr>
              <a:t>566 492 670zł</a:t>
            </a:r>
          </a:p>
          <a:p>
            <a:r>
              <a:rPr lang="pl-PL" sz="5806" dirty="0"/>
              <a:t>stanowi około </a:t>
            </a:r>
            <a:r>
              <a:rPr lang="pl-PL" sz="8709" dirty="0">
                <a:solidFill>
                  <a:schemeClr val="tx1"/>
                </a:solidFill>
              </a:rPr>
              <a:t>20% </a:t>
            </a:r>
            <a:r>
              <a:rPr lang="pl-PL" sz="5806" dirty="0"/>
              <a:t>środków przeznaczonych na dofinansowanie z EFS+ w programie FEdKP</a:t>
            </a:r>
          </a:p>
          <a:p>
            <a:endParaRPr lang="pl-PL" sz="2540" dirty="0">
              <a:solidFill>
                <a:srgbClr val="C00000"/>
              </a:solidFill>
            </a:endParaRPr>
          </a:p>
        </p:txBody>
      </p:sp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4F4C7C9A-AEE3-4B7B-A111-875DF1F72CF5}"/>
              </a:ext>
            </a:extLst>
          </p:cNvPr>
          <p:cNvSpPr txBox="1">
            <a:spLocks/>
          </p:cNvSpPr>
          <p:nvPr/>
        </p:nvSpPr>
        <p:spPr>
          <a:xfrm>
            <a:off x="8010757" y="2373684"/>
            <a:ext cx="2286614" cy="2286960"/>
          </a:xfrm>
          <a:prstGeom prst="rect">
            <a:avLst/>
          </a:prstGeom>
        </p:spPr>
        <p:txBody>
          <a:bodyPr/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1633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DB141D-9225-4D25-8518-6C38EBF4A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32</a:t>
            </a:fld>
            <a:endParaRPr lang="pl-PL" dirty="0"/>
          </a:p>
        </p:txBody>
      </p:sp>
      <p:graphicFrame>
        <p:nvGraphicFramePr>
          <p:cNvPr id="6" name="Symbol zastępczy zawartości 8">
            <a:extLst>
              <a:ext uri="{FF2B5EF4-FFF2-40B4-BE49-F238E27FC236}">
                <a16:creationId xmlns:a16="http://schemas.microsoft.com/office/drawing/2014/main" id="{892B3109-9E76-3957-D764-34B857BFF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2398821"/>
              </p:ext>
            </p:extLst>
          </p:nvPr>
        </p:nvGraphicFramePr>
        <p:xfrm>
          <a:off x="1785257" y="836024"/>
          <a:ext cx="3914543" cy="273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Symbol zastępczy zawartości 8">
            <a:extLst>
              <a:ext uri="{FF2B5EF4-FFF2-40B4-BE49-F238E27FC236}">
                <a16:creationId xmlns:a16="http://schemas.microsoft.com/office/drawing/2014/main" id="{B8D33EF7-31D3-3C24-6CA3-EC00A2B50B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968039"/>
              </p:ext>
            </p:extLst>
          </p:nvPr>
        </p:nvGraphicFramePr>
        <p:xfrm>
          <a:off x="1232340" y="3752477"/>
          <a:ext cx="9341382" cy="247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Strzałka: pagon 3">
            <a:extLst>
              <a:ext uri="{FF2B5EF4-FFF2-40B4-BE49-F238E27FC236}">
                <a16:creationId xmlns:a16="http://schemas.microsoft.com/office/drawing/2014/main" id="{3E33969F-3342-64C0-D8F3-375E5E007867}"/>
              </a:ext>
            </a:extLst>
          </p:cNvPr>
          <p:cNvSpPr/>
          <p:nvPr/>
        </p:nvSpPr>
        <p:spPr>
          <a:xfrm>
            <a:off x="7116881" y="5480468"/>
            <a:ext cx="391946" cy="368918"/>
          </a:xfrm>
          <a:prstGeom prst="chevr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>
              <a:solidFill>
                <a:schemeClr val="tx1"/>
              </a:solidFill>
            </a:endParaRP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59D465CF-CABC-C08B-66DE-54A0B01F8FF0}"/>
              </a:ext>
            </a:extLst>
          </p:cNvPr>
          <p:cNvCxnSpPr>
            <a:cxnSpLocks/>
          </p:cNvCxnSpPr>
          <p:nvPr/>
        </p:nvCxnSpPr>
        <p:spPr>
          <a:xfrm flipV="1">
            <a:off x="5688813" y="4062031"/>
            <a:ext cx="0" cy="1685854"/>
          </a:xfrm>
          <a:prstGeom prst="line">
            <a:avLst/>
          </a:prstGeom>
          <a:ln w="31750">
            <a:solidFill>
              <a:schemeClr val="accent3">
                <a:alpha val="62000"/>
              </a:schemeClr>
            </a:solidFill>
            <a:headEnd type="non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EC8E4F1-73A4-5E35-0628-0C34343C4751}"/>
              </a:ext>
            </a:extLst>
          </p:cNvPr>
          <p:cNvSpPr txBox="1"/>
          <p:nvPr/>
        </p:nvSpPr>
        <p:spPr>
          <a:xfrm>
            <a:off x="5179282" y="3918145"/>
            <a:ext cx="1144267" cy="287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70" b="1" dirty="0"/>
              <a:t>31.12.2023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23D105A-6FC2-3CF5-5DD1-2EB80930F994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3832313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CB79F69-A8C2-076D-6766-8D6AF3A79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Planowane nabory konkurencyjne: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7BBC1E9-4F80-CF04-1DD0-66E63CB5C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419" y="1665243"/>
            <a:ext cx="8845954" cy="437644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1800" kern="1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Wsparcie służące poprawie sytuacji na rynku pracy osób zatrudnionych na umowach krótkoterminowych, w ramach umów cywilno-prawnych, ubogich pracujących, osób z niepełnosprawnościami lub o ograniczonej mobilności, jak również osób odchodzących z rolnictwa</a:t>
            </a:r>
            <a:endParaRPr lang="pl-PL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1800" kern="1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Usługi społeczne i zdrowotne - w szczególności świadczone w miejscu zamieszkania oraz w ośrodkach wsparcia dziennego (Dzienne Domy Pomocy) </a:t>
            </a:r>
          </a:p>
          <a:p>
            <a:pPr>
              <a:lnSpc>
                <a:spcPct val="150000"/>
              </a:lnSpc>
            </a:pPr>
            <a:r>
              <a:rPr lang="pl-PL" sz="1800" kern="1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Projekty grantowe RLKS (4 nabory ciągłe)</a:t>
            </a:r>
            <a:endParaRPr lang="pl-PL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1B3B04F-F922-A491-8369-A461BEB26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F3208A3-1CEB-15B4-167F-4F4AF74807E8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2333619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CB79F69-A8C2-076D-6766-8D6AF3A79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Planowane nabory niekonkurencyjne: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7BBC1E9-4F80-CF04-1DD0-66E63CB5C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419" y="1665243"/>
            <a:ext cx="8845954" cy="437644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726"/>
              </a:spcAft>
            </a:pPr>
            <a:r>
              <a:rPr lang="pl-PL" sz="2177" kern="1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Podnoszenie kwalifikacji i kompetencji kadr na potrzeby realizacji usług opieki długoterminowej w społeczności lokalnej  - Regionalny Ośrodek Polityki Społecznej</a:t>
            </a:r>
            <a:endParaRPr lang="pl-PL" sz="2177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1B3B04F-F922-A491-8369-A461BEB26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6AFD639-F090-4011-F9AF-1E3A834183B3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2074319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Podpisane umowy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20 umów z powiatowymi urzędami pracy na łączną kwotą dofinansowania 68 662 506,67 zł </a:t>
            </a:r>
          </a:p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umowa z Wojewódzką Komendą Ochotniczych Hufców Pracy na kwotę 3 908 065,70 zł</a:t>
            </a:r>
          </a:p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16 806 150,00 zł na dwa projekty stypendialne Departamentu Edukacji </a:t>
            </a:r>
          </a:p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689 093,75 zł na dwa projekty Departamentu Spraw Społecznych i Zdrowia na opracowanie programów profilaktycznych </a:t>
            </a:r>
          </a:p>
          <a:p>
            <a:pPr>
              <a:lnSpc>
                <a:spcPct val="150000"/>
              </a:lnSpc>
            </a:pPr>
            <a:endParaRPr lang="pl-PL" sz="2177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BC539D3-CECB-DD59-24A2-F9BE3834884A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3022022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Umowy w przygotowaniu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4 umowy o łącznej wartości dofinansowania 42 926 931,51 zł na wsparcie ekonomii społecznej</a:t>
            </a:r>
          </a:p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4 876 581,29 zł na wsparcie dla obywateli państw trzecich – projekt WUP</a:t>
            </a:r>
          </a:p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39 280 837,31 zł na kształcenie dorosłych – Baza Usług Rozwojowych – projekt WUP </a:t>
            </a:r>
          </a:p>
          <a:p>
            <a:pPr>
              <a:lnSpc>
                <a:spcPct val="150000"/>
              </a:lnSpc>
            </a:pPr>
            <a:r>
              <a:rPr lang="pl-PL" sz="2177" dirty="0">
                <a:latin typeface="Arial" panose="020B0604020202020204" pitchFamily="34" charset="0"/>
                <a:cs typeface="Arial" panose="020B0604020202020204" pitchFamily="34" charset="0"/>
              </a:rPr>
              <a:t>8 200 605,22 zł na działania na rzecz dzieci i młodzieży wymagających wsparcia ze względu na trudności w funkcjonowaniu społecznym – projekt ROPS.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B9916E5-4EDC-DD92-3F4E-E8C46F5854CB}"/>
              </a:ext>
            </a:extLst>
          </p:cNvPr>
          <p:cNvSpPr txBox="1"/>
          <p:nvPr/>
        </p:nvSpPr>
        <p:spPr>
          <a:xfrm>
            <a:off x="1155033" y="156834"/>
            <a:ext cx="1251284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5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EFS+</a:t>
            </a:r>
          </a:p>
        </p:txBody>
      </p:sp>
    </p:spTree>
    <p:extLst>
      <p:ext uri="{BB962C8B-B14F-4D97-AF65-F5344CB8AC3E}">
        <p14:creationId xmlns:p14="http://schemas.microsoft.com/office/powerpoint/2010/main" val="1830155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CA43A3A-E06A-58D3-19C3-FF64CF0C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FD2580-0DB3-0875-8F5F-27A1FE9F59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68128" y="6563603"/>
            <a:ext cx="1231900" cy="161925"/>
          </a:xfrm>
        </p:spPr>
        <p:txBody>
          <a:bodyPr/>
          <a:lstStyle/>
          <a:p>
            <a:r>
              <a:rPr lang="pl-PL" dirty="0"/>
              <a:t>8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3012</TotalTime>
  <Words>2970</Words>
  <Application>Microsoft Office PowerPoint</Application>
  <PresentationFormat>Panoramiczny</PresentationFormat>
  <Paragraphs>603</Paragraphs>
  <Slides>37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Open Sans</vt:lpstr>
      <vt:lpstr>1_Motyw pakietu Office</vt:lpstr>
      <vt:lpstr>FUNDUSZE EUROPEJSKIE dla KUJAW I POMORZA  2021-2027   </vt:lpstr>
      <vt:lpstr>Prezentacja programu PowerPoint</vt:lpstr>
      <vt:lpstr>Łączne dane w zakresie Europejskiego Funduszu Rozwoju Regionalnego i Europejskiego Funduszu Społecznego PLUS</vt:lpstr>
      <vt:lpstr>FUNDUSZE EUROPEJSKIE DLA KUJAW I POMORZA 2021-2027</vt:lpstr>
      <vt:lpstr>Liczba ogłoszonych naborów – 40  Alokacja w konkursie z EFRR dla ogłoszonych naborów 1 896 964 091,18 zł  Alokacja w konkursie z Budżetu Państwa dla ogłoszonych naborów 57 153 899,19 zł Wnioskowane dofinansowanie w zakończonych naborach 1 954 117 990,37 zł</vt:lpstr>
      <vt:lpstr>OGŁOSZONE NABORY TRYB NIEKONKURENCYJNY – 17 – KWOTA EFRR 1 388 627 582 zł TRYB KONKURENCYJNY – 23 – KWOTA EFRR 508 336 508 zł</vt:lpstr>
      <vt:lpstr>OGŁOSZONE NABORY Z PODZIAŁEM NA DZIAŁANIA  TRYB NIEKONKURENCYJNY – 1 388 627 582 zł</vt:lpstr>
      <vt:lpstr>NABORY TRYB NIEKONKURENCYJNY – 17 – kwota EFRR 1 388 627 582 zł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OGŁOSZONE NABORY Z PODZIAŁEM NA DZIAŁANIA  TRYB KONKURENCYJNY – 508 336 508 zł</vt:lpstr>
      <vt:lpstr>NABORY TRYB KONKURENCYJNY – 23 – KWOTA 508 336 508 zł </vt:lpstr>
      <vt:lpstr>Prezentacja programu PowerPoint</vt:lpstr>
      <vt:lpstr>Prezentacja programu PowerPoint</vt:lpstr>
      <vt:lpstr>Prezentacja programu PowerPoint</vt:lpstr>
      <vt:lpstr>Umowy EFRR Podpisana 1 umowa ramowa na kwotę 829 230 814,64 zł </vt:lpstr>
      <vt:lpstr>Prezentacja programu PowerPoint</vt:lpstr>
      <vt:lpstr>Liczba ogłoszonych naborów w podziale  na Departament Wdrażania FEdKP, IP ZIT, IP WUP Europejskiego Funduszu Społecznego PLUS</vt:lpstr>
      <vt:lpstr>Liczba ogłoszonych naborów ze względu na sposób wyboru projektów</vt:lpstr>
      <vt:lpstr>Dotychczas ogłoszone nabory niekonkurencyjne: </vt:lpstr>
      <vt:lpstr>ciąg dalszy: </vt:lpstr>
      <vt:lpstr>Dotychczas ogłoszone nabory konkurencyjne: </vt:lpstr>
      <vt:lpstr>ciąg dalszy: </vt:lpstr>
      <vt:lpstr>Nabory ciągłe</vt:lpstr>
      <vt:lpstr>Liczba złożonych wniosków</vt:lpstr>
      <vt:lpstr>Wartość dofinansowania złożonych wniosków</vt:lpstr>
      <vt:lpstr>Wartość złożonych wniosków a wartość dostępnej alokacji w naborach ogłoszonych</vt:lpstr>
      <vt:lpstr>Łączna liczba naborów do końca roku 2023</vt:lpstr>
      <vt:lpstr>Wartość alokacji uruchomionej w naborach</vt:lpstr>
      <vt:lpstr>Planowane nabory konkurencyjne:</vt:lpstr>
      <vt:lpstr>Planowane nabory niekonkurencyjne:</vt:lpstr>
      <vt:lpstr>Podpisane umowy</vt:lpstr>
      <vt:lpstr>Umowy w przygotowaniu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Barbara Jesionowska</cp:lastModifiedBy>
  <cp:revision>307</cp:revision>
  <cp:lastPrinted>2023-11-10T11:54:48Z</cp:lastPrinted>
  <dcterms:created xsi:type="dcterms:W3CDTF">2023-01-03T09:56:09Z</dcterms:created>
  <dcterms:modified xsi:type="dcterms:W3CDTF">2023-11-16T09:12:37Z</dcterms:modified>
</cp:coreProperties>
</file>