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6" r:id="rId3"/>
    <p:sldId id="275" r:id="rId4"/>
    <p:sldId id="276" r:id="rId5"/>
    <p:sldId id="278" r:id="rId6"/>
    <p:sldId id="268" r:id="rId7"/>
    <p:sldId id="264" r:id="rId8"/>
    <p:sldId id="284" r:id="rId9"/>
    <p:sldId id="282" r:id="rId10"/>
  </p:sldIdLst>
  <p:sldSz cx="9144000" cy="6858000" type="screen4x3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08E"/>
    <a:srgbClr val="B0E27E"/>
    <a:srgbClr val="7C3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34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565" cy="495367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14627" y="1"/>
            <a:ext cx="2919565" cy="495367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r">
              <a:defRPr sz="1200"/>
            </a:lvl1pPr>
          </a:lstStyle>
          <a:p>
            <a:fld id="{FA158E24-37D6-47FC-A8B7-0B781D87109D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370948"/>
            <a:ext cx="2919565" cy="495367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14627" y="9370948"/>
            <a:ext cx="2919565" cy="495367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r">
              <a:defRPr sz="1200"/>
            </a:lvl1pPr>
          </a:lstStyle>
          <a:p>
            <a:fld id="{383219EF-F880-455C-BDB6-01AA28BF8E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171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1031D-09B1-41E3-B40A-4C0452D94AD2}" type="datetimeFigureOut">
              <a:rPr lang="pl-PL" smtClean="0"/>
              <a:t>01.06.2023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B611A-523B-44CD-BF3A-BC1C50AB8A82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4624"/>
            <a:ext cx="3240360" cy="165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Prostokąt 3"/>
          <p:cNvSpPr/>
          <p:nvPr/>
        </p:nvSpPr>
        <p:spPr>
          <a:xfrm>
            <a:off x="0" y="1571612"/>
            <a:ext cx="9144000" cy="3297548"/>
          </a:xfrm>
          <a:prstGeom prst="rect">
            <a:avLst/>
          </a:prstGeom>
          <a:solidFill>
            <a:srgbClr val="5CB08E"/>
          </a:solidFill>
          <a:ln>
            <a:noFill/>
          </a:ln>
          <a:scene3d>
            <a:camera prst="orthographicFront"/>
            <a:lightRig rig="harsh" dir="t">
              <a:rot lat="0" lon="0" rev="4200000"/>
            </a:lightRig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5699636"/>
            <a:ext cx="9715568" cy="101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pole tekstowe 7"/>
          <p:cNvSpPr txBox="1"/>
          <p:nvPr/>
        </p:nvSpPr>
        <p:spPr>
          <a:xfrm>
            <a:off x="571472" y="2143116"/>
            <a:ext cx="800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REGIONALNY FUNDUSZ SZKOLENIOWY II</a:t>
            </a:r>
            <a:br>
              <a:rPr lang="pl-PL" sz="2400" b="1" dirty="0">
                <a:solidFill>
                  <a:schemeClr val="bg1"/>
                </a:solidFill>
              </a:rPr>
            </a:br>
            <a:endParaRPr lang="pl-PL" sz="3200" dirty="0">
              <a:solidFill>
                <a:schemeClr val="bg1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14282" y="4138707"/>
            <a:ext cx="8715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Toruń, 01.06.2023 r.</a:t>
            </a:r>
          </a:p>
          <a:p>
            <a:pPr algn="ctr"/>
            <a:endParaRPr lang="pl-PL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ZAŁOŻENIA 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365410" y="1298814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20FF317-9EB9-53B5-69EC-DB0517C4E5FF}"/>
              </a:ext>
            </a:extLst>
          </p:cNvPr>
          <p:cNvSpPr txBox="1"/>
          <p:nvPr/>
        </p:nvSpPr>
        <p:spPr>
          <a:xfrm>
            <a:off x="971600" y="1998768"/>
            <a:ext cx="7416824" cy="2461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Beneficjent: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Toruńska Agencja Rozwoju Regionalnego S.A. + Partnerzy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 realizacji projektu: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01.07.2023 – 31.12.2024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(projekt pilotażowy)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Budżet projektu: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Wartość projektu (wydatki kwalifikowalne):  ok.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mln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(85%): ok.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mln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Wkład własny (15%): ok.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2,5 mln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Koszty bezpośrednie: ok.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mln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2D5557D-7141-1D5D-49EC-067D8B52C527}"/>
              </a:ext>
            </a:extLst>
          </p:cNvPr>
          <p:cNvSpPr/>
          <p:nvPr/>
        </p:nvSpPr>
        <p:spPr>
          <a:xfrm>
            <a:off x="755577" y="1953764"/>
            <a:ext cx="216024" cy="2461508"/>
          </a:xfrm>
          <a:prstGeom prst="rect">
            <a:avLst/>
          </a:prstGeom>
          <a:solidFill>
            <a:srgbClr val="5CB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308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ZAŁOŻENIA PROJEKTU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500034" y="1285860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just">
              <a:buClr>
                <a:srgbClr val="5CB08E"/>
              </a:buClr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62590" y="1671211"/>
            <a:ext cx="225100" cy="3515578"/>
          </a:xfrm>
          <a:prstGeom prst="rect">
            <a:avLst/>
          </a:prstGeom>
          <a:solidFill>
            <a:srgbClr val="5CB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E005F0-07A7-4A9D-9C43-3A8371A78721}"/>
              </a:ext>
            </a:extLst>
          </p:cNvPr>
          <p:cNvSpPr txBox="1"/>
          <p:nvPr/>
        </p:nvSpPr>
        <p:spPr>
          <a:xfrm>
            <a:off x="995484" y="1671211"/>
            <a:ext cx="6984776" cy="3515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x-none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Dofinansowanie</a:t>
            </a:r>
            <a:r>
              <a:rPr lang="pl-PL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 ramach projektu jest możliw</a:t>
            </a:r>
            <a:r>
              <a:rPr lang="pl-PL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 na</a:t>
            </a:r>
            <a:r>
              <a:rPr lang="x-none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usługi </a:t>
            </a:r>
            <a:r>
              <a:rPr lang="pl-PL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rozwojowe zarejestrowane w BUR obejmujące</a:t>
            </a:r>
            <a:r>
              <a:rPr lang="x-none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l-PL" b="1" u="s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działania szkoleniowe, doradcze oraz studia podyplomowe zaprojektowane zgodnie z oczekiwaniami i zdiagnozowanymi potrzebami przedsiębiorstw ukierunkowane na wzmocnienie ich potencjału i konkurencyjności,</a:t>
            </a: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pl-PL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wsparcie doradczo-szkoleniowe dla właścicieli i kadry zarządzającej przedsiębiorstw wspomagające proces zmiany, w tym przekształcenia profilu działalności przedsiębiorstwa, optymalizacji procesów zarządzania oraz budowania strategii rozwoju przedsiębiorstwa.</a:t>
            </a:r>
          </a:p>
        </p:txBody>
      </p:sp>
    </p:spTree>
    <p:extLst>
      <p:ext uri="{BB962C8B-B14F-4D97-AF65-F5344CB8AC3E}">
        <p14:creationId xmlns:p14="http://schemas.microsoft.com/office/powerpoint/2010/main" val="36420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-127773" y="30712"/>
            <a:ext cx="9144000" cy="1142984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ZAŁOŻENIA PROJEKTU </a:t>
            </a:r>
            <a:r>
              <a:rPr lang="pl-PL" sz="2800" b="1" dirty="0">
                <a:solidFill>
                  <a:schemeClr val="bg1"/>
                </a:solidFill>
              </a:rPr>
              <a:t>–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  <a:r>
              <a:rPr lang="pl-PL" sz="2800" b="1" dirty="0">
                <a:solidFill>
                  <a:schemeClr val="bg1"/>
                </a:solidFill>
              </a:rPr>
              <a:t>TAK JEST TERAZ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FF75E96-E895-9082-E2C1-FA4511978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40910"/>
              </p:ext>
            </p:extLst>
          </p:nvPr>
        </p:nvGraphicFramePr>
        <p:xfrm>
          <a:off x="500034" y="1412776"/>
          <a:ext cx="7888386" cy="4847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4731">
                  <a:extLst>
                    <a:ext uri="{9D8B030D-6E8A-4147-A177-3AD203B41FA5}">
                      <a16:colId xmlns:a16="http://schemas.microsoft.com/office/drawing/2014/main" val="1698445479"/>
                    </a:ext>
                  </a:extLst>
                </a:gridCol>
                <a:gridCol w="1314731">
                  <a:extLst>
                    <a:ext uri="{9D8B030D-6E8A-4147-A177-3AD203B41FA5}">
                      <a16:colId xmlns:a16="http://schemas.microsoft.com/office/drawing/2014/main" val="1589130169"/>
                    </a:ext>
                  </a:extLst>
                </a:gridCol>
                <a:gridCol w="1314731">
                  <a:extLst>
                    <a:ext uri="{9D8B030D-6E8A-4147-A177-3AD203B41FA5}">
                      <a16:colId xmlns:a16="http://schemas.microsoft.com/office/drawing/2014/main" val="1433057636"/>
                    </a:ext>
                  </a:extLst>
                </a:gridCol>
                <a:gridCol w="991869">
                  <a:extLst>
                    <a:ext uri="{9D8B030D-6E8A-4147-A177-3AD203B41FA5}">
                      <a16:colId xmlns:a16="http://schemas.microsoft.com/office/drawing/2014/main" val="2171915617"/>
                    </a:ext>
                  </a:extLst>
                </a:gridCol>
                <a:gridCol w="1637593">
                  <a:extLst>
                    <a:ext uri="{9D8B030D-6E8A-4147-A177-3AD203B41FA5}">
                      <a16:colId xmlns:a16="http://schemas.microsoft.com/office/drawing/2014/main" val="3644235255"/>
                    </a:ext>
                  </a:extLst>
                </a:gridCol>
                <a:gridCol w="1314731">
                  <a:extLst>
                    <a:ext uri="{9D8B030D-6E8A-4147-A177-3AD203B41FA5}">
                      <a16:colId xmlns:a16="http://schemas.microsoft.com/office/drawing/2014/main" val="346129890"/>
                    </a:ext>
                  </a:extLst>
                </a:gridCol>
              </a:tblGrid>
              <a:tr h="648072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u="sng" dirty="0">
                          <a:effectLst/>
                        </a:rPr>
                        <a:t>RPO WK-P 2014-2020</a:t>
                      </a:r>
                      <a:br>
                        <a:rPr lang="pl-PL" sz="1200" dirty="0">
                          <a:effectLst/>
                        </a:rPr>
                      </a:br>
                      <a:r>
                        <a:rPr lang="pl-PL" sz="1200" dirty="0">
                          <a:effectLst/>
                        </a:rPr>
                        <a:t> (</a:t>
                      </a:r>
                      <a:r>
                        <a:rPr lang="pl-PL" sz="1200" u="sng" dirty="0">
                          <a:effectLst/>
                        </a:rPr>
                        <a:t>aktualny projekt</a:t>
                      </a:r>
                      <a:r>
                        <a:rPr lang="pl-PL" sz="1200" dirty="0">
                          <a:effectLst/>
                        </a:rPr>
                        <a:t> „REGIONALNY FUNDUSZ SZKOLENIOWY – usługi rozwojowe dla MŚP z województwa kujawsko-pomorskiego i ich pracowników”)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91528"/>
                  </a:ext>
                </a:extLst>
              </a:tr>
              <a:tr h="481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Rodzaj przedsiębiorstwa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Liczba pracowników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Maksymalny poziom dofinansowania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Poziom dofinansowania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Preferencyjny poziom dofinansowania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Maksymalna kwota na 1 pracownika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86102"/>
                  </a:ext>
                </a:extLst>
              </a:tr>
              <a:tr h="481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Mikro przedsiębiorstwo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do 10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10 000,00 zł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70%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Preferencyjny poziom dofinansowania: + 10%</a:t>
                      </a:r>
                      <a:br>
                        <a:rPr lang="pl-PL" sz="1050" dirty="0">
                          <a:effectLst/>
                        </a:rPr>
                      </a:br>
                      <a:r>
                        <a:rPr lang="pl-PL" sz="1050" dirty="0">
                          <a:effectLst/>
                        </a:rPr>
                        <a:t>  -   pracownicy w wieku 50 lat i więcej;</a:t>
                      </a:r>
                      <a:br>
                        <a:rPr lang="pl-PL" sz="1050" dirty="0">
                          <a:effectLst/>
                        </a:rPr>
                      </a:br>
                      <a:r>
                        <a:rPr lang="pl-PL" sz="1050" dirty="0">
                          <a:effectLst/>
                        </a:rPr>
                        <a:t>    - pracownicy o niskich kwalifikacjach;</a:t>
                      </a:r>
                      <a:br>
                        <a:rPr lang="pl-PL" sz="1050" dirty="0">
                          <a:effectLst/>
                        </a:rPr>
                      </a:br>
                      <a:r>
                        <a:rPr lang="pl-PL" sz="1050" dirty="0">
                          <a:effectLst/>
                        </a:rPr>
                        <a:t>    - przedsiębiorstwa wysokiego wzrostu;</a:t>
                      </a:r>
                      <a:br>
                        <a:rPr lang="pl-PL" sz="1050" dirty="0">
                          <a:effectLst/>
                        </a:rPr>
                      </a:br>
                      <a:r>
                        <a:rPr lang="pl-PL" sz="1050" dirty="0">
                          <a:effectLst/>
                        </a:rPr>
                        <a:t>    - usługi rozwojowe prowadzące do zdobycia kwalifikacji lub polegające na walidacji (ustawa o Zintegrowanym Systemie Kwalifikacji);</a:t>
                      </a:r>
                      <a:br>
                        <a:rPr lang="pl-PL" sz="1050" dirty="0">
                          <a:effectLst/>
                        </a:rPr>
                      </a:br>
                      <a:br>
                        <a:rPr lang="pl-PL" sz="1050" dirty="0">
                          <a:effectLst/>
                        </a:rPr>
                      </a:br>
                      <a:r>
                        <a:rPr lang="pl-PL" sz="1050" u="sng" dirty="0">
                          <a:effectLst/>
                        </a:rPr>
                        <a:t>jednakże nie więcej niż 80%.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Dofinansowanie kosztu udziału w usłudze rozwojowej jednego pracownika delegowanego przez przedsiębiorstwo – </a:t>
                      </a:r>
                      <a:br>
                        <a:rPr lang="pl-PL" sz="1050">
                          <a:effectLst/>
                        </a:rPr>
                      </a:br>
                      <a:r>
                        <a:rPr lang="pl-PL" sz="1050">
                          <a:effectLst/>
                        </a:rPr>
                        <a:t>5 000 zł.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83837"/>
                  </a:ext>
                </a:extLst>
              </a:tr>
              <a:tr h="481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Małe przedsiębiorstwo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do 50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30 000,00 zł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60%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926836"/>
                  </a:ext>
                </a:extLst>
              </a:tr>
              <a:tr h="1639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Średnie przedsiębiorstwo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do 250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100 000,00 zł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50%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75956"/>
                  </a:ext>
                </a:extLst>
              </a:tr>
              <a:tr h="481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Duże przedsiębiorstwo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powyżej 250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</a:rPr>
                        <a:t>-   zł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 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Podmioty wyłączone z możliwości ubiegania się o środki w ramach projektu.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 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904694"/>
                  </a:ext>
                </a:extLst>
              </a:tr>
              <a:tr h="481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Podmioty inne niż przedsiębiorstwa (np. JST)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 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-   zł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</a:rPr>
                        <a:t> 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12" marR="340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50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698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ZAŁOŻENIA PROJEKTU </a:t>
            </a:r>
            <a:r>
              <a:rPr lang="pl-PL" sz="2800" b="1" dirty="0">
                <a:solidFill>
                  <a:schemeClr val="bg1"/>
                </a:solidFill>
              </a:rPr>
              <a:t>– TAK BĘDZIE</a:t>
            </a:r>
          </a:p>
        </p:txBody>
      </p:sp>
      <p:sp>
        <p:nvSpPr>
          <p:cNvPr id="25" name="Symbol zastępczy zawartości 2"/>
          <p:cNvSpPr txBox="1">
            <a:spLocks/>
          </p:cNvSpPr>
          <p:nvPr/>
        </p:nvSpPr>
        <p:spPr>
          <a:xfrm>
            <a:off x="500034" y="1285860"/>
            <a:ext cx="8143932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rgbClr val="5CB08E"/>
              </a:buClr>
            </a:pPr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just">
              <a:buClr>
                <a:srgbClr val="5CB08E"/>
              </a:buClr>
            </a:pPr>
            <a:endParaRPr lang="pl-PL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EECF5E3-4BF2-2787-2EDC-C28410E1F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165753"/>
              </p:ext>
            </p:extLst>
          </p:nvPr>
        </p:nvGraphicFramePr>
        <p:xfrm>
          <a:off x="755576" y="1227696"/>
          <a:ext cx="8277243" cy="5485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443">
                  <a:extLst>
                    <a:ext uri="{9D8B030D-6E8A-4147-A177-3AD203B41FA5}">
                      <a16:colId xmlns:a16="http://schemas.microsoft.com/office/drawing/2014/main" val="541344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11151079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440963792"/>
                    </a:ext>
                  </a:extLst>
                </a:gridCol>
                <a:gridCol w="958399">
                  <a:extLst>
                    <a:ext uri="{9D8B030D-6E8A-4147-A177-3AD203B41FA5}">
                      <a16:colId xmlns:a16="http://schemas.microsoft.com/office/drawing/2014/main" val="3872860384"/>
                    </a:ext>
                  </a:extLst>
                </a:gridCol>
                <a:gridCol w="966123">
                  <a:extLst>
                    <a:ext uri="{9D8B030D-6E8A-4147-A177-3AD203B41FA5}">
                      <a16:colId xmlns:a16="http://schemas.microsoft.com/office/drawing/2014/main" val="3834783929"/>
                    </a:ext>
                  </a:extLst>
                </a:gridCol>
                <a:gridCol w="966123">
                  <a:extLst>
                    <a:ext uri="{9D8B030D-6E8A-4147-A177-3AD203B41FA5}">
                      <a16:colId xmlns:a16="http://schemas.microsoft.com/office/drawing/2014/main" val="267460385"/>
                    </a:ext>
                  </a:extLst>
                </a:gridCol>
                <a:gridCol w="840076">
                  <a:extLst>
                    <a:ext uri="{9D8B030D-6E8A-4147-A177-3AD203B41FA5}">
                      <a16:colId xmlns:a16="http://schemas.microsoft.com/office/drawing/2014/main" val="1846496440"/>
                    </a:ext>
                  </a:extLst>
                </a:gridCol>
                <a:gridCol w="568756">
                  <a:extLst>
                    <a:ext uri="{9D8B030D-6E8A-4147-A177-3AD203B41FA5}">
                      <a16:colId xmlns:a16="http://schemas.microsoft.com/office/drawing/2014/main" val="332191517"/>
                    </a:ext>
                  </a:extLst>
                </a:gridCol>
                <a:gridCol w="741083">
                  <a:extLst>
                    <a:ext uri="{9D8B030D-6E8A-4147-A177-3AD203B41FA5}">
                      <a16:colId xmlns:a16="http://schemas.microsoft.com/office/drawing/2014/main" val="213156127"/>
                    </a:ext>
                  </a:extLst>
                </a:gridCol>
              </a:tblGrid>
              <a:tr h="568310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u="sng" dirty="0" err="1">
                          <a:effectLst/>
                          <a:latin typeface="+mn-lt"/>
                        </a:rPr>
                        <a:t>FEdKP</a:t>
                      </a:r>
                      <a:r>
                        <a:rPr lang="pl-PL" sz="1400" u="sng" dirty="0">
                          <a:effectLst/>
                          <a:latin typeface="+mn-lt"/>
                        </a:rPr>
                        <a:t> 2021-2027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801035"/>
                  </a:ext>
                </a:extLst>
              </a:tr>
              <a:tr h="693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Rodzaj przedsiębiorstwa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Maksymalny poziom dofinansowania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Poziom dofinansowania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Preferencyjny poziom dofinansowania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Maksymalna kwota dofinansowania </a:t>
                      </a:r>
                      <a:br>
                        <a:rPr lang="pl-PL" sz="1050">
                          <a:effectLst/>
                          <a:latin typeface="+mn-lt"/>
                        </a:rPr>
                      </a:br>
                      <a:r>
                        <a:rPr lang="pl-PL" sz="1050">
                          <a:effectLst/>
                          <a:latin typeface="+mn-lt"/>
                        </a:rPr>
                        <a:t>na 1 pracownika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Szacowana liczba przedsiębiorstw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Szacowana kwota PLN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Procent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874508"/>
                  </a:ext>
                </a:extLst>
              </a:tr>
              <a:tr h="562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Mikro przedsiębiorstwo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15 000,00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80%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n/d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7 000,00 zł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234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3 510 000,00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37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402316"/>
                  </a:ext>
                </a:extLst>
              </a:tr>
              <a:tr h="627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Małe przedsiębiorstwo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40 000,00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80%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n/d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7 000,00 zł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40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1 600 000,00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17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050050"/>
                  </a:ext>
                </a:extLst>
              </a:tr>
              <a:tr h="562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Średnie przedsiębiorstwo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150 000,00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70%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n/d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7 000,00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1 500 000,00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16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337004"/>
                  </a:ext>
                </a:extLst>
              </a:tr>
              <a:tr h="13477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Duże przedsiębiorstwo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200 000,00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70%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 n/d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7 000,00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1 000 000,00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10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043693"/>
                  </a:ext>
                </a:extLst>
              </a:tr>
              <a:tr h="562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Podmioty inne niż przedsiębiorstwa (np. JST)</a:t>
                      </a:r>
                    </a:p>
                  </a:txBody>
                  <a:tcPr marL="38814" marR="38814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>
                          <a:effectLst/>
                          <a:latin typeface="+mn-lt"/>
                        </a:rPr>
                        <a:t>100 000,00 zł</a:t>
                      </a:r>
                      <a:endParaRPr lang="pl-PL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70%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n/d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7 000,00 zł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2 000 000,00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21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20861"/>
                  </a:ext>
                </a:extLst>
              </a:tr>
              <a:tr h="562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suma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309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9 610 000,00 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50" dirty="0">
                          <a:effectLst/>
                          <a:latin typeface="+mn-lt"/>
                        </a:rPr>
                        <a:t>100</a:t>
                      </a:r>
                      <a:endParaRPr lang="pl-PL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pl-PL" sz="105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8814" marR="38814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503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077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ZAŁOŻENIA PROJEKTU 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2327B148-DCBC-0606-CD3E-E6C277BDF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275280"/>
              </p:ext>
            </p:extLst>
          </p:nvPr>
        </p:nvGraphicFramePr>
        <p:xfrm>
          <a:off x="1799692" y="1880828"/>
          <a:ext cx="5544616" cy="3096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1869">
                  <a:extLst>
                    <a:ext uri="{9D8B030D-6E8A-4147-A177-3AD203B41FA5}">
                      <a16:colId xmlns:a16="http://schemas.microsoft.com/office/drawing/2014/main" val="4250136031"/>
                    </a:ext>
                  </a:extLst>
                </a:gridCol>
                <a:gridCol w="1492047">
                  <a:extLst>
                    <a:ext uri="{9D8B030D-6E8A-4147-A177-3AD203B41FA5}">
                      <a16:colId xmlns:a16="http://schemas.microsoft.com/office/drawing/2014/main" val="3274233901"/>
                    </a:ext>
                  </a:extLst>
                </a:gridCol>
                <a:gridCol w="1160700">
                  <a:extLst>
                    <a:ext uri="{9D8B030D-6E8A-4147-A177-3AD203B41FA5}">
                      <a16:colId xmlns:a16="http://schemas.microsoft.com/office/drawing/2014/main" val="942742805"/>
                    </a:ext>
                  </a:extLst>
                </a:gridCol>
              </a:tblGrid>
              <a:tr h="77408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u="sng" dirty="0">
                          <a:effectLst/>
                          <a:latin typeface="+mn-lt"/>
                        </a:rPr>
                        <a:t>Bony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5CB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9591"/>
                  </a:ext>
                </a:extLst>
              </a:tr>
              <a:tr h="774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Bony - koszt kwalifikowalny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12,8 mln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>
                          <a:effectLst/>
                          <a:latin typeface="+mn-lt"/>
                        </a:rPr>
                        <a:t>100%</a:t>
                      </a:r>
                      <a:endParaRPr lang="pl-PL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347820"/>
                  </a:ext>
                </a:extLst>
              </a:tr>
              <a:tr h="774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Dofinansowanie MŚP  + pozostali pracodawcy (ogółem) 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9,6 mln</a:t>
                      </a:r>
                    </a:p>
                  </a:txBody>
                  <a:tcPr marL="44450" marR="4445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75%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007891"/>
                  </a:ext>
                </a:extLst>
              </a:tr>
              <a:tr h="774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Wkład własny od przedsiębiorców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5CB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3,2 mln 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  <a:latin typeface="+mn-lt"/>
                        </a:rPr>
                        <a:t>25%</a:t>
                      </a:r>
                      <a:endParaRPr lang="pl-PL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84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900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214414" y="272457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ZAŁOŻENIA PROJEKTU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2C57DE-2CAF-762C-EEFA-F6027C3CE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9144000" cy="5425616"/>
          </a:xfrm>
          <a:prstGeom prst="rect">
            <a:avLst/>
          </a:prstGeom>
          <a:solidFill>
            <a:srgbClr val="5CB08E"/>
          </a:solidFill>
        </p:spPr>
      </p:pic>
    </p:spTree>
    <p:extLst>
      <p:ext uri="{BB962C8B-B14F-4D97-AF65-F5344CB8AC3E}">
        <p14:creationId xmlns:p14="http://schemas.microsoft.com/office/powerpoint/2010/main" val="2102065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921F4F-4B1C-4B5E-9059-DB75F64ED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612" y="1938536"/>
            <a:ext cx="6984776" cy="29809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Korzyści z zastosowania systemu bonowego: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Bony dają więcej możliwości Operatorowi na eliminację nadużyć ze strony nieuczciwych Usługodawców w BUR (np. kwestia kontroli cen oferowanych usług)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 bonowy z koniecznością wpłaty wkładu własnego na początku realizacji projektu wpłynie pozytywnie na stopień wykorzystania zakontraktowanych środków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endParaRPr lang="pl-PL" sz="1800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828ACB1F-5A24-4CBB-A1A7-A4B9C4D88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br>
              <a:rPr lang="pl-PL" sz="4400" b="1" dirty="0">
                <a:solidFill>
                  <a:schemeClr val="bg1"/>
                </a:solidFill>
              </a:rPr>
            </a:br>
            <a:r>
              <a:rPr lang="pl-PL" sz="3600" b="1" dirty="0">
                <a:solidFill>
                  <a:schemeClr val="bg1"/>
                </a:solidFill>
              </a:rPr>
              <a:t>ZAŁOŻENIA PROJEKTU</a:t>
            </a:r>
            <a:br>
              <a:rPr lang="pl-PL" sz="4400" b="1" dirty="0">
                <a:solidFill>
                  <a:schemeClr val="bg1"/>
                </a:solidFill>
              </a:rPr>
            </a:br>
            <a:endParaRPr lang="pl-PL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A50A048-6F0F-32DC-83B2-676E6760A2A9}"/>
              </a:ext>
            </a:extLst>
          </p:cNvPr>
          <p:cNvSpPr/>
          <p:nvPr/>
        </p:nvSpPr>
        <p:spPr>
          <a:xfrm>
            <a:off x="863588" y="1938536"/>
            <a:ext cx="216024" cy="2246548"/>
          </a:xfrm>
          <a:prstGeom prst="rect">
            <a:avLst/>
          </a:prstGeom>
          <a:solidFill>
            <a:srgbClr val="5CB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080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28ACB1F-5A24-4CBB-A1A7-A4B9C4D88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rgbClr val="7C3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br>
              <a:rPr lang="pl-PL" sz="4400" b="1" dirty="0">
                <a:solidFill>
                  <a:schemeClr val="bg1"/>
                </a:solidFill>
              </a:rPr>
            </a:br>
            <a:br>
              <a:rPr lang="pl-PL" sz="4400" b="1" dirty="0">
                <a:solidFill>
                  <a:schemeClr val="bg1"/>
                </a:solidFill>
              </a:rPr>
            </a:br>
            <a:endParaRPr lang="pl-PL" dirty="0"/>
          </a:p>
        </p:txBody>
      </p:sp>
      <p:pic>
        <p:nvPicPr>
          <p:cNvPr id="2" name="Picture 2" descr="logo_TARR">
            <a:extLst>
              <a:ext uri="{FF2B5EF4-FFF2-40B4-BE49-F238E27FC236}">
                <a16:creationId xmlns:a16="http://schemas.microsoft.com/office/drawing/2014/main" id="{F39903DC-0A8A-5522-A3EC-64D507031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906" y="2104397"/>
            <a:ext cx="3786188" cy="8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E85A529-D587-7629-D76E-FE1693E01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1800" dirty="0"/>
              <a:t>OPERATOR</a:t>
            </a:r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r>
              <a:rPr lang="pl-PL" sz="2000" b="1" dirty="0"/>
              <a:t>DZIĘKUJEMY ZA UWAGĘ</a:t>
            </a:r>
          </a:p>
        </p:txBody>
      </p:sp>
    </p:spTree>
    <p:extLst>
      <p:ext uri="{BB962C8B-B14F-4D97-AF65-F5344CB8AC3E}">
        <p14:creationId xmlns:p14="http://schemas.microsoft.com/office/powerpoint/2010/main" val="234239235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1943</TotalTime>
  <Words>551</Words>
  <Application>Microsoft Office PowerPoint</Application>
  <PresentationFormat>Pokaz na ekranie (4:3)</PresentationFormat>
  <Paragraphs>132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ZAŁOŻENIA PROJEKTU </vt:lpstr>
      <vt:lpstr>  </vt:lpstr>
    </vt:vector>
  </TitlesOfParts>
  <Company>TARR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R.Lewandowski</dc:creator>
  <cp:lastModifiedBy>Michal</cp:lastModifiedBy>
  <cp:revision>116</cp:revision>
  <cp:lastPrinted>2023-05-31T10:23:52Z</cp:lastPrinted>
  <dcterms:created xsi:type="dcterms:W3CDTF">2017-09-15T07:55:41Z</dcterms:created>
  <dcterms:modified xsi:type="dcterms:W3CDTF">2023-06-01T10:19:01Z</dcterms:modified>
</cp:coreProperties>
</file>