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6" r:id="rId3"/>
    <p:sldId id="278" r:id="rId4"/>
    <p:sldId id="285" r:id="rId5"/>
    <p:sldId id="289" r:id="rId6"/>
    <p:sldId id="268" r:id="rId7"/>
    <p:sldId id="264" r:id="rId8"/>
    <p:sldId id="286" r:id="rId9"/>
    <p:sldId id="287" r:id="rId10"/>
    <p:sldId id="288" r:id="rId1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E27E"/>
    <a:srgbClr val="5CB08E"/>
    <a:srgbClr val="7C37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27" autoAdjust="0"/>
  </p:normalViewPr>
  <p:slideViewPr>
    <p:cSldViewPr>
      <p:cViewPr varScale="1">
        <p:scale>
          <a:sx n="93" d="100"/>
          <a:sy n="93" d="100"/>
        </p:scale>
        <p:origin x="25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341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6400" cy="498396"/>
          </a:xfrm>
          <a:prstGeom prst="rect">
            <a:avLst/>
          </a:prstGeom>
        </p:spPr>
        <p:txBody>
          <a:bodyPr vert="horz" lIns="91402" tIns="45701" rIns="91402" bIns="45701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90" y="1"/>
            <a:ext cx="2946400" cy="498396"/>
          </a:xfrm>
          <a:prstGeom prst="rect">
            <a:avLst/>
          </a:prstGeom>
        </p:spPr>
        <p:txBody>
          <a:bodyPr vert="horz" lIns="91402" tIns="45701" rIns="91402" bIns="45701" rtlCol="0"/>
          <a:lstStyle>
            <a:lvl1pPr algn="r">
              <a:defRPr sz="1200"/>
            </a:lvl1pPr>
          </a:lstStyle>
          <a:p>
            <a:fld id="{FA158E24-37D6-47FC-A8B7-0B781D87109D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2" y="9428245"/>
            <a:ext cx="2946400" cy="498396"/>
          </a:xfrm>
          <a:prstGeom prst="rect">
            <a:avLst/>
          </a:prstGeom>
        </p:spPr>
        <p:txBody>
          <a:bodyPr vert="horz" lIns="91402" tIns="45701" rIns="91402" bIns="45701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90" y="9428245"/>
            <a:ext cx="2946400" cy="498396"/>
          </a:xfrm>
          <a:prstGeom prst="rect">
            <a:avLst/>
          </a:prstGeom>
        </p:spPr>
        <p:txBody>
          <a:bodyPr vert="horz" lIns="91402" tIns="45701" rIns="91402" bIns="45701" rtlCol="0" anchor="b"/>
          <a:lstStyle>
            <a:lvl1pPr algn="r">
              <a:defRPr sz="1200"/>
            </a:lvl1pPr>
          </a:lstStyle>
          <a:p>
            <a:fld id="{383219EF-F880-455C-BDB6-01AA28BF8E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171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915D3D73-04A0-4BE8-9188-53A9F3E4951B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288" y="4777245"/>
            <a:ext cx="5439101" cy="3908363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31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571F2623-4DCB-43C7-A048-5C321BCDA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3361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1F2623-4DCB-43C7-A048-5C321BCDA67D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8960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1F2623-4DCB-43C7-A048-5C321BCDA67D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84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FA31C-A261-4394-A557-4457E0D4EA4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2627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23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69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8362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769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5432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7489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050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9701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0067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8479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62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1031D-09B1-41E3-B40A-4C0452D94AD2}" type="datetimeFigureOut">
              <a:rPr lang="pl-PL" smtClean="0"/>
              <a:t>02.06.2023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690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18914" y="1340768"/>
            <a:ext cx="9025086" cy="367240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harsh" dir="t">
              <a:rot lat="0" lon="0" rev="4200000"/>
            </a:lightRig>
          </a:scene3d>
          <a:sp3d prstMaterial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118914" y="2255312"/>
            <a:ext cx="89895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Rozwój kwalifikacji i kompetencji osób dorosłych</a:t>
            </a:r>
            <a:br>
              <a:rPr lang="pl-PL" sz="2800" b="1" dirty="0"/>
            </a:br>
            <a:r>
              <a:rPr lang="pl-PL" sz="2800" b="1" dirty="0"/>
              <a:t>z wykorzystaniem Bazy Usług Rozwojowych</a:t>
            </a:r>
          </a:p>
          <a:p>
            <a:pPr algn="ctr"/>
            <a:endParaRPr lang="pl-PL" sz="2800" b="1" dirty="0"/>
          </a:p>
          <a:p>
            <a:pPr algn="ctr"/>
            <a:r>
              <a:rPr lang="pl-PL" sz="2400" b="1" dirty="0"/>
              <a:t>Wojewódzki Urząd Pracy 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251520" y="4570633"/>
            <a:ext cx="8271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Toruń, 02.06.2023 r.</a:t>
            </a:r>
          </a:p>
          <a:p>
            <a:pPr algn="ctr"/>
            <a:endParaRPr lang="pl-PL" sz="2000" b="1" dirty="0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415BA404-AD40-4A67-991F-B51F88CC094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660" y="28264"/>
            <a:ext cx="6710680" cy="636905"/>
          </a:xfrm>
          <a:prstGeom prst="rect">
            <a:avLst/>
          </a:prstGeom>
        </p:spPr>
      </p:pic>
      <p:pic>
        <p:nvPicPr>
          <p:cNvPr id="12" name="Obraz 11" descr="Pasek logotypów: Kujawy i Pomorze, Herb Województwa Kujawsko-Pomorskiego, Logotyp WUP w Toruniu, Logotyp Okolicznościowy &quot;2023 rokiem Mikołaja Kopernika w województwie kujawsko-pomorskim&quot;">
            <a:extLst>
              <a:ext uri="{FF2B5EF4-FFF2-40B4-BE49-F238E27FC236}">
                <a16:creationId xmlns:a16="http://schemas.microsoft.com/office/drawing/2014/main" id="{620E65A6-2029-4620-ADD2-592F2346FB3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543861"/>
            <a:ext cx="6286500" cy="12858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ymbol zastępczy zawartości 2"/>
          <p:cNvSpPr txBox="1">
            <a:spLocks/>
          </p:cNvSpPr>
          <p:nvPr/>
        </p:nvSpPr>
        <p:spPr>
          <a:xfrm>
            <a:off x="487500" y="1294221"/>
            <a:ext cx="8143932" cy="535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08E"/>
              </a:buClr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62363954-35FD-4680-A1B9-13ED15D95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716" y="1679991"/>
            <a:ext cx="3562568" cy="717422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D174D8C9-BAC5-4569-AD40-BAD3450C2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612754" y="5161178"/>
            <a:ext cx="341406" cy="627942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E112E7E3-1C7E-4304-B7CE-A5389526F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1903" y="620687"/>
            <a:ext cx="878453" cy="843907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FB5C6592-E410-433F-A0DB-81B708A341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9281" y="692696"/>
            <a:ext cx="782335" cy="805078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E32C3CBC-91A6-4F1B-B49B-1C1A73753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46394">
            <a:off x="2999653" y="4216637"/>
            <a:ext cx="341406" cy="1215095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E39D3602-A98B-4E23-BA11-9E95EB3E0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383292" y="5630534"/>
            <a:ext cx="341406" cy="627942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4EB92DA8-C56C-4227-AC74-BBBC78CBAD19}"/>
              </a:ext>
            </a:extLst>
          </p:cNvPr>
          <p:cNvSpPr/>
          <p:nvPr/>
        </p:nvSpPr>
        <p:spPr>
          <a:xfrm>
            <a:off x="107504" y="6166302"/>
            <a:ext cx="4320480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 najmniej 60 % wszystkich dorosłych powinno co roku uczestniczyć w szkoleniach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23089B1-52CC-42A1-844E-15039D5C91AC}"/>
              </a:ext>
            </a:extLst>
          </p:cNvPr>
          <p:cNvSpPr txBox="1"/>
          <p:nvPr/>
        </p:nvSpPr>
        <p:spPr>
          <a:xfrm>
            <a:off x="6710545" y="271380"/>
            <a:ext cx="1980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Jakość  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89D3E4E4-8737-4E13-BBB9-25CAFB0F2BB4}"/>
              </a:ext>
            </a:extLst>
          </p:cNvPr>
          <p:cNvSpPr txBox="1"/>
          <p:nvPr/>
        </p:nvSpPr>
        <p:spPr>
          <a:xfrm>
            <a:off x="7287553" y="786625"/>
            <a:ext cx="1980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Dostępność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A922878F-AF7B-4089-8E73-5F64F2F953A2}"/>
              </a:ext>
            </a:extLst>
          </p:cNvPr>
          <p:cNvSpPr/>
          <p:nvPr/>
        </p:nvSpPr>
        <p:spPr>
          <a:xfrm>
            <a:off x="3170356" y="123970"/>
            <a:ext cx="2746375" cy="8915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KUJAWSKO-POMORSKI FUNDUSZ SZKOLENIOWY</a:t>
            </a:r>
          </a:p>
        </p:txBody>
      </p:sp>
      <p:sp>
        <p:nvSpPr>
          <p:cNvPr id="27" name="Prostokąt: zaokrąglone rogi 26">
            <a:extLst>
              <a:ext uri="{FF2B5EF4-FFF2-40B4-BE49-F238E27FC236}">
                <a16:creationId xmlns:a16="http://schemas.microsoft.com/office/drawing/2014/main" id="{F3BC03DE-A424-49AD-9AF9-BC8D124100F7}"/>
              </a:ext>
            </a:extLst>
          </p:cNvPr>
          <p:cNvSpPr/>
          <p:nvPr/>
        </p:nvSpPr>
        <p:spPr>
          <a:xfrm>
            <a:off x="526950" y="1494511"/>
            <a:ext cx="1958340" cy="36804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TARR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EFS+ CS (d)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Termin realizacji projektu:</a:t>
            </a:r>
            <a:br>
              <a:rPr kumimoji="0" lang="pl-PL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I edycja  1,5 roku 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Wartość projektu: </a:t>
            </a:r>
            <a:br>
              <a:rPr kumimoji="0" lang="pl-PL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17 </a:t>
            </a: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mln zł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Dofinansowanie dla podmiotów 80% lub 70% w zależności od wielkości podmiotu. 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Grupa docelowa: pracownicy przedsiębiorstw z sektora MMŚP, dużych podmiotów, instytucji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Prostokąt: zaokrąglone rogi 27">
            <a:extLst>
              <a:ext uri="{FF2B5EF4-FFF2-40B4-BE49-F238E27FC236}">
                <a16:creationId xmlns:a16="http://schemas.microsoft.com/office/drawing/2014/main" id="{BD6E8A50-0FFC-42E4-8E23-1EA843EA8FA1}"/>
              </a:ext>
            </a:extLst>
          </p:cNvPr>
          <p:cNvSpPr/>
          <p:nvPr/>
        </p:nvSpPr>
        <p:spPr>
          <a:xfrm>
            <a:off x="6578215" y="1440520"/>
            <a:ext cx="1958340" cy="36195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WUP 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EFS+ CS (g)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Termin realizacji projektu:</a:t>
            </a:r>
            <a:br>
              <a:rPr kumimoji="0" lang="pl-PL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I edycja 2,5 roku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Wartość projektu: </a:t>
            </a:r>
            <a:b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41 mln zł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Dofinansowanie dla uczestnika (90%)  </a:t>
            </a:r>
            <a:b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Grupa docelowa:</a:t>
            </a:r>
            <a:b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osoby dorosłe 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pl-PL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Prostokąt: zaokrąglone rogi 28">
            <a:extLst>
              <a:ext uri="{FF2B5EF4-FFF2-40B4-BE49-F238E27FC236}">
                <a16:creationId xmlns:a16="http://schemas.microsoft.com/office/drawing/2014/main" id="{852D81FB-F72C-4C87-825B-8BB678823F9C}"/>
              </a:ext>
            </a:extLst>
          </p:cNvPr>
          <p:cNvSpPr/>
          <p:nvPr/>
        </p:nvSpPr>
        <p:spPr>
          <a:xfrm>
            <a:off x="3522670" y="2397413"/>
            <a:ext cx="2277958" cy="21507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rgbClr val="4472C4">
                <a:lumMod val="75000"/>
              </a:srgbClr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 kursy: zawodowe, komputerowe, językowe, umiejętności miękkie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BAZA USŁUG ROZWOJOWYCH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(PARP)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współpraca w promocji na terenie województwa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Prostokąt: zaokrąglone rogi 29">
            <a:extLst>
              <a:ext uri="{FF2B5EF4-FFF2-40B4-BE49-F238E27FC236}">
                <a16:creationId xmlns:a16="http://schemas.microsoft.com/office/drawing/2014/main" id="{C2140240-0FEB-4C87-BE14-3B8B40E1AB7A}"/>
              </a:ext>
            </a:extLst>
          </p:cNvPr>
          <p:cNvSpPr/>
          <p:nvPr/>
        </p:nvSpPr>
        <p:spPr>
          <a:xfrm>
            <a:off x="1364546" y="5276497"/>
            <a:ext cx="2052794" cy="7811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Diagnoza potrzeb: </a:t>
            </a:r>
            <a:b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Doradca zawodowy (WUP)/ usługa doradcza (TARR)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Prostokąt: zaokrąglone rogi 30">
            <a:extLst>
              <a:ext uri="{FF2B5EF4-FFF2-40B4-BE49-F238E27FC236}">
                <a16:creationId xmlns:a16="http://schemas.microsoft.com/office/drawing/2014/main" id="{73739470-5977-45EE-8F61-6799632DF2F2}"/>
              </a:ext>
            </a:extLst>
          </p:cNvPr>
          <p:cNvSpPr/>
          <p:nvPr/>
        </p:nvSpPr>
        <p:spPr>
          <a:xfrm>
            <a:off x="4108458" y="5496991"/>
            <a:ext cx="2052000" cy="781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Udział w szkoleniu zakończony uzyskaniem kompetencji/kwalifikacji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Prostokąt: zaokrąglone rogi 31">
            <a:extLst>
              <a:ext uri="{FF2B5EF4-FFF2-40B4-BE49-F238E27FC236}">
                <a16:creationId xmlns:a16="http://schemas.microsoft.com/office/drawing/2014/main" id="{D87046B4-668C-4EAD-965B-D2C0B1CFF858}"/>
              </a:ext>
            </a:extLst>
          </p:cNvPr>
          <p:cNvSpPr/>
          <p:nvPr/>
        </p:nvSpPr>
        <p:spPr>
          <a:xfrm>
            <a:off x="6873361" y="5792470"/>
            <a:ext cx="2052000" cy="781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Rozliczenie wsparcia poprzez system bonowy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16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59632" y="231959"/>
            <a:ext cx="671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pl-PL" dirty="0">
                <a:solidFill>
                  <a:schemeClr val="tx1"/>
                </a:solidFill>
              </a:rPr>
              <a:t>ZAŁOŻENIA PROJEKTU</a:t>
            </a:r>
          </a:p>
        </p:txBody>
      </p:sp>
      <p:sp>
        <p:nvSpPr>
          <p:cNvPr id="25" name="Symbol zastępczy zawartości 2"/>
          <p:cNvSpPr txBox="1">
            <a:spLocks/>
          </p:cNvSpPr>
          <p:nvPr/>
        </p:nvSpPr>
        <p:spPr>
          <a:xfrm>
            <a:off x="365410" y="1298814"/>
            <a:ext cx="8143932" cy="535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20FF317-9EB9-53B5-69EC-DB0517C4E5FF}"/>
              </a:ext>
            </a:extLst>
          </p:cNvPr>
          <p:cNvSpPr txBox="1"/>
          <p:nvPr/>
        </p:nvSpPr>
        <p:spPr>
          <a:xfrm>
            <a:off x="971600" y="1998768"/>
            <a:ext cx="8143932" cy="4342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Beneficjent: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Wojewódzki Urząd Pracy w Toruniu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 projektu: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01.09.2023 – 28.02.2026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(projekt pilotażowy)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Budżet projektu: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Wartość projektu (wydatki kwalifikowalne):  ok.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41 mln zł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(docelowo 130 mln zł)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 (95%): ok.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38,95 mln zł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Wkład własny w projekcie (5%): ok.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2,05 mln zł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Koszty bezpośrednie: ok.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37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mln zł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v"/>
            </a:pPr>
            <a:endParaRPr lang="pl-PL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pl-PL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Grupa docelowa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osoby dorosłe, które </a:t>
            </a:r>
            <a:r>
              <a:rPr lang="pl-PL" b="1" dirty="0"/>
              <a:t>z własnej inicjatywy chcą nabywać kompetencje lub kwalifikacje, mieszkające lub pracujące lub uczące się na obszarze województwa kujawsko-pomorskiego. </a:t>
            </a:r>
          </a:p>
          <a:p>
            <a:pPr lvl="0">
              <a:lnSpc>
                <a:spcPct val="107000"/>
              </a:lnSpc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2D5557D-7141-1D5D-49EC-067D8B52C527}"/>
              </a:ext>
            </a:extLst>
          </p:cNvPr>
          <p:cNvSpPr/>
          <p:nvPr/>
        </p:nvSpPr>
        <p:spPr>
          <a:xfrm>
            <a:off x="755577" y="1953764"/>
            <a:ext cx="216023" cy="39955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49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2457"/>
            <a:ext cx="671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/>
              <a:t>ZAŁOŻENIA PROJEKTU</a:t>
            </a:r>
          </a:p>
        </p:txBody>
      </p:sp>
      <p:sp>
        <p:nvSpPr>
          <p:cNvPr id="25" name="Symbol zastępczy zawartości 2"/>
          <p:cNvSpPr txBox="1">
            <a:spLocks/>
          </p:cNvSpPr>
          <p:nvPr/>
        </p:nvSpPr>
        <p:spPr>
          <a:xfrm>
            <a:off x="500034" y="1285860"/>
            <a:ext cx="8143932" cy="535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algn="just">
              <a:buClr>
                <a:srgbClr val="5CB08E"/>
              </a:buClr>
            </a:pP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762590" y="1671210"/>
            <a:ext cx="225100" cy="39009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DE005F0-07A7-4A9D-9C43-3A8371A78721}"/>
              </a:ext>
            </a:extLst>
          </p:cNvPr>
          <p:cNvSpPr txBox="1"/>
          <p:nvPr/>
        </p:nvSpPr>
        <p:spPr>
          <a:xfrm>
            <a:off x="971553" y="1671210"/>
            <a:ext cx="7608964" cy="4409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Działania </a:t>
            </a:r>
            <a:r>
              <a:rPr lang="x-none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 ramach projektu :</a:t>
            </a:r>
            <a:endParaRPr lang="pl-PL" b="1" u="sn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pl-PL" dirty="0"/>
              <a:t>Doradztwo edukacyjno-zawodowe (w tym identyfikacja i diagnoza kompetencji) jako niezbędny element poprzedzający realizację usług rozwojowych.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pl-PL" dirty="0"/>
              <a:t>Realizacja usług rozwojowych służących podnoszeniu kompetencji lub nabywaniu kwalifikacji (w tym językowych lub cyfrowych) z wykorzystaniem Bazy Usług Rozwojowych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pl-PL" dirty="0"/>
              <a:t>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pl-PL" dirty="0"/>
              <a:t>Działania na rzecz zwiększenia liczby podmiotów świadczących usługi rozwojowe zarejestrowane w BUR oraz działania mające na celu wzrost świadomości potrzeby uczenia się przez całe życie wśród mieszkańców regionu.</a:t>
            </a:r>
            <a:endParaRPr lang="pl-PL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65033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2457"/>
            <a:ext cx="671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/>
              <a:t>ZAŁOŻENIA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  <a:r>
              <a:rPr lang="pl-PL" sz="3200" b="1" dirty="0"/>
              <a:t>PROJEKTU</a:t>
            </a:r>
          </a:p>
        </p:txBody>
      </p:sp>
      <p:sp>
        <p:nvSpPr>
          <p:cNvPr id="25" name="Symbol zastępczy zawartości 2"/>
          <p:cNvSpPr txBox="1">
            <a:spLocks/>
          </p:cNvSpPr>
          <p:nvPr/>
        </p:nvSpPr>
        <p:spPr>
          <a:xfrm>
            <a:off x="500034" y="1285860"/>
            <a:ext cx="8143932" cy="535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algn="just">
              <a:buClr>
                <a:srgbClr val="5CB08E"/>
              </a:buClr>
            </a:pP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762590" y="1671210"/>
            <a:ext cx="225100" cy="46656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DE005F0-07A7-4A9D-9C43-3A8371A78721}"/>
              </a:ext>
            </a:extLst>
          </p:cNvPr>
          <p:cNvSpPr txBox="1"/>
          <p:nvPr/>
        </p:nvSpPr>
        <p:spPr>
          <a:xfrm>
            <a:off x="995484" y="1671211"/>
            <a:ext cx="7385926" cy="3581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Istotne kwestie</a:t>
            </a:r>
            <a:r>
              <a:rPr lang="x-none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l-PL" dirty="0"/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pl-PL" dirty="0"/>
              <a:t>szeroka akcja informacyjno-promocyjna mająca na celu przekonanie firm, instytucji szkoleniowych z województwa do zarejestrowania się w BUR;</a:t>
            </a: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pl-PL" dirty="0"/>
              <a:t>dotarcie z ofertą szkoleniową, edukacyjną do jak największej liczby osób dorosłych z obszaru całego województwa;</a:t>
            </a: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pl-PL" dirty="0"/>
              <a:t>system popytowy – odpowiadający na potrzeby edukacyjne mieszkańców województwa oraz regionalnego rynku pracy;</a:t>
            </a:r>
            <a:endParaRPr lang="pl-PL" dirty="0">
              <a:highlight>
                <a:srgbClr val="FFFF00"/>
              </a:highlight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pl-PL" dirty="0"/>
              <a:t>realizacja projektu w oparciu o system bonowy; </a:t>
            </a: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pl-PL" dirty="0"/>
              <a:t>bieżące wsparcie uczestników podczas całej ścieżki udziału w projekcie. </a:t>
            </a:r>
            <a:endParaRPr lang="pl-PL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265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2457"/>
            <a:ext cx="6715172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/>
              <a:t>ZAŁOŻENIA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  <a:r>
              <a:rPr lang="pl-PL" sz="3200" b="1" dirty="0"/>
              <a:t>PROJEKTU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A1CDCDD-375B-419B-860A-ACF64960AF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142133"/>
              </p:ext>
            </p:extLst>
          </p:nvPr>
        </p:nvGraphicFramePr>
        <p:xfrm>
          <a:off x="971600" y="2060848"/>
          <a:ext cx="7776863" cy="2520280"/>
        </p:xfrm>
        <a:graphic>
          <a:graphicData uri="http://schemas.openxmlformats.org/drawingml/2006/table">
            <a:tbl>
              <a:tblPr firstRow="1" firstCol="1" bandRow="1"/>
              <a:tblGrid>
                <a:gridCol w="1621722">
                  <a:extLst>
                    <a:ext uri="{9D8B030D-6E8A-4147-A177-3AD203B41FA5}">
                      <a16:colId xmlns:a16="http://schemas.microsoft.com/office/drawing/2014/main" val="2922901937"/>
                    </a:ext>
                  </a:extLst>
                </a:gridCol>
                <a:gridCol w="1079354">
                  <a:extLst>
                    <a:ext uri="{9D8B030D-6E8A-4147-A177-3AD203B41FA5}">
                      <a16:colId xmlns:a16="http://schemas.microsoft.com/office/drawing/2014/main" val="1192802099"/>
                    </a:ext>
                  </a:extLst>
                </a:gridCol>
                <a:gridCol w="1110308">
                  <a:extLst>
                    <a:ext uri="{9D8B030D-6E8A-4147-A177-3AD203B41FA5}">
                      <a16:colId xmlns:a16="http://schemas.microsoft.com/office/drawing/2014/main" val="732230533"/>
                    </a:ext>
                  </a:extLst>
                </a:gridCol>
                <a:gridCol w="912470">
                  <a:extLst>
                    <a:ext uri="{9D8B030D-6E8A-4147-A177-3AD203B41FA5}">
                      <a16:colId xmlns:a16="http://schemas.microsoft.com/office/drawing/2014/main" val="1366307600"/>
                    </a:ext>
                  </a:extLst>
                </a:gridCol>
                <a:gridCol w="1243544">
                  <a:extLst>
                    <a:ext uri="{9D8B030D-6E8A-4147-A177-3AD203B41FA5}">
                      <a16:colId xmlns:a16="http://schemas.microsoft.com/office/drawing/2014/main" val="3068917838"/>
                    </a:ext>
                  </a:extLst>
                </a:gridCol>
                <a:gridCol w="1240180">
                  <a:extLst>
                    <a:ext uri="{9D8B030D-6E8A-4147-A177-3AD203B41FA5}">
                      <a16:colId xmlns:a16="http://schemas.microsoft.com/office/drawing/2014/main" val="1728881096"/>
                    </a:ext>
                  </a:extLst>
                </a:gridCol>
                <a:gridCol w="569285">
                  <a:extLst>
                    <a:ext uri="{9D8B030D-6E8A-4147-A177-3AD203B41FA5}">
                      <a16:colId xmlns:a16="http://schemas.microsoft.com/office/drawing/2014/main" val="3564835852"/>
                    </a:ext>
                  </a:extLst>
                </a:gridCol>
              </a:tblGrid>
              <a:tr h="805513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u="sng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FEdKP</a:t>
                      </a:r>
                      <a:r>
                        <a:rPr lang="pl-PL" sz="1200" b="1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2021-2027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l-PL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850685"/>
                  </a:ext>
                </a:extLst>
              </a:tr>
              <a:tr h="909254">
                <a:tc>
                  <a:txBody>
                    <a:bodyPr/>
                    <a:lstStyle/>
                    <a:p>
                      <a:pPr indent="444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Rodzaj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Maksymalny poziom dofinansowania na 1 osobę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Poziom dofinansowania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Preferencyjny poziom dofinansowania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Maksymalna kwota bonu na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1 osobę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Minimalna liczba osób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l-PL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612861"/>
                  </a:ext>
                </a:extLst>
              </a:tr>
              <a:tr h="8055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Osoba fizyczna</a:t>
                      </a:r>
                      <a:endParaRPr lang="pl-PL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5 760 zł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90%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n/d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6 400 zł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3 383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l-PL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7055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1900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2457"/>
            <a:ext cx="671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/>
              <a:t>ZAŁOŻENIA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  <a:r>
              <a:rPr lang="pl-PL" sz="3200" b="1" dirty="0"/>
              <a:t>PROJEKTU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D45762-D13B-444F-A386-E306A42D9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07" y="1129689"/>
            <a:ext cx="9144000" cy="532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65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83418" y="1628800"/>
            <a:ext cx="9025086" cy="32975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harsh" dir="t">
              <a:rot lat="0" lon="0" rev="4200000"/>
            </a:lightRig>
          </a:scene3d>
          <a:sp3d prstMaterial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118914" y="2255312"/>
            <a:ext cx="89895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800" b="1" dirty="0"/>
          </a:p>
          <a:p>
            <a:pPr algn="ctr"/>
            <a:r>
              <a:rPr lang="pl-PL" sz="2800" b="1" dirty="0"/>
              <a:t>Dziękuję za uwagę</a:t>
            </a:r>
            <a:br>
              <a:rPr lang="pl-PL" sz="2400" b="1" dirty="0"/>
            </a:br>
            <a:endParaRPr lang="pl-PL" sz="3200" b="1" dirty="0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415BA404-AD40-4A67-991F-B51F88CC094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660" y="28264"/>
            <a:ext cx="6710680" cy="636905"/>
          </a:xfrm>
          <a:prstGeom prst="rect">
            <a:avLst/>
          </a:prstGeom>
        </p:spPr>
      </p:pic>
      <p:pic>
        <p:nvPicPr>
          <p:cNvPr id="12" name="Obraz 11" descr="Pasek logotypów: Kujawy i Pomorze, Herb Województwa Kujawsko-Pomorskiego, Logotyp WUP w Toruniu, Logotyp Okolicznościowy &quot;2023 rokiem Mikołaja Kopernika w województwie kujawsko-pomorskim&quot;">
            <a:extLst>
              <a:ext uri="{FF2B5EF4-FFF2-40B4-BE49-F238E27FC236}">
                <a16:creationId xmlns:a16="http://schemas.microsoft.com/office/drawing/2014/main" id="{620E65A6-2029-4620-ADD2-592F2346FB3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543861"/>
            <a:ext cx="628650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67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3600"/>
            <a:ext cx="671517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pl-PL" dirty="0">
                <a:solidFill>
                  <a:schemeClr val="tx1"/>
                </a:solidFill>
              </a:rPr>
              <a:t>ZAŁOŻENIA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PROJEKTU</a:t>
            </a:r>
          </a:p>
        </p:txBody>
      </p:sp>
      <p:sp>
        <p:nvSpPr>
          <p:cNvPr id="25" name="Symbol zastępczy zawartości 2"/>
          <p:cNvSpPr txBox="1">
            <a:spLocks/>
          </p:cNvSpPr>
          <p:nvPr/>
        </p:nvSpPr>
        <p:spPr>
          <a:xfrm>
            <a:off x="365410" y="1298814"/>
            <a:ext cx="8143932" cy="535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20FF317-9EB9-53B5-69EC-DB0517C4E5FF}"/>
              </a:ext>
            </a:extLst>
          </p:cNvPr>
          <p:cNvSpPr txBox="1"/>
          <p:nvPr/>
        </p:nvSpPr>
        <p:spPr>
          <a:xfrm>
            <a:off x="1021765" y="1768837"/>
            <a:ext cx="7416824" cy="38521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u="sng" dirty="0">
                <a:cs typeface="Times New Roman" panose="02020603050405020304" pitchFamily="18" charset="0"/>
              </a:rPr>
              <a:t>Bony zostaną rozliczone, jeżeli Uczestnik:</a:t>
            </a:r>
            <a:endParaRPr lang="pl-PL" u="sng" dirty="0">
              <a:highlight>
                <a:srgbClr val="FFFF00"/>
              </a:highlight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dirty="0">
                <a:cs typeface="Times New Roman" panose="02020603050405020304" pitchFamily="18" charset="0"/>
              </a:rPr>
              <a:t>zgłosił się na Usługę za pośrednictwem BUR, podając właściwe ID wsparcia;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dirty="0">
                <a:cs typeface="Times New Roman" panose="02020603050405020304" pitchFamily="18" charset="0"/>
              </a:rPr>
              <a:t>wybrał rodzaj Usługi, który jest zgodny z obszarem rozwoju wskazanym w Bilansie Kariery;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dirty="0">
                <a:cs typeface="Times New Roman" panose="02020603050405020304" pitchFamily="18" charset="0"/>
              </a:rPr>
              <a:t>uczestniczył w usłudze zgodnie z założeniami;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dirty="0">
                <a:cs typeface="Times New Roman" panose="02020603050405020304" pitchFamily="18" charset="0"/>
              </a:rPr>
              <a:t>osiągnął zakładany efekt uczenia się (otrzymał zaświadczenie i/lub certyfikat/ lub przynajmniej przystąpił do etapu potwierdzania zdobytych efektów uczenia się);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dirty="0">
                <a:cs typeface="Times New Roman" panose="02020603050405020304" pitchFamily="18" charset="0"/>
              </a:rPr>
              <a:t>dokonał w wymaganym terminie oceny Usługi w Systemie Oceny Usług Rozwojowych w Bazie.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2D5557D-7141-1D5D-49EC-067D8B52C527}"/>
              </a:ext>
            </a:extLst>
          </p:cNvPr>
          <p:cNvSpPr/>
          <p:nvPr/>
        </p:nvSpPr>
        <p:spPr>
          <a:xfrm>
            <a:off x="756000" y="1954800"/>
            <a:ext cx="216023" cy="3419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2640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3600"/>
            <a:ext cx="671517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3200" b="1" dirty="0"/>
              <a:t>ZAŁOŻENIA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  <a:r>
              <a:rPr lang="pl-PL" sz="3200" b="1" dirty="0"/>
              <a:t>PROJEKTU</a:t>
            </a:r>
          </a:p>
        </p:txBody>
      </p:sp>
      <p:sp>
        <p:nvSpPr>
          <p:cNvPr id="25" name="Symbol zastępczy zawartości 2"/>
          <p:cNvSpPr txBox="1">
            <a:spLocks/>
          </p:cNvSpPr>
          <p:nvPr/>
        </p:nvSpPr>
        <p:spPr>
          <a:xfrm>
            <a:off x="500034" y="1285860"/>
            <a:ext cx="8143932" cy="535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algn="just">
              <a:buClr>
                <a:srgbClr val="5CB08E"/>
              </a:buClr>
            </a:pPr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DE005F0-07A7-4A9D-9C43-3A8371A78721}"/>
              </a:ext>
            </a:extLst>
          </p:cNvPr>
          <p:cNvSpPr txBox="1"/>
          <p:nvPr/>
        </p:nvSpPr>
        <p:spPr>
          <a:xfrm>
            <a:off x="995484" y="1830485"/>
            <a:ext cx="6984776" cy="345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pl-PL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u="sng" dirty="0">
                <a:cs typeface="Times New Roman" panose="02020603050405020304" pitchFamily="18" charset="0"/>
              </a:rPr>
              <a:t>W celu rozliczenia Usługi Usługodawca przekazuje do Operatora: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pl-PL" dirty="0">
                <a:cs typeface="Times New Roman" panose="02020603050405020304" pitchFamily="18" charset="0"/>
              </a:rPr>
              <a:t>fakturę/rachunek za Usługę;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pl-PL" dirty="0">
                <a:cs typeface="Times New Roman" panose="02020603050405020304" pitchFamily="18" charset="0"/>
              </a:rPr>
              <a:t>kopię zaświadczenia potwierdzającego osiągnięcie zakładanego efektu uczenia;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pl-PL" dirty="0">
                <a:cs typeface="Times New Roman" panose="02020603050405020304" pitchFamily="18" charset="0"/>
              </a:rPr>
              <a:t>kopię uzyskanego przez Uczestnika Projektu certyfikatu, a w przypadku nieuzyskania certyfikatu zaświadczenie o przystąpieniu do Usługi egzaminacyjnej, wystawione przez podmiot lub osobę uprawnioną do przeprowadzania tej Usługi.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A0118004-1E16-4EC1-A6C6-C9BA24923FB4}"/>
              </a:ext>
            </a:extLst>
          </p:cNvPr>
          <p:cNvSpPr/>
          <p:nvPr/>
        </p:nvSpPr>
        <p:spPr>
          <a:xfrm>
            <a:off x="756000" y="1954800"/>
            <a:ext cx="216023" cy="3419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0691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2156</TotalTime>
  <Words>612</Words>
  <Application>Microsoft Office PowerPoint</Application>
  <PresentationFormat>Pokaz na ekranie (4:3)</PresentationFormat>
  <Paragraphs>96</Paragraphs>
  <Slides>10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TARR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R.Lewandowski</dc:creator>
  <cp:lastModifiedBy>Beata Piskorska</cp:lastModifiedBy>
  <cp:revision>146</cp:revision>
  <cp:lastPrinted>2023-06-01T14:36:19Z</cp:lastPrinted>
  <dcterms:created xsi:type="dcterms:W3CDTF">2017-09-15T07:55:41Z</dcterms:created>
  <dcterms:modified xsi:type="dcterms:W3CDTF">2023-06-02T06:49:15Z</dcterms:modified>
</cp:coreProperties>
</file>