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77" r:id="rId2"/>
    <p:sldId id="2611" r:id="rId3"/>
    <p:sldId id="256" r:id="rId4"/>
    <p:sldId id="2618" r:id="rId5"/>
    <p:sldId id="2621" r:id="rId6"/>
    <p:sldId id="2613" r:id="rId7"/>
    <p:sldId id="2616" r:id="rId8"/>
    <p:sldId id="2626" r:id="rId9"/>
    <p:sldId id="2632" r:id="rId10"/>
    <p:sldId id="2628" r:id="rId11"/>
    <p:sldId id="2627" r:id="rId12"/>
    <p:sldId id="2629" r:id="rId13"/>
    <p:sldId id="2633" r:id="rId14"/>
    <p:sldId id="2630" r:id="rId15"/>
    <p:sldId id="2634" r:id="rId16"/>
    <p:sldId id="2590" r:id="rId17"/>
    <p:sldId id="2623" r:id="rId18"/>
    <p:sldId id="2624" r:id="rId19"/>
    <p:sldId id="2625" r:id="rId20"/>
    <p:sldId id="2617" r:id="rId21"/>
    <p:sldId id="2614" r:id="rId22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E03D3E-E5B8-D56F-46C9-56F87288252F}" name="Anna Głuszek" initials="AG" userId="28c6fadd772e9a04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a Skubiszewska" initials="AS" lastIdx="1" clrIdx="0">
    <p:extLst>
      <p:ext uri="{19B8F6BF-5375-455C-9EA6-DF929625EA0E}">
        <p15:presenceInfo xmlns:p15="http://schemas.microsoft.com/office/powerpoint/2012/main" userId="S-1-5-21-2619306676-2800222060-3362172700-1165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B91CC-87A4-4F60-A1FE-4E0B037A4ED7}" type="datetimeFigureOut">
              <a:rPr lang="pl-PL" smtClean="0"/>
              <a:t>30.03.2023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8C507C-8A59-4616-9AEF-C16FCD2E37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9224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4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70660" y="1790613"/>
            <a:ext cx="9851923" cy="3924814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3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829" y="1790614"/>
            <a:ext cx="4514751" cy="653253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89" y="490243"/>
            <a:ext cx="1231537" cy="979756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257" y="490243"/>
            <a:ext cx="1231537" cy="979756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025" y="490243"/>
            <a:ext cx="1231537" cy="9797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75173"/>
            <a:ext cx="9031400" cy="1004864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6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191" indent="0" algn="ctr">
              <a:buNone/>
              <a:defRPr sz="2000"/>
            </a:lvl2pPr>
            <a:lvl3pPr marL="914384" indent="0" algn="ctr">
              <a:buNone/>
              <a:defRPr sz="1800"/>
            </a:lvl3pPr>
            <a:lvl4pPr marL="1371575" indent="0" algn="ctr">
              <a:buNone/>
              <a:defRPr sz="1600"/>
            </a:lvl4pPr>
            <a:lvl5pPr marL="1828766" indent="0" algn="ctr">
              <a:buNone/>
              <a:defRPr sz="1600"/>
            </a:lvl5pPr>
            <a:lvl6pPr marL="2285958" indent="0" algn="ctr">
              <a:buNone/>
              <a:defRPr sz="1600"/>
            </a:lvl6pPr>
            <a:lvl7pPr marL="2743150" indent="0" algn="ctr">
              <a:buNone/>
              <a:defRPr sz="1600"/>
            </a:lvl7pPr>
            <a:lvl8pPr marL="3200341" indent="0" algn="ctr">
              <a:buNone/>
              <a:defRPr sz="1600"/>
            </a:lvl8pPr>
            <a:lvl9pPr marL="3657533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9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1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r>
              <a:rPr lang="pl-PL"/>
              <a:t>31.03.2023 r.</a:t>
            </a:r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9" y="5779092"/>
            <a:ext cx="2554039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608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7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5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5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5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3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3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3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69419" y="1799461"/>
            <a:ext cx="9853164" cy="3915966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421" y="1799462"/>
            <a:ext cx="4514751" cy="6532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85254"/>
            <a:ext cx="9031400" cy="986800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6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191" indent="0" algn="ctr">
              <a:buNone/>
              <a:defRPr sz="2000"/>
            </a:lvl2pPr>
            <a:lvl3pPr marL="914384" indent="0" algn="ctr">
              <a:buNone/>
              <a:defRPr sz="1800"/>
            </a:lvl3pPr>
            <a:lvl4pPr marL="1371575" indent="0" algn="ctr">
              <a:buNone/>
              <a:defRPr sz="1600"/>
            </a:lvl4pPr>
            <a:lvl5pPr marL="1828766" indent="0" algn="ctr">
              <a:buNone/>
              <a:defRPr sz="1600"/>
            </a:lvl5pPr>
            <a:lvl6pPr marL="2285958" indent="0" algn="ctr">
              <a:buNone/>
              <a:defRPr sz="1600"/>
            </a:lvl6pPr>
            <a:lvl7pPr marL="2743150" indent="0" algn="ctr">
              <a:buNone/>
              <a:defRPr sz="1600"/>
            </a:lvl7pPr>
            <a:lvl8pPr marL="3200341" indent="0" algn="ctr">
              <a:buNone/>
              <a:defRPr sz="1600"/>
            </a:lvl8pPr>
            <a:lvl9pPr marL="3657533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9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1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r>
              <a:rPr lang="pl-PL"/>
              <a:t>31.03.2023 r.</a:t>
            </a:r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j z dopiskiem dofinansowane przez Unię Europejską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9" y="5779092"/>
            <a:ext cx="2554039" cy="862304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47" y="1128866"/>
            <a:ext cx="434459" cy="345636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812" y="495200"/>
            <a:ext cx="434459" cy="345636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213" y="1128866"/>
            <a:ext cx="434459" cy="345636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327" y="488325"/>
            <a:ext cx="434459" cy="345636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60" y="495200"/>
            <a:ext cx="434459" cy="345636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551" y="1138358"/>
            <a:ext cx="434459" cy="345636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5" y="493114"/>
            <a:ext cx="434459" cy="345636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304" y="485586"/>
            <a:ext cx="434459" cy="345636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825" y="481800"/>
            <a:ext cx="434459" cy="345636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777" y="1135780"/>
            <a:ext cx="434459" cy="345636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129" y="1134476"/>
            <a:ext cx="434459" cy="345636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5" y="1134476"/>
            <a:ext cx="434459" cy="34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436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7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5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5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5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3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3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3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7736987" cy="473665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3222236" y="4082831"/>
            <a:ext cx="7800347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17993" y="5061680"/>
            <a:ext cx="6993665" cy="588349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0201" y="489652"/>
            <a:ext cx="2052383" cy="332686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1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r>
              <a:rPr lang="pl-PL"/>
              <a:t>31.03.2023 r.</a:t>
            </a:r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9" y="5779092"/>
            <a:ext cx="2554039" cy="862304"/>
          </a:xfrm>
          <a:prstGeom prst="rect">
            <a:avLst/>
          </a:prstGeom>
        </p:spPr>
      </p:pic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238" y="4082831"/>
            <a:ext cx="4514751" cy="65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500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7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5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5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5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3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3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3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3222235" y="4082829"/>
            <a:ext cx="8205843" cy="19591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3925" y="2"/>
            <a:ext cx="7794915" cy="4408303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4453203" y="4082830"/>
            <a:ext cx="4105635" cy="326037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3222238" y="4082828"/>
            <a:ext cx="1230967" cy="3254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3163" y="4713462"/>
            <a:ext cx="7389421" cy="1197862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303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7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5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5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5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3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3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66868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3" y="1796074"/>
            <a:ext cx="4720891" cy="424562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6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03176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0" y="816318"/>
            <a:ext cx="4926147" cy="979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1" y="1796072"/>
            <a:ext cx="4926583" cy="424561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" y="816568"/>
            <a:ext cx="5685980" cy="5225119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05407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9790201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366369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3" y="1796074"/>
            <a:ext cx="4720891" cy="4245627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6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9790201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2673835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811311" y="4082831"/>
            <a:ext cx="9380691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9419" y="0"/>
            <a:ext cx="9853164" cy="473665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3B4B8A84-3D08-244B-BF5B-6E361D1A7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122" y="4082831"/>
            <a:ext cx="4514751" cy="65325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2237" y="5074439"/>
            <a:ext cx="8620387" cy="64008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9" y="5779092"/>
            <a:ext cx="2554039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42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ajd tytuł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5544" y="1959429"/>
            <a:ext cx="9144000" cy="3293408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32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aspernatur</a:t>
            </a:r>
            <a:r>
              <a:rPr lang="pl-PL" dirty="0"/>
              <a:t> </a:t>
            </a:r>
            <a:r>
              <a:rPr lang="pl-PL" dirty="0" err="1"/>
              <a:t>quaim</a:t>
            </a:r>
            <a:r>
              <a:rPr lang="pl-PL" dirty="0"/>
              <a:t> </a:t>
            </a:r>
          </a:p>
          <a:p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enim</a:t>
            </a:r>
            <a:r>
              <a:rPr lang="pl-PL" dirty="0"/>
              <a:t> od minima </a:t>
            </a:r>
            <a:r>
              <a:rPr lang="pl-PL" dirty="0" err="1"/>
              <a:t>veniam</a:t>
            </a:r>
            <a:r>
              <a:rPr lang="pl-PL" dirty="0"/>
              <a:t> </a:t>
            </a:r>
            <a:r>
              <a:rPr lang="pl-PL" dirty="0" err="1"/>
              <a:t>quis</a:t>
            </a:r>
            <a:r>
              <a:rPr lang="pl-PL" dirty="0"/>
              <a:t> </a:t>
            </a:r>
            <a:endParaRPr lang="en-US" dirty="0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quarter" idx="12" hasCustomPrompt="1"/>
          </p:nvPr>
        </p:nvSpPr>
        <p:spPr>
          <a:xfrm>
            <a:off x="732369" y="581823"/>
            <a:ext cx="3534499" cy="2559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pl-PL" dirty="0"/>
              <a:t>Miejsce, 12 miesiąc 2017r.</a:t>
            </a:r>
          </a:p>
        </p:txBody>
      </p:sp>
      <p:sp>
        <p:nvSpPr>
          <p:cNvPr id="10" name="Symbol zastępczy tekstu 9"/>
          <p:cNvSpPr>
            <a:spLocks noGrp="1"/>
          </p:cNvSpPr>
          <p:nvPr>
            <p:ph type="body" sz="quarter" idx="13" hasCustomPrompt="1"/>
          </p:nvPr>
        </p:nvSpPr>
        <p:spPr>
          <a:xfrm>
            <a:off x="736605" y="5328309"/>
            <a:ext cx="9801615" cy="337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pl-PL" dirty="0"/>
              <a:t>Anna Kowalska  | Departament Rozwoju Regionalnego </a:t>
            </a:r>
          </a:p>
        </p:txBody>
      </p:sp>
      <p:cxnSp>
        <p:nvCxnSpPr>
          <p:cNvPr id="16" name="Łącznik prosty 15"/>
          <p:cNvCxnSpPr/>
          <p:nvPr userDrawn="1"/>
        </p:nvCxnSpPr>
        <p:spPr>
          <a:xfrm>
            <a:off x="866664" y="6529385"/>
            <a:ext cx="300469" cy="0"/>
          </a:xfrm>
          <a:prstGeom prst="line">
            <a:avLst/>
          </a:prstGeom>
          <a:ln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ymbol zastępczy tekstu 9"/>
          <p:cNvSpPr>
            <a:spLocks noGrp="1"/>
          </p:cNvSpPr>
          <p:nvPr>
            <p:ph type="body" sz="quarter" idx="14" hasCustomPrompt="1"/>
          </p:nvPr>
        </p:nvSpPr>
        <p:spPr>
          <a:xfrm>
            <a:off x="736605" y="6561135"/>
            <a:ext cx="9801615" cy="2010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l-PL" sz="800" b="0" dirty="0">
                <a:solidFill>
                  <a:srgbClr val="414141"/>
                </a:solidFill>
              </a:defRPr>
            </a:lvl1pPr>
          </a:lstStyle>
          <a:p>
            <a:r>
              <a:rPr lang="pl-PL" b="1" dirty="0"/>
              <a:t>Urząd Marszałkowski Województwa Kujawsko-Pomorskiego w Toruniu   |   Departament Rozwoju Regionalnego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444159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ylko tytuł_biał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12">
            <a:extLst>
              <a:ext uri="{FF2B5EF4-FFF2-40B4-BE49-F238E27FC236}">
                <a16:creationId xmlns:a16="http://schemas.microsoft.com/office/drawing/2014/main" id="{97418687-D621-0443-9593-F546524940B3}"/>
              </a:ext>
            </a:extLst>
          </p:cNvPr>
          <p:cNvSpPr/>
          <p:nvPr userDrawn="1"/>
        </p:nvSpPr>
        <p:spPr>
          <a:xfrm>
            <a:off x="413826" y="483781"/>
            <a:ext cx="11364351" cy="5890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sz="1800" noProof="0"/>
          </a:p>
        </p:txBody>
      </p:sp>
      <p:sp>
        <p:nvSpPr>
          <p:cNvPr id="7" name="Data — symbol zastępczy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l-PL" noProof="0"/>
              <a:t>31.03.2023 r.</a:t>
            </a:r>
          </a:p>
        </p:txBody>
      </p:sp>
      <p:sp>
        <p:nvSpPr>
          <p:cNvPr id="8" name="Stopka — symbol zastępczy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9" name="Numer slajdu — symbol zastępczy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1" name="Trójkąt 10">
            <a:extLst>
              <a:ext uri="{FF2B5EF4-FFF2-40B4-BE49-F238E27FC236}">
                <a16:creationId xmlns:a16="http://schemas.microsoft.com/office/drawing/2014/main" id="{6FFCA020-4282-7D4F-AD59-3DEA5E91ADAB}"/>
              </a:ext>
            </a:extLst>
          </p:cNvPr>
          <p:cNvSpPr/>
          <p:nvPr userDrawn="1"/>
        </p:nvSpPr>
        <p:spPr>
          <a:xfrm>
            <a:off x="10459100" y="5309447"/>
            <a:ext cx="1465933" cy="1465933"/>
          </a:xfrm>
          <a:prstGeom prst="triangl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sz="1800" noProof="0"/>
          </a:p>
        </p:txBody>
      </p:sp>
      <p:sp>
        <p:nvSpPr>
          <p:cNvPr id="12" name="Trójkąt 11">
            <a:extLst>
              <a:ext uri="{FF2B5EF4-FFF2-40B4-BE49-F238E27FC236}">
                <a16:creationId xmlns:a16="http://schemas.microsoft.com/office/drawing/2014/main" id="{653A8DFA-7BAB-7F45-AC35-E4D26BDBC78A}"/>
              </a:ext>
            </a:extLst>
          </p:cNvPr>
          <p:cNvSpPr/>
          <p:nvPr userDrawn="1"/>
        </p:nvSpPr>
        <p:spPr>
          <a:xfrm rot="5400000">
            <a:off x="-48607" y="1085138"/>
            <a:ext cx="648200" cy="5276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sz="1800" noProof="0"/>
          </a:p>
        </p:txBody>
      </p:sp>
      <p:sp>
        <p:nvSpPr>
          <p:cNvPr id="17" name="Tytuł 9">
            <a:extLst>
              <a:ext uri="{FF2B5EF4-FFF2-40B4-BE49-F238E27FC236}">
                <a16:creationId xmlns:a16="http://schemas.microsoft.com/office/drawing/2014/main" id="{FC3934F6-C727-0048-AD31-76E16E7796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330" y="893729"/>
            <a:ext cx="10452849" cy="910492"/>
          </a:xfrm>
        </p:spPr>
        <p:txBody>
          <a:bodyPr rtlCol="0" anchor="ctr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</p:spTree>
    <p:extLst>
      <p:ext uri="{BB962C8B-B14F-4D97-AF65-F5344CB8AC3E}">
        <p14:creationId xmlns:p14="http://schemas.microsoft.com/office/powerpoint/2010/main" val="3479593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69419" y="816318"/>
            <a:ext cx="9852728" cy="97975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9856" y="1796072"/>
            <a:ext cx="9852729" cy="42456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169814" y="0"/>
            <a:ext cx="1232383" cy="1627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402197" y="0"/>
            <a:ext cx="8619951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89805" y="6368271"/>
            <a:ext cx="1231537" cy="163293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907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9790201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226641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2" r:id="rId11"/>
    <p:sldLayoutId id="2147483673" r:id="rId12"/>
  </p:sldLayoutIdLst>
  <p:hf hdr="0" ftr="0"/>
  <p:txStyles>
    <p:titleStyle>
      <a:lvl1pPr algn="l" defTabSz="914384" rtl="0" eaLnBrk="1" latinLnBrk="0" hangingPunct="1">
        <a:lnSpc>
          <a:spcPts val="3265"/>
        </a:lnSpc>
        <a:spcBef>
          <a:spcPct val="0"/>
        </a:spcBef>
        <a:buNone/>
        <a:defRPr sz="254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28597" indent="-228597" algn="l" defTabSz="914384" rtl="0" eaLnBrk="1" latinLnBrk="0" hangingPunct="1">
        <a:lnSpc>
          <a:spcPts val="2177"/>
        </a:lnSpc>
        <a:spcBef>
          <a:spcPts val="1000"/>
        </a:spcBef>
        <a:buClr>
          <a:schemeClr val="accent1"/>
        </a:buClr>
        <a:buFontTx/>
        <a:buBlip>
          <a:blip r:embed="rId14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685787" indent="-228597" algn="l" defTabSz="914384" rtl="0" eaLnBrk="1" latinLnBrk="0" hangingPunct="1">
        <a:lnSpc>
          <a:spcPts val="2177"/>
        </a:lnSpc>
        <a:spcBef>
          <a:spcPts val="500"/>
        </a:spcBef>
        <a:buFontTx/>
        <a:buBlip>
          <a:blip r:embed="rId15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142979" indent="-228597" algn="l" defTabSz="914384" rtl="0" eaLnBrk="1" latinLnBrk="0" hangingPunct="1">
        <a:lnSpc>
          <a:spcPts val="2177"/>
        </a:lnSpc>
        <a:spcBef>
          <a:spcPts val="500"/>
        </a:spcBef>
        <a:buFontTx/>
        <a:buBlip>
          <a:blip r:embed="rId16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600171" indent="-228597" algn="l" defTabSz="914384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057362" indent="-228597" algn="l" defTabSz="914384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514554" indent="-228597" algn="l" defTabSz="91438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44" indent="-228597" algn="l" defTabSz="91438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37" indent="-228597" algn="l" defTabSz="91438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28" indent="-228597" algn="l" defTabSz="91438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1" algn="l" defTabSz="9143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4" algn="l" defTabSz="9143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75" algn="l" defTabSz="9143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66" algn="l" defTabSz="9143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58" algn="l" defTabSz="9143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50" algn="l" defTabSz="9143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41" algn="l" defTabSz="9143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33" algn="l" defTabSz="9143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3" userDrawn="1">
          <p15:clr>
            <a:srgbClr val="F26B43"/>
          </p15:clr>
        </p15:guide>
        <p15:guide id="2" pos="419" userDrawn="1">
          <p15:clr>
            <a:srgbClr val="F26B43"/>
          </p15:clr>
        </p15:guide>
        <p15:guide id="3" pos="647" userDrawn="1">
          <p15:clr>
            <a:srgbClr val="F26B43"/>
          </p15:clr>
        </p15:guide>
        <p15:guide id="4" pos="873" userDrawn="1">
          <p15:clr>
            <a:srgbClr val="F26B43"/>
          </p15:clr>
        </p15:guide>
        <p15:guide id="5" pos="1100" userDrawn="1">
          <p15:clr>
            <a:srgbClr val="F26B43"/>
          </p15:clr>
        </p15:guide>
        <p15:guide id="6" pos="1327" userDrawn="1">
          <p15:clr>
            <a:srgbClr val="F26B43"/>
          </p15:clr>
        </p15:guide>
        <p15:guide id="7" pos="1553" userDrawn="1">
          <p15:clr>
            <a:srgbClr val="F26B43"/>
          </p15:clr>
        </p15:guide>
        <p15:guide id="8" pos="1780" userDrawn="1">
          <p15:clr>
            <a:srgbClr val="F26B43"/>
          </p15:clr>
        </p15:guide>
        <p15:guide id="9" pos="2007" userDrawn="1">
          <p15:clr>
            <a:srgbClr val="F26B43"/>
          </p15:clr>
        </p15:guide>
        <p15:guide id="10" pos="2235" userDrawn="1">
          <p15:clr>
            <a:srgbClr val="F26B43"/>
          </p15:clr>
        </p15:guide>
        <p15:guide id="11" pos="2460" userDrawn="1">
          <p15:clr>
            <a:srgbClr val="F26B43"/>
          </p15:clr>
        </p15:guide>
        <p15:guide id="12" pos="2687" userDrawn="1">
          <p15:clr>
            <a:srgbClr val="F26B43"/>
          </p15:clr>
        </p15:guide>
        <p15:guide id="13" pos="2915" userDrawn="1">
          <p15:clr>
            <a:srgbClr val="F26B43"/>
          </p15:clr>
        </p15:guide>
        <p15:guide id="14" pos="3141" userDrawn="1">
          <p15:clr>
            <a:srgbClr val="F26B43"/>
          </p15:clr>
        </p15:guide>
        <p15:guide id="15" pos="3368" userDrawn="1">
          <p15:clr>
            <a:srgbClr val="F26B43"/>
          </p15:clr>
        </p15:guide>
        <p15:guide id="16" pos="3595" userDrawn="1">
          <p15:clr>
            <a:srgbClr val="F26B43"/>
          </p15:clr>
        </p15:guide>
        <p15:guide id="17" pos="3821" userDrawn="1">
          <p15:clr>
            <a:srgbClr val="F26B43"/>
          </p15:clr>
        </p15:guide>
        <p15:guide id="18" pos="4048" userDrawn="1">
          <p15:clr>
            <a:srgbClr val="F26B43"/>
          </p15:clr>
        </p15:guide>
        <p15:guide id="19" pos="4275" userDrawn="1">
          <p15:clr>
            <a:srgbClr val="F26B43"/>
          </p15:clr>
        </p15:guide>
        <p15:guide id="20" pos="4501" userDrawn="1">
          <p15:clr>
            <a:srgbClr val="F26B43"/>
          </p15:clr>
        </p15:guide>
        <p15:guide id="21" pos="4728" userDrawn="1">
          <p15:clr>
            <a:srgbClr val="F26B43"/>
          </p15:clr>
        </p15:guide>
        <p15:guide id="22" pos="4955" userDrawn="1">
          <p15:clr>
            <a:srgbClr val="F26B43"/>
          </p15:clr>
        </p15:guide>
        <p15:guide id="23" pos="5183" userDrawn="1">
          <p15:clr>
            <a:srgbClr val="F26B43"/>
          </p15:clr>
        </p15:guide>
        <p15:guide id="24" pos="5408" userDrawn="1">
          <p15:clr>
            <a:srgbClr val="F26B43"/>
          </p15:clr>
        </p15:guide>
        <p15:guide id="25" pos="5635" userDrawn="1">
          <p15:clr>
            <a:srgbClr val="F26B43"/>
          </p15:clr>
        </p15:guide>
        <p15:guide id="26" pos="5863" userDrawn="1">
          <p15:clr>
            <a:srgbClr val="F26B43"/>
          </p15:clr>
        </p15:guide>
        <p15:guide id="27" pos="6089" userDrawn="1">
          <p15:clr>
            <a:srgbClr val="F26B43"/>
          </p15:clr>
        </p15:guide>
        <p15:guide id="28" pos="6316" userDrawn="1">
          <p15:clr>
            <a:srgbClr val="F26B43"/>
          </p15:clr>
        </p15:guide>
        <p15:guide id="29" pos="6543" userDrawn="1">
          <p15:clr>
            <a:srgbClr val="F26B43"/>
          </p15:clr>
        </p15:guide>
        <p15:guide id="30" orient="horz" pos="113" userDrawn="1">
          <p15:clr>
            <a:srgbClr val="F26B43"/>
          </p15:clr>
        </p15:guide>
        <p15:guide id="31" orient="horz" pos="340" userDrawn="1">
          <p15:clr>
            <a:srgbClr val="F26B43"/>
          </p15:clr>
        </p15:guide>
        <p15:guide id="32" orient="horz" pos="567" userDrawn="1">
          <p15:clr>
            <a:srgbClr val="F26B43"/>
          </p15:clr>
        </p15:guide>
        <p15:guide id="33" orient="horz" pos="794" userDrawn="1">
          <p15:clr>
            <a:srgbClr val="F26B43"/>
          </p15:clr>
        </p15:guide>
        <p15:guide id="34" orient="horz" pos="1020" userDrawn="1">
          <p15:clr>
            <a:srgbClr val="F26B43"/>
          </p15:clr>
        </p15:guide>
        <p15:guide id="35" orient="horz" pos="1247" userDrawn="1">
          <p15:clr>
            <a:srgbClr val="F26B43"/>
          </p15:clr>
        </p15:guide>
        <p15:guide id="36" orient="horz" pos="1474" userDrawn="1">
          <p15:clr>
            <a:srgbClr val="F26B43"/>
          </p15:clr>
        </p15:guide>
        <p15:guide id="37" orient="horz" pos="1701" userDrawn="1">
          <p15:clr>
            <a:srgbClr val="F26B43"/>
          </p15:clr>
        </p15:guide>
        <p15:guide id="38" orient="horz" pos="1927" userDrawn="1">
          <p15:clr>
            <a:srgbClr val="F26B43"/>
          </p15:clr>
        </p15:guide>
        <p15:guide id="39" orient="horz" pos="2154" userDrawn="1">
          <p15:clr>
            <a:srgbClr val="F26B43"/>
          </p15:clr>
        </p15:guide>
        <p15:guide id="40" orient="horz" pos="2381" userDrawn="1">
          <p15:clr>
            <a:srgbClr val="F26B43"/>
          </p15:clr>
        </p15:guide>
        <p15:guide id="41" orient="horz" pos="2608" userDrawn="1">
          <p15:clr>
            <a:srgbClr val="F26B43"/>
          </p15:clr>
        </p15:guide>
        <p15:guide id="42" orient="horz" pos="2835" userDrawn="1">
          <p15:clr>
            <a:srgbClr val="F26B43"/>
          </p15:clr>
        </p15:guide>
        <p15:guide id="43" orient="horz" pos="3061" userDrawn="1">
          <p15:clr>
            <a:srgbClr val="F26B43"/>
          </p15:clr>
        </p15:guide>
        <p15:guide id="44" orient="horz" pos="3288" userDrawn="1">
          <p15:clr>
            <a:srgbClr val="F26B43"/>
          </p15:clr>
        </p15:guide>
        <p15:guide id="45" orient="horz" pos="3515" userDrawn="1">
          <p15:clr>
            <a:srgbClr val="F26B43"/>
          </p15:clr>
        </p15:guide>
        <p15:guide id="46" orient="horz" pos="3742" userDrawn="1">
          <p15:clr>
            <a:srgbClr val="F26B43"/>
          </p15:clr>
        </p15:guide>
        <p15:guide id="47" orient="horz" pos="3968" userDrawn="1">
          <p15:clr>
            <a:srgbClr val="F26B43"/>
          </p15:clr>
        </p15:guide>
        <p15:guide id="48" orient="horz" pos="4195" userDrawn="1">
          <p15:clr>
            <a:srgbClr val="F26B43"/>
          </p15:clr>
        </p15:guide>
        <p15:guide id="49" orient="horz" pos="4422" userDrawn="1">
          <p15:clr>
            <a:srgbClr val="F26B43"/>
          </p15:clr>
        </p15:guide>
        <p15:guide id="50" orient="horz" pos="46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mailto:rzecznikrpo@kujawsko-pomorskie.pl" TargetMode="Externa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mailto:rzecznikrpo@kujawsko-pomorskie.pl" TargetMode="Externa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2CFA21B-1FE3-60DD-8D42-78DB8BAA4A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Rola Rzecznika Funduszy Europejskich </a:t>
            </a:r>
            <a:br>
              <a:rPr lang="pl-PL" dirty="0"/>
            </a:br>
            <a:r>
              <a:rPr lang="pl-PL" dirty="0"/>
              <a:t>w realizacji programu</a:t>
            </a:r>
            <a:br>
              <a:rPr lang="pl-PL" dirty="0"/>
            </a:br>
            <a:r>
              <a:rPr lang="pl-PL" dirty="0"/>
              <a:t>FUNDUSZE EUROPEJSKIE dla KUJAW I POMORZA </a:t>
            </a:r>
            <a:br>
              <a:rPr lang="pl-PL" dirty="0"/>
            </a:br>
            <a:r>
              <a:rPr lang="pl-PL" dirty="0"/>
              <a:t>2021-2027</a:t>
            </a:r>
            <a:br>
              <a:rPr lang="pl-PL" dirty="0"/>
            </a:b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C911991-D2D8-5366-5066-89BCC3068D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0346" y="5162309"/>
            <a:ext cx="9031311" cy="474563"/>
          </a:xfrm>
        </p:spPr>
        <p:txBody>
          <a:bodyPr/>
          <a:lstStyle/>
          <a:p>
            <a:pPr algn="ctr"/>
            <a:r>
              <a:rPr lang="pl-PL" b="0" dirty="0"/>
              <a:t>Toruń 31 marca 2023 r.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4A859FB-B83E-771A-7305-CC49A5EB7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/>
              <a:t>31.03.2023 r.</a:t>
            </a: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376B941-391F-DE16-4A58-FABF27705D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33" y="5779284"/>
            <a:ext cx="11608168" cy="10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957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B890E8-D36B-6818-BF00-FF6716624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636" y="531635"/>
            <a:ext cx="9852728" cy="979757"/>
          </a:xfrm>
        </p:spPr>
        <p:txBody>
          <a:bodyPr>
            <a:normAutofit/>
          </a:bodyPr>
          <a:lstStyle/>
          <a:p>
            <a:pPr algn="ctr"/>
            <a:r>
              <a:rPr lang="pl-PL" sz="3200" dirty="0">
                <a:solidFill>
                  <a:schemeClr val="accent1">
                    <a:lumMod val="75000"/>
                  </a:schemeClr>
                </a:solidFill>
              </a:rPr>
              <a:t>Legislacja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10F1D9A5-37F7-6CC7-A041-67CF845AC5ED}"/>
              </a:ext>
            </a:extLst>
          </p:cNvPr>
          <p:cNvSpPr txBox="1"/>
          <p:nvPr/>
        </p:nvSpPr>
        <p:spPr>
          <a:xfrm>
            <a:off x="1169637" y="1829193"/>
            <a:ext cx="10021279" cy="954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Ustawa z dnia 11 lipca 2014 r. o zasadach realizacji programów w zakresie polityki spójności finansowanych w perspektywie finansowej 2014-2020 (art. 14 a ). 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73D5FA8-9878-747B-D2FC-89CD13ECEA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87630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B890E8-D36B-6818-BF00-FF6716624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913" y="254799"/>
            <a:ext cx="9852728" cy="845533"/>
          </a:xfrm>
        </p:spPr>
        <p:txBody>
          <a:bodyPr>
            <a:noAutofit/>
          </a:bodyPr>
          <a:lstStyle/>
          <a:p>
            <a:pPr algn="ctr"/>
            <a:r>
              <a:rPr lang="pl-PL" sz="2800" dirty="0">
                <a:solidFill>
                  <a:schemeClr val="accent1">
                    <a:lumMod val="75000"/>
                  </a:schemeClr>
                </a:solidFill>
              </a:rPr>
              <a:t>RFE w strukturze </a:t>
            </a:r>
            <a:br>
              <a:rPr lang="pl-PL" sz="2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l-PL" sz="2800" dirty="0">
                <a:solidFill>
                  <a:schemeClr val="accent1">
                    <a:lumMod val="75000"/>
                  </a:schemeClr>
                </a:solidFill>
              </a:rPr>
              <a:t>Urzędu Marszałkowskiego</a:t>
            </a:r>
            <a:br>
              <a:rPr lang="pl-PL" sz="2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l-PL" sz="2800" dirty="0">
                <a:solidFill>
                  <a:schemeClr val="accent1">
                    <a:lumMod val="75000"/>
                  </a:schemeClr>
                </a:solidFill>
              </a:rPr>
              <a:t> Województwa Kujawsko-Pomorskiego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10F1D9A5-37F7-6CC7-A041-67CF845AC5ED}"/>
              </a:ext>
            </a:extLst>
          </p:cNvPr>
          <p:cNvSpPr txBox="1"/>
          <p:nvPr/>
        </p:nvSpPr>
        <p:spPr>
          <a:xfrm>
            <a:off x="1110913" y="1925639"/>
            <a:ext cx="10159780" cy="3006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891" indent="-342891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uchwała Nr 48/2181/17 Zarządu Województwa Kujawsko-Pomorskiego z dnia 29 listopada 2017 r. </a:t>
            </a:r>
          </a:p>
          <a:p>
            <a:pPr marL="342891" indent="-342891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uchwała Nr 6/226/18 Zarządu Województwa Kujawsko-Pomorskiego z dnia 28 grudnia 2018 r. </a:t>
            </a:r>
          </a:p>
          <a:p>
            <a:pPr marL="342891" indent="-342891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Kolejne zmiany w strukturze organizacyjnej Urzędu Marszałkowskiego Województwa Kujawsko-Pomorskiego nie zmieniały umiejscowienia BRFE.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F17EB95-6D6B-D6C4-ACBD-182B91E96D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30193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B890E8-D36B-6818-BF00-FF6716624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636" y="531635"/>
            <a:ext cx="9852728" cy="551919"/>
          </a:xfrm>
        </p:spPr>
        <p:txBody>
          <a:bodyPr>
            <a:normAutofit/>
          </a:bodyPr>
          <a:lstStyle/>
          <a:p>
            <a:pPr algn="ctr"/>
            <a:r>
              <a:rPr lang="pl-PL" sz="2800" dirty="0">
                <a:solidFill>
                  <a:schemeClr val="accent1">
                    <a:lumMod val="75000"/>
                  </a:schemeClr>
                </a:solidFill>
              </a:rPr>
              <a:t>Regulacje wewnętrzne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10F1D9A5-37F7-6CC7-A041-67CF845AC5ED}"/>
              </a:ext>
            </a:extLst>
          </p:cNvPr>
          <p:cNvSpPr txBox="1"/>
          <p:nvPr/>
        </p:nvSpPr>
        <p:spPr>
          <a:xfrm>
            <a:off x="897623" y="1402337"/>
            <a:ext cx="10519795" cy="4596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 zakresie  Regionalnego Programu Operacyjnego Województwa Kujawsko-Pomorskiego na lata 2014-2020:</a:t>
            </a:r>
          </a:p>
          <a:p>
            <a:pPr marL="285744" indent="-285744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Opis Funkcji i Procedur Instytucji Realizujących Regionalny Program Operacyjny Województwa Kujawsko-Pomorskiego na lata 2014-2020, </a:t>
            </a:r>
          </a:p>
          <a:p>
            <a:pPr marL="285744" indent="-285744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Regulamin Organizacyjny Urzędu Marszałkowskiego Województwa Kujawsko-Pomorskiego, </a:t>
            </a:r>
          </a:p>
          <a:p>
            <a:pPr marL="285744" indent="-285744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Regulamin wewnętrzny Departamentu oraz </a:t>
            </a:r>
          </a:p>
          <a:p>
            <a:pPr marL="285744" indent="-285744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Instrukcja Wykonawcza Instytucji Zarządzającej Regionalnym Programem Operacyjnym Województwa Kujawsko-Pomorskiego na lata 2014-2020.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0FA1FE3-E6E7-C98B-FC80-49A3A1DA92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32555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B890E8-D36B-6818-BF00-FF6716624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636" y="531635"/>
            <a:ext cx="9852728" cy="726715"/>
          </a:xfrm>
        </p:spPr>
        <p:txBody>
          <a:bodyPr>
            <a:normAutofit/>
          </a:bodyPr>
          <a:lstStyle/>
          <a:p>
            <a:pPr algn="ctr"/>
            <a:r>
              <a:rPr lang="pl-PL" sz="2800" dirty="0">
                <a:solidFill>
                  <a:schemeClr val="accent1">
                    <a:lumMod val="75000"/>
                  </a:schemeClr>
                </a:solidFill>
              </a:rPr>
              <a:t>Regulacje wewnętrzne c.d.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10F1D9A5-37F7-6CC7-A041-67CF845AC5ED}"/>
              </a:ext>
            </a:extLst>
          </p:cNvPr>
          <p:cNvSpPr txBox="1"/>
          <p:nvPr/>
        </p:nvSpPr>
        <p:spPr>
          <a:xfrm>
            <a:off x="855677" y="1410723"/>
            <a:ext cx="10473739" cy="4673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 zakresie  programu Fundusze Europejskie dla Kujaw i Pomorza 2021-2027:</a:t>
            </a:r>
          </a:p>
          <a:p>
            <a:pPr marL="285744" indent="-285744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Regulamin Organizacyjny Urzędu Marszałkowskiego Województwa Kujawsko-Pomorskiego, </a:t>
            </a:r>
          </a:p>
          <a:p>
            <a:pPr marL="285744" indent="-285744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Regulamin wewnętrznym Departamentu oraz </a:t>
            </a:r>
          </a:p>
          <a:p>
            <a:pPr marL="285744" indent="-285744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Instrukcja Wykonawcza Instytucji Zarządzającej programem Fundusze Europejskie dla Kujaw i Pomorza 2021-2027 .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endParaRPr lang="pl-PL" b="1" dirty="0">
              <a:solidFill>
                <a:schemeClr val="accent2">
                  <a:lumMod val="2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endParaRPr lang="pl-PL" b="1" dirty="0">
              <a:solidFill>
                <a:schemeClr val="accent2">
                  <a:lumMod val="2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endParaRPr lang="pl-PL" b="1" dirty="0">
              <a:solidFill>
                <a:schemeClr val="accent2">
                  <a:lumMod val="2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1489301-1168-E4B1-0956-A121DA99EB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87242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B890E8-D36B-6818-BF00-FF6716624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180" y="531635"/>
            <a:ext cx="9940184" cy="979757"/>
          </a:xfrm>
        </p:spPr>
        <p:txBody>
          <a:bodyPr>
            <a:normAutofit/>
          </a:bodyPr>
          <a:lstStyle/>
          <a:p>
            <a:pPr algn="ctr"/>
            <a:r>
              <a:rPr lang="pl-PL" sz="2800" dirty="0">
                <a:solidFill>
                  <a:schemeClr val="accent1">
                    <a:lumMod val="75000"/>
                  </a:schemeClr>
                </a:solidFill>
              </a:rPr>
              <a:t>Główne zadania Rzecznika Funduszy Europejskich</a:t>
            </a:r>
            <a:br>
              <a:rPr lang="pl-PL" sz="2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l-PL" sz="2800" dirty="0">
                <a:solidFill>
                  <a:schemeClr val="accent1">
                    <a:lumMod val="75000"/>
                  </a:schemeClr>
                </a:solidFill>
              </a:rPr>
              <a:t> (2014-2020)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10F1D9A5-37F7-6CC7-A041-67CF845AC5ED}"/>
              </a:ext>
            </a:extLst>
          </p:cNvPr>
          <p:cNvSpPr txBox="1"/>
          <p:nvPr/>
        </p:nvSpPr>
        <p:spPr>
          <a:xfrm>
            <a:off x="1169637" y="1440562"/>
            <a:ext cx="9852728" cy="5109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Zadania RFE wynikające z Ustawy z dnia 11 lipca 2014 r. o zasadach realizacji programów w zakresie polityki spójności finansowanych w perspektywie finansowej 2014-2020 polegają na:</a:t>
            </a:r>
          </a:p>
          <a:p>
            <a:pPr marL="285744" indent="-285744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Przyjmowaniu zgłoszeń dotyczących utrudnień i propozycji usprawnień w zakresie realizacji programu operacyjnego;</a:t>
            </a:r>
          </a:p>
          <a:p>
            <a:pPr marL="285744" indent="-285744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Analizowaniu przyjętych zgłoszeń; </a:t>
            </a:r>
          </a:p>
          <a:p>
            <a:pPr marL="285744" indent="-285744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Udzielaniu wyjaśnień w zakresie przyjętych zgłoszeń; </a:t>
            </a:r>
          </a:p>
          <a:p>
            <a:pPr marL="285744" indent="-285744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Dokonywaniu okresowych przeglądów procedur obowiązujących we właściwej instytucji w ramach programu operacyjnego; </a:t>
            </a:r>
          </a:p>
          <a:p>
            <a:pPr marL="285744" indent="-285744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Formułowaniu propozycji usprawnień; </a:t>
            </a:r>
          </a:p>
          <a:p>
            <a:pPr marL="285744" indent="-285744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Sporządzaniu rocznych raportów z działalności. 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13E7B30-B651-581E-69C6-630995B6D5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12261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B890E8-D36B-6818-BF00-FF6716624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396" y="268296"/>
            <a:ext cx="10342856" cy="979757"/>
          </a:xfrm>
        </p:spPr>
        <p:txBody>
          <a:bodyPr>
            <a:normAutofit/>
          </a:bodyPr>
          <a:lstStyle/>
          <a:p>
            <a:pPr algn="ctr"/>
            <a:r>
              <a:rPr lang="pl-PL" sz="2800" dirty="0">
                <a:solidFill>
                  <a:schemeClr val="accent1">
                    <a:lumMod val="75000"/>
                  </a:schemeClr>
                </a:solidFill>
              </a:rPr>
              <a:t>Główne zadania Rzecznika Funduszy Europejskich</a:t>
            </a:r>
            <a:br>
              <a:rPr lang="pl-PL" sz="2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l-PL" sz="2800" dirty="0">
                <a:solidFill>
                  <a:schemeClr val="accent1">
                    <a:lumMod val="75000"/>
                  </a:schemeClr>
                </a:solidFill>
              </a:rPr>
              <a:t> (2021-2027)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10F1D9A5-37F7-6CC7-A041-67CF845AC5ED}"/>
              </a:ext>
            </a:extLst>
          </p:cNvPr>
          <p:cNvSpPr txBox="1"/>
          <p:nvPr/>
        </p:nvSpPr>
        <p:spPr>
          <a:xfrm>
            <a:off x="411062" y="1248053"/>
            <a:ext cx="10796631" cy="54483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Zadania RFE w zakresie programu FEdKP 2021-2027 zostają poszerzone o kolejne wynikające z Ustawy z 28 kwietnia 2022 r. o zasadach realizacji zadań finansowanych ze środków europejskich w perspektywie finansowej 2021-2027, Dz. U. z 2022 r. poz. 1079:</a:t>
            </a:r>
          </a:p>
          <a:p>
            <a:pPr marL="285744" indent="-285744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RFE realizuje funkcję mediacyjną w kontaktach podmiotu przekazującą zgłoszenie, a Instytucją Zarządzającą FEdKP 2021-2027.</a:t>
            </a:r>
          </a:p>
          <a:p>
            <a:pPr marL="285744" indent="-285744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pl-PL" dirty="0">
              <a:solidFill>
                <a:schemeClr val="accent2">
                  <a:lumMod val="2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lnSpc>
                <a:spcPct val="150000"/>
              </a:lnSpc>
            </a:pPr>
            <a:r>
              <a:rPr lang="pl-PL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Ponadto w perspektywie finansowej 2021-2027, w ślad za stawianiem przez Komisję Europejską mocniejszych akcentów na aspekty dotyczące realizacji zasad równościowych, RFE: </a:t>
            </a:r>
          </a:p>
          <a:p>
            <a:pPr marL="285744" indent="-285744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rozpatruje zgłoszenia o przypadkach niezgodności projektów/operacji lub działań związanych z wdrażaniem programu z KPON w zakresie działań IZ oraz</a:t>
            </a:r>
          </a:p>
          <a:p>
            <a:pPr marL="285744" indent="-285744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bierze udział w szkoleniach oraz innych inicjatywach mających na celu zapobieganie naruszeń KPP oraz zgodnie </a:t>
            </a:r>
            <a:r>
              <a:rPr lang="pl-PL" i="1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 Samooceną spełniania warunku  Skuteczne stosowanie i wdrażanie Karty praw podstawowych w Polsce </a:t>
            </a:r>
            <a:r>
              <a:rPr lang="pl-PL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zajmuje się rozpatrywaniem naruszeń KPP przez IZ.</a:t>
            </a:r>
            <a:endParaRPr lang="pl-PL" dirty="0">
              <a:latin typeface="Calibri" panose="020F0502020204030204" pitchFamily="34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BAAB474-0093-C302-F5F8-03315F4C5B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6584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B890E8-D36B-6818-BF00-FF6716624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08" y="531633"/>
            <a:ext cx="10342856" cy="1062275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800" dirty="0">
                <a:solidFill>
                  <a:schemeClr val="accent1">
                    <a:lumMod val="75000"/>
                  </a:schemeClr>
                </a:solidFill>
              </a:rPr>
              <a:t>Zasady równościowe (horyzontalne)</a:t>
            </a:r>
            <a:br>
              <a:rPr lang="pl-PL" sz="2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l-PL" sz="18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Przestrzeganie zasad równościowych wynika z art. 2 i 3 Traktatu o Unii Europejskiej.</a:t>
            </a:r>
            <a:br>
              <a:rPr lang="pl-PL" sz="1800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endParaRPr lang="pl-PL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10F1D9A5-37F7-6CC7-A041-67CF845AC5ED}"/>
              </a:ext>
            </a:extLst>
          </p:cNvPr>
          <p:cNvSpPr txBox="1"/>
          <p:nvPr/>
        </p:nvSpPr>
        <p:spPr>
          <a:xfrm>
            <a:off x="1169637" y="1248053"/>
            <a:ext cx="9467604" cy="5109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44" indent="-285744">
              <a:buFont typeface="Wingdings" panose="05000000000000000000" pitchFamily="2" charset="2"/>
              <a:buChar char="Ø"/>
            </a:pPr>
            <a:endParaRPr lang="pl-PL" b="1" dirty="0">
              <a:solidFill>
                <a:schemeClr val="accent2">
                  <a:lumMod val="25000"/>
                </a:schemeClr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l-PL" sz="4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Zasada równości szans i niedyskryminacji </a:t>
            </a:r>
          </a:p>
          <a:p>
            <a:pPr algn="ctr"/>
            <a:r>
              <a:rPr lang="pl-PL" sz="3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(w tym dostępności dla osób z niepełnosprawnościami)</a:t>
            </a:r>
          </a:p>
          <a:p>
            <a:pPr algn="ctr"/>
            <a:r>
              <a:rPr lang="pl-PL" sz="44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+</a:t>
            </a:r>
          </a:p>
          <a:p>
            <a:pPr algn="ctr"/>
            <a:r>
              <a:rPr lang="pl-PL" sz="44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Zasada równości kobiet i mężczyzn</a:t>
            </a:r>
          </a:p>
          <a:p>
            <a:pPr algn="ctr"/>
            <a:r>
              <a:rPr lang="pl-PL" sz="44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+</a:t>
            </a:r>
          </a:p>
          <a:p>
            <a:pPr algn="ctr"/>
            <a:r>
              <a:rPr lang="pl-PL" sz="44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Poszanowanie praw podstawowych oraz przestrzeganie KPP i KPON</a:t>
            </a:r>
          </a:p>
          <a:p>
            <a:pPr algn="ctr"/>
            <a:endParaRPr lang="pl-PL" dirty="0">
              <a:latin typeface="Calibri" panose="020F0502020204030204" pitchFamily="34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48E2405-180F-2175-25B6-4479C779FB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75415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B890E8-D36B-6818-BF00-FF6716624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19" y="368966"/>
            <a:ext cx="10342856" cy="537047"/>
          </a:xfrm>
        </p:spPr>
        <p:txBody>
          <a:bodyPr>
            <a:normAutofit/>
          </a:bodyPr>
          <a:lstStyle/>
          <a:p>
            <a:pPr algn="ctr"/>
            <a:r>
              <a:rPr lang="pl-PL" sz="2800" dirty="0">
                <a:solidFill>
                  <a:schemeClr val="accent1">
                    <a:lumMod val="75000"/>
                  </a:schemeClr>
                </a:solidFill>
              </a:rPr>
              <a:t>Zasady równościowe (horyzontalne)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10F1D9A5-37F7-6CC7-A041-67CF845AC5ED}"/>
              </a:ext>
            </a:extLst>
          </p:cNvPr>
          <p:cNvSpPr txBox="1"/>
          <p:nvPr/>
        </p:nvSpPr>
        <p:spPr>
          <a:xfrm>
            <a:off x="448425" y="1661157"/>
            <a:ext cx="10788243" cy="3724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Państwa członkowskie w ramach realizacji polityki spójności są zobowiązane Rozporządzeniem ogólnym 2021/1060, Kartą Praw Podstawowych oraz KPON do przeciwdziałania wszelkiej dyskryminacji na każdym etapie i w każdym procesie realizacji programów. </a:t>
            </a:r>
          </a:p>
          <a:p>
            <a:pPr>
              <a:lnSpc>
                <a:spcPct val="150000"/>
              </a:lnSpc>
            </a:pPr>
            <a:endParaRPr lang="pl-PL" sz="2000" dirty="0">
              <a:solidFill>
                <a:schemeClr val="accent2">
                  <a:lumMod val="2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lnSpc>
                <a:spcPct val="150000"/>
              </a:lnSpc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Rozporządzenie ogólne w art. 9 ust. 1. nakłada na państwa członkowskie i Komisję Europejską obowiązek zapewnienia poszanowania praw podstawowych oraz przestrzeganie Karty praw podstawowych Unii Europejskiej w procesie wdrażania Funduszy.</a:t>
            </a:r>
          </a:p>
          <a:p>
            <a:pPr>
              <a:lnSpc>
                <a:spcPct val="150000"/>
              </a:lnSpc>
            </a:pPr>
            <a:endParaRPr lang="pl-PL" sz="2000" dirty="0">
              <a:solidFill>
                <a:schemeClr val="accent2">
                  <a:lumMod val="2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0C7C3C4-4538-C8BF-EAA3-DDDD48FF5D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34229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B890E8-D36B-6818-BF00-FF6716624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08" y="318583"/>
            <a:ext cx="10342856" cy="458267"/>
          </a:xfrm>
        </p:spPr>
        <p:txBody>
          <a:bodyPr>
            <a:normAutofit/>
          </a:bodyPr>
          <a:lstStyle/>
          <a:p>
            <a:pPr algn="ctr"/>
            <a:r>
              <a:rPr lang="pl-PL" sz="2800" dirty="0">
                <a:solidFill>
                  <a:schemeClr val="accent1">
                    <a:lumMod val="75000"/>
                  </a:schemeClr>
                </a:solidFill>
              </a:rPr>
              <a:t>Zasady równościowe (horyzontalne)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10F1D9A5-37F7-6CC7-A041-67CF845AC5ED}"/>
              </a:ext>
            </a:extLst>
          </p:cNvPr>
          <p:cNvSpPr txBox="1"/>
          <p:nvPr/>
        </p:nvSpPr>
        <p:spPr>
          <a:xfrm>
            <a:off x="530605" y="692961"/>
            <a:ext cx="11130793" cy="6238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sz="2000" b="1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Zasada równości szans i niedyskryminacji, w tym dostępności dla osób z  niepełnosprawnościami 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Standardy dostępności dla polityki spójności 2021-2027 – katalog jakościowych, funkcjonalnych i technicznych wymagań dotyczących wydatkowania środków funduszy unijnych, w celu zapewnienia osobom z niepełnosprawnościami i osobom starszym możliwości skorzystania z udziału w projektach oraz z efektów ich realizacji. 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5 standardów: szkoleniowy, informacyjno-promocyjny, cyfrowy, architektoniczny i transportowy.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Wszystkie efekty wdrażania projektów finansowanych z funduszy unijnych, m.in. treści cyfrowe, informacyjno-promocyjne, edukacyjne, szkoleniowe, architektoniczne muszą być zgodne z koncepcją uniwersalnego projektowania, tj. uwzględniać potrzeby osób z niepełnosprawnościami. Mają one służyć wszystkim użytkownikom i likwidować lub niwelować wszelkie bariery, na które napotykają również osoby bez niepełnosprawności, znajdujące się w trudnej sytuacji ze względu na inne przesłanki. Zasada równości szans… jest realizowana poprzez zastosowanie mechanizmu racjonalnych usprawnień.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5B1B3DA-9160-CCE8-73E9-D955AEBF40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85558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B890E8-D36B-6818-BF00-FF6716624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19" y="368966"/>
            <a:ext cx="10342856" cy="537047"/>
          </a:xfrm>
        </p:spPr>
        <p:txBody>
          <a:bodyPr>
            <a:normAutofit/>
          </a:bodyPr>
          <a:lstStyle/>
          <a:p>
            <a:pPr algn="ctr"/>
            <a:r>
              <a:rPr lang="pl-PL" sz="2800" dirty="0">
                <a:solidFill>
                  <a:schemeClr val="accent1">
                    <a:lumMod val="75000"/>
                  </a:schemeClr>
                </a:solidFill>
              </a:rPr>
              <a:t>Zasady równościowe (horyzontalne)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10F1D9A5-37F7-6CC7-A041-67CF845AC5ED}"/>
              </a:ext>
            </a:extLst>
          </p:cNvPr>
          <p:cNvSpPr txBox="1"/>
          <p:nvPr/>
        </p:nvSpPr>
        <p:spPr>
          <a:xfrm>
            <a:off x="520119" y="1216541"/>
            <a:ext cx="10788243" cy="3263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sz="2000" b="1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Zasada równości kobiet i mężczyzn</a:t>
            </a:r>
          </a:p>
          <a:p>
            <a:pPr>
              <a:lnSpc>
                <a:spcPct val="150000"/>
              </a:lnSpc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Równość mężczyzn i kobiet oraz uwzględnianie aspektu i perspektywy płci muszą być respektowane w całym procesie przygotowania, wdrażania, monitorowania i sprawozdawczości i ewaluacji programów.</a:t>
            </a:r>
          </a:p>
          <a:p>
            <a:pPr marL="342891" indent="-34289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Stwarzanie takich samych warunków dla realizacji praw i obowiązków wobec kobiet, jak i wobec mężczyzn.</a:t>
            </a:r>
          </a:p>
          <a:p>
            <a:pPr marL="342891" indent="-34289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Promowanie równego dostępu do zasobów, z których mogą korzystać.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34D47BB-1DE1-EADD-3371-1D27962391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88928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B890E8-D36B-6818-BF00-FF6716624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287" y="330300"/>
            <a:ext cx="10342856" cy="458267"/>
          </a:xfrm>
        </p:spPr>
        <p:txBody>
          <a:bodyPr>
            <a:normAutofit/>
          </a:bodyPr>
          <a:lstStyle/>
          <a:p>
            <a:pPr algn="ctr"/>
            <a:r>
              <a:rPr lang="pl-PL" sz="2800" dirty="0">
                <a:solidFill>
                  <a:schemeClr val="accent1">
                    <a:lumMod val="75000"/>
                  </a:schemeClr>
                </a:solidFill>
              </a:rPr>
              <a:t>Zasady równościowe (horyzontalne)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10F1D9A5-37F7-6CC7-A041-67CF845AC5ED}"/>
              </a:ext>
            </a:extLst>
          </p:cNvPr>
          <p:cNvSpPr txBox="1"/>
          <p:nvPr/>
        </p:nvSpPr>
        <p:spPr>
          <a:xfrm>
            <a:off x="486562" y="788567"/>
            <a:ext cx="10552583" cy="6036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sz="2000" b="1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Karta Praw Podstawowych </a:t>
            </a: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– posiada nadaną Traktatem z Lizbony moc prawną równą Traktatom UE. Karta jest prawnie wiążąca, a poszanowanie praw podstawowych zapisanych w karcie stanowi wymóg prawny.</a:t>
            </a:r>
          </a:p>
          <a:p>
            <a:pPr>
              <a:lnSpc>
                <a:spcPct val="150000"/>
              </a:lnSpc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KPP zawiera prawa i zasady w odniesieniu do sześciu zagadnień: </a:t>
            </a:r>
          </a:p>
          <a:p>
            <a:pPr marL="342891" indent="-34289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Godności;</a:t>
            </a:r>
          </a:p>
          <a:p>
            <a:pPr marL="342891" indent="-34289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Wolności;</a:t>
            </a:r>
          </a:p>
          <a:p>
            <a:pPr marL="342891" indent="-34289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Równości;</a:t>
            </a:r>
          </a:p>
          <a:p>
            <a:pPr marL="342891" indent="-34289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Solidarności;</a:t>
            </a:r>
          </a:p>
          <a:p>
            <a:pPr marL="342891" indent="-34289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Praw obywatelskich;</a:t>
            </a:r>
          </a:p>
          <a:p>
            <a:pPr marL="342891" indent="-34289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Wymiaru sprawiedliwości.</a:t>
            </a:r>
          </a:p>
          <a:p>
            <a:pPr>
              <a:lnSpc>
                <a:spcPct val="150000"/>
              </a:lnSpc>
            </a:pPr>
            <a:endParaRPr lang="pl-PL" sz="2000" dirty="0">
              <a:solidFill>
                <a:schemeClr val="accent2">
                  <a:lumMod val="25000"/>
                </a:schemeClr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pl-PL" sz="2000" dirty="0">
              <a:solidFill>
                <a:schemeClr val="accent2">
                  <a:lumMod val="25000"/>
                </a:schemeClr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92CACA7-564D-C42D-4691-B270CCF2D1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272605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B890E8-D36B-6818-BF00-FF6716624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287" y="330300"/>
            <a:ext cx="10342856" cy="458267"/>
          </a:xfrm>
        </p:spPr>
        <p:txBody>
          <a:bodyPr>
            <a:normAutofit/>
          </a:bodyPr>
          <a:lstStyle/>
          <a:p>
            <a:pPr algn="ctr"/>
            <a:r>
              <a:rPr lang="pl-PL" sz="2800" dirty="0">
                <a:solidFill>
                  <a:schemeClr val="accent1">
                    <a:lumMod val="75000"/>
                  </a:schemeClr>
                </a:solidFill>
              </a:rPr>
              <a:t>Zasady równościowe (horyzontalne)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10F1D9A5-37F7-6CC7-A041-67CF845AC5ED}"/>
              </a:ext>
            </a:extLst>
          </p:cNvPr>
          <p:cNvSpPr txBox="1"/>
          <p:nvPr/>
        </p:nvSpPr>
        <p:spPr>
          <a:xfrm>
            <a:off x="461393" y="729844"/>
            <a:ext cx="11123803" cy="5736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sz="1900" b="1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Konwencja o prawach osób niepełnosprawnych </a:t>
            </a:r>
          </a:p>
          <a:p>
            <a:pPr>
              <a:lnSpc>
                <a:spcPct val="150000"/>
              </a:lnSpc>
            </a:pPr>
            <a:r>
              <a:rPr lang="pl-PL" sz="19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Konwencja jest pierwszym międzynarodowym aktem prawnym o zasięgu światowym, który w sposób całościowy odnosi się do sytuacji osób z niepełnosprawnościami w obszarze praw i wolności człowieka.</a:t>
            </a:r>
          </a:p>
          <a:p>
            <a:pPr>
              <a:lnSpc>
                <a:spcPct val="150000"/>
              </a:lnSpc>
            </a:pPr>
            <a:r>
              <a:rPr lang="pl-PL" sz="19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Zasadniczym celem Konwencji jest popieranie, ochrona i  zapewnienie pełnego i  równego korzystania z  praw człowieka i podstawowych wolności przez osoby z niepełnosprawnościami.</a:t>
            </a:r>
          </a:p>
          <a:p>
            <a:pPr>
              <a:lnSpc>
                <a:spcPct val="150000"/>
              </a:lnSpc>
            </a:pPr>
            <a:r>
              <a:rPr lang="pl-PL" sz="19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 przyczynić się do poprawy sytuacji osób niepełnosprawnych, poprzez umożliwienie im rzeczywistego korzystania ze wszystkich praw człowieka i podstawowych wolności, na równi z innymi osobami.</a:t>
            </a:r>
          </a:p>
          <a:p>
            <a:pPr>
              <a:lnSpc>
                <a:spcPct val="150000"/>
              </a:lnSpc>
            </a:pPr>
            <a:r>
              <a:rPr lang="pl-PL" sz="19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Jednym z warunków podstawowych, wynikających z Rozporządzenia ogólnego, jest posiadanie przez państwo członkowskie zdolności administracyjnych umożliwiających wdrożenie i stosowanie postanowień KPON w obszarze dotyczącym funduszy unijnych.</a:t>
            </a:r>
          </a:p>
          <a:p>
            <a:pPr>
              <a:lnSpc>
                <a:spcPct val="150000"/>
              </a:lnSpc>
            </a:pPr>
            <a:r>
              <a:rPr lang="pl-PL" sz="19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Stąd istnieje obowiązek zagwarantowania odpowiednich rozwiązań dotyczących konsultacji i zaangażowania osób z niepełnosprawnościami w opracowywanie i wdrażanie programów. </a:t>
            </a:r>
            <a:endParaRPr lang="pl-PL" sz="2000" dirty="0">
              <a:solidFill>
                <a:schemeClr val="accent2">
                  <a:lumMod val="2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5A6F872-6D3D-3B1C-F63E-89FF64AE7D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77140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B890E8-D36B-6818-BF00-FF6716624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08" y="472913"/>
            <a:ext cx="10342856" cy="458267"/>
          </a:xfrm>
        </p:spPr>
        <p:txBody>
          <a:bodyPr>
            <a:normAutofit/>
          </a:bodyPr>
          <a:lstStyle/>
          <a:p>
            <a:pPr algn="ctr"/>
            <a:r>
              <a:rPr lang="pl-PL" sz="2800" dirty="0">
                <a:solidFill>
                  <a:schemeClr val="accent1">
                    <a:lumMod val="75000"/>
                  </a:schemeClr>
                </a:solidFill>
              </a:rPr>
              <a:t>Obowiązki RFE w poszanowaniu KPON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10F1D9A5-37F7-6CC7-A041-67CF845AC5ED}"/>
              </a:ext>
            </a:extLst>
          </p:cNvPr>
          <p:cNvSpPr txBox="1"/>
          <p:nvPr/>
        </p:nvSpPr>
        <p:spPr>
          <a:xfrm>
            <a:off x="570452" y="1602300"/>
            <a:ext cx="11241249" cy="3263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Procedura służąca do włączenia zapisów Konwencji o prawach osób niepełnosprawnych (KPON) do praktyki wdrażania programów. – Załącznik nr 3 do Wytycznych dotyczących realizacji zasad równościowych w ramach funduszy unijnych na lata 2021-2027.</a:t>
            </a:r>
          </a:p>
          <a:p>
            <a:pPr>
              <a:lnSpc>
                <a:spcPct val="150000"/>
              </a:lnSpc>
            </a:pPr>
            <a:endParaRPr lang="pl-PL" sz="2000" dirty="0">
              <a:solidFill>
                <a:schemeClr val="accent2">
                  <a:lumMod val="2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lnSpc>
                <a:spcPct val="150000"/>
              </a:lnSpc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RFE analizuje zgłoszenia podejrzenia o niezgodność projektów (operacji) realizowanych przez IZ lub działań IZ z KPON. W pozostałych przypadkach zgłoszenia analizuje IZ.</a:t>
            </a:r>
          </a:p>
          <a:p>
            <a:pPr>
              <a:lnSpc>
                <a:spcPct val="150000"/>
              </a:lnSpc>
            </a:pPr>
            <a:endParaRPr lang="pl-PL" sz="2000" dirty="0">
              <a:solidFill>
                <a:schemeClr val="accent2">
                  <a:lumMod val="2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868068F-3D2B-A3DE-9CB2-B2B498FC56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436253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B890E8-D36B-6818-BF00-FF6716624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287" y="330300"/>
            <a:ext cx="10342856" cy="458267"/>
          </a:xfrm>
        </p:spPr>
        <p:txBody>
          <a:bodyPr>
            <a:normAutofit/>
          </a:bodyPr>
          <a:lstStyle/>
          <a:p>
            <a:pPr algn="ctr"/>
            <a:r>
              <a:rPr lang="pl-PL" sz="2800" dirty="0">
                <a:solidFill>
                  <a:schemeClr val="accent1">
                    <a:lumMod val="75000"/>
                  </a:schemeClr>
                </a:solidFill>
              </a:rPr>
              <a:t>Obowiązki RFE w poszanowaniu KPP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10F1D9A5-37F7-6CC7-A041-67CF845AC5ED}"/>
              </a:ext>
            </a:extLst>
          </p:cNvPr>
          <p:cNvSpPr txBox="1"/>
          <p:nvPr/>
        </p:nvSpPr>
        <p:spPr>
          <a:xfrm>
            <a:off x="805343" y="788566"/>
            <a:ext cx="10494628" cy="5109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Dokument </a:t>
            </a:r>
            <a:r>
              <a:rPr lang="pl-PL" sz="2000" dirty="0" err="1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MFiPR</a:t>
            </a: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- „Samoocena spełnienia warunku Skuteczne stosowanie i wdrażanie Karty praw podstawowych w Polsce”. 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Przedstawia on informacje o istniejących w Polsce rozwiązaniach zapewniających spełnienie warunku.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20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Zawiera także procedurę skargową, która będzie miała zastosowanie do oceny zgodności z KPP wszelkich działań podejmowanych przez instytucje/beneficjenta w związku z realizacją projektu. Rola RFE i ścieżka postepowania jest tożsama z przyjętą procedurą dla zgłaszania podejrzeń o niezgodności projektów/operacji lub działań związanych z wdrażaniem programu z KPON.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pl-PL" sz="2000" dirty="0">
              <a:solidFill>
                <a:schemeClr val="accent2">
                  <a:lumMod val="2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171C35C-4F84-444E-3074-D6C76CB44E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427238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A6103EF-2278-0C2C-D3B5-08C9738F2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183" y="464795"/>
            <a:ext cx="9852728" cy="462128"/>
          </a:xfrm>
        </p:spPr>
        <p:txBody>
          <a:bodyPr>
            <a:normAutofit/>
          </a:bodyPr>
          <a:lstStyle/>
          <a:p>
            <a:pPr algn="ctr"/>
            <a:r>
              <a:rPr lang="pl-PL" sz="3200" dirty="0"/>
              <a:t>Kto i z jaką sprawą do RFE?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A4A35E2-167C-20AA-DE66-D3FE0D5C44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118" y="989902"/>
            <a:ext cx="10821799" cy="5403305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sz="3400" b="1" dirty="0">
                <a:solidFill>
                  <a:schemeClr val="accent4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Kto może dokonać zgłoszenia  do RFE?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l-PL" sz="3400" dirty="0">
                <a:solidFill>
                  <a:schemeClr val="accent4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Zgłoszenie do RFE może przekazać każdy zainteresowany wdrażaniem funduszy europejskich.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l-PL" sz="3400" b="1" dirty="0">
                <a:solidFill>
                  <a:schemeClr val="accent4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Czego mogą dotyczyć zgłoszenia?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sz="3400" dirty="0">
                <a:solidFill>
                  <a:schemeClr val="accent4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przewlekłości i nieterminowość postępowań i procedur;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sz="3400" dirty="0">
                <a:solidFill>
                  <a:schemeClr val="accent4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niejasności lub braku stosownych informacji;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sz="3400" dirty="0">
                <a:solidFill>
                  <a:schemeClr val="accent4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organizacji procedur w RPO WK-P 14-20 oraz FEdKP 21-27 takich jak nabór projektów, ocena wniosków o płatność, kontrola itp.;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sz="3400" dirty="0">
                <a:solidFill>
                  <a:schemeClr val="accent4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utrudnień związanych z korzystaniem z funduszy europejskich;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sz="3400" dirty="0">
                <a:solidFill>
                  <a:schemeClr val="accent4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propozycji usprawnień w zakresie realizacji programu;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sz="3400" dirty="0">
                <a:solidFill>
                  <a:schemeClr val="accent4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nadmiernych lub nieuzasadnionych wymagań;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sz="3400" dirty="0">
                <a:solidFill>
                  <a:schemeClr val="accent4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jakości obsługi;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sz="3400" dirty="0">
                <a:solidFill>
                  <a:schemeClr val="accent4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przypadków niezgodności projektów/operacji lub działań związanych z wdrażaniem programu z KPON w zakresie działań IZ i poprzez analogię w zakresie naruszeń KPP przez IZ</a:t>
            </a:r>
            <a:r>
              <a:rPr lang="pl-PL" sz="2000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BE3884C-30C5-2009-0F7A-E41E9EB830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370382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A6103EF-2278-0C2C-D3B5-08C9738F2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579" y="460663"/>
            <a:ext cx="10302843" cy="504072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100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Czym nie może zająć się RFE?</a:t>
            </a:r>
            <a:br>
              <a:rPr lang="pl-PL" sz="2800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A4A35E2-167C-20AA-DE66-D3FE0D5C44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4577" y="1090570"/>
            <a:ext cx="10163675" cy="527770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pl-PL" sz="2600" dirty="0">
                <a:solidFill>
                  <a:schemeClr val="accent4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Do kompetencji RFE nie należy wyszukiwanie i wskazywanie możliwości uzyskania dofinansowania projektów oraz udzielanie porad i informacji w tym zakresie. </a:t>
            </a: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pl-PL" sz="2600" dirty="0">
                <a:solidFill>
                  <a:schemeClr val="accent4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RFE nie rozpatruje także spraw uregulowanych w drodze przepisów powszechnie obowiązujących, w tym w szczególności: </a:t>
            </a: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pl-PL" sz="2600" dirty="0">
                <a:solidFill>
                  <a:schemeClr val="accent4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procedury odwoławczej w rozumieniu ustawy z dnia 11 lipca 2014 r. o zasadach realizacji programów w zakresie polityki spójności finansowanych w perspektywie finansowej 2014-2020 (</a:t>
            </a:r>
            <a:r>
              <a:rPr lang="pl-PL" sz="2600" dirty="0" err="1">
                <a:solidFill>
                  <a:schemeClr val="accent4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t.j</a:t>
            </a:r>
            <a:r>
              <a:rPr lang="pl-PL" sz="2600" dirty="0">
                <a:solidFill>
                  <a:schemeClr val="accent4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 Dz. U. z 2020, poz. 818) oraz ustawy z 28 kwietnia 2022 r. o zasadach realizacji zadań finansowanych ze środków europejskich w perspektywie finansowej 2021-2027 ( Dz. U. z 2022 r. poz. 1079)</a:t>
            </a: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pl-PL" sz="2600" dirty="0">
                <a:solidFill>
                  <a:schemeClr val="accent4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prowadzonych postępowań administracyjnych </a:t>
            </a: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pl-PL" sz="2600" dirty="0">
                <a:solidFill>
                  <a:schemeClr val="accent4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prowadzonych postępowań sądowych </a:t>
            </a: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pl-PL" sz="2600" dirty="0">
                <a:solidFill>
                  <a:schemeClr val="accent4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prowadzonych postępowań egzekucyjnych </a:t>
            </a: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pl-PL" sz="2600" dirty="0">
                <a:solidFill>
                  <a:schemeClr val="accent4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wniosków o udzielenie informacji publicznej w rozumieniu ustawy z dnia 6 września 2001 r. o dostępie do informacji publicznej (</a:t>
            </a:r>
            <a:r>
              <a:rPr lang="pl-PL" sz="2600" dirty="0" err="1">
                <a:solidFill>
                  <a:schemeClr val="accent4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t.j</a:t>
            </a:r>
            <a:r>
              <a:rPr lang="pl-PL" sz="2600" dirty="0">
                <a:solidFill>
                  <a:schemeClr val="accent4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 Dz. U. z 2022 r. poz. 902.) </a:t>
            </a:r>
          </a:p>
          <a:p>
            <a:pPr>
              <a:buFont typeface="Wingdings" panose="05000000000000000000" pitchFamily="2" charset="2"/>
              <a:buChar char="Ø"/>
            </a:pPr>
            <a:endParaRPr lang="pl-PL" sz="18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BE3884C-30C5-2009-0F7A-E41E9EB830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706693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A6103EF-2278-0C2C-D3B5-08C9738F2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069" y="645953"/>
            <a:ext cx="9843177" cy="434412"/>
          </a:xfrm>
        </p:spPr>
        <p:txBody>
          <a:bodyPr>
            <a:normAutofit/>
          </a:bodyPr>
          <a:lstStyle/>
          <a:p>
            <a:pPr algn="ctr"/>
            <a:r>
              <a:rPr lang="pl-PL" sz="2000" dirty="0">
                <a:solidFill>
                  <a:schemeClr val="accent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WAŻNE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A4A35E2-167C-20AA-DE66-D3FE0D5C44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396" y="1300295"/>
            <a:ext cx="11518083" cy="484804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l-PL" sz="2400" dirty="0"/>
          </a:p>
          <a:p>
            <a:pPr marL="0" indent="0" algn="ctr">
              <a:buNone/>
            </a:pPr>
            <a:endParaRPr lang="pl-PL" sz="2400" dirty="0"/>
          </a:p>
          <a:p>
            <a:pPr marL="0" indent="0" algn="ctr" defTabSz="914377">
              <a:buNone/>
            </a:pPr>
            <a:r>
              <a:rPr lang="pl-PL" sz="2400" b="1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Żadne wystąpienie do Rzecznika Funduszy Europejskich</a:t>
            </a:r>
          </a:p>
          <a:p>
            <a:pPr marL="0" indent="0" algn="ctr" defTabSz="914377">
              <a:buNone/>
            </a:pPr>
            <a:endParaRPr lang="pl-PL" sz="2400" b="1" dirty="0">
              <a:solidFill>
                <a:schemeClr val="accent2">
                  <a:lumMod val="2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 algn="ctr" defTabSz="914377">
              <a:buNone/>
            </a:pPr>
            <a:r>
              <a:rPr lang="pl-PL" sz="2400" b="1" u="sng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nie wstrzymuje </a:t>
            </a:r>
          </a:p>
          <a:p>
            <a:pPr marL="0" indent="0" algn="ctr" defTabSz="914377">
              <a:buNone/>
            </a:pPr>
            <a:endParaRPr lang="pl-PL" sz="2400" b="1" u="sng" dirty="0">
              <a:solidFill>
                <a:schemeClr val="accent2">
                  <a:lumMod val="2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 algn="ctr" defTabSz="914377">
              <a:buNone/>
            </a:pPr>
            <a:r>
              <a:rPr lang="pl-PL" sz="2400" b="1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toku postępowań prowadzonych przez inne organy</a:t>
            </a:r>
          </a:p>
          <a:p>
            <a:pPr marL="0" indent="0" algn="ctr" defTabSz="914377">
              <a:buNone/>
            </a:pPr>
            <a:endParaRPr lang="pl-PL" sz="2400" b="1" dirty="0">
              <a:solidFill>
                <a:schemeClr val="accent2">
                  <a:lumMod val="2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 algn="ctr" defTabSz="914377">
              <a:buNone/>
            </a:pPr>
            <a:r>
              <a:rPr lang="pl-PL" sz="2400" b="1" dirty="0">
                <a:solidFill>
                  <a:schemeClr val="accent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oraz biegu terminów dotyczących tych postępowań.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BE3884C-30C5-2009-0F7A-E41E9EB830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636553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A6103EF-2278-0C2C-D3B5-08C9738F2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961" y="396417"/>
            <a:ext cx="9852728" cy="646137"/>
          </a:xfrm>
        </p:spPr>
        <p:txBody>
          <a:bodyPr>
            <a:noAutofit/>
          </a:bodyPr>
          <a:lstStyle/>
          <a:p>
            <a:r>
              <a:rPr lang="pl-PL" sz="2000" dirty="0"/>
              <a:t>W jakiej formie składać zgłoszenie do Rzecznika Funduszy Europejskich?</a:t>
            </a:r>
            <a:br>
              <a:rPr lang="pl-PL" sz="2000" dirty="0"/>
            </a:br>
            <a:endParaRPr lang="pl-PL" sz="20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A4A35E2-167C-20AA-DE66-D3FE0D5C44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963" y="1090569"/>
            <a:ext cx="10236284" cy="5489011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pl-PL" sz="37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1) pocztą tradycyjną/kurierem na adres:</a:t>
            </a:r>
            <a:endParaRPr lang="pl-PL" sz="37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pl-PL" sz="37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	</a:t>
            </a:r>
            <a:r>
              <a:rPr lang="pl-PL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Rzecznik Funduszy Europejskich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	Urząd Marszałkowski Województwa Kujawsko-Pomorskiego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	Plac Teatralny 2, 87-100 Toruń </a:t>
            </a:r>
          </a:p>
          <a:p>
            <a:pPr marL="0" indent="0">
              <a:buNone/>
            </a:pPr>
            <a:r>
              <a:rPr lang="pl-PL" sz="37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2) poprzez doręczenie do Kancelarii Ogólnej w godzinach pracy Urzędu: w poniedziałki, środy i czwartki 8:00-15:00, we wtorki 8:00-16:30 i piątki 8:00-13:30, na adres:</a:t>
            </a:r>
            <a:endParaRPr lang="pl-PL" sz="37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pl-PL" sz="37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	</a:t>
            </a:r>
            <a:r>
              <a:rPr lang="pl-PL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Urząd Marszałkowski Województwa Kujawsko-Pomorskiego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	Kancelaria Ogólna – parter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	Plac Teatralny 2, 87-100 Toruń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	Z dopiskiem na kopercie: „Zgłoszenie do Rzecznika Funduszy Europejskich”</a:t>
            </a:r>
          </a:p>
          <a:p>
            <a:pPr marL="0" indent="0">
              <a:buNone/>
            </a:pPr>
            <a:r>
              <a:rPr lang="pl-PL" sz="37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3) elektronicznie na adres e-mail:</a:t>
            </a:r>
            <a:endParaRPr lang="pl-PL" sz="37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pl-PL" sz="37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	</a:t>
            </a:r>
            <a:r>
              <a:rPr lang="pl-PL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hlinkClick r:id="rId2"/>
              </a:rPr>
              <a:t>rzecznikrpo@kujawsko-pomorskie.pl</a:t>
            </a:r>
            <a:r>
              <a:rPr lang="pl-PL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	wpisując temat wiadomości: „Zgłoszenie do Rzecznika Funduszy Europejskich”</a:t>
            </a:r>
          </a:p>
          <a:p>
            <a:pPr marL="0" indent="0">
              <a:buNone/>
            </a:pPr>
            <a:r>
              <a:rPr lang="pl-PL" sz="3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4) osobiście podczas wizyty u Rzecznika Funduszy Europejskich, po uprzednim umówieniu telefonicznym pod numerem (56) 621 59 45, w poniedziałki, środy i czwartki 8:00-15:00, we wtorki 8:00-16:30 i piątki 8:00-13:30</a:t>
            </a:r>
            <a:endParaRPr lang="pl-PL" sz="3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pl-PL" sz="4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	</a:t>
            </a:r>
            <a:r>
              <a:rPr lang="pl-PL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Anna Sikora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	Rzecznik Funduszy Europejskich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	Urząd Marszałkowski Województwa Kujawsko-Pomorskiego, pok. 447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	Plac Teatralny 2, 87-100 Toruń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3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5) telefonicznie pod numerem (56) 621 59 45</a:t>
            </a:r>
          </a:p>
          <a:p>
            <a:pPr marL="0" indent="0">
              <a:lnSpc>
                <a:spcPct val="120000"/>
              </a:lnSpc>
              <a:buNone/>
            </a:pPr>
            <a:endParaRPr lang="pl-PL" sz="3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pl-PL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l-PL" sz="6000" dirty="0"/>
          </a:p>
          <a:p>
            <a:pPr marL="0" indent="0">
              <a:buNone/>
            </a:pPr>
            <a:endParaRPr lang="pl-PL" sz="6000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BE3884C-30C5-2009-0F7A-E41E9EB830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255838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A6103EF-2278-0C2C-D3B5-08C9738F2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517" y="410876"/>
            <a:ext cx="9852728" cy="979757"/>
          </a:xfrm>
        </p:spPr>
        <p:txBody>
          <a:bodyPr>
            <a:normAutofit fontScale="90000"/>
          </a:bodyPr>
          <a:lstStyle/>
          <a:p>
            <a:pPr algn="ctr"/>
            <a:br>
              <a:rPr lang="pl-PL" sz="3600" dirty="0"/>
            </a:br>
            <a:r>
              <a:rPr lang="pl-PL" sz="3600" dirty="0"/>
              <a:t>KONTAKT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A4A35E2-167C-20AA-DE66-D3FE0D5C44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517" y="1390632"/>
            <a:ext cx="9852729" cy="46891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br>
              <a:rPr lang="pl-PL" sz="3200" dirty="0"/>
            </a:br>
            <a:r>
              <a:rPr lang="pl-PL" sz="2000" dirty="0"/>
              <a:t>Rzecznik Funduszy Europejskich</a:t>
            </a:r>
          </a:p>
          <a:p>
            <a:pPr marL="0" indent="0" algn="ctr">
              <a:buNone/>
            </a:pPr>
            <a:r>
              <a:rPr lang="pl-PL" sz="2000" dirty="0"/>
              <a:t>Urząd Marszałkowski </a:t>
            </a:r>
          </a:p>
          <a:p>
            <a:pPr marL="0" indent="0" algn="ctr">
              <a:buNone/>
            </a:pPr>
            <a:r>
              <a:rPr lang="pl-PL" sz="2000" dirty="0"/>
              <a:t>Województwa Kujawsko-Pomorskiego</a:t>
            </a:r>
          </a:p>
          <a:p>
            <a:pPr marL="0" indent="0" algn="ctr">
              <a:buNone/>
            </a:pPr>
            <a:r>
              <a:rPr lang="pl-PL" sz="2000" dirty="0"/>
              <a:t>Plac Teatralny 2</a:t>
            </a:r>
          </a:p>
          <a:p>
            <a:pPr marL="0" indent="0" algn="ctr">
              <a:buNone/>
            </a:pPr>
            <a:r>
              <a:rPr lang="pl-PL" sz="2000" dirty="0"/>
              <a:t>87-100 Toruń</a:t>
            </a:r>
          </a:p>
          <a:p>
            <a:pPr marL="0" indent="0" algn="ctr">
              <a:buNone/>
            </a:pPr>
            <a:br>
              <a:rPr lang="pl-PL" sz="3600" dirty="0"/>
            </a:br>
            <a:r>
              <a:rPr lang="pl-PL" sz="2800" dirty="0"/>
              <a:t>Anna Sikora</a:t>
            </a:r>
            <a:br>
              <a:rPr lang="pl-PL" sz="4800" dirty="0"/>
            </a:br>
            <a:br>
              <a:rPr lang="pl-PL" sz="3200" dirty="0"/>
            </a:br>
            <a:r>
              <a:rPr lang="pl-PL" sz="3200" dirty="0" err="1">
                <a:hlinkClick r:id="rId2"/>
              </a:rPr>
              <a:t>rzecznikrpo@kujawsko-pomorskie</a:t>
            </a:r>
            <a:endParaRPr lang="pl-PL" sz="3200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BE3884C-30C5-2009-0F7A-E41E9EB830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563294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7B9CE745-7EA8-427B-FA67-B66593D8B7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3901" y="3655067"/>
            <a:ext cx="9031400" cy="1004864"/>
          </a:xfrm>
        </p:spPr>
        <p:txBody>
          <a:bodyPr/>
          <a:lstStyle/>
          <a:p>
            <a:pPr algn="ctr"/>
            <a:r>
              <a:rPr lang="pl-PL" dirty="0"/>
              <a:t>DZIĘKUJĘ ZA UWAGĘ</a:t>
            </a:r>
          </a:p>
        </p:txBody>
      </p:sp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3CA43A3A-E06A-58D3-19C3-FF64CF0CC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/>
              <a:t>31.03.2023 r.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1FD2580-0DB3-0875-8F5F-27A1FE9F599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960101" y="6369051"/>
            <a:ext cx="1231900" cy="161925"/>
          </a:xfrm>
        </p:spPr>
        <p:txBody>
          <a:bodyPr/>
          <a:lstStyle/>
          <a:p>
            <a:fld id="{BEA51555-048F-4ED1-AB8C-D9BC7A331E74}" type="slidenum">
              <a:rPr lang="pl-PL" smtClean="0"/>
              <a:t>21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D1612A4-701F-CE3B-507D-11EB514071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60" y="5779284"/>
            <a:ext cx="11608168" cy="10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224774"/>
      </p:ext>
    </p:extLst>
  </p:cSld>
  <p:clrMapOvr>
    <a:masterClrMapping/>
  </p:clrMapOvr>
</p:sld>
</file>

<file path=ppt/theme/theme1.xml><?xml version="1.0" encoding="utf-8"?>
<a:theme xmlns:a="http://schemas.openxmlformats.org/drawingml/2006/main" name="1_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3528</TotalTime>
  <Words>1681</Words>
  <Application>Microsoft Office PowerPoint</Application>
  <PresentationFormat>Panoramiczny</PresentationFormat>
  <Paragraphs>163</Paragraphs>
  <Slides>21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7" baseType="lpstr">
      <vt:lpstr>Arial</vt:lpstr>
      <vt:lpstr>Calibri</vt:lpstr>
      <vt:lpstr>Lato</vt:lpstr>
      <vt:lpstr>Open Sans</vt:lpstr>
      <vt:lpstr>Wingdings</vt:lpstr>
      <vt:lpstr>1_Motyw pakietu Office</vt:lpstr>
      <vt:lpstr>Rola Rzecznika Funduszy Europejskich  w realizacji programu FUNDUSZE EUROPEJSKIE dla KUJAW I POMORZA  2021-2027 </vt:lpstr>
      <vt:lpstr>Legislacja</vt:lpstr>
      <vt:lpstr>RFE w strukturze  Urzędu Marszałkowskiego  Województwa Kujawsko-Pomorskiego</vt:lpstr>
      <vt:lpstr>Regulacje wewnętrzne</vt:lpstr>
      <vt:lpstr>Regulacje wewnętrzne c.d.</vt:lpstr>
      <vt:lpstr>Główne zadania Rzecznika Funduszy Europejskich  (2014-2020)</vt:lpstr>
      <vt:lpstr>Główne zadania Rzecznika Funduszy Europejskich  (2021-2027)</vt:lpstr>
      <vt:lpstr>Zasady równościowe (horyzontalne) Przestrzeganie zasad równościowych wynika z art. 2 i 3 Traktatu o Unii Europejskiej. </vt:lpstr>
      <vt:lpstr>Zasady równościowe (horyzontalne)</vt:lpstr>
      <vt:lpstr>Zasady równościowe (horyzontalne)</vt:lpstr>
      <vt:lpstr>Zasady równościowe (horyzontalne)</vt:lpstr>
      <vt:lpstr>Zasady równościowe (horyzontalne)</vt:lpstr>
      <vt:lpstr>Zasady równościowe (horyzontalne)</vt:lpstr>
      <vt:lpstr>Obowiązki RFE w poszanowaniu KPON</vt:lpstr>
      <vt:lpstr>Obowiązki RFE w poszanowaniu KPP</vt:lpstr>
      <vt:lpstr>Kto i z jaką sprawą do RFE?</vt:lpstr>
      <vt:lpstr>Czym nie może zająć się RFE? </vt:lpstr>
      <vt:lpstr>WAŻNE</vt:lpstr>
      <vt:lpstr>W jakiej formie składać zgłoszenie do Rzecznika Funduszy Europejskich? </vt:lpstr>
      <vt:lpstr> KONTAKT </vt:lpstr>
      <vt:lpstr>DZIĘKUJĘ ZA UWAGĘ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Priorytet 2</dc:title>
  <dc:creator>Eliza Kaczmarek</dc:creator>
  <cp:lastModifiedBy>Anna Sikora</cp:lastModifiedBy>
  <cp:revision>190</cp:revision>
  <cp:lastPrinted>2023-03-29T11:57:16Z</cp:lastPrinted>
  <dcterms:created xsi:type="dcterms:W3CDTF">2023-01-03T09:56:09Z</dcterms:created>
  <dcterms:modified xsi:type="dcterms:W3CDTF">2023-03-30T08:38:44Z</dcterms:modified>
</cp:coreProperties>
</file>