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74" r:id="rId3"/>
    <p:sldId id="276" r:id="rId4"/>
    <p:sldId id="277" r:id="rId5"/>
    <p:sldId id="283" r:id="rId6"/>
    <p:sldId id="278" r:id="rId7"/>
    <p:sldId id="282" r:id="rId8"/>
    <p:sldId id="281" r:id="rId9"/>
    <p:sldId id="280" r:id="rId10"/>
    <p:sldId id="279" r:id="rId11"/>
    <p:sldId id="285" r:id="rId12"/>
  </p:sldIdLst>
  <p:sldSz cx="13439775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 userDrawn="1">
          <p15:clr>
            <a:srgbClr val="A4A3A4"/>
          </p15:clr>
        </p15:guide>
        <p15:guide id="2" pos="42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howGuides="1">
      <p:cViewPr>
        <p:scale>
          <a:sx n="112" d="100"/>
          <a:sy n="112" d="100"/>
        </p:scale>
        <p:origin x="-106" y="-58"/>
      </p:cViewPr>
      <p:guideLst>
        <p:guide orient="horz" pos="2381"/>
        <p:guide pos="4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xmlns="" id="{A63EBD56-4A88-4F5C-BEAF-A33740721C44}"/>
              </a:ext>
            </a:extLst>
          </p:cNvPr>
          <p:cNvSpPr/>
          <p:nvPr userDrawn="1"/>
        </p:nvSpPr>
        <p:spPr>
          <a:xfrm>
            <a:off x="1290468" y="1973822"/>
            <a:ext cx="10860207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xmlns="" id="{48CDFE25-4437-7188-EA7B-7D9DAD502275}"/>
              </a:ext>
            </a:extLst>
          </p:cNvPr>
          <p:cNvSpPr/>
          <p:nvPr userDrawn="1"/>
        </p:nvSpPr>
        <p:spPr>
          <a:xfrm>
            <a:off x="4" y="0"/>
            <a:ext cx="6267903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xmlns="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53" y="1973818"/>
            <a:ext cx="4976808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34" y="540402"/>
            <a:ext cx="1357578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xmlns="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010" y="540402"/>
            <a:ext cx="1357578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xmlns="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786" y="540402"/>
            <a:ext cx="1357578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2071" y="3059118"/>
            <a:ext cx="9955707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2083" y="4861794"/>
            <a:ext cx="9955610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30" indent="0" algn="ctr">
              <a:buNone/>
              <a:defRPr sz="2205"/>
            </a:lvl2pPr>
            <a:lvl3pPr marL="1007859" indent="0" algn="ctr">
              <a:buNone/>
              <a:defRPr sz="1983"/>
            </a:lvl3pPr>
            <a:lvl4pPr marL="1511789" indent="0" algn="ctr">
              <a:buNone/>
              <a:defRPr sz="1764"/>
            </a:lvl4pPr>
            <a:lvl5pPr marL="2015718" indent="0" algn="ctr">
              <a:buNone/>
              <a:defRPr sz="1764"/>
            </a:lvl5pPr>
            <a:lvl6pPr marL="2519648" indent="0" algn="ctr">
              <a:buNone/>
              <a:defRPr sz="1764"/>
            </a:lvl6pPr>
            <a:lvl7pPr marL="3023577" indent="0" algn="ctr">
              <a:buNone/>
              <a:defRPr sz="1764"/>
            </a:lvl7pPr>
            <a:lvl8pPr marL="3527507" indent="0" algn="ctr">
              <a:buNone/>
              <a:defRPr sz="1764"/>
            </a:lvl8pPr>
            <a:lvl9pPr marL="4031436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6877" y="540402"/>
            <a:ext cx="2262431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30.03.2023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9" y="6371047"/>
            <a:ext cx="2037946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9" y="6371047"/>
            <a:ext cx="3310189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83"/>
            <a:ext cx="2815428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8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8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xmlns="" id="{A63EBD56-4A88-4F5C-BEAF-A33740721C44}"/>
              </a:ext>
            </a:extLst>
          </p:cNvPr>
          <p:cNvSpPr/>
          <p:nvPr userDrawn="1"/>
        </p:nvSpPr>
        <p:spPr>
          <a:xfrm>
            <a:off x="1289105" y="1983575"/>
            <a:ext cx="1086157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xmlns="" id="{48CDFE25-4437-7188-EA7B-7D9DAD5022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" y="0"/>
            <a:ext cx="6267903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xmlns="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03" y="1983572"/>
            <a:ext cx="4976808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2071" y="3070227"/>
            <a:ext cx="9955707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2083" y="4861794"/>
            <a:ext cx="9955610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30" indent="0" algn="ctr">
              <a:buNone/>
              <a:defRPr sz="2205"/>
            </a:lvl2pPr>
            <a:lvl3pPr marL="1007859" indent="0" algn="ctr">
              <a:buNone/>
              <a:defRPr sz="1983"/>
            </a:lvl3pPr>
            <a:lvl4pPr marL="1511789" indent="0" algn="ctr">
              <a:buNone/>
              <a:defRPr sz="1764"/>
            </a:lvl4pPr>
            <a:lvl5pPr marL="2015718" indent="0" algn="ctr">
              <a:buNone/>
              <a:defRPr sz="1764"/>
            </a:lvl5pPr>
            <a:lvl6pPr marL="2519648" indent="0" algn="ctr">
              <a:buNone/>
              <a:defRPr sz="1764"/>
            </a:lvl6pPr>
            <a:lvl7pPr marL="3023577" indent="0" algn="ctr">
              <a:buNone/>
              <a:defRPr sz="1764"/>
            </a:lvl7pPr>
            <a:lvl8pPr marL="3527507" indent="0" algn="ctr">
              <a:buNone/>
              <a:defRPr sz="1764"/>
            </a:lvl8pPr>
            <a:lvl9pPr marL="4031436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6877" y="540402"/>
            <a:ext cx="2262431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30.03.2023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xmlns="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9" y="6371047"/>
            <a:ext cx="2037946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xmlns="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9" y="6371047"/>
            <a:ext cx="3310189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xmlns="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83"/>
            <a:ext cx="2815428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26" y="1244366"/>
            <a:ext cx="478923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xmlns="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40" y="545866"/>
            <a:ext cx="478923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xmlns="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26" y="1244366"/>
            <a:ext cx="478923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xmlns="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59" y="538288"/>
            <a:ext cx="478923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xmlns="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78" y="545866"/>
            <a:ext cx="478923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xmlns="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131" y="1254829"/>
            <a:ext cx="478923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xmlns="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42" y="543567"/>
            <a:ext cx="478923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xmlns="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87" y="535269"/>
            <a:ext cx="478923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xmlns="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999" y="531095"/>
            <a:ext cx="478923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xmlns="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303" y="1251987"/>
            <a:ext cx="478923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xmlns="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42" y="1250549"/>
            <a:ext cx="478923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xmlns="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42" y="1250549"/>
            <a:ext cx="478923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8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8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xmlns="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" y="0"/>
            <a:ext cx="8528819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xmlns="" id="{38965D1A-9BC8-2AB7-6B73-C2BBDA5D66AA}"/>
              </a:ext>
            </a:extLst>
          </p:cNvPr>
          <p:cNvSpPr/>
          <p:nvPr userDrawn="1"/>
        </p:nvSpPr>
        <p:spPr>
          <a:xfrm>
            <a:off x="3552013" y="4500563"/>
            <a:ext cx="8598663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8271" y="5579563"/>
            <a:ext cx="7709423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8242" y="539755"/>
            <a:ext cx="2262431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30.03.2023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xmlns="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9" y="6371047"/>
            <a:ext cx="2037946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xmlns="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9" y="6371047"/>
            <a:ext cx="3310189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xmlns="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83"/>
            <a:ext cx="2815428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xmlns="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11" y="4500563"/>
            <a:ext cx="4976808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41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8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8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0D1F565A-4734-6B49-4F72-233C397DE031}"/>
              </a:ext>
            </a:extLst>
          </p:cNvPr>
          <p:cNvSpPr/>
          <p:nvPr userDrawn="1"/>
        </p:nvSpPr>
        <p:spPr>
          <a:xfrm>
            <a:off x="3552010" y="4500563"/>
            <a:ext cx="904565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2110" y="0"/>
            <a:ext cx="85926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7BF7E1EF-0AB1-F3B1-F5CD-6A2AA3056193}"/>
              </a:ext>
            </a:extLst>
          </p:cNvPr>
          <p:cNvSpPr/>
          <p:nvPr userDrawn="1"/>
        </p:nvSpPr>
        <p:spPr>
          <a:xfrm>
            <a:off x="4908961" y="4500567"/>
            <a:ext cx="4525820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03E2C530-5988-0861-50D8-1C7FE1662A60}"/>
              </a:ext>
            </a:extLst>
          </p:cNvPr>
          <p:cNvSpPr/>
          <p:nvPr userDrawn="1"/>
        </p:nvSpPr>
        <p:spPr>
          <a:xfrm>
            <a:off x="3552015" y="4500566"/>
            <a:ext cx="1356948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4993" y="5195724"/>
            <a:ext cx="8145682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8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8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9580" y="1979837"/>
            <a:ext cx="5204044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6149" y="1979613"/>
            <a:ext cx="5204044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889" y="899841"/>
            <a:ext cx="5430307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9889" y="1979837"/>
            <a:ext cx="5430787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xmlns="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6267904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630E28BA-19A4-6182-CE10-65107EDF6B75}"/>
              </a:ext>
            </a:extLst>
          </p:cNvPr>
          <p:cNvSpPr/>
          <p:nvPr userDrawn="1"/>
        </p:nvSpPr>
        <p:spPr>
          <a:xfrm>
            <a:off x="10792165" y="7380288"/>
            <a:ext cx="1358510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9580" y="1979837"/>
            <a:ext cx="5204044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6149" y="1979613"/>
            <a:ext cx="5204044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E363107C-97A9-9A5D-A2A2-E6ABB7ED4C62}"/>
              </a:ext>
            </a:extLst>
          </p:cNvPr>
          <p:cNvSpPr/>
          <p:nvPr userDrawn="1"/>
        </p:nvSpPr>
        <p:spPr>
          <a:xfrm>
            <a:off x="10792165" y="7380288"/>
            <a:ext cx="1358510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F8E39A3A-22D6-B8ED-2F58-16F69704FFAA}"/>
              </a:ext>
            </a:extLst>
          </p:cNvPr>
          <p:cNvSpPr/>
          <p:nvPr userDrawn="1"/>
        </p:nvSpPr>
        <p:spPr>
          <a:xfrm>
            <a:off x="3099032" y="4500563"/>
            <a:ext cx="10340744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xmlns="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89105" y="0"/>
            <a:ext cx="1086157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xmlns="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27" y="4500563"/>
            <a:ext cx="4976808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015" y="5593629"/>
            <a:ext cx="9502629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xmlns="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9" y="6371047"/>
            <a:ext cx="2037946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xmlns="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9" y="6371047"/>
            <a:ext cx="3310189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xmlns="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83"/>
            <a:ext cx="2815428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9105" y="899841"/>
            <a:ext cx="10861093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9584" y="1979837"/>
            <a:ext cx="10861093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617E16B8-2BD0-D12E-978E-94E428DF9717}"/>
              </a:ext>
            </a:extLst>
          </p:cNvPr>
          <p:cNvSpPr/>
          <p:nvPr userDrawn="1"/>
        </p:nvSpPr>
        <p:spPr>
          <a:xfrm>
            <a:off x="1289535" y="0"/>
            <a:ext cx="1358510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62915FD-1FF3-5CF3-5C57-034114B5E6A2}"/>
              </a:ext>
            </a:extLst>
          </p:cNvPr>
          <p:cNvSpPr/>
          <p:nvPr userDrawn="1"/>
        </p:nvSpPr>
        <p:spPr>
          <a:xfrm>
            <a:off x="2648046" y="0"/>
            <a:ext cx="950214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1731" y="7019837"/>
            <a:ext cx="1357578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4C2A84FB-402E-BB6C-632B-D1ADD49B7D8C}"/>
              </a:ext>
            </a:extLst>
          </p:cNvPr>
          <p:cNvSpPr/>
          <p:nvPr userDrawn="1"/>
        </p:nvSpPr>
        <p:spPr>
          <a:xfrm>
            <a:off x="10792165" y="7380288"/>
            <a:ext cx="1358510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859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65" indent="-251965" algn="l" defTabSz="1007859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894" indent="-251965" algn="l" defTabSz="1007859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824" indent="-251965" algn="l" defTabSz="1007859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753" indent="-251965" algn="l" defTabSz="10078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683" indent="-251965" algn="l" defTabSz="10078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613" indent="-251965" algn="l" defTabSz="10078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275542" indent="-251965" algn="l" defTabSz="10078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779472" indent="-251965" algn="l" defTabSz="10078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283401" indent="-251965" algn="l" defTabSz="10078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930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859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789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5718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9648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3577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7507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31436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243" userDrawn="1">
          <p15:clr>
            <a:srgbClr val="F26B43"/>
          </p15:clr>
        </p15:guide>
        <p15:guide id="2" pos="527" userDrawn="1">
          <p15:clr>
            <a:srgbClr val="F26B43"/>
          </p15:clr>
        </p15:guide>
        <p15:guide id="3" pos="812" userDrawn="1">
          <p15:clr>
            <a:srgbClr val="F26B43"/>
          </p15:clr>
        </p15:guide>
        <p15:guide id="4" pos="1097" userDrawn="1">
          <p15:clr>
            <a:srgbClr val="F26B43"/>
          </p15:clr>
        </p15:guide>
        <p15:guide id="5" pos="1383" userDrawn="1">
          <p15:clr>
            <a:srgbClr val="F26B43"/>
          </p15:clr>
        </p15:guide>
        <p15:guide id="6" pos="1668" userDrawn="1">
          <p15:clr>
            <a:srgbClr val="F26B43"/>
          </p15:clr>
        </p15:guide>
        <p15:guide id="7" pos="1952" userDrawn="1">
          <p15:clr>
            <a:srgbClr val="F26B43"/>
          </p15:clr>
        </p15:guide>
        <p15:guide id="8" pos="2238" userDrawn="1">
          <p15:clr>
            <a:srgbClr val="F26B43"/>
          </p15:clr>
        </p15:guide>
        <p15:guide id="9" pos="2523" userDrawn="1">
          <p15:clr>
            <a:srgbClr val="F26B43"/>
          </p15:clr>
        </p15:guide>
        <p15:guide id="10" pos="2808" userDrawn="1">
          <p15:clr>
            <a:srgbClr val="F26B43"/>
          </p15:clr>
        </p15:guide>
        <p15:guide id="11" pos="3092" userDrawn="1">
          <p15:clr>
            <a:srgbClr val="F26B43"/>
          </p15:clr>
        </p15:guide>
        <p15:guide id="12" pos="3378" userDrawn="1">
          <p15:clr>
            <a:srgbClr val="F26B43"/>
          </p15:clr>
        </p15:guide>
        <p15:guide id="13" pos="3663" userDrawn="1">
          <p15:clr>
            <a:srgbClr val="F26B43"/>
          </p15:clr>
        </p15:guide>
        <p15:guide id="14" pos="3948" userDrawn="1">
          <p15:clr>
            <a:srgbClr val="F26B43"/>
          </p15:clr>
        </p15:guide>
        <p15:guide id="15" pos="4234" userDrawn="1">
          <p15:clr>
            <a:srgbClr val="F26B43"/>
          </p15:clr>
        </p15:guide>
        <p15:guide id="16" pos="4518" userDrawn="1">
          <p15:clr>
            <a:srgbClr val="F26B43"/>
          </p15:clr>
        </p15:guide>
        <p15:guide id="17" pos="4803" userDrawn="1">
          <p15:clr>
            <a:srgbClr val="F26B43"/>
          </p15:clr>
        </p15:guide>
        <p15:guide id="18" pos="5088" userDrawn="1">
          <p15:clr>
            <a:srgbClr val="F26B43"/>
          </p15:clr>
        </p15:guide>
        <p15:guide id="19" pos="5374" userDrawn="1">
          <p15:clr>
            <a:srgbClr val="F26B43"/>
          </p15:clr>
        </p15:guide>
        <p15:guide id="20" pos="5658" userDrawn="1">
          <p15:clr>
            <a:srgbClr val="F26B43"/>
          </p15:clr>
        </p15:guide>
        <p15:guide id="21" pos="5943" userDrawn="1">
          <p15:clr>
            <a:srgbClr val="F26B43"/>
          </p15:clr>
        </p15:guide>
        <p15:guide id="22" pos="6228" userDrawn="1">
          <p15:clr>
            <a:srgbClr val="F26B43"/>
          </p15:clr>
        </p15:guide>
        <p15:guide id="23" pos="6514" userDrawn="1">
          <p15:clr>
            <a:srgbClr val="F26B43"/>
          </p15:clr>
        </p15:guide>
        <p15:guide id="24" pos="6798" userDrawn="1">
          <p15:clr>
            <a:srgbClr val="F26B43"/>
          </p15:clr>
        </p15:guide>
        <p15:guide id="25" pos="7083" userDrawn="1">
          <p15:clr>
            <a:srgbClr val="F26B43"/>
          </p15:clr>
        </p15:guide>
        <p15:guide id="26" pos="7369" userDrawn="1">
          <p15:clr>
            <a:srgbClr val="F26B43"/>
          </p15:clr>
        </p15:guide>
        <p15:guide id="27" pos="7654" userDrawn="1">
          <p15:clr>
            <a:srgbClr val="F26B43"/>
          </p15:clr>
        </p15:guide>
        <p15:guide id="28" pos="7939" userDrawn="1">
          <p15:clr>
            <a:srgbClr val="F26B43"/>
          </p15:clr>
        </p15:guide>
        <p15:guide id="29" pos="8223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01A395D3-35E7-4FC6-9F13-A51704F851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86877" y="540401"/>
            <a:ext cx="2896562" cy="863171"/>
          </a:xfrm>
        </p:spPr>
        <p:txBody>
          <a:bodyPr/>
          <a:lstStyle/>
          <a:p>
            <a:pPr algn="l"/>
            <a:r>
              <a:rPr lang="pl-PL" dirty="0"/>
              <a:t>Projekt na </a:t>
            </a:r>
            <a:r>
              <a:rPr lang="pl-PL" dirty="0" smtClean="0"/>
              <a:t>II. </a:t>
            </a:r>
            <a:r>
              <a:rPr lang="pl-PL" dirty="0"/>
              <a:t>posiedzenie </a:t>
            </a:r>
            <a:r>
              <a:rPr lang="pl-PL" dirty="0" smtClean="0"/>
              <a:t>Komitetu Monitorującego program </a:t>
            </a:r>
            <a:r>
              <a:rPr lang="pl-PL" dirty="0" err="1" smtClean="0"/>
              <a:t>FEdKP</a:t>
            </a:r>
            <a:r>
              <a:rPr lang="pl-PL" dirty="0" smtClean="0"/>
              <a:t> 2021-2027 </a:t>
            </a:r>
            <a:r>
              <a:rPr lang="pl-PL" dirty="0"/>
              <a:t>w dniu </a:t>
            </a:r>
            <a:r>
              <a:rPr lang="pl-PL" dirty="0" smtClean="0"/>
              <a:t>31.03.2023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2053CE6A-69D8-1D9C-59E9-8ABFBC6D93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1751335" y="3131765"/>
            <a:ext cx="9955707" cy="1087764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Regionalne zasady i standardy kształtowania ładu przestrzennego w polityce województwa </a:t>
            </a:r>
            <a:br>
              <a:rPr lang="pl-PL" dirty="0"/>
            </a:br>
            <a:r>
              <a:rPr lang="pl-PL" dirty="0"/>
              <a:t>kujawsko-pomorskiego</a:t>
            </a:r>
            <a:br>
              <a:rPr lang="pl-PL" dirty="0"/>
            </a:br>
            <a:r>
              <a:rPr lang="pl-PL" dirty="0"/>
              <a:t>- propozycja zmian -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743223" y="755501"/>
            <a:ext cx="5430307" cy="1080001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i="1" dirty="0"/>
              <a:t>Regionalne zasady i standardy kształtowania ładu przestrzennego w polityce województwa kujawsko-pomorskiego</a:t>
            </a:r>
            <a:br>
              <a:rPr lang="pl-PL" sz="2000" i="1" dirty="0"/>
            </a:br>
            <a:r>
              <a:rPr lang="pl-PL" sz="2000" b="0" dirty="0"/>
              <a:t>dla przedsięwzięć realizowanych z udziałem środków publicznych w okresie programowania 2014-2020</a:t>
            </a:r>
            <a:br>
              <a:rPr lang="pl-PL" sz="2000" b="0" dirty="0"/>
            </a:br>
            <a:endParaRPr lang="pl-PL" sz="2000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1"/>
          </p:nvPr>
        </p:nvSpPr>
        <p:spPr>
          <a:xfrm>
            <a:off x="857053" y="3667952"/>
            <a:ext cx="5430787" cy="4680002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przyjęte Stanowiskiem Zarządu Województwa Kujawsko-Pomorskiego z dnia 8 grudnia 2015 r., zmienione Stanowiskiem Zarządu Województwa Kujawsko-Pomorskiego z dnia 15 czerwca 2016 r.</a:t>
            </a:r>
          </a:p>
          <a:p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639550" y="-404813"/>
            <a:ext cx="1800225" cy="366713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mtClean="0"/>
              <a:t>30.03.2023</a:t>
            </a:fld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935" y="532493"/>
            <a:ext cx="4536504" cy="62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99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8448079" y="1475581"/>
            <a:ext cx="3456384" cy="4896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xmlns="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2AC9AC38-9DEA-4AE6-A16D-10E49FAEB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9579" y="1979837"/>
            <a:ext cx="6438420" cy="468001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l-PL" sz="2400" dirty="0"/>
              <a:t>katalog zasad, czyli ogólnego sposobu postępowania dla zachowania lub poprawy ładu przestrzennego,</a:t>
            </a:r>
          </a:p>
          <a:p>
            <a:pPr lvl="0"/>
            <a:endParaRPr lang="pl-PL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l-PL" sz="2400" dirty="0"/>
              <a:t>standardy ładu przestrzennego wskazujące rozwiązania pożądane w planowanych inwestycjach.</a:t>
            </a:r>
          </a:p>
          <a:p>
            <a:pPr marL="0" indent="0">
              <a:buNone/>
            </a:pPr>
            <a:endPara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639550" y="-404813"/>
            <a:ext cx="1800225" cy="366713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mtClean="0"/>
              <a:t>30.03.2023</a:t>
            </a:fld>
            <a:endParaRPr lang="pl-PL" dirty="0"/>
          </a:p>
        </p:txBody>
      </p:sp>
      <p:sp>
        <p:nvSpPr>
          <p:cNvPr id="2" name="Prostokąt 1"/>
          <p:cNvSpPr/>
          <p:nvPr/>
        </p:nvSpPr>
        <p:spPr>
          <a:xfrm>
            <a:off x="1247279" y="395461"/>
            <a:ext cx="108012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500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Regionalne zasady i standardy kształtowania ładu przestrzennego</a:t>
            </a:r>
          </a:p>
          <a:p>
            <a:pPr algn="ctr"/>
            <a:r>
              <a:rPr lang="pl-PL" sz="2500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 polityce województwa kujawsko-pomorskiego</a:t>
            </a:r>
          </a:p>
          <a:p>
            <a:pPr algn="ctr"/>
            <a:r>
              <a:rPr lang="pl-PL" sz="2500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propozycja zmian -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079" y="1475581"/>
            <a:ext cx="3456384" cy="4884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196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xmlns="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Regionalne zasady i standardy kształtowania ładu przestrzennego</a:t>
            </a:r>
            <a:br>
              <a:rPr lang="pl-PL" dirty="0"/>
            </a:br>
            <a:r>
              <a:rPr lang="pl-PL" dirty="0"/>
              <a:t>w polityce województwa kujawsko-pomorskiego</a:t>
            </a:r>
            <a:br>
              <a:rPr lang="pl-PL" dirty="0"/>
            </a:br>
            <a:r>
              <a:rPr lang="pl-PL" dirty="0"/>
              <a:t>- propozycja zmian -</a:t>
            </a:r>
            <a:br>
              <a:rPr lang="pl-PL" dirty="0"/>
            </a:br>
            <a:r>
              <a:rPr lang="pl-PL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2AC9AC38-9DEA-4AE6-A16D-10E49FAEB8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457200" lvl="1" indent="0" algn="just">
              <a:lnSpc>
                <a:spcPct val="150000"/>
              </a:lnSpc>
              <a:buNone/>
              <a:tabLst>
                <a:tab pos="90170" algn="l"/>
                <a:tab pos="180340" algn="l"/>
                <a:tab pos="450215" algn="l"/>
              </a:tabLst>
            </a:pPr>
            <a:endParaRPr lang="pl-P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l-PL" dirty="0"/>
              <a:t>Standardy dla obiektów kubaturowych: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l-PL" dirty="0"/>
              <a:t>materiały wykończeniowe dachów,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l-PL" dirty="0"/>
              <a:t>materiały wykończeniowe elewacji,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l-PL" dirty="0"/>
              <a:t>reklamy i szyldy,</a:t>
            </a:r>
          </a:p>
          <a:p>
            <a:r>
              <a:rPr lang="pl-PL" dirty="0"/>
              <a:t>Standardy dla zagospodarowania terenu: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l-PL" dirty="0"/>
              <a:t>ogrodzenia,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l-PL" dirty="0"/>
              <a:t>nawierzchnie,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l-PL" dirty="0"/>
              <a:t>mała architektura,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l-PL" dirty="0"/>
              <a:t>zielona i niebieska infrastruktura,</a:t>
            </a:r>
          </a:p>
          <a:p>
            <a:r>
              <a:rPr lang="pl-PL" dirty="0"/>
              <a:t>Standardy dla odnawialnych źródeł energii: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l-PL" dirty="0"/>
              <a:t>elektrownie wiatrowe,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l-PL" dirty="0"/>
              <a:t>elektrownie fotowoltaiczne.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639550" y="-404813"/>
            <a:ext cx="1800225" cy="366713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mtClean="0"/>
              <a:t>30.03.2023</a:t>
            </a:fld>
            <a:endParaRPr lang="pl-PL" dirty="0"/>
          </a:p>
        </p:txBody>
      </p:sp>
      <p:sp>
        <p:nvSpPr>
          <p:cNvPr id="2" name="Prostokąt 1"/>
          <p:cNvSpPr/>
          <p:nvPr/>
        </p:nvSpPr>
        <p:spPr>
          <a:xfrm>
            <a:off x="1607319" y="5508029"/>
            <a:ext cx="3744416" cy="432048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"/>
          <p:cNvSpPr/>
          <p:nvPr/>
        </p:nvSpPr>
        <p:spPr>
          <a:xfrm>
            <a:off x="1080811" y="6012085"/>
            <a:ext cx="4991003" cy="122413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426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xmlns="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287" y="971525"/>
            <a:ext cx="10861093" cy="1080001"/>
          </a:xfrm>
        </p:spPr>
        <p:txBody>
          <a:bodyPr>
            <a:normAutofit fontScale="90000"/>
          </a:bodyPr>
          <a:lstStyle/>
          <a:p>
            <a:pPr algn="ctr"/>
            <a:r>
              <a:rPr lang="pl-PL"/>
              <a:t>Zielona i niebieska </a:t>
            </a:r>
            <a:r>
              <a:rPr lang="pl-PL" dirty="0"/>
              <a:t>infrastruktura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4" y="1979837"/>
            <a:ext cx="11406967" cy="5256384"/>
          </a:xfrm>
        </p:spPr>
        <p:txBody>
          <a:bodyPr>
            <a:noAutofit/>
          </a:bodyPr>
          <a:lstStyle/>
          <a:p>
            <a:pPr marL="457200" lvl="1" indent="0" algn="just">
              <a:lnSpc>
                <a:spcPct val="150000"/>
              </a:lnSpc>
              <a:buNone/>
              <a:tabLst>
                <a:tab pos="90170" algn="l"/>
                <a:tab pos="180340" algn="l"/>
                <a:tab pos="450215" algn="l"/>
              </a:tabLst>
            </a:pPr>
            <a:endParaRPr lang="pl-P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l-PL" dirty="0">
                <a:solidFill>
                  <a:prstClr val="black"/>
                </a:solidFill>
                <a:latin typeface="+mn-lt"/>
              </a:rPr>
              <a:t>zwiększanie powierzchni terenów zielonych,</a:t>
            </a:r>
          </a:p>
          <a:p>
            <a:r>
              <a:rPr lang="pl-PL" dirty="0">
                <a:solidFill>
                  <a:prstClr val="black"/>
                </a:solidFill>
                <a:latin typeface="+mn-lt"/>
              </a:rPr>
              <a:t>preferowanie gatunków rodzimych (z dopuszczeniem odmian adaptowanych do warunków miejskich),</a:t>
            </a:r>
          </a:p>
          <a:p>
            <a:r>
              <a:rPr lang="pl-PL" dirty="0">
                <a:solidFill>
                  <a:prstClr val="black"/>
                </a:solidFill>
                <a:latin typeface="+mn-lt"/>
              </a:rPr>
              <a:t>stosowanie rozwiązań dotyczących małej retencji.</a:t>
            </a:r>
            <a:r>
              <a:rPr lang="pl-PL" sz="1200" dirty="0">
                <a:solidFill>
                  <a:prstClr val="black"/>
                </a:solidFill>
                <a:latin typeface="Calibri"/>
              </a:rPr>
              <a:t/>
            </a:r>
            <a:br>
              <a:rPr lang="pl-PL" sz="1200" dirty="0">
                <a:solidFill>
                  <a:prstClr val="black"/>
                </a:solidFill>
                <a:latin typeface="Calibri"/>
              </a:rPr>
            </a:b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65573" y="-405430"/>
            <a:ext cx="1800225" cy="366713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mtClean="0"/>
              <a:t>30.03.2023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331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xmlns="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ct val="20000"/>
              </a:spcBef>
              <a:buClr>
                <a:schemeClr val="accent2">
                  <a:lumMod val="25000"/>
                </a:schemeClr>
              </a:buClr>
            </a:pPr>
            <a:r>
              <a:rPr lang="pl-PL" dirty="0"/>
              <a:t>Standardy dla odnawialnych źródeł energii:</a:t>
            </a: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65573" y="-405430"/>
            <a:ext cx="1800225" cy="366713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mtClean="0"/>
              <a:t>30.03.2023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815231" y="1619598"/>
            <a:ext cx="5832648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anose="05000000000000000000" pitchFamily="2" charset="2"/>
              <a:buChar char="ü"/>
            </a:pPr>
            <a:r>
              <a:rPr lang="pl-PL" sz="2100" b="1" dirty="0"/>
              <a:t>elektrownie wiatrowe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/>
              <a:t>maksymalnie w dwóch kolorach – odcienie bieli, beżu, szarości,</a:t>
            </a:r>
          </a:p>
          <a:p>
            <a:pPr lvl="1"/>
            <a:endParaRPr lang="pl-PL" sz="2100" b="1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pl-PL" sz="2100" b="1" dirty="0"/>
              <a:t>elektrownie fotowoltaiczne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/>
              <a:t>kolorystyka stelaży: odcienie szarości, czerń,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/>
              <a:t>lokalizacja.</a:t>
            </a:r>
          </a:p>
        </p:txBody>
      </p:sp>
      <p:pic>
        <p:nvPicPr>
          <p:cNvPr id="8" name="Picture 2" descr="C:\Users\kpbppir\Desktop\termomodernizacja\images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039" y="1619598"/>
            <a:ext cx="411193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47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xmlns="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407" y="968912"/>
            <a:ext cx="10861093" cy="1080001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65573" y="-405430"/>
            <a:ext cx="1800225" cy="36671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1319287" y="539477"/>
            <a:ext cx="77048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500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Lokalizacja elektrowni fotowoltaicznych:</a:t>
            </a:r>
          </a:p>
        </p:txBody>
      </p:sp>
      <p:sp>
        <p:nvSpPr>
          <p:cNvPr id="7" name="Prostokąt 6"/>
          <p:cNvSpPr/>
          <p:nvPr/>
        </p:nvSpPr>
        <p:spPr>
          <a:xfrm>
            <a:off x="455191" y="1403573"/>
            <a:ext cx="6264696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na gruncie przed budynkami, przy zapewnieniu izolacji wizualnej,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na elewacjach budynków, przy odpowiednim wkomponowaniu instalacji w bryłę budynku,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na obudowie balkonów.</a:t>
            </a:r>
          </a:p>
        </p:txBody>
      </p:sp>
      <p:pic>
        <p:nvPicPr>
          <p:cNvPr id="8" name="Picture 3" descr="C:\Users\kpbppir\Desktop\termomodernizacja\fotowoltaika przed budynkiem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548" y="1137779"/>
            <a:ext cx="4061447" cy="228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553EE373-F942-66BD-8DBE-915F14768F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45" y="3923853"/>
            <a:ext cx="4027899" cy="266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xmlns="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279" y="467469"/>
            <a:ext cx="10861093" cy="1080001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700" dirty="0"/>
              <a:t>Regionalne zasady i standardy</a:t>
            </a:r>
            <a:br>
              <a:rPr lang="pl-PL" sz="2700" dirty="0"/>
            </a:br>
            <a:r>
              <a:rPr lang="pl-PL" sz="2700" dirty="0"/>
              <a:t>kształtowania ładu przestrzennego</a:t>
            </a:r>
            <a:br>
              <a:rPr lang="pl-PL" sz="2700" dirty="0"/>
            </a:br>
            <a:r>
              <a:rPr lang="pl-PL" sz="2700" dirty="0"/>
              <a:t>w polityce województwa kujawsko-pomorskiego</a:t>
            </a:r>
            <a:br>
              <a:rPr lang="pl-PL" sz="2700" dirty="0"/>
            </a:br>
            <a:r>
              <a:rPr lang="pl-PL" sz="2700" dirty="0"/>
              <a:t>- doświadczenia -</a:t>
            </a:r>
            <a:r>
              <a:rPr lang="pl-PL" dirty="0"/>
              <a:t/>
            </a:r>
            <a:br>
              <a:rPr lang="pl-PL" dirty="0"/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65573" y="-405430"/>
            <a:ext cx="1800225" cy="366713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mtClean="0"/>
              <a:t>30.03.2023</a:t>
            </a:fld>
            <a:endParaRPr lang="pl-PL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697" y="2771725"/>
            <a:ext cx="91074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767312"/>
              </p:ext>
            </p:extLst>
          </p:nvPr>
        </p:nvGraphicFramePr>
        <p:xfrm>
          <a:off x="1938580" y="3491805"/>
          <a:ext cx="9391720" cy="1872208"/>
        </p:xfrm>
        <a:graphic>
          <a:graphicData uri="http://schemas.openxmlformats.org/drawingml/2006/table">
            <a:tbl>
              <a:tblPr/>
              <a:tblGrid>
                <a:gridCol w="1669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53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53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53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653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653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6531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6531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6531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36830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spraw/Rok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Suma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830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Pozytywne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830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Negatywne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364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Bez rozpatrzenia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364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Suma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14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65573" y="-405430"/>
            <a:ext cx="1800225" cy="366713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mtClean="0"/>
              <a:t>30.03.2023</a:t>
            </a:fld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111375" y="107429"/>
            <a:ext cx="10861093" cy="1080001"/>
          </a:xfrm>
        </p:spPr>
        <p:txBody>
          <a:bodyPr>
            <a:normAutofit/>
          </a:bodyPr>
          <a:lstStyle/>
          <a:p>
            <a:r>
              <a:rPr lang="pl-PL" sz="2600" dirty="0"/>
              <a:t>Projekty podlegające ocenie – przykłady korekt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400" y="552129"/>
            <a:ext cx="7056784" cy="3070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423" y="3923853"/>
            <a:ext cx="6932446" cy="294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95151" y="3622861"/>
            <a:ext cx="13344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49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xmlns="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4" y="1979837"/>
            <a:ext cx="10861093" cy="525638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  <a:tabLst>
                <a:tab pos="90170" algn="l"/>
                <a:tab pos="180340" algn="l"/>
                <a:tab pos="450215" algn="l"/>
              </a:tabLst>
            </a:pPr>
            <a:endParaRPr lang="pl-P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65573" y="-405430"/>
            <a:ext cx="1800225" cy="366713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mtClean="0"/>
              <a:t>30.03.2023</a:t>
            </a:fld>
            <a:endParaRPr lang="pl-PL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383" y="653939"/>
            <a:ext cx="8280920" cy="2632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391" y="3846421"/>
            <a:ext cx="8208912" cy="2633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Łącznik prostoliniowy 2"/>
          <p:cNvCxnSpPr/>
          <p:nvPr/>
        </p:nvCxnSpPr>
        <p:spPr>
          <a:xfrm>
            <a:off x="95151" y="3563813"/>
            <a:ext cx="13344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687439" y="176885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002073"/>
                </a:solidFill>
              </a:rPr>
              <a:t>Projekty podlegające ocenie – przykłady korekt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771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034" y="3584087"/>
            <a:ext cx="9955707" cy="1087764"/>
          </a:xfrm>
        </p:spPr>
        <p:txBody>
          <a:bodyPr>
            <a:normAutofit/>
          </a:bodyPr>
          <a:lstStyle/>
          <a:p>
            <a:pPr algn="ctr"/>
            <a:r>
              <a:rPr lang="pl-PL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Dziękuję  za uwagę !</a:t>
            </a: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01A395D3-35E7-4FC6-9F13-A51704F85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 smtClean="0"/>
              <a:t>31.03.2023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2053CE6A-69D8-1D9C-59E9-8ABFBC6D93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2" y="6256612"/>
            <a:ext cx="11608168" cy="107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1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413</TotalTime>
  <Words>315</Words>
  <Application>Microsoft Office PowerPoint</Application>
  <PresentationFormat>Niestandardowy</PresentationFormat>
  <Paragraphs>103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Motyw pakietu Office</vt:lpstr>
      <vt:lpstr>Regionalne zasady i standardy kształtowania ładu przestrzennego w polityce województwa  kujawsko-pomorskiego - propozycja zmian - </vt:lpstr>
      <vt:lpstr>Regionalne zasady i standardy kształtowania ładu przestrzennego w polityce województwa kujawsko-pomorskiego dla przedsięwzięć realizowanych z udziałem środków publicznych w okresie programowania 2014-2020 </vt:lpstr>
      <vt:lpstr> </vt:lpstr>
      <vt:lpstr>Regionalne zasady i standardy kształtowania ładu przestrzennego w polityce województwa kujawsko-pomorskiego - propozycja zmian -  </vt:lpstr>
      <vt:lpstr>Zielona i niebieska infrastruktura  </vt:lpstr>
      <vt:lpstr>Standardy dla odnawialnych źródeł energii:</vt:lpstr>
      <vt:lpstr>           </vt:lpstr>
      <vt:lpstr>Regionalne zasady i standardy kształtowania ładu przestrzennego w polityce województwa kujawsko-pomorskiego - doświadczenia -            </vt:lpstr>
      <vt:lpstr>Projekty podlegające ocenie – przykłady korekt</vt:lpstr>
      <vt:lpstr>           </vt:lpstr>
      <vt:lpstr>Dziękuję  za uwagę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kpbppir</cp:lastModifiedBy>
  <cp:revision>39</cp:revision>
  <dcterms:created xsi:type="dcterms:W3CDTF">2022-06-22T09:40:44Z</dcterms:created>
  <dcterms:modified xsi:type="dcterms:W3CDTF">2023-03-30T06:06:43Z</dcterms:modified>
</cp:coreProperties>
</file>