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6"/>
  </p:notesMasterIdLst>
  <p:sldIdLst>
    <p:sldId id="277" r:id="rId3"/>
    <p:sldId id="627" r:id="rId4"/>
    <p:sldId id="2723" r:id="rId5"/>
    <p:sldId id="2698" r:id="rId6"/>
    <p:sldId id="2713" r:id="rId7"/>
    <p:sldId id="2714" r:id="rId8"/>
    <p:sldId id="2733" r:id="rId9"/>
    <p:sldId id="2736" r:id="rId10"/>
    <p:sldId id="2719" r:id="rId11"/>
    <p:sldId id="2720" r:id="rId12"/>
    <p:sldId id="2735" r:id="rId13"/>
    <p:sldId id="261" r:id="rId14"/>
    <p:sldId id="2724" r:id="rId15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Anna Głuszek" initials="AG" lastIdx="5" clrIdx="1">
    <p:extLst>
      <p:ext uri="{19B8F6BF-5375-455C-9EA6-DF929625EA0E}">
        <p15:presenceInfo xmlns:p15="http://schemas.microsoft.com/office/powerpoint/2012/main" userId="28c6fadd772e9a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98CD1"/>
    <a:srgbClr val="FFFFFF"/>
    <a:srgbClr val="FF66FF"/>
    <a:srgbClr val="00FFFF"/>
    <a:srgbClr val="9999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 ciemny 1 — Ak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.rudnicka\AppData\Local\Microsoft\Windows\INetCache\Content.Outlook\ZQF2TILZ\Nabory_wnioski_31.12.2023%20-%20wykresy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.rudnicka\AppData\Local\Microsoft\Windows\INetCache\Content.Outlook\ZQF2TILZ\Nabory_wnioski_31.12.2023%20-%20wykres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410015626299888E-3"/>
          <c:y val="1.3762904077188907E-2"/>
          <c:w val="0.99515899843736999"/>
          <c:h val="0.9148471293064737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'31.12.2023 (2)'!$AG$4</c:f>
              <c:strCache>
                <c:ptCount val="1"/>
                <c:pt idx="0">
                  <c:v>wartość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B5-42A6-9157-D82355A908D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5-42A6-9157-D82355A908D4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5-42A6-9157-D82355A908D4}"/>
              </c:ext>
            </c:extLst>
          </c:dPt>
          <c:dPt>
            <c:idx val="7"/>
            <c:invertIfNegative val="0"/>
            <c:bubble3D val="0"/>
            <c:spPr>
              <a:solidFill>
                <a:srgbClr val="0051B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B5-42A6-9157-D82355A90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'31.12.2023 (2)'!$AE$5:$AE$12</c:f>
              <c:strCache>
                <c:ptCount val="8"/>
                <c:pt idx="0">
                  <c:v>liczba skutecznych naborów</c:v>
                </c:pt>
                <c:pt idx="1">
                  <c:v>budżet skutecznych naborów (PLN)</c:v>
                </c:pt>
                <c:pt idx="2">
                  <c:v>liczba złożonych wniosków o dofinansowanie</c:v>
                </c:pt>
                <c:pt idx="3">
                  <c:v>dofinansowanie we wnioskach złożonych do dofinansowania (PLN)</c:v>
                </c:pt>
                <c:pt idx="4">
                  <c:v>liczba zatwierdzonych wniosków o dofinansowanie</c:v>
                </c:pt>
                <c:pt idx="5">
                  <c:v>dofinansowanie we wnioskach zatwierdzonych do dofinansowania (PLN)</c:v>
                </c:pt>
                <c:pt idx="6">
                  <c:v>liczba podpisanych umów (kontraktacja)</c:v>
                </c:pt>
                <c:pt idx="7">
                  <c:v>wkład UE w podpisanych umowach (PLN)</c:v>
                </c:pt>
              </c:strCache>
            </c:strRef>
          </c:cat>
          <c:val>
            <c:numRef>
              <c:f>'31.12.2023 (2)'!$AG$5:$AG$12</c:f>
              <c:numCache>
                <c:formatCode>#,##0</c:formatCode>
                <c:ptCount val="8"/>
                <c:pt idx="1">
                  <c:v>2849178286.8800001</c:v>
                </c:pt>
                <c:pt idx="3">
                  <c:v>2020966273.1001</c:v>
                </c:pt>
                <c:pt idx="5">
                  <c:v>1340539365.8899002</c:v>
                </c:pt>
                <c:pt idx="7">
                  <c:v>1221211193.7186999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B5-42A6-9157-D82355A90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33"/>
        <c:axId val="1832765183"/>
        <c:axId val="1858006223"/>
      </c:barChart>
      <c:barChart>
        <c:barDir val="col"/>
        <c:grouping val="clustered"/>
        <c:varyColors val="0"/>
        <c:ser>
          <c:idx val="0"/>
          <c:order val="0"/>
          <c:tx>
            <c:strRef>
              <c:f>'31.12.2023 (2)'!$AF$4</c:f>
              <c:strCache>
                <c:ptCount val="1"/>
                <c:pt idx="0">
                  <c:v>liczba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6B5-42A6-9157-D82355A908D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6B5-42A6-9157-D82355A908D4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6B5-42A6-9157-D82355A908D4}"/>
              </c:ext>
            </c:extLst>
          </c:dPt>
          <c:dPt>
            <c:idx val="6"/>
            <c:invertIfNegative val="0"/>
            <c:bubble3D val="0"/>
            <c:spPr>
              <a:solidFill>
                <a:srgbClr val="0051B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6B5-42A6-9157-D82355A90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'31.12.2023 (2)'!$AE$5:$AE$12</c:f>
              <c:strCache>
                <c:ptCount val="8"/>
                <c:pt idx="0">
                  <c:v>liczba skutecznych naborów</c:v>
                </c:pt>
                <c:pt idx="1">
                  <c:v>budżet skutecznych naborów (PLN)</c:v>
                </c:pt>
                <c:pt idx="2">
                  <c:v>liczba złożonych wniosków o dofinansowanie</c:v>
                </c:pt>
                <c:pt idx="3">
                  <c:v>dofinansowanie we wnioskach złożonych do dofinansowania (PLN)</c:v>
                </c:pt>
                <c:pt idx="4">
                  <c:v>liczba zatwierdzonych wniosków o dofinansowanie</c:v>
                </c:pt>
                <c:pt idx="5">
                  <c:v>dofinansowanie we wnioskach zatwierdzonych do dofinansowania (PLN)</c:v>
                </c:pt>
                <c:pt idx="6">
                  <c:v>liczba podpisanych umów (kontraktacja)</c:v>
                </c:pt>
                <c:pt idx="7">
                  <c:v>wkład UE w podpisanych umowach (PLN)</c:v>
                </c:pt>
              </c:strCache>
            </c:strRef>
          </c:cat>
          <c:val>
            <c:numRef>
              <c:f>'31.12.2023 (2)'!$AF$5:$AF$12</c:f>
              <c:numCache>
                <c:formatCode>General</c:formatCode>
                <c:ptCount val="8"/>
                <c:pt idx="0">
                  <c:v>88</c:v>
                </c:pt>
                <c:pt idx="2">
                  <c:v>237</c:v>
                </c:pt>
                <c:pt idx="4">
                  <c:v>58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6B5-42A6-9157-D82355A90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64"/>
        <c:axId val="1863389407"/>
        <c:axId val="1857995807"/>
      </c:barChart>
      <c:catAx>
        <c:axId val="183276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1858006223"/>
        <c:crosses val="autoZero"/>
        <c:auto val="1"/>
        <c:lblAlgn val="ctr"/>
        <c:lblOffset val="100"/>
        <c:noMultiLvlLbl val="0"/>
      </c:catAx>
      <c:valAx>
        <c:axId val="1858006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2765183"/>
        <c:crosses val="autoZero"/>
        <c:crossBetween val="between"/>
      </c:valAx>
      <c:valAx>
        <c:axId val="185799580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63389407"/>
        <c:crosses val="max"/>
        <c:crossBetween val="between"/>
      </c:valAx>
      <c:catAx>
        <c:axId val="18633894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79958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174244837892368E-2"/>
          <c:y val="0.13435084117486015"/>
          <c:w val="0.88021689196364894"/>
          <c:h val="0.69041089385491239"/>
        </c:manualLayout>
      </c:layout>
      <c:barChart>
        <c:barDir val="bar"/>
        <c:grouping val="stacked"/>
        <c:varyColors val="0"/>
        <c:ser>
          <c:idx val="2"/>
          <c:order val="0"/>
          <c:tx>
            <c:strRef>
              <c:f>Nabory_wnioski_podsumowanie!$C$13</c:f>
              <c:strCache>
                <c:ptCount val="1"/>
                <c:pt idx="0">
                  <c:v>nabór zakończony</c:v>
                </c:pt>
              </c:strCache>
            </c:strRef>
          </c:tx>
          <c:spPr>
            <a:solidFill>
              <a:srgbClr val="D1AC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Nabory_wnioski_podsumowanie!$D$10:$G$10</c:f>
              <c:strCache>
                <c:ptCount val="4"/>
                <c:pt idx="0">
                  <c:v>IZ FEdKP (70)</c:v>
                </c:pt>
                <c:pt idx="1">
                  <c:v>ZIT BydOF (9)</c:v>
                </c:pt>
                <c:pt idx="2">
                  <c:v>WUP (5)</c:v>
                </c:pt>
                <c:pt idx="3">
                  <c:v>IF (6)</c:v>
                </c:pt>
              </c:strCache>
            </c:strRef>
          </c:cat>
          <c:val>
            <c:numRef>
              <c:f>Nabory_wnioski_podsumowanie!$D$13:$G$13</c:f>
              <c:numCache>
                <c:formatCode>General</c:formatCode>
                <c:ptCount val="4"/>
                <c:pt idx="0">
                  <c:v>31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46-4866-85AB-BE2D8DE0BD14}"/>
            </c:ext>
          </c:extLst>
        </c:ser>
        <c:ser>
          <c:idx val="1"/>
          <c:order val="1"/>
          <c:tx>
            <c:strRef>
              <c:f>Nabory_wnioski_podsumowanie!$C$12</c:f>
              <c:strCache>
                <c:ptCount val="1"/>
                <c:pt idx="0">
                  <c:v>nabór rozpoczęty</c:v>
                </c:pt>
              </c:strCache>
            </c:strRef>
          </c:tx>
          <c:spPr>
            <a:solidFill>
              <a:srgbClr val="298CD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Nabory_wnioski_podsumowanie!$D$10:$G$10</c:f>
              <c:strCache>
                <c:ptCount val="4"/>
                <c:pt idx="0">
                  <c:v>IZ FEdKP (70)</c:v>
                </c:pt>
                <c:pt idx="1">
                  <c:v>ZIT BydOF (9)</c:v>
                </c:pt>
                <c:pt idx="2">
                  <c:v>WUP (5)</c:v>
                </c:pt>
                <c:pt idx="3">
                  <c:v>IF (6)</c:v>
                </c:pt>
              </c:strCache>
            </c:strRef>
          </c:cat>
          <c:val>
            <c:numRef>
              <c:f>Nabory_wnioski_podsumowanie!$D$12:$G$12</c:f>
              <c:numCache>
                <c:formatCode>General</c:formatCode>
                <c:ptCount val="4"/>
                <c:pt idx="0">
                  <c:v>37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46-4866-85AB-BE2D8DE0BD14}"/>
            </c:ext>
          </c:extLst>
        </c:ser>
        <c:ser>
          <c:idx val="0"/>
          <c:order val="2"/>
          <c:tx>
            <c:strRef>
              <c:f>Nabory_wnioski_podsumowanie!$C$11</c:f>
              <c:strCache>
                <c:ptCount val="1"/>
                <c:pt idx="0">
                  <c:v>nabór unieważniony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Nabory_wnioski_podsumowanie!$D$10:$G$10</c:f>
              <c:strCache>
                <c:ptCount val="4"/>
                <c:pt idx="0">
                  <c:v>IZ FEdKP (70)</c:v>
                </c:pt>
                <c:pt idx="1">
                  <c:v>ZIT BydOF (9)</c:v>
                </c:pt>
                <c:pt idx="2">
                  <c:v>WUP (5)</c:v>
                </c:pt>
                <c:pt idx="3">
                  <c:v>IF (6)</c:v>
                </c:pt>
              </c:strCache>
            </c:strRef>
          </c:cat>
          <c:val>
            <c:numRef>
              <c:f>Nabory_wnioski_podsumowanie!$D$11:$G$11</c:f>
              <c:numCache>
                <c:formatCode>General</c:formatCode>
                <c:ptCount val="4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46-4866-85AB-BE2D8DE0B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25340528"/>
        <c:axId val="231230800"/>
      </c:barChart>
      <c:catAx>
        <c:axId val="825340528"/>
        <c:scaling>
          <c:orientation val="maxMin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1230800"/>
        <c:crosses val="autoZero"/>
        <c:auto val="1"/>
        <c:lblAlgn val="ctr"/>
        <c:lblOffset val="100"/>
        <c:noMultiLvlLbl val="0"/>
      </c:catAx>
      <c:valAx>
        <c:axId val="231230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25340528"/>
        <c:crosses val="max"/>
        <c:crossBetween val="between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l-PL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Struktura złożonych wniosków o dofinansowanie w </a:t>
            </a:r>
            <a:r>
              <a:rPr lang="pl-PL" b="1" dirty="0" err="1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FEdKP</a:t>
            </a:r>
            <a:r>
              <a:rPr lang="pl-PL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 </a:t>
            </a:r>
          </a:p>
          <a:p>
            <a:pPr>
              <a:defRPr b="1">
                <a:solidFill>
                  <a:sysClr val="windowText" lastClr="000000"/>
                </a:solidFill>
              </a:defRPr>
            </a:pPr>
            <a:r>
              <a:rPr lang="pl-PL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wg</a:t>
            </a:r>
            <a:r>
              <a:rPr lang="pl-PL" b="1" baseline="0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ich statusu i instytucji realizującej w systemie CST 2021*</a:t>
            </a:r>
            <a:endParaRPr lang="pl-PL" b="1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layout>
        <c:manualLayout>
          <c:xMode val="edge"/>
          <c:yMode val="edge"/>
          <c:x val="0.14549628042056872"/>
          <c:y val="2.23213739424829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8092797698061747"/>
          <c:y val="0.15768234045619503"/>
          <c:w val="0.78840153314545791"/>
          <c:h val="0.682541371000615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Nabory_wnioski_podsumowanie!$C$33</c:f>
              <c:strCache>
                <c:ptCount val="1"/>
                <c:pt idx="0">
                  <c:v>Umowa podpisana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Nabory_wnioski_podsumowanie!$D$32:$H$32</c:f>
              <c:strCache>
                <c:ptCount val="5"/>
                <c:pt idx="0">
                  <c:v>Złożone wnioski ogółem (237)</c:v>
                </c:pt>
                <c:pt idx="1">
                  <c:v>Złożone wnioski w IZ DWFEdKP (164)</c:v>
                </c:pt>
                <c:pt idx="2">
                  <c:v>Złożone wnioski w ZIT BydOF (42)</c:v>
                </c:pt>
                <c:pt idx="3">
                  <c:v>Złożone wnioski w WUP (25)</c:v>
                </c:pt>
                <c:pt idx="4">
                  <c:v>Złożone wnioski w Instrumentach Finansowych (6)</c:v>
                </c:pt>
              </c:strCache>
            </c:strRef>
          </c:cat>
          <c:val>
            <c:numRef>
              <c:f>Nabory_wnioski_podsumowanie!$D$33:$H$33</c:f>
              <c:numCache>
                <c:formatCode>General</c:formatCode>
                <c:ptCount val="5"/>
                <c:pt idx="0">
                  <c:v>47</c:v>
                </c:pt>
                <c:pt idx="1">
                  <c:v>12</c:v>
                </c:pt>
                <c:pt idx="2">
                  <c:v>7</c:v>
                </c:pt>
                <c:pt idx="3">
                  <c:v>22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CE-4F12-AAEA-0E3A269114DB}"/>
            </c:ext>
          </c:extLst>
        </c:ser>
        <c:ser>
          <c:idx val="1"/>
          <c:order val="1"/>
          <c:tx>
            <c:strRef>
              <c:f>Nabory_wnioski_podsumowanie!$C$34</c:f>
              <c:strCache>
                <c:ptCount val="1"/>
                <c:pt idx="0">
                  <c:v>Wybrany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Nabory_wnioski_podsumowanie!$D$32:$H$32</c:f>
              <c:strCache>
                <c:ptCount val="5"/>
                <c:pt idx="0">
                  <c:v>Złożone wnioski ogółem (237)</c:v>
                </c:pt>
                <c:pt idx="1">
                  <c:v>Złożone wnioski w IZ DWFEdKP (164)</c:v>
                </c:pt>
                <c:pt idx="2">
                  <c:v>Złożone wnioski w ZIT BydOF (42)</c:v>
                </c:pt>
                <c:pt idx="3">
                  <c:v>Złożone wnioski w WUP (25)</c:v>
                </c:pt>
                <c:pt idx="4">
                  <c:v>Złożone wnioski w Instrumentach Finansowych (6)</c:v>
                </c:pt>
              </c:strCache>
            </c:strRef>
          </c:cat>
          <c:val>
            <c:numRef>
              <c:f>Nabory_wnioski_podsumowanie!$D$34:$H$34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E-4F12-AAEA-0E3A269114DB}"/>
            </c:ext>
          </c:extLst>
        </c:ser>
        <c:ser>
          <c:idx val="3"/>
          <c:order val="2"/>
          <c:tx>
            <c:strRef>
              <c:f>Nabory_wnioski_podsumowanie!$C$35</c:f>
              <c:strCache>
                <c:ptCount val="1"/>
                <c:pt idx="0">
                  <c:v>W trakcie oceny</c:v>
                </c:pt>
              </c:strCache>
            </c:strRef>
          </c:tx>
          <c:spPr>
            <a:solidFill>
              <a:srgbClr val="298CD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3.6291913214990083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CE-4F12-AAEA-0E3A269114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Nabory_wnioski_podsumowanie!$D$32:$H$32</c:f>
              <c:strCache>
                <c:ptCount val="5"/>
                <c:pt idx="0">
                  <c:v>Złożone wnioski ogółem (237)</c:v>
                </c:pt>
                <c:pt idx="1">
                  <c:v>Złożone wnioski w IZ DWFEdKP (164)</c:v>
                </c:pt>
                <c:pt idx="2">
                  <c:v>Złożone wnioski w ZIT BydOF (42)</c:v>
                </c:pt>
                <c:pt idx="3">
                  <c:v>Złożone wnioski w WUP (25)</c:v>
                </c:pt>
                <c:pt idx="4">
                  <c:v>Złożone wnioski w Instrumentach Finansowych (6)</c:v>
                </c:pt>
              </c:strCache>
            </c:strRef>
          </c:cat>
          <c:val>
            <c:numRef>
              <c:f>Nabory_wnioski_podsumowanie!$D$35:$H$35</c:f>
              <c:numCache>
                <c:formatCode>General</c:formatCode>
                <c:ptCount val="5"/>
                <c:pt idx="0">
                  <c:v>140</c:v>
                </c:pt>
                <c:pt idx="1">
                  <c:v>127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E-4F12-AAEA-0E3A269114DB}"/>
            </c:ext>
          </c:extLst>
        </c:ser>
        <c:ser>
          <c:idx val="2"/>
          <c:order val="3"/>
          <c:tx>
            <c:strRef>
              <c:f>Nabory_wnioski_podsumowanie!$C$36</c:f>
              <c:strCache>
                <c:ptCount val="1"/>
                <c:pt idx="0">
                  <c:v>Złożony</c:v>
                </c:pt>
              </c:strCache>
            </c:strRef>
          </c:tx>
          <c:spPr>
            <a:solidFill>
              <a:srgbClr val="D1AC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Nabory_wnioski_podsumowanie!$D$32:$H$32</c:f>
              <c:strCache>
                <c:ptCount val="5"/>
                <c:pt idx="0">
                  <c:v>Złożone wnioski ogółem (237)</c:v>
                </c:pt>
                <c:pt idx="1">
                  <c:v>Złożone wnioski w IZ DWFEdKP (164)</c:v>
                </c:pt>
                <c:pt idx="2">
                  <c:v>Złożone wnioski w ZIT BydOF (42)</c:v>
                </c:pt>
                <c:pt idx="3">
                  <c:v>Złożone wnioski w WUP (25)</c:v>
                </c:pt>
                <c:pt idx="4">
                  <c:v>Złożone wnioski w Instrumentach Finansowych (6)</c:v>
                </c:pt>
              </c:strCache>
            </c:strRef>
          </c:cat>
          <c:val>
            <c:numRef>
              <c:f>Nabory_wnioski_podsumowanie!$D$36:$H$36</c:f>
              <c:numCache>
                <c:formatCode>General</c:formatCode>
                <c:ptCount val="5"/>
                <c:pt idx="0">
                  <c:v>24</c:v>
                </c:pt>
                <c:pt idx="1">
                  <c:v>4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CE-4F12-AAEA-0E3A269114DB}"/>
            </c:ext>
          </c:extLst>
        </c:ser>
        <c:ser>
          <c:idx val="4"/>
          <c:order val="4"/>
          <c:tx>
            <c:strRef>
              <c:f>Nabory_wnioski_podsumowanie!$C$37</c:f>
              <c:strCache>
                <c:ptCount val="1"/>
                <c:pt idx="0">
                  <c:v>Niewybrany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2"/>
              <c:layout>
                <c:manualLayout>
                  <c:x val="2.366863905325443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7CE-4F12-AAEA-0E3A269114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Nabory_wnioski_podsumowanie!$D$32:$H$32</c:f>
              <c:strCache>
                <c:ptCount val="5"/>
                <c:pt idx="0">
                  <c:v>Złożone wnioski ogółem (237)</c:v>
                </c:pt>
                <c:pt idx="1">
                  <c:v>Złożone wnioski w IZ DWFEdKP (164)</c:v>
                </c:pt>
                <c:pt idx="2">
                  <c:v>Złożone wnioski w ZIT BydOF (42)</c:v>
                </c:pt>
                <c:pt idx="3">
                  <c:v>Złożone wnioski w WUP (25)</c:v>
                </c:pt>
                <c:pt idx="4">
                  <c:v>Złożone wnioski w Instrumentach Finansowych (6)</c:v>
                </c:pt>
              </c:strCache>
            </c:strRef>
          </c:cat>
          <c:val>
            <c:numRef>
              <c:f>Nabory_wnioski_podsumowanie!$D$37:$H$37</c:f>
              <c:numCache>
                <c:formatCode>General</c:formatCode>
                <c:ptCount val="5"/>
                <c:pt idx="0">
                  <c:v>15</c:v>
                </c:pt>
                <c:pt idx="1">
                  <c:v>14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CE-4F12-AAEA-0E3A269114D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546027647"/>
        <c:axId val="48480751"/>
      </c:barChart>
      <c:catAx>
        <c:axId val="15460276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8480751"/>
        <c:crosses val="autoZero"/>
        <c:auto val="1"/>
        <c:lblAlgn val="ctr"/>
        <c:lblOffset val="100"/>
        <c:noMultiLvlLbl val="0"/>
      </c:catAx>
      <c:valAx>
        <c:axId val="48480751"/>
        <c:scaling>
          <c:orientation val="minMax"/>
          <c:max val="25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46027647"/>
        <c:crosses val="max"/>
        <c:crossBetween val="between"/>
        <c:majorUnit val="25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1.458185757795242E-2"/>
          <c:y val="0.92605382553013116"/>
          <c:w val="0.93541802290080178"/>
          <c:h val="5.72058827406274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400" b="1" i="0" u="none" strike="noStrike" kern="1200" spc="0" baseline="0" dirty="0">
                <a:solidFill>
                  <a:schemeClr val="tx2"/>
                </a:solidFill>
              </a:rPr>
              <a:t>Kontraktacja na koniec 2023 roku w odniesieniu do celu z WPD (PLN)</a:t>
            </a:r>
          </a:p>
        </c:rich>
      </c:tx>
      <c:layout>
        <c:manualLayout>
          <c:xMode val="edge"/>
          <c:yMode val="edge"/>
          <c:x val="0.15136171361108267"/>
          <c:y val="6.640821916743589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7771492116209095"/>
          <c:y val="0.14048285720804463"/>
          <c:w val="0.79291258835137912"/>
          <c:h val="0.746694160800823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List1!$E$12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List1!$F$12:$G$12</c:f>
              <c:numCache>
                <c:formatCode>#,##0.00</c:formatCode>
                <c:ptCount val="2"/>
                <c:pt idx="0" formatCode="_-* #\ ##0.00\ _z_ł_-;\-* #\ ##0.00\ _z_ł_-;_-* &quot;-&quot;??\ _z_ł_-;_-@_-">
                  <c:v>1178342970.1800001</c:v>
                </c:pt>
                <c:pt idx="1">
                  <c:v>991364143.32999992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2-424C-8924-37792EE0CE6A}"/>
            </c:ext>
          </c:extLst>
        </c:ser>
        <c:ser>
          <c:idx val="1"/>
          <c:order val="1"/>
          <c:tx>
            <c:strRef>
              <c:f>List1!$E$13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List1!$F$13:$G$13</c:f>
              <c:numCache>
                <c:formatCode>#,##0.00</c:formatCode>
                <c:ptCount val="2"/>
                <c:pt idx="0" formatCode="_-* #\ ##0.00\ _z_ł_-;\-* #\ ##0.00\ _z_ł_-;_-* &quot;-&quot;??\ _z_ł_-;_-@_-">
                  <c:v>82802017.079999998</c:v>
                </c:pt>
                <c:pt idx="1">
                  <c:v>229847050.38999999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12-424C-8924-37792EE0C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416968"/>
        <c:axId val="400417328"/>
      </c:barChart>
      <c:catAx>
        <c:axId val="400416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0417328"/>
        <c:crosses val="autoZero"/>
        <c:auto val="1"/>
        <c:lblAlgn val="ctr"/>
        <c:lblOffset val="100"/>
        <c:noMultiLvlLbl val="0"/>
      </c:catAx>
      <c:valAx>
        <c:axId val="400417328"/>
        <c:scaling>
          <c:orientation val="minMax"/>
        </c:scaling>
        <c:delete val="0"/>
        <c:axPos val="l"/>
        <c:majorGridlines>
          <c:spPr>
            <a:ln w="9525" cap="sq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041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691408803483389E-2"/>
          <c:y val="0.92000869616070791"/>
          <c:w val="0.21338767718970195"/>
          <c:h val="7.43806471630651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0086726813823308"/>
          <c:y val="4.9625464506070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4216558030808958E-2"/>
          <c:y val="3.6621465379617434E-2"/>
          <c:w val="0.88495778652668411"/>
          <c:h val="0.75406132109672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Arkusz2!$F$5</c:f>
              <c:strCache>
                <c:ptCount val="1"/>
                <c:pt idx="0">
                  <c:v>liczba podpisanych umów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20-4302-BF6E-1073D2EE15C2}"/>
              </c:ext>
            </c:extLst>
          </c:dPt>
          <c:dLbls>
            <c:dLbl>
              <c:idx val="9"/>
              <c:spPr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620-4302-BF6E-1073D2EE15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Arkusz2!$E$6:$E$21</c:f>
              <c:strCache>
                <c:ptCount val="16"/>
                <c:pt idx="0">
                  <c:v>Lubelskiego</c:v>
                </c:pt>
                <c:pt idx="1">
                  <c:v>Mazowsza</c:v>
                </c:pt>
                <c:pt idx="2">
                  <c:v>Wielkopolski</c:v>
                </c:pt>
                <c:pt idx="3">
                  <c:v>Dolnego Śląska</c:v>
                </c:pt>
                <c:pt idx="4">
                  <c:v>Świętokrzyskiego</c:v>
                </c:pt>
                <c:pt idx="5">
                  <c:v>Podkarpacia</c:v>
                </c:pt>
                <c:pt idx="6">
                  <c:v>Warmi i Mazur</c:v>
                </c:pt>
                <c:pt idx="7">
                  <c:v>Śląskiego</c:v>
                </c:pt>
                <c:pt idx="8">
                  <c:v>Opolskiego</c:v>
                </c:pt>
                <c:pt idx="9">
                  <c:v>Kujaw i Pomorza</c:v>
                </c:pt>
                <c:pt idx="10">
                  <c:v>Łódzkiego</c:v>
                </c:pt>
                <c:pt idx="11">
                  <c:v>Pomorza Zachodniego</c:v>
                </c:pt>
                <c:pt idx="12">
                  <c:v>Małopolski</c:v>
                </c:pt>
                <c:pt idx="13">
                  <c:v>Podlaskiego</c:v>
                </c:pt>
                <c:pt idx="14">
                  <c:v>Pomorza</c:v>
                </c:pt>
                <c:pt idx="15">
                  <c:v>Lubuskiego</c:v>
                </c:pt>
              </c:strCache>
            </c:strRef>
          </c:cat>
          <c:val>
            <c:numRef>
              <c:f>Arkusz2!$F$6:$F$21</c:f>
              <c:numCache>
                <c:formatCode>General</c:formatCode>
                <c:ptCount val="16"/>
                <c:pt idx="0">
                  <c:v>348</c:v>
                </c:pt>
                <c:pt idx="1">
                  <c:v>98</c:v>
                </c:pt>
                <c:pt idx="2">
                  <c:v>87</c:v>
                </c:pt>
                <c:pt idx="3">
                  <c:v>84</c:v>
                </c:pt>
                <c:pt idx="4">
                  <c:v>83</c:v>
                </c:pt>
                <c:pt idx="5">
                  <c:v>71</c:v>
                </c:pt>
                <c:pt idx="6">
                  <c:v>70</c:v>
                </c:pt>
                <c:pt idx="7">
                  <c:v>53</c:v>
                </c:pt>
                <c:pt idx="8">
                  <c:v>52</c:v>
                </c:pt>
                <c:pt idx="9">
                  <c:v>51</c:v>
                </c:pt>
                <c:pt idx="10">
                  <c:v>39</c:v>
                </c:pt>
                <c:pt idx="11">
                  <c:v>36</c:v>
                </c:pt>
                <c:pt idx="12">
                  <c:v>35</c:v>
                </c:pt>
                <c:pt idx="13">
                  <c:v>32</c:v>
                </c:pt>
                <c:pt idx="14">
                  <c:v>29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0-4302-BF6E-1073D2EE1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-27"/>
        <c:axId val="260685840"/>
        <c:axId val="114527280"/>
      </c:barChart>
      <c:catAx>
        <c:axId val="26068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4527280"/>
        <c:crosses val="autoZero"/>
        <c:auto val="1"/>
        <c:lblAlgn val="ctr"/>
        <c:lblOffset val="100"/>
        <c:noMultiLvlLbl val="0"/>
      </c:catAx>
      <c:valAx>
        <c:axId val="11452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6068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200" dirty="0"/>
              <a:t>wartość wkładu UE i udział w alokacji Programu </a:t>
            </a:r>
          </a:p>
        </c:rich>
      </c:tx>
      <c:layout>
        <c:manualLayout>
          <c:xMode val="edge"/>
          <c:yMode val="edge"/>
          <c:x val="0.52540985057782441"/>
          <c:y val="5.1176331742726774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5.4075477528318303E-2"/>
          <c:y val="3.4842249917974716E-2"/>
          <c:w val="0.93400863576115856"/>
          <c:h val="0.68905368971141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Arkusz2!$Q$5</c:f>
              <c:strCache>
                <c:ptCount val="1"/>
                <c:pt idx="0">
                  <c:v>wartość wkładu UE w podpisanych umowach (w PLN)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570-405B-9B20-E3D2E2B04FB6}"/>
              </c:ext>
            </c:extLst>
          </c:dPt>
          <c:dLbls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570-405B-9B20-E3D2E2B04FB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Arkusz2!$P$6:$P$21</c:f>
              <c:strCache>
                <c:ptCount val="16"/>
                <c:pt idx="0">
                  <c:v>Lubelskiego</c:v>
                </c:pt>
                <c:pt idx="1">
                  <c:v>Śląskiego</c:v>
                </c:pt>
                <c:pt idx="2">
                  <c:v>Dolnego Śląska</c:v>
                </c:pt>
                <c:pt idx="3">
                  <c:v>Kujaw i Pomorza</c:v>
                </c:pt>
                <c:pt idx="4">
                  <c:v>Pomorza</c:v>
                </c:pt>
                <c:pt idx="5">
                  <c:v>Wielkopolski</c:v>
                </c:pt>
                <c:pt idx="6">
                  <c:v>Łódzkiego</c:v>
                </c:pt>
                <c:pt idx="7">
                  <c:v>Podlaskiego</c:v>
                </c:pt>
                <c:pt idx="8">
                  <c:v>Pomorza Zachodniego</c:v>
                </c:pt>
                <c:pt idx="9">
                  <c:v>Małopolski</c:v>
                </c:pt>
                <c:pt idx="10">
                  <c:v>Warmi i Mazur</c:v>
                </c:pt>
                <c:pt idx="11">
                  <c:v>Opolskiego</c:v>
                </c:pt>
                <c:pt idx="12">
                  <c:v>Podkarpacia</c:v>
                </c:pt>
                <c:pt idx="13">
                  <c:v>Mazowsza</c:v>
                </c:pt>
                <c:pt idx="14">
                  <c:v>Świętokrzyskiego</c:v>
                </c:pt>
                <c:pt idx="15">
                  <c:v>Lubuskiego</c:v>
                </c:pt>
              </c:strCache>
            </c:strRef>
          </c:cat>
          <c:val>
            <c:numRef>
              <c:f>Arkusz2!$Q$6:$Q$21</c:f>
              <c:numCache>
                <c:formatCode>_-* #\ ##0_-;\-* #\ ##0_-;_-* "-"??_-;_-@_-</c:formatCode>
                <c:ptCount val="16"/>
                <c:pt idx="0">
                  <c:v>2304118485.7297001</c:v>
                </c:pt>
                <c:pt idx="1">
                  <c:v>1462848064.2320001</c:v>
                </c:pt>
                <c:pt idx="2">
                  <c:v>1307096947.2409999</c:v>
                </c:pt>
                <c:pt idx="3">
                  <c:v>1252774668.3185999</c:v>
                </c:pt>
                <c:pt idx="4">
                  <c:v>1249435377.3399999</c:v>
                </c:pt>
                <c:pt idx="5">
                  <c:v>1234034140.4112</c:v>
                </c:pt>
                <c:pt idx="6">
                  <c:v>1182363393.6496</c:v>
                </c:pt>
                <c:pt idx="7">
                  <c:v>1156891272.0899999</c:v>
                </c:pt>
                <c:pt idx="8">
                  <c:v>1059512106.4898</c:v>
                </c:pt>
                <c:pt idx="9">
                  <c:v>1055163124.8801</c:v>
                </c:pt>
                <c:pt idx="10">
                  <c:v>894936894.40069997</c:v>
                </c:pt>
                <c:pt idx="11">
                  <c:v>784443814.39040005</c:v>
                </c:pt>
                <c:pt idx="12">
                  <c:v>742595658.67009997</c:v>
                </c:pt>
                <c:pt idx="13">
                  <c:v>674378694.27919996</c:v>
                </c:pt>
                <c:pt idx="14">
                  <c:v>605032233.50160003</c:v>
                </c:pt>
                <c:pt idx="15">
                  <c:v>286917766.80000001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05B-9B20-E3D2E2B04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-27"/>
        <c:axId val="337714240"/>
        <c:axId val="322302544"/>
      </c:barChart>
      <c:lineChart>
        <c:grouping val="standard"/>
        <c:varyColors val="0"/>
        <c:ser>
          <c:idx val="1"/>
          <c:order val="1"/>
          <c:tx>
            <c:strRef>
              <c:f>Arkusz2!$R$5</c:f>
              <c:strCache>
                <c:ptCount val="1"/>
                <c:pt idx="0">
                  <c:v>udział (%) wkładu UE podpisanych umów w alokacji Programu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3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635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570-405B-9B20-E3D2E2B04FB6}"/>
                </c:ext>
              </c:extLst>
            </c:dLbl>
            <c:spPr>
              <a:solidFill>
                <a:schemeClr val="accent5">
                  <a:lumMod val="20000"/>
                  <a:lumOff val="80000"/>
                </a:schemeClr>
              </a:solidFill>
              <a:ln w="6350"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Arkusz2!$P$6:$P$21</c:f>
              <c:strCache>
                <c:ptCount val="16"/>
                <c:pt idx="0">
                  <c:v>Lubelskiego</c:v>
                </c:pt>
                <c:pt idx="1">
                  <c:v>Śląskiego</c:v>
                </c:pt>
                <c:pt idx="2">
                  <c:v>Dolnego Śląska</c:v>
                </c:pt>
                <c:pt idx="3">
                  <c:v>Kujaw i Pomorza</c:v>
                </c:pt>
                <c:pt idx="4">
                  <c:v>Pomorza</c:v>
                </c:pt>
                <c:pt idx="5">
                  <c:v>Wielkopolski</c:v>
                </c:pt>
                <c:pt idx="6">
                  <c:v>Łódzkiego</c:v>
                </c:pt>
                <c:pt idx="7">
                  <c:v>Podlaskiego</c:v>
                </c:pt>
                <c:pt idx="8">
                  <c:v>Pomorza Zachodniego</c:v>
                </c:pt>
                <c:pt idx="9">
                  <c:v>Małopolski</c:v>
                </c:pt>
                <c:pt idx="10">
                  <c:v>Warmi i Mazur</c:v>
                </c:pt>
                <c:pt idx="11">
                  <c:v>Opolskiego</c:v>
                </c:pt>
                <c:pt idx="12">
                  <c:v>Podkarpacia</c:v>
                </c:pt>
                <c:pt idx="13">
                  <c:v>Mazowsza</c:v>
                </c:pt>
                <c:pt idx="14">
                  <c:v>Świętokrzyskiego</c:v>
                </c:pt>
                <c:pt idx="15">
                  <c:v>Lubuskiego</c:v>
                </c:pt>
              </c:strCache>
            </c:strRef>
          </c:cat>
          <c:val>
            <c:numRef>
              <c:f>Arkusz2!$R$6:$R$21</c:f>
              <c:numCache>
                <c:formatCode>0.00%</c:formatCode>
                <c:ptCount val="16"/>
                <c:pt idx="0">
                  <c:v>0.21721160368528075</c:v>
                </c:pt>
                <c:pt idx="1">
                  <c:v>0.11476673695193336</c:v>
                </c:pt>
                <c:pt idx="2">
                  <c:v>0.17275096915002863</c:v>
                </c:pt>
                <c:pt idx="3">
                  <c:v>0.15642616097269363</c:v>
                </c:pt>
                <c:pt idx="4">
                  <c:v>0.16351645575172863</c:v>
                </c:pt>
                <c:pt idx="5">
                  <c:v>0.16263450216118874</c:v>
                </c:pt>
                <c:pt idx="6">
                  <c:v>0.11411553920467477</c:v>
                </c:pt>
                <c:pt idx="7">
                  <c:v>0.20419172088274848</c:v>
                </c:pt>
                <c:pt idx="8">
                  <c:v>0.14401928804583461</c:v>
                </c:pt>
                <c:pt idx="9">
                  <c:v>9.9726291862076141E-2</c:v>
                </c:pt>
                <c:pt idx="10">
                  <c:v>0.11488762475341943</c:v>
                </c:pt>
                <c:pt idx="11">
                  <c:v>0.1860811840141392</c:v>
                </c:pt>
                <c:pt idx="12">
                  <c:v>7.513676159768258E-2</c:v>
                </c:pt>
                <c:pt idx="13">
                  <c:v>7.3742903385506639E-2</c:v>
                </c:pt>
                <c:pt idx="14">
                  <c:v>9.5252737677648039E-2</c:v>
                </c:pt>
                <c:pt idx="15">
                  <c:v>7.1902827892489002E-2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70-405B-9B20-E3D2E2B04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713760"/>
        <c:axId val="322291136"/>
      </c:lineChart>
      <c:catAx>
        <c:axId val="3377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2302544"/>
        <c:crosses val="autoZero"/>
        <c:auto val="1"/>
        <c:lblAlgn val="ctr"/>
        <c:lblOffset val="100"/>
        <c:noMultiLvlLbl val="0"/>
      </c:catAx>
      <c:valAx>
        <c:axId val="32230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7714240"/>
        <c:crosses val="autoZero"/>
        <c:crossBetween val="between"/>
      </c:valAx>
      <c:valAx>
        <c:axId val="322291136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7713760"/>
        <c:crosses val="max"/>
        <c:crossBetween val="between"/>
      </c:valAx>
      <c:catAx>
        <c:axId val="337713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22911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EDF09D-F4EF-4A10-A76E-2A8CFCB5997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6D45317-7D85-4CA1-9D91-1C33230E77E7}">
      <dgm:prSet phldrT="[Tekst]" custT="1"/>
      <dgm:spPr>
        <a:solidFill>
          <a:schemeClr val="accent1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Fundusze Europejskie dla Kujaw i Pomorza</a:t>
          </a:r>
        </a:p>
      </dgm:t>
    </dgm:pt>
    <dgm:pt modelId="{45BF440C-6E7C-486E-BCA5-054C6D168FD6}" type="parTrans" cxnId="{D3633BCF-EAD8-48D3-9B17-A5B2E9950E6E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E8FCB5D-DE79-4F18-A357-81F1DD77109B}" type="sibTrans" cxnId="{D3633BCF-EAD8-48D3-9B17-A5B2E9950E6E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62581D8-4704-422C-8F8B-842778DD888E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Zarządzająca </a:t>
          </a:r>
        </a:p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DW </a:t>
          </a:r>
          <a:r>
            <a:rPr lang="pl-PL" sz="1400" b="1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FEdKP</a:t>
          </a:r>
          <a:endParaRPr lang="pl-PL" sz="1400" b="1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37ABAA1-A6A9-4CF4-8A58-7B5E1B3DEDFC}" type="parTrans" cxnId="{83019B24-28C7-4047-AC56-9A6D8A4FAF60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ADF7AD5-F292-4779-8EA1-7351DA6A8A2B}" type="sibTrans" cxnId="{83019B24-28C7-4047-AC56-9A6D8A4FAF60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E048A2E-6E2C-40C0-AFAD-0E7528FCE271}">
      <dgm:prSet phldrT="[Tekst]" custT="1"/>
      <dgm:spPr>
        <a:solidFill>
          <a:schemeClr val="accent3">
            <a:lumMod val="5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Pośrednicząca</a:t>
          </a:r>
        </a:p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ZIT </a:t>
          </a:r>
          <a:r>
            <a:rPr lang="pl-PL" sz="1400" b="1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BydOF</a:t>
          </a:r>
          <a:endParaRPr lang="pl-PL" sz="1400" b="1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7B0BBDA-86FC-47F7-8DCC-DB4C72C1FCC1}" type="parTrans" cxnId="{DBB16727-542D-4B67-8CF0-BF1B1F5E3B43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3A39FD1-A902-4578-BA30-7ACF270D57A8}" type="sibTrans" cxnId="{DBB16727-542D-4B67-8CF0-BF1B1F5E3B43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20BAE2A-BFED-4C11-81F7-5F1AAC48A608}">
      <dgm:prSet phldrT="[Tekst]" custT="1"/>
      <dgm:spPr>
        <a:solidFill>
          <a:schemeClr val="accent2">
            <a:lumMod val="5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Pośrednicząca</a:t>
          </a:r>
        </a:p>
        <a:p>
          <a:r>
            <a:rPr lang="pl-PL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Wojewódzki Urząd Pracy</a:t>
          </a:r>
        </a:p>
      </dgm:t>
    </dgm:pt>
    <dgm:pt modelId="{6184A821-B862-47FD-A8A4-4F4A11FB9780}" type="parTrans" cxnId="{F9C5C6C4-6C2D-4DB2-AAAD-D122E636222D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7998677-D953-4568-9955-61D139DA6E63}" type="sibTrans" cxnId="{F9C5C6C4-6C2D-4DB2-AAAD-D122E636222D}">
      <dgm:prSet/>
      <dgm:spPr/>
      <dgm:t>
        <a:bodyPr/>
        <a:lstStyle/>
        <a:p>
          <a:endParaRPr lang="pl-PL" sz="14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5BAEAB9-7EAB-4053-A80D-18FC7F7AD971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 (bez IF): 1 425 951 105 €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(6 182 211 016 PLN)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77,7 % alokacji programu </a:t>
          </a:r>
        </a:p>
      </dgm:t>
    </dgm:pt>
    <dgm:pt modelId="{E63F8284-AB3D-459F-8B9B-8B3403550ACD}" type="parTrans" cxnId="{48B7953D-2DAE-46DB-B73D-BC5CD10CBBDF}">
      <dgm:prSet/>
      <dgm:spPr/>
      <dgm:t>
        <a:bodyPr/>
        <a:lstStyle/>
        <a:p>
          <a:endParaRPr lang="pl-PL" sz="1400"/>
        </a:p>
      </dgm:t>
    </dgm:pt>
    <dgm:pt modelId="{13426987-7135-48D6-9EDE-829CB5B0CAB6}" type="sibTrans" cxnId="{48B7953D-2DAE-46DB-B73D-BC5CD10CBBDF}">
      <dgm:prSet/>
      <dgm:spPr/>
      <dgm:t>
        <a:bodyPr/>
        <a:lstStyle/>
        <a:p>
          <a:endParaRPr lang="pl-PL" sz="1400"/>
        </a:p>
      </dgm:t>
    </dgm:pt>
    <dgm:pt modelId="{2225866F-7E3F-4E96-8B9B-4B9B17682E49}">
      <dgm:prSet phldrT="[Tekst]" custT="1"/>
      <dgm:spPr>
        <a:solidFill>
          <a:schemeClr val="accent3">
            <a:lumMod val="5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Alokacja: 103 964 460 €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(450 737 916 PLN)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5,7 % alokacji programu </a:t>
          </a:r>
        </a:p>
      </dgm:t>
    </dgm:pt>
    <dgm:pt modelId="{28501E6C-0082-4B0D-A284-A7EEC89B4D20}" type="parTrans" cxnId="{26B76CDE-E492-4D2A-AFCB-E31435A0231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 sz="1400"/>
        </a:p>
      </dgm:t>
    </dgm:pt>
    <dgm:pt modelId="{4D9DD606-7F06-4C1D-AABF-8B372A737E78}" type="sibTrans" cxnId="{26B76CDE-E492-4D2A-AFCB-E31435A02319}">
      <dgm:prSet/>
      <dgm:spPr/>
      <dgm:t>
        <a:bodyPr/>
        <a:lstStyle/>
        <a:p>
          <a:endParaRPr lang="pl-PL" sz="1400"/>
        </a:p>
      </dgm:t>
    </dgm:pt>
    <dgm:pt modelId="{02073977-8843-4EE2-90AE-0E1FE20EF275}">
      <dgm:prSet phldrT="[Tekst]" custT="1"/>
      <dgm:spPr>
        <a:solidFill>
          <a:schemeClr val="accent2">
            <a:lumMod val="5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Alokacja: 127 257 418 €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(551 724 536 PLN)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6,9 % alokacji programu </a:t>
          </a:r>
        </a:p>
      </dgm:t>
    </dgm:pt>
    <dgm:pt modelId="{DE8F114F-2B22-4D02-9CF3-F291727C7E9E}" type="parTrans" cxnId="{6FADD691-27DA-47FB-9F55-B047AD72203C}">
      <dgm:prSet/>
      <dgm:spPr/>
      <dgm:t>
        <a:bodyPr/>
        <a:lstStyle/>
        <a:p>
          <a:endParaRPr lang="pl-PL" sz="1400"/>
        </a:p>
      </dgm:t>
    </dgm:pt>
    <dgm:pt modelId="{260F4C4A-5E4F-4CF2-A421-247A4BBCCE8A}" type="sibTrans" cxnId="{6FADD691-27DA-47FB-9F55-B047AD72203C}">
      <dgm:prSet/>
      <dgm:spPr/>
      <dgm:t>
        <a:bodyPr/>
        <a:lstStyle/>
        <a:p>
          <a:endParaRPr lang="pl-PL" sz="1400"/>
        </a:p>
      </dgm:t>
    </dgm:pt>
    <dgm:pt modelId="{B2CE517E-F4F4-4F71-858F-BF011AE15BE7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 (IF): 178 933 348 € 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(775 765 530 PLN)</a:t>
          </a:r>
        </a:p>
        <a:p>
          <a:r>
            <a:rPr lang="pl-PL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9,7 % alokacji programu </a:t>
          </a:r>
        </a:p>
      </dgm:t>
    </dgm:pt>
    <dgm:pt modelId="{2BF2250A-FA23-4D4A-94FA-3F8EF11B902D}" type="parTrans" cxnId="{D40ACDA4-AAAB-45A3-87CA-56F2617D669B}">
      <dgm:prSet/>
      <dgm:spPr/>
      <dgm:t>
        <a:bodyPr/>
        <a:lstStyle/>
        <a:p>
          <a:endParaRPr lang="pl-PL" sz="1400"/>
        </a:p>
      </dgm:t>
    </dgm:pt>
    <dgm:pt modelId="{B8698313-60A9-415D-9538-EDA9B3287DCD}" type="sibTrans" cxnId="{D40ACDA4-AAAB-45A3-87CA-56F2617D669B}">
      <dgm:prSet/>
      <dgm:spPr/>
      <dgm:t>
        <a:bodyPr/>
        <a:lstStyle/>
        <a:p>
          <a:endParaRPr lang="pl-PL" sz="1400"/>
        </a:p>
      </dgm:t>
    </dgm:pt>
    <dgm:pt modelId="{8795695D-5144-4BE3-A832-A2E5922333C5}" type="pres">
      <dgm:prSet presAssocID="{79EDF09D-F4EF-4A10-A76E-2A8CFCB599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9758E62-E989-4A5A-A4A2-5B1CBE85A43E}" type="pres">
      <dgm:prSet presAssocID="{06D45317-7D85-4CA1-9D91-1C33230E77E7}" presName="hierRoot1" presStyleCnt="0">
        <dgm:presLayoutVars>
          <dgm:hierBranch val="init"/>
        </dgm:presLayoutVars>
      </dgm:prSet>
      <dgm:spPr/>
    </dgm:pt>
    <dgm:pt modelId="{B208F551-B40B-488E-BD18-B5449C6A2C00}" type="pres">
      <dgm:prSet presAssocID="{06D45317-7D85-4CA1-9D91-1C33230E77E7}" presName="rootComposite1" presStyleCnt="0"/>
      <dgm:spPr/>
    </dgm:pt>
    <dgm:pt modelId="{C630F2AB-FF6A-4B11-949A-109B5B4B22FB}" type="pres">
      <dgm:prSet presAssocID="{06D45317-7D85-4CA1-9D91-1C33230E77E7}" presName="rootText1" presStyleLbl="node0" presStyleIdx="0" presStyleCnt="1" custScaleX="119605" custLinFactNeighborX="-3248" custLinFactNeighborY="-3444">
        <dgm:presLayoutVars>
          <dgm:chPref val="3"/>
        </dgm:presLayoutVars>
      </dgm:prSet>
      <dgm:spPr/>
    </dgm:pt>
    <dgm:pt modelId="{37A885A5-F858-4F19-AA5F-3D9ED4C1FF2C}" type="pres">
      <dgm:prSet presAssocID="{06D45317-7D85-4CA1-9D91-1C33230E77E7}" presName="rootConnector1" presStyleLbl="node1" presStyleIdx="0" presStyleCnt="0"/>
      <dgm:spPr/>
    </dgm:pt>
    <dgm:pt modelId="{8B697781-4923-42D2-AFA9-67B79DB730E0}" type="pres">
      <dgm:prSet presAssocID="{06D45317-7D85-4CA1-9D91-1C33230E77E7}" presName="hierChild2" presStyleCnt="0"/>
      <dgm:spPr/>
    </dgm:pt>
    <dgm:pt modelId="{B6677A6B-97B5-406F-8410-E1252EA8FC9D}" type="pres">
      <dgm:prSet presAssocID="{537ABAA1-A6A9-4CF4-8A58-7B5E1B3DEDFC}" presName="Name37" presStyleLbl="parChTrans1D2" presStyleIdx="0" presStyleCnt="3"/>
      <dgm:spPr/>
    </dgm:pt>
    <dgm:pt modelId="{0D07AE3C-FAFD-41CD-81F9-278DA713C19B}" type="pres">
      <dgm:prSet presAssocID="{562581D8-4704-422C-8F8B-842778DD888E}" presName="hierRoot2" presStyleCnt="0">
        <dgm:presLayoutVars>
          <dgm:hierBranch val="init"/>
        </dgm:presLayoutVars>
      </dgm:prSet>
      <dgm:spPr/>
    </dgm:pt>
    <dgm:pt modelId="{17A52D02-22FE-46B1-BFC8-2375E1FE2DFA}" type="pres">
      <dgm:prSet presAssocID="{562581D8-4704-422C-8F8B-842778DD888E}" presName="rootComposite" presStyleCnt="0"/>
      <dgm:spPr/>
    </dgm:pt>
    <dgm:pt modelId="{6DFF5C14-C643-4967-9AD5-FF34B12399B0}" type="pres">
      <dgm:prSet presAssocID="{562581D8-4704-422C-8F8B-842778DD888E}" presName="rootText" presStyleLbl="node2" presStyleIdx="0" presStyleCnt="3" custScaleX="110040" custScaleY="100582" custLinFactNeighborX="-2952" custLinFactNeighborY="3872">
        <dgm:presLayoutVars>
          <dgm:chPref val="3"/>
        </dgm:presLayoutVars>
      </dgm:prSet>
      <dgm:spPr/>
    </dgm:pt>
    <dgm:pt modelId="{638DCD79-E975-4316-8AB2-3DF3652ADDAF}" type="pres">
      <dgm:prSet presAssocID="{562581D8-4704-422C-8F8B-842778DD888E}" presName="rootConnector" presStyleLbl="node2" presStyleIdx="0" presStyleCnt="3"/>
      <dgm:spPr/>
    </dgm:pt>
    <dgm:pt modelId="{A75C0514-7F79-41F3-98C4-9818220B4D50}" type="pres">
      <dgm:prSet presAssocID="{562581D8-4704-422C-8F8B-842778DD888E}" presName="hierChild4" presStyleCnt="0"/>
      <dgm:spPr/>
    </dgm:pt>
    <dgm:pt modelId="{4A540F75-11F1-4CF5-AB9B-4C5A7AB87D3C}" type="pres">
      <dgm:prSet presAssocID="{2BF2250A-FA23-4D4A-94FA-3F8EF11B902D}" presName="Name37" presStyleLbl="parChTrans1D3" presStyleIdx="0" presStyleCnt="4"/>
      <dgm:spPr/>
    </dgm:pt>
    <dgm:pt modelId="{E96A3B8E-91C2-4DD5-9901-CEE3ECFE7798}" type="pres">
      <dgm:prSet presAssocID="{B2CE517E-F4F4-4F71-858F-BF011AE15BE7}" presName="hierRoot2" presStyleCnt="0">
        <dgm:presLayoutVars>
          <dgm:hierBranch val="init"/>
        </dgm:presLayoutVars>
      </dgm:prSet>
      <dgm:spPr/>
    </dgm:pt>
    <dgm:pt modelId="{4DD4D9BC-7A6B-4357-A066-B3DEAE6D7104}" type="pres">
      <dgm:prSet presAssocID="{B2CE517E-F4F4-4F71-858F-BF011AE15BE7}" presName="rootComposite" presStyleCnt="0"/>
      <dgm:spPr/>
    </dgm:pt>
    <dgm:pt modelId="{B2400CFE-B23F-4399-BB8C-8A0155A0F2C6}" type="pres">
      <dgm:prSet presAssocID="{B2CE517E-F4F4-4F71-858F-BF011AE15BE7}" presName="rootText" presStyleLbl="node3" presStyleIdx="0" presStyleCnt="4" custScaleX="104063" custLinFactY="23966" custLinFactNeighborX="4262" custLinFactNeighborY="100000">
        <dgm:presLayoutVars>
          <dgm:chPref val="3"/>
        </dgm:presLayoutVars>
      </dgm:prSet>
      <dgm:spPr/>
    </dgm:pt>
    <dgm:pt modelId="{7C0CE4F1-A7B3-4395-AA2A-6D5C8C7AE8E6}" type="pres">
      <dgm:prSet presAssocID="{B2CE517E-F4F4-4F71-858F-BF011AE15BE7}" presName="rootConnector" presStyleLbl="node3" presStyleIdx="0" presStyleCnt="4"/>
      <dgm:spPr/>
    </dgm:pt>
    <dgm:pt modelId="{9688285A-0BC4-417A-A8CA-D948906F7277}" type="pres">
      <dgm:prSet presAssocID="{B2CE517E-F4F4-4F71-858F-BF011AE15BE7}" presName="hierChild4" presStyleCnt="0"/>
      <dgm:spPr/>
    </dgm:pt>
    <dgm:pt modelId="{788E7A31-C2C7-4124-AA17-DD22A64FF05F}" type="pres">
      <dgm:prSet presAssocID="{B2CE517E-F4F4-4F71-858F-BF011AE15BE7}" presName="hierChild5" presStyleCnt="0"/>
      <dgm:spPr/>
    </dgm:pt>
    <dgm:pt modelId="{B10FE292-CADA-4DE8-AA02-FB55B235B131}" type="pres">
      <dgm:prSet presAssocID="{E63F8284-AB3D-459F-8B9B-8B3403550ACD}" presName="Name37" presStyleLbl="parChTrans1D3" presStyleIdx="1" presStyleCnt="4"/>
      <dgm:spPr/>
    </dgm:pt>
    <dgm:pt modelId="{4D27F3CB-B1E0-44EF-9857-EF9AC786D867}" type="pres">
      <dgm:prSet presAssocID="{B5BAEAB9-7EAB-4053-A80D-18FC7F7AD971}" presName="hierRoot2" presStyleCnt="0">
        <dgm:presLayoutVars>
          <dgm:hierBranch val="init"/>
        </dgm:presLayoutVars>
      </dgm:prSet>
      <dgm:spPr/>
    </dgm:pt>
    <dgm:pt modelId="{72E740BE-7197-4F7E-8E83-CC6797BA7114}" type="pres">
      <dgm:prSet presAssocID="{B5BAEAB9-7EAB-4053-A80D-18FC7F7AD971}" presName="rootComposite" presStyleCnt="0"/>
      <dgm:spPr/>
    </dgm:pt>
    <dgm:pt modelId="{7B435D01-3D58-4EA8-A917-96DCA2A81F9A}" type="pres">
      <dgm:prSet presAssocID="{B5BAEAB9-7EAB-4053-A80D-18FC7F7AD971}" presName="rootText" presStyleLbl="node3" presStyleIdx="1" presStyleCnt="4" custScaleX="121520" custLinFactY="-43351" custLinFactNeighborX="-11016" custLinFactNeighborY="-100000">
        <dgm:presLayoutVars>
          <dgm:chPref val="3"/>
        </dgm:presLayoutVars>
      </dgm:prSet>
      <dgm:spPr/>
    </dgm:pt>
    <dgm:pt modelId="{DB9FF507-6201-413C-9E2C-F589825DB7F3}" type="pres">
      <dgm:prSet presAssocID="{B5BAEAB9-7EAB-4053-A80D-18FC7F7AD971}" presName="rootConnector" presStyleLbl="node3" presStyleIdx="1" presStyleCnt="4"/>
      <dgm:spPr/>
    </dgm:pt>
    <dgm:pt modelId="{EB9742F2-6033-455C-BCA3-CBC528C8A2F0}" type="pres">
      <dgm:prSet presAssocID="{B5BAEAB9-7EAB-4053-A80D-18FC7F7AD971}" presName="hierChild4" presStyleCnt="0"/>
      <dgm:spPr/>
    </dgm:pt>
    <dgm:pt modelId="{6EAF6B92-1047-4971-BA81-BC5B8802DB06}" type="pres">
      <dgm:prSet presAssocID="{B5BAEAB9-7EAB-4053-A80D-18FC7F7AD971}" presName="hierChild5" presStyleCnt="0"/>
      <dgm:spPr/>
    </dgm:pt>
    <dgm:pt modelId="{F42B7B51-52B7-4443-9EBD-D92F7DCD8641}" type="pres">
      <dgm:prSet presAssocID="{562581D8-4704-422C-8F8B-842778DD888E}" presName="hierChild5" presStyleCnt="0"/>
      <dgm:spPr/>
    </dgm:pt>
    <dgm:pt modelId="{65E81782-BF30-41EB-91D9-CDD31919C60E}" type="pres">
      <dgm:prSet presAssocID="{77B0BBDA-86FC-47F7-8DCC-DB4C72C1FCC1}" presName="Name37" presStyleLbl="parChTrans1D2" presStyleIdx="1" presStyleCnt="3"/>
      <dgm:spPr/>
    </dgm:pt>
    <dgm:pt modelId="{FA3654C5-6004-42ED-82A2-8AAFD5619D25}" type="pres">
      <dgm:prSet presAssocID="{BE048A2E-6E2C-40C0-AFAD-0E7528FCE271}" presName="hierRoot2" presStyleCnt="0">
        <dgm:presLayoutVars>
          <dgm:hierBranch val="init"/>
        </dgm:presLayoutVars>
      </dgm:prSet>
      <dgm:spPr/>
    </dgm:pt>
    <dgm:pt modelId="{4FD967DF-9079-4546-A4BF-F0AE7547A73E}" type="pres">
      <dgm:prSet presAssocID="{BE048A2E-6E2C-40C0-AFAD-0E7528FCE271}" presName="rootComposite" presStyleCnt="0"/>
      <dgm:spPr/>
    </dgm:pt>
    <dgm:pt modelId="{F177E919-73B4-4370-8A5B-25C68A62ED36}" type="pres">
      <dgm:prSet presAssocID="{BE048A2E-6E2C-40C0-AFAD-0E7528FCE271}" presName="rootText" presStyleLbl="node2" presStyleIdx="1" presStyleCnt="3" custScaleX="122877" custLinFactNeighborX="5347" custLinFactNeighborY="4454">
        <dgm:presLayoutVars>
          <dgm:chPref val="3"/>
        </dgm:presLayoutVars>
      </dgm:prSet>
      <dgm:spPr/>
    </dgm:pt>
    <dgm:pt modelId="{AA732546-F377-488A-A07E-C4131084650B}" type="pres">
      <dgm:prSet presAssocID="{BE048A2E-6E2C-40C0-AFAD-0E7528FCE271}" presName="rootConnector" presStyleLbl="node2" presStyleIdx="1" presStyleCnt="3"/>
      <dgm:spPr/>
    </dgm:pt>
    <dgm:pt modelId="{73C3C85B-4916-46E4-B93B-0E996BAA2030}" type="pres">
      <dgm:prSet presAssocID="{BE048A2E-6E2C-40C0-AFAD-0E7528FCE271}" presName="hierChild4" presStyleCnt="0"/>
      <dgm:spPr/>
    </dgm:pt>
    <dgm:pt modelId="{9E8B5988-DADE-48B4-B3E1-A5809FC25380}" type="pres">
      <dgm:prSet presAssocID="{28501E6C-0082-4B0D-A284-A7EEC89B4D20}" presName="Name37" presStyleLbl="parChTrans1D3" presStyleIdx="2" presStyleCnt="4"/>
      <dgm:spPr/>
    </dgm:pt>
    <dgm:pt modelId="{A5E84EC2-E46F-458B-BE91-53742134369B}" type="pres">
      <dgm:prSet presAssocID="{2225866F-7E3F-4E96-8B9B-4B9B17682E49}" presName="hierRoot2" presStyleCnt="0">
        <dgm:presLayoutVars>
          <dgm:hierBranch val="init"/>
        </dgm:presLayoutVars>
      </dgm:prSet>
      <dgm:spPr/>
    </dgm:pt>
    <dgm:pt modelId="{F0BED9BC-6D9F-4C92-9A57-DDA568BE57C5}" type="pres">
      <dgm:prSet presAssocID="{2225866F-7E3F-4E96-8B9B-4B9B17682E49}" presName="rootComposite" presStyleCnt="0"/>
      <dgm:spPr/>
    </dgm:pt>
    <dgm:pt modelId="{6F01FF69-9B42-4BC0-A75E-250E59828436}" type="pres">
      <dgm:prSet presAssocID="{2225866F-7E3F-4E96-8B9B-4B9B17682E49}" presName="rootText" presStyleLbl="node3" presStyleIdx="2" presStyleCnt="4" custScaleX="110078">
        <dgm:presLayoutVars>
          <dgm:chPref val="3"/>
        </dgm:presLayoutVars>
      </dgm:prSet>
      <dgm:spPr/>
    </dgm:pt>
    <dgm:pt modelId="{5F9A90DD-B1C4-448D-BB7F-EFEA19385CEB}" type="pres">
      <dgm:prSet presAssocID="{2225866F-7E3F-4E96-8B9B-4B9B17682E49}" presName="rootConnector" presStyleLbl="node3" presStyleIdx="2" presStyleCnt="4"/>
      <dgm:spPr/>
    </dgm:pt>
    <dgm:pt modelId="{797B8D6A-F479-41FF-8831-92BD95FAFC32}" type="pres">
      <dgm:prSet presAssocID="{2225866F-7E3F-4E96-8B9B-4B9B17682E49}" presName="hierChild4" presStyleCnt="0"/>
      <dgm:spPr/>
    </dgm:pt>
    <dgm:pt modelId="{D103D065-AC9A-4A9E-B857-4E75BC6F88B2}" type="pres">
      <dgm:prSet presAssocID="{2225866F-7E3F-4E96-8B9B-4B9B17682E49}" presName="hierChild5" presStyleCnt="0"/>
      <dgm:spPr/>
    </dgm:pt>
    <dgm:pt modelId="{26622065-FA49-474E-A048-A48ADF4A815D}" type="pres">
      <dgm:prSet presAssocID="{BE048A2E-6E2C-40C0-AFAD-0E7528FCE271}" presName="hierChild5" presStyleCnt="0"/>
      <dgm:spPr/>
    </dgm:pt>
    <dgm:pt modelId="{83921F8A-CAE0-4159-ABEA-B82CCD13CD09}" type="pres">
      <dgm:prSet presAssocID="{6184A821-B862-47FD-A8A4-4F4A11FB9780}" presName="Name37" presStyleLbl="parChTrans1D2" presStyleIdx="2" presStyleCnt="3"/>
      <dgm:spPr/>
    </dgm:pt>
    <dgm:pt modelId="{63F3E343-7DE7-4653-9E24-0841F4052FBF}" type="pres">
      <dgm:prSet presAssocID="{420BAE2A-BFED-4C11-81F7-5F1AAC48A608}" presName="hierRoot2" presStyleCnt="0">
        <dgm:presLayoutVars>
          <dgm:hierBranch val="init"/>
        </dgm:presLayoutVars>
      </dgm:prSet>
      <dgm:spPr/>
    </dgm:pt>
    <dgm:pt modelId="{2C392BCB-8CDC-42C2-A25E-9CB82B76592B}" type="pres">
      <dgm:prSet presAssocID="{420BAE2A-BFED-4C11-81F7-5F1AAC48A608}" presName="rootComposite" presStyleCnt="0"/>
      <dgm:spPr/>
    </dgm:pt>
    <dgm:pt modelId="{1E4D7222-90F8-47E1-92D4-046F1D015ADD}" type="pres">
      <dgm:prSet presAssocID="{420BAE2A-BFED-4C11-81F7-5F1AAC48A608}" presName="rootText" presStyleLbl="node2" presStyleIdx="2" presStyleCnt="3" custScaleX="127853" custLinFactNeighborX="2067" custLinFactNeighborY="4454">
        <dgm:presLayoutVars>
          <dgm:chPref val="3"/>
        </dgm:presLayoutVars>
      </dgm:prSet>
      <dgm:spPr/>
    </dgm:pt>
    <dgm:pt modelId="{C929FACF-150C-421B-84B3-CE48A76A43A1}" type="pres">
      <dgm:prSet presAssocID="{420BAE2A-BFED-4C11-81F7-5F1AAC48A608}" presName="rootConnector" presStyleLbl="node2" presStyleIdx="2" presStyleCnt="3"/>
      <dgm:spPr/>
    </dgm:pt>
    <dgm:pt modelId="{8D486CCA-C492-4792-A556-CBC95B934814}" type="pres">
      <dgm:prSet presAssocID="{420BAE2A-BFED-4C11-81F7-5F1AAC48A608}" presName="hierChild4" presStyleCnt="0"/>
      <dgm:spPr/>
    </dgm:pt>
    <dgm:pt modelId="{F6750EA2-6AD4-43A0-8CF3-261555FFF8C0}" type="pres">
      <dgm:prSet presAssocID="{DE8F114F-2B22-4D02-9CF3-F291727C7E9E}" presName="Name37" presStyleLbl="parChTrans1D3" presStyleIdx="3" presStyleCnt="4"/>
      <dgm:spPr/>
    </dgm:pt>
    <dgm:pt modelId="{998E74AF-609E-4255-AD96-6201E7A00FEA}" type="pres">
      <dgm:prSet presAssocID="{02073977-8843-4EE2-90AE-0E1FE20EF275}" presName="hierRoot2" presStyleCnt="0">
        <dgm:presLayoutVars>
          <dgm:hierBranch val="init"/>
        </dgm:presLayoutVars>
      </dgm:prSet>
      <dgm:spPr/>
    </dgm:pt>
    <dgm:pt modelId="{B5D972B7-0C6A-4AF0-8BBD-3E9A94863AE4}" type="pres">
      <dgm:prSet presAssocID="{02073977-8843-4EE2-90AE-0E1FE20EF275}" presName="rootComposite" presStyleCnt="0"/>
      <dgm:spPr/>
    </dgm:pt>
    <dgm:pt modelId="{4C65CD0A-68F8-48F8-8EFD-179A019A0E5A}" type="pres">
      <dgm:prSet presAssocID="{02073977-8843-4EE2-90AE-0E1FE20EF275}" presName="rootText" presStyleLbl="node3" presStyleIdx="3" presStyleCnt="4" custScaleX="108184">
        <dgm:presLayoutVars>
          <dgm:chPref val="3"/>
        </dgm:presLayoutVars>
      </dgm:prSet>
      <dgm:spPr/>
    </dgm:pt>
    <dgm:pt modelId="{5EDAFE0F-5413-4534-932F-03FCBD0E730C}" type="pres">
      <dgm:prSet presAssocID="{02073977-8843-4EE2-90AE-0E1FE20EF275}" presName="rootConnector" presStyleLbl="node3" presStyleIdx="3" presStyleCnt="4"/>
      <dgm:spPr/>
    </dgm:pt>
    <dgm:pt modelId="{46815FD8-111A-441C-9A7D-F6CEC94F829E}" type="pres">
      <dgm:prSet presAssocID="{02073977-8843-4EE2-90AE-0E1FE20EF275}" presName="hierChild4" presStyleCnt="0"/>
      <dgm:spPr/>
    </dgm:pt>
    <dgm:pt modelId="{29EBF8A2-5F18-4DE0-B614-727CCE0F6E6D}" type="pres">
      <dgm:prSet presAssocID="{02073977-8843-4EE2-90AE-0E1FE20EF275}" presName="hierChild5" presStyleCnt="0"/>
      <dgm:spPr/>
    </dgm:pt>
    <dgm:pt modelId="{3FA291A8-F71F-4A00-BD7D-1478F4B25351}" type="pres">
      <dgm:prSet presAssocID="{420BAE2A-BFED-4C11-81F7-5F1AAC48A608}" presName="hierChild5" presStyleCnt="0"/>
      <dgm:spPr/>
    </dgm:pt>
    <dgm:pt modelId="{7C19AEE9-36AB-4954-9382-5AE17819B62D}" type="pres">
      <dgm:prSet presAssocID="{06D45317-7D85-4CA1-9D91-1C33230E77E7}" presName="hierChild3" presStyleCnt="0"/>
      <dgm:spPr/>
    </dgm:pt>
  </dgm:ptLst>
  <dgm:cxnLst>
    <dgm:cxn modelId="{A95EFC09-052E-41E0-9F97-AC450E795A6E}" type="presOf" srcId="{06D45317-7D85-4CA1-9D91-1C33230E77E7}" destId="{37A885A5-F858-4F19-AA5F-3D9ED4C1FF2C}" srcOrd="1" destOrd="0" presId="urn:microsoft.com/office/officeart/2005/8/layout/orgChart1"/>
    <dgm:cxn modelId="{8CAE2212-12AD-4187-A02A-669EEFA2934E}" type="presOf" srcId="{420BAE2A-BFED-4C11-81F7-5F1AAC48A608}" destId="{1E4D7222-90F8-47E1-92D4-046F1D015ADD}" srcOrd="0" destOrd="0" presId="urn:microsoft.com/office/officeart/2005/8/layout/orgChart1"/>
    <dgm:cxn modelId="{FF055D13-5640-47F5-B092-A88798E5F349}" type="presOf" srcId="{79EDF09D-F4EF-4A10-A76E-2A8CFCB5997F}" destId="{8795695D-5144-4BE3-A832-A2E5922333C5}" srcOrd="0" destOrd="0" presId="urn:microsoft.com/office/officeart/2005/8/layout/orgChart1"/>
    <dgm:cxn modelId="{32E42415-7D5A-46C2-B59A-BA198FA67321}" type="presOf" srcId="{DE8F114F-2B22-4D02-9CF3-F291727C7E9E}" destId="{F6750EA2-6AD4-43A0-8CF3-261555FFF8C0}" srcOrd="0" destOrd="0" presId="urn:microsoft.com/office/officeart/2005/8/layout/orgChart1"/>
    <dgm:cxn modelId="{B19A141C-6BE6-40C5-ADA5-CDA8E71A4A67}" type="presOf" srcId="{B2CE517E-F4F4-4F71-858F-BF011AE15BE7}" destId="{B2400CFE-B23F-4399-BB8C-8A0155A0F2C6}" srcOrd="0" destOrd="0" presId="urn:microsoft.com/office/officeart/2005/8/layout/orgChart1"/>
    <dgm:cxn modelId="{CE123A1C-ACD2-49F5-8344-549689F21B66}" type="presOf" srcId="{2BF2250A-FA23-4D4A-94FA-3F8EF11B902D}" destId="{4A540F75-11F1-4CF5-AB9B-4C5A7AB87D3C}" srcOrd="0" destOrd="0" presId="urn:microsoft.com/office/officeart/2005/8/layout/orgChart1"/>
    <dgm:cxn modelId="{8C2C531F-4CCD-4CD9-8ABE-9B230990F1F4}" type="presOf" srcId="{B2CE517E-F4F4-4F71-858F-BF011AE15BE7}" destId="{7C0CE4F1-A7B3-4395-AA2A-6D5C8C7AE8E6}" srcOrd="1" destOrd="0" presId="urn:microsoft.com/office/officeart/2005/8/layout/orgChart1"/>
    <dgm:cxn modelId="{CBA8BA22-1094-4D03-ACB4-DB8E2BBFC1A2}" type="presOf" srcId="{BE048A2E-6E2C-40C0-AFAD-0E7528FCE271}" destId="{AA732546-F377-488A-A07E-C4131084650B}" srcOrd="1" destOrd="0" presId="urn:microsoft.com/office/officeart/2005/8/layout/orgChart1"/>
    <dgm:cxn modelId="{83019B24-28C7-4047-AC56-9A6D8A4FAF60}" srcId="{06D45317-7D85-4CA1-9D91-1C33230E77E7}" destId="{562581D8-4704-422C-8F8B-842778DD888E}" srcOrd="0" destOrd="0" parTransId="{537ABAA1-A6A9-4CF4-8A58-7B5E1B3DEDFC}" sibTransId="{CADF7AD5-F292-4779-8EA1-7351DA6A8A2B}"/>
    <dgm:cxn modelId="{DBB16727-542D-4B67-8CF0-BF1B1F5E3B43}" srcId="{06D45317-7D85-4CA1-9D91-1C33230E77E7}" destId="{BE048A2E-6E2C-40C0-AFAD-0E7528FCE271}" srcOrd="1" destOrd="0" parTransId="{77B0BBDA-86FC-47F7-8DCC-DB4C72C1FCC1}" sibTransId="{E3A39FD1-A902-4578-BA30-7ACF270D57A8}"/>
    <dgm:cxn modelId="{B1FADD2A-6E42-4832-AE7D-8642C6701CD4}" type="presOf" srcId="{02073977-8843-4EE2-90AE-0E1FE20EF275}" destId="{5EDAFE0F-5413-4534-932F-03FCBD0E730C}" srcOrd="1" destOrd="0" presId="urn:microsoft.com/office/officeart/2005/8/layout/orgChart1"/>
    <dgm:cxn modelId="{F0BA3B2D-8F2E-4A68-85C6-0898D727F511}" type="presOf" srcId="{562581D8-4704-422C-8F8B-842778DD888E}" destId="{638DCD79-E975-4316-8AB2-3DF3652ADDAF}" srcOrd="1" destOrd="0" presId="urn:microsoft.com/office/officeart/2005/8/layout/orgChart1"/>
    <dgm:cxn modelId="{48B7953D-2DAE-46DB-B73D-BC5CD10CBBDF}" srcId="{562581D8-4704-422C-8F8B-842778DD888E}" destId="{B5BAEAB9-7EAB-4053-A80D-18FC7F7AD971}" srcOrd="1" destOrd="0" parTransId="{E63F8284-AB3D-459F-8B9B-8B3403550ACD}" sibTransId="{13426987-7135-48D6-9EDE-829CB5B0CAB6}"/>
    <dgm:cxn modelId="{6F2FB25B-E875-43CD-95AC-9094C899C0BB}" type="presOf" srcId="{28501E6C-0082-4B0D-A284-A7EEC89B4D20}" destId="{9E8B5988-DADE-48B4-B3E1-A5809FC25380}" srcOrd="0" destOrd="0" presId="urn:microsoft.com/office/officeart/2005/8/layout/orgChart1"/>
    <dgm:cxn modelId="{CCE0785E-12A2-4AD2-9492-28FCBB5C9441}" type="presOf" srcId="{2225866F-7E3F-4E96-8B9B-4B9B17682E49}" destId="{5F9A90DD-B1C4-448D-BB7F-EFEA19385CEB}" srcOrd="1" destOrd="0" presId="urn:microsoft.com/office/officeart/2005/8/layout/orgChart1"/>
    <dgm:cxn modelId="{AC42CF41-08F3-435C-BE8E-82A155721B7E}" type="presOf" srcId="{2225866F-7E3F-4E96-8B9B-4B9B17682E49}" destId="{6F01FF69-9B42-4BC0-A75E-250E59828436}" srcOrd="0" destOrd="0" presId="urn:microsoft.com/office/officeart/2005/8/layout/orgChart1"/>
    <dgm:cxn modelId="{999EC962-721C-4FD6-842B-35DEFE057871}" type="presOf" srcId="{BE048A2E-6E2C-40C0-AFAD-0E7528FCE271}" destId="{F177E919-73B4-4370-8A5B-25C68A62ED36}" srcOrd="0" destOrd="0" presId="urn:microsoft.com/office/officeart/2005/8/layout/orgChart1"/>
    <dgm:cxn modelId="{4A7F4371-C639-4D4E-9C84-BFFDC52F5A1F}" type="presOf" srcId="{06D45317-7D85-4CA1-9D91-1C33230E77E7}" destId="{C630F2AB-FF6A-4B11-949A-109B5B4B22FB}" srcOrd="0" destOrd="0" presId="urn:microsoft.com/office/officeart/2005/8/layout/orgChart1"/>
    <dgm:cxn modelId="{6C6DA854-F054-4720-A257-A8BE02AA5753}" type="presOf" srcId="{420BAE2A-BFED-4C11-81F7-5F1AAC48A608}" destId="{C929FACF-150C-421B-84B3-CE48A76A43A1}" srcOrd="1" destOrd="0" presId="urn:microsoft.com/office/officeart/2005/8/layout/orgChart1"/>
    <dgm:cxn modelId="{C8A8B586-C2E6-4473-BA4F-F8230E255294}" type="presOf" srcId="{537ABAA1-A6A9-4CF4-8A58-7B5E1B3DEDFC}" destId="{B6677A6B-97B5-406F-8410-E1252EA8FC9D}" srcOrd="0" destOrd="0" presId="urn:microsoft.com/office/officeart/2005/8/layout/orgChart1"/>
    <dgm:cxn modelId="{6FADD691-27DA-47FB-9F55-B047AD72203C}" srcId="{420BAE2A-BFED-4C11-81F7-5F1AAC48A608}" destId="{02073977-8843-4EE2-90AE-0E1FE20EF275}" srcOrd="0" destOrd="0" parTransId="{DE8F114F-2B22-4D02-9CF3-F291727C7E9E}" sibTransId="{260F4C4A-5E4F-4CF2-A421-247A4BBCCE8A}"/>
    <dgm:cxn modelId="{665F6496-D872-4CDC-8C5E-5C2FFB11D517}" type="presOf" srcId="{02073977-8843-4EE2-90AE-0E1FE20EF275}" destId="{4C65CD0A-68F8-48F8-8EFD-179A019A0E5A}" srcOrd="0" destOrd="0" presId="urn:microsoft.com/office/officeart/2005/8/layout/orgChart1"/>
    <dgm:cxn modelId="{89D5C1A0-F08E-4EBD-A524-52958C2BCDBC}" type="presOf" srcId="{77B0BBDA-86FC-47F7-8DCC-DB4C72C1FCC1}" destId="{65E81782-BF30-41EB-91D9-CDD31919C60E}" srcOrd="0" destOrd="0" presId="urn:microsoft.com/office/officeart/2005/8/layout/orgChart1"/>
    <dgm:cxn modelId="{88FA2DA1-D83A-4B65-8406-B14C3F96F4DB}" type="presOf" srcId="{B5BAEAB9-7EAB-4053-A80D-18FC7F7AD971}" destId="{7B435D01-3D58-4EA8-A917-96DCA2A81F9A}" srcOrd="0" destOrd="0" presId="urn:microsoft.com/office/officeart/2005/8/layout/orgChart1"/>
    <dgm:cxn modelId="{D40ACDA4-AAAB-45A3-87CA-56F2617D669B}" srcId="{562581D8-4704-422C-8F8B-842778DD888E}" destId="{B2CE517E-F4F4-4F71-858F-BF011AE15BE7}" srcOrd="0" destOrd="0" parTransId="{2BF2250A-FA23-4D4A-94FA-3F8EF11B902D}" sibTransId="{B8698313-60A9-415D-9538-EDA9B3287DCD}"/>
    <dgm:cxn modelId="{28C256A8-DB92-47C9-8D91-3D86EEB739C4}" type="presOf" srcId="{E63F8284-AB3D-459F-8B9B-8B3403550ACD}" destId="{B10FE292-CADA-4DE8-AA02-FB55B235B131}" srcOrd="0" destOrd="0" presId="urn:microsoft.com/office/officeart/2005/8/layout/orgChart1"/>
    <dgm:cxn modelId="{F9C5C6C4-6C2D-4DB2-AAAD-D122E636222D}" srcId="{06D45317-7D85-4CA1-9D91-1C33230E77E7}" destId="{420BAE2A-BFED-4C11-81F7-5F1AAC48A608}" srcOrd="2" destOrd="0" parTransId="{6184A821-B862-47FD-A8A4-4F4A11FB9780}" sibTransId="{77998677-D953-4568-9955-61D139DA6E63}"/>
    <dgm:cxn modelId="{D3633BCF-EAD8-48D3-9B17-A5B2E9950E6E}" srcId="{79EDF09D-F4EF-4A10-A76E-2A8CFCB5997F}" destId="{06D45317-7D85-4CA1-9D91-1C33230E77E7}" srcOrd="0" destOrd="0" parTransId="{45BF440C-6E7C-486E-BCA5-054C6D168FD6}" sibTransId="{2E8FCB5D-DE79-4F18-A357-81F1DD77109B}"/>
    <dgm:cxn modelId="{8E9AF7DC-1044-4251-82C4-B5DF1EED5F92}" type="presOf" srcId="{562581D8-4704-422C-8F8B-842778DD888E}" destId="{6DFF5C14-C643-4967-9AD5-FF34B12399B0}" srcOrd="0" destOrd="0" presId="urn:microsoft.com/office/officeart/2005/8/layout/orgChart1"/>
    <dgm:cxn modelId="{26B76CDE-E492-4D2A-AFCB-E31435A02319}" srcId="{BE048A2E-6E2C-40C0-AFAD-0E7528FCE271}" destId="{2225866F-7E3F-4E96-8B9B-4B9B17682E49}" srcOrd="0" destOrd="0" parTransId="{28501E6C-0082-4B0D-A284-A7EEC89B4D20}" sibTransId="{4D9DD606-7F06-4C1D-AABF-8B372A737E78}"/>
    <dgm:cxn modelId="{8EF202EC-75FB-4723-8F5B-E1D2BC1462D7}" type="presOf" srcId="{6184A821-B862-47FD-A8A4-4F4A11FB9780}" destId="{83921F8A-CAE0-4159-ABEA-B82CCD13CD09}" srcOrd="0" destOrd="0" presId="urn:microsoft.com/office/officeart/2005/8/layout/orgChart1"/>
    <dgm:cxn modelId="{92E975F8-2BF9-44FB-B920-8DD250CFAF1E}" type="presOf" srcId="{B5BAEAB9-7EAB-4053-A80D-18FC7F7AD971}" destId="{DB9FF507-6201-413C-9E2C-F589825DB7F3}" srcOrd="1" destOrd="0" presId="urn:microsoft.com/office/officeart/2005/8/layout/orgChart1"/>
    <dgm:cxn modelId="{2CA2A5A0-683A-4FA1-A699-14FF679753B7}" type="presParOf" srcId="{8795695D-5144-4BE3-A832-A2E5922333C5}" destId="{29758E62-E989-4A5A-A4A2-5B1CBE85A43E}" srcOrd="0" destOrd="0" presId="urn:microsoft.com/office/officeart/2005/8/layout/orgChart1"/>
    <dgm:cxn modelId="{7B5A2CC7-EBEB-4621-B027-C27D6F96BF18}" type="presParOf" srcId="{29758E62-E989-4A5A-A4A2-5B1CBE85A43E}" destId="{B208F551-B40B-488E-BD18-B5449C6A2C00}" srcOrd="0" destOrd="0" presId="urn:microsoft.com/office/officeart/2005/8/layout/orgChart1"/>
    <dgm:cxn modelId="{8A047E67-99CC-4D54-811F-1C5011BB0102}" type="presParOf" srcId="{B208F551-B40B-488E-BD18-B5449C6A2C00}" destId="{C630F2AB-FF6A-4B11-949A-109B5B4B22FB}" srcOrd="0" destOrd="0" presId="urn:microsoft.com/office/officeart/2005/8/layout/orgChart1"/>
    <dgm:cxn modelId="{9F5CA86B-D0C0-48BF-9076-69B7162B5EF0}" type="presParOf" srcId="{B208F551-B40B-488E-BD18-B5449C6A2C00}" destId="{37A885A5-F858-4F19-AA5F-3D9ED4C1FF2C}" srcOrd="1" destOrd="0" presId="urn:microsoft.com/office/officeart/2005/8/layout/orgChart1"/>
    <dgm:cxn modelId="{7C6BF521-3C83-42AC-B687-DCA7A6DE74DB}" type="presParOf" srcId="{29758E62-E989-4A5A-A4A2-5B1CBE85A43E}" destId="{8B697781-4923-42D2-AFA9-67B79DB730E0}" srcOrd="1" destOrd="0" presId="urn:microsoft.com/office/officeart/2005/8/layout/orgChart1"/>
    <dgm:cxn modelId="{3B23A6D1-177B-4EAC-A635-FF156D5965E2}" type="presParOf" srcId="{8B697781-4923-42D2-AFA9-67B79DB730E0}" destId="{B6677A6B-97B5-406F-8410-E1252EA8FC9D}" srcOrd="0" destOrd="0" presId="urn:microsoft.com/office/officeart/2005/8/layout/orgChart1"/>
    <dgm:cxn modelId="{4EA51F61-723C-4947-ABA8-CA46F12170BB}" type="presParOf" srcId="{8B697781-4923-42D2-AFA9-67B79DB730E0}" destId="{0D07AE3C-FAFD-41CD-81F9-278DA713C19B}" srcOrd="1" destOrd="0" presId="urn:microsoft.com/office/officeart/2005/8/layout/orgChart1"/>
    <dgm:cxn modelId="{A87C527F-06FA-4BF9-AA2D-6B3D1E073EC6}" type="presParOf" srcId="{0D07AE3C-FAFD-41CD-81F9-278DA713C19B}" destId="{17A52D02-22FE-46B1-BFC8-2375E1FE2DFA}" srcOrd="0" destOrd="0" presId="urn:microsoft.com/office/officeart/2005/8/layout/orgChart1"/>
    <dgm:cxn modelId="{00226D26-4FC8-495B-AB04-3429ABC3863D}" type="presParOf" srcId="{17A52D02-22FE-46B1-BFC8-2375E1FE2DFA}" destId="{6DFF5C14-C643-4967-9AD5-FF34B12399B0}" srcOrd="0" destOrd="0" presId="urn:microsoft.com/office/officeart/2005/8/layout/orgChart1"/>
    <dgm:cxn modelId="{2DFB223C-AAE5-4BE1-B1AF-C6C5D3DF9568}" type="presParOf" srcId="{17A52D02-22FE-46B1-BFC8-2375E1FE2DFA}" destId="{638DCD79-E975-4316-8AB2-3DF3652ADDAF}" srcOrd="1" destOrd="0" presId="urn:microsoft.com/office/officeart/2005/8/layout/orgChart1"/>
    <dgm:cxn modelId="{CFBF2890-FA39-4D78-BB62-9D263B41F844}" type="presParOf" srcId="{0D07AE3C-FAFD-41CD-81F9-278DA713C19B}" destId="{A75C0514-7F79-41F3-98C4-9818220B4D50}" srcOrd="1" destOrd="0" presId="urn:microsoft.com/office/officeart/2005/8/layout/orgChart1"/>
    <dgm:cxn modelId="{EBDD8BA9-D0EF-4752-9CD5-ACB56F15CA19}" type="presParOf" srcId="{A75C0514-7F79-41F3-98C4-9818220B4D50}" destId="{4A540F75-11F1-4CF5-AB9B-4C5A7AB87D3C}" srcOrd="0" destOrd="0" presId="urn:microsoft.com/office/officeart/2005/8/layout/orgChart1"/>
    <dgm:cxn modelId="{737455E4-B44F-4EB8-9609-A1F92ADC23FF}" type="presParOf" srcId="{A75C0514-7F79-41F3-98C4-9818220B4D50}" destId="{E96A3B8E-91C2-4DD5-9901-CEE3ECFE7798}" srcOrd="1" destOrd="0" presId="urn:microsoft.com/office/officeart/2005/8/layout/orgChart1"/>
    <dgm:cxn modelId="{60831DCF-E35C-4C38-9B71-C4BF48DB9260}" type="presParOf" srcId="{E96A3B8E-91C2-4DD5-9901-CEE3ECFE7798}" destId="{4DD4D9BC-7A6B-4357-A066-B3DEAE6D7104}" srcOrd="0" destOrd="0" presId="urn:microsoft.com/office/officeart/2005/8/layout/orgChart1"/>
    <dgm:cxn modelId="{7F5F397A-DB7F-470D-9F4D-C1EDDF094C07}" type="presParOf" srcId="{4DD4D9BC-7A6B-4357-A066-B3DEAE6D7104}" destId="{B2400CFE-B23F-4399-BB8C-8A0155A0F2C6}" srcOrd="0" destOrd="0" presId="urn:microsoft.com/office/officeart/2005/8/layout/orgChart1"/>
    <dgm:cxn modelId="{52FCBDE3-92C3-445B-92E0-658F7CE17ED4}" type="presParOf" srcId="{4DD4D9BC-7A6B-4357-A066-B3DEAE6D7104}" destId="{7C0CE4F1-A7B3-4395-AA2A-6D5C8C7AE8E6}" srcOrd="1" destOrd="0" presId="urn:microsoft.com/office/officeart/2005/8/layout/orgChart1"/>
    <dgm:cxn modelId="{0E01160D-87B1-4E02-BB7D-67FDF285D3E6}" type="presParOf" srcId="{E96A3B8E-91C2-4DD5-9901-CEE3ECFE7798}" destId="{9688285A-0BC4-417A-A8CA-D948906F7277}" srcOrd="1" destOrd="0" presId="urn:microsoft.com/office/officeart/2005/8/layout/orgChart1"/>
    <dgm:cxn modelId="{A3B1A5CF-0CBB-44DC-87B1-9CB4BBEE45FB}" type="presParOf" srcId="{E96A3B8E-91C2-4DD5-9901-CEE3ECFE7798}" destId="{788E7A31-C2C7-4124-AA17-DD22A64FF05F}" srcOrd="2" destOrd="0" presId="urn:microsoft.com/office/officeart/2005/8/layout/orgChart1"/>
    <dgm:cxn modelId="{21C8C514-ED14-4F8F-A880-EDD258AB1BCC}" type="presParOf" srcId="{A75C0514-7F79-41F3-98C4-9818220B4D50}" destId="{B10FE292-CADA-4DE8-AA02-FB55B235B131}" srcOrd="2" destOrd="0" presId="urn:microsoft.com/office/officeart/2005/8/layout/orgChart1"/>
    <dgm:cxn modelId="{1ECF98E3-ED49-48E1-9DA3-062576BA0A59}" type="presParOf" srcId="{A75C0514-7F79-41F3-98C4-9818220B4D50}" destId="{4D27F3CB-B1E0-44EF-9857-EF9AC786D867}" srcOrd="3" destOrd="0" presId="urn:microsoft.com/office/officeart/2005/8/layout/orgChart1"/>
    <dgm:cxn modelId="{C284FD88-B61A-48E1-9352-70663E4F1D00}" type="presParOf" srcId="{4D27F3CB-B1E0-44EF-9857-EF9AC786D867}" destId="{72E740BE-7197-4F7E-8E83-CC6797BA7114}" srcOrd="0" destOrd="0" presId="urn:microsoft.com/office/officeart/2005/8/layout/orgChart1"/>
    <dgm:cxn modelId="{30C2E4DB-4555-4241-B6B7-C023614527CC}" type="presParOf" srcId="{72E740BE-7197-4F7E-8E83-CC6797BA7114}" destId="{7B435D01-3D58-4EA8-A917-96DCA2A81F9A}" srcOrd="0" destOrd="0" presId="urn:microsoft.com/office/officeart/2005/8/layout/orgChart1"/>
    <dgm:cxn modelId="{B93C4984-30C5-45B0-B2FB-1549B2E286E6}" type="presParOf" srcId="{72E740BE-7197-4F7E-8E83-CC6797BA7114}" destId="{DB9FF507-6201-413C-9E2C-F589825DB7F3}" srcOrd="1" destOrd="0" presId="urn:microsoft.com/office/officeart/2005/8/layout/orgChart1"/>
    <dgm:cxn modelId="{677FE0A7-5517-4863-834C-B4823C0E2A34}" type="presParOf" srcId="{4D27F3CB-B1E0-44EF-9857-EF9AC786D867}" destId="{EB9742F2-6033-455C-BCA3-CBC528C8A2F0}" srcOrd="1" destOrd="0" presId="urn:microsoft.com/office/officeart/2005/8/layout/orgChart1"/>
    <dgm:cxn modelId="{2F20013C-3B3C-46F5-92C1-A593B77F796D}" type="presParOf" srcId="{4D27F3CB-B1E0-44EF-9857-EF9AC786D867}" destId="{6EAF6B92-1047-4971-BA81-BC5B8802DB06}" srcOrd="2" destOrd="0" presId="urn:microsoft.com/office/officeart/2005/8/layout/orgChart1"/>
    <dgm:cxn modelId="{5E636C38-88D5-4FBA-B018-B4251067B69A}" type="presParOf" srcId="{0D07AE3C-FAFD-41CD-81F9-278DA713C19B}" destId="{F42B7B51-52B7-4443-9EBD-D92F7DCD8641}" srcOrd="2" destOrd="0" presId="urn:microsoft.com/office/officeart/2005/8/layout/orgChart1"/>
    <dgm:cxn modelId="{19513B6E-A0B3-4506-94CD-B143BB32A34E}" type="presParOf" srcId="{8B697781-4923-42D2-AFA9-67B79DB730E0}" destId="{65E81782-BF30-41EB-91D9-CDD31919C60E}" srcOrd="2" destOrd="0" presId="urn:microsoft.com/office/officeart/2005/8/layout/orgChart1"/>
    <dgm:cxn modelId="{40B591BF-0BBA-4711-B6AA-F52D58ED4D10}" type="presParOf" srcId="{8B697781-4923-42D2-AFA9-67B79DB730E0}" destId="{FA3654C5-6004-42ED-82A2-8AAFD5619D25}" srcOrd="3" destOrd="0" presId="urn:microsoft.com/office/officeart/2005/8/layout/orgChart1"/>
    <dgm:cxn modelId="{7A9F5F5D-28B4-41FF-934D-7056138A8238}" type="presParOf" srcId="{FA3654C5-6004-42ED-82A2-8AAFD5619D25}" destId="{4FD967DF-9079-4546-A4BF-F0AE7547A73E}" srcOrd="0" destOrd="0" presId="urn:microsoft.com/office/officeart/2005/8/layout/orgChart1"/>
    <dgm:cxn modelId="{F2E8F35F-1D38-4D8D-88FD-8ED911CCC628}" type="presParOf" srcId="{4FD967DF-9079-4546-A4BF-F0AE7547A73E}" destId="{F177E919-73B4-4370-8A5B-25C68A62ED36}" srcOrd="0" destOrd="0" presId="urn:microsoft.com/office/officeart/2005/8/layout/orgChart1"/>
    <dgm:cxn modelId="{F0A6BA21-290B-4D46-ACD6-BE9F0559789D}" type="presParOf" srcId="{4FD967DF-9079-4546-A4BF-F0AE7547A73E}" destId="{AA732546-F377-488A-A07E-C4131084650B}" srcOrd="1" destOrd="0" presId="urn:microsoft.com/office/officeart/2005/8/layout/orgChart1"/>
    <dgm:cxn modelId="{36BEBE94-2F3D-41B8-B0B2-628E679696A5}" type="presParOf" srcId="{FA3654C5-6004-42ED-82A2-8AAFD5619D25}" destId="{73C3C85B-4916-46E4-B93B-0E996BAA2030}" srcOrd="1" destOrd="0" presId="urn:microsoft.com/office/officeart/2005/8/layout/orgChart1"/>
    <dgm:cxn modelId="{64F69C41-9AF0-4B31-B61A-4D21C88FC0B8}" type="presParOf" srcId="{73C3C85B-4916-46E4-B93B-0E996BAA2030}" destId="{9E8B5988-DADE-48B4-B3E1-A5809FC25380}" srcOrd="0" destOrd="0" presId="urn:microsoft.com/office/officeart/2005/8/layout/orgChart1"/>
    <dgm:cxn modelId="{A38CAD28-4B1A-4E59-91AD-BD320F7907FD}" type="presParOf" srcId="{73C3C85B-4916-46E4-B93B-0E996BAA2030}" destId="{A5E84EC2-E46F-458B-BE91-53742134369B}" srcOrd="1" destOrd="0" presId="urn:microsoft.com/office/officeart/2005/8/layout/orgChart1"/>
    <dgm:cxn modelId="{403C28C2-4AE6-4BB2-8CF3-C5732E0BABBB}" type="presParOf" srcId="{A5E84EC2-E46F-458B-BE91-53742134369B}" destId="{F0BED9BC-6D9F-4C92-9A57-DDA568BE57C5}" srcOrd="0" destOrd="0" presId="urn:microsoft.com/office/officeart/2005/8/layout/orgChart1"/>
    <dgm:cxn modelId="{F820809D-A30F-40FF-9E9A-71B3E7DEC8A3}" type="presParOf" srcId="{F0BED9BC-6D9F-4C92-9A57-DDA568BE57C5}" destId="{6F01FF69-9B42-4BC0-A75E-250E59828436}" srcOrd="0" destOrd="0" presId="urn:microsoft.com/office/officeart/2005/8/layout/orgChart1"/>
    <dgm:cxn modelId="{2097C0D6-C513-4174-A9C4-78669F5CFED1}" type="presParOf" srcId="{F0BED9BC-6D9F-4C92-9A57-DDA568BE57C5}" destId="{5F9A90DD-B1C4-448D-BB7F-EFEA19385CEB}" srcOrd="1" destOrd="0" presId="urn:microsoft.com/office/officeart/2005/8/layout/orgChart1"/>
    <dgm:cxn modelId="{8E481D5E-F94D-49DC-970A-C40B7D70E76A}" type="presParOf" srcId="{A5E84EC2-E46F-458B-BE91-53742134369B}" destId="{797B8D6A-F479-41FF-8831-92BD95FAFC32}" srcOrd="1" destOrd="0" presId="urn:microsoft.com/office/officeart/2005/8/layout/orgChart1"/>
    <dgm:cxn modelId="{6C4858FB-9B33-44C4-BBAE-82C8F716A973}" type="presParOf" srcId="{A5E84EC2-E46F-458B-BE91-53742134369B}" destId="{D103D065-AC9A-4A9E-B857-4E75BC6F88B2}" srcOrd="2" destOrd="0" presId="urn:microsoft.com/office/officeart/2005/8/layout/orgChart1"/>
    <dgm:cxn modelId="{B110226A-E2F1-4335-B982-273BFCC8A813}" type="presParOf" srcId="{FA3654C5-6004-42ED-82A2-8AAFD5619D25}" destId="{26622065-FA49-474E-A048-A48ADF4A815D}" srcOrd="2" destOrd="0" presId="urn:microsoft.com/office/officeart/2005/8/layout/orgChart1"/>
    <dgm:cxn modelId="{F9DF5A5D-DCD2-4F2D-8DE6-78EAC73D3F6A}" type="presParOf" srcId="{8B697781-4923-42D2-AFA9-67B79DB730E0}" destId="{83921F8A-CAE0-4159-ABEA-B82CCD13CD09}" srcOrd="4" destOrd="0" presId="urn:microsoft.com/office/officeart/2005/8/layout/orgChart1"/>
    <dgm:cxn modelId="{49F8B778-774E-4EC8-A089-3C19D11E209D}" type="presParOf" srcId="{8B697781-4923-42D2-AFA9-67B79DB730E0}" destId="{63F3E343-7DE7-4653-9E24-0841F4052FBF}" srcOrd="5" destOrd="0" presId="urn:microsoft.com/office/officeart/2005/8/layout/orgChart1"/>
    <dgm:cxn modelId="{A7C19BE3-FB15-4A49-B3DA-992B7701E839}" type="presParOf" srcId="{63F3E343-7DE7-4653-9E24-0841F4052FBF}" destId="{2C392BCB-8CDC-42C2-A25E-9CB82B76592B}" srcOrd="0" destOrd="0" presId="urn:microsoft.com/office/officeart/2005/8/layout/orgChart1"/>
    <dgm:cxn modelId="{D803C6D3-BE09-45FB-AA24-6E0FC6A9177E}" type="presParOf" srcId="{2C392BCB-8CDC-42C2-A25E-9CB82B76592B}" destId="{1E4D7222-90F8-47E1-92D4-046F1D015ADD}" srcOrd="0" destOrd="0" presId="urn:microsoft.com/office/officeart/2005/8/layout/orgChart1"/>
    <dgm:cxn modelId="{0950EEE0-DB12-4059-9D68-6CFA30A368A4}" type="presParOf" srcId="{2C392BCB-8CDC-42C2-A25E-9CB82B76592B}" destId="{C929FACF-150C-421B-84B3-CE48A76A43A1}" srcOrd="1" destOrd="0" presId="urn:microsoft.com/office/officeart/2005/8/layout/orgChart1"/>
    <dgm:cxn modelId="{EEDCCAA0-1CDC-4CC1-A074-896C6F8AFDC6}" type="presParOf" srcId="{63F3E343-7DE7-4653-9E24-0841F4052FBF}" destId="{8D486CCA-C492-4792-A556-CBC95B934814}" srcOrd="1" destOrd="0" presId="urn:microsoft.com/office/officeart/2005/8/layout/orgChart1"/>
    <dgm:cxn modelId="{22C255D0-FE9C-475C-8F71-E17DA6755DB5}" type="presParOf" srcId="{8D486CCA-C492-4792-A556-CBC95B934814}" destId="{F6750EA2-6AD4-43A0-8CF3-261555FFF8C0}" srcOrd="0" destOrd="0" presId="urn:microsoft.com/office/officeart/2005/8/layout/orgChart1"/>
    <dgm:cxn modelId="{37CF241A-3054-40E3-A9FA-C26C2A75B313}" type="presParOf" srcId="{8D486CCA-C492-4792-A556-CBC95B934814}" destId="{998E74AF-609E-4255-AD96-6201E7A00FEA}" srcOrd="1" destOrd="0" presId="urn:microsoft.com/office/officeart/2005/8/layout/orgChart1"/>
    <dgm:cxn modelId="{88A1DF53-E494-4FDF-9A5B-699B326DC5F4}" type="presParOf" srcId="{998E74AF-609E-4255-AD96-6201E7A00FEA}" destId="{B5D972B7-0C6A-4AF0-8BBD-3E9A94863AE4}" srcOrd="0" destOrd="0" presId="urn:microsoft.com/office/officeart/2005/8/layout/orgChart1"/>
    <dgm:cxn modelId="{B948F448-3BF5-4ADA-8A3E-904676A193DD}" type="presParOf" srcId="{B5D972B7-0C6A-4AF0-8BBD-3E9A94863AE4}" destId="{4C65CD0A-68F8-48F8-8EFD-179A019A0E5A}" srcOrd="0" destOrd="0" presId="urn:microsoft.com/office/officeart/2005/8/layout/orgChart1"/>
    <dgm:cxn modelId="{6D4A8E02-BB41-4697-9F2E-F75C07E0A9FB}" type="presParOf" srcId="{B5D972B7-0C6A-4AF0-8BBD-3E9A94863AE4}" destId="{5EDAFE0F-5413-4534-932F-03FCBD0E730C}" srcOrd="1" destOrd="0" presId="urn:microsoft.com/office/officeart/2005/8/layout/orgChart1"/>
    <dgm:cxn modelId="{05E222DE-E398-4C1C-AD90-865B8A77C232}" type="presParOf" srcId="{998E74AF-609E-4255-AD96-6201E7A00FEA}" destId="{46815FD8-111A-441C-9A7D-F6CEC94F829E}" srcOrd="1" destOrd="0" presId="urn:microsoft.com/office/officeart/2005/8/layout/orgChart1"/>
    <dgm:cxn modelId="{AD28165F-3298-4ADA-A3FE-FEFA84166558}" type="presParOf" srcId="{998E74AF-609E-4255-AD96-6201E7A00FEA}" destId="{29EBF8A2-5F18-4DE0-B614-727CCE0F6E6D}" srcOrd="2" destOrd="0" presId="urn:microsoft.com/office/officeart/2005/8/layout/orgChart1"/>
    <dgm:cxn modelId="{C7F7D04A-EDF1-456B-A491-C2DF7C4C7858}" type="presParOf" srcId="{63F3E343-7DE7-4653-9E24-0841F4052FBF}" destId="{3FA291A8-F71F-4A00-BD7D-1478F4B25351}" srcOrd="2" destOrd="0" presId="urn:microsoft.com/office/officeart/2005/8/layout/orgChart1"/>
    <dgm:cxn modelId="{A8BD2F49-DFE3-4D76-A39B-8D065E3C0AC0}" type="presParOf" srcId="{29758E62-E989-4A5A-A4A2-5B1CBE85A43E}" destId="{7C19AEE9-36AB-4954-9382-5AE17819B6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50EA2-6AD4-43A0-8CF3-261555FFF8C0}">
      <dsp:nvSpPr>
        <dsp:cNvPr id="0" name=""/>
        <dsp:cNvSpPr/>
      </dsp:nvSpPr>
      <dsp:spPr>
        <a:xfrm>
          <a:off x="6910932" y="2673719"/>
          <a:ext cx="371095" cy="949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9330"/>
              </a:lnTo>
              <a:lnTo>
                <a:pt x="371095" y="9493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21F8A-CAE0-4159-ABEA-B82CCD13CD09}">
      <dsp:nvSpPr>
        <dsp:cNvPr id="0" name=""/>
        <dsp:cNvSpPr/>
      </dsp:nvSpPr>
      <dsp:spPr>
        <a:xfrm>
          <a:off x="4923649" y="1084379"/>
          <a:ext cx="3096411" cy="50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241"/>
              </a:lnTo>
              <a:lnTo>
                <a:pt x="3096411" y="277241"/>
              </a:lnTo>
              <a:lnTo>
                <a:pt x="3096411" y="50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B5988-DADE-48B4-B3E1-A5809FC25380}">
      <dsp:nvSpPr>
        <dsp:cNvPr id="0" name=""/>
        <dsp:cNvSpPr/>
      </dsp:nvSpPr>
      <dsp:spPr>
        <a:xfrm>
          <a:off x="3850932" y="2673719"/>
          <a:ext cx="283772" cy="949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9330"/>
              </a:lnTo>
              <a:lnTo>
                <a:pt x="283772" y="949330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81782-BF30-41EB-91D9-CDD31919C60E}">
      <dsp:nvSpPr>
        <dsp:cNvPr id="0" name=""/>
        <dsp:cNvSpPr/>
      </dsp:nvSpPr>
      <dsp:spPr>
        <a:xfrm>
          <a:off x="4871174" y="1084379"/>
          <a:ext cx="91440" cy="504960"/>
        </a:xfrm>
        <a:custGeom>
          <a:avLst/>
          <a:gdLst/>
          <a:ahLst/>
          <a:cxnLst/>
          <a:rect l="0" t="0" r="0" b="0"/>
          <a:pathLst>
            <a:path>
              <a:moveTo>
                <a:pt x="52475" y="0"/>
              </a:moveTo>
              <a:lnTo>
                <a:pt x="52475" y="277241"/>
              </a:lnTo>
              <a:lnTo>
                <a:pt x="45720" y="277241"/>
              </a:lnTo>
              <a:lnTo>
                <a:pt x="45720" y="50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FE292-CADA-4DE8-AA02-FB55B235B131}">
      <dsp:nvSpPr>
        <dsp:cNvPr id="0" name=""/>
        <dsp:cNvSpPr/>
      </dsp:nvSpPr>
      <dsp:spPr>
        <a:xfrm>
          <a:off x="801165" y="2673719"/>
          <a:ext cx="183086" cy="940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0991"/>
              </a:lnTo>
              <a:lnTo>
                <a:pt x="183086" y="94099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40F75-11F1-4CF5-AB9B-4C5A7AB87D3C}">
      <dsp:nvSpPr>
        <dsp:cNvPr id="0" name=""/>
        <dsp:cNvSpPr/>
      </dsp:nvSpPr>
      <dsp:spPr>
        <a:xfrm>
          <a:off x="801165" y="2673719"/>
          <a:ext cx="514429" cy="2299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9902"/>
              </a:lnTo>
              <a:lnTo>
                <a:pt x="514429" y="22999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677A6B-97B5-406F-8410-E1252EA8FC9D}">
      <dsp:nvSpPr>
        <dsp:cNvPr id="0" name=""/>
        <dsp:cNvSpPr/>
      </dsp:nvSpPr>
      <dsp:spPr>
        <a:xfrm>
          <a:off x="1755766" y="1084379"/>
          <a:ext cx="3167883" cy="498649"/>
        </a:xfrm>
        <a:custGeom>
          <a:avLst/>
          <a:gdLst/>
          <a:ahLst/>
          <a:cxnLst/>
          <a:rect l="0" t="0" r="0" b="0"/>
          <a:pathLst>
            <a:path>
              <a:moveTo>
                <a:pt x="3167883" y="0"/>
              </a:moveTo>
              <a:lnTo>
                <a:pt x="3167883" y="270930"/>
              </a:lnTo>
              <a:lnTo>
                <a:pt x="0" y="270930"/>
              </a:lnTo>
              <a:lnTo>
                <a:pt x="0" y="4986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0F2AB-FF6A-4B11-949A-109B5B4B22FB}">
      <dsp:nvSpPr>
        <dsp:cNvPr id="0" name=""/>
        <dsp:cNvSpPr/>
      </dsp:nvSpPr>
      <dsp:spPr>
        <a:xfrm>
          <a:off x="3626678" y="0"/>
          <a:ext cx="2593943" cy="1084379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Fundusze Europejskie dla Kujaw i Pomorza</a:t>
          </a:r>
        </a:p>
      </dsp:txBody>
      <dsp:txXfrm>
        <a:off x="3626678" y="0"/>
        <a:ext cx="2593943" cy="1084379"/>
      </dsp:txXfrm>
    </dsp:sp>
    <dsp:sp modelId="{6DFF5C14-C643-4967-9AD5-FF34B12399B0}">
      <dsp:nvSpPr>
        <dsp:cNvPr id="0" name=""/>
        <dsp:cNvSpPr/>
      </dsp:nvSpPr>
      <dsp:spPr>
        <a:xfrm>
          <a:off x="562515" y="1583028"/>
          <a:ext cx="2386501" cy="1090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Zarządzająca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DW </a:t>
          </a:r>
          <a:r>
            <a:rPr lang="pl-PL" sz="1400" b="1" kern="1200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FEdKP</a:t>
          </a:r>
          <a:endParaRPr lang="pl-PL" sz="1400" b="1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562515" y="1583028"/>
        <a:ext cx="2386501" cy="1090690"/>
      </dsp:txXfrm>
    </dsp:sp>
    <dsp:sp modelId="{B2400CFE-B23F-4399-BB8C-8A0155A0F2C6}">
      <dsp:nvSpPr>
        <dsp:cNvPr id="0" name=""/>
        <dsp:cNvSpPr/>
      </dsp:nvSpPr>
      <dsp:spPr>
        <a:xfrm>
          <a:off x="1315595" y="4431432"/>
          <a:ext cx="2256874" cy="1084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 (IF): 178 933 348 €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(775 765 530 PLN)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9,7 % alokacji programu </a:t>
          </a:r>
        </a:p>
      </dsp:txBody>
      <dsp:txXfrm>
        <a:off x="1315595" y="4431432"/>
        <a:ext cx="2256874" cy="1084379"/>
      </dsp:txXfrm>
    </dsp:sp>
    <dsp:sp modelId="{7B435D01-3D58-4EA8-A917-96DCA2A81F9A}">
      <dsp:nvSpPr>
        <dsp:cNvPr id="0" name=""/>
        <dsp:cNvSpPr/>
      </dsp:nvSpPr>
      <dsp:spPr>
        <a:xfrm>
          <a:off x="984252" y="3072521"/>
          <a:ext cx="2635474" cy="1084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 (bez IF): 1 425 951 105 €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(6 182 211 016 PLN)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77,7 % alokacji programu </a:t>
          </a:r>
        </a:p>
      </dsp:txBody>
      <dsp:txXfrm>
        <a:off x="984252" y="3072521"/>
        <a:ext cx="2635474" cy="1084379"/>
      </dsp:txXfrm>
    </dsp:sp>
    <dsp:sp modelId="{F177E919-73B4-4370-8A5B-25C68A62ED36}">
      <dsp:nvSpPr>
        <dsp:cNvPr id="0" name=""/>
        <dsp:cNvSpPr/>
      </dsp:nvSpPr>
      <dsp:spPr>
        <a:xfrm>
          <a:off x="3584441" y="1589340"/>
          <a:ext cx="2664904" cy="1084379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Pośrednicząca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ZIT </a:t>
          </a:r>
          <a:r>
            <a:rPr lang="pl-PL" sz="1400" b="1" kern="1200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BydOF</a:t>
          </a:r>
          <a:endParaRPr lang="pl-PL" sz="1400" b="1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584441" y="1589340"/>
        <a:ext cx="2664904" cy="1084379"/>
      </dsp:txXfrm>
    </dsp:sp>
    <dsp:sp modelId="{6F01FF69-9B42-4BC0-A75E-250E59828436}">
      <dsp:nvSpPr>
        <dsp:cNvPr id="0" name=""/>
        <dsp:cNvSpPr/>
      </dsp:nvSpPr>
      <dsp:spPr>
        <a:xfrm>
          <a:off x="4134704" y="3080860"/>
          <a:ext cx="2387325" cy="1084379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Alokacja: 103 964 460 €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(450 737 916 PLN)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5,7 % alokacji programu </a:t>
          </a:r>
        </a:p>
      </dsp:txBody>
      <dsp:txXfrm>
        <a:off x="4134704" y="3080860"/>
        <a:ext cx="2387325" cy="1084379"/>
      </dsp:txXfrm>
    </dsp:sp>
    <dsp:sp modelId="{1E4D7222-90F8-47E1-92D4-046F1D015ADD}">
      <dsp:nvSpPr>
        <dsp:cNvPr id="0" name=""/>
        <dsp:cNvSpPr/>
      </dsp:nvSpPr>
      <dsp:spPr>
        <a:xfrm>
          <a:off x="6633650" y="1589340"/>
          <a:ext cx="2772822" cy="1084379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Instytucja Pośrednicząca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Wojewódzki Urząd Pracy</a:t>
          </a:r>
        </a:p>
      </dsp:txBody>
      <dsp:txXfrm>
        <a:off x="6633650" y="1589340"/>
        <a:ext cx="2772822" cy="1084379"/>
      </dsp:txXfrm>
    </dsp:sp>
    <dsp:sp modelId="{4C65CD0A-68F8-48F8-8EFD-179A019A0E5A}">
      <dsp:nvSpPr>
        <dsp:cNvPr id="0" name=""/>
        <dsp:cNvSpPr/>
      </dsp:nvSpPr>
      <dsp:spPr>
        <a:xfrm>
          <a:off x="7282028" y="3080860"/>
          <a:ext cx="2346249" cy="1084379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Alokacja: 127 257 418 €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(551 724 536 PLN)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6,9 % alokacji programu </a:t>
          </a:r>
        </a:p>
      </dsp:txBody>
      <dsp:txXfrm>
        <a:off x="7282028" y="3080860"/>
        <a:ext cx="2346249" cy="1084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0.02404</cdr:y>
    </cdr:from>
    <cdr:to>
      <cdr:x>1</cdr:x>
      <cdr:y>0.1342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3F5BC2DB-52E7-B5B2-7E75-172139C9BC63}"/>
            </a:ext>
          </a:extLst>
        </cdr:cNvPr>
        <cdr:cNvSpPr txBox="1"/>
      </cdr:nvSpPr>
      <cdr:spPr>
        <a:xfrm xmlns:a="http://schemas.openxmlformats.org/drawingml/2006/main">
          <a:off x="0" y="93845"/>
          <a:ext cx="9433720" cy="430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pl-PL" sz="1600" b="1" i="0" baseline="0">
              <a:effectLst/>
              <a:latin typeface="+mn-lt"/>
              <a:ea typeface="+mn-ea"/>
              <a:cs typeface="+mn-cs"/>
            </a:rPr>
            <a:t>Liczba ogłoszonych naborów wg statusu oraz instytucji realizującej w FEdKP 2021-2027</a:t>
          </a:r>
          <a:endParaRPr lang="pl-PL" sz="280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0.70849</cdr:x>
      <cdr:y>0.59339</cdr:y>
    </cdr:from>
    <cdr:to>
      <cdr:x>0.93822</cdr:x>
      <cdr:y>0.68264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DFD66CE0-8159-C72D-3E8D-B9329E3C0382}"/>
            </a:ext>
          </a:extLst>
        </cdr:cNvPr>
        <cdr:cNvSpPr txBox="1"/>
      </cdr:nvSpPr>
      <cdr:spPr>
        <a:xfrm xmlns:a="http://schemas.openxmlformats.org/drawingml/2006/main">
          <a:off x="3495676" y="1709739"/>
          <a:ext cx="11334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900"/>
        </a:p>
      </cdr:txBody>
    </cdr:sp>
  </cdr:relSizeAnchor>
  <cdr:relSizeAnchor xmlns:cdr="http://schemas.openxmlformats.org/drawingml/2006/chartDrawing">
    <cdr:from>
      <cdr:x>0.70117</cdr:x>
      <cdr:y>0.1512</cdr:y>
    </cdr:from>
    <cdr:to>
      <cdr:x>0.93136</cdr:x>
      <cdr:y>0.2348</cdr:y>
    </cdr:to>
    <cdr:sp macro="" textlink="">
      <cdr:nvSpPr>
        <cdr:cNvPr id="8" name="pole tekstowe 4">
          <a:extLst xmlns:a="http://schemas.openxmlformats.org/drawingml/2006/main">
            <a:ext uri="{FF2B5EF4-FFF2-40B4-BE49-F238E27FC236}">
              <a16:creationId xmlns:a16="http://schemas.microsoft.com/office/drawing/2014/main" id="{27C4D899-758E-2FE8-6F50-E6601F640823}"/>
            </a:ext>
          </a:extLst>
        </cdr:cNvPr>
        <cdr:cNvSpPr txBox="1"/>
      </cdr:nvSpPr>
      <cdr:spPr>
        <a:xfrm xmlns:a="http://schemas.openxmlformats.org/drawingml/2006/main">
          <a:off x="7714282" y="856035"/>
          <a:ext cx="2532546" cy="4732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400" b="1" dirty="0"/>
            <a:t>1 221 211 193,72</a:t>
          </a:r>
        </a:p>
        <a:p xmlns:a="http://schemas.openxmlformats.org/drawingml/2006/main">
          <a:endParaRPr lang="pl-PL" sz="1000" b="1" dirty="0"/>
        </a:p>
      </cdr:txBody>
    </cdr:sp>
  </cdr:relSizeAnchor>
  <cdr:relSizeAnchor xmlns:cdr="http://schemas.openxmlformats.org/drawingml/2006/chartDrawing">
    <cdr:from>
      <cdr:x>0.31123</cdr:x>
      <cdr:y>0.88026</cdr:y>
    </cdr:from>
    <cdr:to>
      <cdr:x>0.49705</cdr:x>
      <cdr:y>0.93672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D7B10922-0CBF-D4FD-C23C-FBF8FFB14506}"/>
            </a:ext>
          </a:extLst>
        </cdr:cNvPr>
        <cdr:cNvSpPr txBox="1"/>
      </cdr:nvSpPr>
      <cdr:spPr>
        <a:xfrm xmlns:a="http://schemas.openxmlformats.org/drawingml/2006/main">
          <a:off x="3424136" y="4983590"/>
          <a:ext cx="2044400" cy="3196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cel</a:t>
          </a:r>
          <a:r>
            <a:rPr lang="pl-PL" sz="1200" baseline="0" dirty="0"/>
            <a:t> na koniec 2023 r.</a:t>
          </a:r>
          <a:endParaRPr lang="pl-PL" sz="1200" dirty="0"/>
        </a:p>
      </cdr:txBody>
    </cdr:sp>
  </cdr:relSizeAnchor>
  <cdr:relSizeAnchor xmlns:cdr="http://schemas.openxmlformats.org/drawingml/2006/chartDrawing">
    <cdr:from>
      <cdr:x>0.69408</cdr:x>
      <cdr:y>0.87679</cdr:y>
    </cdr:from>
    <cdr:to>
      <cdr:x>0.93959</cdr:x>
      <cdr:y>0.94213</cdr:y>
    </cdr:to>
    <cdr:sp macro="" textlink="">
      <cdr:nvSpPr>
        <cdr:cNvPr id="10" name="pole tekstowe 1">
          <a:extLst xmlns:a="http://schemas.openxmlformats.org/drawingml/2006/main">
            <a:ext uri="{FF2B5EF4-FFF2-40B4-BE49-F238E27FC236}">
              <a16:creationId xmlns:a16="http://schemas.microsoft.com/office/drawing/2014/main" id="{581B42F7-BDBB-13FA-0C09-8E212323F863}"/>
            </a:ext>
          </a:extLst>
        </cdr:cNvPr>
        <cdr:cNvSpPr txBox="1"/>
      </cdr:nvSpPr>
      <cdr:spPr>
        <a:xfrm xmlns:a="http://schemas.openxmlformats.org/drawingml/2006/main">
          <a:off x="7636212" y="4963945"/>
          <a:ext cx="2701141" cy="369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wykonanie celu na 2023 r.</a:t>
          </a:r>
        </a:p>
      </cdr:txBody>
    </cdr:sp>
  </cdr:relSizeAnchor>
  <cdr:relSizeAnchor xmlns:cdr="http://schemas.openxmlformats.org/drawingml/2006/chartDrawing">
    <cdr:from>
      <cdr:x>0.84038</cdr:x>
      <cdr:y>0.2194</cdr:y>
    </cdr:from>
    <cdr:to>
      <cdr:x>0.96668</cdr:x>
      <cdr:y>0.28601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950D10F1-C5F4-3CE3-4433-421702931420}"/>
            </a:ext>
          </a:extLst>
        </cdr:cNvPr>
        <cdr:cNvSpPr txBox="1"/>
      </cdr:nvSpPr>
      <cdr:spPr>
        <a:xfrm xmlns:a="http://schemas.openxmlformats.org/drawingml/2006/main">
          <a:off x="4042508" y="836612"/>
          <a:ext cx="607511" cy="2540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000" b="1">
              <a:solidFill>
                <a:srgbClr val="FF0000"/>
              </a:solidFill>
            </a:rPr>
            <a:t>96,8</a:t>
          </a:r>
          <a:r>
            <a:rPr lang="pl-PL" sz="1100" b="1">
              <a:solidFill>
                <a:srgbClr val="FF0000"/>
              </a:solidFill>
            </a:rPr>
            <a:t> %</a:t>
          </a:r>
        </a:p>
      </cdr:txBody>
    </cdr:sp>
  </cdr:relSizeAnchor>
  <cdr:relSizeAnchor xmlns:cdr="http://schemas.openxmlformats.org/drawingml/2006/chartDrawing">
    <cdr:from>
      <cdr:x>0.30273</cdr:x>
      <cdr:y>0.13931</cdr:y>
    </cdr:from>
    <cdr:to>
      <cdr:x>0.53211</cdr:x>
      <cdr:y>0.20384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F821F28-215C-E886-2655-D010B04A8567}"/>
            </a:ext>
          </a:extLst>
        </cdr:cNvPr>
        <cdr:cNvSpPr txBox="1"/>
      </cdr:nvSpPr>
      <cdr:spPr>
        <a:xfrm xmlns:a="http://schemas.openxmlformats.org/drawingml/2006/main">
          <a:off x="3330670" y="788677"/>
          <a:ext cx="2523635" cy="365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t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400" b="1" dirty="0">
              <a:effectLst/>
            </a:rPr>
            <a:t>1 261 144 987,26</a:t>
          </a:r>
          <a:endParaRPr lang="pl-PL" sz="1400" dirty="0">
            <a:effectLst/>
          </a:endParaRPr>
        </a:p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0.45518</cdr:x>
      <cdr:y>0.21803</cdr:y>
    </cdr:from>
    <cdr:to>
      <cdr:x>0.60623</cdr:x>
      <cdr:y>0.21803</cdr:y>
    </cdr:to>
    <cdr:cxnSp macro="">
      <cdr:nvCxnSpPr>
        <cdr:cNvPr id="7" name="Łącznik prosty 6">
          <a:extLst xmlns:a="http://schemas.openxmlformats.org/drawingml/2006/main">
            <a:ext uri="{FF2B5EF4-FFF2-40B4-BE49-F238E27FC236}">
              <a16:creationId xmlns:a16="http://schemas.microsoft.com/office/drawing/2014/main" id="{F1EC00D5-F385-976B-DD2D-BA3BEF16B24F}"/>
            </a:ext>
          </a:extLst>
        </cdr:cNvPr>
        <cdr:cNvCxnSpPr/>
      </cdr:nvCxnSpPr>
      <cdr:spPr>
        <a:xfrm xmlns:a="http://schemas.openxmlformats.org/drawingml/2006/main">
          <a:off x="2191453" y="831397"/>
          <a:ext cx="727188" cy="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0.50513</cdr:x>
      <cdr:y>0.18235</cdr:y>
    </cdr:from>
    <cdr:to>
      <cdr:x>0.63034</cdr:x>
      <cdr:y>0.20983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2465CAB-B746-7550-259D-DB06CD281BAC}"/>
            </a:ext>
          </a:extLst>
        </cdr:cNvPr>
        <cdr:cNvSpPr txBox="1"/>
      </cdr:nvSpPr>
      <cdr:spPr>
        <a:xfrm xmlns:a="http://schemas.openxmlformats.org/drawingml/2006/main">
          <a:off x="2420937" y="695325"/>
          <a:ext cx="600075" cy="10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  <cdr:relSizeAnchor xmlns:cdr="http://schemas.openxmlformats.org/drawingml/2006/chartDrawing">
    <cdr:from>
      <cdr:x>0.47972</cdr:x>
      <cdr:y>0.21316</cdr:y>
    </cdr:from>
    <cdr:to>
      <cdr:x>0.60601</cdr:x>
      <cdr:y>0.27977</cdr:y>
    </cdr:to>
    <cdr:sp macro="" textlink="">
      <cdr:nvSpPr>
        <cdr:cNvPr id="13" name="pole tekstowe 1">
          <a:extLst xmlns:a="http://schemas.openxmlformats.org/drawingml/2006/main">
            <a:ext uri="{FF2B5EF4-FFF2-40B4-BE49-F238E27FC236}">
              <a16:creationId xmlns:a16="http://schemas.microsoft.com/office/drawing/2014/main" id="{3DED9A74-242C-21C5-E75D-6BA1DB5F6586}"/>
            </a:ext>
          </a:extLst>
        </cdr:cNvPr>
        <cdr:cNvSpPr txBox="1"/>
      </cdr:nvSpPr>
      <cdr:spPr>
        <a:xfrm xmlns:a="http://schemas.openxmlformats.org/drawingml/2006/main">
          <a:off x="2309586" y="812799"/>
          <a:ext cx="608032" cy="2540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00" b="1">
              <a:solidFill>
                <a:srgbClr val="FF0000"/>
              </a:solidFill>
            </a:rPr>
            <a:t>100</a:t>
          </a:r>
          <a:r>
            <a:rPr lang="pl-PL" sz="1100" b="1">
              <a:solidFill>
                <a:srgbClr val="FF0000"/>
              </a:solidFill>
            </a:rPr>
            <a:t> %</a:t>
          </a:r>
        </a:p>
      </cdr:txBody>
    </cdr:sp>
  </cdr:relSizeAnchor>
  <cdr:relSizeAnchor xmlns:cdr="http://schemas.openxmlformats.org/drawingml/2006/chartDrawing">
    <cdr:from>
      <cdr:x>0.73461</cdr:x>
      <cdr:y>0.64406</cdr:y>
    </cdr:from>
    <cdr:to>
      <cdr:x>0.88048</cdr:x>
      <cdr:y>0.70567</cdr:y>
    </cdr:to>
    <cdr:sp macro="" textlink="">
      <cdr:nvSpPr>
        <cdr:cNvPr id="3" name="pole tekstowe 3">
          <a:extLst xmlns:a="http://schemas.openxmlformats.org/drawingml/2006/main">
            <a:ext uri="{FF2B5EF4-FFF2-40B4-BE49-F238E27FC236}">
              <a16:creationId xmlns:a16="http://schemas.microsoft.com/office/drawing/2014/main" id="{37AB4F54-771F-231D-5186-E474C392E135}"/>
            </a:ext>
          </a:extLst>
        </cdr:cNvPr>
        <cdr:cNvSpPr txBox="1"/>
      </cdr:nvSpPr>
      <cdr:spPr>
        <a:xfrm xmlns:a="http://schemas.openxmlformats.org/drawingml/2006/main">
          <a:off x="8082207" y="3646320"/>
          <a:ext cx="1604859" cy="3488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900" b="1" dirty="0">
              <a:solidFill>
                <a:sysClr val="windowText" lastClr="000000"/>
              </a:solidFill>
            </a:rPr>
            <a:t>(84 % celu)</a:t>
          </a:r>
        </a:p>
      </cdr:txBody>
    </cdr:sp>
  </cdr:relSizeAnchor>
  <cdr:relSizeAnchor xmlns:cdr="http://schemas.openxmlformats.org/drawingml/2006/chartDrawing">
    <cdr:from>
      <cdr:x>0.73828</cdr:x>
      <cdr:y>0.30391</cdr:y>
    </cdr:from>
    <cdr:to>
      <cdr:x>0.85574</cdr:x>
      <cdr:y>0.36552</cdr:y>
    </cdr:to>
    <cdr:sp macro="" textlink="">
      <cdr:nvSpPr>
        <cdr:cNvPr id="6" name="pole tekstowe 3"/>
        <cdr:cNvSpPr txBox="1"/>
      </cdr:nvSpPr>
      <cdr:spPr>
        <a:xfrm xmlns:a="http://schemas.openxmlformats.org/drawingml/2006/main">
          <a:off x="8122595" y="1720586"/>
          <a:ext cx="1292242" cy="3488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900" b="1" dirty="0">
              <a:solidFill>
                <a:sysClr val="windowText" lastClr="000000"/>
              </a:solidFill>
            </a:rPr>
            <a:t>(278 % celu)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19.03.2024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Zasada 60/90 zakłada, że z obszaru całego województwa przynajmniej jedna ze stolic powinna być osiągalna w transporcie publicznym w 90 minut, przy czym czas jazdy z siedzib powiatów nie powinien przekroczyć 60 min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75F-0AA0-4B64-BFAC-BEB333CDCF2B}" type="datetimeFigureOut">
              <a:rPr lang="pl-PL" smtClean="0"/>
              <a:t>19.03.2024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1555-048F-4ED1-AB8C-D9BC7A331E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437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19.03.2024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13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19.03.2024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7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19.03.2024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55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029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74706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8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7872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714552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795549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57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98035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19.03.2024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240691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E873-846A-45E9-ABB5-B1C2E49030B1}" type="datetimeFigureOut">
              <a:rPr lang="pl-PL" smtClean="0"/>
              <a:t>19.03.2024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5459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89" r:id="rId13"/>
  </p:sldLayoutIdLst>
  <p:hf hd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123137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Informacja z realizacji Wieloletniego planu działań dla  Programu</a:t>
            </a:r>
            <a:br>
              <a:rPr lang="pl-PL" dirty="0"/>
            </a:br>
            <a:r>
              <a:rPr lang="pl-PL" dirty="0"/>
              <a:t>Fundusze Europejskie dla Kujaw i Pomorza</a:t>
            </a:r>
            <a:br>
              <a:rPr lang="pl-PL" dirty="0"/>
            </a:br>
            <a:r>
              <a:rPr lang="pl-PL" dirty="0"/>
              <a:t>2021-2027</a:t>
            </a:r>
            <a:br>
              <a:rPr lang="pl-PL" dirty="0"/>
            </a:br>
            <a:r>
              <a:rPr lang="pl-PL" dirty="0"/>
              <a:t>za 2023 rok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Toruń 19 marca 2024 r.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16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7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06.03.2024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283B9A2-F945-4A7C-93A2-78DE71024390}"/>
              </a:ext>
            </a:extLst>
          </p:cNvPr>
          <p:cNvSpPr txBox="1"/>
          <p:nvPr/>
        </p:nvSpPr>
        <p:spPr>
          <a:xfrm>
            <a:off x="2411025" y="2663977"/>
            <a:ext cx="74760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algn="ctr">
              <a:spcBef>
                <a:spcPts val="750"/>
              </a:spcBef>
              <a:defRPr sz="32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defRPr>
            </a:lvl1pPr>
          </a:lstStyle>
          <a:p>
            <a:pPr defTabSz="685800">
              <a:spcBef>
                <a:spcPts val="563"/>
              </a:spcBef>
              <a:defRPr/>
            </a:pPr>
            <a:r>
              <a:rPr lang="pl-PL" sz="3300" dirty="0">
                <a:solidFill>
                  <a:prstClr val="black">
                    <a:lumMod val="95000"/>
                    <a:lumOff val="5000"/>
                  </a:prstClr>
                </a:solidFill>
              </a:rPr>
              <a:t>Alokacja Programu </a:t>
            </a:r>
            <a:r>
              <a:rPr lang="pl-PL" sz="3300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FEdKP</a:t>
            </a:r>
            <a:r>
              <a:rPr lang="pl-PL" sz="3300" dirty="0">
                <a:solidFill>
                  <a:prstClr val="black">
                    <a:lumMod val="95000"/>
                    <a:lumOff val="5000"/>
                  </a:prstClr>
                </a:solidFill>
              </a:rPr>
              <a:t> 2021-2027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234C9BEF-006E-4814-9C6F-80FC7F4EFBA1}"/>
              </a:ext>
            </a:extLst>
          </p:cNvPr>
          <p:cNvGrpSpPr/>
          <p:nvPr/>
        </p:nvGrpSpPr>
        <p:grpSpPr>
          <a:xfrm>
            <a:off x="1733763" y="3468888"/>
            <a:ext cx="8724473" cy="2722134"/>
            <a:chOff x="279685" y="3144328"/>
            <a:chExt cx="11632630" cy="3629513"/>
          </a:xfrm>
        </p:grpSpPr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D23B28A9-4D68-45CD-AA92-F44216AF3415}"/>
                </a:ext>
              </a:extLst>
            </p:cNvPr>
            <p:cNvSpPr/>
            <p:nvPr/>
          </p:nvSpPr>
          <p:spPr>
            <a:xfrm>
              <a:off x="3619257" y="3144328"/>
              <a:ext cx="5286382" cy="1231107"/>
            </a:xfrm>
            <a:custGeom>
              <a:avLst/>
              <a:gdLst>
                <a:gd name="connsiteX0" fmla="*/ 0 w 2914467"/>
                <a:gd name="connsiteY0" fmla="*/ 0 h 558882"/>
                <a:gd name="connsiteX1" fmla="*/ 2914467 w 2914467"/>
                <a:gd name="connsiteY1" fmla="*/ 0 h 558882"/>
                <a:gd name="connsiteX2" fmla="*/ 2914467 w 2914467"/>
                <a:gd name="connsiteY2" fmla="*/ 558882 h 558882"/>
                <a:gd name="connsiteX3" fmla="*/ 0 w 2914467"/>
                <a:gd name="connsiteY3" fmla="*/ 558882 h 558882"/>
                <a:gd name="connsiteX4" fmla="*/ 0 w 2914467"/>
                <a:gd name="connsiteY4" fmla="*/ 0 h 55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467" h="558882">
                  <a:moveTo>
                    <a:pt x="0" y="0"/>
                  </a:moveTo>
                  <a:lnTo>
                    <a:pt x="2914467" y="0"/>
                  </a:lnTo>
                  <a:lnTo>
                    <a:pt x="2914467" y="558882"/>
                  </a:lnTo>
                  <a:lnTo>
                    <a:pt x="0" y="558882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spcBef>
                  <a:spcPts val="563"/>
                </a:spcBef>
                <a:defRPr/>
              </a:pPr>
              <a:r>
                <a:rPr lang="pl-PL" sz="3300" b="1" dirty="0">
                  <a:solidFill>
                    <a:prstClr val="black">
                      <a:lumMod val="95000"/>
                      <a:lumOff val="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1 836 106 331 EUR</a:t>
              </a:r>
              <a:br>
                <a:rPr lang="pl-PL" sz="3300" b="1" dirty="0">
                  <a:solidFill>
                    <a:prstClr val="black">
                      <a:lumMod val="95000"/>
                      <a:lumOff val="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</a:br>
              <a:r>
                <a:rPr lang="pl-PL" sz="2100" b="1" dirty="0">
                  <a:solidFill>
                    <a:prstClr val="black">
                      <a:lumMod val="95000"/>
                      <a:lumOff val="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(ok. 8,0 mld PLN)</a:t>
              </a:r>
              <a:endParaRPr lang="pl-PL" sz="33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endParaRPr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AB07463B-FE73-4C27-ABB2-091C5B7E71D0}"/>
                </a:ext>
              </a:extLst>
            </p:cNvPr>
            <p:cNvSpPr/>
            <p:nvPr/>
          </p:nvSpPr>
          <p:spPr>
            <a:xfrm>
              <a:off x="580004" y="5542732"/>
              <a:ext cx="5286382" cy="1231107"/>
            </a:xfrm>
            <a:custGeom>
              <a:avLst/>
              <a:gdLst>
                <a:gd name="connsiteX0" fmla="*/ 0 w 2914467"/>
                <a:gd name="connsiteY0" fmla="*/ 0 h 558882"/>
                <a:gd name="connsiteX1" fmla="*/ 2914467 w 2914467"/>
                <a:gd name="connsiteY1" fmla="*/ 0 h 558882"/>
                <a:gd name="connsiteX2" fmla="*/ 2914467 w 2914467"/>
                <a:gd name="connsiteY2" fmla="*/ 558882 h 558882"/>
                <a:gd name="connsiteX3" fmla="*/ 0 w 2914467"/>
                <a:gd name="connsiteY3" fmla="*/ 558882 h 558882"/>
                <a:gd name="connsiteX4" fmla="*/ 0 w 2914467"/>
                <a:gd name="connsiteY4" fmla="*/ 0 h 55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467" h="558882">
                  <a:moveTo>
                    <a:pt x="0" y="0"/>
                  </a:moveTo>
                  <a:lnTo>
                    <a:pt x="2914467" y="0"/>
                  </a:lnTo>
                  <a:lnTo>
                    <a:pt x="2914467" y="558882"/>
                  </a:lnTo>
                  <a:lnTo>
                    <a:pt x="0" y="558882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spcBef>
                  <a:spcPts val="563"/>
                </a:spcBef>
                <a:defRPr/>
              </a:pPr>
              <a:r>
                <a:rPr lang="pl-PL" sz="3300" b="1" dirty="0">
                  <a:solidFill>
                    <a:srgbClr val="4472C4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1 326 487 384 EUR</a:t>
              </a:r>
              <a:br>
                <a:rPr lang="pl-PL" sz="3300" b="1" dirty="0">
                  <a:solidFill>
                    <a:srgbClr val="4472C4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</a:br>
              <a:r>
                <a:rPr lang="pl-PL" sz="2100" b="1" dirty="0">
                  <a:solidFill>
                    <a:srgbClr val="4472C4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(ok. 5,8 mld PLN)    </a:t>
              </a:r>
              <a:endParaRPr lang="pl-PL" sz="33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endParaRPr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B452F03A-988E-4F5F-B159-9E2D01CCCF57}"/>
                </a:ext>
              </a:extLst>
            </p:cNvPr>
            <p:cNvSpPr/>
            <p:nvPr/>
          </p:nvSpPr>
          <p:spPr>
            <a:xfrm>
              <a:off x="6808366" y="5542734"/>
              <a:ext cx="4803630" cy="1231107"/>
            </a:xfrm>
            <a:custGeom>
              <a:avLst/>
              <a:gdLst>
                <a:gd name="connsiteX0" fmla="*/ 0 w 2914467"/>
                <a:gd name="connsiteY0" fmla="*/ 0 h 558882"/>
                <a:gd name="connsiteX1" fmla="*/ 2914467 w 2914467"/>
                <a:gd name="connsiteY1" fmla="*/ 0 h 558882"/>
                <a:gd name="connsiteX2" fmla="*/ 2914467 w 2914467"/>
                <a:gd name="connsiteY2" fmla="*/ 558882 h 558882"/>
                <a:gd name="connsiteX3" fmla="*/ 0 w 2914467"/>
                <a:gd name="connsiteY3" fmla="*/ 558882 h 558882"/>
                <a:gd name="connsiteX4" fmla="*/ 0 w 2914467"/>
                <a:gd name="connsiteY4" fmla="*/ 0 h 55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467" h="558882">
                  <a:moveTo>
                    <a:pt x="0" y="0"/>
                  </a:moveTo>
                  <a:lnTo>
                    <a:pt x="2914467" y="0"/>
                  </a:lnTo>
                  <a:lnTo>
                    <a:pt x="2914467" y="558882"/>
                  </a:lnTo>
                  <a:lnTo>
                    <a:pt x="0" y="558882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spcBef>
                  <a:spcPts val="563"/>
                </a:spcBef>
                <a:defRPr/>
              </a:pPr>
              <a:r>
                <a:rPr lang="pl-PL" sz="3300" b="1" dirty="0">
                  <a:solidFill>
                    <a:srgbClr val="ED7D3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509 618 947 EUR</a:t>
              </a:r>
              <a:br>
                <a:rPr lang="pl-PL" sz="3300" b="1" dirty="0">
                  <a:solidFill>
                    <a:srgbClr val="ED7D3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</a:br>
              <a:r>
                <a:rPr lang="pl-PL" sz="2100" b="1" dirty="0">
                  <a:solidFill>
                    <a:srgbClr val="ED7D3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(ok. 2,2 mld PLN)    </a:t>
              </a:r>
              <a:endParaRPr lang="pl-PL" sz="3300" b="1" dirty="0"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endParaRPr>
            </a:p>
          </p:txBody>
        </p:sp>
        <p:sp>
          <p:nvSpPr>
            <p:cNvPr id="5" name="Elipsa 4"/>
            <p:cNvSpPr/>
            <p:nvPr/>
          </p:nvSpPr>
          <p:spPr>
            <a:xfrm>
              <a:off x="279685" y="4460754"/>
              <a:ext cx="5887021" cy="1125260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spcBef>
                  <a:spcPts val="563"/>
                </a:spcBef>
                <a:defRPr/>
              </a:pPr>
              <a:r>
                <a:rPr lang="pl-PL" sz="3300" b="1" dirty="0">
                  <a:solidFill>
                    <a:srgbClr val="4472C4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72,2% EFRR</a:t>
              </a:r>
            </a:p>
          </p:txBody>
        </p:sp>
        <p:sp>
          <p:nvSpPr>
            <p:cNvPr id="6" name="Elipsa 5"/>
            <p:cNvSpPr/>
            <p:nvPr/>
          </p:nvSpPr>
          <p:spPr>
            <a:xfrm>
              <a:off x="6642341" y="4460754"/>
              <a:ext cx="5269974" cy="1125260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spcBef>
                  <a:spcPts val="563"/>
                </a:spcBef>
                <a:defRPr/>
              </a:pPr>
              <a:r>
                <a:rPr lang="pl-PL" sz="3300" b="1" dirty="0">
                  <a:solidFill>
                    <a:srgbClr val="ED7D3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/>
                </a:rPr>
                <a:t>27,8% EFS+</a:t>
              </a:r>
            </a:p>
          </p:txBody>
        </p:sp>
        <p:sp>
          <p:nvSpPr>
            <p:cNvPr id="8" name="Strzałka: wygięta w górę 7">
              <a:extLst>
                <a:ext uri="{FF2B5EF4-FFF2-40B4-BE49-F238E27FC236}">
                  <a16:creationId xmlns:a16="http://schemas.microsoft.com/office/drawing/2014/main" id="{7E1812A9-4D7F-4C95-8E2F-E4C3753FD053}"/>
                </a:ext>
              </a:extLst>
            </p:cNvPr>
            <p:cNvSpPr/>
            <p:nvPr/>
          </p:nvSpPr>
          <p:spPr>
            <a:xfrm rot="5400000" flipH="1">
              <a:off x="2623029" y="3602890"/>
              <a:ext cx="1200329" cy="731520"/>
            </a:xfrm>
            <a:prstGeom prst="bentUpArrow">
              <a:avLst>
                <a:gd name="adj1" fmla="val 25000"/>
                <a:gd name="adj2" fmla="val 24427"/>
                <a:gd name="adj3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pl-PL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Strzałka: wygięta w górę 18">
              <a:extLst>
                <a:ext uri="{FF2B5EF4-FFF2-40B4-BE49-F238E27FC236}">
                  <a16:creationId xmlns:a16="http://schemas.microsoft.com/office/drawing/2014/main" id="{EB149B59-7C2B-44D8-8500-CC5651C25225}"/>
                </a:ext>
              </a:extLst>
            </p:cNvPr>
            <p:cNvSpPr/>
            <p:nvPr/>
          </p:nvSpPr>
          <p:spPr>
            <a:xfrm rot="16200000">
              <a:off x="8734403" y="3602890"/>
              <a:ext cx="1200329" cy="731520"/>
            </a:xfrm>
            <a:prstGeom prst="bentUpArrow">
              <a:avLst>
                <a:gd name="adj1" fmla="val 25000"/>
                <a:gd name="adj2" fmla="val 24427"/>
                <a:gd name="adj3" fmla="val 50000"/>
              </a:avLst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pl-PL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21" name="Obraz 20">
            <a:extLst>
              <a:ext uri="{FF2B5EF4-FFF2-40B4-BE49-F238E27FC236}">
                <a16:creationId xmlns:a16="http://schemas.microsoft.com/office/drawing/2014/main" id="{CA387812-AF93-4EAC-9822-91A2ACA02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008" y="650472"/>
            <a:ext cx="2591653" cy="180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1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86568-F4CE-EBAB-9970-CB697B8BD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4256548-A320-B54F-D042-29E7CAFBD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263A31F-E768-1DA5-5AE5-01D6C431F8F4}"/>
              </a:ext>
            </a:extLst>
          </p:cNvPr>
          <p:cNvSpPr txBox="1"/>
          <p:nvPr/>
        </p:nvSpPr>
        <p:spPr>
          <a:xfrm>
            <a:off x="575484" y="370056"/>
            <a:ext cx="1150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50"/>
              </a:spcBef>
            </a:pP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Fundusze Europejskie dla Kujaw i Pomorza 2021-2027 – instytucje wdrażające program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FCC975F-0F4F-02EA-D37C-1A66DC628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6786531"/>
              </p:ext>
            </p:extLst>
          </p:nvPr>
        </p:nvGraphicFramePr>
        <p:xfrm>
          <a:off x="1369834" y="838615"/>
          <a:ext cx="10254815" cy="5712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75D0ADEE-A315-9BA7-E713-567B372CC950}"/>
              </a:ext>
            </a:extLst>
          </p:cNvPr>
          <p:cNvSpPr txBox="1"/>
          <p:nvPr/>
        </p:nvSpPr>
        <p:spPr>
          <a:xfrm>
            <a:off x="109268" y="6551207"/>
            <a:ext cx="22236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Kurs 1 EUR = 4,3355 na 28.12.2023 r. (ECB)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78F5E20-B644-20F9-DBF7-8A438B3F70A0}"/>
              </a:ext>
            </a:extLst>
          </p:cNvPr>
          <p:cNvSpPr txBox="1"/>
          <p:nvPr/>
        </p:nvSpPr>
        <p:spPr>
          <a:xfrm>
            <a:off x="199177" y="4019738"/>
            <a:ext cx="1828800" cy="86177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</a:rPr>
              <a:t>w tym projekty własne niekonkurencyjne na kwotę ok. 0,5 mld</a:t>
            </a:r>
            <a:r>
              <a:rPr lang="pl-PL" sz="1400" dirty="0">
                <a:solidFill>
                  <a:schemeClr val="bg1"/>
                </a:solidFill>
              </a:rPr>
              <a:t> </a:t>
            </a:r>
            <a:r>
              <a:rPr lang="pl-PL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</a:t>
            </a:r>
            <a:endParaRPr lang="pl-PL" sz="1400" dirty="0">
              <a:solidFill>
                <a:schemeClr val="bg1"/>
              </a:solidFill>
            </a:endParaRPr>
          </a:p>
          <a:p>
            <a:r>
              <a:rPr lang="pl-PL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28% alokacji programu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A7BBB242-D46E-739F-C794-2FD016B65DD3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027977" y="4450625"/>
            <a:ext cx="1448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595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BE3BEA98-AFBB-4848-9A02-A41B822096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886282"/>
              </p:ext>
            </p:extLst>
          </p:nvPr>
        </p:nvGraphicFramePr>
        <p:xfrm>
          <a:off x="977662" y="1402219"/>
          <a:ext cx="9868619" cy="4853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CE18408-4FC0-FFBE-F1F1-77CAFEC1D500}"/>
              </a:ext>
            </a:extLst>
          </p:cNvPr>
          <p:cNvSpPr txBox="1"/>
          <p:nvPr/>
        </p:nvSpPr>
        <p:spPr>
          <a:xfrm>
            <a:off x="977662" y="351804"/>
            <a:ext cx="10642120" cy="738664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l-PL"/>
            </a:defPPr>
            <a:lvl1pPr algn="ctr" defTabSz="914406">
              <a:lnSpc>
                <a:spcPts val="3266"/>
              </a:lnSpc>
              <a:spcBef>
                <a:spcPct val="0"/>
              </a:spcBef>
              <a:buNone/>
              <a:defRPr sz="28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/>
              <a:t>Postęp w realizacji Programu Fundusze Europejskie dla Kujaw i Pomorza 2021-2027 - </a:t>
            </a:r>
            <a:r>
              <a:rPr lang="pl-PL" sz="2000" dirty="0"/>
              <a:t>do 31.12.2023 r. </a:t>
            </a:r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3B7E6B0-1852-21EF-76B8-0BF48BC3F0F7}"/>
              </a:ext>
            </a:extLst>
          </p:cNvPr>
          <p:cNvSpPr txBox="1"/>
          <p:nvPr/>
        </p:nvSpPr>
        <p:spPr>
          <a:xfrm>
            <a:off x="0" y="5683261"/>
            <a:ext cx="1934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2 nabory unieważniono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9A3FE1E-C127-C617-B8A9-080B528D763D}"/>
              </a:ext>
            </a:extLst>
          </p:cNvPr>
          <p:cNvSpPr txBox="1"/>
          <p:nvPr/>
        </p:nvSpPr>
        <p:spPr>
          <a:xfrm>
            <a:off x="9461498" y="1517480"/>
            <a:ext cx="22236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Kurs 1 EUR = 4,3355 na 28.12.2023 r. (ECB)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B43B2E3-62EA-5319-A42D-260D8F7E344E}"/>
              </a:ext>
            </a:extLst>
          </p:cNvPr>
          <p:cNvSpPr txBox="1"/>
          <p:nvPr/>
        </p:nvSpPr>
        <p:spPr>
          <a:xfrm>
            <a:off x="497941" y="6148901"/>
            <a:ext cx="10716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sz="1800" b="0" dirty="0">
                <a:solidFill>
                  <a:schemeClr val="accent1"/>
                </a:solidFill>
              </a:rPr>
              <a:t>Odbyło się </a:t>
            </a:r>
            <a:r>
              <a:rPr lang="pl-PL" b="0" dirty="0">
                <a:solidFill>
                  <a:schemeClr val="accent1"/>
                </a:solidFill>
              </a:rPr>
              <a:t>7</a:t>
            </a:r>
            <a:r>
              <a:rPr lang="pl-PL" sz="1800" dirty="0">
                <a:solidFill>
                  <a:schemeClr val="accent1"/>
                </a:solidFill>
              </a:rPr>
              <a:t> posiedzeń Komitetu Monitorującego </a:t>
            </a:r>
            <a:r>
              <a:rPr lang="pl-PL" sz="1800" b="0" dirty="0">
                <a:solidFill>
                  <a:schemeClr val="accent1"/>
                </a:solidFill>
              </a:rPr>
              <a:t>FEdKP 2021-2027 (pierwsze 10 marca 2023 r.),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sz="1800" b="0" dirty="0">
                <a:solidFill>
                  <a:schemeClr val="accent1"/>
                </a:solidFill>
              </a:rPr>
              <a:t>Komitet Monitorujący przyjął </a:t>
            </a:r>
            <a:r>
              <a:rPr lang="pl-PL" sz="1800" dirty="0">
                <a:solidFill>
                  <a:schemeClr val="accent1"/>
                </a:solidFill>
              </a:rPr>
              <a:t>117 pakietów kryteriów </a:t>
            </a:r>
            <a:r>
              <a:rPr lang="pl-PL" sz="1800" b="0" dirty="0">
                <a:solidFill>
                  <a:schemeClr val="accent1"/>
                </a:solidFill>
              </a:rPr>
              <a:t>wyboru projektów</a:t>
            </a:r>
            <a:endParaRPr lang="pl-P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3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AC2E0-36DC-BEC5-37D5-C90CB0028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832AE-485A-F142-A45E-426818608C5B}"/>
              </a:ext>
            </a:extLst>
          </p:cNvPr>
          <p:cNvSpPr txBox="1"/>
          <p:nvPr/>
        </p:nvSpPr>
        <p:spPr>
          <a:xfrm>
            <a:off x="977662" y="351803"/>
            <a:ext cx="10642120" cy="92490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l-PL"/>
            </a:defPPr>
            <a:lvl1pPr algn="ctr" defTabSz="914406">
              <a:lnSpc>
                <a:spcPts val="3266"/>
              </a:lnSpc>
              <a:spcBef>
                <a:spcPct val="0"/>
              </a:spcBef>
              <a:buNone/>
              <a:defRPr sz="28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/>
              <a:t>Postęp w realizacji Programu Fundusze Europejskie dla Kujaw i Pomorza 2021-2027 - </a:t>
            </a:r>
            <a:r>
              <a:rPr lang="pl-PL" sz="2000" dirty="0"/>
              <a:t>do 31.01.2024 r. 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EBA1474B-CEC9-40D4-A342-7BD829EFB8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936634"/>
              </p:ext>
            </p:extLst>
          </p:nvPr>
        </p:nvGraphicFramePr>
        <p:xfrm>
          <a:off x="344032" y="1477168"/>
          <a:ext cx="11343992" cy="4697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314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B7F36-FF27-6280-387D-11E5221E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4543B2BD-B7D5-501D-6536-9876F78FE7F3}"/>
              </a:ext>
            </a:extLst>
          </p:cNvPr>
          <p:cNvSpPr txBox="1"/>
          <p:nvPr/>
        </p:nvSpPr>
        <p:spPr>
          <a:xfrm>
            <a:off x="977662" y="351803"/>
            <a:ext cx="10642120" cy="92490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pl-PL"/>
            </a:defPPr>
            <a:lvl1pPr algn="ctr" defTabSz="914406">
              <a:lnSpc>
                <a:spcPts val="3266"/>
              </a:lnSpc>
              <a:spcBef>
                <a:spcPct val="0"/>
              </a:spcBef>
              <a:buNone/>
              <a:defRPr sz="28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/>
              <a:t>Postęp w realizacji Programu Fundusze Europejskie dla Kujaw i Pomorza 2021-2027 - </a:t>
            </a:r>
            <a:r>
              <a:rPr lang="pl-PL" sz="2000" dirty="0"/>
              <a:t>do 31.01.2024 r. 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7CDC110-F669-0173-D764-90C416F66327}"/>
              </a:ext>
            </a:extLst>
          </p:cNvPr>
          <p:cNvSpPr txBox="1"/>
          <p:nvPr/>
        </p:nvSpPr>
        <p:spPr>
          <a:xfrm>
            <a:off x="4755311" y="6551207"/>
            <a:ext cx="41212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*bez wniosków anulowanych i unieważnionych</a:t>
            </a: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1CF5DCEE-5BDF-4974-B8F3-ED79C47432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505168"/>
              </p:ext>
            </p:extLst>
          </p:nvPr>
        </p:nvGraphicFramePr>
        <p:xfrm>
          <a:off x="534155" y="1276708"/>
          <a:ext cx="10212308" cy="5177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951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17CECED-62AC-F502-5C55-572B2FD8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F2F1BDB-F85A-6FBB-B34B-82CDB29A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7</a:t>
            </a:fld>
            <a:endParaRPr lang="pl-PL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8F105BF3-C8C5-D571-F82A-CCAF0A6C0614}"/>
              </a:ext>
            </a:extLst>
          </p:cNvPr>
          <p:cNvSpPr txBox="1">
            <a:spLocks/>
          </p:cNvSpPr>
          <p:nvPr/>
        </p:nvSpPr>
        <p:spPr>
          <a:xfrm>
            <a:off x="1201271" y="231036"/>
            <a:ext cx="9820070" cy="979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2800" dirty="0">
                <a:solidFill>
                  <a:schemeClr val="tx1"/>
                </a:solidFill>
              </a:rPr>
              <a:t>Stan realizacji programu Fundusze Europejskie 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800" dirty="0">
                <a:solidFill>
                  <a:schemeClr val="tx1"/>
                </a:solidFill>
              </a:rPr>
              <a:t>dla Kujaw i Pomorza 2021-2027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400" dirty="0">
                <a:solidFill>
                  <a:schemeClr val="tx1"/>
                </a:solidFill>
              </a:rPr>
              <a:t>(na 31.01.2024 r.) </a:t>
            </a:r>
            <a:br>
              <a:rPr lang="pl-PL" sz="2800" dirty="0">
                <a:solidFill>
                  <a:schemeClr val="tx1"/>
                </a:solidFill>
              </a:rPr>
            </a:br>
            <a:endParaRPr lang="pl-PL" sz="2800" dirty="0">
              <a:solidFill>
                <a:schemeClr val="tx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B2E1BB1-61DF-81A1-D63A-6FF5CB7B6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8993"/>
            <a:ext cx="6443932" cy="455622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62D4324-C4B5-8CDB-38A3-337497799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381" y="1846310"/>
            <a:ext cx="5819619" cy="411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2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D52B5-53B0-97D0-A4BC-F6C61DA1A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2D944FB-71BA-5957-8842-31C634D6D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721F014-8C80-0E03-511B-CA82FB5CF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8</a:t>
            </a:fld>
            <a:endParaRPr lang="pl-PL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E104B40F-EC4D-98D4-B1A2-2F208107C23C}"/>
              </a:ext>
            </a:extLst>
          </p:cNvPr>
          <p:cNvSpPr txBox="1">
            <a:spLocks/>
          </p:cNvSpPr>
          <p:nvPr/>
        </p:nvSpPr>
        <p:spPr>
          <a:xfrm>
            <a:off x="1201271" y="231036"/>
            <a:ext cx="9820070" cy="979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2800" dirty="0">
                <a:solidFill>
                  <a:schemeClr val="tx1"/>
                </a:solidFill>
              </a:rPr>
              <a:t>Stan realizacji programu Fundusze Europejskie 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800" dirty="0">
                <a:solidFill>
                  <a:schemeClr val="tx1"/>
                </a:solidFill>
              </a:rPr>
              <a:t>dla Kujaw i Pomorza 2021-2027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400" dirty="0">
                <a:solidFill>
                  <a:schemeClr val="tx1"/>
                </a:solidFill>
              </a:rPr>
              <a:t>(na 31.01.2024 r.) </a:t>
            </a:r>
            <a:br>
              <a:rPr lang="pl-PL" sz="2800" dirty="0">
                <a:solidFill>
                  <a:schemeClr val="tx1"/>
                </a:solidFill>
              </a:rPr>
            </a:br>
            <a:endParaRPr lang="pl-PL" sz="2800" dirty="0">
              <a:solidFill>
                <a:schemeClr val="tx1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6F8219D-5669-0095-D16A-18073E211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3139"/>
            <a:ext cx="6454044" cy="456337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587D40B-FEC5-E617-5420-DA9DD7A31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976" y="1824490"/>
            <a:ext cx="5905024" cy="417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05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9983C-495B-8F7B-227A-B4CC6272B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B870EB-6F2E-C328-63DA-1D861B41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84" y="400469"/>
            <a:ext cx="9852728" cy="1205648"/>
          </a:xfrm>
        </p:spPr>
        <p:txBody>
          <a:bodyPr>
            <a:normAutofit/>
          </a:bodyPr>
          <a:lstStyle/>
          <a:p>
            <a:pPr>
              <a:lnSpc>
                <a:spcPts val="1700"/>
              </a:lnSpc>
            </a:pPr>
            <a:r>
              <a:rPr lang="pl-PL" sz="2800" dirty="0">
                <a:latin typeface="Calibri" panose="020F0502020204030204" pitchFamily="34" charset="0"/>
                <a:ea typeface="Calibri" panose="020F0502020204030204" pitchFamily="34" charset="0"/>
              </a:rPr>
              <a:t>		S</a:t>
            </a:r>
            <a: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prawozdanie z realizacji WPD za rok 2023</a:t>
            </a: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2800" b="1" dirty="0">
                <a:latin typeface="+mn-lt"/>
              </a:rPr>
              <a:t>Zaplanowane i osiągnięte cele 2023 roku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026B3B7-1E3D-378D-941F-55FEF94605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10" name="Schemat blokowy: proces alternatywny 9">
            <a:extLst>
              <a:ext uri="{FF2B5EF4-FFF2-40B4-BE49-F238E27FC236}">
                <a16:creationId xmlns:a16="http://schemas.microsoft.com/office/drawing/2014/main" id="{EB13DC68-A526-58F8-C346-B3D2AA3E2140}"/>
              </a:ext>
            </a:extLst>
          </p:cNvPr>
          <p:cNvSpPr/>
          <p:nvPr/>
        </p:nvSpPr>
        <p:spPr>
          <a:xfrm>
            <a:off x="0" y="2381962"/>
            <a:ext cx="5635206" cy="41496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just">
              <a:buNone/>
            </a:pPr>
            <a:endParaRPr lang="pl-PL" sz="16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pl-PL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kontraktacja na poziomie 15% alokacji:</a:t>
            </a:r>
          </a:p>
          <a:p>
            <a:pPr marL="271463" indent="0" algn="just">
              <a:buNone/>
            </a:pPr>
            <a:endParaRPr lang="pl-PL" sz="105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indent="0" algn="just">
              <a:buNone/>
            </a:pP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EFRR na poziomie </a:t>
            </a:r>
            <a:r>
              <a:rPr lang="pl-PL" sz="1600" b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</a:t>
            </a: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dla EFRR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 tym:</a:t>
            </a:r>
          </a:p>
          <a:p>
            <a:pPr marL="271463" indent="0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-w ramach IP ZITBydOF EFRR na poziomie 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12% 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alokacji IP ZITBydOF EFRR,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-w ramach IF na poziomie  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dla IF;</a:t>
            </a:r>
          </a:p>
          <a:p>
            <a:pPr marL="271463" indent="0" algn="just">
              <a:buNone/>
            </a:pPr>
            <a:endParaRPr lang="pl-PL" sz="11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indent="0" algn="just">
              <a:buNone/>
            </a:pP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EFS+  na poziomie </a:t>
            </a:r>
            <a:r>
              <a:rPr lang="pl-PL" sz="1600" b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4%</a:t>
            </a: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dla EFS+, 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tym: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 ramach IP ZITBydOF na poziomie 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6%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IP ZITBydOF  EFS+,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 ramach IP WUP na poziomie 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7%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IP WUP;</a:t>
            </a:r>
          </a:p>
          <a:p>
            <a:pPr marL="0" indent="0" algn="just">
              <a:buNone/>
            </a:pPr>
            <a:endParaRPr lang="pl-PL" sz="16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pl-PL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certyfikacja  na poziomie  1% alokacji </a:t>
            </a:r>
          </a:p>
          <a:p>
            <a:pPr marL="1356360" indent="441960" algn="just"/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16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C6321EE-0D37-4DA8-6916-F0275F43316C}"/>
              </a:ext>
            </a:extLst>
          </p:cNvPr>
          <p:cNvSpPr txBox="1"/>
          <p:nvPr/>
        </p:nvSpPr>
        <p:spPr>
          <a:xfrm>
            <a:off x="7591245" y="488255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</a:t>
            </a:r>
          </a:p>
        </p:txBody>
      </p:sp>
      <p:sp>
        <p:nvSpPr>
          <p:cNvPr id="17" name="Schemat blokowy: proces alternatywny 16">
            <a:extLst>
              <a:ext uri="{FF2B5EF4-FFF2-40B4-BE49-F238E27FC236}">
                <a16:creationId xmlns:a16="http://schemas.microsoft.com/office/drawing/2014/main" id="{4AD21096-82A8-B7FE-E2BC-7AF050563F77}"/>
              </a:ext>
            </a:extLst>
          </p:cNvPr>
          <p:cNvSpPr/>
          <p:nvPr/>
        </p:nvSpPr>
        <p:spPr>
          <a:xfrm>
            <a:off x="6257914" y="2381962"/>
            <a:ext cx="5737928" cy="41496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just">
              <a:buNone/>
            </a:pPr>
            <a:endParaRPr lang="pl-PL" sz="1400" b="1" dirty="0">
              <a:solidFill>
                <a:srgbClr val="298CD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pl-PL" sz="1400" b="1" dirty="0">
              <a:solidFill>
                <a:srgbClr val="298CD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pl-PL" sz="1400" b="1" dirty="0">
              <a:solidFill>
                <a:srgbClr val="298CD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pl-PL" sz="1600" b="1" dirty="0">
                <a:solidFill>
                  <a:srgbClr val="298CD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kontraktacja 15% alokacji:</a:t>
            </a:r>
          </a:p>
          <a:p>
            <a:pPr marL="271463" indent="0" algn="just">
              <a:buNone/>
            </a:pPr>
            <a:endParaRPr lang="pl-PL" sz="10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indent="0" algn="just">
              <a:buNone/>
            </a:pP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EFRR na poziomie </a:t>
            </a:r>
            <a:r>
              <a:rPr lang="pl-PL" sz="1600" b="1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600" b="1" dirty="0">
                <a:solidFill>
                  <a:schemeClr val="tx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l-PL" sz="1600" b="1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dla EFRR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 tym: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-w ramach IP ZITBydOF EFRR na poziomie </a:t>
            </a:r>
            <a:r>
              <a:rPr lang="pl-PL" sz="1600" dirty="0">
                <a:solidFill>
                  <a:schemeClr val="tx1"/>
                </a:solidFill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IP ZITBydOF EFRR,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-w ramach IF na poziomie  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 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alokacji dla IF;</a:t>
            </a:r>
          </a:p>
          <a:p>
            <a:pPr marL="271463" indent="0" algn="just">
              <a:buNone/>
            </a:pPr>
            <a:endParaRPr lang="pl-PL" sz="10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indent="0" algn="just">
              <a:buNone/>
            </a:pP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EFS+  na poziomie </a:t>
            </a:r>
            <a:r>
              <a:rPr lang="pl-PL" sz="1600" b="1" dirty="0">
                <a:solidFill>
                  <a:schemeClr val="tx1"/>
                </a:solidFill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1600" b="1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pl-PL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alokacji dla EFS+, 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tym: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 ramach IP ZITBydOF  na poziomie </a:t>
            </a:r>
            <a:r>
              <a:rPr lang="pl-PL" sz="1600" dirty="0">
                <a:solidFill>
                  <a:schemeClr val="tx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alokacji IP ZITBydOF  EFS+,</a:t>
            </a:r>
          </a:p>
          <a:p>
            <a:pPr marL="271463" indent="0" algn="just">
              <a:buNone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 ramach IP WUP na poziomie </a:t>
            </a:r>
            <a:r>
              <a:rPr lang="pl-PL" sz="1600" dirty="0">
                <a:solidFill>
                  <a:schemeClr val="tx1"/>
                </a:solidFill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pl-PL" sz="160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alokacji IP WUP;</a:t>
            </a:r>
          </a:p>
          <a:p>
            <a:pPr marL="271463" indent="0" algn="just">
              <a:buNone/>
            </a:pPr>
            <a:endParaRPr lang="pl-PL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600" b="1" dirty="0">
                <a:solidFill>
                  <a:srgbClr val="298CD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pl-PL" sz="1600" b="1" dirty="0">
                <a:solidFill>
                  <a:srgbClr val="298CD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certyfikacja  na poziomie  0% alokacji – brak spełnionych  warunków na poziomie krajowym – potencjał we wnioskach o płatność wynosi 1% alokacji</a:t>
            </a:r>
          </a:p>
          <a:p>
            <a:pPr marL="0" indent="0" algn="just">
              <a:buNone/>
            </a:pPr>
            <a:endParaRPr lang="pl-PL" sz="1600" b="1" dirty="0">
              <a:solidFill>
                <a:srgbClr val="4472C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1600" dirty="0"/>
          </a:p>
        </p:txBody>
      </p:sp>
      <p:sp>
        <p:nvSpPr>
          <p:cNvPr id="19" name="Strzałka: w prawo 18">
            <a:extLst>
              <a:ext uri="{FF2B5EF4-FFF2-40B4-BE49-F238E27FC236}">
                <a16:creationId xmlns:a16="http://schemas.microsoft.com/office/drawing/2014/main" id="{66AA79D0-D85C-7786-D6E0-E1A8B03C572A}"/>
              </a:ext>
            </a:extLst>
          </p:cNvPr>
          <p:cNvSpPr/>
          <p:nvPr/>
        </p:nvSpPr>
        <p:spPr>
          <a:xfrm>
            <a:off x="5635206" y="3977573"/>
            <a:ext cx="638355" cy="46737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AD5F6EB-5EF0-9E18-7ACB-F9C9CED8C62F}"/>
              </a:ext>
            </a:extLst>
          </p:cNvPr>
          <p:cNvSpPr txBox="1"/>
          <p:nvPr/>
        </p:nvSpPr>
        <p:spPr>
          <a:xfrm>
            <a:off x="2061713" y="1858741"/>
            <a:ext cx="150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B050"/>
                </a:solidFill>
              </a:rPr>
              <a:t>     </a:t>
            </a:r>
            <a:r>
              <a:rPr lang="pl-PL" sz="2800" b="1" dirty="0">
                <a:solidFill>
                  <a:srgbClr val="00B050"/>
                </a:solidFill>
              </a:rPr>
              <a:t>PLAN      </a:t>
            </a:r>
            <a:endParaRPr lang="pl-PL" sz="2800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1020702B-FC1D-994D-B5E4-4D6321A1CB89}"/>
              </a:ext>
            </a:extLst>
          </p:cNvPr>
          <p:cNvSpPr txBox="1"/>
          <p:nvPr/>
        </p:nvSpPr>
        <p:spPr>
          <a:xfrm>
            <a:off x="7881709" y="1858741"/>
            <a:ext cx="248724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298CD1"/>
                </a:solidFill>
              </a:rPr>
              <a:t> REALIZACJA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913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FE480B-0D1D-76BB-1F49-9E5CC6A8E5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6330E86B-4AB9-447C-8CC0-7C1F333EF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229297"/>
              </p:ext>
            </p:extLst>
          </p:nvPr>
        </p:nvGraphicFramePr>
        <p:xfrm>
          <a:off x="642026" y="515566"/>
          <a:ext cx="11001983" cy="5661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3668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CF65CCE-80CD-4BA2-B291-0B3EB80B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ECC442E9-A677-62AC-D415-60D7709C9692}"/>
              </a:ext>
            </a:extLst>
          </p:cNvPr>
          <p:cNvSpPr txBox="1">
            <a:spLocks/>
          </p:cNvSpPr>
          <p:nvPr/>
        </p:nvSpPr>
        <p:spPr>
          <a:xfrm>
            <a:off x="1345982" y="229004"/>
            <a:ext cx="9820070" cy="979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ctr" defTabSz="914406" rtl="0" eaLnBrk="1" fontAlgn="auto" latinLnBrk="0" hangingPunct="1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Stan realizacji programów Fundusze Europejskie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dla województw 2021-2027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(na 31.01.2024 r.)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5A9AD5DD-11F7-50FC-75E7-CB7534F53CC3}"/>
              </a:ext>
            </a:extLst>
          </p:cNvPr>
          <p:cNvGraphicFramePr>
            <a:graphicFrameLocks/>
          </p:cNvGraphicFramePr>
          <p:nvPr/>
        </p:nvGraphicFramePr>
        <p:xfrm>
          <a:off x="-63433" y="1664898"/>
          <a:ext cx="5793024" cy="460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962ED746-5EA9-0DEB-77D9-D61CCC53D16E}"/>
              </a:ext>
            </a:extLst>
          </p:cNvPr>
          <p:cNvGraphicFramePr>
            <a:graphicFrameLocks/>
          </p:cNvGraphicFramePr>
          <p:nvPr/>
        </p:nvGraphicFramePr>
        <p:xfrm>
          <a:off x="5583677" y="1664898"/>
          <a:ext cx="6608323" cy="5071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1760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77670" y="0"/>
            <a:ext cx="7834588" cy="163532"/>
            <a:chOff x="1025652" y="0"/>
            <a:chExt cx="8639810" cy="180340"/>
          </a:xfrm>
        </p:grpSpPr>
        <p:sp>
          <p:nvSpPr>
            <p:cNvPr id="3" name="object 3"/>
            <p:cNvSpPr/>
            <p:nvPr/>
          </p:nvSpPr>
          <p:spPr>
            <a:xfrm>
              <a:off x="1025652" y="0"/>
              <a:ext cx="1080770" cy="180340"/>
            </a:xfrm>
            <a:custGeom>
              <a:avLst/>
              <a:gdLst/>
              <a:ahLst/>
              <a:cxnLst/>
              <a:rect l="l" t="t" r="r" b="b"/>
              <a:pathLst>
                <a:path w="1080770" h="180340">
                  <a:moveTo>
                    <a:pt x="1080516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1080516" y="179831"/>
                  </a:lnTo>
                  <a:lnTo>
                    <a:pt x="108051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4" name="object 4"/>
            <p:cNvSpPr/>
            <p:nvPr/>
          </p:nvSpPr>
          <p:spPr>
            <a:xfrm>
              <a:off x="2106168" y="0"/>
              <a:ext cx="7559040" cy="180340"/>
            </a:xfrm>
            <a:custGeom>
              <a:avLst/>
              <a:gdLst/>
              <a:ahLst/>
              <a:cxnLst/>
              <a:rect l="l" t="t" r="r" b="b"/>
              <a:pathLst>
                <a:path w="7559040" h="180340">
                  <a:moveTo>
                    <a:pt x="7559040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7559040" y="179831"/>
                  </a:lnTo>
                  <a:lnTo>
                    <a:pt x="7559040" y="0"/>
                  </a:lnTo>
                  <a:close/>
                </a:path>
              </a:pathLst>
            </a:custGeom>
            <a:solidFill>
              <a:srgbClr val="A6D2FF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5" name="object 5"/>
          <p:cNvSpPr/>
          <p:nvPr/>
        </p:nvSpPr>
        <p:spPr>
          <a:xfrm>
            <a:off x="9033597" y="6692855"/>
            <a:ext cx="980043" cy="161805"/>
          </a:xfrm>
          <a:custGeom>
            <a:avLst/>
            <a:gdLst/>
            <a:ahLst/>
            <a:cxnLst/>
            <a:rect l="l" t="t" r="r" b="b"/>
            <a:pathLst>
              <a:path w="1080770" h="178434">
                <a:moveTo>
                  <a:pt x="1080516" y="0"/>
                </a:moveTo>
                <a:lnTo>
                  <a:pt x="0" y="0"/>
                </a:lnTo>
                <a:lnTo>
                  <a:pt x="0" y="178308"/>
                </a:lnTo>
                <a:lnTo>
                  <a:pt x="1080516" y="178308"/>
                </a:lnTo>
                <a:lnTo>
                  <a:pt x="1080516" y="0"/>
                </a:lnTo>
                <a:close/>
              </a:path>
            </a:pathLst>
          </a:custGeom>
          <a:solidFill>
            <a:srgbClr val="A6D2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/>
          <p:nvPr/>
        </p:nvSpPr>
        <p:spPr>
          <a:xfrm>
            <a:off x="8759326" y="6452117"/>
            <a:ext cx="1142424" cy="158725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>
              <a:spcBef>
                <a:spcPts val="95"/>
              </a:spcBef>
            </a:pPr>
            <a:r>
              <a:rPr sz="952" spc="-32" dirty="0">
                <a:solidFill>
                  <a:srgbClr val="001F5F"/>
                </a:solidFill>
                <a:latin typeface="Verdana"/>
                <a:cs typeface="Verdana"/>
              </a:rPr>
              <a:t>stan</a:t>
            </a:r>
            <a:r>
              <a:rPr sz="952" spc="-41" dirty="0">
                <a:solidFill>
                  <a:srgbClr val="001F5F"/>
                </a:solidFill>
                <a:latin typeface="Verdana"/>
                <a:cs typeface="Verdana"/>
              </a:rPr>
              <a:t> na:</a:t>
            </a:r>
            <a:r>
              <a:rPr sz="952" spc="-63" dirty="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sz="952" spc="-91" dirty="0">
                <a:solidFill>
                  <a:srgbClr val="0000FF"/>
                </a:solidFill>
                <a:latin typeface="Verdana"/>
                <a:cs typeface="Verdana"/>
              </a:rPr>
              <a:t>2024-</a:t>
            </a:r>
            <a:r>
              <a:rPr sz="952" spc="-95" dirty="0">
                <a:solidFill>
                  <a:srgbClr val="0000FF"/>
                </a:solidFill>
                <a:latin typeface="Verdana"/>
                <a:cs typeface="Verdana"/>
              </a:rPr>
              <a:t>02-</a:t>
            </a:r>
            <a:r>
              <a:rPr sz="952" spc="-23" dirty="0">
                <a:solidFill>
                  <a:srgbClr val="0000FF"/>
                </a:solidFill>
                <a:latin typeface="Verdana"/>
                <a:cs typeface="Verdana"/>
              </a:rPr>
              <a:t>04</a:t>
            </a:r>
            <a:endParaRPr sz="952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34567" y="263409"/>
            <a:ext cx="11126709" cy="791415"/>
          </a:xfrm>
          <a:prstGeom prst="rect">
            <a:avLst/>
          </a:prstGeom>
        </p:spPr>
        <p:txBody>
          <a:bodyPr vert="horz" wrap="square" lIns="0" tIns="65068" rIns="0" bIns="0" rtlCol="0" anchor="t" anchorCtr="0">
            <a:spAutoFit/>
          </a:bodyPr>
          <a:lstStyle/>
          <a:p>
            <a:pPr marL="5182" algn="ctr">
              <a:lnSpc>
                <a:spcPct val="100000"/>
              </a:lnSpc>
              <a:spcBef>
                <a:spcPts val="91"/>
              </a:spcBef>
            </a:pPr>
            <a:r>
              <a:rPr b="1" dirty="0">
                <a:latin typeface="Carlito"/>
                <a:cs typeface="Carlito"/>
              </a:rPr>
              <a:t>WNIOSKI</a:t>
            </a:r>
            <a:r>
              <a:rPr spc="-68" dirty="0">
                <a:latin typeface="Carlito"/>
                <a:cs typeface="Carlito"/>
              </a:rPr>
              <a:t> </a:t>
            </a:r>
            <a:r>
              <a:rPr sz="2539" dirty="0">
                <a:latin typeface="Carlito"/>
                <a:cs typeface="Carlito"/>
              </a:rPr>
              <a:t>o</a:t>
            </a:r>
            <a:r>
              <a:rPr sz="2539" spc="-45" dirty="0">
                <a:latin typeface="Carlito"/>
                <a:cs typeface="Carlito"/>
              </a:rPr>
              <a:t> </a:t>
            </a:r>
            <a:r>
              <a:rPr sz="2539" dirty="0">
                <a:latin typeface="Carlito"/>
                <a:cs typeface="Carlito"/>
              </a:rPr>
              <a:t>płatność</a:t>
            </a:r>
            <a:r>
              <a:rPr sz="1632" dirty="0">
                <a:latin typeface="Carlito"/>
                <a:cs typeface="Carlito"/>
              </a:rPr>
              <a:t>*</a:t>
            </a:r>
            <a:r>
              <a:rPr sz="1632" spc="254" dirty="0">
                <a:latin typeface="Carlito"/>
                <a:cs typeface="Carlito"/>
              </a:rPr>
              <a:t> </a:t>
            </a:r>
            <a:r>
              <a:rPr dirty="0">
                <a:latin typeface="Carlito"/>
                <a:cs typeface="Carlito"/>
              </a:rPr>
              <a:t>+</a:t>
            </a:r>
            <a:r>
              <a:rPr spc="-41" dirty="0">
                <a:latin typeface="Carlito"/>
                <a:cs typeface="Carlito"/>
              </a:rPr>
              <a:t> </a:t>
            </a:r>
            <a:r>
              <a:rPr b="1" dirty="0">
                <a:latin typeface="Carlito"/>
                <a:cs typeface="Carlito"/>
              </a:rPr>
              <a:t>Zaliczki</a:t>
            </a:r>
            <a:r>
              <a:rPr sz="1632" dirty="0">
                <a:latin typeface="Carlito"/>
                <a:cs typeface="Carlito"/>
              </a:rPr>
              <a:t>*</a:t>
            </a:r>
            <a:r>
              <a:rPr sz="1632" spc="208" dirty="0">
                <a:latin typeface="Carlito"/>
                <a:cs typeface="Carlito"/>
              </a:rPr>
              <a:t> </a:t>
            </a:r>
            <a:r>
              <a:rPr sz="2539" dirty="0">
                <a:latin typeface="Carlito"/>
                <a:cs typeface="Carlito"/>
              </a:rPr>
              <a:t>dla</a:t>
            </a:r>
            <a:r>
              <a:rPr sz="2539" spc="-27" dirty="0">
                <a:latin typeface="Carlito"/>
                <a:cs typeface="Carlito"/>
              </a:rPr>
              <a:t> </a:t>
            </a:r>
            <a:r>
              <a:rPr sz="2539" spc="-9" dirty="0">
                <a:latin typeface="Carlito"/>
                <a:cs typeface="Carlito"/>
              </a:rPr>
              <a:t>beneficjent.</a:t>
            </a:r>
            <a:r>
              <a:rPr sz="2539" spc="-14" dirty="0">
                <a:latin typeface="Carlito"/>
                <a:cs typeface="Carlito"/>
              </a:rPr>
              <a:t> </a:t>
            </a:r>
            <a:r>
              <a:rPr sz="2539" dirty="0">
                <a:latin typeface="Carlito"/>
                <a:cs typeface="Carlito"/>
              </a:rPr>
              <a:t>dofinansowanie</a:t>
            </a:r>
            <a:r>
              <a:rPr sz="2539" spc="-5" dirty="0">
                <a:latin typeface="Carlito"/>
                <a:cs typeface="Carlito"/>
              </a:rPr>
              <a:t> </a:t>
            </a:r>
            <a:r>
              <a:rPr sz="2539" spc="-23" dirty="0">
                <a:latin typeface="Carlito"/>
                <a:cs typeface="Carlito"/>
              </a:rPr>
              <a:t>UE</a:t>
            </a:r>
            <a:endParaRPr sz="2539" dirty="0">
              <a:latin typeface="Carlito"/>
              <a:cs typeface="Carlito"/>
            </a:endParaRPr>
          </a:p>
          <a:p>
            <a:pPr marL="5182" algn="ctr">
              <a:lnSpc>
                <a:spcPct val="100000"/>
              </a:lnSpc>
              <a:spcBef>
                <a:spcPts val="41"/>
              </a:spcBef>
            </a:pPr>
            <a:r>
              <a:rPr sz="2176" dirty="0">
                <a:latin typeface="Carlito"/>
                <a:cs typeface="Carlito"/>
              </a:rPr>
              <a:t>w</a:t>
            </a:r>
            <a:r>
              <a:rPr sz="2176" spc="-32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(mln</a:t>
            </a:r>
            <a:r>
              <a:rPr sz="2176" spc="-32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PLN)</a:t>
            </a:r>
            <a:r>
              <a:rPr sz="2176" spc="-45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oraz</a:t>
            </a:r>
            <a:r>
              <a:rPr sz="2176" spc="-45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jako</a:t>
            </a:r>
            <a:r>
              <a:rPr sz="2176" spc="-32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proc.</a:t>
            </a:r>
            <a:r>
              <a:rPr sz="2176" spc="-54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(%)</a:t>
            </a:r>
            <a:r>
              <a:rPr sz="2176" spc="-27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Absorpcji</a:t>
            </a:r>
            <a:r>
              <a:rPr sz="2176" spc="-41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Alokacji</a:t>
            </a:r>
            <a:r>
              <a:rPr sz="2176" spc="-54" dirty="0">
                <a:latin typeface="Carlito"/>
                <a:cs typeface="Carlito"/>
              </a:rPr>
              <a:t> </a:t>
            </a:r>
            <a:r>
              <a:rPr sz="2176" dirty="0">
                <a:latin typeface="Carlito"/>
                <a:cs typeface="Carlito"/>
              </a:rPr>
              <a:t>UE</a:t>
            </a:r>
            <a:r>
              <a:rPr sz="2176" spc="-32" dirty="0">
                <a:latin typeface="Carlito"/>
                <a:cs typeface="Carlito"/>
              </a:rPr>
              <a:t> </a:t>
            </a:r>
            <a:r>
              <a:rPr sz="2176" spc="-9" dirty="0">
                <a:latin typeface="Carlito"/>
                <a:cs typeface="Carlito"/>
              </a:rPr>
              <a:t>2021-</a:t>
            </a:r>
            <a:r>
              <a:rPr sz="2176" spc="-18" dirty="0">
                <a:latin typeface="Carlito"/>
                <a:cs typeface="Carlito"/>
              </a:rPr>
              <a:t>2027</a:t>
            </a:r>
            <a:endParaRPr sz="2176" dirty="0"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61183" y="6574374"/>
            <a:ext cx="6211931" cy="158725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>
              <a:spcBef>
                <a:spcPts val="95"/>
              </a:spcBef>
            </a:pP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*</a:t>
            </a:r>
            <a:r>
              <a:rPr sz="952" i="1" spc="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Suma</a:t>
            </a:r>
            <a:r>
              <a:rPr sz="952" i="1" spc="-27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kwot</a:t>
            </a:r>
            <a:r>
              <a:rPr sz="952" i="1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spc="-9" dirty="0">
                <a:solidFill>
                  <a:srgbClr val="404040"/>
                </a:solidFill>
                <a:latin typeface="Carlito"/>
                <a:cs typeface="Carlito"/>
              </a:rPr>
              <a:t>dofinansowania</a:t>
            </a:r>
            <a:r>
              <a:rPr sz="952" i="1" spc="-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spc="-9" dirty="0">
                <a:solidFill>
                  <a:srgbClr val="404040"/>
                </a:solidFill>
                <a:latin typeface="Carlito"/>
                <a:cs typeface="Carlito"/>
              </a:rPr>
              <a:t>zarejestrowanego</a:t>
            </a:r>
            <a:r>
              <a:rPr sz="952" i="1" spc="-18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we</a:t>
            </a:r>
            <a:r>
              <a:rPr sz="952" i="1" spc="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wnioskach</a:t>
            </a:r>
            <a:r>
              <a:rPr sz="952" i="1" spc="-23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952" i="1" spc="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płatność</a:t>
            </a:r>
            <a:r>
              <a:rPr sz="952" i="1" spc="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do </a:t>
            </a:r>
            <a:r>
              <a:rPr sz="952" i="1" spc="-9" dirty="0">
                <a:solidFill>
                  <a:srgbClr val="404040"/>
                </a:solidFill>
                <a:latin typeface="Carlito"/>
                <a:cs typeface="Carlito"/>
              </a:rPr>
              <a:t>certyfikacji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952" i="1" spc="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udzielonych</a:t>
            </a:r>
            <a:r>
              <a:rPr sz="952" i="1" spc="-23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952" i="1" spc="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dirty="0">
                <a:solidFill>
                  <a:srgbClr val="404040"/>
                </a:solidFill>
                <a:latin typeface="Carlito"/>
                <a:cs typeface="Carlito"/>
              </a:rPr>
              <a:t>nierozliczonych</a:t>
            </a:r>
            <a:r>
              <a:rPr sz="952" i="1" spc="-32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952" i="1" spc="-9" dirty="0">
                <a:solidFill>
                  <a:srgbClr val="404040"/>
                </a:solidFill>
                <a:latin typeface="Carlito"/>
                <a:cs typeface="Carlito"/>
              </a:rPr>
              <a:t>zaliczek</a:t>
            </a:r>
            <a:endParaRPr sz="952">
              <a:latin typeface="Carlito"/>
              <a:cs typeface="Carlito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7607" y="1199545"/>
            <a:ext cx="9695864" cy="52901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440E67-8C7F-8BFC-8924-C6A693DD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366588-0110-040F-E989-6BD13142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chemeClr val="tx2"/>
                </a:solidFill>
              </a:rPr>
              <a:t>Dziękuję za uwagę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ACD10BE-2F12-E128-B5DA-8043871A91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0479349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2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4283</TotalTime>
  <Words>744</Words>
  <Application>Microsoft Office PowerPoint</Application>
  <PresentationFormat>Panoramiczny</PresentationFormat>
  <Paragraphs>103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13</vt:i4>
      </vt:variant>
    </vt:vector>
  </HeadingPairs>
  <TitlesOfParts>
    <vt:vector size="22" baseType="lpstr">
      <vt:lpstr>Arial</vt:lpstr>
      <vt:lpstr>Calibri</vt:lpstr>
      <vt:lpstr>Carlito</vt:lpstr>
      <vt:lpstr>Lato</vt:lpstr>
      <vt:lpstr>Open Sans</vt:lpstr>
      <vt:lpstr>Verdana</vt:lpstr>
      <vt:lpstr>Wingdings</vt:lpstr>
      <vt:lpstr>1_Motyw pakietu Office</vt:lpstr>
      <vt:lpstr>2_Motyw pakietu Office</vt:lpstr>
      <vt:lpstr>Informacja z realizacji Wieloletniego planu działań dla  Programu Fundusze Europejskie dla Kujaw i Pomorza 2021-2027 za 2023 rok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Sprawozdanie z realizacji WPD za rok 2023    Zaplanowane i osiągnięte cele 2023 roku</vt:lpstr>
      <vt:lpstr>Prezentacja programu PowerPoint</vt:lpstr>
      <vt:lpstr>Prezentacja programu PowerPoint</vt:lpstr>
      <vt:lpstr>WNIOSKI o płatność* + Zaliczki* dla beneficjent. dofinansowanie UE w (mln PLN) oraz jako proc. (%) Absorpcji Alokacji UE 2021-2027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Anna Głuszek</cp:lastModifiedBy>
  <cp:revision>447</cp:revision>
  <cp:lastPrinted>2024-03-05T14:30:10Z</cp:lastPrinted>
  <dcterms:created xsi:type="dcterms:W3CDTF">2023-01-03T09:56:09Z</dcterms:created>
  <dcterms:modified xsi:type="dcterms:W3CDTF">2024-03-19T09:32:04Z</dcterms:modified>
</cp:coreProperties>
</file>