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6" r:id="rId2"/>
    <p:sldId id="2641" r:id="rId3"/>
    <p:sldId id="2659" r:id="rId4"/>
    <p:sldId id="2647" r:id="rId5"/>
    <p:sldId id="2642" r:id="rId6"/>
    <p:sldId id="2649" r:id="rId7"/>
    <p:sldId id="2650" r:id="rId8"/>
    <p:sldId id="2651" r:id="rId9"/>
    <p:sldId id="2652" r:id="rId10"/>
    <p:sldId id="2645" r:id="rId11"/>
    <p:sldId id="2646" r:id="rId12"/>
    <p:sldId id="2658" r:id="rId13"/>
  </p:sldIdLst>
  <p:sldSz cx="10691813" cy="7559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032E603-CCD5-0CE9-F4FC-BF2BA3A8EB82}" name="Dagmara Angowska" initials="DA" userId="S-1-5-21-2619306676-2800222060-3362172700-13716" providerId="AD"/>
  <p188:author id="{2357704A-0AC4-3067-AF79-4E08DF580D61}" name="Katarzyna Balcewicz-Momot" initials="KBM" userId="S-1-5-21-2619306676-2800222060-3362172700-3849" providerId="AD"/>
  <p188:author id="{CE7BE171-D1F0-9897-B4BF-63522CA7C17A}" name="Dagmara Wend" initials="DW" userId="S-1-5-21-2619306676-2800222060-3362172700-5365" providerId="AD"/>
  <p188:author id="{4F530DA6-931C-3640-0BA4-8826DEE5A52D}" name="Anna Głuszek" initials="AG" userId="S-1-5-21-2619306676-2800222060-3362172700-387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97C"/>
    <a:srgbClr val="606A8A"/>
    <a:srgbClr val="FFFFFF"/>
    <a:srgbClr val="2E5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28" autoAdjust="0"/>
    <p:restoredTop sz="96374" autoAdjust="0"/>
  </p:normalViewPr>
  <p:slideViewPr>
    <p:cSldViewPr showGuides="1">
      <p:cViewPr varScale="1">
        <p:scale>
          <a:sx n="71" d="100"/>
          <a:sy n="71" d="100"/>
        </p:scale>
        <p:origin x="1382" y="58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0" y="-91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F3CAE3-562A-4D58-9830-5E089A676EC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03AAD39-1BD5-496A-A952-9E38C0B0B62A}">
      <dgm:prSet phldrT="[Tekst]" custT="1"/>
      <dgm:spPr/>
      <dgm:t>
        <a:bodyPr/>
        <a:lstStyle/>
        <a:p>
          <a:r>
            <a:rPr lang="pl-PL" sz="1400" dirty="0"/>
            <a:t>RPO WK-P </a:t>
          </a:r>
        </a:p>
        <a:p>
          <a:r>
            <a:rPr lang="pl-PL" sz="1800" dirty="0"/>
            <a:t>Przeznaczono 46 mln  zł</a:t>
          </a:r>
        </a:p>
        <a:p>
          <a:r>
            <a:rPr lang="pl-PL" sz="1400" dirty="0"/>
            <a:t> Wykonane działania:</a:t>
          </a:r>
        </a:p>
        <a:p>
          <a:r>
            <a:rPr lang="pl-PL" sz="1400" dirty="0"/>
            <a:t>- opracowanie koncepcji i Planu Funkcjonalno-Użytkowego</a:t>
          </a:r>
        </a:p>
        <a:p>
          <a:r>
            <a:rPr lang="pl-PL" sz="1400" dirty="0"/>
            <a:t>- wykup gruntów</a:t>
          </a:r>
        </a:p>
        <a:p>
          <a:r>
            <a:rPr lang="pl-PL" sz="1400" dirty="0"/>
            <a:t>- prace projektowe i roboty drogowe w trybie „zaprojektuj i wybuduj”</a:t>
          </a:r>
        </a:p>
        <a:p>
          <a:r>
            <a:rPr lang="pl-PL" sz="1400" dirty="0"/>
            <a:t>- nadzór inwestorski,  raport OOŚ,  decyzja środowiskowa</a:t>
          </a:r>
        </a:p>
      </dgm:t>
    </dgm:pt>
    <dgm:pt modelId="{E1ABD6F2-4CF3-45BF-B295-A8EBE9C80C96}" type="parTrans" cxnId="{C1FAA31E-ED4C-41D3-B78E-B01E7B942C91}">
      <dgm:prSet/>
      <dgm:spPr/>
      <dgm:t>
        <a:bodyPr/>
        <a:lstStyle/>
        <a:p>
          <a:endParaRPr lang="pl-PL" sz="2000"/>
        </a:p>
      </dgm:t>
    </dgm:pt>
    <dgm:pt modelId="{6FBEF3E9-80A5-4124-8D2A-454174B032BB}" type="sibTrans" cxnId="{C1FAA31E-ED4C-41D3-B78E-B01E7B942C91}">
      <dgm:prSet/>
      <dgm:spPr/>
      <dgm:t>
        <a:bodyPr/>
        <a:lstStyle/>
        <a:p>
          <a:endParaRPr lang="pl-PL" sz="2000"/>
        </a:p>
      </dgm:t>
    </dgm:pt>
    <dgm:pt modelId="{06D0EBFB-5F6C-4108-AF0A-D5F60B1AACCD}">
      <dgm:prSet phldrT="[Tekst]" custT="1"/>
      <dgm:spPr/>
      <dgm:t>
        <a:bodyPr/>
        <a:lstStyle/>
        <a:p>
          <a:r>
            <a:rPr lang="pl-PL" sz="1400" dirty="0"/>
            <a:t>FEdKP </a:t>
          </a:r>
        </a:p>
        <a:p>
          <a:r>
            <a:rPr lang="pl-PL" sz="1400" dirty="0"/>
            <a:t>Działanie 4.3 Infrastruktura drogowa</a:t>
          </a:r>
        </a:p>
        <a:p>
          <a:r>
            <a:rPr lang="pl-PL" sz="1800" dirty="0"/>
            <a:t>Zaplanowano ok. 8,2 mln zł (1,89 mln euro)</a:t>
          </a:r>
        </a:p>
        <a:p>
          <a:endParaRPr lang="pl-PL" sz="1400" dirty="0"/>
        </a:p>
        <a:p>
          <a:r>
            <a:rPr lang="pl-PL" sz="1400" dirty="0"/>
            <a:t>- prace projektowe i roboty drogowe w trybie „zaprojektuj i wybuduj”;</a:t>
          </a:r>
        </a:p>
        <a:p>
          <a:r>
            <a:rPr lang="pl-PL" sz="1400" dirty="0"/>
            <a:t>- nadzór inwestorski;  wykup gruntów</a:t>
          </a:r>
        </a:p>
      </dgm:t>
    </dgm:pt>
    <dgm:pt modelId="{60ABB5D8-039F-48AA-875A-4A62354A969A}" type="parTrans" cxnId="{CE59A36E-D680-49F8-A2E7-626E05368604}">
      <dgm:prSet/>
      <dgm:spPr/>
      <dgm:t>
        <a:bodyPr/>
        <a:lstStyle/>
        <a:p>
          <a:endParaRPr lang="pl-PL" sz="2000"/>
        </a:p>
      </dgm:t>
    </dgm:pt>
    <dgm:pt modelId="{A6785946-87C3-47AB-868E-9C3AFCCD3693}" type="sibTrans" cxnId="{CE59A36E-D680-49F8-A2E7-626E05368604}">
      <dgm:prSet/>
      <dgm:spPr/>
      <dgm:t>
        <a:bodyPr/>
        <a:lstStyle/>
        <a:p>
          <a:endParaRPr lang="pl-PL" sz="2000"/>
        </a:p>
      </dgm:t>
    </dgm:pt>
    <dgm:pt modelId="{15E9E154-997F-4A6F-AE6E-1A22E4E2E3B1}" type="pres">
      <dgm:prSet presAssocID="{B9F3CAE3-562A-4D58-9830-5E089A676EC2}" presName="CompostProcess" presStyleCnt="0">
        <dgm:presLayoutVars>
          <dgm:dir/>
          <dgm:resizeHandles val="exact"/>
        </dgm:presLayoutVars>
      </dgm:prSet>
      <dgm:spPr/>
    </dgm:pt>
    <dgm:pt modelId="{697E81BD-3D5C-4766-99E3-8748993F7AA8}" type="pres">
      <dgm:prSet presAssocID="{B9F3CAE3-562A-4D58-9830-5E089A676EC2}" presName="arrow" presStyleLbl="bgShp" presStyleIdx="0" presStyleCnt="1" custScaleX="117647" custLinFactNeighborX="1786" custLinFactNeighborY="429"/>
      <dgm:spPr/>
    </dgm:pt>
    <dgm:pt modelId="{C03DF110-244B-41B7-BFCC-F2852642A211}" type="pres">
      <dgm:prSet presAssocID="{B9F3CAE3-562A-4D58-9830-5E089A676EC2}" presName="linearProcess" presStyleCnt="0"/>
      <dgm:spPr/>
    </dgm:pt>
    <dgm:pt modelId="{1C8AC65B-FA26-4BD0-97B9-7249953F122A}" type="pres">
      <dgm:prSet presAssocID="{603AAD39-1BD5-496A-A952-9E38C0B0B62A}" presName="textNode" presStyleLbl="node1" presStyleIdx="0" presStyleCnt="2" custScaleX="116691" custScaleY="119565" custLinFactX="-26079" custLinFactNeighborX="-100000" custLinFactNeighborY="-5184">
        <dgm:presLayoutVars>
          <dgm:bulletEnabled val="1"/>
        </dgm:presLayoutVars>
      </dgm:prSet>
      <dgm:spPr/>
    </dgm:pt>
    <dgm:pt modelId="{D4C787B2-AF4C-4CF7-AAE2-9CBE7FE86C33}" type="pres">
      <dgm:prSet presAssocID="{6FBEF3E9-80A5-4124-8D2A-454174B032BB}" presName="sibTrans" presStyleCnt="0"/>
      <dgm:spPr/>
    </dgm:pt>
    <dgm:pt modelId="{718A8F36-E880-42F0-A01F-659273822C49}" type="pres">
      <dgm:prSet presAssocID="{06D0EBFB-5F6C-4108-AF0A-D5F60B1AACCD}" presName="textNode" presStyleLbl="node1" presStyleIdx="1" presStyleCnt="2" custScaleX="115137" custScaleY="111596" custLinFactNeighborX="-67248" custLinFactNeighborY="-4721">
        <dgm:presLayoutVars>
          <dgm:bulletEnabled val="1"/>
        </dgm:presLayoutVars>
      </dgm:prSet>
      <dgm:spPr/>
    </dgm:pt>
  </dgm:ptLst>
  <dgm:cxnLst>
    <dgm:cxn modelId="{C1FAA31E-ED4C-41D3-B78E-B01E7B942C91}" srcId="{B9F3CAE3-562A-4D58-9830-5E089A676EC2}" destId="{603AAD39-1BD5-496A-A952-9E38C0B0B62A}" srcOrd="0" destOrd="0" parTransId="{E1ABD6F2-4CF3-45BF-B295-A8EBE9C80C96}" sibTransId="{6FBEF3E9-80A5-4124-8D2A-454174B032BB}"/>
    <dgm:cxn modelId="{CE59A36E-D680-49F8-A2E7-626E05368604}" srcId="{B9F3CAE3-562A-4D58-9830-5E089A676EC2}" destId="{06D0EBFB-5F6C-4108-AF0A-D5F60B1AACCD}" srcOrd="1" destOrd="0" parTransId="{60ABB5D8-039F-48AA-875A-4A62354A969A}" sibTransId="{A6785946-87C3-47AB-868E-9C3AFCCD3693}"/>
    <dgm:cxn modelId="{0BAEDFD2-A379-4153-A2D6-5B81996C2E9B}" type="presOf" srcId="{B9F3CAE3-562A-4D58-9830-5E089A676EC2}" destId="{15E9E154-997F-4A6F-AE6E-1A22E4E2E3B1}" srcOrd="0" destOrd="0" presId="urn:microsoft.com/office/officeart/2005/8/layout/hProcess9"/>
    <dgm:cxn modelId="{CE62F9D7-8156-4C51-A484-5F3A05FAE435}" type="presOf" srcId="{06D0EBFB-5F6C-4108-AF0A-D5F60B1AACCD}" destId="{718A8F36-E880-42F0-A01F-659273822C49}" srcOrd="0" destOrd="0" presId="urn:microsoft.com/office/officeart/2005/8/layout/hProcess9"/>
    <dgm:cxn modelId="{BE6A5AF0-8652-4274-9F5A-ED433088E077}" type="presOf" srcId="{603AAD39-1BD5-496A-A952-9E38C0B0B62A}" destId="{1C8AC65B-FA26-4BD0-97B9-7249953F122A}" srcOrd="0" destOrd="0" presId="urn:microsoft.com/office/officeart/2005/8/layout/hProcess9"/>
    <dgm:cxn modelId="{054C9EC8-FE7E-47BB-869D-BEB93A4DCE7D}" type="presParOf" srcId="{15E9E154-997F-4A6F-AE6E-1A22E4E2E3B1}" destId="{697E81BD-3D5C-4766-99E3-8748993F7AA8}" srcOrd="0" destOrd="0" presId="urn:microsoft.com/office/officeart/2005/8/layout/hProcess9"/>
    <dgm:cxn modelId="{3FFDEAD2-7314-4664-BD16-114AED2C71E0}" type="presParOf" srcId="{15E9E154-997F-4A6F-AE6E-1A22E4E2E3B1}" destId="{C03DF110-244B-41B7-BFCC-F2852642A211}" srcOrd="1" destOrd="0" presId="urn:microsoft.com/office/officeart/2005/8/layout/hProcess9"/>
    <dgm:cxn modelId="{C4DE20A0-CF6F-4283-AD26-E7031A765746}" type="presParOf" srcId="{C03DF110-244B-41B7-BFCC-F2852642A211}" destId="{1C8AC65B-FA26-4BD0-97B9-7249953F122A}" srcOrd="0" destOrd="0" presId="urn:microsoft.com/office/officeart/2005/8/layout/hProcess9"/>
    <dgm:cxn modelId="{DD890BCF-864B-4038-8D08-B9FC4B0B03D3}" type="presParOf" srcId="{C03DF110-244B-41B7-BFCC-F2852642A211}" destId="{D4C787B2-AF4C-4CF7-AAE2-9CBE7FE86C33}" srcOrd="1" destOrd="0" presId="urn:microsoft.com/office/officeart/2005/8/layout/hProcess9"/>
    <dgm:cxn modelId="{B5CFADAA-D2B3-4EC9-BC4A-DAEDC40A6BD1}" type="presParOf" srcId="{C03DF110-244B-41B7-BFCC-F2852642A211}" destId="{718A8F36-E880-42F0-A01F-659273822C49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F3CAE3-562A-4D58-9830-5E089A676EC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03AAD39-1BD5-496A-A952-9E38C0B0B62A}">
      <dgm:prSet phldrT="[Tekst]" custT="1"/>
      <dgm:spPr/>
      <dgm:t>
        <a:bodyPr/>
        <a:lstStyle/>
        <a:p>
          <a:r>
            <a:rPr lang="pl-PL" sz="1400" dirty="0"/>
            <a:t>RPO WK-P </a:t>
          </a:r>
        </a:p>
        <a:p>
          <a:r>
            <a:rPr lang="pl-PL" sz="1600" dirty="0"/>
            <a:t>Przeznaczono 8,5 mln zł</a:t>
          </a:r>
        </a:p>
        <a:p>
          <a:r>
            <a:rPr lang="pl-PL" sz="1400" dirty="0"/>
            <a:t> Wykonane działania:</a:t>
          </a:r>
        </a:p>
        <a:p>
          <a:r>
            <a:rPr lang="pl-PL" sz="1400" dirty="0"/>
            <a:t>- opracowanie koncepcji i Planu Funkcjonalno-Użytkowego</a:t>
          </a:r>
        </a:p>
        <a:p>
          <a:r>
            <a:rPr lang="pl-PL" sz="1400" dirty="0"/>
            <a:t>- prace projektowe i roboty drogowe w trybie „zaprojektuj i wybuduj”</a:t>
          </a:r>
        </a:p>
        <a:p>
          <a:r>
            <a:rPr lang="pl-PL" sz="1400" dirty="0"/>
            <a:t>- nadzór inwestorski, raport OOŚ i decyzja środowiskowa</a:t>
          </a:r>
        </a:p>
      </dgm:t>
    </dgm:pt>
    <dgm:pt modelId="{E1ABD6F2-4CF3-45BF-B295-A8EBE9C80C96}" type="parTrans" cxnId="{C1FAA31E-ED4C-41D3-B78E-B01E7B942C91}">
      <dgm:prSet/>
      <dgm:spPr/>
      <dgm:t>
        <a:bodyPr/>
        <a:lstStyle/>
        <a:p>
          <a:endParaRPr lang="pl-PL" sz="2000"/>
        </a:p>
      </dgm:t>
    </dgm:pt>
    <dgm:pt modelId="{6FBEF3E9-80A5-4124-8D2A-454174B032BB}" type="sibTrans" cxnId="{C1FAA31E-ED4C-41D3-B78E-B01E7B942C91}">
      <dgm:prSet/>
      <dgm:spPr/>
      <dgm:t>
        <a:bodyPr/>
        <a:lstStyle/>
        <a:p>
          <a:endParaRPr lang="pl-PL" sz="2000"/>
        </a:p>
      </dgm:t>
    </dgm:pt>
    <dgm:pt modelId="{06D0EBFB-5F6C-4108-AF0A-D5F60B1AACCD}">
      <dgm:prSet phldrT="[Tekst]" custT="1"/>
      <dgm:spPr/>
      <dgm:t>
        <a:bodyPr/>
        <a:lstStyle/>
        <a:p>
          <a:r>
            <a:rPr lang="pl-PL" sz="1400" dirty="0"/>
            <a:t>FEdKP</a:t>
          </a:r>
        </a:p>
        <a:p>
          <a:r>
            <a:rPr lang="pl-PL" sz="1400" dirty="0"/>
            <a:t>Działanie 4.3 Infrastruktura drogowa</a:t>
          </a:r>
        </a:p>
        <a:p>
          <a:r>
            <a:rPr lang="pl-PL" sz="1600" dirty="0"/>
            <a:t>Zaplanowano ok. 28,5 mln zł (6,57 mln euro)</a:t>
          </a:r>
        </a:p>
        <a:p>
          <a:endParaRPr lang="pl-PL" sz="1400" dirty="0"/>
        </a:p>
        <a:p>
          <a:r>
            <a:rPr lang="pl-PL" sz="1400" dirty="0"/>
            <a:t>- prace projektowe i roboty drogowe w trybie „zaprojektuj i wybuduj”;</a:t>
          </a:r>
        </a:p>
        <a:p>
          <a:r>
            <a:rPr lang="pl-PL" sz="1400" dirty="0"/>
            <a:t>- nadzór inwestorski; - wykup gruntów</a:t>
          </a:r>
        </a:p>
      </dgm:t>
    </dgm:pt>
    <dgm:pt modelId="{60ABB5D8-039F-48AA-875A-4A62354A969A}" type="parTrans" cxnId="{CE59A36E-D680-49F8-A2E7-626E05368604}">
      <dgm:prSet/>
      <dgm:spPr/>
      <dgm:t>
        <a:bodyPr/>
        <a:lstStyle/>
        <a:p>
          <a:endParaRPr lang="pl-PL" sz="2000"/>
        </a:p>
      </dgm:t>
    </dgm:pt>
    <dgm:pt modelId="{A6785946-87C3-47AB-868E-9C3AFCCD3693}" type="sibTrans" cxnId="{CE59A36E-D680-49F8-A2E7-626E05368604}">
      <dgm:prSet/>
      <dgm:spPr/>
      <dgm:t>
        <a:bodyPr/>
        <a:lstStyle/>
        <a:p>
          <a:endParaRPr lang="pl-PL" sz="2000"/>
        </a:p>
      </dgm:t>
    </dgm:pt>
    <dgm:pt modelId="{15E9E154-997F-4A6F-AE6E-1A22E4E2E3B1}" type="pres">
      <dgm:prSet presAssocID="{B9F3CAE3-562A-4D58-9830-5E089A676EC2}" presName="CompostProcess" presStyleCnt="0">
        <dgm:presLayoutVars>
          <dgm:dir/>
          <dgm:resizeHandles val="exact"/>
        </dgm:presLayoutVars>
      </dgm:prSet>
      <dgm:spPr/>
    </dgm:pt>
    <dgm:pt modelId="{697E81BD-3D5C-4766-99E3-8748993F7AA8}" type="pres">
      <dgm:prSet presAssocID="{B9F3CAE3-562A-4D58-9830-5E089A676EC2}" presName="arrow" presStyleLbl="bgShp" presStyleIdx="0" presStyleCnt="1" custScaleX="117647" custLinFactNeighborX="1786" custLinFactNeighborY="429"/>
      <dgm:spPr/>
    </dgm:pt>
    <dgm:pt modelId="{C03DF110-244B-41B7-BFCC-F2852642A211}" type="pres">
      <dgm:prSet presAssocID="{B9F3CAE3-562A-4D58-9830-5E089A676EC2}" presName="linearProcess" presStyleCnt="0"/>
      <dgm:spPr/>
    </dgm:pt>
    <dgm:pt modelId="{1C8AC65B-FA26-4BD0-97B9-7249953F122A}" type="pres">
      <dgm:prSet presAssocID="{603AAD39-1BD5-496A-A952-9E38C0B0B62A}" presName="textNode" presStyleLbl="node1" presStyleIdx="0" presStyleCnt="2" custScaleX="107264" custLinFactX="-26079" custLinFactNeighborX="-100000" custLinFactNeighborY="-5184">
        <dgm:presLayoutVars>
          <dgm:bulletEnabled val="1"/>
        </dgm:presLayoutVars>
      </dgm:prSet>
      <dgm:spPr/>
    </dgm:pt>
    <dgm:pt modelId="{D4C787B2-AF4C-4CF7-AAE2-9CBE7FE86C33}" type="pres">
      <dgm:prSet presAssocID="{6FBEF3E9-80A5-4124-8D2A-454174B032BB}" presName="sibTrans" presStyleCnt="0"/>
      <dgm:spPr/>
    </dgm:pt>
    <dgm:pt modelId="{718A8F36-E880-42F0-A01F-659273822C49}" type="pres">
      <dgm:prSet presAssocID="{06D0EBFB-5F6C-4108-AF0A-D5F60B1AACCD}" presName="textNode" presStyleLbl="node1" presStyleIdx="1" presStyleCnt="2" custScaleX="103051" custScaleY="100421" custLinFactNeighborX="-67248" custLinFactNeighborY="-4721">
        <dgm:presLayoutVars>
          <dgm:bulletEnabled val="1"/>
        </dgm:presLayoutVars>
      </dgm:prSet>
      <dgm:spPr/>
    </dgm:pt>
  </dgm:ptLst>
  <dgm:cxnLst>
    <dgm:cxn modelId="{C1FAA31E-ED4C-41D3-B78E-B01E7B942C91}" srcId="{B9F3CAE3-562A-4D58-9830-5E089A676EC2}" destId="{603AAD39-1BD5-496A-A952-9E38C0B0B62A}" srcOrd="0" destOrd="0" parTransId="{E1ABD6F2-4CF3-45BF-B295-A8EBE9C80C96}" sibTransId="{6FBEF3E9-80A5-4124-8D2A-454174B032BB}"/>
    <dgm:cxn modelId="{CE59A36E-D680-49F8-A2E7-626E05368604}" srcId="{B9F3CAE3-562A-4D58-9830-5E089A676EC2}" destId="{06D0EBFB-5F6C-4108-AF0A-D5F60B1AACCD}" srcOrd="1" destOrd="0" parTransId="{60ABB5D8-039F-48AA-875A-4A62354A969A}" sibTransId="{A6785946-87C3-47AB-868E-9C3AFCCD3693}"/>
    <dgm:cxn modelId="{0BAEDFD2-A379-4153-A2D6-5B81996C2E9B}" type="presOf" srcId="{B9F3CAE3-562A-4D58-9830-5E089A676EC2}" destId="{15E9E154-997F-4A6F-AE6E-1A22E4E2E3B1}" srcOrd="0" destOrd="0" presId="urn:microsoft.com/office/officeart/2005/8/layout/hProcess9"/>
    <dgm:cxn modelId="{CE62F9D7-8156-4C51-A484-5F3A05FAE435}" type="presOf" srcId="{06D0EBFB-5F6C-4108-AF0A-D5F60B1AACCD}" destId="{718A8F36-E880-42F0-A01F-659273822C49}" srcOrd="0" destOrd="0" presId="urn:microsoft.com/office/officeart/2005/8/layout/hProcess9"/>
    <dgm:cxn modelId="{BE6A5AF0-8652-4274-9F5A-ED433088E077}" type="presOf" srcId="{603AAD39-1BD5-496A-A952-9E38C0B0B62A}" destId="{1C8AC65B-FA26-4BD0-97B9-7249953F122A}" srcOrd="0" destOrd="0" presId="urn:microsoft.com/office/officeart/2005/8/layout/hProcess9"/>
    <dgm:cxn modelId="{054C9EC8-FE7E-47BB-869D-BEB93A4DCE7D}" type="presParOf" srcId="{15E9E154-997F-4A6F-AE6E-1A22E4E2E3B1}" destId="{697E81BD-3D5C-4766-99E3-8748993F7AA8}" srcOrd="0" destOrd="0" presId="urn:microsoft.com/office/officeart/2005/8/layout/hProcess9"/>
    <dgm:cxn modelId="{3FFDEAD2-7314-4664-BD16-114AED2C71E0}" type="presParOf" srcId="{15E9E154-997F-4A6F-AE6E-1A22E4E2E3B1}" destId="{C03DF110-244B-41B7-BFCC-F2852642A211}" srcOrd="1" destOrd="0" presId="urn:microsoft.com/office/officeart/2005/8/layout/hProcess9"/>
    <dgm:cxn modelId="{C4DE20A0-CF6F-4283-AD26-E7031A765746}" type="presParOf" srcId="{C03DF110-244B-41B7-BFCC-F2852642A211}" destId="{1C8AC65B-FA26-4BD0-97B9-7249953F122A}" srcOrd="0" destOrd="0" presId="urn:microsoft.com/office/officeart/2005/8/layout/hProcess9"/>
    <dgm:cxn modelId="{DD890BCF-864B-4038-8D08-B9FC4B0B03D3}" type="presParOf" srcId="{C03DF110-244B-41B7-BFCC-F2852642A211}" destId="{D4C787B2-AF4C-4CF7-AAE2-9CBE7FE86C33}" srcOrd="1" destOrd="0" presId="urn:microsoft.com/office/officeart/2005/8/layout/hProcess9"/>
    <dgm:cxn modelId="{B5CFADAA-D2B3-4EC9-BC4A-DAEDC40A6BD1}" type="presParOf" srcId="{C03DF110-244B-41B7-BFCC-F2852642A211}" destId="{718A8F36-E880-42F0-A01F-659273822C49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F3CAE3-562A-4D58-9830-5E089A676EC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03AAD39-1BD5-496A-A952-9E38C0B0B62A}">
      <dgm:prSet phldrT="[Tekst]" custT="1"/>
      <dgm:spPr/>
      <dgm:t>
        <a:bodyPr/>
        <a:lstStyle/>
        <a:p>
          <a:r>
            <a:rPr lang="pl-PL" sz="1400" dirty="0"/>
            <a:t>RPO WK-P </a:t>
          </a:r>
        </a:p>
        <a:p>
          <a:r>
            <a:rPr lang="pl-PL" sz="1800" dirty="0"/>
            <a:t>Przeznaczono 50,3 mln zł</a:t>
          </a:r>
        </a:p>
        <a:p>
          <a:r>
            <a:rPr lang="pl-PL" sz="1400" dirty="0"/>
            <a:t> Wykonane działania:</a:t>
          </a:r>
        </a:p>
        <a:p>
          <a:r>
            <a:rPr lang="pl-PL" sz="1400" dirty="0"/>
            <a:t>- opracowanie koncepcji i Planu Funkcjonalno-Użytkowego</a:t>
          </a:r>
        </a:p>
        <a:p>
          <a:r>
            <a:rPr lang="pl-PL" sz="1400" dirty="0"/>
            <a:t>- prace projektowe i roboty drogowe w trybie „zaprojektuj i wybuduj”</a:t>
          </a:r>
        </a:p>
        <a:p>
          <a:r>
            <a:rPr lang="pl-PL" sz="1400" dirty="0"/>
            <a:t>- wykup gruntów, nadzór inwestorski, raport OOŚ i decyzja środowiskowa</a:t>
          </a:r>
        </a:p>
      </dgm:t>
    </dgm:pt>
    <dgm:pt modelId="{E1ABD6F2-4CF3-45BF-B295-A8EBE9C80C96}" type="parTrans" cxnId="{C1FAA31E-ED4C-41D3-B78E-B01E7B942C91}">
      <dgm:prSet/>
      <dgm:spPr/>
      <dgm:t>
        <a:bodyPr/>
        <a:lstStyle/>
        <a:p>
          <a:endParaRPr lang="pl-PL" sz="2000"/>
        </a:p>
      </dgm:t>
    </dgm:pt>
    <dgm:pt modelId="{6FBEF3E9-80A5-4124-8D2A-454174B032BB}" type="sibTrans" cxnId="{C1FAA31E-ED4C-41D3-B78E-B01E7B942C91}">
      <dgm:prSet/>
      <dgm:spPr/>
      <dgm:t>
        <a:bodyPr/>
        <a:lstStyle/>
        <a:p>
          <a:endParaRPr lang="pl-PL" sz="2000"/>
        </a:p>
      </dgm:t>
    </dgm:pt>
    <dgm:pt modelId="{06D0EBFB-5F6C-4108-AF0A-D5F60B1AACCD}">
      <dgm:prSet phldrT="[Tekst]" custT="1"/>
      <dgm:spPr/>
      <dgm:t>
        <a:bodyPr/>
        <a:lstStyle/>
        <a:p>
          <a:r>
            <a:rPr lang="pl-PL" sz="1400" dirty="0"/>
            <a:t>FEdKP</a:t>
          </a:r>
        </a:p>
        <a:p>
          <a:r>
            <a:rPr lang="pl-PL" sz="1400" dirty="0"/>
            <a:t>Działanie 4.3 Infrastruktura drogowa</a:t>
          </a:r>
        </a:p>
        <a:p>
          <a:r>
            <a:rPr lang="pl-PL" sz="1800" dirty="0"/>
            <a:t>Zaplanowano ok. 5,2 mln zł (1,2 mln)</a:t>
          </a:r>
        </a:p>
        <a:p>
          <a:endParaRPr lang="pl-PL" sz="1400" dirty="0"/>
        </a:p>
        <a:p>
          <a:r>
            <a:rPr lang="pl-PL" sz="1400" dirty="0"/>
            <a:t>- prace projektowe i roboty drogowe w trybie „zaprojektuj i wybuduj”;</a:t>
          </a:r>
        </a:p>
        <a:p>
          <a:r>
            <a:rPr lang="pl-PL" sz="1400" dirty="0"/>
            <a:t>- nadzór inwestorski;</a:t>
          </a:r>
        </a:p>
      </dgm:t>
    </dgm:pt>
    <dgm:pt modelId="{60ABB5D8-039F-48AA-875A-4A62354A969A}" type="parTrans" cxnId="{CE59A36E-D680-49F8-A2E7-626E05368604}">
      <dgm:prSet/>
      <dgm:spPr/>
      <dgm:t>
        <a:bodyPr/>
        <a:lstStyle/>
        <a:p>
          <a:endParaRPr lang="pl-PL" sz="2000"/>
        </a:p>
      </dgm:t>
    </dgm:pt>
    <dgm:pt modelId="{A6785946-87C3-47AB-868E-9C3AFCCD3693}" type="sibTrans" cxnId="{CE59A36E-D680-49F8-A2E7-626E05368604}">
      <dgm:prSet/>
      <dgm:spPr/>
      <dgm:t>
        <a:bodyPr/>
        <a:lstStyle/>
        <a:p>
          <a:endParaRPr lang="pl-PL" sz="2000"/>
        </a:p>
      </dgm:t>
    </dgm:pt>
    <dgm:pt modelId="{15E9E154-997F-4A6F-AE6E-1A22E4E2E3B1}" type="pres">
      <dgm:prSet presAssocID="{B9F3CAE3-562A-4D58-9830-5E089A676EC2}" presName="CompostProcess" presStyleCnt="0">
        <dgm:presLayoutVars>
          <dgm:dir/>
          <dgm:resizeHandles val="exact"/>
        </dgm:presLayoutVars>
      </dgm:prSet>
      <dgm:spPr/>
    </dgm:pt>
    <dgm:pt modelId="{697E81BD-3D5C-4766-99E3-8748993F7AA8}" type="pres">
      <dgm:prSet presAssocID="{B9F3CAE3-562A-4D58-9830-5E089A676EC2}" presName="arrow" presStyleLbl="bgShp" presStyleIdx="0" presStyleCnt="1" custScaleX="117647" custLinFactNeighborX="1786" custLinFactNeighborY="429"/>
      <dgm:spPr/>
    </dgm:pt>
    <dgm:pt modelId="{C03DF110-244B-41B7-BFCC-F2852642A211}" type="pres">
      <dgm:prSet presAssocID="{B9F3CAE3-562A-4D58-9830-5E089A676EC2}" presName="linearProcess" presStyleCnt="0"/>
      <dgm:spPr/>
    </dgm:pt>
    <dgm:pt modelId="{1C8AC65B-FA26-4BD0-97B9-7249953F122A}" type="pres">
      <dgm:prSet presAssocID="{603AAD39-1BD5-496A-A952-9E38C0B0B62A}" presName="textNode" presStyleLbl="node1" presStyleIdx="0" presStyleCnt="2" custLinFactX="-26079" custLinFactNeighborX="-100000" custLinFactNeighborY="-5184">
        <dgm:presLayoutVars>
          <dgm:bulletEnabled val="1"/>
        </dgm:presLayoutVars>
      </dgm:prSet>
      <dgm:spPr/>
    </dgm:pt>
    <dgm:pt modelId="{D4C787B2-AF4C-4CF7-AAE2-9CBE7FE86C33}" type="pres">
      <dgm:prSet presAssocID="{6FBEF3E9-80A5-4124-8D2A-454174B032BB}" presName="sibTrans" presStyleCnt="0"/>
      <dgm:spPr/>
    </dgm:pt>
    <dgm:pt modelId="{718A8F36-E880-42F0-A01F-659273822C49}" type="pres">
      <dgm:prSet presAssocID="{06D0EBFB-5F6C-4108-AF0A-D5F60B1AACCD}" presName="textNode" presStyleLbl="node1" presStyleIdx="1" presStyleCnt="2" custScaleX="98275" custScaleY="96281" custLinFactNeighborX="-67248" custLinFactNeighborY="-4721">
        <dgm:presLayoutVars>
          <dgm:bulletEnabled val="1"/>
        </dgm:presLayoutVars>
      </dgm:prSet>
      <dgm:spPr/>
    </dgm:pt>
  </dgm:ptLst>
  <dgm:cxnLst>
    <dgm:cxn modelId="{C1FAA31E-ED4C-41D3-B78E-B01E7B942C91}" srcId="{B9F3CAE3-562A-4D58-9830-5E089A676EC2}" destId="{603AAD39-1BD5-496A-A952-9E38C0B0B62A}" srcOrd="0" destOrd="0" parTransId="{E1ABD6F2-4CF3-45BF-B295-A8EBE9C80C96}" sibTransId="{6FBEF3E9-80A5-4124-8D2A-454174B032BB}"/>
    <dgm:cxn modelId="{CE59A36E-D680-49F8-A2E7-626E05368604}" srcId="{B9F3CAE3-562A-4D58-9830-5E089A676EC2}" destId="{06D0EBFB-5F6C-4108-AF0A-D5F60B1AACCD}" srcOrd="1" destOrd="0" parTransId="{60ABB5D8-039F-48AA-875A-4A62354A969A}" sibTransId="{A6785946-87C3-47AB-868E-9C3AFCCD3693}"/>
    <dgm:cxn modelId="{0BAEDFD2-A379-4153-A2D6-5B81996C2E9B}" type="presOf" srcId="{B9F3CAE3-562A-4D58-9830-5E089A676EC2}" destId="{15E9E154-997F-4A6F-AE6E-1A22E4E2E3B1}" srcOrd="0" destOrd="0" presId="urn:microsoft.com/office/officeart/2005/8/layout/hProcess9"/>
    <dgm:cxn modelId="{CE62F9D7-8156-4C51-A484-5F3A05FAE435}" type="presOf" srcId="{06D0EBFB-5F6C-4108-AF0A-D5F60B1AACCD}" destId="{718A8F36-E880-42F0-A01F-659273822C49}" srcOrd="0" destOrd="0" presId="urn:microsoft.com/office/officeart/2005/8/layout/hProcess9"/>
    <dgm:cxn modelId="{BE6A5AF0-8652-4274-9F5A-ED433088E077}" type="presOf" srcId="{603AAD39-1BD5-496A-A952-9E38C0B0B62A}" destId="{1C8AC65B-FA26-4BD0-97B9-7249953F122A}" srcOrd="0" destOrd="0" presId="urn:microsoft.com/office/officeart/2005/8/layout/hProcess9"/>
    <dgm:cxn modelId="{054C9EC8-FE7E-47BB-869D-BEB93A4DCE7D}" type="presParOf" srcId="{15E9E154-997F-4A6F-AE6E-1A22E4E2E3B1}" destId="{697E81BD-3D5C-4766-99E3-8748993F7AA8}" srcOrd="0" destOrd="0" presId="urn:microsoft.com/office/officeart/2005/8/layout/hProcess9"/>
    <dgm:cxn modelId="{3FFDEAD2-7314-4664-BD16-114AED2C71E0}" type="presParOf" srcId="{15E9E154-997F-4A6F-AE6E-1A22E4E2E3B1}" destId="{C03DF110-244B-41B7-BFCC-F2852642A211}" srcOrd="1" destOrd="0" presId="urn:microsoft.com/office/officeart/2005/8/layout/hProcess9"/>
    <dgm:cxn modelId="{C4DE20A0-CF6F-4283-AD26-E7031A765746}" type="presParOf" srcId="{C03DF110-244B-41B7-BFCC-F2852642A211}" destId="{1C8AC65B-FA26-4BD0-97B9-7249953F122A}" srcOrd="0" destOrd="0" presId="urn:microsoft.com/office/officeart/2005/8/layout/hProcess9"/>
    <dgm:cxn modelId="{DD890BCF-864B-4038-8D08-B9FC4B0B03D3}" type="presParOf" srcId="{C03DF110-244B-41B7-BFCC-F2852642A211}" destId="{D4C787B2-AF4C-4CF7-AAE2-9CBE7FE86C33}" srcOrd="1" destOrd="0" presId="urn:microsoft.com/office/officeart/2005/8/layout/hProcess9"/>
    <dgm:cxn modelId="{B5CFADAA-D2B3-4EC9-BC4A-DAEDC40A6BD1}" type="presParOf" srcId="{C03DF110-244B-41B7-BFCC-F2852642A211}" destId="{718A8F36-E880-42F0-A01F-659273822C49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F3CAE3-562A-4D58-9830-5E089A676EC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03AAD39-1BD5-496A-A952-9E38C0B0B62A}">
      <dgm:prSet phldrT="[Tekst]" custT="1"/>
      <dgm:spPr/>
      <dgm:t>
        <a:bodyPr/>
        <a:lstStyle/>
        <a:p>
          <a:r>
            <a:rPr lang="pl-PL" sz="1400" dirty="0"/>
            <a:t>RPO WK-P </a:t>
          </a:r>
        </a:p>
        <a:p>
          <a:r>
            <a:rPr lang="pl-PL" sz="1800" dirty="0"/>
            <a:t>Przeznaczono 15,8 mln zł</a:t>
          </a:r>
        </a:p>
        <a:p>
          <a:r>
            <a:rPr lang="pl-PL" sz="1400" dirty="0"/>
            <a:t> Wykonane działania:</a:t>
          </a:r>
        </a:p>
        <a:p>
          <a:r>
            <a:rPr lang="pl-PL" sz="1400" dirty="0"/>
            <a:t>- opracowanie koncepcji i Planu Funkcjonalno-Użytkowego</a:t>
          </a:r>
        </a:p>
        <a:p>
          <a:r>
            <a:rPr lang="pl-PL" sz="1400" dirty="0"/>
            <a:t>- prace projektowe i roboty drogowe w trybie „zaprojektuj i wybuduj”</a:t>
          </a:r>
        </a:p>
        <a:p>
          <a:r>
            <a:rPr lang="pl-PL" sz="1400" dirty="0"/>
            <a:t>- nadzór inwestorski, decyzja środowiskowa</a:t>
          </a:r>
        </a:p>
      </dgm:t>
    </dgm:pt>
    <dgm:pt modelId="{E1ABD6F2-4CF3-45BF-B295-A8EBE9C80C96}" type="parTrans" cxnId="{C1FAA31E-ED4C-41D3-B78E-B01E7B942C91}">
      <dgm:prSet/>
      <dgm:spPr/>
      <dgm:t>
        <a:bodyPr/>
        <a:lstStyle/>
        <a:p>
          <a:endParaRPr lang="pl-PL" sz="2000"/>
        </a:p>
      </dgm:t>
    </dgm:pt>
    <dgm:pt modelId="{6FBEF3E9-80A5-4124-8D2A-454174B032BB}" type="sibTrans" cxnId="{C1FAA31E-ED4C-41D3-B78E-B01E7B942C91}">
      <dgm:prSet/>
      <dgm:spPr/>
      <dgm:t>
        <a:bodyPr/>
        <a:lstStyle/>
        <a:p>
          <a:endParaRPr lang="pl-PL" sz="2000"/>
        </a:p>
      </dgm:t>
    </dgm:pt>
    <dgm:pt modelId="{06D0EBFB-5F6C-4108-AF0A-D5F60B1AACCD}">
      <dgm:prSet phldrT="[Tekst]" custT="1"/>
      <dgm:spPr/>
      <dgm:t>
        <a:bodyPr/>
        <a:lstStyle/>
        <a:p>
          <a:r>
            <a:rPr lang="pl-PL" sz="1400" dirty="0"/>
            <a:t>FEdKP</a:t>
          </a:r>
        </a:p>
        <a:p>
          <a:r>
            <a:rPr lang="pl-PL" sz="1400" dirty="0"/>
            <a:t>Działanie 4.3 Infrastruktura drogowa</a:t>
          </a:r>
        </a:p>
        <a:p>
          <a:r>
            <a:rPr lang="pl-PL" sz="1800" dirty="0"/>
            <a:t>Zaplanowano ok. 8,9 mln zł (2,05 mln)</a:t>
          </a:r>
        </a:p>
        <a:p>
          <a:endParaRPr lang="pl-PL" sz="1400" dirty="0"/>
        </a:p>
        <a:p>
          <a:r>
            <a:rPr lang="pl-PL" sz="1400" dirty="0"/>
            <a:t>- prace projektowe i roboty drogowe w trybie „zaprojektuj i wybuduj”;</a:t>
          </a:r>
        </a:p>
        <a:p>
          <a:r>
            <a:rPr lang="pl-PL" sz="1400" dirty="0"/>
            <a:t>- nadzór inwestorski; wykup gruntów</a:t>
          </a:r>
        </a:p>
      </dgm:t>
    </dgm:pt>
    <dgm:pt modelId="{60ABB5D8-039F-48AA-875A-4A62354A969A}" type="parTrans" cxnId="{CE59A36E-D680-49F8-A2E7-626E05368604}">
      <dgm:prSet/>
      <dgm:spPr/>
      <dgm:t>
        <a:bodyPr/>
        <a:lstStyle/>
        <a:p>
          <a:endParaRPr lang="pl-PL" sz="2000"/>
        </a:p>
      </dgm:t>
    </dgm:pt>
    <dgm:pt modelId="{A6785946-87C3-47AB-868E-9C3AFCCD3693}" type="sibTrans" cxnId="{CE59A36E-D680-49F8-A2E7-626E05368604}">
      <dgm:prSet/>
      <dgm:spPr/>
      <dgm:t>
        <a:bodyPr/>
        <a:lstStyle/>
        <a:p>
          <a:endParaRPr lang="pl-PL" sz="2000"/>
        </a:p>
      </dgm:t>
    </dgm:pt>
    <dgm:pt modelId="{15E9E154-997F-4A6F-AE6E-1A22E4E2E3B1}" type="pres">
      <dgm:prSet presAssocID="{B9F3CAE3-562A-4D58-9830-5E089A676EC2}" presName="CompostProcess" presStyleCnt="0">
        <dgm:presLayoutVars>
          <dgm:dir/>
          <dgm:resizeHandles val="exact"/>
        </dgm:presLayoutVars>
      </dgm:prSet>
      <dgm:spPr/>
    </dgm:pt>
    <dgm:pt modelId="{697E81BD-3D5C-4766-99E3-8748993F7AA8}" type="pres">
      <dgm:prSet presAssocID="{B9F3CAE3-562A-4D58-9830-5E089A676EC2}" presName="arrow" presStyleLbl="bgShp" presStyleIdx="0" presStyleCnt="1" custScaleX="117647" custLinFactNeighborX="1786" custLinFactNeighborY="429"/>
      <dgm:spPr/>
    </dgm:pt>
    <dgm:pt modelId="{C03DF110-244B-41B7-BFCC-F2852642A211}" type="pres">
      <dgm:prSet presAssocID="{B9F3CAE3-562A-4D58-9830-5E089A676EC2}" presName="linearProcess" presStyleCnt="0"/>
      <dgm:spPr/>
    </dgm:pt>
    <dgm:pt modelId="{1C8AC65B-FA26-4BD0-97B9-7249953F122A}" type="pres">
      <dgm:prSet presAssocID="{603AAD39-1BD5-496A-A952-9E38C0B0B62A}" presName="textNode" presStyleLbl="node1" presStyleIdx="0" presStyleCnt="2" custLinFactX="-26079" custLinFactNeighborX="-100000" custLinFactNeighborY="-5184">
        <dgm:presLayoutVars>
          <dgm:bulletEnabled val="1"/>
        </dgm:presLayoutVars>
      </dgm:prSet>
      <dgm:spPr/>
    </dgm:pt>
    <dgm:pt modelId="{D4C787B2-AF4C-4CF7-AAE2-9CBE7FE86C33}" type="pres">
      <dgm:prSet presAssocID="{6FBEF3E9-80A5-4124-8D2A-454174B032BB}" presName="sibTrans" presStyleCnt="0"/>
      <dgm:spPr/>
    </dgm:pt>
    <dgm:pt modelId="{718A8F36-E880-42F0-A01F-659273822C49}" type="pres">
      <dgm:prSet presAssocID="{06D0EBFB-5F6C-4108-AF0A-D5F60B1AACCD}" presName="textNode" presStyleLbl="node1" presStyleIdx="1" presStyleCnt="2" custScaleX="98275" custScaleY="96281" custLinFactNeighborX="-67248" custLinFactNeighborY="-4721">
        <dgm:presLayoutVars>
          <dgm:bulletEnabled val="1"/>
        </dgm:presLayoutVars>
      </dgm:prSet>
      <dgm:spPr/>
    </dgm:pt>
  </dgm:ptLst>
  <dgm:cxnLst>
    <dgm:cxn modelId="{C1FAA31E-ED4C-41D3-B78E-B01E7B942C91}" srcId="{B9F3CAE3-562A-4D58-9830-5E089A676EC2}" destId="{603AAD39-1BD5-496A-A952-9E38C0B0B62A}" srcOrd="0" destOrd="0" parTransId="{E1ABD6F2-4CF3-45BF-B295-A8EBE9C80C96}" sibTransId="{6FBEF3E9-80A5-4124-8D2A-454174B032BB}"/>
    <dgm:cxn modelId="{CE59A36E-D680-49F8-A2E7-626E05368604}" srcId="{B9F3CAE3-562A-4D58-9830-5E089A676EC2}" destId="{06D0EBFB-5F6C-4108-AF0A-D5F60B1AACCD}" srcOrd="1" destOrd="0" parTransId="{60ABB5D8-039F-48AA-875A-4A62354A969A}" sibTransId="{A6785946-87C3-47AB-868E-9C3AFCCD3693}"/>
    <dgm:cxn modelId="{0BAEDFD2-A379-4153-A2D6-5B81996C2E9B}" type="presOf" srcId="{B9F3CAE3-562A-4D58-9830-5E089A676EC2}" destId="{15E9E154-997F-4A6F-AE6E-1A22E4E2E3B1}" srcOrd="0" destOrd="0" presId="urn:microsoft.com/office/officeart/2005/8/layout/hProcess9"/>
    <dgm:cxn modelId="{CE62F9D7-8156-4C51-A484-5F3A05FAE435}" type="presOf" srcId="{06D0EBFB-5F6C-4108-AF0A-D5F60B1AACCD}" destId="{718A8F36-E880-42F0-A01F-659273822C49}" srcOrd="0" destOrd="0" presId="urn:microsoft.com/office/officeart/2005/8/layout/hProcess9"/>
    <dgm:cxn modelId="{BE6A5AF0-8652-4274-9F5A-ED433088E077}" type="presOf" srcId="{603AAD39-1BD5-496A-A952-9E38C0B0B62A}" destId="{1C8AC65B-FA26-4BD0-97B9-7249953F122A}" srcOrd="0" destOrd="0" presId="urn:microsoft.com/office/officeart/2005/8/layout/hProcess9"/>
    <dgm:cxn modelId="{054C9EC8-FE7E-47BB-869D-BEB93A4DCE7D}" type="presParOf" srcId="{15E9E154-997F-4A6F-AE6E-1A22E4E2E3B1}" destId="{697E81BD-3D5C-4766-99E3-8748993F7AA8}" srcOrd="0" destOrd="0" presId="urn:microsoft.com/office/officeart/2005/8/layout/hProcess9"/>
    <dgm:cxn modelId="{3FFDEAD2-7314-4664-BD16-114AED2C71E0}" type="presParOf" srcId="{15E9E154-997F-4A6F-AE6E-1A22E4E2E3B1}" destId="{C03DF110-244B-41B7-BFCC-F2852642A211}" srcOrd="1" destOrd="0" presId="urn:microsoft.com/office/officeart/2005/8/layout/hProcess9"/>
    <dgm:cxn modelId="{C4DE20A0-CF6F-4283-AD26-E7031A765746}" type="presParOf" srcId="{C03DF110-244B-41B7-BFCC-F2852642A211}" destId="{1C8AC65B-FA26-4BD0-97B9-7249953F122A}" srcOrd="0" destOrd="0" presId="urn:microsoft.com/office/officeart/2005/8/layout/hProcess9"/>
    <dgm:cxn modelId="{DD890BCF-864B-4038-8D08-B9FC4B0B03D3}" type="presParOf" srcId="{C03DF110-244B-41B7-BFCC-F2852642A211}" destId="{D4C787B2-AF4C-4CF7-AAE2-9CBE7FE86C33}" srcOrd="1" destOrd="0" presId="urn:microsoft.com/office/officeart/2005/8/layout/hProcess9"/>
    <dgm:cxn modelId="{B5CFADAA-D2B3-4EC9-BC4A-DAEDC40A6BD1}" type="presParOf" srcId="{C03DF110-244B-41B7-BFCC-F2852642A211}" destId="{718A8F36-E880-42F0-A01F-659273822C49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F3CAE3-562A-4D58-9830-5E089A676EC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03AAD39-1BD5-496A-A952-9E38C0B0B62A}">
      <dgm:prSet phldrT="[Tekst]" custT="1"/>
      <dgm:spPr/>
      <dgm:t>
        <a:bodyPr/>
        <a:lstStyle/>
        <a:p>
          <a:r>
            <a:rPr lang="pl-PL" sz="1600" dirty="0"/>
            <a:t>RPO WK-P </a:t>
          </a:r>
        </a:p>
        <a:p>
          <a:r>
            <a:rPr lang="pl-PL" sz="2000" dirty="0"/>
            <a:t>Przeznaczono 78 mln zł</a:t>
          </a:r>
        </a:p>
        <a:p>
          <a:r>
            <a:rPr lang="pl-PL" sz="1600" dirty="0"/>
            <a:t> I faza: wykonanie budynku zabiegowego wraz z łącznikiem w stanie surowym, </a:t>
          </a:r>
          <a:br>
            <a:rPr lang="pl-PL" sz="1600" dirty="0"/>
          </a:br>
          <a:r>
            <a:rPr lang="pl-PL" sz="1600" dirty="0"/>
            <a:t>wybudowanie budynku tlenowni, </a:t>
          </a:r>
          <a:br>
            <a:rPr lang="pl-PL" sz="1600" dirty="0"/>
          </a:br>
          <a:r>
            <a:rPr lang="pl-PL" sz="1600" dirty="0"/>
            <a:t>wykonanie stacji transformatorowych, </a:t>
          </a:r>
          <a:br>
            <a:rPr lang="pl-PL" sz="1600" dirty="0"/>
          </a:br>
          <a:r>
            <a:rPr lang="pl-PL" sz="1600" dirty="0"/>
            <a:t>wykonanie prac dot. sieci cieplnej, </a:t>
          </a:r>
          <a:r>
            <a:rPr lang="pl-PL" sz="1600" dirty="0" err="1"/>
            <a:t>wod-kan</a:t>
          </a:r>
          <a:r>
            <a:rPr lang="pl-PL" sz="1600" dirty="0"/>
            <a:t>, teletechnicznej, energetycznej.</a:t>
          </a:r>
        </a:p>
      </dgm:t>
    </dgm:pt>
    <dgm:pt modelId="{E1ABD6F2-4CF3-45BF-B295-A8EBE9C80C96}" type="parTrans" cxnId="{C1FAA31E-ED4C-41D3-B78E-B01E7B942C91}">
      <dgm:prSet/>
      <dgm:spPr/>
      <dgm:t>
        <a:bodyPr/>
        <a:lstStyle/>
        <a:p>
          <a:endParaRPr lang="pl-PL" sz="1600"/>
        </a:p>
      </dgm:t>
    </dgm:pt>
    <dgm:pt modelId="{6FBEF3E9-80A5-4124-8D2A-454174B032BB}" type="sibTrans" cxnId="{C1FAA31E-ED4C-41D3-B78E-B01E7B942C91}">
      <dgm:prSet/>
      <dgm:spPr/>
      <dgm:t>
        <a:bodyPr/>
        <a:lstStyle/>
        <a:p>
          <a:endParaRPr lang="pl-PL" sz="1600"/>
        </a:p>
      </dgm:t>
    </dgm:pt>
    <dgm:pt modelId="{06D0EBFB-5F6C-4108-AF0A-D5F60B1AACCD}">
      <dgm:prSet phldrT="[Tekst]" custT="1"/>
      <dgm:spPr/>
      <dgm:t>
        <a:bodyPr/>
        <a:lstStyle/>
        <a:p>
          <a:pPr marL="0"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dirty="0"/>
            <a:t>FEdKP</a:t>
          </a: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dirty="0"/>
            <a:t>Działanie 6.9 Inwestycje w infrastrukturę zdrowotną</a:t>
          </a: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dirty="0"/>
            <a:t>Zaplanowano ok. 86,7 mln zł (20 mln euro)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600" dirty="0"/>
            <a:t>II faza: dokończenie budynku zabiegowego, </a:t>
          </a: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dirty="0"/>
            <a:t>wykonanie obiektu portierni, wykonanie osłon radiologicznych, zakup i montaż technologii medycznej i wyposażenia, wykonanie wewnętrznych instalacji oraz instalacji BMS. technologii lotniskowej </a:t>
          </a:r>
        </a:p>
      </dgm:t>
    </dgm:pt>
    <dgm:pt modelId="{60ABB5D8-039F-48AA-875A-4A62354A969A}" type="parTrans" cxnId="{CE59A36E-D680-49F8-A2E7-626E05368604}">
      <dgm:prSet/>
      <dgm:spPr/>
      <dgm:t>
        <a:bodyPr/>
        <a:lstStyle/>
        <a:p>
          <a:endParaRPr lang="pl-PL" sz="1600"/>
        </a:p>
      </dgm:t>
    </dgm:pt>
    <dgm:pt modelId="{A6785946-87C3-47AB-868E-9C3AFCCD3693}" type="sibTrans" cxnId="{CE59A36E-D680-49F8-A2E7-626E05368604}">
      <dgm:prSet/>
      <dgm:spPr/>
      <dgm:t>
        <a:bodyPr/>
        <a:lstStyle/>
        <a:p>
          <a:endParaRPr lang="pl-PL" sz="1600"/>
        </a:p>
      </dgm:t>
    </dgm:pt>
    <dgm:pt modelId="{15E9E154-997F-4A6F-AE6E-1A22E4E2E3B1}" type="pres">
      <dgm:prSet presAssocID="{B9F3CAE3-562A-4D58-9830-5E089A676EC2}" presName="CompostProcess" presStyleCnt="0">
        <dgm:presLayoutVars>
          <dgm:dir/>
          <dgm:resizeHandles val="exact"/>
        </dgm:presLayoutVars>
      </dgm:prSet>
      <dgm:spPr/>
    </dgm:pt>
    <dgm:pt modelId="{697E81BD-3D5C-4766-99E3-8748993F7AA8}" type="pres">
      <dgm:prSet presAssocID="{B9F3CAE3-562A-4D58-9830-5E089A676EC2}" presName="arrow" presStyleLbl="bgShp" presStyleIdx="0" presStyleCnt="1" custScaleX="114237" custLinFactNeighborX="1705" custLinFactNeighborY="1529"/>
      <dgm:spPr/>
    </dgm:pt>
    <dgm:pt modelId="{C03DF110-244B-41B7-BFCC-F2852642A211}" type="pres">
      <dgm:prSet presAssocID="{B9F3CAE3-562A-4D58-9830-5E089A676EC2}" presName="linearProcess" presStyleCnt="0"/>
      <dgm:spPr/>
    </dgm:pt>
    <dgm:pt modelId="{1C8AC65B-FA26-4BD0-97B9-7249953F122A}" type="pres">
      <dgm:prSet presAssocID="{603AAD39-1BD5-496A-A952-9E38C0B0B62A}" presName="textNode" presStyleLbl="node1" presStyleIdx="0" presStyleCnt="2" custScaleX="101499" custScaleY="108009" custLinFactNeighborX="-57867" custLinFactNeighborY="1890">
        <dgm:presLayoutVars>
          <dgm:bulletEnabled val="1"/>
        </dgm:presLayoutVars>
      </dgm:prSet>
      <dgm:spPr/>
    </dgm:pt>
    <dgm:pt modelId="{D4C787B2-AF4C-4CF7-AAE2-9CBE7FE86C33}" type="pres">
      <dgm:prSet presAssocID="{6FBEF3E9-80A5-4124-8D2A-454174B032BB}" presName="sibTrans" presStyleCnt="0"/>
      <dgm:spPr/>
    </dgm:pt>
    <dgm:pt modelId="{718A8F36-E880-42F0-A01F-659273822C49}" type="pres">
      <dgm:prSet presAssocID="{06D0EBFB-5F6C-4108-AF0A-D5F60B1AACCD}" presName="textNode" presStyleLbl="node1" presStyleIdx="1" presStyleCnt="2" custScaleX="106228" custScaleY="105723" custLinFactNeighborX="-82247" custLinFactNeighborY="1188">
        <dgm:presLayoutVars>
          <dgm:bulletEnabled val="1"/>
        </dgm:presLayoutVars>
      </dgm:prSet>
      <dgm:spPr/>
    </dgm:pt>
  </dgm:ptLst>
  <dgm:cxnLst>
    <dgm:cxn modelId="{C1FAA31E-ED4C-41D3-B78E-B01E7B942C91}" srcId="{B9F3CAE3-562A-4D58-9830-5E089A676EC2}" destId="{603AAD39-1BD5-496A-A952-9E38C0B0B62A}" srcOrd="0" destOrd="0" parTransId="{E1ABD6F2-4CF3-45BF-B295-A8EBE9C80C96}" sibTransId="{6FBEF3E9-80A5-4124-8D2A-454174B032BB}"/>
    <dgm:cxn modelId="{CE59A36E-D680-49F8-A2E7-626E05368604}" srcId="{B9F3CAE3-562A-4D58-9830-5E089A676EC2}" destId="{06D0EBFB-5F6C-4108-AF0A-D5F60B1AACCD}" srcOrd="1" destOrd="0" parTransId="{60ABB5D8-039F-48AA-875A-4A62354A969A}" sibTransId="{A6785946-87C3-47AB-868E-9C3AFCCD3693}"/>
    <dgm:cxn modelId="{0BAEDFD2-A379-4153-A2D6-5B81996C2E9B}" type="presOf" srcId="{B9F3CAE3-562A-4D58-9830-5E089A676EC2}" destId="{15E9E154-997F-4A6F-AE6E-1A22E4E2E3B1}" srcOrd="0" destOrd="0" presId="urn:microsoft.com/office/officeart/2005/8/layout/hProcess9"/>
    <dgm:cxn modelId="{CE62F9D7-8156-4C51-A484-5F3A05FAE435}" type="presOf" srcId="{06D0EBFB-5F6C-4108-AF0A-D5F60B1AACCD}" destId="{718A8F36-E880-42F0-A01F-659273822C49}" srcOrd="0" destOrd="0" presId="urn:microsoft.com/office/officeart/2005/8/layout/hProcess9"/>
    <dgm:cxn modelId="{BE6A5AF0-8652-4274-9F5A-ED433088E077}" type="presOf" srcId="{603AAD39-1BD5-496A-A952-9E38C0B0B62A}" destId="{1C8AC65B-FA26-4BD0-97B9-7249953F122A}" srcOrd="0" destOrd="0" presId="urn:microsoft.com/office/officeart/2005/8/layout/hProcess9"/>
    <dgm:cxn modelId="{054C9EC8-FE7E-47BB-869D-BEB93A4DCE7D}" type="presParOf" srcId="{15E9E154-997F-4A6F-AE6E-1A22E4E2E3B1}" destId="{697E81BD-3D5C-4766-99E3-8748993F7AA8}" srcOrd="0" destOrd="0" presId="urn:microsoft.com/office/officeart/2005/8/layout/hProcess9"/>
    <dgm:cxn modelId="{3FFDEAD2-7314-4664-BD16-114AED2C71E0}" type="presParOf" srcId="{15E9E154-997F-4A6F-AE6E-1A22E4E2E3B1}" destId="{C03DF110-244B-41B7-BFCC-F2852642A211}" srcOrd="1" destOrd="0" presId="urn:microsoft.com/office/officeart/2005/8/layout/hProcess9"/>
    <dgm:cxn modelId="{C4DE20A0-CF6F-4283-AD26-E7031A765746}" type="presParOf" srcId="{C03DF110-244B-41B7-BFCC-F2852642A211}" destId="{1C8AC65B-FA26-4BD0-97B9-7249953F122A}" srcOrd="0" destOrd="0" presId="urn:microsoft.com/office/officeart/2005/8/layout/hProcess9"/>
    <dgm:cxn modelId="{DD890BCF-864B-4038-8D08-B9FC4B0B03D3}" type="presParOf" srcId="{C03DF110-244B-41B7-BFCC-F2852642A211}" destId="{D4C787B2-AF4C-4CF7-AAE2-9CBE7FE86C33}" srcOrd="1" destOrd="0" presId="urn:microsoft.com/office/officeart/2005/8/layout/hProcess9"/>
    <dgm:cxn modelId="{B5CFADAA-D2B3-4EC9-BC4A-DAEDC40A6BD1}" type="presParOf" srcId="{C03DF110-244B-41B7-BFCC-F2852642A211}" destId="{718A8F36-E880-42F0-A01F-659273822C49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9F3CAE3-562A-4D58-9830-5E089A676EC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03AAD39-1BD5-496A-A952-9E38C0B0B62A}">
      <dgm:prSet phldrT="[Tekst]" custT="1"/>
      <dgm:spPr/>
      <dgm:t>
        <a:bodyPr/>
        <a:lstStyle/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RPO WK-P</a:t>
          </a:r>
        </a:p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Inwestycja </a:t>
          </a:r>
          <a:r>
            <a:rPr lang="pl-PL" sz="1800" u="sng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nie została dofinansowana</a:t>
          </a:r>
          <a:r>
            <a:rPr lang="pl-PL" sz="1800" u="none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 z </a:t>
          </a:r>
          <a:r>
            <a:rPr lang="pl-PL" sz="180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UE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20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Złożono dwa projekty z </a:t>
          </a:r>
          <a:r>
            <a:rPr lang="pl-PL" sz="1200" b="0" i="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Działania 6.5 Rozwój potencjału endogenicznego regionu na łączną kwotę ok. 45 mln zł):</a:t>
          </a:r>
        </a:p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200" b="0" i="0" dirty="0">
            <a:latin typeface="+mn-lt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0" i="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-„Nadbudowa i rozbudowa dawnego budynku kinoteatru Grunwald usytuowanego przy ul. Warszawskiej 11 w Toruniu z przeznaczeniem na teatr” </a:t>
          </a:r>
        </a:p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0" i="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- „Rozszerzenie funkcjonalności teatralno-koncertowej poprzez rozbudowę i doposażenie dawnego budynku Kinoteatru Grunwald”</a:t>
          </a:r>
        </a:p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0" i="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Podpisane umowy jednak w maju 2023 r. zostały rozwiązane.</a:t>
          </a:r>
          <a:endParaRPr lang="pl-PL" sz="1200" dirty="0"/>
        </a:p>
      </dgm:t>
    </dgm:pt>
    <dgm:pt modelId="{E1ABD6F2-4CF3-45BF-B295-A8EBE9C80C96}" type="parTrans" cxnId="{C1FAA31E-ED4C-41D3-B78E-B01E7B942C91}">
      <dgm:prSet/>
      <dgm:spPr/>
      <dgm:t>
        <a:bodyPr/>
        <a:lstStyle/>
        <a:p>
          <a:endParaRPr lang="pl-PL" sz="2000"/>
        </a:p>
      </dgm:t>
    </dgm:pt>
    <dgm:pt modelId="{6FBEF3E9-80A5-4124-8D2A-454174B032BB}" type="sibTrans" cxnId="{C1FAA31E-ED4C-41D3-B78E-B01E7B942C91}">
      <dgm:prSet/>
      <dgm:spPr/>
      <dgm:t>
        <a:bodyPr/>
        <a:lstStyle/>
        <a:p>
          <a:endParaRPr lang="pl-PL" sz="2000"/>
        </a:p>
      </dgm:t>
    </dgm:pt>
    <dgm:pt modelId="{06D0EBFB-5F6C-4108-AF0A-D5F60B1AACCD}">
      <dgm:prSet phldrT="[Tekst]" custT="1"/>
      <dgm:spPr/>
      <dgm:t>
        <a:bodyPr/>
        <a:lstStyle/>
        <a:p>
          <a:pPr algn="ctr"/>
          <a:r>
            <a:rPr lang="pl-PL" sz="1600" dirty="0"/>
            <a:t>FEdKP</a:t>
          </a:r>
        </a:p>
        <a:p>
          <a:pPr algn="ctr"/>
          <a:r>
            <a:rPr lang="pl-PL" sz="1600" dirty="0"/>
            <a:t>Działanie 6.12 Wsparcie instytucji kultury</a:t>
          </a:r>
        </a:p>
        <a:p>
          <a:pPr algn="ctr"/>
          <a:r>
            <a:rPr lang="pl-PL" sz="1800" dirty="0"/>
            <a:t>Zaplanowano ok. 55 mln zł (12,7 mln euro)</a:t>
          </a:r>
        </a:p>
        <a:p>
          <a:pPr algn="ctr"/>
          <a:endParaRPr lang="pl-PL" sz="1600" dirty="0"/>
        </a:p>
        <a:p>
          <a:pPr algn="ctr"/>
          <a:r>
            <a:rPr lang="pl-PL" sz="1400" dirty="0"/>
            <a:t>Budowa Dużej Sceny Teatru Muzycznego. Nowy budynek wraz z nowoczesnym wyposażeniem pozwoli powiększyć ofertę kulturalną regionu o wieloobsadowe spektakle i musicale o rozbudowanej scenografii. Przyczyni się również do zwiększenia dostępności wydarzeń kulturalnych dla widzów z niepełnosprawnościami.</a:t>
          </a:r>
        </a:p>
      </dgm:t>
    </dgm:pt>
    <dgm:pt modelId="{60ABB5D8-039F-48AA-875A-4A62354A969A}" type="parTrans" cxnId="{CE59A36E-D680-49F8-A2E7-626E05368604}">
      <dgm:prSet/>
      <dgm:spPr/>
      <dgm:t>
        <a:bodyPr/>
        <a:lstStyle/>
        <a:p>
          <a:endParaRPr lang="pl-PL" sz="2000"/>
        </a:p>
      </dgm:t>
    </dgm:pt>
    <dgm:pt modelId="{A6785946-87C3-47AB-868E-9C3AFCCD3693}" type="sibTrans" cxnId="{CE59A36E-D680-49F8-A2E7-626E05368604}">
      <dgm:prSet/>
      <dgm:spPr/>
      <dgm:t>
        <a:bodyPr/>
        <a:lstStyle/>
        <a:p>
          <a:endParaRPr lang="pl-PL" sz="2000"/>
        </a:p>
      </dgm:t>
    </dgm:pt>
    <dgm:pt modelId="{15E9E154-997F-4A6F-AE6E-1A22E4E2E3B1}" type="pres">
      <dgm:prSet presAssocID="{B9F3CAE3-562A-4D58-9830-5E089A676EC2}" presName="CompostProcess" presStyleCnt="0">
        <dgm:presLayoutVars>
          <dgm:dir/>
          <dgm:resizeHandles val="exact"/>
        </dgm:presLayoutVars>
      </dgm:prSet>
      <dgm:spPr/>
    </dgm:pt>
    <dgm:pt modelId="{697E81BD-3D5C-4766-99E3-8748993F7AA8}" type="pres">
      <dgm:prSet presAssocID="{B9F3CAE3-562A-4D58-9830-5E089A676EC2}" presName="arrow" presStyleLbl="bgShp" presStyleIdx="0" presStyleCnt="1"/>
      <dgm:spPr/>
    </dgm:pt>
    <dgm:pt modelId="{C03DF110-244B-41B7-BFCC-F2852642A211}" type="pres">
      <dgm:prSet presAssocID="{B9F3CAE3-562A-4D58-9830-5E089A676EC2}" presName="linearProcess" presStyleCnt="0"/>
      <dgm:spPr/>
    </dgm:pt>
    <dgm:pt modelId="{1C8AC65B-FA26-4BD0-97B9-7249953F122A}" type="pres">
      <dgm:prSet presAssocID="{603AAD39-1BD5-496A-A952-9E38C0B0B62A}" presName="textNode" presStyleLbl="node1" presStyleIdx="0" presStyleCnt="2" custScaleX="108154" custScaleY="134733">
        <dgm:presLayoutVars>
          <dgm:bulletEnabled val="1"/>
        </dgm:presLayoutVars>
      </dgm:prSet>
      <dgm:spPr/>
    </dgm:pt>
    <dgm:pt modelId="{D4C787B2-AF4C-4CF7-AAE2-9CBE7FE86C33}" type="pres">
      <dgm:prSet presAssocID="{6FBEF3E9-80A5-4124-8D2A-454174B032BB}" presName="sibTrans" presStyleCnt="0"/>
      <dgm:spPr/>
    </dgm:pt>
    <dgm:pt modelId="{718A8F36-E880-42F0-A01F-659273822C49}" type="pres">
      <dgm:prSet presAssocID="{06D0EBFB-5F6C-4108-AF0A-D5F60B1AACCD}" presName="textNode" presStyleLbl="node1" presStyleIdx="1" presStyleCnt="2" custScaleX="103424" custScaleY="134733" custLinFactNeighborX="-18" custLinFactNeighborY="-990">
        <dgm:presLayoutVars>
          <dgm:bulletEnabled val="1"/>
        </dgm:presLayoutVars>
      </dgm:prSet>
      <dgm:spPr/>
    </dgm:pt>
  </dgm:ptLst>
  <dgm:cxnLst>
    <dgm:cxn modelId="{C1FAA31E-ED4C-41D3-B78E-B01E7B942C91}" srcId="{B9F3CAE3-562A-4D58-9830-5E089A676EC2}" destId="{603AAD39-1BD5-496A-A952-9E38C0B0B62A}" srcOrd="0" destOrd="0" parTransId="{E1ABD6F2-4CF3-45BF-B295-A8EBE9C80C96}" sibTransId="{6FBEF3E9-80A5-4124-8D2A-454174B032BB}"/>
    <dgm:cxn modelId="{CE59A36E-D680-49F8-A2E7-626E05368604}" srcId="{B9F3CAE3-562A-4D58-9830-5E089A676EC2}" destId="{06D0EBFB-5F6C-4108-AF0A-D5F60B1AACCD}" srcOrd="1" destOrd="0" parTransId="{60ABB5D8-039F-48AA-875A-4A62354A969A}" sibTransId="{A6785946-87C3-47AB-868E-9C3AFCCD3693}"/>
    <dgm:cxn modelId="{0BAEDFD2-A379-4153-A2D6-5B81996C2E9B}" type="presOf" srcId="{B9F3CAE3-562A-4D58-9830-5E089A676EC2}" destId="{15E9E154-997F-4A6F-AE6E-1A22E4E2E3B1}" srcOrd="0" destOrd="0" presId="urn:microsoft.com/office/officeart/2005/8/layout/hProcess9"/>
    <dgm:cxn modelId="{CE62F9D7-8156-4C51-A484-5F3A05FAE435}" type="presOf" srcId="{06D0EBFB-5F6C-4108-AF0A-D5F60B1AACCD}" destId="{718A8F36-E880-42F0-A01F-659273822C49}" srcOrd="0" destOrd="0" presId="urn:microsoft.com/office/officeart/2005/8/layout/hProcess9"/>
    <dgm:cxn modelId="{BE6A5AF0-8652-4274-9F5A-ED433088E077}" type="presOf" srcId="{603AAD39-1BD5-496A-A952-9E38C0B0B62A}" destId="{1C8AC65B-FA26-4BD0-97B9-7249953F122A}" srcOrd="0" destOrd="0" presId="urn:microsoft.com/office/officeart/2005/8/layout/hProcess9"/>
    <dgm:cxn modelId="{054C9EC8-FE7E-47BB-869D-BEB93A4DCE7D}" type="presParOf" srcId="{15E9E154-997F-4A6F-AE6E-1A22E4E2E3B1}" destId="{697E81BD-3D5C-4766-99E3-8748993F7AA8}" srcOrd="0" destOrd="0" presId="urn:microsoft.com/office/officeart/2005/8/layout/hProcess9"/>
    <dgm:cxn modelId="{3FFDEAD2-7314-4664-BD16-114AED2C71E0}" type="presParOf" srcId="{15E9E154-997F-4A6F-AE6E-1A22E4E2E3B1}" destId="{C03DF110-244B-41B7-BFCC-F2852642A211}" srcOrd="1" destOrd="0" presId="urn:microsoft.com/office/officeart/2005/8/layout/hProcess9"/>
    <dgm:cxn modelId="{C4DE20A0-CF6F-4283-AD26-E7031A765746}" type="presParOf" srcId="{C03DF110-244B-41B7-BFCC-F2852642A211}" destId="{1C8AC65B-FA26-4BD0-97B9-7249953F122A}" srcOrd="0" destOrd="0" presId="urn:microsoft.com/office/officeart/2005/8/layout/hProcess9"/>
    <dgm:cxn modelId="{DD890BCF-864B-4038-8D08-B9FC4B0B03D3}" type="presParOf" srcId="{C03DF110-244B-41B7-BFCC-F2852642A211}" destId="{D4C787B2-AF4C-4CF7-AAE2-9CBE7FE86C33}" srcOrd="1" destOrd="0" presId="urn:microsoft.com/office/officeart/2005/8/layout/hProcess9"/>
    <dgm:cxn modelId="{B5CFADAA-D2B3-4EC9-BC4A-DAEDC40A6BD1}" type="presParOf" srcId="{C03DF110-244B-41B7-BFCC-F2852642A211}" destId="{718A8F36-E880-42F0-A01F-659273822C49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E81BD-3D5C-4766-99E3-8748993F7AA8}">
      <dsp:nvSpPr>
        <dsp:cNvPr id="0" name=""/>
        <dsp:cNvSpPr/>
      </dsp:nvSpPr>
      <dsp:spPr>
        <a:xfrm>
          <a:off x="4" y="0"/>
          <a:ext cx="9505050" cy="511197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8AC65B-FA26-4BD0-97B9-7249953F122A}">
      <dsp:nvSpPr>
        <dsp:cNvPr id="0" name=""/>
        <dsp:cNvSpPr/>
      </dsp:nvSpPr>
      <dsp:spPr>
        <a:xfrm>
          <a:off x="0" y="1227558"/>
          <a:ext cx="4533759" cy="24448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RPO WK-P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Przeznaczono 46 mln  zł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 Wykonane działania: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opracowanie koncepcji i Planu Funkcjonalno-Użytkowego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wykup gruntów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prace projektowe i roboty drogowe w trybie „zaprojektuj i wybuduj”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nadzór inwestorski,  raport OOŚ,  decyzja środowiskowa</a:t>
          </a:r>
        </a:p>
      </dsp:txBody>
      <dsp:txXfrm>
        <a:off x="119348" y="1346906"/>
        <a:ext cx="4295063" cy="2206156"/>
      </dsp:txXfrm>
    </dsp:sp>
    <dsp:sp modelId="{718A8F36-E880-42F0-A01F-659273822C49}">
      <dsp:nvSpPr>
        <dsp:cNvPr id="0" name=""/>
        <dsp:cNvSpPr/>
      </dsp:nvSpPr>
      <dsp:spPr>
        <a:xfrm>
          <a:off x="4719236" y="1318500"/>
          <a:ext cx="4473382" cy="22819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FEdKP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Działanie 4.3 Infrastruktura drogowa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Zaplanowano ok. 8,2 mln zł (1,89 mln euro)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prace projektowe i roboty drogowe w trybie „zaprojektuj i wybuduj”;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nadzór inwestorski;  wykup gruntów</a:t>
          </a:r>
        </a:p>
      </dsp:txBody>
      <dsp:txXfrm>
        <a:off x="4830629" y="1429893"/>
        <a:ext cx="4250596" cy="20591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E81BD-3D5C-4766-99E3-8748993F7AA8}">
      <dsp:nvSpPr>
        <dsp:cNvPr id="0" name=""/>
        <dsp:cNvSpPr/>
      </dsp:nvSpPr>
      <dsp:spPr>
        <a:xfrm>
          <a:off x="4" y="0"/>
          <a:ext cx="9505050" cy="565224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8AC65B-FA26-4BD0-97B9-7249953F122A}">
      <dsp:nvSpPr>
        <dsp:cNvPr id="0" name=""/>
        <dsp:cNvSpPr/>
      </dsp:nvSpPr>
      <dsp:spPr>
        <a:xfrm>
          <a:off x="0" y="1578469"/>
          <a:ext cx="4625593" cy="2260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RPO WK-P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Przeznaczono 8,5 mln zł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 Wykonane działania: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opracowanie koncepcji i Planu Funkcjonalno-Użytkowego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prace projektowe i roboty drogowe w trybie „zaprojektuj i wybuduj”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nadzór inwestorski, raport OOŚ i decyzja środowiskowa</a:t>
          </a:r>
        </a:p>
      </dsp:txBody>
      <dsp:txXfrm>
        <a:off x="110368" y="1688837"/>
        <a:ext cx="4404857" cy="2040163"/>
      </dsp:txXfrm>
    </dsp:sp>
    <dsp:sp modelId="{718A8F36-E880-42F0-A01F-659273822C49}">
      <dsp:nvSpPr>
        <dsp:cNvPr id="0" name=""/>
        <dsp:cNvSpPr/>
      </dsp:nvSpPr>
      <dsp:spPr>
        <a:xfrm>
          <a:off x="4768519" y="1584178"/>
          <a:ext cx="4443913" cy="22704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FEdKP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Działanie 4.3 Infrastruktura drogowa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Zaplanowano ok. 28,5 mln zł (6,57 mln euro)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prace projektowe i roboty drogowe w trybie „zaprojektuj i wybuduj”;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nadzór inwestorski; - wykup gruntów</a:t>
          </a:r>
        </a:p>
      </dsp:txBody>
      <dsp:txXfrm>
        <a:off x="4879352" y="1695011"/>
        <a:ext cx="4222247" cy="2048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E81BD-3D5C-4766-99E3-8748993F7AA8}">
      <dsp:nvSpPr>
        <dsp:cNvPr id="0" name=""/>
        <dsp:cNvSpPr/>
      </dsp:nvSpPr>
      <dsp:spPr>
        <a:xfrm>
          <a:off x="4" y="0"/>
          <a:ext cx="9505050" cy="558024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8AC65B-FA26-4BD0-97B9-7249953F122A}">
      <dsp:nvSpPr>
        <dsp:cNvPr id="0" name=""/>
        <dsp:cNvSpPr/>
      </dsp:nvSpPr>
      <dsp:spPr>
        <a:xfrm>
          <a:off x="0" y="1558360"/>
          <a:ext cx="4584286" cy="22320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RPO WK-P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Przeznaczono 50,3 mln zł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 Wykonane działania: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opracowanie koncepcji i Planu Funkcjonalno-Użytkowego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prace projektowe i roboty drogowe w trybie „zaprojektuj i wybuduj”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wykup gruntów, nadzór inwestorski, raport OOŚ i decyzja środowiskowa</a:t>
          </a:r>
        </a:p>
      </dsp:txBody>
      <dsp:txXfrm>
        <a:off x="108962" y="1667322"/>
        <a:ext cx="4366362" cy="2014172"/>
      </dsp:txXfrm>
    </dsp:sp>
    <dsp:sp modelId="{718A8F36-E880-42F0-A01F-659273822C49}">
      <dsp:nvSpPr>
        <dsp:cNvPr id="0" name=""/>
        <dsp:cNvSpPr/>
      </dsp:nvSpPr>
      <dsp:spPr>
        <a:xfrm>
          <a:off x="4721782" y="1610200"/>
          <a:ext cx="4505207" cy="21490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FEdKP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Działanie 4.3 Infrastruktura drogowa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Zaplanowano ok. 5,2 mln zł (1,2 mln)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prace projektowe i roboty drogowe w trybie „zaprojektuj i wybuduj”;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nadzór inwestorski;</a:t>
          </a:r>
        </a:p>
      </dsp:txBody>
      <dsp:txXfrm>
        <a:off x="4826692" y="1715110"/>
        <a:ext cx="4295387" cy="19392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E81BD-3D5C-4766-99E3-8748993F7AA8}">
      <dsp:nvSpPr>
        <dsp:cNvPr id="0" name=""/>
        <dsp:cNvSpPr/>
      </dsp:nvSpPr>
      <dsp:spPr>
        <a:xfrm>
          <a:off x="4" y="0"/>
          <a:ext cx="9505050" cy="572425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8AC65B-FA26-4BD0-97B9-7249953F122A}">
      <dsp:nvSpPr>
        <dsp:cNvPr id="0" name=""/>
        <dsp:cNvSpPr/>
      </dsp:nvSpPr>
      <dsp:spPr>
        <a:xfrm>
          <a:off x="0" y="1598578"/>
          <a:ext cx="4561399" cy="22897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RPO WK-P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Przeznaczono 15,8 mln zł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 Wykonane działania: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opracowanie koncepcji i Planu Funkcjonalno-Użytkowego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prace projektowe i roboty drogowe w trybie „zaprojektuj i wybuduj”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nadzór inwestorski, decyzja środowiskowa</a:t>
          </a:r>
        </a:p>
      </dsp:txBody>
      <dsp:txXfrm>
        <a:off x="111774" y="1710352"/>
        <a:ext cx="4337851" cy="2066154"/>
      </dsp:txXfrm>
    </dsp:sp>
    <dsp:sp modelId="{718A8F36-E880-42F0-A01F-659273822C49}">
      <dsp:nvSpPr>
        <dsp:cNvPr id="0" name=""/>
        <dsp:cNvSpPr/>
      </dsp:nvSpPr>
      <dsp:spPr>
        <a:xfrm>
          <a:off x="4712699" y="1651756"/>
          <a:ext cx="4482715" cy="22045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FEdKP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Działanie 4.3 Infrastruktura drogowa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Zaplanowano ok. 8,9 mln zł (2,05 mln)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prace projektowe i roboty drogowe w trybie „zaprojektuj i wybuduj”;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- nadzór inwestorski; wykup gruntów</a:t>
          </a:r>
        </a:p>
      </dsp:txBody>
      <dsp:txXfrm>
        <a:off x="4820316" y="1759373"/>
        <a:ext cx="4267481" cy="19893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E81BD-3D5C-4766-99E3-8748993F7AA8}">
      <dsp:nvSpPr>
        <dsp:cNvPr id="0" name=""/>
        <dsp:cNvSpPr/>
      </dsp:nvSpPr>
      <dsp:spPr>
        <a:xfrm>
          <a:off x="288029" y="0"/>
          <a:ext cx="9649071" cy="507535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8AC65B-FA26-4BD0-97B9-7249953F122A}">
      <dsp:nvSpPr>
        <dsp:cNvPr id="0" name=""/>
        <dsp:cNvSpPr/>
      </dsp:nvSpPr>
      <dsp:spPr>
        <a:xfrm>
          <a:off x="0" y="1479678"/>
          <a:ext cx="4724820" cy="21927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RPO WK-P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Przeznaczono 78 mln zł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 I faza: wykonanie budynku zabiegowego wraz z łącznikiem w stanie surowym, </a:t>
          </a:r>
          <a:br>
            <a:rPr lang="pl-PL" sz="1600" kern="1200" dirty="0"/>
          </a:br>
          <a:r>
            <a:rPr lang="pl-PL" sz="1600" kern="1200" dirty="0"/>
            <a:t>wybudowanie budynku tlenowni, </a:t>
          </a:r>
          <a:br>
            <a:rPr lang="pl-PL" sz="1600" kern="1200" dirty="0"/>
          </a:br>
          <a:r>
            <a:rPr lang="pl-PL" sz="1600" kern="1200" dirty="0"/>
            <a:t>wykonanie stacji transformatorowych, </a:t>
          </a:r>
          <a:br>
            <a:rPr lang="pl-PL" sz="1600" kern="1200" dirty="0"/>
          </a:br>
          <a:r>
            <a:rPr lang="pl-PL" sz="1600" kern="1200" dirty="0"/>
            <a:t>wykonanie prac dot. sieci cieplnej, </a:t>
          </a:r>
          <a:r>
            <a:rPr lang="pl-PL" sz="1600" kern="1200" dirty="0" err="1"/>
            <a:t>wod-kan</a:t>
          </a:r>
          <a:r>
            <a:rPr lang="pl-PL" sz="1600" kern="1200" dirty="0"/>
            <a:t>, teletechnicznej, energetycznej.</a:t>
          </a:r>
        </a:p>
      </dsp:txBody>
      <dsp:txXfrm>
        <a:off x="107040" y="1586718"/>
        <a:ext cx="4510740" cy="1978654"/>
      </dsp:txXfrm>
    </dsp:sp>
    <dsp:sp modelId="{718A8F36-E880-42F0-A01F-659273822C49}">
      <dsp:nvSpPr>
        <dsp:cNvPr id="0" name=""/>
        <dsp:cNvSpPr/>
      </dsp:nvSpPr>
      <dsp:spPr>
        <a:xfrm>
          <a:off x="4772896" y="1488631"/>
          <a:ext cx="4944957" cy="2146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FEdKP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Działanie 6.9 Inwestycje w infrastrukturę zdrowotną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Zaplanowano ok. 86,7 mln zł (20 mln euro)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600" kern="1200" dirty="0"/>
            <a:t>II faza: dokończenie budynku zabiegowego, 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wykonanie obiektu portierni, wykonanie osłon radiologicznych, zakup i montaż technologii medycznej i wyposażenia, wykonanie wewnętrznych instalacji oraz instalacji BMS. technologii lotniskowej </a:t>
          </a:r>
        </a:p>
      </dsp:txBody>
      <dsp:txXfrm>
        <a:off x="4877671" y="1593406"/>
        <a:ext cx="4735407" cy="19367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E81BD-3D5C-4766-99E3-8748993F7AA8}">
      <dsp:nvSpPr>
        <dsp:cNvPr id="0" name=""/>
        <dsp:cNvSpPr/>
      </dsp:nvSpPr>
      <dsp:spPr>
        <a:xfrm>
          <a:off x="742582" y="0"/>
          <a:ext cx="8415935" cy="511256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8AC65B-FA26-4BD0-97B9-7249953F122A}">
      <dsp:nvSpPr>
        <dsp:cNvPr id="0" name=""/>
        <dsp:cNvSpPr/>
      </dsp:nvSpPr>
      <dsp:spPr>
        <a:xfrm>
          <a:off x="59523" y="1178620"/>
          <a:ext cx="4800935" cy="27553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RPO WK-P</a:t>
          </a:r>
        </a:p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Inwestycja </a:t>
          </a:r>
          <a:r>
            <a:rPr lang="pl-PL" sz="1800" u="sng" kern="120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nie została dofinansowana</a:t>
          </a:r>
          <a:r>
            <a:rPr lang="pl-PL" sz="1800" u="none" kern="120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 z </a:t>
          </a:r>
          <a:r>
            <a:rPr lang="pl-PL" sz="1800" kern="120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UE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200" kern="120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Złożono dwa projekty z </a:t>
          </a:r>
          <a:r>
            <a:rPr lang="pl-PL" sz="1200" b="0" i="0" kern="120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Działania 6.5 Rozwój potencjału endogenicznego regionu na łączną kwotę ok. 45 mln zł):</a:t>
          </a:r>
        </a:p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200" b="0" i="0" kern="1200" dirty="0">
            <a:latin typeface="+mn-lt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0" i="0" kern="120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-„Nadbudowa i rozbudowa dawnego budynku kinoteatru Grunwald usytuowanego przy ul. Warszawskiej 11 w Toruniu z przeznaczeniem na teatr” </a:t>
          </a:r>
        </a:p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0" i="0" kern="120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- „Rozszerzenie funkcjonalności teatralno-koncertowej poprzez rozbudowę i doposażenie dawnego budynku Kinoteatru Grunwald”</a:t>
          </a:r>
        </a:p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0" i="0" kern="1200" dirty="0">
              <a:latin typeface="+mn-lt"/>
              <a:ea typeface="Open Sans" panose="020B0606030504020204" pitchFamily="34" charset="0"/>
              <a:cs typeface="Open Sans" panose="020B0606030504020204" pitchFamily="34" charset="0"/>
            </a:rPr>
            <a:t>Podpisane umowy jednak w maju 2023 r. zostały rozwiązane.</a:t>
          </a:r>
          <a:endParaRPr lang="pl-PL" sz="1200" kern="1200" dirty="0"/>
        </a:p>
      </dsp:txBody>
      <dsp:txXfrm>
        <a:off x="194027" y="1313124"/>
        <a:ext cx="4531927" cy="2486319"/>
      </dsp:txXfrm>
    </dsp:sp>
    <dsp:sp modelId="{718A8F36-E880-42F0-A01F-659273822C49}">
      <dsp:nvSpPr>
        <dsp:cNvPr id="0" name=""/>
        <dsp:cNvSpPr/>
      </dsp:nvSpPr>
      <dsp:spPr>
        <a:xfrm>
          <a:off x="5250534" y="1158375"/>
          <a:ext cx="4590971" cy="27553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FEdKP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Działanie 6.12 Wsparcie instytucji kultury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Zaplanowano ok. 55 mln zł (12,7 mln euro)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Budowa Dużej Sceny Teatru Muzycznego. Nowy budynek wraz z nowoczesnym wyposażeniem pozwoli powiększyć ofertę kulturalną regionu o wieloobsadowe spektakle i musicale o rozbudowanej scenografii. Przyczyni się również do zwiększenia dostępności wydarzeń kulturalnych dla widzów z niepełnosprawnościami.</a:t>
          </a:r>
        </a:p>
      </dsp:txBody>
      <dsp:txXfrm>
        <a:off x="5385038" y="1292879"/>
        <a:ext cx="4321963" cy="24863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31.01.2024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31.01.2024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31.01.2024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31.01.2024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5" y="4500563"/>
            <a:ext cx="3959225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726208F-D6F7-1381-5132-3B60A6BFE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2480" y="3635821"/>
            <a:ext cx="7920115" cy="1087764"/>
          </a:xfrm>
        </p:spPr>
        <p:txBody>
          <a:bodyPr>
            <a:normAutofit fontScale="90000"/>
          </a:bodyPr>
          <a:lstStyle/>
          <a:p>
            <a:pPr marL="226695" indent="-226695" algn="ctr"/>
            <a:r>
              <a:rPr lang="pl-PL" sz="2700" b="1" kern="5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Informacja dotycząca projektów fazowanych </a:t>
            </a:r>
            <a:br>
              <a:rPr lang="pl-PL" sz="2700" b="1" kern="5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2700" b="1" kern="5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RPO WK-P 2014-2020 a FEdKP 2021-2027</a:t>
            </a:r>
            <a:br>
              <a:rPr lang="pl-PL" sz="2700" b="1" kern="5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2700" b="1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pl-PL" sz="1800" b="1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br>
              <a:rPr lang="pl-PL" sz="1800" b="1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pl-PL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pic>
        <p:nvPicPr>
          <p:cNvPr id="6" name="Obraz 5" descr="Z lewej strony znak Funduszy Europejskich złożony z symbolu graficznego, nazwy Fundusze Europejskie dla Kujaw i Pomorza, następnie flaga Polski z napisem Rzeczpospolita Polska oraz znak Unii Europejskiej składający się z flagi UE, napisu Dofinansowane przez Unię Europejską, z prawej strony herb Województwa Kujawsko-Pomorskiego, nazwa Samorząd Województwa Kujawsko-Pomorskiego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38" y="6444133"/>
            <a:ext cx="10058400" cy="9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8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94" y="504710"/>
            <a:ext cx="8640381" cy="610832"/>
          </a:xfrm>
        </p:spPr>
        <p:txBody>
          <a:bodyPr/>
          <a:lstStyle/>
          <a:p>
            <a:r>
              <a:rPr lang="pl-PL" dirty="0"/>
              <a:t>WARUNKI PODSTAWOWE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392" y="1439835"/>
            <a:ext cx="9649073" cy="522032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Podstawa prawna fazowania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Motyw 93 oraz art. 118 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Rozporządzenia Parlamentu Europejskiego i Rady (UE) 2021/1060 z dnia 24 czerwca 2021 r. ustanawiającego wspólne przepisy dotyczące Europejskiego Funduszu Rozwoju Regionalnego, Europejskiego Funduszu Społecznego Plus, Funduszu Spójności, Funduszu na rzecz Sprawiedliwej Transformacji i Europejskiego Funduszu Morskiego, Rybackiego i Akwakultury, a także przepisy finansowe na potrzeby tych funduszy oraz na potrzeby Funduszu Azylu, Migracji i Integracji, Funduszu Bezpieczeństwa Wewnętrznego i Instrumentu Wsparcia Finansowego na rzecz Zarządzania Granicami i Polityki Wizowej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Sekcja 6 Wytycznych dotyczących zamknięcia programów operacyjnych 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przyjętych do celów pomocy z Europejskiego Funduszu Rozwoju Regionalnego, Europejskiego Funduszu Społecznego, Funduszu Spójności i Europejskiego Funduszu Morskiego, Rybackiego i Akwakultury (2014–2020)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Artykuł 118 a rozporządzenia 2022/2039 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 dnia 19 października 2022 r. w sprawie zmiany rozporządzeń (UE) nr 1303/2013 i (UE) 2021/1060 w odniesieniu do dodatkowej elastyczności w celu przeciwdziałania skutkom agresji zbrojnej Federacji Rosyjskiej</a:t>
            </a:r>
            <a:r>
              <a:rPr lang="pl-PL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FAST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pl-PL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Flexible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Assistance for </a:t>
            </a:r>
            <a:r>
              <a:rPr lang="pl-PL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Territories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elastyczna pomoc dla terytoriów) </a:t>
            </a:r>
            <a:r>
              <a:rPr lang="pl-PL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CARE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pl-PL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9266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67E896-4804-F654-6434-224E9A06C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2812" y="2734823"/>
            <a:ext cx="8567766" cy="110767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l-PL" sz="1600" u="sng" dirty="0"/>
              <a:t>Art. 118 ( rozporządzenie 2021/1060 )</a:t>
            </a:r>
            <a:br>
              <a:rPr lang="pl-PL" sz="1400" u="sng" dirty="0"/>
            </a:br>
            <a:r>
              <a:rPr lang="pl-PL" sz="1400" dirty="0"/>
              <a:t>…IZ może przystąpić do wyboru drugiej fazy operacji…</a:t>
            </a:r>
            <a:br>
              <a:rPr lang="pl-PL" sz="1400" dirty="0"/>
            </a:br>
            <a:r>
              <a:rPr lang="pl-PL" sz="1400" dirty="0"/>
              <a:t>… na mocy rozporządzenia 1303/2013…</a:t>
            </a:r>
            <a:br>
              <a:rPr lang="pl-PL" sz="1400" dirty="0"/>
            </a:br>
            <a:r>
              <a:rPr lang="pl-PL" sz="1400" dirty="0"/>
              <a:t>…druga faza operacji jest zgodna z obowiązującymi przepisami prawa i kwalifikuje się do otrzymania wsparcia z EFRR czy EFS+….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9F6892E-665D-2656-DEC4-4C6E1ECFB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2812" y="4499917"/>
            <a:ext cx="7920037" cy="20162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1600" u="sng" dirty="0"/>
              <a:t>Art. 118 a  Fast </a:t>
            </a:r>
            <a:r>
              <a:rPr lang="pl-PL" sz="1600" u="sng" dirty="0" err="1"/>
              <a:t>Care</a:t>
            </a:r>
            <a:r>
              <a:rPr lang="pl-PL" sz="1600" u="sng" dirty="0"/>
              <a:t> ( zmiana rozporządzeń 1303/2013 i 2021/1060</a:t>
            </a:r>
          </a:p>
          <a:p>
            <a:pPr>
              <a:lnSpc>
                <a:spcPct val="150000"/>
              </a:lnSpc>
            </a:pPr>
            <a:r>
              <a:rPr lang="pl-PL" sz="1400" dirty="0"/>
              <a:t>… uznać za kwalifikujące się do wsparcia również w ramach programów na lata 2021-2027 operacje o łącznym koszcie  przekraczającym 1 000 000 EUR, które zostały wybrane do dofinansowania do wsparcia z programów na lata 2014-2020 i rozpoczęły się przed dniem 29 czerwca 2022r., oraz umożliwić bezpośrednie przyznawanie wsparcia przez IZ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5F949BD-EB71-9485-E22C-78614E5FC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D249-6366-4532-95C2-9DDC07D17B44}" type="datetime1">
              <a:rPr lang="pl-PL" smtClean="0"/>
              <a:t>31.01.2024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67456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94" y="504710"/>
            <a:ext cx="8640381" cy="610832"/>
          </a:xfrm>
        </p:spPr>
        <p:txBody>
          <a:bodyPr/>
          <a:lstStyle/>
          <a:p>
            <a:r>
              <a:rPr lang="pl-PL" dirty="0"/>
              <a:t>Obszar transportu - drogi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362" y="1187910"/>
            <a:ext cx="9937104" cy="590429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1100"/>
              </a:spcBef>
              <a:buNone/>
            </a:pPr>
            <a:r>
              <a:rPr lang="pl-PL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28.06.2023 r. - decyzja Zarządu Województwa o zastosowaniu procedury fazowania dla następujących projektów: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projekt nr RPKP.05.01.00-04-001/19 pn. „Przebudowa wraz z rozbudową drogi wojewódzkiej Nr 254 Brzoza – Łabiszyn – Barcin – Mogilno – Wylatowo (odcinek Brzoza - Barcin). Odcinek I od km 0+069 do km 13+280”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projekt nr RPKP.05.01.00-04-003/20 pn. „Przebudowa wraz z rozbudową drogi wojewódzkiej nr 254 Brzoza- Łabiszyn- Barcin- Mogiln- Wylatowo (odcinek Brzoza- Barcin). Odcinek II od km 13+280 od km 13+280 do km 22+400”,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projekt nr RPKP.05.01.00-04-002/19 pn. „Rozbudowa drogi wojewódzkiej nr 270 Brześć Kujawski – Izbica Kujawska – Koło od km 0+000 do km 29+023 – Budowa obwodnicy m. Lubraniec”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projekt nr RPKP.05.01.00-04-001/21 pn. „Przebudowa wraz z rozbudową drogi wojewódzkiej nr 270 Brześć Kujawski – Izbica Kujawska – Koło od km 0+000 do km 29+023. Etap I od km 1+100 do km 7+762.”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Projekty spełniają wymogi Art. 118 rozporządzania 2021/1060.</a:t>
            </a:r>
            <a:endParaRPr lang="pl-PL" b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dirty="0">
              <a:solidFill>
                <a:srgbClr val="000000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1558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94" y="504710"/>
            <a:ext cx="8640381" cy="610832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dirty="0"/>
              <a:t>Obszar transportu – drogi</a:t>
            </a:r>
            <a:br>
              <a:rPr lang="pl-PL" dirty="0"/>
            </a:br>
            <a:r>
              <a:rPr lang="pl-PL" sz="1800" u="sng" dirty="0"/>
              <a:t>droga Nr 254 </a:t>
            </a:r>
            <a:r>
              <a:rPr lang="pl-PL" sz="1800" dirty="0"/>
              <a:t>Brzoza – Łabiszyn – Barcin – Mogilno – Wylatowo (odcinek Brzoza - Barcin). Odcinek I od km 0+069 do km 13+280</a:t>
            </a:r>
            <a:br>
              <a:rPr lang="pl-PL" sz="1800" dirty="0"/>
            </a:br>
            <a:endParaRPr lang="pl-PL" sz="1800" dirty="0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A9937DAA-7100-B845-B4E8-EC350FD23A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5123189"/>
              </p:ext>
            </p:extLst>
          </p:nvPr>
        </p:nvGraphicFramePr>
        <p:xfrm>
          <a:off x="593378" y="1763613"/>
          <a:ext cx="9505055" cy="5111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0492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94" y="504710"/>
            <a:ext cx="8640381" cy="610832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dirty="0"/>
              <a:t>Obszar transportu – drogi</a:t>
            </a:r>
            <a:br>
              <a:rPr lang="pl-PL" dirty="0"/>
            </a:br>
            <a:r>
              <a:rPr lang="pl-PL" sz="1800" u="sng" dirty="0"/>
              <a:t>droga Nr 254 </a:t>
            </a:r>
            <a:r>
              <a:rPr lang="pl-PL" sz="1800" dirty="0"/>
              <a:t>Brzoza- Łabiszyn- Barcin- Mogiln- Wylatowo (odcinek Brzoza- Barcin). Odcinek II od km 13+280 od km 13+280 do km 22+400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A9937DAA-7100-B845-B4E8-EC350FD23A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5860496"/>
              </p:ext>
            </p:extLst>
          </p:nvPr>
        </p:nvGraphicFramePr>
        <p:xfrm>
          <a:off x="593378" y="1547589"/>
          <a:ext cx="9505055" cy="565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51575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94" y="504710"/>
            <a:ext cx="8640381" cy="610832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dirty="0"/>
              <a:t>Obszar transportu – drogi</a:t>
            </a:r>
            <a:br>
              <a:rPr lang="pl-PL" dirty="0"/>
            </a:br>
            <a:r>
              <a:rPr lang="pl-PL" sz="18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droga N</a:t>
            </a:r>
            <a:r>
              <a:rPr lang="pl-PL" sz="1800" u="sng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 270 </a:t>
            </a:r>
            <a:r>
              <a:rPr lang="pl-PL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Brześć Kujawski – Izbica Kujawska – Koło od km 0+000 do km 29+023 – Budowa obwodnicy m. Lubraniec</a:t>
            </a:r>
            <a:endParaRPr lang="pl-PL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A9937DAA-7100-B845-B4E8-EC350FD23A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4876669"/>
              </p:ext>
            </p:extLst>
          </p:nvPr>
        </p:nvGraphicFramePr>
        <p:xfrm>
          <a:off x="703780" y="1619597"/>
          <a:ext cx="9505055" cy="558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58303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94" y="504710"/>
            <a:ext cx="8640381" cy="610832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dirty="0"/>
              <a:t>Obszar transportu – drogi</a:t>
            </a:r>
            <a:br>
              <a:rPr lang="pl-PL" dirty="0"/>
            </a:br>
            <a:r>
              <a:rPr lang="pl-PL" sz="1800" u="sng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droga Nr 270 </a:t>
            </a:r>
            <a:r>
              <a:rPr lang="pl-PL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Brześć Kujawski – Izbica Kujawska – Koło od km 0+000 do km 29+023. Etap I od km 1+100 do km 7+762</a:t>
            </a:r>
            <a:br>
              <a:rPr lang="pl-PL" dirty="0"/>
            </a:br>
            <a:endParaRPr lang="pl-PL" sz="1800" dirty="0">
              <a:latin typeface="+mn-lt"/>
            </a:endParaRP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A9937DAA-7100-B845-B4E8-EC350FD23A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3336121"/>
              </p:ext>
            </p:extLst>
          </p:nvPr>
        </p:nvGraphicFramePr>
        <p:xfrm>
          <a:off x="737394" y="1475581"/>
          <a:ext cx="9505055" cy="572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66651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94" y="504710"/>
            <a:ext cx="8640381" cy="610832"/>
          </a:xfrm>
        </p:spPr>
        <p:txBody>
          <a:bodyPr/>
          <a:lstStyle/>
          <a:p>
            <a:r>
              <a:rPr lang="pl-PL" dirty="0"/>
              <a:t>Obszar zdrowia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394" y="1115541"/>
            <a:ext cx="8640382" cy="590429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1100"/>
              </a:spcBef>
              <a:buNone/>
            </a:pPr>
            <a:r>
              <a:rPr lang="pl-PL" sz="2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9.11.2022 r. decyzja Zarządu Województwa o zastosowaniu procedury fazowania dla projektu realizowanego przez </a:t>
            </a:r>
            <a:r>
              <a:rPr lang="pl-PL" sz="2000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Wojewódzki Szpital Specjalistyczny im. Błogosławionego Księdza Jerzego Popiełuszki We Włocławku </a:t>
            </a:r>
            <a:r>
              <a:rPr lang="pl-PL" sz="2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pn. „Podniesienie jakości usług zdrowotnych oraz zwiększenie dostępu do usług medycznych w Wojewódzkim Szpitalu Specjalistycznym im. bł. ks. J. Popiełuszki we Włocławku”. </a:t>
            </a:r>
          </a:p>
          <a:p>
            <a:pPr marL="0" indent="0">
              <a:lnSpc>
                <a:spcPct val="150000"/>
              </a:lnSpc>
              <a:spcBef>
                <a:spcPts val="1100"/>
              </a:spcBef>
              <a:buNone/>
            </a:pPr>
            <a:endParaRPr lang="pl-PL" sz="2000" dirty="0">
              <a:solidFill>
                <a:srgbClr val="000000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1100"/>
              </a:spcBef>
              <a:buNone/>
            </a:pPr>
            <a:r>
              <a:rPr lang="pl-PL" sz="2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„Stanowisko Zarządu Województwa Kujawsko-Pomorskiego z dnia 9.11.2022 r. w sprawie decyzji dotyczącej fazowania operacji, które zostały wybrane do wsparcia w ramach Regionalnego Programu Operacyjnego Województwa Kujawsko-Pomorskiego na lata 2014-2020"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9246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86" y="276459"/>
            <a:ext cx="8640381" cy="610832"/>
          </a:xfrm>
        </p:spPr>
        <p:txBody>
          <a:bodyPr>
            <a:normAutofit fontScale="90000"/>
          </a:bodyPr>
          <a:lstStyle/>
          <a:p>
            <a:r>
              <a:rPr lang="pl-PL" dirty="0"/>
              <a:t>Obszar zdrowia – Wojewódzki Szpital Specjalistyczny im bł. ks. Jerzego Popiełuszki we Włocławku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A9937DAA-7100-B845-B4E8-EC350FD23A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891286"/>
              </p:ext>
            </p:extLst>
          </p:nvPr>
        </p:nvGraphicFramePr>
        <p:xfrm>
          <a:off x="338194" y="1117369"/>
          <a:ext cx="9937103" cy="5075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3" name="Dymek myśli: chmurka 2">
            <a:extLst>
              <a:ext uri="{FF2B5EF4-FFF2-40B4-BE49-F238E27FC236}">
                <a16:creationId xmlns:a16="http://schemas.microsoft.com/office/drawing/2014/main" id="{9692EF31-FDE9-A447-756F-C22279D67B9B}"/>
              </a:ext>
            </a:extLst>
          </p:cNvPr>
          <p:cNvSpPr/>
          <p:nvPr/>
        </p:nvSpPr>
        <p:spPr>
          <a:xfrm>
            <a:off x="690699" y="5936747"/>
            <a:ext cx="3063496" cy="1368152"/>
          </a:xfrm>
          <a:prstGeom prst="cloudCallout">
            <a:avLst>
              <a:gd name="adj1" fmla="val 80083"/>
              <a:gd name="adj2" fmla="val -154216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Duży projekt zgłoszony do KE 29.12.2023 r.</a:t>
            </a:r>
            <a:endParaRPr lang="pl-PL" dirty="0"/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5D9CD643-5E77-283D-8FAF-CD0E69278F81}"/>
              </a:ext>
            </a:extLst>
          </p:cNvPr>
          <p:cNvGrpSpPr/>
          <p:nvPr/>
        </p:nvGrpSpPr>
        <p:grpSpPr>
          <a:xfrm>
            <a:off x="4265786" y="5069545"/>
            <a:ext cx="4514060" cy="1972647"/>
            <a:chOff x="4772896" y="1488631"/>
            <a:chExt cx="4944957" cy="2146325"/>
          </a:xfrm>
        </p:grpSpPr>
        <p:sp>
          <p:nvSpPr>
            <p:cNvPr id="8" name="Prostokąt: zaokrąglone rogi 7">
              <a:extLst>
                <a:ext uri="{FF2B5EF4-FFF2-40B4-BE49-F238E27FC236}">
                  <a16:creationId xmlns:a16="http://schemas.microsoft.com/office/drawing/2014/main" id="{A013EAFD-2BCC-D3E9-7836-7DE088932361}"/>
                </a:ext>
              </a:extLst>
            </p:cNvPr>
            <p:cNvSpPr/>
            <p:nvPr/>
          </p:nvSpPr>
          <p:spPr>
            <a:xfrm>
              <a:off x="4772896" y="1488631"/>
              <a:ext cx="4944957" cy="214632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Prostokąt: zaokrąglone rogi 4">
              <a:extLst>
                <a:ext uri="{FF2B5EF4-FFF2-40B4-BE49-F238E27FC236}">
                  <a16:creationId xmlns:a16="http://schemas.microsoft.com/office/drawing/2014/main" id="{FF3587C0-9B6F-E26E-6CD7-306FCCF3D834}"/>
                </a:ext>
              </a:extLst>
            </p:cNvPr>
            <p:cNvSpPr txBox="1"/>
            <p:nvPr/>
          </p:nvSpPr>
          <p:spPr>
            <a:xfrm>
              <a:off x="4877671" y="1593406"/>
              <a:ext cx="4735407" cy="19367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kern="1200" dirty="0"/>
                <a:t>FEdKP</a:t>
              </a:r>
            </a:p>
            <a:p>
              <a:pPr marL="0"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kern="1200" dirty="0"/>
                <a:t>Działanie 2.4 Ciepłownie, sieci ciepłownicze i efektywność energetyczna budynków zabytkowych</a:t>
              </a:r>
            </a:p>
            <a:p>
              <a:pPr marL="0"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dirty="0"/>
                <a:t>Zaplanowano 2,7 mln zł (około 0,6 </a:t>
              </a:r>
              <a:r>
                <a:rPr lang="pl-PL" sz="1600"/>
                <a:t>mln euro)</a:t>
              </a:r>
              <a:endParaRPr lang="pl-PL" sz="1600" dirty="0"/>
            </a:p>
            <a:p>
              <a:pPr marL="0"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dirty="0"/>
                <a:t>- kogeneracja</a:t>
              </a:r>
            </a:p>
            <a:p>
              <a:pPr marL="0"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kern="120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4646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378" y="296622"/>
            <a:ext cx="9071822" cy="1442177"/>
          </a:xfrm>
        </p:spPr>
        <p:txBody>
          <a:bodyPr>
            <a:normAutofit/>
          </a:bodyPr>
          <a:lstStyle/>
          <a:p>
            <a:r>
              <a:rPr lang="pl-P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Obszar kultury – BRAK DECYZJI O FAZOWANIU</a:t>
            </a:r>
            <a:br>
              <a:rPr lang="pl-P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  <a:r>
              <a:rPr lang="pl-PL" sz="2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Budowa Kujawsko-Pomorskiego Teatru Muzycznego w Toruniu z wykorzystaniem elementów kinoteatru Grunwald</a:t>
            </a:r>
            <a:endParaRPr lang="pl-PL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A9937DAA-7100-B845-B4E8-EC350FD23A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2534591"/>
              </p:ext>
            </p:extLst>
          </p:nvPr>
        </p:nvGraphicFramePr>
        <p:xfrm>
          <a:off x="395356" y="1355162"/>
          <a:ext cx="9901100" cy="5112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3" name="Dymek myśli: chmurka 2">
            <a:extLst>
              <a:ext uri="{FF2B5EF4-FFF2-40B4-BE49-F238E27FC236}">
                <a16:creationId xmlns:a16="http://schemas.microsoft.com/office/drawing/2014/main" id="{8A2845E3-E9E9-6658-98FD-BA34ABBF41CE}"/>
              </a:ext>
            </a:extLst>
          </p:cNvPr>
          <p:cNvSpPr/>
          <p:nvPr/>
        </p:nvSpPr>
        <p:spPr>
          <a:xfrm>
            <a:off x="2105546" y="5580037"/>
            <a:ext cx="4287632" cy="1872208"/>
          </a:xfrm>
          <a:prstGeom prst="cloudCallout">
            <a:avLst>
              <a:gd name="adj1" fmla="val 85248"/>
              <a:gd name="adj2" fmla="val -68995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Projekt wynika z dokumentów </a:t>
            </a:r>
            <a:r>
              <a:rPr lang="pl-PL" dirty="0" err="1">
                <a:solidFill>
                  <a:schemeClr val="tx1"/>
                </a:solidFill>
              </a:rPr>
              <a:t>strategiczno</a:t>
            </a:r>
            <a:r>
              <a:rPr lang="pl-PL" dirty="0">
                <a:solidFill>
                  <a:schemeClr val="tx1"/>
                </a:solidFill>
              </a:rPr>
              <a:t>-programowych Samorządu Województwa.</a:t>
            </a:r>
          </a:p>
        </p:txBody>
      </p:sp>
    </p:spTree>
    <p:extLst>
      <p:ext uri="{BB962C8B-B14F-4D97-AF65-F5344CB8AC3E}">
        <p14:creationId xmlns:p14="http://schemas.microsoft.com/office/powerpoint/2010/main" val="1361852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726208F-D6F7-1381-5132-3B60A6BFE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442" y="3491805"/>
            <a:ext cx="8136521" cy="1087764"/>
          </a:xfrm>
        </p:spPr>
        <p:txBody>
          <a:bodyPr>
            <a:normAutofit fontScale="9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l-PL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  <a:t>Dziękujemy za uwagę</a:t>
            </a:r>
            <a:br>
              <a:rPr kumimoji="0" lang="pl-PL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br>
              <a:rPr kumimoji="0" lang="pl-PL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br>
              <a:rPr kumimoji="0" lang="pl-PL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Departament Zarządzania Funduszami Europejskimi dla Kujaw i Pomorza</a:t>
            </a:r>
            <a:b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pl-PL" sz="18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Urząd Marszałkowski Województwa Kujawsko-Pomorskiego </a:t>
            </a:r>
            <a:b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pic>
        <p:nvPicPr>
          <p:cNvPr id="6" name="Obraz 5" descr="Z lewej strony znak Funduszy Europejskich złożony z symbolu graficznego, nazwy Fundusze Europejskie dla Kujaw i Pomorza, następnie flaga Polski z napisem Rzeczpospolita Polska oraz znak Unii Europejskiej składający się z flagi UE, napisu Dofinansowane przez Unię Europejską, z prawej strony herb Województwa Kujawsko-Pomorskiego, nazwa Samorząd Województwa Kujawsko-Pomorskiego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38" y="6444133"/>
            <a:ext cx="10058400" cy="9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8138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1832</TotalTime>
  <Words>1310</Words>
  <Application>Microsoft Office PowerPoint</Application>
  <PresentationFormat>Niestandardowy</PresentationFormat>
  <Paragraphs>113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9" baseType="lpstr">
      <vt:lpstr>Arial</vt:lpstr>
      <vt:lpstr>Calibri</vt:lpstr>
      <vt:lpstr>Gill Sans MT</vt:lpstr>
      <vt:lpstr>Open Sans</vt:lpstr>
      <vt:lpstr>Symbol</vt:lpstr>
      <vt:lpstr>Times New Roman</vt:lpstr>
      <vt:lpstr>Motyw pakietu Office</vt:lpstr>
      <vt:lpstr>Informacja dotycząca projektów fazowanych  RPO WK-P 2014-2020 a FEdKP 2021-2027    </vt:lpstr>
      <vt:lpstr>WARUNKI PODSTAWOWE</vt:lpstr>
      <vt:lpstr>Art. 118 ( rozporządzenie 2021/1060 ) …IZ może przystąpić do wyboru drugiej fazy operacji… … na mocy rozporządzenia 1303/2013… …druga faza operacji jest zgodna z obowiązującymi przepisami prawa i kwalifikuje się do otrzymania wsparcia z EFRR czy EFS+…. </vt:lpstr>
      <vt:lpstr>Obszar transportu - drogi </vt:lpstr>
      <vt:lpstr>Obszar transportu – drogi droga Nr 254 Brzoza – Łabiszyn – Barcin – Mogilno – Wylatowo (odcinek Brzoza - Barcin). Odcinek I od km 0+069 do km 13+280 </vt:lpstr>
      <vt:lpstr>Obszar transportu – drogi droga Nr 254 Brzoza- Łabiszyn- Barcin- Mogiln- Wylatowo (odcinek Brzoza- Barcin). Odcinek II od km 13+280 od km 13+280 do km 22+400</vt:lpstr>
      <vt:lpstr>Obszar transportu – drogi droga Nr 270 Brześć Kujawski – Izbica Kujawska – Koło od km 0+000 do km 29+023 – Budowa obwodnicy m. Lubraniec</vt:lpstr>
      <vt:lpstr>Obszar transportu – drogi droga Nr 270 Brześć Kujawski – Izbica Kujawska – Koło od km 0+000 do km 29+023. Etap I od km 1+100 do km 7+762 </vt:lpstr>
      <vt:lpstr>Obszar zdrowia </vt:lpstr>
      <vt:lpstr>Obszar zdrowia – Wojewódzki Szpital Specjalistyczny im bł. ks. Jerzego Popiełuszki we Włocławku</vt:lpstr>
      <vt:lpstr>Obszar kultury – BRAK DECYZJI O FAZOWANIU – Budowa Kujawsko-Pomorskiego Teatru Muzycznego w Toruniu z wykorzystaniem elementów kinoteatru Grunwald</vt:lpstr>
      <vt:lpstr>Dziękujemy za uwagę   Departament Zarządzania Funduszami Europejskimi dla Kujaw i Pomorza Urząd Marszałkowski Województwa Kujawsko-Pomorskiego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Piotr;A.Baranska@kujawsko-pomorskie.pl</dc:creator>
  <cp:lastModifiedBy>Dorota Sawicka</cp:lastModifiedBy>
  <cp:revision>197</cp:revision>
  <cp:lastPrinted>2024-01-30T06:52:21Z</cp:lastPrinted>
  <dcterms:created xsi:type="dcterms:W3CDTF">2022-06-22T09:40:44Z</dcterms:created>
  <dcterms:modified xsi:type="dcterms:W3CDTF">2024-01-31T11:17:26Z</dcterms:modified>
</cp:coreProperties>
</file>