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56" r:id="rId2"/>
    <p:sldId id="2641" r:id="rId3"/>
    <p:sldId id="2657" r:id="rId4"/>
    <p:sldId id="299" r:id="rId5"/>
    <p:sldId id="2645" r:id="rId6"/>
    <p:sldId id="2654" r:id="rId7"/>
    <p:sldId id="2655" r:id="rId8"/>
    <p:sldId id="2656" r:id="rId9"/>
    <p:sldId id="2647" r:id="rId10"/>
    <p:sldId id="2648" r:id="rId11"/>
    <p:sldId id="2649" r:id="rId12"/>
    <p:sldId id="2650" r:id="rId13"/>
    <p:sldId id="2651" r:id="rId14"/>
    <p:sldId id="2644" r:id="rId15"/>
    <p:sldId id="2658" r:id="rId16"/>
  </p:sldIdLst>
  <p:sldSz cx="10691813" cy="7559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032E603-CCD5-0CE9-F4FC-BF2BA3A8EB82}" name="Dagmara Angowska" initials="DA" userId="S-1-5-21-2619306676-2800222060-3362172700-13716" providerId="AD"/>
  <p188:author id="{17FD3243-B4E6-9E11-EFDD-451324FFD6FA}" name="Łukasz Blachowski" initials="ŁB" userId="S-1-5-21-2619306676-2800222060-3362172700-5540" providerId="AD"/>
  <p188:author id="{F462CFFC-070F-A4BD-0134-D2EF6ADE3FC4}" name="Anna Kacprzak" initials="AK" userId="S-1-5-21-2619306676-2800222060-3362172700-555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97C"/>
    <a:srgbClr val="606A8A"/>
    <a:srgbClr val="FFFFFF"/>
    <a:srgbClr val="2E5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9" autoAdjust="0"/>
    <p:restoredTop sz="86441" autoAdjust="0"/>
  </p:normalViewPr>
  <p:slideViewPr>
    <p:cSldViewPr showGuides="1">
      <p:cViewPr varScale="1">
        <p:scale>
          <a:sx n="97" d="100"/>
          <a:sy n="97" d="100"/>
        </p:scale>
        <p:origin x="948" y="96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30.01.2024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150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1209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8685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6499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846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3022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8533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30.01.2024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30.01.2024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30.01.2024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kujawsko-pomorskie.pl/planowanie-strategiczne-i-przestrzenne/planowanie-strategiczne/programy-rozwoju-strategii-2030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ops.torun.pl/1699-przyjety-regionalny-plan-rozwoju-uslug-spolecznych-i-deinstytucjonalizacji-dla-wojewodztwa-kujawsko-pomorskiego-na-lata-2023-2024" TargetMode="Externa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442" y="3491805"/>
            <a:ext cx="8136521" cy="1087764"/>
          </a:xfrm>
        </p:spPr>
        <p:txBody>
          <a:bodyPr>
            <a:normAutofit fontScale="90000"/>
          </a:bodyPr>
          <a:lstStyle/>
          <a:p>
            <a:pPr marL="226695" indent="-226695" algn="ctr"/>
            <a:r>
              <a:rPr lang="pl-PL" sz="2700" b="1" kern="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Spełnienie warunkowości podstawowej</a:t>
            </a:r>
            <a:br>
              <a:rPr lang="pl-PL" sz="2700" b="1" kern="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700" b="1" kern="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w ramach programu </a:t>
            </a:r>
            <a:br>
              <a:rPr lang="pl-PL" sz="2700" b="1" kern="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700" b="1" kern="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Fundusze Europejskie dla Kujaw i Pomorza 2021-2027</a:t>
            </a:r>
            <a:br>
              <a:rPr lang="pl-PL" sz="1800" b="1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br>
              <a:rPr lang="pl-PL" sz="1800" b="1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pl-PL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pic>
        <p:nvPicPr>
          <p:cNvPr id="6" name="Obraz 5" descr="Z lewej strony znak Funduszy Europejskich złożony z symbolu graficznego, nazwy Fundusze Europejskie dla Kujaw i Pomorza, następnie flaga Polski z napisem Rzeczpospolita Polska oraz znak Unii Europejskiej składający się z flagi UE, napisu Dofinansowane przez Unię Europejską, z prawej strony herb Województwa Kujawsko-Pomorskiego, nazwa Samorząd Województwa Kujawsko-Pomorskiego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38" y="6444133"/>
            <a:ext cx="10058400" cy="9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8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819" y="467469"/>
            <a:ext cx="8640381" cy="610832"/>
          </a:xfrm>
        </p:spPr>
        <p:txBody>
          <a:bodyPr>
            <a:normAutofit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WARUNKI PODSTAWOWE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370" y="1366333"/>
            <a:ext cx="9721080" cy="5833504"/>
          </a:xfrm>
        </p:spPr>
        <p:txBody>
          <a:bodyPr>
            <a:noAutofit/>
          </a:bodyPr>
          <a:lstStyle/>
          <a:p>
            <a:pPr marL="358775" indent="-358775">
              <a:lnSpc>
                <a:spcPct val="100000"/>
              </a:lnSpc>
            </a:pP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celu skutecznego i efektywnego zapewnienia wykorzystania unijnego wsparcia KE, na podstawie art. 15 ROZPORZĄDZENIA PARLAMENTU EUROPEJSKIEGO I RADY (UE) 2021/1060 z dnia 24 czerwca 2021 r., opracowała wykaz warunków podstawowych, a także zestaw obiektywnych kryteriów ich oceny. </a:t>
            </a:r>
          </a:p>
          <a:p>
            <a:pPr marL="0" indent="0">
              <a:lnSpc>
                <a:spcPct val="100000"/>
              </a:lnSpc>
              <a:buNone/>
            </a:pPr>
            <a:endParaRPr lang="pl-PL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58775" indent="-358775">
              <a:lnSpc>
                <a:spcPct val="100000"/>
              </a:lnSpc>
            </a:pP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Każdy warunek podstawowy jest powiązany z celem szczegółowym. </a:t>
            </a:r>
            <a:b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przypadku gdy dany warunek nie zostanie spełniony, wydatki dotyczące operacji wdrażanych w ramach danych celów szczegółowych </a:t>
            </a:r>
            <a:r>
              <a:rPr lang="pl-PL" b="1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nie będą refundowane przez KE</a:t>
            </a: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Ponadto, warunki podstawowe muszą być regularnie monitorowane pod kątem ich spełnienia.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pl-PL" sz="2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Niespełnienie warunków horyzontalnych = brak CERTYFIKACJI ŚRODKÓW przez KE na całym programie</a:t>
            </a:r>
          </a:p>
          <a:p>
            <a:pPr marL="0" indent="0" algn="ctr">
              <a:lnSpc>
                <a:spcPct val="100000"/>
              </a:lnSpc>
              <a:buNone/>
            </a:pPr>
            <a:endParaRPr lang="pl-PL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Niespełnienie warunków tematycznych = brak CERTYFIKACJI ŚRODKÓW przez KE w obszarze tematycznym</a:t>
            </a:r>
          </a:p>
          <a:p>
            <a:pPr marL="0" indent="0" algn="ctr">
              <a:lnSpc>
                <a:spcPct val="100000"/>
              </a:lnSpc>
              <a:buNone/>
            </a:pPr>
            <a:endParaRPr lang="pl-PL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9266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38" y="251445"/>
            <a:ext cx="10225136" cy="72008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ROZPORZĄDZENIE PARLAMENTU EUROPEJSKIEGO I RADY (UE) 2021/1060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Artykuł 15 Warunki podstawowe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Na potrzeby celów szczegółowych w niniejszym rozporządzeniu określono warunki (zwane dalej „warunkami podstawowymi”).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załączniku III zawarto horyzontalne warunki podstawowe mające zastosowanie do wszystkich celów szczegółowych i kryteria niezbędne do oceny ich spełnienia.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załączniku IV zawarto tematyczne warunki podstawowe odnoszące się do EFRR, EFS+ i Funduszu Spójności oraz kryteria niezbędne do oceny ich spełnienia. (…)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W sytuacji gdy warunek podstawowy nie był spełniony w momencie zatwierdzenia programu lub zmiany programu, państwo członkowskie informuje Komisję, gdy tylko uzna, że warunek podstawowy został spełniony, podając uzasadnienie spełnienia warunku.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 Jak najszybciej i nie później niż w terminie trzech miesięcy od otrzymania informacji, o której mowa w ust. 3, Komisja dokonuje oceny i informuje państwo członkowskie w przypadku gdy zgadza się z nim co do tego, że warunek podstawowy został spełniony.(…)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5. Bez uszczerbku dla art. 105, </a:t>
            </a:r>
            <a:r>
              <a:rPr lang="pl-PL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wydatki dotyczące operacji związanych z celem szczegółowym mogą zostać ujęte we wnioskach o płatność, </a:t>
            </a:r>
            <a:r>
              <a:rPr lang="pl-PL" b="1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ale nie są zwracane przez Komisję do czasu poinformowania państwa członkowskiego przez Komisję o spełnieniu warunku podstawowego</a:t>
            </a: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(…)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6. Państwo członkowskie zapewnia, by warunki podstawowe były spełniane i przestrzegane przez cały okres programowania. Informuje Komisję o wszelkich zmianach mających wpływ na to, czy warunki podstawowe są spełnione.(…)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15545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54" y="275640"/>
            <a:ext cx="8640381" cy="610832"/>
          </a:xfrm>
        </p:spPr>
        <p:txBody>
          <a:bodyPr>
            <a:normAutofit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HORYZONTALNE WARUNKI PODSTAWOWE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38" y="6804174"/>
            <a:ext cx="9361040" cy="503538"/>
          </a:xfrm>
        </p:spPr>
        <p:txBody>
          <a:bodyPr>
            <a:noAutofit/>
          </a:bodyPr>
          <a:lstStyle/>
          <a:p>
            <a:pPr marL="450850" indent="-341313">
              <a:lnSpc>
                <a:spcPct val="100000"/>
              </a:lnSpc>
              <a:tabLst>
                <a:tab pos="450850" algn="l"/>
              </a:tabLst>
            </a:pPr>
            <a:r>
              <a:rPr lang="pl-PL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FEdKP wykazano spełnienie warunków podstawowych horyzontalnych nr 1, 2, 4.</a:t>
            </a:r>
            <a:endParaRPr lang="pl-PL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4</a:t>
            </a:fld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D4DBDFA-2707-B02D-03EA-612AED3650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0" t="-1" r="1524" b="913"/>
          <a:stretch/>
        </p:blipFill>
        <p:spPr>
          <a:xfrm>
            <a:off x="665386" y="719128"/>
            <a:ext cx="9361040" cy="600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644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6A7A99-4288-41E5-5EF1-9A71E6CC8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93" y="539477"/>
            <a:ext cx="10026426" cy="1080001"/>
          </a:xfrm>
        </p:spPr>
        <p:txBody>
          <a:bodyPr>
            <a:noAutofit/>
          </a:bodyPr>
          <a:lstStyle/>
          <a:p>
            <a:r>
              <a:rPr lang="pl-PL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Warunek 3 podstawowy horyzontalny</a:t>
            </a:r>
            <a:br>
              <a:rPr lang="pl-PL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pl-PL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Skuteczne stosowanie i wdrażanie Karty praw podstawowych</a:t>
            </a:r>
            <a:br>
              <a:rPr lang="pl-PL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pl-PL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738E0D-DB5C-C561-002F-72A3B4C3D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693" y="2757641"/>
            <a:ext cx="9649072" cy="4243865"/>
          </a:xfrm>
        </p:spPr>
        <p:txBody>
          <a:bodyPr>
            <a:normAutofit/>
          </a:bodyPr>
          <a:lstStyle/>
          <a:p>
            <a:pPr marL="358775" indent="-358775" algn="l"/>
            <a:r>
              <a:rPr lang="pl-PL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Ministerstwo Funduszy i Polityki Regionalnej formalnie przekazało Komisji Europejskiej przez system SFC2021 samoocenę spełnienia horyzontalnego warunku podstawowego 3. Skuteczne stosowanie i wdrażanie Karty Praw Podstawowych </a:t>
            </a:r>
            <a:br>
              <a:rPr lang="pl-PL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(informacja z MFIPR do regionów z 23.01.2024r.).</a:t>
            </a:r>
          </a:p>
          <a:p>
            <a:pPr marL="358775" indent="-358775" algn="l">
              <a:spcBef>
                <a:spcPts val="3600"/>
              </a:spcBef>
            </a:pPr>
            <a:r>
              <a:rPr lang="pl-PL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Obecnie oczekujemy na potwierdzenie spełnienia warunku oraz wydanie stosownej decyzji przez Komisję Europejską.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A98E7D0-153E-4307-46E4-3E93A5A6BD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84961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424" y="308281"/>
            <a:ext cx="8640381" cy="610832"/>
          </a:xfrm>
        </p:spPr>
        <p:txBody>
          <a:bodyPr>
            <a:normAutofit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TEMATYCZNE WARUNKI PODSTAWOWE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0035753-17EC-91F8-7F07-99B9362152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3"/>
          <a:stretch/>
        </p:blipFill>
        <p:spPr>
          <a:xfrm>
            <a:off x="305346" y="761525"/>
            <a:ext cx="9928043" cy="661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92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13E9645-A7C4-5974-ADD1-06D44488B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77" y="352215"/>
            <a:ext cx="9934657" cy="706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17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8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EA5311BC-2262-75C2-A1E0-3759EC1311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521370" y="5709425"/>
            <a:ext cx="9499956" cy="175191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E1D955BA-D1E5-C771-C30F-E7065ECD7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62" y="251445"/>
            <a:ext cx="9499956" cy="54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75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38" y="359838"/>
            <a:ext cx="10369152" cy="610832"/>
          </a:xfrm>
        </p:spPr>
        <p:txBody>
          <a:bodyPr>
            <a:normAutofit fontScale="90000"/>
          </a:bodyPr>
          <a:lstStyle/>
          <a:p>
            <a:r>
              <a:rPr lang="pl-PL" sz="3100" dirty="0">
                <a:latin typeface="Arial" panose="020B0604020202020204" pitchFamily="34" charset="0"/>
                <a:cs typeface="Arial" panose="020B0604020202020204" pitchFamily="34" charset="0"/>
              </a:rPr>
              <a:t>Warunki tematyczne do spełnienia na poziomie regionalnym:</a:t>
            </a:r>
            <a:br>
              <a:rPr lang="pl-PL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358" y="1259557"/>
            <a:ext cx="9865096" cy="187220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pl-P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1.1 Dobre zarządzanie krajową lub regionalną strategią inteligentnej specjalizacji </a:t>
            </a:r>
            <a:r>
              <a:rPr lang="pl-PL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(spełniony na poziomie regionalnym)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3.1 Kompleksowe planowanie transportu na odpowiednim poziomie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pl-PL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(spełniony na poziomie regionalnym)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endParaRPr lang="pl-PL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538" indent="0">
              <a:lnSpc>
                <a:spcPct val="100000"/>
              </a:lnSpc>
              <a:buNone/>
            </a:pPr>
            <a:endParaRPr lang="pl-PL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D2C6CC1A-6B40-105E-2A39-DBB7D15783B3}"/>
              </a:ext>
            </a:extLst>
          </p:cNvPr>
          <p:cNvSpPr txBox="1">
            <a:spLocks/>
          </p:cNvSpPr>
          <p:nvPr/>
        </p:nvSpPr>
        <p:spPr>
          <a:xfrm>
            <a:off x="327650" y="4122493"/>
            <a:ext cx="10202832" cy="10926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Warunek tematyczny częściowo wymagany do spełnienia na poziomie regionalnym:</a:t>
            </a:r>
            <a:br>
              <a:rPr lang="pl-PL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95DD1B2-47A5-98CE-E831-FD69B5925062}"/>
              </a:ext>
            </a:extLst>
          </p:cNvPr>
          <p:cNvSpPr txBox="1"/>
          <p:nvPr/>
        </p:nvSpPr>
        <p:spPr>
          <a:xfrm>
            <a:off x="327650" y="5676526"/>
            <a:ext cx="9840748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4.6 Ramy strategiczne polityki na rzecz opieki zdrowotnej i opieki długoterminowej</a:t>
            </a:r>
          </a:p>
          <a:p>
            <a:pPr>
              <a:spcBef>
                <a:spcPts val="300"/>
              </a:spcBef>
            </a:pPr>
            <a:r>
              <a:rPr lang="pl-PL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(spełniony na poziomie regionalnym)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300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70" y="359838"/>
            <a:ext cx="8927806" cy="610832"/>
          </a:xfrm>
        </p:spPr>
        <p:txBody>
          <a:bodyPr>
            <a:normAutofit fontScale="90000"/>
          </a:bodyPr>
          <a:lstStyle/>
          <a:p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1.1 Dobre zarządzanie krajową lub regionalną strategią inteligentnej specjalizacji:</a:t>
            </a:r>
            <a:b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378" y="898661"/>
            <a:ext cx="9865096" cy="612153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celu systematycznej weryfikacji w całym okresie programowania 2021-2027 czy ww. warunek jest nadal spełniony IZ FEdKP podjęła następujące działania: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27063" lvl="1" indent="-266700">
              <a:lnSpc>
                <a:spcPct val="100000"/>
              </a:lnSpc>
              <a:spcBef>
                <a:spcPts val="300"/>
              </a:spcBef>
              <a:tabLst>
                <a:tab pos="625475" algn="l"/>
              </a:tabLs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Przyjęto </a:t>
            </a:r>
            <a:r>
              <a:rPr lang="pl-PL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Regionalną Strategię Inteligentnej Specjalizacji (RIS3) 2021+. 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Województwo Kujawsko-Pomorskie. Perspektywa 2021-2027. Dokument operacyjny dla Strategii rozwoju województwa kujawsko-pomorskiego do 2030 roku – Strategia Przyspieszenia 2030+ przez 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Zarząd Województwa Kujawsko-Pomorskiego uchwałą Nr 27/1066/22 z dnia 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13 lipca 2022 r. </a:t>
            </a:r>
          </a:p>
          <a:p>
            <a:pPr marL="360363" lvl="1" indent="0">
              <a:lnSpc>
                <a:spcPct val="100000"/>
              </a:lnSpc>
              <a:spcBef>
                <a:spcPts val="300"/>
              </a:spcBef>
              <a:buNone/>
              <a:tabLst>
                <a:tab pos="625475" algn="l"/>
              </a:tabLst>
            </a:pP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kujawsko-pomorskie.pl/planowanie-strategiczne-i-przestrzenne/planowanie-strategiczne/programy-rozwoju-strategii-2030/</a:t>
            </a:r>
            <a:endParaRPr lang="pl-PL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27063" lvl="1" indent="-266700">
              <a:lnSpc>
                <a:spcPct val="100000"/>
              </a:lnSpc>
              <a:spcBef>
                <a:spcPts val="300"/>
              </a:spcBef>
              <a:buNone/>
              <a:tabLst>
                <a:tab pos="625475" algn="l"/>
              </a:tabLst>
            </a:pPr>
            <a:endParaRPr lang="pl-PL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27063" lvl="1" indent="-266700">
              <a:lnSpc>
                <a:spcPct val="100000"/>
              </a:lnSpc>
              <a:spcBef>
                <a:spcPts val="300"/>
              </a:spcBef>
              <a:tabLst>
                <a:tab pos="625475" algn="l"/>
              </a:tabLst>
            </a:pP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 kształtowanie polityki rozwoju, w tym rozwój potencjału innowacyjnego odpowiada Zarząd Województwa, który dokonał podziału zadań związanych z 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zarządzaniem strategią inteligentnej specjalizacji pomiędzy </a:t>
            </a:r>
            <a:r>
              <a:rPr lang="pl-PL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departamentami Urzędu Marszałkowskiego oraz trzema spółkami (tj. KPAI sp. z o.o., KPCNT sp. z o.o., ROG działające w ramach KPFR sp. z o.o.).</a:t>
            </a:r>
          </a:p>
          <a:p>
            <a:pPr marL="627063" lvl="1" indent="-266700">
              <a:lnSpc>
                <a:spcPct val="100000"/>
              </a:lnSpc>
              <a:spcBef>
                <a:spcPts val="300"/>
              </a:spcBef>
            </a:pPr>
            <a:endParaRPr lang="pl-PL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09538" indent="0">
              <a:lnSpc>
                <a:spcPct val="100000"/>
              </a:lnSpc>
              <a:buNone/>
            </a:pPr>
            <a:endParaRPr lang="pl-PL" sz="28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8562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349" y="270085"/>
            <a:ext cx="9649072" cy="610832"/>
          </a:xfrm>
        </p:spPr>
        <p:txBody>
          <a:bodyPr>
            <a:normAutofit fontScale="90000"/>
          </a:bodyPr>
          <a:lstStyle/>
          <a:p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1.1 Dobre zarządzanie krajową lub regionalną strategią inteligentnej specjalizacji – cd.</a:t>
            </a:r>
            <a:b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38" y="467469"/>
            <a:ext cx="10153126" cy="6822121"/>
          </a:xfrm>
        </p:spPr>
        <p:txBody>
          <a:bodyPr>
            <a:noAutofit/>
          </a:bodyPr>
          <a:lstStyle/>
          <a:p>
            <a:pPr marL="503971" lvl="1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zaplanowano realizację </a:t>
            </a:r>
            <a:r>
              <a:rPr lang="pl-PL" sz="20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Procesu Przedsiębiorczego Odkrywania 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ramach dedykowanego projektu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Beneficjent - 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Kujawsko Pomorski Fundusz Rozwoju Sp. z o.o. (Regionalne Obserwatorium Gospodarcze). Będzie on polegał m.in. na współprac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z partnerami ze środowisk naukowych i gospodarczych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diagnozowaniu aktualnego stanu poszczególnych IS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oraz ich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rozwoju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 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corocznej aktualizacją analizy wyzwań, w tym analizy wąskich gardeł w rozpowszechnianiu innowacji,</a:t>
            </a: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  <a:buNone/>
            </a:pPr>
            <a:endParaRPr lang="pl-PL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zaplanowano dla przedsiębiorstw wsparcie w ramach projektu grantowego na tworzenie i rozwój zaplecza B+R, prowadzenie prac badawczo-rozwojowych, zakup prac badawczo-rozwojowych  i ich wyników w organizacjach prowadzących badania i upowszechniających wiedzę oraz wsparcia ochrony własności intelektualnej, czy zakupu zaawansowanych usług doradczych/usług proinnowacyjnych – w ramach RIS,</a:t>
            </a: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  <a:buNone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utworzono Kujawsko-Pomorskie Centrum Naukowo-Technologiczne im. prof. Jana </a:t>
            </a:r>
            <a:r>
              <a:rPr lang="pl-PL" sz="2000" dirty="0" err="1">
                <a:latin typeface="Arial" panose="020B0604020202020204" pitchFamily="34" charset="0"/>
                <a:cs typeface="Arial" panose="020B0604020202020204" pitchFamily="34" charset="0"/>
              </a:rPr>
              <a:t>Czochralskiego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 sp. z o.o. jako instytucję kluczową dla budowy ekosystemu B+R+. Regionu</a:t>
            </a:r>
          </a:p>
          <a:p>
            <a:pPr marL="358775" lvl="1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zaplanowano coroczne monitorowanie „poziomu innowacyjności” na podstawie autorskiego „syntetycznego wskaźnika poziomu innowacyjności regionów”,</a:t>
            </a:r>
          </a:p>
          <a:p>
            <a:pPr marL="358775" lvl="1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1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09538" indent="0">
              <a:lnSpc>
                <a:spcPct val="100000"/>
              </a:lnSpc>
              <a:buNone/>
            </a:pPr>
            <a:endParaRPr lang="pl-PL" sz="28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70890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54" y="263285"/>
            <a:ext cx="8640381" cy="610832"/>
          </a:xfrm>
        </p:spPr>
        <p:txBody>
          <a:bodyPr>
            <a:normAutofit fontScale="90000"/>
          </a:bodyPr>
          <a:lstStyle/>
          <a:p>
            <a:r>
              <a:rPr lang="pl-PL" sz="22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3.1 Kompleksowe planowanie transportu na odpowiednim poziomie</a:t>
            </a:r>
            <a:br>
              <a:rPr lang="pl-PL" sz="12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39" y="568701"/>
            <a:ext cx="10081120" cy="6839999"/>
          </a:xfrm>
        </p:spPr>
        <p:txBody>
          <a:bodyPr>
            <a:noAutofit/>
          </a:bodyPr>
          <a:lstStyle/>
          <a:p>
            <a:pPr marL="503971" lvl="1" indent="0">
              <a:lnSpc>
                <a:spcPct val="100000"/>
              </a:lnSpc>
              <a:spcBef>
                <a:spcPts val="300"/>
              </a:spcBef>
              <a:buNone/>
              <a:tabLst>
                <a:tab pos="358775" algn="l"/>
              </a:tabLst>
            </a:pPr>
            <a:endParaRPr lang="pl-PL" sz="19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58775" lvl="1" indent="-3587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q"/>
              <a:tabLst>
                <a:tab pos="358775" algn="l"/>
              </a:tabLst>
            </a:pPr>
            <a:r>
              <a:rPr lang="pl-PL" sz="1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Spełnienie</a:t>
            </a:r>
            <a:r>
              <a:rPr lang="pl-PL" sz="19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warunku na poziomie krajowym</a:t>
            </a:r>
          </a:p>
          <a:p>
            <a:pPr marL="358775" lvl="1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r>
              <a:rPr lang="pl-PL" sz="19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przyjęcie </a:t>
            </a:r>
            <a:r>
              <a:rPr lang="pl-PL" sz="19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Strategii Zrównoważonego Rozwoju Transportu do 2030 r. </a:t>
            </a:r>
            <a:r>
              <a:rPr lang="pl-PL" sz="19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oraz stosownych dokumentów wdrożeniowych a także przygotowanie i wdrożenie Zintegrowanego Modelu Ruchu,</a:t>
            </a: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r>
              <a:rPr lang="pl-PL" sz="19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opracowanie i przyjęcie Krajowego planu na rzecz energii i klimatu na lata 2021-2030 oraz spójnych z nim dokumentów wdrożeniowych,</a:t>
            </a: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r>
              <a:rPr lang="pl-PL" sz="19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przyjęcie stosownych dokumentów wdrożeniowych, obejmujących swym zakresem inwestycje poza korytarzami sieci bazowej TEN-T,</a:t>
            </a: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r>
              <a:rPr lang="pl-PL" sz="19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bieżące przekazywanie informacji do KE w oparciu o przyjęty Narodowy Plan Wdrażania ERTMS w Polsce o statusie zabudowy ERTMS na infrastrukturze kolejowej,</a:t>
            </a: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r>
              <a:rPr lang="pl-PL" sz="19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opracowanie i przyjęcie Krajowych ram polityki rozwoju infrastruktury paliw alternatywnych oraz spójnych z nimi stosownych dokumentów wdrożeniowych,</a:t>
            </a: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r>
              <a:rPr lang="pl-PL" sz="19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opracowanie i przyjęcie Narodowego Programu Bezpieczeństwa Ruchu Drogowego na lata 2021 – 2030 wraz ze stosownymi dokumentami wdrożeniowymi sektora drogowego, obejmującymi kwestie bezpieczeństwa ruchu drogowego,</a:t>
            </a: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r>
              <a:rPr lang="pl-PL" sz="19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ustanowienie Krajowego Programu Kolejowego do 2030 roku (z perspektywą do roku 2032)</a:t>
            </a: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  <a:buNone/>
            </a:pPr>
            <a:endParaRPr lang="pl-PL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1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19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09538" indent="0">
              <a:lnSpc>
                <a:spcPct val="100000"/>
              </a:lnSpc>
              <a:buNone/>
            </a:pPr>
            <a:endParaRPr lang="pl-PL" sz="19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17140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346" y="251445"/>
            <a:ext cx="10081120" cy="6642976"/>
          </a:xfrm>
        </p:spPr>
        <p:txBody>
          <a:bodyPr>
            <a:noAutofit/>
          </a:bodyPr>
          <a:lstStyle/>
          <a:p>
            <a:pPr marL="503971" lvl="1" indent="0">
              <a:lnSpc>
                <a:spcPct val="100000"/>
              </a:lnSpc>
              <a:spcBef>
                <a:spcPts val="300"/>
              </a:spcBef>
              <a:buNone/>
              <a:tabLst>
                <a:tab pos="358775" algn="l"/>
              </a:tabLst>
            </a:pPr>
            <a:endParaRPr lang="pl-PL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71550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Spełnienie warunku na poziomie regionalnym</a:t>
            </a: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marL="62865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marL="628650" indent="0">
              <a:lnSpc>
                <a:spcPct val="100000"/>
              </a:lnSpc>
              <a:spcBef>
                <a:spcPts val="600"/>
              </a:spcBef>
              <a:buNone/>
            </a:pPr>
            <a:endParaRPr lang="pl-PL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28650" indent="0">
              <a:lnSpc>
                <a:spcPct val="100000"/>
              </a:lnSpc>
              <a:spcBef>
                <a:spcPts val="600"/>
              </a:spcBef>
              <a:buNone/>
            </a:pPr>
            <a:endParaRPr lang="pl-PL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58775" lvl="1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Regionalny Plan Tran </a:t>
            </a: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Transportowy Województwa Kujawsko-Pomorskiego na lata 2021-2027 (RPT)</a:t>
            </a:r>
          </a:p>
          <a:p>
            <a:pPr marL="717550" indent="-88900">
              <a:lnSpc>
                <a:spcPct val="100000"/>
              </a:lnSpc>
              <a:spcBef>
                <a:spcPts val="600"/>
              </a:spcBef>
              <a:buNone/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971550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grudniu 2023 r. RPT uzyskał pozytywną opinię Komisji Europejskiej</a:t>
            </a:r>
          </a:p>
          <a:p>
            <a:pPr marL="971550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l-P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RPT v. 5.0 (po uwagach KE) został przyjęty uchwałą Nr 4/145/24 Zarządu   Województwa Kujawsko-Pomorskiego z dnia 24.01.2024 r. </a:t>
            </a:r>
          </a:p>
          <a:p>
            <a:pPr marL="628650" indent="0">
              <a:lnSpc>
                <a:spcPct val="100000"/>
              </a:lnSpc>
              <a:spcBef>
                <a:spcPts val="600"/>
              </a:spcBef>
              <a:buNone/>
            </a:pPr>
            <a:endParaRPr lang="pl-PL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09538" indent="0">
              <a:lnSpc>
                <a:spcPct val="100000"/>
              </a:lnSpc>
              <a:buNone/>
            </a:pPr>
            <a:endParaRPr lang="pl-PL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90987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45969C-F5EE-FC5E-0B76-A6E57E81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30" y="359838"/>
            <a:ext cx="10369152" cy="1080001"/>
          </a:xfrm>
        </p:spPr>
        <p:txBody>
          <a:bodyPr>
            <a:noAutofit/>
          </a:bodyPr>
          <a:lstStyle/>
          <a:p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4.6 „Ramy strategiczne polityki na rzecz opieki zdrowotnej i opieki długoterminowej”:</a:t>
            </a:r>
            <a:b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pl-PL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6BA5E7-16B8-F9CC-8BBA-B7EF01D93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354" y="1043533"/>
            <a:ext cx="9937104" cy="6264696"/>
          </a:xfrm>
        </p:spPr>
        <p:txBody>
          <a:bodyPr>
            <a:normAutofit/>
          </a:bodyPr>
          <a:lstStyle/>
          <a:p>
            <a:pPr marL="717550" indent="-266700">
              <a:lnSpc>
                <a:spcPct val="100000"/>
              </a:lnSpc>
              <a:spcBef>
                <a:spcPts val="600"/>
              </a:spcBef>
              <a:buNone/>
            </a:pPr>
            <a:endParaRPr lang="pl-PL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58775" lvl="1" indent="-358775">
              <a:lnSpc>
                <a:spcPct val="100000"/>
              </a:lnSpc>
              <a:spcBef>
                <a:spcPts val="300"/>
              </a:spcBef>
              <a:tabLst>
                <a:tab pos="266700" algn="l"/>
              </a:tabLst>
            </a:pPr>
            <a:r>
              <a:rPr lang="pl-PL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Warunek do spełnienia </a:t>
            </a:r>
            <a:r>
              <a:rPr lang="pl-PL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poziomie krajowym</a:t>
            </a:r>
            <a:r>
              <a:rPr lang="pl-PL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Nadal nie został potwierdzony przez Komisję Europejską jako spełniony.</a:t>
            </a:r>
          </a:p>
          <a:p>
            <a:pPr marL="358775" lvl="1" indent="-358775">
              <a:lnSpc>
                <a:spcPct val="100000"/>
              </a:lnSpc>
              <a:spcBef>
                <a:spcPts val="300"/>
              </a:spcBef>
              <a:buNone/>
              <a:tabLst>
                <a:tab pos="266700" algn="l"/>
              </a:tabLst>
            </a:pPr>
            <a:endParaRPr lang="pl-PL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1" indent="0">
              <a:lnSpc>
                <a:spcPct val="100000"/>
              </a:lnSpc>
              <a:spcBef>
                <a:spcPts val="300"/>
              </a:spcBef>
              <a:buNone/>
              <a:tabLst>
                <a:tab pos="266700" algn="l"/>
              </a:tabLst>
            </a:pP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Spełnienie warunku w zakresie opieki zdrowotnej zapewnia przyjęcie</a:t>
            </a:r>
            <a:r>
              <a:rPr lang="pl-PL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0" lvl="1" indent="0">
              <a:lnSpc>
                <a:spcPct val="100000"/>
              </a:lnSpc>
              <a:spcBef>
                <a:spcPts val="300"/>
              </a:spcBef>
              <a:buNone/>
              <a:tabLst>
                <a:tab pos="266700" algn="l"/>
              </a:tabLst>
            </a:pPr>
            <a:endParaRPr lang="pl-PL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8775" lvl="1" indent="-358775">
              <a:lnSpc>
                <a:spcPct val="100000"/>
              </a:lnSpc>
              <a:spcBef>
                <a:spcPts val="300"/>
              </a:spcBef>
              <a:tabLst>
                <a:tab pos="266700" algn="l"/>
              </a:tabLst>
            </a:pP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polityki publicznej „Zdrowa Przyszłość. Ramy strategiczne rozwoju systemu ochrony zdrowia na lata 2021–2027 z perspektywą do 2030 r.”, </a:t>
            </a:r>
          </a:p>
          <a:p>
            <a:pPr marL="358775" lvl="1" indent="-358775">
              <a:lnSpc>
                <a:spcPct val="100000"/>
              </a:lnSpc>
              <a:spcBef>
                <a:spcPts val="300"/>
              </a:spcBef>
              <a:tabLst>
                <a:tab pos="266700" algn="l"/>
              </a:tabLst>
            </a:pP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map potrzeb zdrowotnych oraz krajowego planu transformacji i wojewódzkich planów transformacji, </a:t>
            </a:r>
          </a:p>
          <a:p>
            <a:pPr marL="358775" lvl="1" indent="-358775">
              <a:lnSpc>
                <a:spcPct val="100000"/>
              </a:lnSpc>
              <a:spcBef>
                <a:spcPts val="300"/>
              </a:spcBef>
              <a:tabLst>
                <a:tab pos="266700" algn="l"/>
              </a:tabLst>
            </a:pP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zakresie wykraczającym poza opiekę zdrowotną przyjęcie „Strategii Rozwoju Usług Społecznych” </a:t>
            </a:r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oraz 16 Regionalnych Planów Rozwoju Usług Społecznych i </a:t>
            </a:r>
            <a:r>
              <a:rPr lang="pl-PL" sz="20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Deinstytucjonalizacji</a:t>
            </a:r>
            <a:r>
              <a:rPr lang="pl-PL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358775" lvl="1" indent="-358775">
              <a:lnSpc>
                <a:spcPct val="100000"/>
              </a:lnSpc>
              <a:spcBef>
                <a:spcPts val="300"/>
              </a:spcBef>
              <a:buNone/>
              <a:tabLst>
                <a:tab pos="266700" algn="l"/>
              </a:tabLst>
            </a:pPr>
            <a:endParaRPr lang="pl-PL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8775" lvl="1" indent="-358775">
              <a:lnSpc>
                <a:spcPct val="100000"/>
              </a:lnSpc>
              <a:spcBef>
                <a:spcPts val="300"/>
              </a:spcBef>
              <a:tabLst>
                <a:tab pos="266700" algn="l"/>
              </a:tabLst>
            </a:pPr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przypadku naszego województwa:</a:t>
            </a: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Zarząd Województwa Kujawsko-Pomorskiego </a:t>
            </a: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uchwałą nr 21/1000/23 </a:t>
            </a:r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 maja 2023 roku przyjął</a:t>
            </a: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Regionalny plan rozwoju usług społecznych i </a:t>
            </a:r>
            <a:r>
              <a:rPr lang="pl-PL" sz="2000" u="sng" dirty="0" err="1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deinstytucjonalizacji</a:t>
            </a:r>
            <a:r>
              <a:rPr lang="pl-PL" sz="20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 dla Województwa Kujawsko-Pomorskiego na lata 2023-2024</a:t>
            </a: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358775" indent="-358775">
              <a:spcBef>
                <a:spcPts val="2400"/>
              </a:spcBef>
            </a:pPr>
            <a:endParaRPr lang="pl-PL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8775" indent="-358775">
              <a:spcBef>
                <a:spcPts val="2400"/>
              </a:spcBef>
            </a:pPr>
            <a:endParaRPr lang="pl-PL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8775" indent="-358775">
              <a:spcBef>
                <a:spcPts val="2400"/>
              </a:spcBef>
            </a:pPr>
            <a:endParaRPr lang="pl-PL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9041462-0E9B-1144-2BA3-252D7B894C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50243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442" y="3491805"/>
            <a:ext cx="8136521" cy="1087764"/>
          </a:xfrm>
        </p:spPr>
        <p:txBody>
          <a:bodyPr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  <a:t>Dziękujemy za uwagę</a:t>
            </a:r>
            <a:br>
              <a:rPr kumimoji="0" lang="pl-PL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br>
              <a:rPr kumimoji="0" lang="pl-PL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br>
              <a:rPr kumimoji="0" lang="pl-PL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Departament Zarządzania Funduszami Europejskimi dla Kujaw i Pomorza</a:t>
            </a:r>
            <a:b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pl-PL" sz="18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Urząd Marszałkowski Województwa Kujawsko-Pomorskiego </a:t>
            </a: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pic>
        <p:nvPicPr>
          <p:cNvPr id="6" name="Obraz 5" descr="Z lewej strony znak Funduszy Europejskich złożony z symbolu graficznego, nazwy Fundusze Europejskie dla Kujaw i Pomorza, następnie flaga Polski z napisem Rzeczpospolita Polska oraz znak Unii Europejskiej składający się z flagi UE, napisu Dofinansowane przez Unię Europejską, z prawej strony herb Województwa Kujawsko-Pomorskiego, nazwa Samorząd Województwa Kujawsko-Pomorskiego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38" y="6444133"/>
            <a:ext cx="10058400" cy="9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8138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1707</TotalTime>
  <Words>1234</Words>
  <Application>Microsoft Office PowerPoint</Application>
  <PresentationFormat>Niestandardowy</PresentationFormat>
  <Paragraphs>113</Paragraphs>
  <Slides>15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2" baseType="lpstr">
      <vt:lpstr>Arial</vt:lpstr>
      <vt:lpstr>Calibri</vt:lpstr>
      <vt:lpstr>Gill Sans MT</vt:lpstr>
      <vt:lpstr>Open Sans</vt:lpstr>
      <vt:lpstr>Times New Roman</vt:lpstr>
      <vt:lpstr>Wingdings</vt:lpstr>
      <vt:lpstr>Motyw pakietu Office</vt:lpstr>
      <vt:lpstr>Spełnienie warunkowości podstawowej  w ramach programu  Fundusze Europejskie dla Kujaw i Pomorza 2021-2027  </vt:lpstr>
      <vt:lpstr>WARUNKI PODSTAWOWE</vt:lpstr>
      <vt:lpstr>Prezentacja programu PowerPoint</vt:lpstr>
      <vt:lpstr>HORYZONTALNE WARUNKI PODSTAWOWE</vt:lpstr>
      <vt:lpstr>Warunek 3 podstawowy horyzontalny   Skuteczne stosowanie i wdrażanie Karty praw podstawowych </vt:lpstr>
      <vt:lpstr>TEMATYCZNE WARUNKI PODSTAWOWE</vt:lpstr>
      <vt:lpstr>Prezentacja programu PowerPoint</vt:lpstr>
      <vt:lpstr>Prezentacja programu PowerPoint</vt:lpstr>
      <vt:lpstr>Warunki tematyczne do spełnienia na poziomie regionalnym: </vt:lpstr>
      <vt:lpstr>1.1 Dobre zarządzanie krajową lub regionalną strategią inteligentnej specjalizacji:  </vt:lpstr>
      <vt:lpstr>1.1 Dobre zarządzanie krajową lub regionalną strategią inteligentnej specjalizacji – cd.   </vt:lpstr>
      <vt:lpstr>3.1 Kompleksowe planowanie transportu na odpowiednim poziomie    </vt:lpstr>
      <vt:lpstr>Prezentacja programu PowerPoint</vt:lpstr>
      <vt:lpstr>4.6 „Ramy strategiczne polityki na rzecz opieki zdrowotnej i opieki długoterminowej”: </vt:lpstr>
      <vt:lpstr>Dziękujemy za uwagę   Departament Zarządzania Funduszami Europejskimi dla Kujaw i Pomorza Urząd Marszałkowski Województwa Kujawsko-Pomorskiego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Piotr;A.Baranska@kujawsko-pomorskie.pl</dc:creator>
  <cp:lastModifiedBy>Dagmara Angowska</cp:lastModifiedBy>
  <cp:revision>171</cp:revision>
  <cp:lastPrinted>2023-11-10T10:57:20Z</cp:lastPrinted>
  <dcterms:created xsi:type="dcterms:W3CDTF">2022-06-22T09:40:44Z</dcterms:created>
  <dcterms:modified xsi:type="dcterms:W3CDTF">2024-01-30T07:54:32Z</dcterms:modified>
</cp:coreProperties>
</file>