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77" r:id="rId2"/>
    <p:sldId id="281" r:id="rId3"/>
    <p:sldId id="2619" r:id="rId4"/>
    <p:sldId id="2618" r:id="rId5"/>
    <p:sldId id="2629" r:id="rId6"/>
    <p:sldId id="2630" r:id="rId7"/>
    <p:sldId id="2631" r:id="rId8"/>
    <p:sldId id="2632" r:id="rId9"/>
    <p:sldId id="2621" r:id="rId10"/>
    <p:sldId id="2620" r:id="rId11"/>
    <p:sldId id="2622" r:id="rId12"/>
    <p:sldId id="2623" r:id="rId13"/>
    <p:sldId id="2628" r:id="rId14"/>
    <p:sldId id="2624" r:id="rId15"/>
    <p:sldId id="2625" r:id="rId16"/>
    <p:sldId id="2627" r:id="rId17"/>
    <p:sldId id="2633" r:id="rId18"/>
    <p:sldId id="2580" r:id="rId19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E03D3E-E5B8-D56F-46C9-56F87288252F}" name="Anna Głuszek" initials="AG" userId="28c6fadd772e9a04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a Skubiszewska" initials="AS" lastIdx="1" clrIdx="0">
    <p:extLst>
      <p:ext uri="{19B8F6BF-5375-455C-9EA6-DF929625EA0E}">
        <p15:presenceInfo xmlns:p15="http://schemas.microsoft.com/office/powerpoint/2012/main" userId="S-1-5-21-2619306676-2800222060-3362172700-1165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FFFFFF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86" autoAdjust="0"/>
    <p:restoredTop sz="96374" autoAdjust="0"/>
  </p:normalViewPr>
  <p:slideViewPr>
    <p:cSldViewPr snapToGrid="0">
      <p:cViewPr varScale="1">
        <p:scale>
          <a:sx n="118" d="100"/>
          <a:sy n="118" d="100"/>
        </p:scale>
        <p:origin x="336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8/10/relationships/authors" Target="authors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2B91CC-87A4-4F60-A1FE-4E0B037A4ED7}" type="datetimeFigureOut">
              <a:rPr lang="pl-PL" smtClean="0"/>
              <a:t>01.06.2023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8C507C-8A59-4616-9AEF-C16FCD2E376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9224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C7350-5894-41D8-9BAE-7B79E4E9B8B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7964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4.png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xmlns="" id="{A63EBD56-4A88-4F5C-BEAF-A33740721C44}"/>
              </a:ext>
            </a:extLst>
          </p:cNvPr>
          <p:cNvSpPr/>
          <p:nvPr userDrawn="1"/>
        </p:nvSpPr>
        <p:spPr>
          <a:xfrm>
            <a:off x="1170659" y="1790613"/>
            <a:ext cx="9851923" cy="3924814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xmlns="" id="{48CDFE25-4437-7188-EA7B-7D9DAD502275}"/>
              </a:ext>
            </a:extLst>
          </p:cNvPr>
          <p:cNvSpPr/>
          <p:nvPr userDrawn="1"/>
        </p:nvSpPr>
        <p:spPr>
          <a:xfrm>
            <a:off x="2" y="0"/>
            <a:ext cx="5685979" cy="24438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xmlns="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827" y="1790612"/>
            <a:ext cx="4514751" cy="653253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xmlns="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87" y="490243"/>
            <a:ext cx="1231537" cy="979756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xmlns="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255" y="490243"/>
            <a:ext cx="1231537" cy="979756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xmlns="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023" y="490243"/>
            <a:ext cx="1231537" cy="9797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0332" y="2775173"/>
            <a:ext cx="9031400" cy="1004864"/>
          </a:xfrm>
        </p:spPr>
        <p:txBody>
          <a:bodyPr anchor="t" anchorCtr="0">
            <a:normAutofit/>
          </a:bodyPr>
          <a:lstStyle>
            <a:lvl1pPr algn="l">
              <a:lnSpc>
                <a:spcPts val="3629"/>
              </a:lnSpc>
              <a:defRPr sz="290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0345" y="4410532"/>
            <a:ext cx="9031311" cy="979756"/>
          </a:xfrm>
        </p:spPr>
        <p:txBody>
          <a:bodyPr>
            <a:normAutofit/>
          </a:bodyPr>
          <a:lstStyle>
            <a:lvl1pPr marL="0" indent="0" algn="l">
              <a:lnSpc>
                <a:spcPts val="3175"/>
              </a:lnSpc>
              <a:buNone/>
              <a:defRPr sz="2540" b="1">
                <a:solidFill>
                  <a:schemeClr val="tx2"/>
                </a:solidFill>
              </a:defRPr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68958" y="490243"/>
            <a:ext cx="2052383" cy="316710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xmlns="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xmlns="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xmlns="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608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xmlns="" id="{A63EBD56-4A88-4F5C-BEAF-A33740721C44}"/>
              </a:ext>
            </a:extLst>
          </p:cNvPr>
          <p:cNvSpPr/>
          <p:nvPr userDrawn="1"/>
        </p:nvSpPr>
        <p:spPr>
          <a:xfrm>
            <a:off x="1169419" y="1799461"/>
            <a:ext cx="9853164" cy="3915966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xmlns="" id="{48CDFE25-4437-7188-EA7B-7D9DAD5022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2" y="0"/>
            <a:ext cx="5685979" cy="24438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xmlns="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419" y="1799460"/>
            <a:ext cx="4514751" cy="6532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0332" y="2785254"/>
            <a:ext cx="9031400" cy="986800"/>
          </a:xfrm>
        </p:spPr>
        <p:txBody>
          <a:bodyPr anchor="t" anchorCtr="0">
            <a:normAutofit/>
          </a:bodyPr>
          <a:lstStyle>
            <a:lvl1pPr algn="l">
              <a:lnSpc>
                <a:spcPts val="3629"/>
              </a:lnSpc>
              <a:defRPr sz="290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0345" y="4410532"/>
            <a:ext cx="9031311" cy="979756"/>
          </a:xfrm>
        </p:spPr>
        <p:txBody>
          <a:bodyPr>
            <a:normAutofit/>
          </a:bodyPr>
          <a:lstStyle>
            <a:lvl1pPr marL="0" indent="0" algn="l">
              <a:lnSpc>
                <a:spcPts val="3175"/>
              </a:lnSpc>
              <a:buNone/>
              <a:defRPr sz="2540" b="1">
                <a:solidFill>
                  <a:schemeClr val="tx2"/>
                </a:solidFill>
              </a:defRPr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68958" y="490243"/>
            <a:ext cx="2052383" cy="316710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xmlns="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 descr="flaga Unii Europejskiej z dopiskiem dofinansowane przez Unię Europejską">
            <a:extLst>
              <a:ext uri="{FF2B5EF4-FFF2-40B4-BE49-F238E27FC236}">
                <a16:creationId xmlns:a16="http://schemas.microsoft.com/office/drawing/2014/main" xmlns="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xmlns="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xmlns="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46" y="1128866"/>
            <a:ext cx="434459" cy="345636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xmlns="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811" y="495200"/>
            <a:ext cx="434459" cy="345636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xmlns="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213" y="1128866"/>
            <a:ext cx="434459" cy="345636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xmlns="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326" y="488325"/>
            <a:ext cx="434459" cy="345636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xmlns="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59" y="495200"/>
            <a:ext cx="434459" cy="345636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xmlns="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550" y="1138358"/>
            <a:ext cx="434459" cy="345636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xmlns="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64" y="493114"/>
            <a:ext cx="434459" cy="345636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xmlns="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303" y="485586"/>
            <a:ext cx="434459" cy="345636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xmlns="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824" y="481800"/>
            <a:ext cx="434459" cy="345636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xmlns="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776" y="1135780"/>
            <a:ext cx="434459" cy="345636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xmlns="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129" y="1134476"/>
            <a:ext cx="434459" cy="345636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xmlns="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64" y="1134476"/>
            <a:ext cx="434459" cy="34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4363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xmlns="" id="{69383BDA-94B1-6FB6-27E3-0CC3DEDF5A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7736987" cy="473665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xmlns="" id="{38965D1A-9BC8-2AB7-6B73-C2BBDA5D66AA}"/>
              </a:ext>
            </a:extLst>
          </p:cNvPr>
          <p:cNvSpPr/>
          <p:nvPr userDrawn="1"/>
        </p:nvSpPr>
        <p:spPr>
          <a:xfrm>
            <a:off x="3222236" y="4082829"/>
            <a:ext cx="7800346" cy="16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17991" y="5061678"/>
            <a:ext cx="6993665" cy="588349"/>
          </a:xfrm>
        </p:spPr>
        <p:txBody>
          <a:bodyPr anchor="t" anchorCtr="0">
            <a:normAutofit/>
          </a:bodyPr>
          <a:lstStyle>
            <a:lvl1pPr algn="l">
              <a:lnSpc>
                <a:spcPts val="3175"/>
              </a:lnSpc>
              <a:defRPr sz="254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0199" y="489652"/>
            <a:ext cx="2052383" cy="332686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xmlns="" id="{70B23A41-17AB-76D8-3EFE-38FC22C5B5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 descr="flaga Unii Europejskie z dopiskiem dofinansowane przez Unię Europejską">
            <a:extLst>
              <a:ext uri="{FF2B5EF4-FFF2-40B4-BE49-F238E27FC236}">
                <a16:creationId xmlns:a16="http://schemas.microsoft.com/office/drawing/2014/main" xmlns="" id="{E8AB2AB5-3131-C310-7606-6899798511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xmlns="" id="{7C93677B-A16E-82CA-7FC4-B6B5151607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  <p:pic>
        <p:nvPicPr>
          <p:cNvPr id="18" name="Obraz 17" descr="Obraz zawierający tekst&#10;&#10;Opis wygenerowany automatycznie">
            <a:extLst>
              <a:ext uri="{FF2B5EF4-FFF2-40B4-BE49-F238E27FC236}">
                <a16:creationId xmlns:a16="http://schemas.microsoft.com/office/drawing/2014/main" xmlns="" id="{EB4DB370-BCB9-D1E9-5613-5A9DCA5F311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236" y="4082829"/>
            <a:ext cx="4514751" cy="65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5001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xmlns="" id="{0D1F565A-4734-6B49-4F72-233C397DE031}"/>
              </a:ext>
            </a:extLst>
          </p:cNvPr>
          <p:cNvSpPr/>
          <p:nvPr userDrawn="1"/>
        </p:nvSpPr>
        <p:spPr>
          <a:xfrm>
            <a:off x="3222235" y="4082829"/>
            <a:ext cx="8205842" cy="19591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xmlns="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3924" y="0"/>
            <a:ext cx="7794915" cy="4408303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xmlns="" id="{7BF7E1EF-0AB1-F3B1-F5CD-6A2AA3056193}"/>
              </a:ext>
            </a:extLst>
          </p:cNvPr>
          <p:cNvSpPr/>
          <p:nvPr userDrawn="1"/>
        </p:nvSpPr>
        <p:spPr>
          <a:xfrm>
            <a:off x="4453203" y="4082828"/>
            <a:ext cx="4105634" cy="326037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xmlns="" id="{03E2C530-5988-0861-50D8-1C7FE1662A60}"/>
              </a:ext>
            </a:extLst>
          </p:cNvPr>
          <p:cNvSpPr/>
          <p:nvPr userDrawn="1"/>
        </p:nvSpPr>
        <p:spPr>
          <a:xfrm>
            <a:off x="3222237" y="4082828"/>
            <a:ext cx="1230967" cy="3254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3162" y="4713462"/>
            <a:ext cx="7389421" cy="1197862"/>
          </a:xfrm>
        </p:spPr>
        <p:txBody>
          <a:bodyPr anchor="t" anchorCtr="0">
            <a:normAutofit/>
          </a:bodyPr>
          <a:lstStyle>
            <a:lvl1pPr algn="l">
              <a:lnSpc>
                <a:spcPts val="3175"/>
              </a:lnSpc>
              <a:defRPr sz="254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303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66868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852" y="1796072"/>
            <a:ext cx="4720891" cy="424562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1255" y="1795869"/>
            <a:ext cx="4720891" cy="424581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03176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9" y="816316"/>
            <a:ext cx="4926147" cy="979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0" y="1796072"/>
            <a:ext cx="4926582" cy="424561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xmlns="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816566"/>
            <a:ext cx="5685980" cy="5225119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05407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xmlns="" id="{630E28BA-19A4-6182-CE10-65107EDF6B75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366369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852" y="1796072"/>
            <a:ext cx="4720891" cy="4245627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1255" y="1795869"/>
            <a:ext cx="4720891" cy="424581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xmlns="" id="{E363107C-97A9-9A5D-A2A2-E6ABB7ED4C62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2673835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xmlns="" id="{F8E39A3A-22D6-B8ED-2F58-16F69704FFAA}"/>
              </a:ext>
            </a:extLst>
          </p:cNvPr>
          <p:cNvSpPr/>
          <p:nvPr userDrawn="1"/>
        </p:nvSpPr>
        <p:spPr>
          <a:xfrm>
            <a:off x="2811311" y="4082829"/>
            <a:ext cx="9380690" cy="16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xmlns="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9419" y="0"/>
            <a:ext cx="9853164" cy="4736658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40763" h="5221288">
                <a:moveTo>
                  <a:pt x="0" y="0"/>
                </a:moveTo>
                <a:lnTo>
                  <a:pt x="8640763" y="0"/>
                </a:lnTo>
                <a:lnTo>
                  <a:pt x="8640763" y="4500563"/>
                </a:lnTo>
                <a:lnTo>
                  <a:pt x="1439863" y="4500563"/>
                </a:lnTo>
                <a:lnTo>
                  <a:pt x="1439863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xmlns="" id="{3B4B8A84-3D08-244B-BF5B-6E361D1A74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121" y="4082829"/>
            <a:ext cx="4514751" cy="653253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xmlns="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2237" y="5074439"/>
            <a:ext cx="8620386" cy="64008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pic>
        <p:nvPicPr>
          <p:cNvPr id="8" name="Obraz 7" descr="znak Funduszy Europejskich">
            <a:extLst>
              <a:ext uri="{FF2B5EF4-FFF2-40B4-BE49-F238E27FC236}">
                <a16:creationId xmlns:a16="http://schemas.microsoft.com/office/drawing/2014/main" xmlns="" id="{BFD80FA4-66E0-3049-A92A-085F431CEB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9" name="Obraz 8" descr="flaga Unii Europejskie z dopiskiem dofinansowane przez Unię Europejską">
            <a:extLst>
              <a:ext uri="{FF2B5EF4-FFF2-40B4-BE49-F238E27FC236}">
                <a16:creationId xmlns:a16="http://schemas.microsoft.com/office/drawing/2014/main" xmlns="" id="{695F0183-048A-AF46-A850-8C265BFACC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0" name="Obraz 9" descr="barwy RP">
            <a:extLst>
              <a:ext uri="{FF2B5EF4-FFF2-40B4-BE49-F238E27FC236}">
                <a16:creationId xmlns:a16="http://schemas.microsoft.com/office/drawing/2014/main" xmlns="" id="{875F5C9C-57CB-134D-A405-3BC05A23D8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42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ajd tytułow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5544" y="1959429"/>
            <a:ext cx="9144000" cy="3293408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aspernatur</a:t>
            </a:r>
            <a:r>
              <a:rPr lang="pl-PL" dirty="0"/>
              <a:t> </a:t>
            </a:r>
            <a:r>
              <a:rPr lang="pl-PL" dirty="0" err="1"/>
              <a:t>quaim</a:t>
            </a:r>
            <a:r>
              <a:rPr lang="pl-PL" dirty="0"/>
              <a:t> </a:t>
            </a:r>
          </a:p>
          <a:p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enim</a:t>
            </a:r>
            <a:r>
              <a:rPr lang="pl-PL" dirty="0"/>
              <a:t> od minima </a:t>
            </a:r>
            <a:r>
              <a:rPr lang="pl-PL" dirty="0" err="1"/>
              <a:t>veniam</a:t>
            </a:r>
            <a:r>
              <a:rPr lang="pl-PL" dirty="0"/>
              <a:t> </a:t>
            </a:r>
            <a:r>
              <a:rPr lang="pl-PL" dirty="0" err="1"/>
              <a:t>quis</a:t>
            </a:r>
            <a:r>
              <a:rPr lang="pl-PL" dirty="0"/>
              <a:t> </a:t>
            </a:r>
            <a:endParaRPr lang="en-US" dirty="0"/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quarter" idx="12" hasCustomPrompt="1"/>
          </p:nvPr>
        </p:nvSpPr>
        <p:spPr>
          <a:xfrm>
            <a:off x="732368" y="581821"/>
            <a:ext cx="3534499" cy="2559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pl-PL" dirty="0"/>
              <a:t>Miejsce, 12 miesiąc 2017r.</a:t>
            </a:r>
          </a:p>
        </p:txBody>
      </p:sp>
      <p:sp>
        <p:nvSpPr>
          <p:cNvPr id="10" name="Symbol zastępczy tekstu 9"/>
          <p:cNvSpPr>
            <a:spLocks noGrp="1"/>
          </p:cNvSpPr>
          <p:nvPr>
            <p:ph type="body" sz="quarter" idx="13" hasCustomPrompt="1"/>
          </p:nvPr>
        </p:nvSpPr>
        <p:spPr>
          <a:xfrm>
            <a:off x="736603" y="5328309"/>
            <a:ext cx="9801615" cy="3372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pl-PL" dirty="0"/>
              <a:t>Anna Kowalska  | Departament Rozwoju Regionalnego </a:t>
            </a:r>
          </a:p>
        </p:txBody>
      </p:sp>
      <p:cxnSp>
        <p:nvCxnSpPr>
          <p:cNvPr id="16" name="Łącznik prosty 15"/>
          <p:cNvCxnSpPr/>
          <p:nvPr userDrawn="1"/>
        </p:nvCxnSpPr>
        <p:spPr>
          <a:xfrm>
            <a:off x="866663" y="6529385"/>
            <a:ext cx="300469" cy="0"/>
          </a:xfrm>
          <a:prstGeom prst="line">
            <a:avLst/>
          </a:prstGeom>
          <a:ln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ymbol zastępczy tekstu 9"/>
          <p:cNvSpPr>
            <a:spLocks noGrp="1"/>
          </p:cNvSpPr>
          <p:nvPr>
            <p:ph type="body" sz="quarter" idx="14" hasCustomPrompt="1"/>
          </p:nvPr>
        </p:nvSpPr>
        <p:spPr>
          <a:xfrm>
            <a:off x="736603" y="6561135"/>
            <a:ext cx="9801615" cy="2010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pl-PL" sz="800" b="0" dirty="0">
                <a:solidFill>
                  <a:srgbClr val="414141"/>
                </a:solidFill>
              </a:defRPr>
            </a:lvl1pPr>
          </a:lstStyle>
          <a:p>
            <a:r>
              <a:rPr lang="pl-PL" b="1" dirty="0"/>
              <a:t>Urząd Marszałkowski Województwa Kujawsko-Pomorskiego w Toruniu   |   Departament Rozwoju Regionalnego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444159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ylko tytuł_biał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kąt 12">
            <a:extLst>
              <a:ext uri="{FF2B5EF4-FFF2-40B4-BE49-F238E27FC236}">
                <a16:creationId xmlns:a16="http://schemas.microsoft.com/office/drawing/2014/main" xmlns="" id="{97418687-D621-0443-9593-F546524940B3}"/>
              </a:ext>
            </a:extLst>
          </p:cNvPr>
          <p:cNvSpPr/>
          <p:nvPr userDrawn="1"/>
        </p:nvSpPr>
        <p:spPr>
          <a:xfrm>
            <a:off x="413825" y="483781"/>
            <a:ext cx="11364350" cy="5890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7" name="Data — symbol zastępczy 6">
            <a:extLst>
              <a:ext uri="{FF2B5EF4-FFF2-40B4-BE49-F238E27FC236}">
                <a16:creationId xmlns:a16="http://schemas.microsoft.com/office/drawing/2014/main" xmlns="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8" name="Stopka — symbol zastępczy 7">
            <a:extLst>
              <a:ext uri="{FF2B5EF4-FFF2-40B4-BE49-F238E27FC236}">
                <a16:creationId xmlns:a16="http://schemas.microsoft.com/office/drawing/2014/main" xmlns="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Zasada 60/90 zakłada, że z obszaru całego województwa przynajmniej jedna ze stolic powinna być osiągalna w transporcie publicznym w 90 minut, przy czym czas jazdy z siedzib powiatów nie powinien przekroczyć 60 min</a:t>
            </a:r>
          </a:p>
        </p:txBody>
      </p:sp>
      <p:sp>
        <p:nvSpPr>
          <p:cNvPr id="9" name="Numer slajdu — symbol zastępczy 8">
            <a:extLst>
              <a:ext uri="{FF2B5EF4-FFF2-40B4-BE49-F238E27FC236}">
                <a16:creationId xmlns:a16="http://schemas.microsoft.com/office/drawing/2014/main" xmlns="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1" name="Trójkąt 10">
            <a:extLst>
              <a:ext uri="{FF2B5EF4-FFF2-40B4-BE49-F238E27FC236}">
                <a16:creationId xmlns:a16="http://schemas.microsoft.com/office/drawing/2014/main" xmlns="" id="{6FFCA020-4282-7D4F-AD59-3DEA5E91ADAB}"/>
              </a:ext>
            </a:extLst>
          </p:cNvPr>
          <p:cNvSpPr/>
          <p:nvPr userDrawn="1"/>
        </p:nvSpPr>
        <p:spPr>
          <a:xfrm>
            <a:off x="10459099" y="5309445"/>
            <a:ext cx="1465933" cy="1465933"/>
          </a:xfrm>
          <a:prstGeom prst="triangl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2" name="Trójkąt 11">
            <a:extLst>
              <a:ext uri="{FF2B5EF4-FFF2-40B4-BE49-F238E27FC236}">
                <a16:creationId xmlns:a16="http://schemas.microsoft.com/office/drawing/2014/main" xmlns="" id="{653A8DFA-7BAB-7F45-AC35-E4D26BDBC78A}"/>
              </a:ext>
            </a:extLst>
          </p:cNvPr>
          <p:cNvSpPr/>
          <p:nvPr userDrawn="1"/>
        </p:nvSpPr>
        <p:spPr>
          <a:xfrm rot="5400000">
            <a:off x="-48606" y="1085137"/>
            <a:ext cx="648200" cy="5276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7" name="Tytuł 9">
            <a:extLst>
              <a:ext uri="{FF2B5EF4-FFF2-40B4-BE49-F238E27FC236}">
                <a16:creationId xmlns:a16="http://schemas.microsoft.com/office/drawing/2014/main" xmlns="" id="{FC3934F6-C727-0048-AD31-76E16E7796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329" y="893729"/>
            <a:ext cx="10452849" cy="910492"/>
          </a:xfrm>
        </p:spPr>
        <p:txBody>
          <a:bodyPr rtlCol="0" anchor="ctr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</p:spTree>
    <p:extLst>
      <p:ext uri="{BB962C8B-B14F-4D97-AF65-F5344CB8AC3E}">
        <p14:creationId xmlns:p14="http://schemas.microsoft.com/office/powerpoint/2010/main" val="3479593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69419" y="816316"/>
            <a:ext cx="9852728" cy="97975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9854" y="1796072"/>
            <a:ext cx="9852729" cy="42456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xmlns="" id="{617E16B8-2BD0-D12E-978E-94E428DF9717}"/>
              </a:ext>
            </a:extLst>
          </p:cNvPr>
          <p:cNvSpPr/>
          <p:nvPr userDrawn="1"/>
        </p:nvSpPr>
        <p:spPr>
          <a:xfrm>
            <a:off x="1169812" y="0"/>
            <a:ext cx="1232383" cy="1627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xmlns="" id="{662915FD-1FF3-5CF3-5C57-034114B5E6A2}"/>
              </a:ext>
            </a:extLst>
          </p:cNvPr>
          <p:cNvSpPr/>
          <p:nvPr userDrawn="1"/>
        </p:nvSpPr>
        <p:spPr>
          <a:xfrm>
            <a:off x="2402195" y="0"/>
            <a:ext cx="8619951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89804" y="6368269"/>
            <a:ext cx="1231537" cy="163293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907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xmlns="" id="{4C2A84FB-402E-BB6C-632B-D1ADD49B7D8C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226641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2" r:id="rId11"/>
    <p:sldLayoutId id="2147483673" r:id="rId12"/>
  </p:sldLayoutIdLst>
  <p:hf hdr="0" dt="0"/>
  <p:txStyles>
    <p:titleStyle>
      <a:lvl1pPr algn="l" defTabSz="914406" rtl="0" eaLnBrk="1" latinLnBrk="0" hangingPunct="1">
        <a:lnSpc>
          <a:spcPts val="3266"/>
        </a:lnSpc>
        <a:spcBef>
          <a:spcPct val="0"/>
        </a:spcBef>
        <a:buNone/>
        <a:defRPr sz="2540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28602" indent="-228602" algn="l" defTabSz="914406" rtl="0" eaLnBrk="1" latinLnBrk="0" hangingPunct="1">
        <a:lnSpc>
          <a:spcPts val="2177"/>
        </a:lnSpc>
        <a:spcBef>
          <a:spcPts val="1000"/>
        </a:spcBef>
        <a:buClr>
          <a:schemeClr val="accent1"/>
        </a:buClr>
        <a:buFontTx/>
        <a:buBlip>
          <a:blip r:embed="rId14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685804" indent="-228602" algn="l" defTabSz="914406" rtl="0" eaLnBrk="1" latinLnBrk="0" hangingPunct="1">
        <a:lnSpc>
          <a:spcPts val="2177"/>
        </a:lnSpc>
        <a:spcBef>
          <a:spcPts val="500"/>
        </a:spcBef>
        <a:buFontTx/>
        <a:buBlip>
          <a:blip r:embed="rId15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143008" indent="-228602" algn="l" defTabSz="914406" rtl="0" eaLnBrk="1" latinLnBrk="0" hangingPunct="1">
        <a:lnSpc>
          <a:spcPts val="2177"/>
        </a:lnSpc>
        <a:spcBef>
          <a:spcPts val="500"/>
        </a:spcBef>
        <a:buFontTx/>
        <a:buBlip>
          <a:blip r:embed="rId16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600210" indent="-228602" algn="l" defTabSz="914406" rtl="0" eaLnBrk="1" latinLnBrk="0" hangingPunct="1">
        <a:lnSpc>
          <a:spcPts val="2177"/>
        </a:lnSpc>
        <a:spcBef>
          <a:spcPts val="500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057413" indent="-228602" algn="l" defTabSz="914406" rtl="0" eaLnBrk="1" latinLnBrk="0" hangingPunct="1">
        <a:lnSpc>
          <a:spcPts val="2177"/>
        </a:lnSpc>
        <a:spcBef>
          <a:spcPts val="500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514617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19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23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25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3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6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9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2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15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18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21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24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3">
          <p15:clr>
            <a:srgbClr val="F26B43"/>
          </p15:clr>
        </p15:guide>
        <p15:guide id="2" pos="419">
          <p15:clr>
            <a:srgbClr val="F26B43"/>
          </p15:clr>
        </p15:guide>
        <p15:guide id="3" pos="646">
          <p15:clr>
            <a:srgbClr val="F26B43"/>
          </p15:clr>
        </p15:guide>
        <p15:guide id="4" pos="873">
          <p15:clr>
            <a:srgbClr val="F26B43"/>
          </p15:clr>
        </p15:guide>
        <p15:guide id="5" pos="1100">
          <p15:clr>
            <a:srgbClr val="F26B43"/>
          </p15:clr>
        </p15:guide>
        <p15:guide id="6" pos="1327">
          <p15:clr>
            <a:srgbClr val="F26B43"/>
          </p15:clr>
        </p15:guide>
        <p15:guide id="7" pos="1553">
          <p15:clr>
            <a:srgbClr val="F26B43"/>
          </p15:clr>
        </p15:guide>
        <p15:guide id="8" pos="1780">
          <p15:clr>
            <a:srgbClr val="F26B43"/>
          </p15:clr>
        </p15:guide>
        <p15:guide id="9" pos="2007">
          <p15:clr>
            <a:srgbClr val="F26B43"/>
          </p15:clr>
        </p15:guide>
        <p15:guide id="10" pos="2234">
          <p15:clr>
            <a:srgbClr val="F26B43"/>
          </p15:clr>
        </p15:guide>
        <p15:guide id="11" pos="2460">
          <p15:clr>
            <a:srgbClr val="F26B43"/>
          </p15:clr>
        </p15:guide>
        <p15:guide id="12" pos="2687">
          <p15:clr>
            <a:srgbClr val="F26B43"/>
          </p15:clr>
        </p15:guide>
        <p15:guide id="13" pos="2914">
          <p15:clr>
            <a:srgbClr val="F26B43"/>
          </p15:clr>
        </p15:guide>
        <p15:guide id="14" pos="3141">
          <p15:clr>
            <a:srgbClr val="F26B43"/>
          </p15:clr>
        </p15:guide>
        <p15:guide id="15" pos="3368">
          <p15:clr>
            <a:srgbClr val="F26B43"/>
          </p15:clr>
        </p15:guide>
        <p15:guide id="16" pos="3594">
          <p15:clr>
            <a:srgbClr val="F26B43"/>
          </p15:clr>
        </p15:guide>
        <p15:guide id="17" pos="3821">
          <p15:clr>
            <a:srgbClr val="F26B43"/>
          </p15:clr>
        </p15:guide>
        <p15:guide id="18" pos="4048">
          <p15:clr>
            <a:srgbClr val="F26B43"/>
          </p15:clr>
        </p15:guide>
        <p15:guide id="19" pos="4275">
          <p15:clr>
            <a:srgbClr val="F26B43"/>
          </p15:clr>
        </p15:guide>
        <p15:guide id="20" pos="4501">
          <p15:clr>
            <a:srgbClr val="F26B43"/>
          </p15:clr>
        </p15:guide>
        <p15:guide id="21" pos="4728">
          <p15:clr>
            <a:srgbClr val="F26B43"/>
          </p15:clr>
        </p15:guide>
        <p15:guide id="22" pos="4955">
          <p15:clr>
            <a:srgbClr val="F26B43"/>
          </p15:clr>
        </p15:guide>
        <p15:guide id="23" pos="5182">
          <p15:clr>
            <a:srgbClr val="F26B43"/>
          </p15:clr>
        </p15:guide>
        <p15:guide id="24" pos="5408">
          <p15:clr>
            <a:srgbClr val="F26B43"/>
          </p15:clr>
        </p15:guide>
        <p15:guide id="25" pos="5635">
          <p15:clr>
            <a:srgbClr val="F26B43"/>
          </p15:clr>
        </p15:guide>
        <p15:guide id="26" pos="5862">
          <p15:clr>
            <a:srgbClr val="F26B43"/>
          </p15:clr>
        </p15:guide>
        <p15:guide id="27" pos="6089">
          <p15:clr>
            <a:srgbClr val="F26B43"/>
          </p15:clr>
        </p15:guide>
        <p15:guide id="28" pos="6316">
          <p15:clr>
            <a:srgbClr val="F26B43"/>
          </p15:clr>
        </p15:guide>
        <p15:guide id="29" pos="6542">
          <p15:clr>
            <a:srgbClr val="F26B43"/>
          </p15:clr>
        </p15:guide>
        <p15:guide id="30" orient="horz" pos="113">
          <p15:clr>
            <a:srgbClr val="F26B43"/>
          </p15:clr>
        </p15:guide>
        <p15:guide id="31" orient="horz" pos="340">
          <p15:clr>
            <a:srgbClr val="F26B43"/>
          </p15:clr>
        </p15:guide>
        <p15:guide id="32" orient="horz" pos="567">
          <p15:clr>
            <a:srgbClr val="F26B43"/>
          </p15:clr>
        </p15:guide>
        <p15:guide id="33" orient="horz" pos="794">
          <p15:clr>
            <a:srgbClr val="F26B43"/>
          </p15:clr>
        </p15:guide>
        <p15:guide id="34" orient="horz" pos="1020">
          <p15:clr>
            <a:srgbClr val="F26B43"/>
          </p15:clr>
        </p15:guide>
        <p15:guide id="35" orient="horz" pos="1247">
          <p15:clr>
            <a:srgbClr val="F26B43"/>
          </p15:clr>
        </p15:guide>
        <p15:guide id="36" orient="horz" pos="1474">
          <p15:clr>
            <a:srgbClr val="F26B43"/>
          </p15:clr>
        </p15:guide>
        <p15:guide id="37" orient="horz" pos="1701">
          <p15:clr>
            <a:srgbClr val="F26B43"/>
          </p15:clr>
        </p15:guide>
        <p15:guide id="38" orient="horz" pos="1927">
          <p15:clr>
            <a:srgbClr val="F26B43"/>
          </p15:clr>
        </p15:guide>
        <p15:guide id="39" orient="horz" pos="2154">
          <p15:clr>
            <a:srgbClr val="F26B43"/>
          </p15:clr>
        </p15:guide>
        <p15:guide id="40" orient="horz" pos="2381">
          <p15:clr>
            <a:srgbClr val="F26B43"/>
          </p15:clr>
        </p15:guide>
        <p15:guide id="41" orient="horz" pos="2608">
          <p15:clr>
            <a:srgbClr val="F26B43"/>
          </p15:clr>
        </p15:guide>
        <p15:guide id="42" orient="horz" pos="2835">
          <p15:clr>
            <a:srgbClr val="F26B43"/>
          </p15:clr>
        </p15:guide>
        <p15:guide id="43" orient="horz" pos="3061">
          <p15:clr>
            <a:srgbClr val="F26B43"/>
          </p15:clr>
        </p15:guide>
        <p15:guide id="44" orient="horz" pos="3288">
          <p15:clr>
            <a:srgbClr val="F26B43"/>
          </p15:clr>
        </p15:guide>
        <p15:guide id="45" orient="horz" pos="3515">
          <p15:clr>
            <a:srgbClr val="F26B43"/>
          </p15:clr>
        </p15:guide>
        <p15:guide id="46" orient="horz" pos="3742">
          <p15:clr>
            <a:srgbClr val="F26B43"/>
          </p15:clr>
        </p15:guide>
        <p15:guide id="47" orient="horz" pos="3968">
          <p15:clr>
            <a:srgbClr val="F26B43"/>
          </p15:clr>
        </p15:guide>
        <p15:guide id="48" orient="horz" pos="4195">
          <p15:clr>
            <a:srgbClr val="F26B43"/>
          </p15:clr>
        </p15:guide>
        <p15:guide id="49" orient="horz" pos="4422">
          <p15:clr>
            <a:srgbClr val="F26B43"/>
          </p15:clr>
        </p15:guide>
        <p15:guide id="50" orient="horz" pos="464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D2CFA21B-1FE3-60DD-8D42-78DB8BAA4A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/>
              <a:t>Ocena ex </a:t>
            </a:r>
            <a:r>
              <a:rPr lang="pl-PL" dirty="0" err="1"/>
              <a:t>ante</a:t>
            </a:r>
            <a:r>
              <a:rPr lang="pl-PL" dirty="0"/>
              <a:t> dla Instrumentów Finansowych wdrażanych w województwie kujawsko-pomorskim w ramach programu</a:t>
            </a:r>
            <a:br>
              <a:rPr lang="pl-PL" dirty="0"/>
            </a:br>
            <a:r>
              <a:rPr lang="pl-PL" dirty="0"/>
              <a:t>FUNDUSZE EUROPEJSKIE dla KUJAW I POMORZA </a:t>
            </a:r>
            <a:br>
              <a:rPr lang="pl-PL" dirty="0"/>
            </a:br>
            <a:r>
              <a:rPr lang="pl-PL" dirty="0"/>
              <a:t>2021-2027 wraz z aktualizacją</a:t>
            </a:r>
            <a:br>
              <a:rPr lang="pl-PL" dirty="0"/>
            </a:b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xmlns="" id="{EC911991-D2D8-5366-5066-89BCC3068D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0345" y="5162309"/>
            <a:ext cx="9031311" cy="474562"/>
          </a:xfrm>
        </p:spPr>
        <p:txBody>
          <a:bodyPr/>
          <a:lstStyle/>
          <a:p>
            <a:pPr algn="ctr"/>
            <a:r>
              <a:rPr lang="pl-PL" b="0" dirty="0"/>
              <a:t>Toruń 2 czerwca 2023 r.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B376B941-391F-DE16-4A58-FABF27705D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33" y="5779283"/>
            <a:ext cx="11608168" cy="1078717"/>
          </a:xfrm>
          <a:prstGeom prst="rect">
            <a:avLst/>
          </a:prstGeom>
        </p:spPr>
      </p:pic>
      <p:pic>
        <p:nvPicPr>
          <p:cNvPr id="4" name="Symbol zastępczy zawartości 6">
            <a:extLst>
              <a:ext uri="{FF2B5EF4-FFF2-40B4-BE49-F238E27FC236}">
                <a16:creationId xmlns:a16="http://schemas.microsoft.com/office/drawing/2014/main" xmlns="" id="{24E3D28E-3077-5E9E-51E7-B2A39D48B9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4391" y="0"/>
            <a:ext cx="2480733" cy="2264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957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28B88A5-6F77-45EC-1399-CC40445FF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967" y="373476"/>
            <a:ext cx="10548374" cy="532452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750"/>
              </a:spcBef>
            </a:pPr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Ocena ex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ante</a:t>
            </a:r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podstawa prawna dokonania wkładów z programu do Instrumentó</a:t>
            </a:r>
            <a:r>
              <a:rPr lang="pl-PL" sz="2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</a:t>
            </a:r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Finansowych</a:t>
            </a:r>
            <a:br>
              <a:rPr lang="pl-PL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</a:rPr>
              <a:t/>
            </a:r>
            <a:br>
              <a:rPr lang="pl-PL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</a:rPr>
            </a:br>
            <a:endParaRPr lang="pl-PL" sz="2400" dirty="0">
              <a:solidFill>
                <a:schemeClr val="tx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43E68684-62F3-9135-9E73-94C33A7D5B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967" y="1380067"/>
            <a:ext cx="11160439" cy="3813725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endParaRPr lang="pl-PL" sz="140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just">
              <a:buNone/>
            </a:pPr>
            <a:r>
              <a:rPr lang="pl-PL" sz="1400" i="1" dirty="0"/>
              <a:t>Art. 58 ust. 3 r</a:t>
            </a:r>
            <a:r>
              <a:rPr lang="pl-PL" sz="1400" b="0" i="1" dirty="0"/>
              <a:t>ozporządzenia Parlamentu Europejskiego i Rady (UE) nr 2021/1060 (dalej: Rozporządzenie Ogólne), stanowi, że </a:t>
            </a:r>
            <a:r>
              <a:rPr lang="pl-PL" sz="1400" i="1" dirty="0"/>
              <a:t>o</a:t>
            </a:r>
            <a:r>
              <a:rPr lang="pl-PL" sz="1400" b="0" i="1" dirty="0"/>
              <a:t>dpowiednie wsparcie z Funduszy za pośrednictwem instrumentów finansowych jest oparte na ocenie ex </a:t>
            </a:r>
            <a:r>
              <a:rPr lang="pl-PL" sz="1400" b="0" i="1" dirty="0" err="1"/>
              <a:t>ante</a:t>
            </a:r>
            <a:r>
              <a:rPr lang="pl-PL" sz="1400" b="0" i="1" dirty="0"/>
              <a:t>, za której sporządzenie odpowiada instytucja zarządzająca. Ocena ex </a:t>
            </a:r>
            <a:r>
              <a:rPr lang="pl-PL" sz="1400" b="0" i="1" dirty="0" err="1"/>
              <a:t>ante</a:t>
            </a:r>
            <a:r>
              <a:rPr lang="pl-PL" sz="1400" b="0" i="1" dirty="0"/>
              <a:t> musi zostać ukończona, zanim instytucje zarządzające dokonają wkładów z programu do instrumentów finansowych. </a:t>
            </a:r>
          </a:p>
          <a:p>
            <a:pPr marL="0" indent="0" algn="just">
              <a:buNone/>
            </a:pPr>
            <a:r>
              <a:rPr lang="pl-PL" sz="1400" b="0" i="1" dirty="0"/>
              <a:t>Ocena ex </a:t>
            </a:r>
            <a:r>
              <a:rPr lang="pl-PL" sz="1400" b="0" i="1" dirty="0" err="1"/>
              <a:t>ante</a:t>
            </a:r>
            <a:r>
              <a:rPr lang="pl-PL" sz="1400" b="0" i="1" dirty="0"/>
              <a:t> obejmuje co najmniej następujące elementy:</a:t>
            </a:r>
          </a:p>
          <a:p>
            <a:pPr marL="0" indent="0" algn="just">
              <a:buNone/>
            </a:pPr>
            <a:r>
              <a:rPr lang="pl-PL" sz="1400" b="0" i="1" dirty="0"/>
              <a:t>a) proponowaną kwotę wkładu z programu do instrumentu finansowego i szacowany efekt dźwigni, wraz z krótkim uzasadnieniem;</a:t>
            </a:r>
          </a:p>
          <a:p>
            <a:pPr marL="0" indent="0" algn="just">
              <a:buNone/>
            </a:pPr>
            <a:r>
              <a:rPr lang="pl-PL" sz="1400" b="0" i="1" dirty="0"/>
              <a:t>b) proponowane oferowane produkty finansowe, w tym ewentualną potrzebę zróżnicowanego traktowania inwestorów;</a:t>
            </a:r>
          </a:p>
          <a:p>
            <a:pPr marL="0" indent="0" algn="just">
              <a:buNone/>
            </a:pPr>
            <a:r>
              <a:rPr lang="pl-PL" sz="1400" b="0" i="1" dirty="0"/>
              <a:t>c) proponowaną docelową grupę ostatecznych odbiorców;</a:t>
            </a:r>
          </a:p>
          <a:p>
            <a:pPr marL="0" indent="0" algn="just">
              <a:buNone/>
            </a:pPr>
            <a:r>
              <a:rPr lang="pl-PL" sz="1400" b="0" i="1" dirty="0"/>
              <a:t>d) oczekiwany wkład instrumentu finansowego w osiąganie celów szczegółowych.</a:t>
            </a:r>
          </a:p>
          <a:p>
            <a:pPr algn="just"/>
            <a:endParaRPr lang="pl-PL" sz="1400" b="0" i="1" dirty="0"/>
          </a:p>
          <a:p>
            <a:pPr marL="0" indent="0" algn="just">
              <a:buNone/>
            </a:pPr>
            <a:r>
              <a:rPr lang="pl-PL" sz="1400" b="0" i="1" u="sng" dirty="0"/>
              <a:t>Ocena ex </a:t>
            </a:r>
            <a:r>
              <a:rPr lang="pl-PL" sz="1400" b="0" i="1" u="sng" dirty="0" err="1"/>
              <a:t>ante</a:t>
            </a:r>
            <a:r>
              <a:rPr lang="pl-PL" sz="1400" b="0" i="1" u="sng" dirty="0"/>
              <a:t> może być poddana przeglądowi lub aktualizacji, może obejmować część lub całość terytorium państwa członkowskiego i opierać się na istniejących lub zaktualizowanych ocenach ex </a:t>
            </a:r>
            <a:r>
              <a:rPr lang="pl-PL" sz="1400" b="0" i="1" u="sng" dirty="0" err="1"/>
              <a:t>ante</a:t>
            </a:r>
            <a:r>
              <a:rPr lang="pl-PL" sz="1400" b="0" i="1" u="sng" dirty="0"/>
              <a:t>.</a:t>
            </a: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endParaRPr lang="pl-PL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CB7D2C9F-781C-D147-A66C-D65C2B979F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37845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60AD5613-2255-379F-C799-571F7F6BB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234" y="207690"/>
            <a:ext cx="10965084" cy="751824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b="1" dirty="0">
                <a:solidFill>
                  <a:prstClr val="black"/>
                </a:solidFill>
                <a:latin typeface="Calibri" panose="020F0502020204030204"/>
              </a:rPr>
              <a:t/>
            </a:r>
            <a:br>
              <a:rPr lang="pl-PL" b="1" dirty="0">
                <a:solidFill>
                  <a:prstClr val="black"/>
                </a:solidFill>
                <a:latin typeface="Calibri" panose="020F0502020204030204"/>
              </a:rPr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3D90B469-119F-98A2-0DBB-6D25D953C5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694" y="1758738"/>
            <a:ext cx="10845479" cy="4262632"/>
          </a:xfrm>
          <a:noFill/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pl-PL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pl-PL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EFE32327-97C4-A333-A3D7-2F8B9577CD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3</a:t>
            </a:fld>
            <a:endParaRPr lang="pl-PL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xmlns="" id="{64B5D4A4-1703-853E-4932-1207BC799C2B}"/>
              </a:ext>
            </a:extLst>
          </p:cNvPr>
          <p:cNvSpPr txBox="1"/>
          <p:nvPr/>
        </p:nvSpPr>
        <p:spPr>
          <a:xfrm>
            <a:off x="1108827" y="313183"/>
            <a:ext cx="82807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Ocena ex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ante</a:t>
            </a:r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dla </a:t>
            </a:r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Instrumentów</a:t>
            </a:r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Finansowych wdrażanych w ramach programu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FEdKP</a:t>
            </a:r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2021-2027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xmlns="" id="{30E8566F-911B-DBB3-2E86-C19764049BB4}"/>
              </a:ext>
            </a:extLst>
          </p:cNvPr>
          <p:cNvSpPr txBox="1"/>
          <p:nvPr/>
        </p:nvSpPr>
        <p:spPr>
          <a:xfrm>
            <a:off x="939800" y="1720840"/>
            <a:ext cx="9144000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="1" dirty="0"/>
              <a:t>Na zlecenie Urzędu Marszałkowskiego Województwa Kujawsko-Pomorskiego w 2021 roku zostało wykonane badanie, którego wynik znajduje się w dokumencie pod nazwą:</a:t>
            </a:r>
          </a:p>
          <a:p>
            <a:endParaRPr lang="pl-PL" sz="20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pl-PL" sz="2000" b="1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Analiza potrzeb inwestycyjnych i form wsparcia w województwie kujawsko-pomorskim, w tym w zakresie możliwości zastosowania instrumentów finansowych:</a:t>
            </a:r>
          </a:p>
          <a:p>
            <a:pPr lvl="1"/>
            <a:r>
              <a:rPr lang="pl-PL" b="1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- Raport cząstkowy, Moduł 1, wrzesień 2021 r.</a:t>
            </a:r>
          </a:p>
          <a:p>
            <a:pPr lvl="1"/>
            <a:r>
              <a:rPr lang="pl-PL" b="1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pl-PL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pl-PL" b="1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aport cząstkowy</a:t>
            </a:r>
            <a:r>
              <a:rPr lang="pl-PL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, Moduł 2, </a:t>
            </a:r>
            <a:r>
              <a:rPr lang="pl-PL" b="1" dirty="0">
                <a:solidFill>
                  <a:srgbClr val="C00000"/>
                </a:solidFill>
              </a:rPr>
              <a:t>grudzień 2021 r.</a:t>
            </a:r>
          </a:p>
        </p:txBody>
      </p:sp>
    </p:spTree>
    <p:extLst>
      <p:ext uri="{BB962C8B-B14F-4D97-AF65-F5344CB8AC3E}">
        <p14:creationId xmlns:p14="http://schemas.microsoft.com/office/powerpoint/2010/main" val="2791300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28B88A5-6F77-45EC-1399-CC40445FF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472" y="498525"/>
            <a:ext cx="9924100" cy="713557"/>
          </a:xfrm>
          <a:solidFill>
            <a:schemeClr val="tx2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pl-P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Ogólne cele badania – Moduł 1</a:t>
            </a:r>
            <a:br>
              <a:rPr lang="pl-P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l-PL" sz="2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43E68684-62F3-9135-9E73-94C33A7D5B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956" y="855304"/>
            <a:ext cx="11160439" cy="6075532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endParaRPr lang="pl-PL" sz="13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CB7D2C9F-781C-D147-A66C-D65C2B979F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4</a:t>
            </a:fld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xmlns="" id="{7E0825E0-FCF1-5859-28E1-648347D2C487}"/>
              </a:ext>
            </a:extLst>
          </p:cNvPr>
          <p:cNvSpPr txBox="1"/>
          <p:nvPr/>
        </p:nvSpPr>
        <p:spPr>
          <a:xfrm>
            <a:off x="481472" y="1676399"/>
            <a:ext cx="9924100" cy="25514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pl-PL" sz="1800" kern="0" dirty="0">
                <a:solidFill>
                  <a:srgbClr val="000000"/>
                </a:solidFill>
              </a:rPr>
              <a:t>1. </a:t>
            </a:r>
            <a:r>
              <a:rPr kumimoji="0" lang="pl-PL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lang="pl-PL" sz="1800" b="1" kern="0" dirty="0">
                <a:solidFill>
                  <a:srgbClr val="0000FF"/>
                </a:solidFill>
                <a:cs typeface="Calibri" panose="020F0502020204030204" pitchFamily="34" charset="0"/>
              </a:rPr>
              <a:t>A</a:t>
            </a:r>
            <a:r>
              <a:rPr kumimoji="0" lang="pl-PL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cs typeface="Calibri" panose="020F0502020204030204" pitchFamily="34" charset="0"/>
              </a:rPr>
              <a:t>naliza</a:t>
            </a: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cs typeface="Calibri" panose="020F0502020204030204" pitchFamily="34" charset="0"/>
              </a:rPr>
              <a:t> potrzeb </a:t>
            </a:r>
            <a:r>
              <a:rPr kumimoji="0" lang="pl-PL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cs typeface="Calibri" panose="020F0502020204030204" pitchFamily="34" charset="0"/>
              </a:rPr>
              <a:t>inwestycyjnych (luki finansowej), </a:t>
            </a:r>
            <a:r>
              <a:rPr kumimoji="0" lang="pl-PL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tj. opracowanie (</a:t>
            </a:r>
            <a:r>
              <a:rPr kumimoji="0" lang="pl-P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oparte </a:t>
            </a:r>
            <a:r>
              <a:rPr kumimoji="0" lang="pl-PL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na dowodach) propozycji: zakresu, kierunków oraz mechanizmów interwencji, zasadnych do realizacji w ramach </a:t>
            </a:r>
            <a:r>
              <a:rPr kumimoji="0" lang="pl-PL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FEdKP</a:t>
            </a:r>
            <a:r>
              <a:rPr kumimoji="0" lang="pl-PL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2021-2027 oraz umożliwiających wypełnienie wskazań Rozporządzenia Ogólnego, z uwzględnieniem skutków pandemii COVID-19 dla sytuacji społeczno-gospodarczej województwa kujawsko-pomorskiego. 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800" kern="0" dirty="0">
                <a:solidFill>
                  <a:srgbClr val="000000"/>
                </a:solidFill>
              </a:rPr>
              <a:t>2.</a:t>
            </a:r>
            <a:r>
              <a:rPr kumimoji="0" lang="pl-PL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lang="pl-PL" sz="1800" b="1" kern="0" dirty="0">
                <a:solidFill>
                  <a:srgbClr val="009900"/>
                </a:solidFill>
                <a:cs typeface="Calibri" panose="020F0502020204030204" pitchFamily="34" charset="0"/>
              </a:rPr>
              <a:t>O</a:t>
            </a: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cs typeface="Calibri" panose="020F0502020204030204" pitchFamily="34" charset="0"/>
              </a:rPr>
              <a:t>cena potrzeb ostatecznych odbiorców oraz </a:t>
            </a:r>
            <a:r>
              <a:rPr kumimoji="0" lang="pl-PL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cs typeface="Calibri" panose="020F0502020204030204" pitchFamily="34" charset="0"/>
              </a:rPr>
              <a:t>zasadności </a:t>
            </a: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cs typeface="Calibri" panose="020F0502020204030204" pitchFamily="34" charset="0"/>
              </a:rPr>
              <a:t>zastosowania </a:t>
            </a:r>
            <a:r>
              <a:rPr kumimoji="0" lang="pl-PL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cs typeface="Calibri" panose="020F0502020204030204" pitchFamily="34" charset="0"/>
              </a:rPr>
              <a:t>form wsparcia (dotacja,</a:t>
            </a:r>
            <a:r>
              <a:rPr kumimoji="0" lang="pl-PL" sz="1800" b="1" i="0" u="none" strike="noStrike" kern="0" cap="none" spc="0" normalizeH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cs typeface="Calibri" panose="020F0502020204030204" pitchFamily="34" charset="0"/>
              </a:rPr>
              <a:t> instrument finansowy czy instrument mieszany)</a:t>
            </a:r>
            <a:r>
              <a:rPr kumimoji="0" lang="pl-PL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pl-PL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z zachowaniem unijnych i krajowych przepisów prawa, a także przeprowadzenie szczegółowej analizy potencjału instrumentów finansowych planowanych do wdrażania w województwie kujawsko-pomorskim począwszy od 2021 r.</a:t>
            </a:r>
            <a:r>
              <a:rPr kumimoji="0" lang="pl-PL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59946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6A9B8833-9810-4BC4-B468-E7FEFF0F31F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53800" y="6356350"/>
            <a:ext cx="598206" cy="365125"/>
          </a:xfrm>
          <a:prstGeom prst="rect">
            <a:avLst/>
          </a:prstGeom>
        </p:spPr>
        <p:txBody>
          <a:bodyPr/>
          <a:lstStyle/>
          <a:p>
            <a:fld id="{89092D38-02B6-46AA-A7F7-47DE94434F63}" type="slidenum">
              <a:rPr lang="pl-PL" smtClean="0"/>
              <a:t>5</a:t>
            </a:fld>
            <a:endParaRPr lang="pl-PL" dirty="0"/>
          </a:p>
        </p:txBody>
      </p:sp>
      <p:sp>
        <p:nvSpPr>
          <p:cNvPr id="8" name="Schemat blokowy: dokument 7">
            <a:extLst>
              <a:ext uri="{FF2B5EF4-FFF2-40B4-BE49-F238E27FC236}">
                <a16:creationId xmlns:a16="http://schemas.microsoft.com/office/drawing/2014/main" xmlns="" id="{68F23CB6-4511-468A-9AE4-7A4BE7C2CAB6}"/>
              </a:ext>
            </a:extLst>
          </p:cNvPr>
          <p:cNvSpPr/>
          <p:nvPr/>
        </p:nvSpPr>
        <p:spPr>
          <a:xfrm>
            <a:off x="10370331" y="4367968"/>
            <a:ext cx="1406589" cy="904461"/>
          </a:xfrm>
          <a:prstGeom prst="flowChartDocumen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Metoda ilościowa</a:t>
            </a:r>
            <a:endParaRPr lang="en-GB" dirty="0"/>
          </a:p>
        </p:txBody>
      </p:sp>
      <p:sp>
        <p:nvSpPr>
          <p:cNvPr id="7" name="Nawias klamrowy zamykający 6">
            <a:extLst>
              <a:ext uri="{FF2B5EF4-FFF2-40B4-BE49-F238E27FC236}">
                <a16:creationId xmlns:a16="http://schemas.microsoft.com/office/drawing/2014/main" xmlns="" id="{A8407E90-1E18-4E8C-B745-1E416B1B11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9798557" y="3496668"/>
            <a:ext cx="341832" cy="2647060"/>
          </a:xfrm>
          <a:prstGeom prst="righ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Schemat blokowy: dokument 4">
            <a:extLst>
              <a:ext uri="{FF2B5EF4-FFF2-40B4-BE49-F238E27FC236}">
                <a16:creationId xmlns:a16="http://schemas.microsoft.com/office/drawing/2014/main" xmlns="" id="{248B7369-9018-421B-A6FB-821FF404EB47}"/>
              </a:ext>
            </a:extLst>
          </p:cNvPr>
          <p:cNvSpPr/>
          <p:nvPr/>
        </p:nvSpPr>
        <p:spPr>
          <a:xfrm>
            <a:off x="10345524" y="2302342"/>
            <a:ext cx="1406589" cy="904461"/>
          </a:xfrm>
          <a:prstGeom prst="flowChartDocumen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Metoda jakościowa</a:t>
            </a:r>
            <a:endParaRPr lang="en-GB" dirty="0"/>
          </a:p>
        </p:txBody>
      </p:sp>
      <p:sp>
        <p:nvSpPr>
          <p:cNvPr id="4" name="Nawias klamrowy zamykający 3">
            <a:extLst>
              <a:ext uri="{FF2B5EF4-FFF2-40B4-BE49-F238E27FC236}">
                <a16:creationId xmlns:a16="http://schemas.microsoft.com/office/drawing/2014/main" xmlns="" id="{7203FC05-9CD8-4495-9CEC-C85AC303CDC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9756472" y="1917517"/>
            <a:ext cx="341832" cy="1480559"/>
          </a:xfrm>
          <a:prstGeom prst="righ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DADFB5CB-8ABA-4355-993A-4E5B6E2500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8424"/>
            <a:ext cx="9502211" cy="463291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l-PL" sz="2000" b="1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Desk research </a:t>
            </a:r>
            <a:r>
              <a:rPr lang="pl-PL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 3" panose="05040102010807070707" pitchFamily="18" charset="2"/>
              </a:rPr>
              <a:t> analiza danych zastanych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pl-PL" sz="20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Wywiady jakościowe </a:t>
            </a: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  <a:sym typeface="Wingdings 3" panose="05040102010807070707" pitchFamily="18" charset="2"/>
              </a:rPr>
              <a:t> analiza danych empirycznych jakościowych</a:t>
            </a:r>
            <a:endParaRPr lang="pl-P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pl-PL" sz="1600" b="1" dirty="0">
                <a:solidFill>
                  <a:srgbClr val="0099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Grupa 1. </a:t>
            </a:r>
            <a:r>
              <a:rPr lang="pl-PL" sz="1600" dirty="0">
                <a:latin typeface="Calibri" panose="020F0502020204030204" pitchFamily="34" charset="0"/>
                <a:cs typeface="Calibri" panose="020F0502020204030204" pitchFamily="34" charset="0"/>
              </a:rPr>
              <a:t>Pośrednicy finansowi, Menadżer Funduszu Funduszy, inne instytucje,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pl-PL" sz="1600" b="1" dirty="0">
                <a:solidFill>
                  <a:srgbClr val="0099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Grupa 2. </a:t>
            </a:r>
            <a:r>
              <a:rPr lang="pl-PL" sz="1600" dirty="0">
                <a:latin typeface="Calibri" panose="020F0502020204030204" pitchFamily="34" charset="0"/>
                <a:cs typeface="Calibri" panose="020F0502020204030204" pitchFamily="34" charset="0"/>
              </a:rPr>
              <a:t>Przedstawiciele UMWK-P,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pl-PL" sz="1600" b="1" dirty="0">
                <a:solidFill>
                  <a:srgbClr val="0099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Grupa 3. </a:t>
            </a:r>
            <a:r>
              <a:rPr lang="pl-PL" sz="1600" dirty="0">
                <a:latin typeface="Calibri" panose="020F0502020204030204" pitchFamily="34" charset="0"/>
                <a:cs typeface="Calibri" panose="020F0502020204030204" pitchFamily="34" charset="0"/>
              </a:rPr>
              <a:t>przedstawiciele odbiorców ostatecznych IF (w tym potencjalni) i podmioty wspomagające.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pl-PL" sz="20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Badania ilościowe </a:t>
            </a: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  <a:sym typeface="Wingdings 3" panose="05040102010807070707" pitchFamily="18" charset="2"/>
              </a:rPr>
              <a:t> analiza danych empirycznych jakościowych</a:t>
            </a:r>
            <a:endParaRPr lang="pl-P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pl-PL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CATI: </a:t>
            </a:r>
            <a:r>
              <a:rPr lang="pl-PL" sz="1600" b="1" dirty="0">
                <a:latin typeface="Calibri" panose="020F0502020204030204" pitchFamily="34" charset="0"/>
                <a:cs typeface="Calibri" panose="020F0502020204030204" pitchFamily="34" charset="0"/>
              </a:rPr>
              <a:t>(ankiety telefoniczne)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pl-PL" sz="1600" dirty="0">
                <a:latin typeface="Calibri" panose="020F0502020204030204" pitchFamily="34" charset="0"/>
                <a:cs typeface="Calibri" panose="020F0502020204030204" pitchFamily="34" charset="0"/>
              </a:rPr>
              <a:t>MŚP z województwa kujawsko-pomorskiego.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pl-PL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CAWI: </a:t>
            </a:r>
            <a:r>
              <a:rPr lang="pl-PL" sz="1600" b="1" dirty="0">
                <a:latin typeface="Calibri" panose="020F0502020204030204" pitchFamily="34" charset="0"/>
                <a:cs typeface="Calibri" panose="020F0502020204030204" pitchFamily="34" charset="0"/>
              </a:rPr>
              <a:t>(ankiety internetowe)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pl-PL" sz="1600" dirty="0">
                <a:latin typeface="Calibri" panose="020F0502020204030204" pitchFamily="34" charset="0"/>
                <a:cs typeface="Calibri" panose="020F0502020204030204" pitchFamily="34" charset="0"/>
              </a:rPr>
              <a:t>Odbiorcy ostateczni IF 2014-2020.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pl-PL" sz="1600" dirty="0">
                <a:latin typeface="Calibri" panose="020F0502020204030204" pitchFamily="34" charset="0"/>
                <a:cs typeface="Calibri" panose="020F0502020204030204" pitchFamily="34" charset="0"/>
              </a:rPr>
              <a:t>Jednostki samorządu terytorialnego z województwa kujawsko pomorskiego.</a:t>
            </a:r>
          </a:p>
          <a:p>
            <a:pPr marL="457200" lvl="1" indent="0">
              <a:lnSpc>
                <a:spcPct val="100000"/>
              </a:lnSpc>
              <a:spcAft>
                <a:spcPts val="1000"/>
              </a:spcAft>
              <a:buNone/>
            </a:pPr>
            <a:endParaRPr lang="pl-PL" sz="16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C51540E2-25F0-46C6-8AA9-54FAE4E96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1857"/>
            <a:ext cx="12192000" cy="1080000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pPr marL="179388"/>
            <a:r>
              <a:rPr lang="pl-PL" sz="2800" b="1" dirty="0">
                <a:solidFill>
                  <a:schemeClr val="bg1"/>
                </a:solidFill>
              </a:rPr>
              <a:t>Metody i techniki badawcze</a:t>
            </a:r>
          </a:p>
        </p:txBody>
      </p:sp>
    </p:spTree>
    <p:extLst>
      <p:ext uri="{BB962C8B-B14F-4D97-AF65-F5344CB8AC3E}">
        <p14:creationId xmlns:p14="http://schemas.microsoft.com/office/powerpoint/2010/main" val="349607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643FB85-67EE-4CC1-B42C-5E296CB42C7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255053"/>
            <a:ext cx="12191996" cy="1079997"/>
          </a:xfrm>
          <a:solidFill>
            <a:srgbClr val="2F5597"/>
          </a:solidFill>
        </p:spPr>
        <p:txBody>
          <a:bodyPr/>
          <a:lstStyle/>
          <a:p>
            <a:pPr marL="268284" lvl="0"/>
            <a:r>
              <a:rPr lang="pl-PL" sz="2800" b="1">
                <a:solidFill>
                  <a:srgbClr val="FFFFFF"/>
                </a:solidFill>
              </a:rPr>
              <a:t>Luka finansowa – MŚP</a:t>
            </a:r>
            <a:endParaRPr lang="pl-PL" sz="1200" b="1">
              <a:solidFill>
                <a:srgbClr val="FFFFFF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91954FA8-1235-4847-8F21-0EF4EF55243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37925" y="1541358"/>
            <a:ext cx="11614077" cy="4608694"/>
          </a:xfrm>
        </p:spPr>
        <p:txBody>
          <a:bodyPr>
            <a:normAutofit fontScale="92500"/>
          </a:bodyPr>
          <a:lstStyle/>
          <a:p>
            <a:pPr lvl="0"/>
            <a:r>
              <a:rPr lang="pl-PL" sz="2000"/>
              <a:t>Wartość zrealizowanych potrzeb inwestycyjnych przez firmy </a:t>
            </a:r>
            <a:r>
              <a:rPr lang="pl-PL" sz="2000" b="1">
                <a:solidFill>
                  <a:srgbClr val="0000FF"/>
                </a:solidFill>
                <a:latin typeface="Calibri" pitchFamily="34"/>
              </a:rPr>
              <a:t>sektora MŚP wyniosła w 2020 r. 5,7 mld zł,</a:t>
            </a:r>
            <a:r>
              <a:rPr lang="pl-PL" sz="2000"/>
              <a:t> a szacowana wartość potrzeb niezrealizowanych z powodów finansowych– 1,44 mld zł.</a:t>
            </a:r>
          </a:p>
          <a:p>
            <a:pPr lvl="0"/>
            <a:r>
              <a:rPr lang="pl-PL" sz="2000"/>
              <a:t>Najważniejszym obszarem, w </a:t>
            </a:r>
            <a:r>
              <a:rPr lang="pl-PL" sz="2000" b="1">
                <a:solidFill>
                  <a:srgbClr val="009900"/>
                </a:solidFill>
                <a:latin typeface="Calibri" pitchFamily="34"/>
              </a:rPr>
              <a:t>którym występują znaczące niezrealizowane potrzeby inwestycyjne, jest obszar CP1 </a:t>
            </a:r>
            <a:r>
              <a:rPr lang="pl-PL" sz="2000"/>
              <a:t>(głównie zwiększenie zdolności produkcyjnych, ale też innowacje produktowe, cyfryzacja). Znaczące niezrealizowane potrzeby występują również w CP2 (obszar energetyki i GOZ). </a:t>
            </a:r>
          </a:p>
          <a:p>
            <a:pPr lvl="0"/>
            <a:r>
              <a:rPr lang="pl-PL" sz="2000"/>
              <a:t>Rezygnacja z inwestycji z powodu braku odpowiednich środków finansowych nie zawsze związana jest z występowaniem zawodności rynku, rozumianej jako brak dostępu do finansowania zewnętrznego danego typu inwestycji. Częstszym powodem jest </a:t>
            </a:r>
            <a:r>
              <a:rPr lang="pl-PL" sz="2000" b="1">
                <a:solidFill>
                  <a:srgbClr val="0000FF"/>
                </a:solidFill>
                <a:latin typeface="Calibri" pitchFamily="34"/>
              </a:rPr>
              <a:t>niechęć do zadłużania się przedsiębiorców</a:t>
            </a:r>
          </a:p>
          <a:p>
            <a:pPr lvl="0"/>
            <a:r>
              <a:rPr lang="pl-PL" sz="2000"/>
              <a:t>Z odmową przyznania finansowania zewnętrznego spotkało się </a:t>
            </a:r>
            <a:r>
              <a:rPr lang="pl-PL" sz="2000" b="1">
                <a:solidFill>
                  <a:srgbClr val="009900"/>
                </a:solidFill>
                <a:latin typeface="Calibri" pitchFamily="34"/>
              </a:rPr>
              <a:t>1,2% wszystkich firm </a:t>
            </a:r>
            <a:r>
              <a:rPr lang="pl-PL" sz="2000"/>
              <a:t>sektora MŚP w regionie. Jednocześnie, 1,5% nie ubiegało się o finansowanie zwrotne z powodu przekonania o braku możliwości jego uzyskania, a z powodu niekorzystnych warunków finansowych – 1,4%.</a:t>
            </a:r>
          </a:p>
          <a:p>
            <a:pPr lvl="0"/>
            <a:r>
              <a:rPr lang="pl-PL" sz="2000"/>
              <a:t>Łączna </a:t>
            </a:r>
            <a:r>
              <a:rPr lang="pl-PL" sz="2000" b="1">
                <a:solidFill>
                  <a:srgbClr val="0000FF"/>
                </a:solidFill>
                <a:latin typeface="Calibri" pitchFamily="34"/>
              </a:rPr>
              <a:t>wartość luki nieprzyznanego finansowania </a:t>
            </a:r>
            <a:r>
              <a:rPr lang="pl-PL" sz="2000"/>
              <a:t>zewnętrznego została oszacowana na </a:t>
            </a:r>
            <a:r>
              <a:rPr lang="pl-PL" sz="2000" b="1">
                <a:solidFill>
                  <a:srgbClr val="0000FF"/>
                </a:solidFill>
                <a:latin typeface="Calibri" pitchFamily="34"/>
              </a:rPr>
              <a:t>123 mln zł</a:t>
            </a:r>
            <a:r>
              <a:rPr lang="pl-PL" sz="2000"/>
              <a:t>, a wartość luki braku aplikowania o środki (z powodu przekonania o braku możliwości ich uzyskania)  – na 131 mln zł rocznie. </a:t>
            </a:r>
            <a:r>
              <a:rPr lang="pl-PL" sz="2000">
                <a:cs typeface="Times New Roman" pitchFamily="18"/>
              </a:rPr>
              <a:t>Łączna średnioroczna luka wynosi ok 250-260 mln</a:t>
            </a:r>
          </a:p>
          <a:p>
            <a:pPr lvl="0"/>
            <a:endParaRPr lang="pl-PL" sz="2000"/>
          </a:p>
        </p:txBody>
      </p:sp>
      <p:sp>
        <p:nvSpPr>
          <p:cNvPr id="4" name="Symbol zastępczy numeru slajdu 5">
            <a:extLst>
              <a:ext uri="{FF2B5EF4-FFF2-40B4-BE49-F238E27FC236}">
                <a16:creationId xmlns:a16="http://schemas.microsoft.com/office/drawing/2014/main" xmlns="" id="{46C755FF-8416-4A6E-A072-24A218FA4E9F}"/>
              </a:ext>
            </a:extLst>
          </p:cNvPr>
          <p:cNvSpPr txBox="1"/>
          <p:nvPr/>
        </p:nvSpPr>
        <p:spPr>
          <a:xfrm>
            <a:off x="11353803" y="6356351"/>
            <a:ext cx="598209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C093552-D0D6-444B-9E52-9A310DD4F891}" type="slidenum">
              <a:t>6</a:t>
            </a:fld>
            <a:endParaRPr lang="pl-PL" sz="1200" b="0" i="0" u="none" strike="noStrike" kern="1200" cap="none" spc="0" baseline="0">
              <a:solidFill>
                <a:srgbClr val="898989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2705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D7185152-977C-4163-963D-FEC38D0FA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5058"/>
            <a:ext cx="12192000" cy="1080000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pPr marL="268288"/>
            <a:r>
              <a:rPr lang="pl-PL" sz="2800" b="1" dirty="0">
                <a:solidFill>
                  <a:schemeClr val="bg1"/>
                </a:solidFill>
              </a:rPr>
              <a:t>Luka finansowa – jednostki samorządu terytorialnego</a:t>
            </a:r>
            <a:endParaRPr lang="pl-PL" sz="2800" b="1" dirty="0">
              <a:solidFill>
                <a:schemeClr val="bg1"/>
              </a:solidFill>
              <a:highlight>
                <a:srgbClr val="FF00FF"/>
              </a:highlight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48CD48E7-BD6B-4EF9-A4BB-9820E9804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962" y="1363545"/>
            <a:ext cx="11614076" cy="413091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2000" dirty="0">
                <a:cs typeface="Times New Roman" panose="02020603050405020304" pitchFamily="18" charset="0"/>
              </a:rPr>
              <a:t>Jednostki sektora finansów publicznych szczebla lokalnego </a:t>
            </a:r>
            <a:r>
              <a:rPr lang="pl-PL" sz="20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 spotykają się z odmową udzielania kredytów </a:t>
            </a:r>
            <a:r>
              <a:rPr lang="pl-PL" sz="2000" dirty="0">
                <a:cs typeface="Times New Roman" panose="02020603050405020304" pitchFamily="18" charset="0"/>
              </a:rPr>
              <a:t>także przez banki komercyjne.  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2000" dirty="0">
                <a:cs typeface="Times New Roman" panose="02020603050405020304" pitchFamily="18" charset="0"/>
              </a:rPr>
              <a:t>Większość samorządów (71%) </a:t>
            </a:r>
            <a:r>
              <a:rPr lang="pl-PL" sz="2000" b="1" dirty="0">
                <a:solidFill>
                  <a:srgbClr val="0099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 zadłużyła się na więcej niż połowę przypadającego im limitu</a:t>
            </a:r>
            <a:r>
              <a:rPr lang="pl-PL" sz="2000" dirty="0">
                <a:cs typeface="Times New Roman" panose="02020603050405020304" pitchFamily="18" charset="0"/>
              </a:rPr>
              <a:t>, a 91% JST nie przekroczyło progu 70% dopuszczalnego zadłużenia.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2000" dirty="0">
                <a:cs typeface="Times New Roman" panose="02020603050405020304" pitchFamily="18" charset="0"/>
              </a:rPr>
              <a:t>Jak podano w badaniu ogólnopolskim: JST mają zapewnione finansowanie zadań i potrzeb poprzez dochody własne, subwencje i (uzupełniająco) środki zewnętrzne jak dotacje. W tym kontekście </a:t>
            </a:r>
            <a:r>
              <a:rPr lang="pl-PL" sz="20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trudno mówić o zjawisku luki finansowej w obszarze infrastruktury usług publicznych</a:t>
            </a:r>
            <a:r>
              <a:rPr lang="pl-PL" sz="2000" dirty="0"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2000" dirty="0">
                <a:cs typeface="Times New Roman" panose="02020603050405020304" pitchFamily="18" charset="0"/>
              </a:rPr>
              <a:t>Jako lukę więc rozumiemy </a:t>
            </a:r>
            <a:r>
              <a:rPr lang="pl-PL" sz="2000" b="1" dirty="0">
                <a:solidFill>
                  <a:srgbClr val="0099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wartość niezrealizowanych inwestycji </a:t>
            </a:r>
            <a:r>
              <a:rPr lang="pl-PL" sz="2000" dirty="0">
                <a:cs typeface="Times New Roman" panose="02020603050405020304" pitchFamily="18" charset="0"/>
              </a:rPr>
              <a:t>z powodu braku środków. 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2000" dirty="0">
                <a:cs typeface="Times New Roman" panose="02020603050405020304" pitchFamily="18" charset="0"/>
              </a:rPr>
              <a:t>Oprócz luki finansowej kluczowym kryterium jest </a:t>
            </a:r>
            <a:r>
              <a:rPr lang="pl-PL" sz="20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zapotrzebowanie na środki zewnętrzne </a:t>
            </a:r>
            <a:r>
              <a:rPr lang="pl-PL" sz="2000" dirty="0">
                <a:cs typeface="Times New Roman" panose="02020603050405020304" pitchFamily="18" charset="0"/>
              </a:rPr>
              <a:t>(głównie dotacyjne).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2000" dirty="0">
                <a:cs typeface="Times New Roman" panose="02020603050405020304" pitchFamily="18" charset="0"/>
              </a:rPr>
              <a:t>W badaniu ogólnopolskim </a:t>
            </a:r>
            <a:r>
              <a:rPr lang="pl-PL" sz="2000" b="1" dirty="0">
                <a:solidFill>
                  <a:srgbClr val="0099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potwierdzono występowanie zapotrzebowania na finansowanie zewnętrzne  usług publicznych </a:t>
            </a:r>
            <a:r>
              <a:rPr lang="pl-PL" sz="2000" dirty="0">
                <a:cs typeface="Times New Roman" panose="02020603050405020304" pitchFamily="18" charset="0"/>
              </a:rPr>
              <a:t>w zakresie całego analizowanego obszaru - a więc odpowiednio- edukacji, pomocy społecznej, kultury, ochrony zdrowia i rewitalizacji. 	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pl-PL" sz="2000" dirty="0">
              <a:highlight>
                <a:srgbClr val="FFFF00"/>
              </a:highlight>
              <a:cs typeface="Times New Roman" panose="02020603050405020304" pitchFamily="18" charset="0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998FF70A-7F44-439C-801F-B442C378FBE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53800" y="6356350"/>
            <a:ext cx="598206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092D38-02B6-46AA-A7F7-47DE94434F63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2951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D7185152-977C-4163-963D-FEC38D0FA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5058"/>
            <a:ext cx="12192000" cy="1080000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pPr marL="268288"/>
            <a:r>
              <a:rPr lang="pl-PL" sz="2800" b="1" dirty="0">
                <a:solidFill>
                  <a:schemeClr val="bg1"/>
                </a:solidFill>
              </a:rPr>
              <a:t>Luka finansowa – jednostki samorządu terytorialnego</a:t>
            </a:r>
            <a:endParaRPr lang="pl-PL" sz="2800" b="1" dirty="0">
              <a:solidFill>
                <a:schemeClr val="bg1"/>
              </a:solidFill>
              <a:highlight>
                <a:srgbClr val="FF00FF"/>
              </a:highlight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48CD48E7-BD6B-4EF9-A4BB-9820E9804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962" y="1363545"/>
            <a:ext cx="11614076" cy="413091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2000" b="1" dirty="0">
                <a:solidFill>
                  <a:srgbClr val="0099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63% JST </a:t>
            </a:r>
            <a:r>
              <a:rPr lang="pl-PL" sz="2000" dirty="0">
                <a:cs typeface="Times New Roman" panose="02020603050405020304" pitchFamily="18" charset="0"/>
              </a:rPr>
              <a:t>rozważało do realizacji na przestrzeni ostatnich 3 lat co najmniej jedną inwestycję, z której ostatecznie zrezygnowało.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2000" dirty="0">
                <a:cs typeface="Times New Roman" panose="02020603050405020304" pitchFamily="18" charset="0"/>
              </a:rPr>
              <a:t>Łączna </a:t>
            </a:r>
            <a:r>
              <a:rPr lang="pl-PL" sz="20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luka finansowa w obszarze rewitalizacji wynosi 39 mln zł rocznie</a:t>
            </a:r>
            <a:r>
              <a:rPr lang="pl-PL" sz="2000" dirty="0">
                <a:cs typeface="Times New Roman" panose="02020603050405020304" pitchFamily="18" charset="0"/>
              </a:rPr>
              <a:t>, z tej puli 9,5 mln zł przypada na sektor mieszkaniowy. 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2000" dirty="0">
                <a:cs typeface="Times New Roman" panose="02020603050405020304" pitchFamily="18" charset="0"/>
              </a:rPr>
              <a:t>Szacowana </a:t>
            </a:r>
            <a:r>
              <a:rPr lang="pl-PL" sz="2000" b="1" dirty="0">
                <a:solidFill>
                  <a:srgbClr val="0099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luka finansowa pozostałych inwestycji samorządowych wyniosła 224,6 mln zł rocznie </a:t>
            </a:r>
            <a:r>
              <a:rPr lang="pl-PL" sz="2000" dirty="0">
                <a:cs typeface="Times New Roman" panose="02020603050405020304" pitchFamily="18" charset="0"/>
              </a:rPr>
              <a:t>w całym województwie (niezrealizowane inwestycje). 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2000" dirty="0">
                <a:cs typeface="Times New Roman" panose="02020603050405020304" pitchFamily="18" charset="0"/>
              </a:rPr>
              <a:t>W zakresie </a:t>
            </a:r>
            <a:r>
              <a:rPr lang="pl-PL" sz="20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planów inwestycyjnych </a:t>
            </a:r>
            <a:r>
              <a:rPr lang="pl-PL" sz="2000" dirty="0">
                <a:cs typeface="Times New Roman" panose="02020603050405020304" pitchFamily="18" charset="0"/>
              </a:rPr>
              <a:t>zapotrzebowanie JST wynosi </a:t>
            </a:r>
            <a:r>
              <a:rPr lang="pl-PL" sz="20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2,2 mld zł rocznie, </a:t>
            </a:r>
            <a:r>
              <a:rPr lang="pl-PL" sz="2000" dirty="0">
                <a:cs typeface="Times New Roman" panose="02020603050405020304" pitchFamily="18" charset="0"/>
              </a:rPr>
              <a:t>z czego znaczną część samorządy chciałby sfinansować</a:t>
            </a:r>
            <a:r>
              <a:rPr lang="pl-PL" sz="20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ze środków FE KP 2021+ (około 680 mln zł średniorocznie)</a:t>
            </a:r>
            <a:r>
              <a:rPr lang="pl-PL" sz="2000" dirty="0"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2000" dirty="0">
                <a:cs typeface="Times New Roman" panose="02020603050405020304" pitchFamily="18" charset="0"/>
              </a:rPr>
              <a:t>Skłonność samorządów do </a:t>
            </a:r>
            <a:r>
              <a:rPr lang="pl-PL" sz="2000" b="1" dirty="0">
                <a:solidFill>
                  <a:srgbClr val="0099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sięgnięcia po instrumenty zwrotne nie jest wysoka</a:t>
            </a:r>
            <a:r>
              <a:rPr lang="pl-PL" sz="2000" dirty="0">
                <a:cs typeface="Times New Roman" panose="02020603050405020304" pitchFamily="18" charset="0"/>
              </a:rPr>
              <a:t>. Pewne zainteresowanie budziły jedynie IF z bardzo wysokim umorzeniem (deklaracje z badania internetowego)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998FF70A-7F44-439C-801F-B442C378FBE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53800" y="6356350"/>
            <a:ext cx="598206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092D38-02B6-46AA-A7F7-47DE94434F63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41488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28B88A5-6F77-45EC-1399-CC40445FF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472" y="498525"/>
            <a:ext cx="9924100" cy="713557"/>
          </a:xfrm>
          <a:solidFill>
            <a:schemeClr val="tx2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pl-P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Ogólne cele badania – Moduł 2</a:t>
            </a:r>
            <a:br>
              <a:rPr lang="pl-P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l-PL" sz="2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43E68684-62F3-9135-9E73-94C33A7D5B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956" y="855304"/>
            <a:ext cx="11160439" cy="6075532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endParaRPr lang="pl-PL" sz="13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CB7D2C9F-781C-D147-A66C-D65C2B979F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9</a:t>
            </a:fld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xmlns="" id="{7E0825E0-FCF1-5859-28E1-648347D2C487}"/>
              </a:ext>
            </a:extLst>
          </p:cNvPr>
          <p:cNvSpPr txBox="1"/>
          <p:nvPr/>
        </p:nvSpPr>
        <p:spPr>
          <a:xfrm>
            <a:off x="481472" y="1289956"/>
            <a:ext cx="99241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kumimoji="0" lang="pl-PL" sz="1800" b="1" i="0" u="sng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ea typeface="+mn-ea"/>
                <a:cs typeface="+mn-cs"/>
              </a:rPr>
              <a:t>Ocena ex </a:t>
            </a:r>
            <a:r>
              <a:rPr lang="pl-PL" sz="1800" b="1" u="sng" dirty="0" err="1">
                <a:solidFill>
                  <a:srgbClr val="009900"/>
                </a:solidFill>
              </a:rPr>
              <a:t>ante</a:t>
            </a:r>
            <a:r>
              <a:rPr lang="pl-PL" sz="1800" b="1" u="sng" dirty="0">
                <a:solidFill>
                  <a:srgbClr val="009900"/>
                </a:solidFill>
              </a:rPr>
              <a:t> </a:t>
            </a:r>
            <a:r>
              <a:rPr kumimoji="0" lang="pl-PL" sz="1800" b="1" i="0" u="sng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ea typeface="+mn-ea"/>
                <a:cs typeface="+mn-cs"/>
              </a:rPr>
              <a:t>dla instrumentów finansowych wdrażanych w ramach </a:t>
            </a:r>
            <a:r>
              <a:rPr kumimoji="0" lang="pl-PL" sz="1800" b="1" i="0" u="sng" strike="noStrike" kern="1200" cap="none" spc="0" normalizeH="0" baseline="0" noProof="0" dirty="0" err="1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ea typeface="+mn-ea"/>
                <a:cs typeface="+mn-cs"/>
              </a:rPr>
              <a:t>FEdKP</a:t>
            </a:r>
            <a:r>
              <a:rPr kumimoji="0" lang="pl-PL" sz="1800" b="1" i="0" u="sng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ea typeface="+mn-ea"/>
                <a:cs typeface="+mn-cs"/>
              </a:rPr>
              <a:t> 2021-2027, tj.: </a:t>
            </a:r>
            <a:r>
              <a:rPr kumimoji="0" lang="pl-PL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Przedstawienie propozycji produktów finansowych </a:t>
            </a:r>
            <a:r>
              <a:rPr kumimoji="0" lang="pl-PL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w ramach poszczególnych typów instrumentów finansowych, odpowiadających specyfice obszarów problemowych objętych </a:t>
            </a:r>
            <a:r>
              <a:rPr kumimoji="0" lang="pl-PL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FEdKP</a:t>
            </a:r>
            <a:r>
              <a:rPr kumimoji="0" lang="pl-PL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 2021-2027, wraz ze  wskazaniem </a:t>
            </a:r>
            <a:r>
              <a:rPr lang="pl-PL" i="0" dirty="0"/>
              <a:t>proponowanej kwoty wkładu z programu do IF, szacowanym efektem dźwigni, wskazaniem ostatecznych odbiorców, określeniem oczekiwanego wkładu instrumentu finansowego w osiąganie celów szczegółowych.</a:t>
            </a:r>
          </a:p>
          <a:p>
            <a:pPr marL="342900" indent="-342900" algn="just">
              <a:buFont typeface="+mj-lt"/>
              <a:buAutoNum type="arabicPeriod" startAt="2"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+mn-ea"/>
                <a:cs typeface="+mn-cs"/>
              </a:rPr>
              <a:t>Przedstawienie propozycji rozwiązań, zapewniających ograniczenie konkurencji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pomiędzy podobnymi typami instrumentów finansowych, proponowanych do wdrożenia w ramach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FEdKP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 2021-2027 oraz wdrażanych w RPO WK-P 2014-2020.</a:t>
            </a:r>
          </a:p>
          <a:p>
            <a:pPr marL="342900" indent="-342900" algn="just">
              <a:buFont typeface="+mj-lt"/>
              <a:buAutoNum type="arabicPeriod" startAt="2"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Weryfikacja możliwości 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ea typeface="+mn-ea"/>
                <a:cs typeface="+mn-cs"/>
              </a:rPr>
              <a:t>wykorzystania przez Instytucję Zarządzającą środków zwróconych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, uzyskanych w ramach polityki wyjścia z instrumentów finansowych z perspektyw 2014-2020 i 2007-2013 wraz z propozycjami wykorzystania tych środków dla kształtowania instrumentów finansowych.</a:t>
            </a:r>
          </a:p>
          <a:p>
            <a:pPr marL="342900" indent="-342900" algn="just">
              <a:buFont typeface="+mj-lt"/>
              <a:buAutoNum type="arabicPeriod" startAt="2"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Zbadanie możliwości 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+mn-ea"/>
                <a:cs typeface="+mn-cs"/>
              </a:rPr>
              <a:t>kontynuacji i ewentualnego uzupełnienia działań realizowanych w ramach RPO WK-P na lata 2014-2020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na podstawie dokonania aktualizacji oceny ex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ante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instrumentów finansowych dla tego Programu z uwzględnieniem wymagań Rozporządzenia Ogólnego.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00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28B88A5-6F77-45EC-1399-CC40445FF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967" y="141746"/>
            <a:ext cx="10186566" cy="899653"/>
          </a:xfrm>
        </p:spPr>
        <p:txBody>
          <a:bodyPr>
            <a:normAutofit/>
          </a:bodyPr>
          <a:lstStyle/>
          <a:p>
            <a:pPr algn="ctr"/>
            <a:r>
              <a:rPr lang="pl-PL" sz="2400" dirty="0">
                <a:solidFill>
                  <a:schemeClr val="accent1">
                    <a:lumMod val="75000"/>
                  </a:schemeClr>
                </a:solidFill>
              </a:rPr>
              <a:t>P</a:t>
            </a:r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</a:rPr>
              <a:t>ropozycje </a:t>
            </a:r>
            <a:r>
              <a:rPr lang="pl-PL" sz="2400" b="1" dirty="0">
                <a:solidFill>
                  <a:schemeClr val="accent1">
                    <a:lumMod val="75000"/>
                  </a:schemeClr>
                </a:solidFill>
              </a:rPr>
              <a:t>instrumentów </a:t>
            </a:r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</a:rPr>
              <a:t>finansowych w ramach </a:t>
            </a:r>
            <a:r>
              <a:rPr lang="pl-PL" sz="2400" b="1" dirty="0" err="1" smtClean="0">
                <a:solidFill>
                  <a:schemeClr val="accent1">
                    <a:lumMod val="75000"/>
                  </a:schemeClr>
                </a:solidFill>
              </a:rPr>
              <a:t>FEdKP</a:t>
            </a:r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</a:rPr>
              <a:t> 2021-2027</a:t>
            </a:r>
            <a:r>
              <a:rPr lang="pl-PL" sz="2400" b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pl-PL" sz="24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l-PL" sz="2400" b="1" dirty="0">
                <a:solidFill>
                  <a:schemeClr val="accent1">
                    <a:lumMod val="75000"/>
                  </a:schemeClr>
                </a:solidFill>
              </a:rPr>
              <a:t>na podstawie przeprowadzonej oceny ex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</a:rPr>
              <a:t>ante</a:t>
            </a:r>
            <a:r>
              <a:rPr lang="pl-PL" sz="2400" b="1" dirty="0">
                <a:solidFill>
                  <a:schemeClr val="accent1">
                    <a:lumMod val="75000"/>
                  </a:schemeClr>
                </a:solidFill>
              </a:rPr>
              <a:t> IF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CB7D2C9F-781C-D147-A66C-D65C2B979F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10</a:t>
            </a:fld>
            <a:endParaRPr lang="pl-PL" dirty="0"/>
          </a:p>
        </p:txBody>
      </p:sp>
      <p:grpSp>
        <p:nvGrpSpPr>
          <p:cNvPr id="8" name="Grupa 7">
            <a:extLst>
              <a:ext uri="{FF2B5EF4-FFF2-40B4-BE49-F238E27FC236}">
                <a16:creationId xmlns:a16="http://schemas.microsoft.com/office/drawing/2014/main" xmlns="" id="{7E449E78-E30B-78CB-E50D-2735DFAAE843}"/>
              </a:ext>
            </a:extLst>
          </p:cNvPr>
          <p:cNvGrpSpPr/>
          <p:nvPr/>
        </p:nvGrpSpPr>
        <p:grpSpPr>
          <a:xfrm>
            <a:off x="1664232" y="1595313"/>
            <a:ext cx="8182740" cy="4014563"/>
            <a:chOff x="2076444" y="1508220"/>
            <a:chExt cx="8182740" cy="4014563"/>
          </a:xfrm>
        </p:grpSpPr>
        <p:sp>
          <p:nvSpPr>
            <p:cNvPr id="9" name="Dowolny kształt: kształt 8">
              <a:extLst>
                <a:ext uri="{FF2B5EF4-FFF2-40B4-BE49-F238E27FC236}">
                  <a16:creationId xmlns:a16="http://schemas.microsoft.com/office/drawing/2014/main" xmlns="" id="{D5F3CA29-F126-6F2A-0745-1E86FD8E27BC}"/>
                </a:ext>
              </a:extLst>
            </p:cNvPr>
            <p:cNvSpPr/>
            <p:nvPr/>
          </p:nvSpPr>
          <p:spPr>
            <a:xfrm>
              <a:off x="2247298" y="1522609"/>
              <a:ext cx="2425541" cy="1288394"/>
            </a:xfrm>
            <a:custGeom>
              <a:avLst/>
              <a:gdLst>
                <a:gd name="connsiteX0" fmla="*/ 0 w 2425541"/>
                <a:gd name="connsiteY0" fmla="*/ 0 h 1288394"/>
                <a:gd name="connsiteX1" fmla="*/ 2425541 w 2425541"/>
                <a:gd name="connsiteY1" fmla="*/ 0 h 1288394"/>
                <a:gd name="connsiteX2" fmla="*/ 2425541 w 2425541"/>
                <a:gd name="connsiteY2" fmla="*/ 1288394 h 1288394"/>
                <a:gd name="connsiteX3" fmla="*/ 0 w 2425541"/>
                <a:gd name="connsiteY3" fmla="*/ 1288394 h 1288394"/>
                <a:gd name="connsiteX4" fmla="*/ 0 w 2425541"/>
                <a:gd name="connsiteY4" fmla="*/ 0 h 1288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5541" h="1288394">
                  <a:moveTo>
                    <a:pt x="0" y="0"/>
                  </a:moveTo>
                  <a:lnTo>
                    <a:pt x="2425541" y="0"/>
                  </a:lnTo>
                  <a:lnTo>
                    <a:pt x="2425541" y="1288394"/>
                  </a:lnTo>
                  <a:lnTo>
                    <a:pt x="0" y="128839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800" b="1" kern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Wzmocnienie konkurencyjności MŚP</a:t>
              </a: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800" b="1" kern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62,6 mln euro </a:t>
              </a:r>
            </a:p>
          </p:txBody>
        </p:sp>
        <p:sp>
          <p:nvSpPr>
            <p:cNvPr id="10" name="Dowolny kształt: kształt 9">
              <a:extLst>
                <a:ext uri="{FF2B5EF4-FFF2-40B4-BE49-F238E27FC236}">
                  <a16:creationId xmlns:a16="http://schemas.microsoft.com/office/drawing/2014/main" xmlns="" id="{0FE3F681-8ABB-1C44-4677-063E3EF0EA7F}"/>
                </a:ext>
              </a:extLst>
            </p:cNvPr>
            <p:cNvSpPr/>
            <p:nvPr/>
          </p:nvSpPr>
          <p:spPr>
            <a:xfrm>
              <a:off x="4933367" y="1508220"/>
              <a:ext cx="2411160" cy="1317171"/>
            </a:xfrm>
            <a:custGeom>
              <a:avLst/>
              <a:gdLst>
                <a:gd name="connsiteX0" fmla="*/ 0 w 2411160"/>
                <a:gd name="connsiteY0" fmla="*/ 0 h 1317171"/>
                <a:gd name="connsiteX1" fmla="*/ 2411160 w 2411160"/>
                <a:gd name="connsiteY1" fmla="*/ 0 h 1317171"/>
                <a:gd name="connsiteX2" fmla="*/ 2411160 w 2411160"/>
                <a:gd name="connsiteY2" fmla="*/ 1317171 h 1317171"/>
                <a:gd name="connsiteX3" fmla="*/ 0 w 2411160"/>
                <a:gd name="connsiteY3" fmla="*/ 1317171 h 1317171"/>
                <a:gd name="connsiteX4" fmla="*/ 0 w 2411160"/>
                <a:gd name="connsiteY4" fmla="*/ 0 h 131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1160" h="1317171">
                  <a:moveTo>
                    <a:pt x="0" y="0"/>
                  </a:moveTo>
                  <a:lnTo>
                    <a:pt x="2411160" y="0"/>
                  </a:lnTo>
                  <a:lnTo>
                    <a:pt x="2411160" y="1317171"/>
                  </a:lnTo>
                  <a:lnTo>
                    <a:pt x="0" y="131717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1050478"/>
                <a:satOff val="-1461"/>
                <a:lumOff val="-560"/>
                <a:alphaOff val="0"/>
              </a:schemeClr>
            </a:fillRef>
            <a:effectRef idx="0">
              <a:schemeClr val="accent5">
                <a:hueOff val="-1050478"/>
                <a:satOff val="-1461"/>
                <a:lumOff val="-56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800" b="1" kern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Kontynuacja instrumentu kapitałowego</a:t>
              </a: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800" b="1" kern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6,9 mln euro</a:t>
              </a:r>
              <a:endParaRPr lang="pl-PL" sz="1800" kern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11" name="Dowolny kształt: kształt 10">
              <a:extLst>
                <a:ext uri="{FF2B5EF4-FFF2-40B4-BE49-F238E27FC236}">
                  <a16:creationId xmlns:a16="http://schemas.microsoft.com/office/drawing/2014/main" xmlns="" id="{13753D22-53C9-9DCE-2E55-34681ED88ECE}"/>
                </a:ext>
              </a:extLst>
            </p:cNvPr>
            <p:cNvSpPr/>
            <p:nvPr/>
          </p:nvSpPr>
          <p:spPr>
            <a:xfrm>
              <a:off x="7605056" y="1516403"/>
              <a:ext cx="2339645" cy="1300805"/>
            </a:xfrm>
            <a:custGeom>
              <a:avLst/>
              <a:gdLst>
                <a:gd name="connsiteX0" fmla="*/ 0 w 2339645"/>
                <a:gd name="connsiteY0" fmla="*/ 0 h 1300805"/>
                <a:gd name="connsiteX1" fmla="*/ 2339645 w 2339645"/>
                <a:gd name="connsiteY1" fmla="*/ 0 h 1300805"/>
                <a:gd name="connsiteX2" fmla="*/ 2339645 w 2339645"/>
                <a:gd name="connsiteY2" fmla="*/ 1300805 h 1300805"/>
                <a:gd name="connsiteX3" fmla="*/ 0 w 2339645"/>
                <a:gd name="connsiteY3" fmla="*/ 1300805 h 1300805"/>
                <a:gd name="connsiteX4" fmla="*/ 0 w 2339645"/>
                <a:gd name="connsiteY4" fmla="*/ 0 h 1300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9645" h="1300805">
                  <a:moveTo>
                    <a:pt x="0" y="0"/>
                  </a:moveTo>
                  <a:lnTo>
                    <a:pt x="2339645" y="0"/>
                  </a:lnTo>
                  <a:lnTo>
                    <a:pt x="2339645" y="1300805"/>
                  </a:lnTo>
                  <a:lnTo>
                    <a:pt x="0" y="130080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2100956"/>
                <a:satOff val="-2922"/>
                <a:lumOff val="-1121"/>
                <a:alphaOff val="0"/>
              </a:schemeClr>
            </a:fillRef>
            <a:effectRef idx="0">
              <a:schemeClr val="accent5">
                <a:hueOff val="-2100956"/>
                <a:satOff val="-2922"/>
                <a:lumOff val="-1121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800" b="1" kern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Oświetlenie publiczne</a:t>
              </a: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800" b="1" kern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5 mln euro</a:t>
              </a:r>
              <a:endParaRPr lang="pl-PL" sz="1800" kern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12" name="Dowolny kształt: kształt 11">
              <a:extLst>
                <a:ext uri="{FF2B5EF4-FFF2-40B4-BE49-F238E27FC236}">
                  <a16:creationId xmlns:a16="http://schemas.microsoft.com/office/drawing/2014/main" xmlns="" id="{CCC06F69-3506-363B-0E7E-DA70B6BD5F66}"/>
                </a:ext>
              </a:extLst>
            </p:cNvPr>
            <p:cNvSpPr/>
            <p:nvPr/>
          </p:nvSpPr>
          <p:spPr>
            <a:xfrm>
              <a:off x="2076444" y="3068271"/>
              <a:ext cx="2594754" cy="1123261"/>
            </a:xfrm>
            <a:custGeom>
              <a:avLst/>
              <a:gdLst>
                <a:gd name="connsiteX0" fmla="*/ 0 w 2594754"/>
                <a:gd name="connsiteY0" fmla="*/ 0 h 1123261"/>
                <a:gd name="connsiteX1" fmla="*/ 2594754 w 2594754"/>
                <a:gd name="connsiteY1" fmla="*/ 0 h 1123261"/>
                <a:gd name="connsiteX2" fmla="*/ 2594754 w 2594754"/>
                <a:gd name="connsiteY2" fmla="*/ 1123261 h 1123261"/>
                <a:gd name="connsiteX3" fmla="*/ 0 w 2594754"/>
                <a:gd name="connsiteY3" fmla="*/ 1123261 h 1123261"/>
                <a:gd name="connsiteX4" fmla="*/ 0 w 2594754"/>
                <a:gd name="connsiteY4" fmla="*/ 0 h 1123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94754" h="1123261">
                  <a:moveTo>
                    <a:pt x="0" y="0"/>
                  </a:moveTo>
                  <a:lnTo>
                    <a:pt x="2594754" y="0"/>
                  </a:lnTo>
                  <a:lnTo>
                    <a:pt x="2594754" y="1123261"/>
                  </a:lnTo>
                  <a:lnTo>
                    <a:pt x="0" y="112326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3151433"/>
                <a:satOff val="-4383"/>
                <a:lumOff val="-1681"/>
                <a:alphaOff val="0"/>
              </a:schemeClr>
            </a:fillRef>
            <a:effectRef idx="0">
              <a:schemeClr val="accent5">
                <a:hueOff val="-3151433"/>
                <a:satOff val="-4383"/>
                <a:lumOff val="-1681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800" b="1" kern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Efektywność energetyczna MŚP</a:t>
              </a: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800" b="1" kern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8,4 mln euro</a:t>
              </a:r>
            </a:p>
          </p:txBody>
        </p:sp>
        <p:sp>
          <p:nvSpPr>
            <p:cNvPr id="13" name="Dowolny kształt: kształt 12">
              <a:extLst>
                <a:ext uri="{FF2B5EF4-FFF2-40B4-BE49-F238E27FC236}">
                  <a16:creationId xmlns:a16="http://schemas.microsoft.com/office/drawing/2014/main" xmlns="" id="{F8E37A2C-5BDA-F402-7E09-2BFF3FCB3032}"/>
                </a:ext>
              </a:extLst>
            </p:cNvPr>
            <p:cNvSpPr/>
            <p:nvPr/>
          </p:nvSpPr>
          <p:spPr>
            <a:xfrm>
              <a:off x="4788097" y="3092258"/>
              <a:ext cx="2605279" cy="1110583"/>
            </a:xfrm>
            <a:custGeom>
              <a:avLst/>
              <a:gdLst>
                <a:gd name="connsiteX0" fmla="*/ 0 w 2605279"/>
                <a:gd name="connsiteY0" fmla="*/ 0 h 1110583"/>
                <a:gd name="connsiteX1" fmla="*/ 2605279 w 2605279"/>
                <a:gd name="connsiteY1" fmla="*/ 0 h 1110583"/>
                <a:gd name="connsiteX2" fmla="*/ 2605279 w 2605279"/>
                <a:gd name="connsiteY2" fmla="*/ 1110583 h 1110583"/>
                <a:gd name="connsiteX3" fmla="*/ 0 w 2605279"/>
                <a:gd name="connsiteY3" fmla="*/ 1110583 h 1110583"/>
                <a:gd name="connsiteX4" fmla="*/ 0 w 2605279"/>
                <a:gd name="connsiteY4" fmla="*/ 0 h 1110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05279" h="1110583">
                  <a:moveTo>
                    <a:pt x="0" y="0"/>
                  </a:moveTo>
                  <a:lnTo>
                    <a:pt x="2605279" y="0"/>
                  </a:lnTo>
                  <a:lnTo>
                    <a:pt x="2605279" y="1110583"/>
                  </a:lnTo>
                  <a:lnTo>
                    <a:pt x="0" y="111058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4201911"/>
                <a:satOff val="-5845"/>
                <a:lumOff val="-2241"/>
                <a:alphaOff val="0"/>
              </a:schemeClr>
            </a:fillRef>
            <a:effectRef idx="0">
              <a:schemeClr val="accent5">
                <a:hueOff val="-4201911"/>
                <a:satOff val="-5845"/>
                <a:lumOff val="-2241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pl-PL" sz="1800" b="1" kern="1200" dirty="0">
                <a:latin typeface="+mn-lt"/>
              </a:endParaRP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800" b="1" kern="1200" dirty="0">
                  <a:latin typeface="+mn-lt"/>
                </a:rPr>
                <a:t>Efektywność energetyczna budynków</a:t>
              </a: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800" b="1" kern="1200" dirty="0">
                  <a:latin typeface="+mn-lt"/>
                </a:rPr>
                <a:t>39,8 mln euro</a:t>
              </a: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pl-PL" sz="1800" b="1" kern="1200" dirty="0">
                <a:latin typeface="+mn-lt"/>
              </a:endParaRPr>
            </a:p>
          </p:txBody>
        </p:sp>
        <p:sp>
          <p:nvSpPr>
            <p:cNvPr id="14" name="Dowolny kształt: kształt 13">
              <a:extLst>
                <a:ext uri="{FF2B5EF4-FFF2-40B4-BE49-F238E27FC236}">
                  <a16:creationId xmlns:a16="http://schemas.microsoft.com/office/drawing/2014/main" xmlns="" id="{1C1DC360-014C-0743-2445-31CBE6893BBC}"/>
                </a:ext>
              </a:extLst>
            </p:cNvPr>
            <p:cNvSpPr/>
            <p:nvPr/>
          </p:nvSpPr>
          <p:spPr>
            <a:xfrm>
              <a:off x="7653905" y="3092258"/>
              <a:ext cx="2605279" cy="1110583"/>
            </a:xfrm>
            <a:custGeom>
              <a:avLst/>
              <a:gdLst>
                <a:gd name="connsiteX0" fmla="*/ 0 w 2605279"/>
                <a:gd name="connsiteY0" fmla="*/ 0 h 1110583"/>
                <a:gd name="connsiteX1" fmla="*/ 2605279 w 2605279"/>
                <a:gd name="connsiteY1" fmla="*/ 0 h 1110583"/>
                <a:gd name="connsiteX2" fmla="*/ 2605279 w 2605279"/>
                <a:gd name="connsiteY2" fmla="*/ 1110583 h 1110583"/>
                <a:gd name="connsiteX3" fmla="*/ 0 w 2605279"/>
                <a:gd name="connsiteY3" fmla="*/ 1110583 h 1110583"/>
                <a:gd name="connsiteX4" fmla="*/ 0 w 2605279"/>
                <a:gd name="connsiteY4" fmla="*/ 0 h 1110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05279" h="1110583">
                  <a:moveTo>
                    <a:pt x="0" y="0"/>
                  </a:moveTo>
                  <a:lnTo>
                    <a:pt x="2605279" y="0"/>
                  </a:lnTo>
                  <a:lnTo>
                    <a:pt x="2605279" y="1110583"/>
                  </a:lnTo>
                  <a:lnTo>
                    <a:pt x="0" y="111058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5252389"/>
                <a:satOff val="-7306"/>
                <a:lumOff val="-2801"/>
                <a:alphaOff val="0"/>
              </a:schemeClr>
            </a:fillRef>
            <a:effectRef idx="0">
              <a:schemeClr val="accent5">
                <a:hueOff val="-5252389"/>
                <a:satOff val="-7306"/>
                <a:lumOff val="-2801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800" b="1" kern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OZE</a:t>
              </a: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800" b="1" kern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31 mln euro</a:t>
              </a:r>
              <a:endParaRPr lang="pl-PL" sz="1800" kern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15" name="Dowolny kształt: kształt 14">
              <a:extLst>
                <a:ext uri="{FF2B5EF4-FFF2-40B4-BE49-F238E27FC236}">
                  <a16:creationId xmlns:a16="http://schemas.microsoft.com/office/drawing/2014/main" xmlns="" id="{A56C30CA-8EC7-7A34-D12E-2DDF2ABD19AE}"/>
                </a:ext>
              </a:extLst>
            </p:cNvPr>
            <p:cNvSpPr/>
            <p:nvPr/>
          </p:nvSpPr>
          <p:spPr>
            <a:xfrm>
              <a:off x="4842482" y="4412200"/>
              <a:ext cx="2507034" cy="1110583"/>
            </a:xfrm>
            <a:custGeom>
              <a:avLst/>
              <a:gdLst>
                <a:gd name="connsiteX0" fmla="*/ 0 w 2507034"/>
                <a:gd name="connsiteY0" fmla="*/ 0 h 1110583"/>
                <a:gd name="connsiteX1" fmla="*/ 2507034 w 2507034"/>
                <a:gd name="connsiteY1" fmla="*/ 0 h 1110583"/>
                <a:gd name="connsiteX2" fmla="*/ 2507034 w 2507034"/>
                <a:gd name="connsiteY2" fmla="*/ 1110583 h 1110583"/>
                <a:gd name="connsiteX3" fmla="*/ 0 w 2507034"/>
                <a:gd name="connsiteY3" fmla="*/ 1110583 h 1110583"/>
                <a:gd name="connsiteX4" fmla="*/ 0 w 2507034"/>
                <a:gd name="connsiteY4" fmla="*/ 0 h 1110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7034" h="1110583">
                  <a:moveTo>
                    <a:pt x="0" y="0"/>
                  </a:moveTo>
                  <a:lnTo>
                    <a:pt x="2507034" y="0"/>
                  </a:lnTo>
                  <a:lnTo>
                    <a:pt x="2507034" y="1110583"/>
                  </a:lnTo>
                  <a:lnTo>
                    <a:pt x="0" y="111058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6302867"/>
                <a:satOff val="-8767"/>
                <a:lumOff val="-3362"/>
                <a:alphaOff val="0"/>
              </a:schemeClr>
            </a:fillRef>
            <a:effectRef idx="0">
              <a:schemeClr val="accent5">
                <a:hueOff val="-6302867"/>
                <a:satOff val="-8767"/>
                <a:lumOff val="-336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800" b="1" kern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Transformacja w kierunku GOZ</a:t>
              </a: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800" b="1" kern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5,4 mln euro</a:t>
              </a:r>
            </a:p>
          </p:txBody>
        </p:sp>
        <p:sp>
          <p:nvSpPr>
            <p:cNvPr id="16" name="Dowolny kształt: kształt 15">
              <a:extLst>
                <a:ext uri="{FF2B5EF4-FFF2-40B4-BE49-F238E27FC236}">
                  <a16:creationId xmlns:a16="http://schemas.microsoft.com/office/drawing/2014/main" xmlns="" id="{1416DD9B-3A9F-44A0-BD8D-1E208C0C08F3}"/>
                </a:ext>
              </a:extLst>
            </p:cNvPr>
            <p:cNvSpPr/>
            <p:nvPr/>
          </p:nvSpPr>
          <p:spPr>
            <a:xfrm>
              <a:off x="7605056" y="4369676"/>
              <a:ext cx="2605279" cy="1110583"/>
            </a:xfrm>
            <a:custGeom>
              <a:avLst/>
              <a:gdLst>
                <a:gd name="connsiteX0" fmla="*/ 0 w 2605279"/>
                <a:gd name="connsiteY0" fmla="*/ 0 h 1110583"/>
                <a:gd name="connsiteX1" fmla="*/ 2605279 w 2605279"/>
                <a:gd name="connsiteY1" fmla="*/ 0 h 1110583"/>
                <a:gd name="connsiteX2" fmla="*/ 2605279 w 2605279"/>
                <a:gd name="connsiteY2" fmla="*/ 1110583 h 1110583"/>
                <a:gd name="connsiteX3" fmla="*/ 0 w 2605279"/>
                <a:gd name="connsiteY3" fmla="*/ 1110583 h 1110583"/>
                <a:gd name="connsiteX4" fmla="*/ 0 w 2605279"/>
                <a:gd name="connsiteY4" fmla="*/ 0 h 1110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05279" h="1110583">
                  <a:moveTo>
                    <a:pt x="0" y="0"/>
                  </a:moveTo>
                  <a:lnTo>
                    <a:pt x="2605279" y="0"/>
                  </a:lnTo>
                  <a:lnTo>
                    <a:pt x="2605279" y="1110583"/>
                  </a:lnTo>
                  <a:lnTo>
                    <a:pt x="0" y="11105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-7353344"/>
                <a:satOff val="-10228"/>
                <a:lumOff val="-392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800" b="1" kern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Rewitalizacja</a:t>
              </a: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800" b="1" kern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6 mln euro</a:t>
              </a:r>
              <a:endParaRPr lang="pl-PL" sz="1800" kern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sp>
        <p:nvSpPr>
          <p:cNvPr id="18" name="pole tekstowe 17">
            <a:extLst>
              <a:ext uri="{FF2B5EF4-FFF2-40B4-BE49-F238E27FC236}">
                <a16:creationId xmlns:a16="http://schemas.microsoft.com/office/drawing/2014/main" xmlns="" id="{37CFEDE4-C58F-29FC-2CD1-90156A2DD3DB}"/>
              </a:ext>
            </a:extLst>
          </p:cNvPr>
          <p:cNvSpPr txBox="1"/>
          <p:nvPr/>
        </p:nvSpPr>
        <p:spPr>
          <a:xfrm>
            <a:off x="1664232" y="4550396"/>
            <a:ext cx="2159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l-PL" altLang="pl-PL" sz="1800" b="1" dirty="0">
                <a:solidFill>
                  <a:prstClr val="black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Łącznie:</a:t>
            </a:r>
          </a:p>
          <a:p>
            <a:pPr algn="ctr">
              <a:defRPr/>
            </a:pPr>
            <a:endParaRPr lang="pl-PL" altLang="pl-PL" sz="1800" b="1" dirty="0">
              <a:solidFill>
                <a:prstClr val="black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>
              <a:defRPr/>
            </a:pPr>
            <a:r>
              <a:rPr lang="pl-PL" altLang="pl-PL" sz="1800" b="1" dirty="0">
                <a:solidFill>
                  <a:prstClr val="black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165,1 mln EUR </a:t>
            </a:r>
            <a:endParaRPr lang="pl-PL" sz="1800" b="1" dirty="0">
              <a:solidFill>
                <a:prstClr val="black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xmlns="" id="{D2F8CCC3-D3DE-3136-7A82-AEA4DFCB1BE9}"/>
              </a:ext>
            </a:extLst>
          </p:cNvPr>
          <p:cNvSpPr txBox="1"/>
          <p:nvPr/>
        </p:nvSpPr>
        <p:spPr>
          <a:xfrm>
            <a:off x="4258986" y="5707926"/>
            <a:ext cx="60621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b="1" dirty="0">
                <a:solidFill>
                  <a:srgbClr val="FF0000"/>
                </a:solidFill>
              </a:rPr>
              <a:t>Projekty generujące dochody lub oszczędności </a:t>
            </a:r>
            <a:r>
              <a:rPr lang="pl-PL" sz="1800" b="1" dirty="0" smtClean="0">
                <a:solidFill>
                  <a:srgbClr val="FF0000"/>
                </a:solidFill>
              </a:rPr>
              <a:t>powinny </a:t>
            </a:r>
            <a:r>
              <a:rPr lang="pl-PL" sz="1800" b="1" dirty="0">
                <a:solidFill>
                  <a:srgbClr val="FF0000"/>
                </a:solidFill>
              </a:rPr>
              <a:t>być wspierane za pomocą instrumentów finansowych. 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xmlns="" id="{8B1DFE98-EAC3-5164-F502-538039715204}"/>
              </a:ext>
            </a:extLst>
          </p:cNvPr>
          <p:cNvSpPr txBox="1"/>
          <p:nvPr/>
        </p:nvSpPr>
        <p:spPr>
          <a:xfrm>
            <a:off x="-464612" y="5716109"/>
            <a:ext cx="5215467" cy="379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chemeClr val="accent1">
                    <a:lumMod val="75000"/>
                  </a:schemeClr>
                </a:solidFill>
              </a:rPr>
              <a:t>U</a:t>
            </a:r>
            <a:r>
              <a:rPr lang="pl-PL" sz="1800" b="1" dirty="0" smtClean="0">
                <a:solidFill>
                  <a:schemeClr val="accent1">
                    <a:lumMod val="75000"/>
                  </a:schemeClr>
                </a:solidFill>
              </a:rPr>
              <a:t>morzenia nie mogą przekraczać 50% na IF</a:t>
            </a:r>
            <a:endParaRPr lang="pl-PL" sz="18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5657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1FA379E5-37AF-E307-F75C-C3C71A324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2400" b="1" dirty="0">
                <a:solidFill>
                  <a:schemeClr val="accent1">
                    <a:lumMod val="75000"/>
                  </a:schemeClr>
                </a:solidFill>
              </a:rPr>
              <a:t>Aktualizacja Oceny ex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</a:rPr>
              <a:t>ante</a:t>
            </a:r>
            <a:r>
              <a:rPr lang="pl-PL" sz="2400" b="1" dirty="0">
                <a:solidFill>
                  <a:schemeClr val="accent1">
                    <a:lumMod val="75000"/>
                  </a:schemeClr>
                </a:solidFill>
              </a:rPr>
              <a:t> stanowiąca załącznik do </a:t>
            </a:r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uchwały </a:t>
            </a:r>
            <a:br>
              <a:rPr lang="pl-PL" sz="2400" b="1" dirty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Nr 20/944/23 Zarządu Województwa Kujawsko-Pomorskiego </a:t>
            </a:r>
            <a:br>
              <a:rPr lang="pl-PL" sz="2400" b="1" dirty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z dnia 17 maja 2023 r.</a:t>
            </a:r>
            <a:r>
              <a:rPr lang="pl-PL" sz="2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pl-PL" sz="2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sz="20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D68C53B0-D1BA-3C13-D9FA-CD5739818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8333" y="2370668"/>
            <a:ext cx="9746585" cy="3129102"/>
          </a:xfrm>
        </p:spPr>
        <p:txBody>
          <a:bodyPr/>
          <a:lstStyle/>
          <a:p>
            <a:pPr marL="0" indent="0">
              <a:buNone/>
            </a:pPr>
            <a:r>
              <a:rPr lang="pl-PL" sz="2400" b="1" dirty="0"/>
              <a:t>Przyczyny aktualizacji oceny ex </a:t>
            </a:r>
            <a:r>
              <a:rPr lang="pl-PL" sz="2400" b="1" dirty="0" err="1"/>
              <a:t>ante</a:t>
            </a:r>
            <a:r>
              <a:rPr lang="pl-PL" sz="2400" b="1" dirty="0"/>
              <a:t>:</a:t>
            </a:r>
          </a:p>
          <a:p>
            <a:pPr marL="0" indent="0">
              <a:buNone/>
            </a:pPr>
            <a:endParaRPr lang="pl-PL" sz="24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pl-PL" sz="2400" dirty="0" smtClean="0"/>
              <a:t>w wyniku negocjacji z KE </a:t>
            </a:r>
            <a:r>
              <a:rPr lang="pl-PL" sz="2400" dirty="0"/>
              <a:t>programu </a:t>
            </a:r>
            <a:r>
              <a:rPr lang="pl-PL" sz="2400" dirty="0" err="1"/>
              <a:t>FEdKP</a:t>
            </a:r>
            <a:r>
              <a:rPr lang="pl-PL" sz="2400" dirty="0"/>
              <a:t> 2021-2027;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400" dirty="0"/>
              <a:t>zmiana sytuacji społeczno-gospodarczej </a:t>
            </a:r>
            <a:r>
              <a:rPr lang="pl-PL" sz="2400" dirty="0" smtClean="0"/>
              <a:t>w wyniku </a:t>
            </a:r>
            <a:r>
              <a:rPr lang="pl-PL" sz="2400" dirty="0"/>
              <a:t>agresji Federacji Rosyjskiej w Ukrainie co znacząco wpłynęło na kryzys energetyczny, wzrost stóp procentowych, wysoką inflację</a:t>
            </a:r>
            <a:r>
              <a:rPr lang="pl-PL" sz="2400" dirty="0" smtClean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400" dirty="0"/>
              <a:t>k</a:t>
            </a:r>
            <a:r>
              <a:rPr lang="pl-PL" sz="2400" dirty="0" smtClean="0"/>
              <a:t>ryzys energetyczny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400" dirty="0" smtClean="0"/>
              <a:t>wysoka inflacja i zwiększenie stóp procentowych</a:t>
            </a:r>
            <a:endParaRPr lang="pl-PL" sz="2400" dirty="0"/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E238E7C1-221A-14AE-5D9B-2231E4D78E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931352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FA2E9493-90E6-FA7A-12E1-C05F1ED1E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2400" b="1" dirty="0">
                <a:solidFill>
                  <a:schemeClr val="accent1">
                    <a:lumMod val="75000"/>
                  </a:schemeClr>
                </a:solidFill>
              </a:rPr>
              <a:t>Wykorzystanie instrumentów finansowych</a:t>
            </a:r>
            <a:br>
              <a:rPr lang="pl-PL" sz="24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l-PL" sz="2400" b="1" dirty="0">
                <a:solidFill>
                  <a:schemeClr val="accent1">
                    <a:lumMod val="75000"/>
                  </a:schemeClr>
                </a:solidFill>
              </a:rPr>
              <a:t>w programie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</a:rPr>
              <a:t>FEdKP</a:t>
            </a:r>
            <a:r>
              <a:rPr lang="pl-PL" sz="2400" b="1" dirty="0">
                <a:solidFill>
                  <a:schemeClr val="accent1">
                    <a:lumMod val="75000"/>
                  </a:schemeClr>
                </a:solidFill>
              </a:rPr>
              <a:t> 2021-2027</a:t>
            </a:r>
            <a:br>
              <a:rPr lang="pl-PL" sz="2400" b="1" dirty="0">
                <a:solidFill>
                  <a:schemeClr val="accent1">
                    <a:lumMod val="75000"/>
                  </a:schemeClr>
                </a:solidFill>
              </a:rPr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5DAE3CE6-F5E9-3DE3-305A-9E0C5D6CAF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l-PL" i="1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AC907FE7-D649-B7D0-AB52-DBD975D611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12</a:t>
            </a:fld>
            <a:endParaRPr lang="pl-PL" dirty="0"/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xmlns="" id="{CA4DBBB1-7F58-B9AD-A242-3D4702784A7D}"/>
              </a:ext>
            </a:extLst>
          </p:cNvPr>
          <p:cNvGrpSpPr/>
          <p:nvPr/>
        </p:nvGrpSpPr>
        <p:grpSpPr>
          <a:xfrm>
            <a:off x="1169418" y="1833922"/>
            <a:ext cx="9337714" cy="4196544"/>
            <a:chOff x="2212676" y="1592191"/>
            <a:chExt cx="8015961" cy="3881773"/>
          </a:xfrm>
        </p:grpSpPr>
        <p:sp>
          <p:nvSpPr>
            <p:cNvPr id="6" name="Dowolny kształt: kształt 5">
              <a:extLst>
                <a:ext uri="{FF2B5EF4-FFF2-40B4-BE49-F238E27FC236}">
                  <a16:creationId xmlns:a16="http://schemas.microsoft.com/office/drawing/2014/main" xmlns="" id="{F9B29740-41C3-5FE8-E277-4E2E4BAB698E}"/>
                </a:ext>
              </a:extLst>
            </p:cNvPr>
            <p:cNvSpPr/>
            <p:nvPr/>
          </p:nvSpPr>
          <p:spPr>
            <a:xfrm>
              <a:off x="2251096" y="1606518"/>
              <a:ext cx="2415143" cy="1282871"/>
            </a:xfrm>
            <a:custGeom>
              <a:avLst/>
              <a:gdLst>
                <a:gd name="connsiteX0" fmla="*/ 0 w 2415143"/>
                <a:gd name="connsiteY0" fmla="*/ 0 h 1282871"/>
                <a:gd name="connsiteX1" fmla="*/ 2415143 w 2415143"/>
                <a:gd name="connsiteY1" fmla="*/ 0 h 1282871"/>
                <a:gd name="connsiteX2" fmla="*/ 2415143 w 2415143"/>
                <a:gd name="connsiteY2" fmla="*/ 1282871 h 1282871"/>
                <a:gd name="connsiteX3" fmla="*/ 0 w 2415143"/>
                <a:gd name="connsiteY3" fmla="*/ 1282871 h 1282871"/>
                <a:gd name="connsiteX4" fmla="*/ 0 w 2415143"/>
                <a:gd name="connsiteY4" fmla="*/ 0 h 128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5143" h="1282871">
                  <a:moveTo>
                    <a:pt x="0" y="0"/>
                  </a:moveTo>
                  <a:lnTo>
                    <a:pt x="2415143" y="0"/>
                  </a:lnTo>
                  <a:lnTo>
                    <a:pt x="2415143" y="1282871"/>
                  </a:lnTo>
                  <a:lnTo>
                    <a:pt x="0" y="128287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600" b="1" kern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Wzmocnienie konkurencyjności MŚP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600" b="1" kern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77,8 mln euro 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300" b="1" kern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(</a:t>
              </a:r>
              <a:r>
                <a:rPr lang="pl-PL" sz="1300" b="1" kern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zwiększenie o 15,2 mln euro</a:t>
              </a:r>
              <a:r>
                <a:rPr lang="pl-PL" sz="1300" b="1" kern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)</a:t>
              </a:r>
            </a:p>
          </p:txBody>
        </p:sp>
        <p:sp>
          <p:nvSpPr>
            <p:cNvPr id="7" name="Dowolny kształt: kształt 6">
              <a:extLst>
                <a:ext uri="{FF2B5EF4-FFF2-40B4-BE49-F238E27FC236}">
                  <a16:creationId xmlns:a16="http://schemas.microsoft.com/office/drawing/2014/main" xmlns="" id="{94F32473-C205-C2AE-024D-3AF8CD1BC755}"/>
                </a:ext>
              </a:extLst>
            </p:cNvPr>
            <p:cNvSpPr/>
            <p:nvPr/>
          </p:nvSpPr>
          <p:spPr>
            <a:xfrm>
              <a:off x="4911059" y="1592191"/>
              <a:ext cx="2400551" cy="1361647"/>
            </a:xfrm>
            <a:custGeom>
              <a:avLst/>
              <a:gdLst>
                <a:gd name="connsiteX0" fmla="*/ 0 w 2400824"/>
                <a:gd name="connsiteY0" fmla="*/ 0 h 1311525"/>
                <a:gd name="connsiteX1" fmla="*/ 2400824 w 2400824"/>
                <a:gd name="connsiteY1" fmla="*/ 0 h 1311525"/>
                <a:gd name="connsiteX2" fmla="*/ 2400824 w 2400824"/>
                <a:gd name="connsiteY2" fmla="*/ 1311525 h 1311525"/>
                <a:gd name="connsiteX3" fmla="*/ 0 w 2400824"/>
                <a:gd name="connsiteY3" fmla="*/ 1311525 h 1311525"/>
                <a:gd name="connsiteX4" fmla="*/ 0 w 2400824"/>
                <a:gd name="connsiteY4" fmla="*/ 0 h 131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0824" h="1311525">
                  <a:moveTo>
                    <a:pt x="0" y="0"/>
                  </a:moveTo>
                  <a:lnTo>
                    <a:pt x="2400824" y="0"/>
                  </a:lnTo>
                  <a:lnTo>
                    <a:pt x="2400824" y="1311525"/>
                  </a:lnTo>
                  <a:lnTo>
                    <a:pt x="0" y="131152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1225557"/>
                <a:satOff val="-1705"/>
                <a:lumOff val="-654"/>
                <a:alphaOff val="0"/>
              </a:schemeClr>
            </a:fillRef>
            <a:effectRef idx="0">
              <a:schemeClr val="accent5">
                <a:hueOff val="-1225557"/>
                <a:satOff val="-1705"/>
                <a:lumOff val="-654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800" b="1" kern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Kontynuacja instrumentu kapitałowego</a:t>
              </a: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800" b="1" kern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5 mln euro</a:t>
              </a:r>
              <a:endParaRPr lang="pl-PL" sz="1800" kern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8" name="Dowolny kształt: kształt 7">
              <a:extLst>
                <a:ext uri="{FF2B5EF4-FFF2-40B4-BE49-F238E27FC236}">
                  <a16:creationId xmlns:a16="http://schemas.microsoft.com/office/drawing/2014/main" xmlns="" id="{5147FDDE-3151-6266-DB27-88FD92E021AA}"/>
                </a:ext>
              </a:extLst>
            </p:cNvPr>
            <p:cNvSpPr/>
            <p:nvPr/>
          </p:nvSpPr>
          <p:spPr>
            <a:xfrm>
              <a:off x="7726138" y="1600338"/>
              <a:ext cx="2400551" cy="1361647"/>
            </a:xfrm>
            <a:custGeom>
              <a:avLst/>
              <a:gdLst>
                <a:gd name="connsiteX0" fmla="*/ 0 w 2329616"/>
                <a:gd name="connsiteY0" fmla="*/ 0 h 1295229"/>
                <a:gd name="connsiteX1" fmla="*/ 2329616 w 2329616"/>
                <a:gd name="connsiteY1" fmla="*/ 0 h 1295229"/>
                <a:gd name="connsiteX2" fmla="*/ 2329616 w 2329616"/>
                <a:gd name="connsiteY2" fmla="*/ 1295229 h 1295229"/>
                <a:gd name="connsiteX3" fmla="*/ 0 w 2329616"/>
                <a:gd name="connsiteY3" fmla="*/ 1295229 h 1295229"/>
                <a:gd name="connsiteX4" fmla="*/ 0 w 2329616"/>
                <a:gd name="connsiteY4" fmla="*/ 0 h 1295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9616" h="1295229">
                  <a:moveTo>
                    <a:pt x="0" y="0"/>
                  </a:moveTo>
                  <a:lnTo>
                    <a:pt x="2329616" y="0"/>
                  </a:lnTo>
                  <a:lnTo>
                    <a:pt x="2329616" y="1295229"/>
                  </a:lnTo>
                  <a:lnTo>
                    <a:pt x="0" y="129522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2451115"/>
                <a:satOff val="-3409"/>
                <a:lumOff val="-1307"/>
                <a:alphaOff val="0"/>
              </a:schemeClr>
            </a:fillRef>
            <a:effectRef idx="0">
              <a:schemeClr val="accent5">
                <a:hueOff val="-2451115"/>
                <a:satOff val="-3409"/>
                <a:lumOff val="-1307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800" b="1" kern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Oświetlenie publiczne</a:t>
              </a: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800" b="1" kern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5 mln euro</a:t>
              </a:r>
              <a:endParaRPr lang="pl-PL" sz="1800" kern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9" name="Dowolny kształt: kształt 8">
              <a:extLst>
                <a:ext uri="{FF2B5EF4-FFF2-40B4-BE49-F238E27FC236}">
                  <a16:creationId xmlns:a16="http://schemas.microsoft.com/office/drawing/2014/main" xmlns="" id="{F799E525-0E15-C06F-79B0-800604ADA39B}"/>
                </a:ext>
              </a:extLst>
            </p:cNvPr>
            <p:cNvSpPr/>
            <p:nvPr/>
          </p:nvSpPr>
          <p:spPr>
            <a:xfrm>
              <a:off x="2212676" y="3169439"/>
              <a:ext cx="2470860" cy="1105823"/>
            </a:xfrm>
            <a:custGeom>
              <a:avLst/>
              <a:gdLst>
                <a:gd name="connsiteX0" fmla="*/ 0 w 2583631"/>
                <a:gd name="connsiteY0" fmla="*/ 0 h 1118446"/>
                <a:gd name="connsiteX1" fmla="*/ 2583631 w 2583631"/>
                <a:gd name="connsiteY1" fmla="*/ 0 h 1118446"/>
                <a:gd name="connsiteX2" fmla="*/ 2583631 w 2583631"/>
                <a:gd name="connsiteY2" fmla="*/ 1118446 h 1118446"/>
                <a:gd name="connsiteX3" fmla="*/ 0 w 2583631"/>
                <a:gd name="connsiteY3" fmla="*/ 1118446 h 1118446"/>
                <a:gd name="connsiteX4" fmla="*/ 0 w 2583631"/>
                <a:gd name="connsiteY4" fmla="*/ 0 h 111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3631" h="1118446">
                  <a:moveTo>
                    <a:pt x="0" y="0"/>
                  </a:moveTo>
                  <a:lnTo>
                    <a:pt x="2583631" y="0"/>
                  </a:lnTo>
                  <a:lnTo>
                    <a:pt x="2583631" y="1118446"/>
                  </a:lnTo>
                  <a:lnTo>
                    <a:pt x="0" y="111844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3676672"/>
                <a:satOff val="-5114"/>
                <a:lumOff val="-1961"/>
                <a:alphaOff val="0"/>
              </a:schemeClr>
            </a:fillRef>
            <a:effectRef idx="0">
              <a:schemeClr val="accent5">
                <a:hueOff val="-3676672"/>
                <a:satOff val="-5114"/>
                <a:lumOff val="-1961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600" b="1" kern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Efektywność energetyczna MŚP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600" b="1" kern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13,2 mln euro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400" b="1" kern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(zwiększenie o 4,76 mln euro)</a:t>
              </a:r>
            </a:p>
          </p:txBody>
        </p:sp>
        <p:sp>
          <p:nvSpPr>
            <p:cNvPr id="10" name="Dowolny kształt: kształt 9">
              <a:extLst>
                <a:ext uri="{FF2B5EF4-FFF2-40B4-BE49-F238E27FC236}">
                  <a16:creationId xmlns:a16="http://schemas.microsoft.com/office/drawing/2014/main" xmlns="" id="{0C6923CB-D132-33BB-6A1C-B019F35D5DE0}"/>
                </a:ext>
              </a:extLst>
            </p:cNvPr>
            <p:cNvSpPr/>
            <p:nvPr/>
          </p:nvSpPr>
          <p:spPr>
            <a:xfrm>
              <a:off x="4829915" y="3156909"/>
              <a:ext cx="2496287" cy="1118353"/>
            </a:xfrm>
            <a:custGeom>
              <a:avLst/>
              <a:gdLst>
                <a:gd name="connsiteX0" fmla="*/ 0 w 2594111"/>
                <a:gd name="connsiteY0" fmla="*/ 0 h 1105823"/>
                <a:gd name="connsiteX1" fmla="*/ 2594111 w 2594111"/>
                <a:gd name="connsiteY1" fmla="*/ 0 h 1105823"/>
                <a:gd name="connsiteX2" fmla="*/ 2594111 w 2594111"/>
                <a:gd name="connsiteY2" fmla="*/ 1105823 h 1105823"/>
                <a:gd name="connsiteX3" fmla="*/ 0 w 2594111"/>
                <a:gd name="connsiteY3" fmla="*/ 1105823 h 1105823"/>
                <a:gd name="connsiteX4" fmla="*/ 0 w 2594111"/>
                <a:gd name="connsiteY4" fmla="*/ 0 h 1105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94111" h="1105823">
                  <a:moveTo>
                    <a:pt x="0" y="0"/>
                  </a:moveTo>
                  <a:lnTo>
                    <a:pt x="2594111" y="0"/>
                  </a:lnTo>
                  <a:lnTo>
                    <a:pt x="2594111" y="1105823"/>
                  </a:lnTo>
                  <a:lnTo>
                    <a:pt x="0" y="110582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4902230"/>
                <a:satOff val="-6819"/>
                <a:lumOff val="-2615"/>
                <a:alphaOff val="0"/>
              </a:schemeClr>
            </a:fillRef>
            <a:effectRef idx="0">
              <a:schemeClr val="accent5">
                <a:hueOff val="-4902230"/>
                <a:satOff val="-6819"/>
                <a:lumOff val="-261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pl-PL" sz="1800" b="1" kern="1200" dirty="0">
                <a:latin typeface="+mn-lt"/>
              </a:endParaRP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600" b="1" kern="1200" dirty="0">
                  <a:latin typeface="+mn-lt"/>
                </a:rPr>
                <a:t>Efektywność energetyczna budynków</a:t>
              </a: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600" b="1" kern="1200" dirty="0">
                  <a:latin typeface="+mn-lt"/>
                </a:rPr>
                <a:t>47,5 mln euro</a:t>
              </a: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600" b="1" kern="1200" dirty="0">
                  <a:latin typeface="+mn-lt"/>
                </a:rPr>
                <a:t>(zwiększenie o 7,7 mln euro)</a:t>
              </a: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pl-PL" sz="1800" b="1" kern="1200" dirty="0">
                <a:latin typeface="+mn-lt"/>
              </a:endParaRPr>
            </a:p>
          </p:txBody>
        </p:sp>
        <p:sp>
          <p:nvSpPr>
            <p:cNvPr id="11" name="Dowolny kształt: kształt 10">
              <a:extLst>
                <a:ext uri="{FF2B5EF4-FFF2-40B4-BE49-F238E27FC236}">
                  <a16:creationId xmlns:a16="http://schemas.microsoft.com/office/drawing/2014/main" xmlns="" id="{963BFAE7-6824-E09F-E9D1-9AA9AE445B55}"/>
                </a:ext>
              </a:extLst>
            </p:cNvPr>
            <p:cNvSpPr/>
            <p:nvPr/>
          </p:nvSpPr>
          <p:spPr>
            <a:xfrm>
              <a:off x="7695124" y="3164779"/>
              <a:ext cx="2533513" cy="1105823"/>
            </a:xfrm>
            <a:custGeom>
              <a:avLst/>
              <a:gdLst>
                <a:gd name="connsiteX0" fmla="*/ 0 w 2594111"/>
                <a:gd name="connsiteY0" fmla="*/ 0 h 1105823"/>
                <a:gd name="connsiteX1" fmla="*/ 2594111 w 2594111"/>
                <a:gd name="connsiteY1" fmla="*/ 0 h 1105823"/>
                <a:gd name="connsiteX2" fmla="*/ 2594111 w 2594111"/>
                <a:gd name="connsiteY2" fmla="*/ 1105823 h 1105823"/>
                <a:gd name="connsiteX3" fmla="*/ 0 w 2594111"/>
                <a:gd name="connsiteY3" fmla="*/ 1105823 h 1105823"/>
                <a:gd name="connsiteX4" fmla="*/ 0 w 2594111"/>
                <a:gd name="connsiteY4" fmla="*/ 0 h 1105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94111" h="1105823">
                  <a:moveTo>
                    <a:pt x="0" y="0"/>
                  </a:moveTo>
                  <a:lnTo>
                    <a:pt x="2594111" y="0"/>
                  </a:lnTo>
                  <a:lnTo>
                    <a:pt x="2594111" y="1105823"/>
                  </a:lnTo>
                  <a:lnTo>
                    <a:pt x="0" y="110582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6127787"/>
                <a:satOff val="-8523"/>
                <a:lumOff val="-3268"/>
                <a:alphaOff val="0"/>
              </a:schemeClr>
            </a:fillRef>
            <a:effectRef idx="0">
              <a:schemeClr val="accent5">
                <a:hueOff val="-6127787"/>
                <a:satOff val="-8523"/>
                <a:lumOff val="-326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800" b="1" kern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OZE</a:t>
              </a: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800" b="1" kern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30,1 mln euro</a:t>
              </a:r>
              <a:endParaRPr lang="pl-PL" sz="1800" kern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12" name="Dowolny kształt: kształt 11">
              <a:extLst>
                <a:ext uri="{FF2B5EF4-FFF2-40B4-BE49-F238E27FC236}">
                  <a16:creationId xmlns:a16="http://schemas.microsoft.com/office/drawing/2014/main" xmlns="" id="{14E152CF-CC7E-1C37-80C0-957EF6C70ED9}"/>
                </a:ext>
              </a:extLst>
            </p:cNvPr>
            <p:cNvSpPr/>
            <p:nvPr/>
          </p:nvSpPr>
          <p:spPr>
            <a:xfrm>
              <a:off x="4829915" y="4368141"/>
              <a:ext cx="2496287" cy="1105823"/>
            </a:xfrm>
            <a:custGeom>
              <a:avLst/>
              <a:gdLst>
                <a:gd name="connsiteX0" fmla="*/ 0 w 2496287"/>
                <a:gd name="connsiteY0" fmla="*/ 0 h 1105823"/>
                <a:gd name="connsiteX1" fmla="*/ 2496287 w 2496287"/>
                <a:gd name="connsiteY1" fmla="*/ 0 h 1105823"/>
                <a:gd name="connsiteX2" fmla="*/ 2496287 w 2496287"/>
                <a:gd name="connsiteY2" fmla="*/ 1105823 h 1105823"/>
                <a:gd name="connsiteX3" fmla="*/ 0 w 2496287"/>
                <a:gd name="connsiteY3" fmla="*/ 1105823 h 1105823"/>
                <a:gd name="connsiteX4" fmla="*/ 0 w 2496287"/>
                <a:gd name="connsiteY4" fmla="*/ 0 h 1105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6287" h="1105823">
                  <a:moveTo>
                    <a:pt x="0" y="0"/>
                  </a:moveTo>
                  <a:lnTo>
                    <a:pt x="2496287" y="0"/>
                  </a:lnTo>
                  <a:lnTo>
                    <a:pt x="2496287" y="1105823"/>
                  </a:lnTo>
                  <a:lnTo>
                    <a:pt x="0" y="110582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7353344"/>
                <a:satOff val="-10228"/>
                <a:lumOff val="-3922"/>
                <a:alphaOff val="0"/>
              </a:schemeClr>
            </a:fillRef>
            <a:effectRef idx="0">
              <a:schemeClr val="accent5">
                <a:hueOff val="-7353344"/>
                <a:satOff val="-10228"/>
                <a:lumOff val="-392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800" b="1" kern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Transformacja w kierunku GOZ</a:t>
              </a: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800" b="1" kern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5,4 mln euro</a:t>
              </a:r>
            </a:p>
          </p:txBody>
        </p:sp>
      </p:grpSp>
      <p:sp>
        <p:nvSpPr>
          <p:cNvPr id="17" name="pole tekstowe 16">
            <a:extLst>
              <a:ext uri="{FF2B5EF4-FFF2-40B4-BE49-F238E27FC236}">
                <a16:creationId xmlns:a16="http://schemas.microsoft.com/office/drawing/2014/main" xmlns="" id="{1A5E930F-5F71-E6CA-AF92-AFF5922DB210}"/>
              </a:ext>
            </a:extLst>
          </p:cNvPr>
          <p:cNvSpPr txBox="1"/>
          <p:nvPr/>
        </p:nvSpPr>
        <p:spPr>
          <a:xfrm>
            <a:off x="1038051" y="4797163"/>
            <a:ext cx="284305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l-PL" altLang="pl-PL" sz="1800" b="1" dirty="0">
                <a:solidFill>
                  <a:prstClr val="black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Instrumenty finansowe</a:t>
            </a:r>
            <a:r>
              <a:rPr lang="pl-PL" altLang="pl-PL" sz="1800" b="1" dirty="0" smtClean="0">
                <a:solidFill>
                  <a:prstClr val="black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:</a:t>
            </a:r>
            <a:endParaRPr lang="pl-PL" altLang="pl-PL" sz="1800" dirty="0">
              <a:solidFill>
                <a:prstClr val="black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>
              <a:defRPr/>
            </a:pPr>
            <a:r>
              <a:rPr lang="pl-PL" altLang="pl-PL" sz="1800" b="1" dirty="0">
                <a:solidFill>
                  <a:prstClr val="black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179 mln </a:t>
            </a:r>
            <a:r>
              <a:rPr lang="pl-PL" altLang="pl-PL" sz="1800" b="1" dirty="0" smtClean="0">
                <a:solidFill>
                  <a:prstClr val="black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EUR </a:t>
            </a:r>
          </a:p>
          <a:p>
            <a:pPr algn="ctr">
              <a:defRPr/>
            </a:pPr>
            <a:r>
              <a:rPr lang="pl-PL" altLang="pl-PL" sz="1800" dirty="0" smtClean="0">
                <a:solidFill>
                  <a:prstClr val="black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(zwiększenie o 14 mln EUR), </a:t>
            </a:r>
            <a:endParaRPr lang="pl-PL" altLang="pl-PL" sz="1800" dirty="0">
              <a:solidFill>
                <a:prstClr val="black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>
              <a:defRPr/>
            </a:pPr>
            <a:r>
              <a:rPr lang="pl-PL" altLang="pl-PL" sz="1800" dirty="0">
                <a:solidFill>
                  <a:prstClr val="black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tj. </a:t>
            </a:r>
            <a:r>
              <a:rPr lang="pl-PL" altLang="pl-PL" sz="1800" b="1" dirty="0" smtClean="0">
                <a:solidFill>
                  <a:prstClr val="black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blisko 10 </a:t>
            </a:r>
            <a:r>
              <a:rPr lang="pl-PL" altLang="pl-PL" sz="1800" b="1" dirty="0">
                <a:solidFill>
                  <a:prstClr val="black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%</a:t>
            </a:r>
            <a:r>
              <a:rPr lang="pl-PL" altLang="pl-PL" sz="1800" dirty="0">
                <a:solidFill>
                  <a:prstClr val="black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Programu</a:t>
            </a:r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xmlns="" id="{4EF649D0-6254-F8C9-5E87-F357F844E7E4}"/>
              </a:ext>
            </a:extLst>
          </p:cNvPr>
          <p:cNvSpPr/>
          <p:nvPr/>
        </p:nvSpPr>
        <p:spPr>
          <a:xfrm>
            <a:off x="7555867" y="4834972"/>
            <a:ext cx="2951265" cy="121322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-7353344"/>
              <a:satOff val="-10228"/>
              <a:lumOff val="-3922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pl-PL" sz="1800" b="1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l-PL" sz="1800" b="1" kern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Rewitalizacja</a:t>
            </a:r>
          </a:p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l-PL" sz="1800" b="1" kern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6 mln euro</a:t>
            </a:r>
            <a:endParaRPr lang="pl-PL" sz="18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24" name="Łącznik prosty 23">
            <a:extLst>
              <a:ext uri="{FF2B5EF4-FFF2-40B4-BE49-F238E27FC236}">
                <a16:creationId xmlns:a16="http://schemas.microsoft.com/office/drawing/2014/main" xmlns="" id="{D82DCAE5-539C-FEB2-13FA-168AE3D074F3}"/>
              </a:ext>
            </a:extLst>
          </p:cNvPr>
          <p:cNvCxnSpPr/>
          <p:nvPr/>
        </p:nvCxnSpPr>
        <p:spPr>
          <a:xfrm>
            <a:off x="7591996" y="4834972"/>
            <a:ext cx="2915136" cy="121322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6" name="Łącznik prosty 25">
            <a:extLst>
              <a:ext uri="{FF2B5EF4-FFF2-40B4-BE49-F238E27FC236}">
                <a16:creationId xmlns:a16="http://schemas.microsoft.com/office/drawing/2014/main" xmlns="" id="{DA8A7A9A-69E5-FE3C-CF96-59C1FD4DCD95}"/>
              </a:ext>
            </a:extLst>
          </p:cNvPr>
          <p:cNvCxnSpPr>
            <a:cxnSpLocks/>
          </p:cNvCxnSpPr>
          <p:nvPr/>
        </p:nvCxnSpPr>
        <p:spPr>
          <a:xfrm flipV="1">
            <a:off x="7560731" y="4834972"/>
            <a:ext cx="2946401" cy="121322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9" name="pole tekstowe 28">
            <a:extLst>
              <a:ext uri="{FF2B5EF4-FFF2-40B4-BE49-F238E27FC236}">
                <a16:creationId xmlns:a16="http://schemas.microsoft.com/office/drawing/2014/main" xmlns="" id="{72A708C1-71AF-6AA8-D174-DF4A534F1172}"/>
              </a:ext>
            </a:extLst>
          </p:cNvPr>
          <p:cNvSpPr txBox="1"/>
          <p:nvPr/>
        </p:nvSpPr>
        <p:spPr>
          <a:xfrm>
            <a:off x="5477935" y="6130876"/>
            <a:ext cx="43118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b="1" dirty="0">
                <a:solidFill>
                  <a:schemeClr val="accent1">
                    <a:lumMod val="75000"/>
                  </a:schemeClr>
                </a:solidFill>
              </a:rPr>
              <a:t>Możliwe umorzenia do 49,9% </a:t>
            </a:r>
          </a:p>
        </p:txBody>
      </p: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xmlns="" id="{08418331-1F4D-EBEE-6A5A-B5AE1BE81501}"/>
              </a:ext>
            </a:extLst>
          </p:cNvPr>
          <p:cNvCxnSpPr>
            <a:cxnSpLocks/>
          </p:cNvCxnSpPr>
          <p:nvPr/>
        </p:nvCxnSpPr>
        <p:spPr>
          <a:xfrm flipV="1">
            <a:off x="4349235" y="1925139"/>
            <a:ext cx="2723383" cy="132916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14">
            <a:extLst>
              <a:ext uri="{FF2B5EF4-FFF2-40B4-BE49-F238E27FC236}">
                <a16:creationId xmlns:a16="http://schemas.microsoft.com/office/drawing/2014/main" xmlns="" id="{EE6DEE74-4270-3AC9-C951-61E631A7B5F2}"/>
              </a:ext>
            </a:extLst>
          </p:cNvPr>
          <p:cNvCxnSpPr>
            <a:cxnSpLocks/>
            <a:endCxn id="7" idx="2"/>
          </p:cNvCxnSpPr>
          <p:nvPr/>
        </p:nvCxnSpPr>
        <p:spPr>
          <a:xfrm>
            <a:off x="4336322" y="1854440"/>
            <a:ext cx="2772794" cy="145154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61506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AEA93AAA-0498-2C42-0438-3766D96103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13</a:t>
            </a:fld>
            <a:endParaRPr lang="pl-PL" dirty="0"/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xmlns="" id="{3D24B2DB-7428-E585-CD67-4E0C7477FC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8528452"/>
              </p:ext>
            </p:extLst>
          </p:nvPr>
        </p:nvGraphicFramePr>
        <p:xfrm>
          <a:off x="1227028" y="935967"/>
          <a:ext cx="8137106" cy="4603866"/>
        </p:xfrm>
        <a:graphic>
          <a:graphicData uri="http://schemas.openxmlformats.org/drawingml/2006/table">
            <a:tbl>
              <a:tblPr/>
              <a:tblGrid>
                <a:gridCol w="367008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713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6803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2762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4378">
                <a:tc>
                  <a:txBody>
                    <a:bodyPr/>
                    <a:lstStyle/>
                    <a:p>
                      <a:pPr algn="l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Porównanie pierwotnej alokacji oceny ex </a:t>
                      </a:r>
                      <a:r>
                        <a:rPr lang="pl-PL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ante</a:t>
                      </a:r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IF z alokacją na IF w ramach </a:t>
                      </a:r>
                      <a:r>
                        <a:rPr lang="pl-PL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FEdKP</a:t>
                      </a:r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2021-2027</a:t>
                      </a:r>
                      <a:r>
                        <a:rPr lang="pl-PL" sz="11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(po negocjacjach z KE)</a:t>
                      </a:r>
                      <a:endParaRPr lang="pl-P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Alokacja w pierwotnej ocenie ex </a:t>
                      </a:r>
                      <a:r>
                        <a:rPr lang="pl-PL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ante</a:t>
                      </a:r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(mln EUR)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Alokacja </a:t>
                      </a:r>
                      <a:r>
                        <a:rPr lang="pl-PL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FEdKP</a:t>
                      </a:r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(mln EUR) i aktualizacji oceny ex </a:t>
                      </a:r>
                      <a:r>
                        <a:rPr lang="pl-PL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ante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Różnica (mln EUR)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5479">
                <a:tc>
                  <a:txBody>
                    <a:bodyPr/>
                    <a:lstStyle/>
                    <a:p>
                      <a:pPr algn="l" fontAlgn="t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Pożyczka rozwojowa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62,60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77,80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15,20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65479">
                <a:tc>
                  <a:txBody>
                    <a:bodyPr/>
                    <a:lstStyle/>
                    <a:p>
                      <a:pPr algn="l" fontAlgn="t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Wejście kapitałowe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6,90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-6,90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30056">
                <a:tc>
                  <a:txBody>
                    <a:bodyPr/>
                    <a:lstStyle/>
                    <a:p>
                      <a:pPr algn="l" fontAlgn="t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Pożyczka na modernizację energetyczną wielorodzinnych budynków mieszkalnych i budynków użyteczności publicznej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44,80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52,53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7,73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65479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 tym: sektor mieszkaniowy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10,50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-0,27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65479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 tym: budynki użyteczności pubicznej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29,30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37,30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8,00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65479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 tym: oświetlenie uliczne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5,00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20338">
                <a:tc>
                  <a:txBody>
                    <a:bodyPr/>
                    <a:lstStyle/>
                    <a:p>
                      <a:pPr algn="l" fontAlgn="t"/>
                      <a:r>
                        <a:rPr lang="pl-PL" sz="12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Ekopożyczka</a:t>
                      </a:r>
                      <a:r>
                        <a:rPr lang="pl-P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z premią dla </a:t>
                      </a:r>
                      <a:r>
                        <a:rPr lang="pl-PL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przedsiębiorstw – efektywność energetyczna</a:t>
                      </a:r>
                      <a:endParaRPr lang="pl-PL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4,76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65479">
                <a:tc>
                  <a:txBody>
                    <a:bodyPr/>
                    <a:lstStyle/>
                    <a:p>
                      <a:pPr marL="0" algn="l" defTabSz="914406" rtl="0" eaLnBrk="1" fontAlgn="t" latinLnBrk="0" hangingPunct="1"/>
                      <a:r>
                        <a:rPr lang="pl-PL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Ekopożyczka z premią dla przedsiębiorstw  - transformacja w kierunku GOZ</a:t>
                      </a:r>
                      <a:endParaRPr lang="pl-PL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65479">
                <a:tc>
                  <a:txBody>
                    <a:bodyPr/>
                    <a:lstStyle/>
                    <a:p>
                      <a:pPr algn="l" fontAlgn="t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Pożyczka OZE z premią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30,10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-0,90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65479">
                <a:tc>
                  <a:txBody>
                    <a:bodyPr/>
                    <a:lstStyle/>
                    <a:p>
                      <a:pPr algn="l" fontAlgn="t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Pożyczka Rewitalizacyjna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-6,00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65479">
                <a:tc>
                  <a:txBody>
                    <a:bodyPr/>
                    <a:lstStyle/>
                    <a:p>
                      <a:pPr algn="l" fontAlgn="ctr"/>
                      <a:r>
                        <a:rPr lang="pl-PL" sz="11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1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165,1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1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178,99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1" i="0" u="sng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13,89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75732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7F40898A-241D-55AD-1E7F-35A94922BD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14</a:t>
            </a:fld>
            <a:endParaRPr lang="pl-PL" dirty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xmlns="" id="{D1022FA3-72F1-E890-CA66-033DA56461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3862" y="461963"/>
            <a:ext cx="4543425" cy="581025"/>
          </a:xfrm>
          <a:prstGeom prst="rect">
            <a:avLst/>
          </a:prstGeom>
          <a:solidFill>
            <a:srgbClr val="4472C4"/>
          </a:solidFill>
          <a:ln w="12700">
            <a:solidFill>
              <a:srgbClr val="1F376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Instrumenty Finansowe </a:t>
            </a:r>
            <a:r>
              <a:rPr kumimoji="0" lang="pl-PL" altLang="pl-PL" sz="11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FEdKP</a:t>
            </a:r>
            <a:r>
              <a:rPr kumimoji="0" lang="pl-PL" altLang="pl-PL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KPFR </a:t>
            </a:r>
            <a:endParaRPr kumimoji="0" lang="pl-PL" altLang="pl-PL" sz="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178,99 mln EUR</a:t>
            </a:r>
            <a:endParaRPr kumimoji="0" lang="pl-PL" altLang="pl-PL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xmlns="" id="{493EEAE1-6450-1A78-567F-F2E712CF5299}"/>
              </a:ext>
            </a:extLst>
          </p:cNvPr>
          <p:cNvCxnSpPr/>
          <p:nvPr/>
        </p:nvCxnSpPr>
        <p:spPr>
          <a:xfrm flipH="1">
            <a:off x="2432553" y="1053771"/>
            <a:ext cx="4343400" cy="5429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xmlns="" id="{A698DD69-1861-BB6C-46AB-6563B091E9EA}"/>
              </a:ext>
            </a:extLst>
          </p:cNvPr>
          <p:cNvCxnSpPr/>
          <p:nvPr/>
        </p:nvCxnSpPr>
        <p:spPr>
          <a:xfrm flipH="1">
            <a:off x="5185913" y="1063296"/>
            <a:ext cx="1638300" cy="552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xmlns="" id="{89A089AB-5C9A-1B2D-BCA0-A93700EF1447}"/>
              </a:ext>
            </a:extLst>
          </p:cNvPr>
          <p:cNvCxnSpPr/>
          <p:nvPr/>
        </p:nvCxnSpPr>
        <p:spPr>
          <a:xfrm>
            <a:off x="6785574" y="1091690"/>
            <a:ext cx="1990725" cy="5715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Łącznik prosty ze strzałką 12">
            <a:extLst>
              <a:ext uri="{FF2B5EF4-FFF2-40B4-BE49-F238E27FC236}">
                <a16:creationId xmlns:a16="http://schemas.microsoft.com/office/drawing/2014/main" xmlns="" id="{AC6DE005-03AF-7200-BF4F-5374627BD7F1}"/>
              </a:ext>
            </a:extLst>
          </p:cNvPr>
          <p:cNvCxnSpPr/>
          <p:nvPr/>
        </p:nvCxnSpPr>
        <p:spPr>
          <a:xfrm>
            <a:off x="6870760" y="1087019"/>
            <a:ext cx="5077903" cy="5287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rostokąt 13">
            <a:extLst>
              <a:ext uri="{FF2B5EF4-FFF2-40B4-BE49-F238E27FC236}">
                <a16:creationId xmlns:a16="http://schemas.microsoft.com/office/drawing/2014/main" xmlns="" id="{F01538DF-2165-7CC3-18DB-4980CB469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987" y="1633538"/>
            <a:ext cx="2695575" cy="533400"/>
          </a:xfrm>
          <a:prstGeom prst="rect">
            <a:avLst/>
          </a:prstGeom>
          <a:solidFill>
            <a:srgbClr val="FFD966"/>
          </a:solidFill>
          <a:ln w="12700">
            <a:solidFill>
              <a:srgbClr val="1F376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Działanie 1.4 Pożyczki dla MŚP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77,8 mln EUR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xmlns="" id="{CD1C8177-B961-57F2-F64C-D48C540AFD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7137" y="1624013"/>
            <a:ext cx="2724150" cy="533400"/>
          </a:xfrm>
          <a:prstGeom prst="rect">
            <a:avLst/>
          </a:prstGeom>
          <a:solidFill>
            <a:srgbClr val="FFD966"/>
          </a:solidFill>
          <a:ln w="12700">
            <a:solidFill>
              <a:srgbClr val="1F376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Działanie 2.1, Działanie 2.16, Działanie 2.17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Efektywność  Energetyczna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65,69 mln EUR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xmlns="" id="{9EDDE30D-9ACA-E076-1A37-1786340ED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578" y="1652588"/>
            <a:ext cx="2638425" cy="542925"/>
          </a:xfrm>
          <a:prstGeom prst="rect">
            <a:avLst/>
          </a:prstGeom>
          <a:solidFill>
            <a:srgbClr val="FFD966"/>
          </a:solidFill>
          <a:ln w="12700">
            <a:solidFill>
              <a:srgbClr val="1F376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Działanie 2.5 OZE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30,1 mln EUR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Prostokąt 16">
            <a:extLst>
              <a:ext uri="{FF2B5EF4-FFF2-40B4-BE49-F238E27FC236}">
                <a16:creationId xmlns:a16="http://schemas.microsoft.com/office/drawing/2014/main" xmlns="" id="{85B1B4BF-D02B-C516-17FF-2A1693EDDB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72019" y="1633538"/>
            <a:ext cx="1674422" cy="552450"/>
          </a:xfrm>
          <a:prstGeom prst="rect">
            <a:avLst/>
          </a:prstGeom>
          <a:solidFill>
            <a:srgbClr val="FFD966"/>
          </a:solidFill>
          <a:ln w="12700">
            <a:solidFill>
              <a:srgbClr val="1F376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Działanie 2.14 GOZ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5,4 mln EUR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xmlns="" id="{A12EA00C-383E-2B32-2126-4C515999EB1C}"/>
              </a:ext>
            </a:extLst>
          </p:cNvPr>
          <p:cNvCxnSpPr/>
          <p:nvPr/>
        </p:nvCxnSpPr>
        <p:spPr>
          <a:xfrm flipH="1">
            <a:off x="2736815" y="2638425"/>
            <a:ext cx="47624" cy="3143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xmlns="" id="{A0C18191-AADA-0259-A3A5-79341253B039}"/>
              </a:ext>
            </a:extLst>
          </p:cNvPr>
          <p:cNvCxnSpPr>
            <a:cxnSpLocks/>
            <a:endCxn id="21" idx="0"/>
          </p:cNvCxnSpPr>
          <p:nvPr/>
        </p:nvCxnSpPr>
        <p:spPr>
          <a:xfrm>
            <a:off x="1130106" y="2166938"/>
            <a:ext cx="650081" cy="3905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xmlns="" id="{82DB8475-DB55-DAEF-A49E-C72DAD3A832A}"/>
              </a:ext>
            </a:extLst>
          </p:cNvPr>
          <p:cNvCxnSpPr/>
          <p:nvPr/>
        </p:nvCxnSpPr>
        <p:spPr>
          <a:xfrm flipH="1">
            <a:off x="6184865" y="2609850"/>
            <a:ext cx="45084" cy="4191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rostokąt 17">
            <a:extLst>
              <a:ext uri="{FF2B5EF4-FFF2-40B4-BE49-F238E27FC236}">
                <a16:creationId xmlns:a16="http://schemas.microsoft.com/office/drawing/2014/main" xmlns="" id="{CAF09926-7E02-EF3C-6111-AE38E4552F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4412" y="2557463"/>
            <a:ext cx="971550" cy="752475"/>
          </a:xfrm>
          <a:prstGeom prst="rect">
            <a:avLst/>
          </a:prstGeom>
          <a:solidFill>
            <a:srgbClr val="00B050"/>
          </a:solidFill>
          <a:ln w="12700">
            <a:solidFill>
              <a:srgbClr val="1F376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Pożyczka z Umorzeniem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36,4 mln EUR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Prostokąt 18">
            <a:extLst>
              <a:ext uri="{FF2B5EF4-FFF2-40B4-BE49-F238E27FC236}">
                <a16:creationId xmlns:a16="http://schemas.microsoft.com/office/drawing/2014/main" xmlns="" id="{258AF326-1559-4575-407B-1E5678880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2662" y="2576513"/>
            <a:ext cx="923925" cy="742950"/>
          </a:xfrm>
          <a:prstGeom prst="rect">
            <a:avLst/>
          </a:prstGeom>
          <a:solidFill>
            <a:srgbClr val="00B050"/>
          </a:solidFill>
          <a:ln w="12700">
            <a:solidFill>
              <a:srgbClr val="1F376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Wejścia kapitałowe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 mln EUR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Prostokąt 21">
            <a:extLst>
              <a:ext uri="{FF2B5EF4-FFF2-40B4-BE49-F238E27FC236}">
                <a16:creationId xmlns:a16="http://schemas.microsoft.com/office/drawing/2014/main" xmlns="" id="{DBD682FA-2B49-1358-5317-F2F845203B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7137" y="2557463"/>
            <a:ext cx="2686050" cy="1028700"/>
          </a:xfrm>
          <a:prstGeom prst="rect">
            <a:avLst/>
          </a:prstGeom>
          <a:solidFill>
            <a:srgbClr val="00B050"/>
          </a:solidFill>
          <a:ln w="12700">
            <a:solidFill>
              <a:srgbClr val="1F376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Pożyczka z Umorzeniem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65,69 mln EUR 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43,29 mln EUR czysty IF,  22,4 mln EUR Instrument łączony</a:t>
            </a:r>
            <a:r>
              <a:rPr kumimoji="0" lang="pl-PL" altLang="pl-PL" sz="11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 umorzeniem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" name="Prostokąt 22">
            <a:extLst>
              <a:ext uri="{FF2B5EF4-FFF2-40B4-BE49-F238E27FC236}">
                <a16:creationId xmlns:a16="http://schemas.microsoft.com/office/drawing/2014/main" xmlns="" id="{A3510F14-9FC6-27DA-786C-4DE03BFCAE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2787" y="2538413"/>
            <a:ext cx="1095375" cy="762000"/>
          </a:xfrm>
          <a:prstGeom prst="rect">
            <a:avLst/>
          </a:prstGeom>
          <a:solidFill>
            <a:srgbClr val="00B050"/>
          </a:solidFill>
          <a:ln w="12700">
            <a:solidFill>
              <a:srgbClr val="1F376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Wyłącznie </a:t>
            </a: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pożyczka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18,1 mln EUR 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Prostokąt 23">
            <a:extLst>
              <a:ext uri="{FF2B5EF4-FFF2-40B4-BE49-F238E27FC236}">
                <a16:creationId xmlns:a16="http://schemas.microsoft.com/office/drawing/2014/main" xmlns="" id="{16271692-00E7-7747-A18C-78339CF976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33462" y="2528888"/>
            <a:ext cx="1085850" cy="771525"/>
          </a:xfrm>
          <a:prstGeom prst="rect">
            <a:avLst/>
          </a:prstGeom>
          <a:solidFill>
            <a:srgbClr val="00B050"/>
          </a:solidFill>
          <a:ln w="12700">
            <a:solidFill>
              <a:srgbClr val="1F376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Pożyczka z </a:t>
            </a:r>
            <a:r>
              <a:rPr kumimoji="0" lang="pl-PL" altLang="pl-PL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Umorzeniem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 mln EUR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6" name="Łącznik prosty ze strzałką 25">
            <a:extLst>
              <a:ext uri="{FF2B5EF4-FFF2-40B4-BE49-F238E27FC236}">
                <a16:creationId xmlns:a16="http://schemas.microsoft.com/office/drawing/2014/main" xmlns="" id="{1C3138E1-E34F-D5D6-5E1F-1AC2DB86CCD4}"/>
              </a:ext>
            </a:extLst>
          </p:cNvPr>
          <p:cNvCxnSpPr/>
          <p:nvPr/>
        </p:nvCxnSpPr>
        <p:spPr>
          <a:xfrm>
            <a:off x="8881560" y="2204868"/>
            <a:ext cx="733425" cy="3143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Łącznik prosty ze strzałką 26">
            <a:extLst>
              <a:ext uri="{FF2B5EF4-FFF2-40B4-BE49-F238E27FC236}">
                <a16:creationId xmlns:a16="http://schemas.microsoft.com/office/drawing/2014/main" xmlns="" id="{82900003-3DBA-9CD3-05EF-183BBEF4C899}"/>
              </a:ext>
            </a:extLst>
          </p:cNvPr>
          <p:cNvCxnSpPr/>
          <p:nvPr/>
        </p:nvCxnSpPr>
        <p:spPr>
          <a:xfrm flipH="1">
            <a:off x="7801285" y="2195513"/>
            <a:ext cx="866774" cy="3333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Prostokąt 26">
            <a:extLst>
              <a:ext uri="{FF2B5EF4-FFF2-40B4-BE49-F238E27FC236}">
                <a16:creationId xmlns:a16="http://schemas.microsoft.com/office/drawing/2014/main" xmlns="" id="{E19AD214-B721-DBD1-BD13-9BC82CC800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0262" y="3986213"/>
            <a:ext cx="1028700" cy="1104900"/>
          </a:xfrm>
          <a:prstGeom prst="rect">
            <a:avLst/>
          </a:prstGeom>
          <a:solidFill>
            <a:srgbClr val="C45911"/>
          </a:solidFill>
          <a:ln w="12700">
            <a:solidFill>
              <a:srgbClr val="1F376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Efektywność energetyczna MŚP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13,16 mln EUR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Prostokąt 27">
            <a:extLst>
              <a:ext uri="{FF2B5EF4-FFF2-40B4-BE49-F238E27FC236}">
                <a16:creationId xmlns:a16="http://schemas.microsoft.com/office/drawing/2014/main" xmlns="" id="{EC26DDD3-B23F-4C66-8CA5-EE6344662D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5162" y="3995738"/>
            <a:ext cx="971550" cy="1085850"/>
          </a:xfrm>
          <a:prstGeom prst="rect">
            <a:avLst/>
          </a:prstGeom>
          <a:solidFill>
            <a:srgbClr val="C45911"/>
          </a:solidFill>
          <a:ln w="12700">
            <a:solidFill>
              <a:srgbClr val="1F376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Budynki użyteczności publicznej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37,3 mln EUR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Prostokąt 28">
            <a:extLst>
              <a:ext uri="{FF2B5EF4-FFF2-40B4-BE49-F238E27FC236}">
                <a16:creationId xmlns:a16="http://schemas.microsoft.com/office/drawing/2014/main" xmlns="" id="{D6EC03B3-1CCC-3255-8D32-01E2CCA22A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8762" y="3986213"/>
            <a:ext cx="1190625" cy="1076325"/>
          </a:xfrm>
          <a:prstGeom prst="rect">
            <a:avLst/>
          </a:prstGeom>
          <a:solidFill>
            <a:srgbClr val="C45911"/>
          </a:solidFill>
          <a:ln w="12700">
            <a:solidFill>
              <a:srgbClr val="1F376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Oświetlenie uliczne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 mln EUR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31" name="Łącznik prosty ze strzałką 30">
            <a:extLst>
              <a:ext uri="{FF2B5EF4-FFF2-40B4-BE49-F238E27FC236}">
                <a16:creationId xmlns:a16="http://schemas.microsoft.com/office/drawing/2014/main" xmlns="" id="{C7136AF5-8121-3BE3-114D-60DB083D91EE}"/>
              </a:ext>
            </a:extLst>
          </p:cNvPr>
          <p:cNvCxnSpPr/>
          <p:nvPr/>
        </p:nvCxnSpPr>
        <p:spPr>
          <a:xfrm flipH="1">
            <a:off x="2771239" y="3606112"/>
            <a:ext cx="2181224" cy="342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Łącznik prosty ze strzałką 31">
            <a:extLst>
              <a:ext uri="{FF2B5EF4-FFF2-40B4-BE49-F238E27FC236}">
                <a16:creationId xmlns:a16="http://schemas.microsoft.com/office/drawing/2014/main" xmlns="" id="{8A4430CE-6268-3B61-F95F-8BB9887CF949}"/>
              </a:ext>
            </a:extLst>
          </p:cNvPr>
          <p:cNvCxnSpPr/>
          <p:nvPr/>
        </p:nvCxnSpPr>
        <p:spPr>
          <a:xfrm flipH="1">
            <a:off x="3892514" y="3595688"/>
            <a:ext cx="1323974" cy="3905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Łącznik prosty ze strzałką 32">
            <a:extLst>
              <a:ext uri="{FF2B5EF4-FFF2-40B4-BE49-F238E27FC236}">
                <a16:creationId xmlns:a16="http://schemas.microsoft.com/office/drawing/2014/main" xmlns="" id="{BD6C5F81-B717-F4AA-CD19-E0F00C51409B}"/>
              </a:ext>
            </a:extLst>
          </p:cNvPr>
          <p:cNvCxnSpPr/>
          <p:nvPr/>
        </p:nvCxnSpPr>
        <p:spPr>
          <a:xfrm flipH="1">
            <a:off x="5208156" y="3606112"/>
            <a:ext cx="257174" cy="3238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Prostokąt 46">
            <a:extLst>
              <a:ext uri="{FF2B5EF4-FFF2-40B4-BE49-F238E27FC236}">
                <a16:creationId xmlns:a16="http://schemas.microsoft.com/office/drawing/2014/main" xmlns="" id="{B6FB469C-11C3-7530-07A8-7B519957A1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72019" y="2557463"/>
            <a:ext cx="1719981" cy="771525"/>
          </a:xfrm>
          <a:prstGeom prst="rect">
            <a:avLst/>
          </a:prstGeom>
          <a:solidFill>
            <a:srgbClr val="00B050"/>
          </a:solidFill>
          <a:ln w="12700">
            <a:solidFill>
              <a:srgbClr val="1F376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Pożyczka z Umorzeniem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5,4 mln EUR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35" name="Łącznik prosty ze strzałką 34">
            <a:extLst>
              <a:ext uri="{FF2B5EF4-FFF2-40B4-BE49-F238E27FC236}">
                <a16:creationId xmlns:a16="http://schemas.microsoft.com/office/drawing/2014/main" xmlns="" id="{1C91CC8E-C762-9197-8EB3-9BFB22BEADD8}"/>
              </a:ext>
            </a:extLst>
          </p:cNvPr>
          <p:cNvCxnSpPr/>
          <p:nvPr/>
        </p:nvCxnSpPr>
        <p:spPr>
          <a:xfrm flipH="1">
            <a:off x="11740396" y="2188435"/>
            <a:ext cx="45084" cy="3619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rostokąt 54">
            <a:extLst>
              <a:ext uri="{FF2B5EF4-FFF2-40B4-BE49-F238E27FC236}">
                <a16:creationId xmlns:a16="http://schemas.microsoft.com/office/drawing/2014/main" xmlns="" id="{05661723-3B18-7F10-AAF2-45F185C572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3387" y="3986213"/>
            <a:ext cx="1028700" cy="1085850"/>
          </a:xfrm>
          <a:prstGeom prst="rect">
            <a:avLst/>
          </a:prstGeom>
          <a:solidFill>
            <a:srgbClr val="C45911"/>
          </a:solidFill>
          <a:ln w="12700">
            <a:solidFill>
              <a:srgbClr val="1F376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Sektor mieszkaniowy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10,23 mln EUR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40" name="Łącznik prosty ze strzałką 39">
            <a:extLst>
              <a:ext uri="{FF2B5EF4-FFF2-40B4-BE49-F238E27FC236}">
                <a16:creationId xmlns:a16="http://schemas.microsoft.com/office/drawing/2014/main" xmlns="" id="{4D330556-C4B5-D9AD-9733-D43ECD46E8A9}"/>
              </a:ext>
            </a:extLst>
          </p:cNvPr>
          <p:cNvCxnSpPr/>
          <p:nvPr/>
        </p:nvCxnSpPr>
        <p:spPr>
          <a:xfrm>
            <a:off x="5716094" y="3624263"/>
            <a:ext cx="805180" cy="342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Łącznik prosty 40">
            <a:extLst>
              <a:ext uri="{FF2B5EF4-FFF2-40B4-BE49-F238E27FC236}">
                <a16:creationId xmlns:a16="http://schemas.microsoft.com/office/drawing/2014/main" xmlns="" id="{E70E0870-8283-F5AF-4133-98F6438D7015}"/>
              </a:ext>
            </a:extLst>
          </p:cNvPr>
          <p:cNvCxnSpPr/>
          <p:nvPr/>
        </p:nvCxnSpPr>
        <p:spPr>
          <a:xfrm flipH="1">
            <a:off x="7671400" y="4048125"/>
            <a:ext cx="95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Łącznik prosty 44">
            <a:extLst>
              <a:ext uri="{FF2B5EF4-FFF2-40B4-BE49-F238E27FC236}">
                <a16:creationId xmlns:a16="http://schemas.microsoft.com/office/drawing/2014/main" xmlns="" id="{43009D3D-52E1-8D72-6FC4-26783BD09EBE}"/>
              </a:ext>
            </a:extLst>
          </p:cNvPr>
          <p:cNvCxnSpPr/>
          <p:nvPr/>
        </p:nvCxnSpPr>
        <p:spPr>
          <a:xfrm>
            <a:off x="2570762" y="2414588"/>
            <a:ext cx="1024572" cy="10763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6" name="Łącznik prosty 45">
            <a:extLst>
              <a:ext uri="{FF2B5EF4-FFF2-40B4-BE49-F238E27FC236}">
                <a16:creationId xmlns:a16="http://schemas.microsoft.com/office/drawing/2014/main" xmlns="" id="{8DB07F19-2B71-32A1-B46E-3A2F7441A710}"/>
              </a:ext>
            </a:extLst>
          </p:cNvPr>
          <p:cNvCxnSpPr/>
          <p:nvPr/>
        </p:nvCxnSpPr>
        <p:spPr>
          <a:xfrm flipV="1">
            <a:off x="2432553" y="2390776"/>
            <a:ext cx="1219931" cy="1143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7" name="Łącznik prosty ze strzałką 46">
            <a:extLst>
              <a:ext uri="{FF2B5EF4-FFF2-40B4-BE49-F238E27FC236}">
                <a16:creationId xmlns:a16="http://schemas.microsoft.com/office/drawing/2014/main" xmlns="" id="{4ADB1E75-166A-2644-E3C9-8378902AF62F}"/>
              </a:ext>
            </a:extLst>
          </p:cNvPr>
          <p:cNvCxnSpPr>
            <a:cxnSpLocks/>
          </p:cNvCxnSpPr>
          <p:nvPr/>
        </p:nvCxnSpPr>
        <p:spPr>
          <a:xfrm flipH="1">
            <a:off x="295584" y="2157413"/>
            <a:ext cx="621021" cy="3617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Prostokąt 16">
            <a:extLst>
              <a:ext uri="{FF2B5EF4-FFF2-40B4-BE49-F238E27FC236}">
                <a16:creationId xmlns:a16="http://schemas.microsoft.com/office/drawing/2014/main" xmlns="" id="{382FCDE5-4EC8-9236-7C49-57F3C66360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90" y="2535898"/>
            <a:ext cx="1038226" cy="762000"/>
          </a:xfrm>
          <a:prstGeom prst="rect">
            <a:avLst/>
          </a:prstGeom>
          <a:solidFill>
            <a:srgbClr val="00B050"/>
          </a:solidFill>
          <a:ln w="12700">
            <a:solidFill>
              <a:srgbClr val="1F376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Wyłącznie pożyczka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41,4 mln EUR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53" name="Łącznik prosty ze strzałką 52">
            <a:extLst>
              <a:ext uri="{FF2B5EF4-FFF2-40B4-BE49-F238E27FC236}">
                <a16:creationId xmlns:a16="http://schemas.microsoft.com/office/drawing/2014/main" xmlns="" id="{95D54297-8BC5-BFDA-7871-F9CDB620C8B0}"/>
              </a:ext>
            </a:extLst>
          </p:cNvPr>
          <p:cNvCxnSpPr>
            <a:cxnSpLocks/>
          </p:cNvCxnSpPr>
          <p:nvPr/>
        </p:nvCxnSpPr>
        <p:spPr>
          <a:xfrm>
            <a:off x="2446198" y="2175564"/>
            <a:ext cx="650081" cy="3905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Łącznik prosty ze strzałką 53">
            <a:extLst>
              <a:ext uri="{FF2B5EF4-FFF2-40B4-BE49-F238E27FC236}">
                <a16:creationId xmlns:a16="http://schemas.microsoft.com/office/drawing/2014/main" xmlns="" id="{F4A1F529-071E-EA0A-6DF7-90EA39E80639}"/>
              </a:ext>
            </a:extLst>
          </p:cNvPr>
          <p:cNvCxnSpPr>
            <a:cxnSpLocks/>
          </p:cNvCxnSpPr>
          <p:nvPr/>
        </p:nvCxnSpPr>
        <p:spPr>
          <a:xfrm>
            <a:off x="5313463" y="2182557"/>
            <a:ext cx="0" cy="3589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54236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3B5830F4-589F-F3C0-1EDF-B7D8772034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15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xmlns="" id="{C4EE58B5-4C35-59A4-0E1C-4E9077E1169C}"/>
              </a:ext>
            </a:extLst>
          </p:cNvPr>
          <p:cNvSpPr txBox="1"/>
          <p:nvPr/>
        </p:nvSpPr>
        <p:spPr>
          <a:xfrm>
            <a:off x="999067" y="512495"/>
            <a:ext cx="9448800" cy="40011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pl-PL" sz="2000" b="1" u="sng" dirty="0">
                <a:solidFill>
                  <a:schemeClr val="bg1"/>
                </a:solidFill>
              </a:rPr>
              <a:t>Zmiany w ocenie ex </a:t>
            </a:r>
            <a:r>
              <a:rPr lang="pl-PL" sz="2000" b="1" u="sng" dirty="0" err="1">
                <a:solidFill>
                  <a:schemeClr val="bg1"/>
                </a:solidFill>
              </a:rPr>
              <a:t>ante</a:t>
            </a:r>
            <a:r>
              <a:rPr lang="pl-PL" sz="2000" b="1" u="sng" dirty="0">
                <a:solidFill>
                  <a:schemeClr val="bg1"/>
                </a:solidFill>
              </a:rPr>
              <a:t> IF - aktualizacja</a:t>
            </a:r>
            <a:endParaRPr lang="pl-PL" sz="2000" b="1" dirty="0">
              <a:solidFill>
                <a:schemeClr val="bg1"/>
              </a:solidFill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xmlns="" id="{EFC2ADD8-1202-235E-028A-7341E2C3C9B5}"/>
              </a:ext>
            </a:extLst>
          </p:cNvPr>
          <p:cNvSpPr txBox="1"/>
          <p:nvPr/>
        </p:nvSpPr>
        <p:spPr>
          <a:xfrm>
            <a:off x="999067" y="1320799"/>
            <a:ext cx="922020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endParaRPr lang="pl-PL" sz="1800" i="1" dirty="0"/>
          </a:p>
          <a:p>
            <a:pPr marL="342900" lvl="0" indent="-342900">
              <a:buFont typeface="+mj-lt"/>
              <a:buAutoNum type="arabicPeriod"/>
            </a:pPr>
            <a:r>
              <a:rPr lang="pl-PL" sz="1800" i="1" dirty="0" smtClean="0"/>
              <a:t>Ujednolicenie </a:t>
            </a:r>
            <a:r>
              <a:rPr lang="pl-PL" sz="1800" i="1" dirty="0"/>
              <a:t>alokacji w ocenie ex </a:t>
            </a:r>
            <a:r>
              <a:rPr lang="pl-PL" sz="1800" i="1" dirty="0" err="1"/>
              <a:t>ante</a:t>
            </a:r>
            <a:r>
              <a:rPr lang="pl-PL" sz="1800" i="1" dirty="0"/>
              <a:t> </a:t>
            </a:r>
            <a:r>
              <a:rPr lang="pl-PL" sz="1800" i="1" dirty="0" smtClean="0"/>
              <a:t>na interwencję w formie IF </a:t>
            </a:r>
            <a:r>
              <a:rPr lang="pl-PL" sz="1800" i="1" dirty="0"/>
              <a:t>z </a:t>
            </a:r>
            <a:r>
              <a:rPr lang="pl-PL" sz="1800" i="1" dirty="0" err="1"/>
              <a:t>FEdKP</a:t>
            </a:r>
            <a:r>
              <a:rPr lang="pl-PL" sz="1800" i="1" dirty="0"/>
              <a:t> </a:t>
            </a:r>
            <a:r>
              <a:rPr lang="pl-PL" sz="1800" i="1" dirty="0" smtClean="0"/>
              <a:t>2021-2027 </a:t>
            </a:r>
          </a:p>
          <a:p>
            <a:pPr lvl="0"/>
            <a:r>
              <a:rPr lang="pl-PL" sz="1800" i="1" dirty="0" smtClean="0"/>
              <a:t>– w wyniku </a:t>
            </a:r>
            <a:r>
              <a:rPr lang="pl-PL" sz="1800" i="1" dirty="0"/>
              <a:t>zakończenia procesu negocjacji programu z KE;</a:t>
            </a:r>
          </a:p>
          <a:p>
            <a:pPr marL="342900" lvl="0" indent="-342900">
              <a:buFont typeface="+mj-lt"/>
              <a:buAutoNum type="arabicPeriod"/>
            </a:pPr>
            <a:endParaRPr lang="pl-PL" sz="1800" i="1" dirty="0"/>
          </a:p>
          <a:p>
            <a:pPr marL="342900" lvl="0" indent="-342900">
              <a:buFont typeface="+mj-lt"/>
              <a:buAutoNum type="arabicPeriod"/>
            </a:pPr>
            <a:r>
              <a:rPr lang="pl-PL" i="1" dirty="0" smtClean="0"/>
              <a:t>Uszczegółowienie wyboru Menedżera </a:t>
            </a:r>
            <a:r>
              <a:rPr lang="pl-PL" sz="1800" i="1" dirty="0"/>
              <a:t>Funduszu Powierniczego  </a:t>
            </a:r>
            <a:r>
              <a:rPr lang="pl-PL" sz="1800" i="1" dirty="0" smtClean="0"/>
              <a:t>-  Kujawsko-Pomorskiego Funduszu Rozwoju;</a:t>
            </a:r>
            <a:endParaRPr lang="pl-PL" sz="1800" i="1" dirty="0"/>
          </a:p>
          <a:p>
            <a:pPr lvl="0"/>
            <a:endParaRPr lang="pl-PL" i="1" dirty="0"/>
          </a:p>
          <a:p>
            <a:pPr marL="342900" lvl="0" indent="-342900">
              <a:buFont typeface="+mj-lt"/>
              <a:buAutoNum type="arabicPeriod" startAt="3"/>
            </a:pPr>
            <a:r>
              <a:rPr lang="pl-PL" sz="1800" i="1" dirty="0"/>
              <a:t>Uzasadnienie rezygnacji z </a:t>
            </a:r>
            <a:r>
              <a:rPr lang="pl-PL" sz="1800" i="1" dirty="0" smtClean="0"/>
              <a:t>instrumentu kapitałowego wraz </a:t>
            </a:r>
            <a:r>
              <a:rPr lang="pl-PL" sz="1800" i="1" dirty="0"/>
              <a:t>z przeniesieniem alokacji na pożyczkę rozwojową;</a:t>
            </a:r>
          </a:p>
          <a:p>
            <a:pPr lvl="0"/>
            <a:endParaRPr lang="pl-PL" sz="1800" i="1" dirty="0"/>
          </a:p>
          <a:p>
            <a:pPr marL="342900" lvl="0" indent="-342900">
              <a:buFont typeface="+mj-lt"/>
              <a:buAutoNum type="arabicPeriod" startAt="4"/>
            </a:pPr>
            <a:r>
              <a:rPr lang="pl-PL" sz="1800" i="1" dirty="0"/>
              <a:t>Uzasadnienie rezygnacji z </a:t>
            </a:r>
            <a:r>
              <a:rPr lang="pl-PL" sz="1800" i="1" dirty="0" smtClean="0"/>
              <a:t>instrumentu w postaci pożyczki </a:t>
            </a:r>
            <a:r>
              <a:rPr lang="pl-PL" sz="1800" i="1" dirty="0"/>
              <a:t>rewitalizacyjnej w CP5;</a:t>
            </a:r>
          </a:p>
          <a:p>
            <a:pPr marL="342900" lvl="0" indent="-342900">
              <a:buFont typeface="+mj-lt"/>
              <a:buAutoNum type="arabicPeriod" startAt="4"/>
            </a:pPr>
            <a:endParaRPr lang="pl-PL" i="1" dirty="0"/>
          </a:p>
          <a:p>
            <a:pPr marL="342900" lvl="0" indent="-342900">
              <a:buFont typeface="+mj-lt"/>
              <a:buAutoNum type="arabicPeriod" startAt="4"/>
            </a:pPr>
            <a:r>
              <a:rPr lang="pl-PL" sz="1800" i="1" dirty="0"/>
              <a:t>Adaptacja wskaźników z </a:t>
            </a:r>
            <a:r>
              <a:rPr lang="pl-PL" sz="1800" i="1" dirty="0" err="1"/>
              <a:t>FEdKP</a:t>
            </a:r>
            <a:r>
              <a:rPr lang="pl-PL" sz="1800" i="1" dirty="0"/>
              <a:t> do instrumentów finansowych (ten sam wykonawca, który przygotowywał ocenę ex </a:t>
            </a:r>
            <a:r>
              <a:rPr lang="pl-PL" sz="1800" i="1" dirty="0" err="1"/>
              <a:t>ante</a:t>
            </a:r>
            <a:r>
              <a:rPr lang="pl-PL" sz="1800" i="1" dirty="0"/>
              <a:t> dla IF, szacował wskaźniki dla programu);</a:t>
            </a:r>
          </a:p>
          <a:p>
            <a:pPr lvl="0"/>
            <a:endParaRPr lang="pl-PL" sz="1800" i="1" dirty="0"/>
          </a:p>
          <a:p>
            <a:pPr marL="342900" lvl="0" indent="-342900">
              <a:buFont typeface="+mj-lt"/>
              <a:buAutoNum type="arabicPeriod" startAt="6"/>
            </a:pPr>
            <a:r>
              <a:rPr lang="pl-PL" sz="1800" i="1" dirty="0"/>
              <a:t>Rozdzielenie metryk </a:t>
            </a:r>
            <a:r>
              <a:rPr lang="pl-PL" sz="1800" i="1" dirty="0" err="1"/>
              <a:t>Ekopożyczki</a:t>
            </a:r>
            <a:r>
              <a:rPr lang="pl-PL" sz="1800" i="1" dirty="0"/>
              <a:t> na termomodernizację mikro i małych firm od pożyczki na GOZ - brak możliwości połączenia interwencji w ramach </a:t>
            </a:r>
            <a:r>
              <a:rPr lang="pl-PL" i="1" dirty="0"/>
              <a:t>d</a:t>
            </a:r>
            <a:r>
              <a:rPr lang="pl-PL" sz="1800" i="1" dirty="0" smtClean="0"/>
              <a:t>wóch różnych </a:t>
            </a:r>
            <a:r>
              <a:rPr lang="pl-PL" sz="1800" i="1" dirty="0"/>
              <a:t>celów szczegółowych;</a:t>
            </a:r>
          </a:p>
          <a:p>
            <a:endParaRPr lang="pl-PL" sz="1800" i="1" dirty="0"/>
          </a:p>
        </p:txBody>
      </p:sp>
    </p:spTree>
    <p:extLst>
      <p:ext uri="{BB962C8B-B14F-4D97-AF65-F5344CB8AC3E}">
        <p14:creationId xmlns:p14="http://schemas.microsoft.com/office/powerpoint/2010/main" val="9892727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3B5830F4-589F-F3C0-1EDF-B7D8772034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16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xmlns="" id="{C4EE58B5-4C35-59A4-0E1C-4E9077E1169C}"/>
              </a:ext>
            </a:extLst>
          </p:cNvPr>
          <p:cNvSpPr txBox="1"/>
          <p:nvPr/>
        </p:nvSpPr>
        <p:spPr>
          <a:xfrm>
            <a:off x="999067" y="512495"/>
            <a:ext cx="9448800" cy="40011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pl-PL" sz="2000" b="1" u="sng" dirty="0">
                <a:solidFill>
                  <a:schemeClr val="bg1"/>
                </a:solidFill>
              </a:rPr>
              <a:t>Zmiany w ocenie ex </a:t>
            </a:r>
            <a:r>
              <a:rPr lang="pl-PL" sz="2000" b="1" u="sng" dirty="0" err="1">
                <a:solidFill>
                  <a:schemeClr val="bg1"/>
                </a:solidFill>
              </a:rPr>
              <a:t>ante</a:t>
            </a:r>
            <a:r>
              <a:rPr lang="pl-PL" sz="2000" b="1" u="sng" dirty="0">
                <a:solidFill>
                  <a:schemeClr val="bg1"/>
                </a:solidFill>
              </a:rPr>
              <a:t> IF - aktualizacja</a:t>
            </a:r>
            <a:endParaRPr lang="pl-PL" sz="2000" b="1" dirty="0">
              <a:solidFill>
                <a:schemeClr val="bg1"/>
              </a:solidFill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xmlns="" id="{A9ADBB4B-BA6D-5205-9E28-D8B6AE3DA5AB}"/>
              </a:ext>
            </a:extLst>
          </p:cNvPr>
          <p:cNvSpPr txBox="1"/>
          <p:nvPr/>
        </p:nvSpPr>
        <p:spPr>
          <a:xfrm>
            <a:off x="787399" y="1357279"/>
            <a:ext cx="9660467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 startAt="7"/>
            </a:pPr>
            <a:r>
              <a:rPr lang="pl-PL" sz="1800" i="1" dirty="0"/>
              <a:t>W pożyczce rozwojowej </a:t>
            </a:r>
            <a:r>
              <a:rPr lang="pl-PL" sz="1800" i="1" dirty="0" smtClean="0"/>
              <a:t>wprowadzenie </a:t>
            </a:r>
            <a:r>
              <a:rPr lang="pl-PL" sz="1800" i="1" dirty="0"/>
              <a:t>możliwości oferowania </a:t>
            </a:r>
            <a:r>
              <a:rPr lang="pl-PL" sz="1800" i="1" dirty="0" smtClean="0"/>
              <a:t>obniżonego </a:t>
            </a:r>
            <a:r>
              <a:rPr lang="pl-PL" sz="1800" i="1" dirty="0"/>
              <a:t>oprocentowania </a:t>
            </a:r>
            <a:r>
              <a:rPr lang="pl-PL" sz="1800" i="1" dirty="0" smtClean="0"/>
              <a:t>za </a:t>
            </a:r>
            <a:r>
              <a:rPr lang="pl-PL" sz="1800" i="1" dirty="0"/>
              <a:t>spełnienie </a:t>
            </a:r>
            <a:r>
              <a:rPr lang="pl-PL" sz="1800" i="1" dirty="0" smtClean="0"/>
              <a:t>warunków dla zastosowania umorzeń </a:t>
            </a:r>
            <a:r>
              <a:rPr lang="pl-PL" sz="1800" i="1" dirty="0"/>
              <a:t>(z uwagi na wysokie stopy procentowe) oraz usunięcie umorzenia za realizację inwestycji wpisującej się w potencjały </a:t>
            </a:r>
            <a:r>
              <a:rPr lang="pl-PL" sz="1800" i="1" dirty="0" smtClean="0"/>
              <a:t>endogeniczne na skutek powielenia interwencji z możliwym wsparciem do uzyskania w ramach CP5;</a:t>
            </a:r>
            <a:endParaRPr lang="pl-PL" sz="1800" i="1" dirty="0"/>
          </a:p>
          <a:p>
            <a:pPr lvl="0"/>
            <a:endParaRPr lang="pl-PL" sz="1800" i="1" dirty="0"/>
          </a:p>
          <a:p>
            <a:pPr marL="342900" indent="-342900">
              <a:buFont typeface="+mj-lt"/>
              <a:buAutoNum type="arabicPeriod" startAt="8"/>
            </a:pPr>
            <a:r>
              <a:rPr lang="pl-PL" sz="1800" i="1" dirty="0"/>
              <a:t>W pożyczce na </a:t>
            </a:r>
            <a:r>
              <a:rPr lang="pl-PL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modernizację energetyczną wielorodzinnych budynków mieszkalnych i budynków użyteczności publicznej i oświetlenia ulicznego: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pl-PL" sz="1800" i="1" dirty="0" smtClean="0"/>
              <a:t>wprowadzenie </a:t>
            </a:r>
            <a:r>
              <a:rPr lang="pl-PL" sz="1800" i="1" dirty="0"/>
              <a:t>dodatkowych </a:t>
            </a:r>
            <a:r>
              <a:rPr lang="pl-PL" sz="1800" i="1" dirty="0" smtClean="0"/>
              <a:t>przesłanek umożliwiających zwiększenie poziomu umorzeń</a:t>
            </a:r>
            <a:r>
              <a:rPr lang="pl-PL" sz="1800" i="1" dirty="0"/>
              <a:t>: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pl-PL" dirty="0" smtClean="0"/>
              <a:t>o maksymalnie 9</a:t>
            </a:r>
            <a:r>
              <a:rPr lang="pl-PL" dirty="0"/>
              <a:t>% </a:t>
            </a:r>
            <a:r>
              <a:rPr lang="pl-PL" dirty="0" smtClean="0"/>
              <a:t>w </a:t>
            </a:r>
            <a:r>
              <a:rPr lang="pl-PL" dirty="0"/>
              <a:t>zależności od wskaźnika dochodów podatkowych jednostki samorządu terytorialnego (dane o dochodach podatkowych tj. wskaźnik gminny </a:t>
            </a:r>
            <a:r>
              <a:rPr lang="pl-PL" dirty="0" err="1"/>
              <a:t>Gg</a:t>
            </a:r>
            <a:r>
              <a:rPr lang="pl-PL" dirty="0"/>
              <a:t>);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pl-PL" dirty="0" smtClean="0"/>
              <a:t>o maksymalnie 5</a:t>
            </a:r>
            <a:r>
              <a:rPr lang="pl-PL" dirty="0"/>
              <a:t>% </a:t>
            </a:r>
            <a:r>
              <a:rPr lang="pl-PL" dirty="0" smtClean="0"/>
              <a:t>jeśli </a:t>
            </a:r>
            <a:r>
              <a:rPr lang="pl-PL" dirty="0"/>
              <a:t>co najmniej 10% kosztów wspieranej inwestycji dot. adaptacji do zmian klimatu (zielone dachy, nasadzenia, retencjonowanie wody deszczowej) lub instalacji OZE – wynika analizy DNSH/ rekomendacje KE;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pl-PL" i="1" dirty="0" smtClean="0"/>
              <a:t>o maksymalnie 5</a:t>
            </a:r>
            <a:r>
              <a:rPr lang="pl-PL" i="1" dirty="0"/>
              <a:t>% pożyczki za wykorzystanie OZE w przypadku pożyczki na oświetlenie </a:t>
            </a:r>
            <a:r>
              <a:rPr lang="pl-PL" i="1" dirty="0" smtClean="0"/>
              <a:t>uliczne – </a:t>
            </a:r>
            <a:r>
              <a:rPr lang="pl-PL" i="1" dirty="0"/>
              <a:t>rekomendacja z Analizy DNSH</a:t>
            </a:r>
            <a:r>
              <a:rPr lang="pl-PL" i="1" dirty="0"/>
              <a:t>. Ł</a:t>
            </a:r>
            <a:r>
              <a:rPr lang="pl-PL" i="1" dirty="0" smtClean="0"/>
              <a:t>ączne </a:t>
            </a:r>
            <a:r>
              <a:rPr lang="pl-PL" i="1" dirty="0"/>
              <a:t>umorzenie na pożyczce </a:t>
            </a:r>
            <a:r>
              <a:rPr lang="pl-PL" i="1" dirty="0" smtClean="0"/>
              <a:t>dalej max </a:t>
            </a:r>
            <a:r>
              <a:rPr lang="pl-PL" i="1" dirty="0"/>
              <a:t>do 30</a:t>
            </a:r>
            <a:r>
              <a:rPr lang="pl-PL" i="1" dirty="0" smtClean="0"/>
              <a:t>%. </a:t>
            </a:r>
            <a:endParaRPr lang="pl-PL" i="1" dirty="0"/>
          </a:p>
        </p:txBody>
      </p:sp>
    </p:spTree>
    <p:extLst>
      <p:ext uri="{BB962C8B-B14F-4D97-AF65-F5344CB8AC3E}">
        <p14:creationId xmlns:p14="http://schemas.microsoft.com/office/powerpoint/2010/main" val="3136609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3B5830F4-589F-F3C0-1EDF-B7D8772034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17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xmlns="" id="{C4EE58B5-4C35-59A4-0E1C-4E9077E1169C}"/>
              </a:ext>
            </a:extLst>
          </p:cNvPr>
          <p:cNvSpPr txBox="1"/>
          <p:nvPr/>
        </p:nvSpPr>
        <p:spPr>
          <a:xfrm>
            <a:off x="999067" y="512495"/>
            <a:ext cx="9448800" cy="40011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pl-PL" sz="2000" b="1" u="sng" dirty="0">
                <a:solidFill>
                  <a:schemeClr val="bg1"/>
                </a:solidFill>
              </a:rPr>
              <a:t>Zmiany w ocenie ex </a:t>
            </a:r>
            <a:r>
              <a:rPr lang="pl-PL" sz="2000" b="1" u="sng" dirty="0" err="1">
                <a:solidFill>
                  <a:schemeClr val="bg1"/>
                </a:solidFill>
              </a:rPr>
              <a:t>ante</a:t>
            </a:r>
            <a:r>
              <a:rPr lang="pl-PL" sz="2000" b="1" u="sng" dirty="0">
                <a:solidFill>
                  <a:schemeClr val="bg1"/>
                </a:solidFill>
              </a:rPr>
              <a:t> IF - aktualizacja</a:t>
            </a:r>
            <a:endParaRPr lang="pl-PL" sz="2000" b="1" dirty="0">
              <a:solidFill>
                <a:schemeClr val="bg1"/>
              </a:solidFill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xmlns="" id="{A9ADBB4B-BA6D-5205-9E28-D8B6AE3DA5AB}"/>
              </a:ext>
            </a:extLst>
          </p:cNvPr>
          <p:cNvSpPr txBox="1"/>
          <p:nvPr/>
        </p:nvSpPr>
        <p:spPr>
          <a:xfrm>
            <a:off x="787399" y="1357279"/>
            <a:ext cx="966046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endParaRPr lang="pl-PL" i="1" dirty="0"/>
          </a:p>
          <a:p>
            <a:pPr marL="342000" lvl="1" indent="-342900">
              <a:buFont typeface="+mj-lt"/>
              <a:buAutoNum type="arabicPeriod" startAt="9"/>
            </a:pPr>
            <a:r>
              <a:rPr lang="pl-PL" dirty="0" err="1">
                <a:solidFill>
                  <a:srgbClr val="000000"/>
                </a:solidFill>
                <a:latin typeface="Calibri" panose="020F0502020204030204" pitchFamily="34" charset="0"/>
              </a:rPr>
              <a:t>Ekopożyczka</a:t>
            </a:r>
            <a:r>
              <a:rPr lang="pl-PL" dirty="0">
                <a:solidFill>
                  <a:srgbClr val="000000"/>
                </a:solidFill>
                <a:latin typeface="Calibri" panose="020F0502020204030204" pitchFamily="34" charset="0"/>
              </a:rPr>
              <a:t> z premią dla przedsiębiorstw </a:t>
            </a:r>
            <a:r>
              <a:rPr lang="pl-PL" dirty="0" smtClean="0">
                <a:solidFill>
                  <a:srgbClr val="000000"/>
                </a:solidFill>
                <a:latin typeface="Calibri" panose="020F0502020204030204" pitchFamily="34" charset="0"/>
              </a:rPr>
              <a:t>- transformacja w kierunku GOZ </a:t>
            </a:r>
            <a:r>
              <a:rPr lang="pl-PL" i="1" dirty="0" smtClean="0"/>
              <a:t>– rozszerzenie grupy odbiorców wsparcia o duże przedsiębiorstwa</a:t>
            </a:r>
          </a:p>
          <a:p>
            <a:pPr marL="342000" lvl="1" indent="-342900">
              <a:buFont typeface="+mj-lt"/>
              <a:buAutoNum type="arabicPeriod" startAt="9"/>
            </a:pPr>
            <a:endParaRPr lang="pl-PL" i="1" dirty="0"/>
          </a:p>
          <a:p>
            <a:pPr marL="342000" lvl="1" indent="-342900">
              <a:buFont typeface="+mj-lt"/>
              <a:buAutoNum type="arabicPeriod" startAt="9"/>
            </a:pPr>
            <a:r>
              <a:rPr lang="pl-PL" dirty="0" err="1">
                <a:solidFill>
                  <a:srgbClr val="000000"/>
                </a:solidFill>
                <a:latin typeface="Calibri" panose="020F0502020204030204" pitchFamily="34" charset="0"/>
              </a:rPr>
              <a:t>Ekopożyczka</a:t>
            </a:r>
            <a:r>
              <a:rPr lang="pl-PL" dirty="0">
                <a:solidFill>
                  <a:srgbClr val="000000"/>
                </a:solidFill>
                <a:latin typeface="Calibri" panose="020F0502020204030204" pitchFamily="34" charset="0"/>
              </a:rPr>
              <a:t> z premią dla przedsiębiorstw na zwiększenie efektywności energetycznej dla mikro i małych firm </a:t>
            </a:r>
            <a:r>
              <a:rPr lang="pl-PL" dirty="0" smtClean="0">
                <a:solidFill>
                  <a:srgbClr val="000000"/>
                </a:solidFill>
                <a:latin typeface="Calibri" panose="020F0502020204030204" pitchFamily="34" charset="0"/>
              </a:rPr>
              <a:t>– zwiększenie maksymalnego poziomu umorzenia za osiągnięty efekt energetyczny z 20% do 25% + umożliwienie wsparcia przedsiębiorstw komunalnych</a:t>
            </a:r>
          </a:p>
          <a:p>
            <a:pPr marL="342000" lvl="1" indent="-342900">
              <a:buFont typeface="+mj-lt"/>
              <a:buAutoNum type="arabicPeriod" startAt="9"/>
            </a:pPr>
            <a:endParaRPr lang="pl-PL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342000" lvl="1" indent="-342900">
              <a:buFont typeface="+mj-lt"/>
              <a:buAutoNum type="arabicPeriod" startAt="9"/>
            </a:pPr>
            <a:r>
              <a:rPr lang="pl-PL" dirty="0" smtClean="0">
                <a:solidFill>
                  <a:srgbClr val="000000"/>
                </a:solidFill>
                <a:latin typeface="Calibri" panose="020F0502020204030204" pitchFamily="34" charset="0"/>
              </a:rPr>
              <a:t>Dodanie możliwości promowania inwestycji realizowanych w formule partnerstwa publiczno-prywatnego (np. projekty ESCO) – możliwa dodatkowa karencja w spłacie i wydłużony okres zapadalności pożyczki</a:t>
            </a:r>
            <a:endParaRPr lang="pl-PL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lvl="1"/>
            <a:endParaRPr lang="pl-PL" i="1" dirty="0"/>
          </a:p>
        </p:txBody>
      </p:sp>
    </p:spTree>
    <p:extLst>
      <p:ext uri="{BB962C8B-B14F-4D97-AF65-F5344CB8AC3E}">
        <p14:creationId xmlns:p14="http://schemas.microsoft.com/office/powerpoint/2010/main" val="20508783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xmlns="" id="{7B9CE745-7EA8-427B-FA67-B66593D8B7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3901" y="3655067"/>
            <a:ext cx="9031400" cy="1004864"/>
          </a:xfrm>
        </p:spPr>
        <p:txBody>
          <a:bodyPr/>
          <a:lstStyle/>
          <a:p>
            <a:pPr algn="ctr"/>
            <a:r>
              <a:rPr lang="pl-PL" dirty="0"/>
              <a:t>DZIĘKUJEMY ZA UWAGĘ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xmlns="" id="{41FD2580-0DB3-0875-8F5F-27A1FE9F599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960100" y="6369050"/>
            <a:ext cx="1231900" cy="161925"/>
          </a:xfrm>
        </p:spPr>
        <p:txBody>
          <a:bodyPr/>
          <a:lstStyle/>
          <a:p>
            <a:fld id="{BEA51555-048F-4ED1-AB8C-D9BC7A331E74}" type="slidenum">
              <a:rPr lang="pl-PL" smtClean="0"/>
              <a:t>18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0D1612A4-701F-CE3B-507D-11EB514071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60" y="5779283"/>
            <a:ext cx="11608168" cy="107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066126"/>
      </p:ext>
    </p:extLst>
  </p:cSld>
  <p:clrMapOvr>
    <a:masterClrMapping/>
  </p:clrMapOvr>
</p:sld>
</file>

<file path=ppt/theme/theme1.xml><?xml version="1.0" encoding="utf-8"?>
<a:theme xmlns:a="http://schemas.openxmlformats.org/drawingml/2006/main" name="1_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2324</TotalTime>
  <Words>1768</Words>
  <Application>Microsoft Office PowerPoint</Application>
  <PresentationFormat>Panoramiczny</PresentationFormat>
  <Paragraphs>250</Paragraphs>
  <Slides>18</Slides>
  <Notes>1</Notes>
  <HiddenSlides>2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27" baseType="lpstr">
      <vt:lpstr>Arial</vt:lpstr>
      <vt:lpstr>Calibri</vt:lpstr>
      <vt:lpstr>Courier New</vt:lpstr>
      <vt:lpstr>Lato</vt:lpstr>
      <vt:lpstr>Open Sans</vt:lpstr>
      <vt:lpstr>Times New Roman</vt:lpstr>
      <vt:lpstr>Wingdings</vt:lpstr>
      <vt:lpstr>Wingdings 3</vt:lpstr>
      <vt:lpstr>1_Motyw pakietu Office</vt:lpstr>
      <vt:lpstr>Ocena ex ante dla Instrumentów Finansowych wdrażanych w województwie kujawsko-pomorskim w ramach programu FUNDUSZE EUROPEJSKIE dla KUJAW I POMORZA  2021-2027 wraz z aktualizacją </vt:lpstr>
      <vt:lpstr>Ocena ex ante - podstawa prawna dokonania wkładów z programu do Instrumentów Finansowych  </vt:lpstr>
      <vt:lpstr> </vt:lpstr>
      <vt:lpstr>Ogólne cele badania – Moduł 1 </vt:lpstr>
      <vt:lpstr>Metody i techniki badawcze</vt:lpstr>
      <vt:lpstr>Luka finansowa – MŚP</vt:lpstr>
      <vt:lpstr>Luka finansowa – jednostki samorządu terytorialnego</vt:lpstr>
      <vt:lpstr>Luka finansowa – jednostki samorządu terytorialnego</vt:lpstr>
      <vt:lpstr>Ogólne cele badania – Moduł 2 </vt:lpstr>
      <vt:lpstr>Propozycje instrumentów finansowych w ramach FEdKP 2021-2027 na podstawie przeprowadzonej oceny ex ante IF</vt:lpstr>
      <vt:lpstr>Aktualizacja Oceny ex ante stanowiąca załącznik do uchwały  Nr 20/944/23 Zarządu Województwa Kujawsko-Pomorskiego  z dnia 17 maja 2023 r. </vt:lpstr>
      <vt:lpstr>Wykorzystanie instrumentów finansowych w programie FEdKP 2021-2027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DZIĘKUJEMY ZA UWAGĘ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Priorytet 2</dc:title>
  <dc:creator>Eliza Kaczmarek</dc:creator>
  <cp:lastModifiedBy>Rafał Domagalski</cp:lastModifiedBy>
  <cp:revision>256</cp:revision>
  <cp:lastPrinted>2023-06-01T10:25:10Z</cp:lastPrinted>
  <dcterms:created xsi:type="dcterms:W3CDTF">2023-01-03T09:56:09Z</dcterms:created>
  <dcterms:modified xsi:type="dcterms:W3CDTF">2023-06-01T11:10:46Z</dcterms:modified>
</cp:coreProperties>
</file>