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70" r:id="rId2"/>
  </p:sldMasterIdLst>
  <p:notesMasterIdLst>
    <p:notesMasterId r:id="rId20"/>
  </p:notesMasterIdLst>
  <p:sldIdLst>
    <p:sldId id="256" r:id="rId3"/>
    <p:sldId id="320" r:id="rId4"/>
    <p:sldId id="302" r:id="rId5"/>
    <p:sldId id="303" r:id="rId6"/>
    <p:sldId id="317" r:id="rId7"/>
    <p:sldId id="321" r:id="rId8"/>
    <p:sldId id="319" r:id="rId9"/>
    <p:sldId id="322" r:id="rId10"/>
    <p:sldId id="323" r:id="rId11"/>
    <p:sldId id="316" r:id="rId12"/>
    <p:sldId id="278" r:id="rId13"/>
    <p:sldId id="279" r:id="rId14"/>
    <p:sldId id="280" r:id="rId15"/>
    <p:sldId id="284" r:id="rId16"/>
    <p:sldId id="285" r:id="rId17"/>
    <p:sldId id="281" r:id="rId18"/>
    <p:sldId id="275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h3YP3xexYcFoahXa2ehi0H5V4Z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EA2"/>
    <a:srgbClr val="034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529" autoAdjust="0"/>
  </p:normalViewPr>
  <p:slideViewPr>
    <p:cSldViewPr snapToGrid="0">
      <p:cViewPr varScale="1">
        <p:scale>
          <a:sx n="100" d="100"/>
          <a:sy n="100" d="100"/>
        </p:scale>
        <p:origin x="936" y="72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2777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customschemas.google.com/relationships/presentationmetadata" Target="meta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1.cec.eu.int\offline\04\lalakiv\My%20Documents\Semester\2024\25_SK_CR24_A_REGIO_source%20tables%20and%20char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Polska a </a:t>
            </a:r>
            <a:r>
              <a:rPr lang="pl-PL" dirty="0"/>
              <a:t>sąsiedzi</a:t>
            </a:r>
            <a:r>
              <a:rPr lang="en-IE" dirty="0"/>
              <a:t> </a:t>
            </a:r>
            <a:r>
              <a:rPr lang="en-IE" dirty="0" err="1"/>
              <a:t>regionalni</a:t>
            </a:r>
            <a:endParaRPr lang="en-IE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'GDP per capita'!$A$39</c:f>
              <c:strCache>
                <c:ptCount val="1"/>
                <c:pt idx="0">
                  <c:v>Czechia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'GDP per capita'!$B$38:$T$38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'GDP per capita'!$B$39:$T$39</c:f>
              <c:numCache>
                <c:formatCode>#,##0</c:formatCode>
                <c:ptCount val="19"/>
                <c:pt idx="0">
                  <c:v>81</c:v>
                </c:pt>
                <c:pt idx="1">
                  <c:v>82</c:v>
                </c:pt>
                <c:pt idx="2">
                  <c:v>82</c:v>
                </c:pt>
                <c:pt idx="3">
                  <c:v>84</c:v>
                </c:pt>
                <c:pt idx="4">
                  <c:v>86</c:v>
                </c:pt>
                <c:pt idx="5">
                  <c:v>87</c:v>
                </c:pt>
                <c:pt idx="6">
                  <c:v>84</c:v>
                </c:pt>
                <c:pt idx="7">
                  <c:v>84</c:v>
                </c:pt>
                <c:pt idx="8">
                  <c:v>84</c:v>
                </c:pt>
                <c:pt idx="9">
                  <c:v>86</c:v>
                </c:pt>
                <c:pt idx="10">
                  <c:v>88</c:v>
                </c:pt>
                <c:pt idx="11">
                  <c:v>89</c:v>
                </c:pt>
                <c:pt idx="12">
                  <c:v>89</c:v>
                </c:pt>
                <c:pt idx="13">
                  <c:v>91</c:v>
                </c:pt>
                <c:pt idx="14">
                  <c:v>92</c:v>
                </c:pt>
                <c:pt idx="15">
                  <c:v>93</c:v>
                </c:pt>
                <c:pt idx="16">
                  <c:v>93</c:v>
                </c:pt>
                <c:pt idx="17">
                  <c:v>92</c:v>
                </c:pt>
                <c:pt idx="18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4B-425D-8B3C-D0F524A4343B}"/>
            </c:ext>
          </c:extLst>
        </c:ser>
        <c:ser>
          <c:idx val="1"/>
          <c:order val="1"/>
          <c:tx>
            <c:strRef>
              <c:f>'GDP per capita'!$A$40</c:f>
              <c:strCache>
                <c:ptCount val="1"/>
                <c:pt idx="0">
                  <c:v>Hungary</c:v>
                </c:pt>
              </c:strCache>
            </c:strRef>
          </c:tx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'GDP per capita'!$B$38:$T$38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'GDP per capita'!$B$40:$T$40</c:f>
              <c:numCache>
                <c:formatCode>#,##0</c:formatCode>
                <c:ptCount val="19"/>
                <c:pt idx="0">
                  <c:v>63</c:v>
                </c:pt>
                <c:pt idx="1">
                  <c:v>64</c:v>
                </c:pt>
                <c:pt idx="2">
                  <c:v>63</c:v>
                </c:pt>
                <c:pt idx="3">
                  <c:v>61</c:v>
                </c:pt>
                <c:pt idx="4">
                  <c:v>64</c:v>
                </c:pt>
                <c:pt idx="5">
                  <c:v>65</c:v>
                </c:pt>
                <c:pt idx="6">
                  <c:v>66</c:v>
                </c:pt>
                <c:pt idx="7">
                  <c:v>67</c:v>
                </c:pt>
                <c:pt idx="8">
                  <c:v>67</c:v>
                </c:pt>
                <c:pt idx="9">
                  <c:v>68</c:v>
                </c:pt>
                <c:pt idx="10">
                  <c:v>69</c:v>
                </c:pt>
                <c:pt idx="11">
                  <c:v>70</c:v>
                </c:pt>
                <c:pt idx="12">
                  <c:v>69</c:v>
                </c:pt>
                <c:pt idx="13">
                  <c:v>69</c:v>
                </c:pt>
                <c:pt idx="14">
                  <c:v>71</c:v>
                </c:pt>
                <c:pt idx="15">
                  <c:v>73</c:v>
                </c:pt>
                <c:pt idx="16">
                  <c:v>74</c:v>
                </c:pt>
                <c:pt idx="17">
                  <c:v>75</c:v>
                </c:pt>
                <c:pt idx="18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4B-425D-8B3C-D0F524A4343B}"/>
            </c:ext>
          </c:extLst>
        </c:ser>
        <c:ser>
          <c:idx val="2"/>
          <c:order val="2"/>
          <c:tx>
            <c:strRef>
              <c:f>'GDP per capita'!$A$41</c:f>
              <c:strCache>
                <c:ptCount val="1"/>
                <c:pt idx="0">
                  <c:v>Poland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'GDP per capita'!$B$38:$T$38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'GDP per capita'!$B$41:$T$41</c:f>
              <c:numCache>
                <c:formatCode>#,##0</c:formatCode>
                <c:ptCount val="19"/>
                <c:pt idx="0">
                  <c:v>52</c:v>
                </c:pt>
                <c:pt idx="1">
                  <c:v>52</c:v>
                </c:pt>
                <c:pt idx="2">
                  <c:v>52</c:v>
                </c:pt>
                <c:pt idx="3">
                  <c:v>54</c:v>
                </c:pt>
                <c:pt idx="4">
                  <c:v>56</c:v>
                </c:pt>
                <c:pt idx="5">
                  <c:v>60</c:v>
                </c:pt>
                <c:pt idx="6">
                  <c:v>63</c:v>
                </c:pt>
                <c:pt idx="7">
                  <c:v>65</c:v>
                </c:pt>
                <c:pt idx="8">
                  <c:v>67</c:v>
                </c:pt>
                <c:pt idx="9">
                  <c:v>67</c:v>
                </c:pt>
                <c:pt idx="10">
                  <c:v>67</c:v>
                </c:pt>
                <c:pt idx="11">
                  <c:v>69</c:v>
                </c:pt>
                <c:pt idx="12">
                  <c:v>69</c:v>
                </c:pt>
                <c:pt idx="13">
                  <c:v>69</c:v>
                </c:pt>
                <c:pt idx="14">
                  <c:v>71</c:v>
                </c:pt>
                <c:pt idx="15">
                  <c:v>73</c:v>
                </c:pt>
                <c:pt idx="16">
                  <c:v>76</c:v>
                </c:pt>
                <c:pt idx="17">
                  <c:v>77</c:v>
                </c:pt>
                <c:pt idx="18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4B-425D-8B3C-D0F524A4343B}"/>
            </c:ext>
          </c:extLst>
        </c:ser>
        <c:ser>
          <c:idx val="3"/>
          <c:order val="3"/>
          <c:tx>
            <c:strRef>
              <c:f>'GDP per capita'!$A$42</c:f>
              <c:strCache>
                <c:ptCount val="1"/>
                <c:pt idx="0">
                  <c:v>Slovenia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'GDP per capita'!$B$38:$T$38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'GDP per capita'!$B$42:$T$42</c:f>
              <c:numCache>
                <c:formatCode>#,##0</c:formatCode>
                <c:ptCount val="19"/>
                <c:pt idx="0">
                  <c:v>88</c:v>
                </c:pt>
                <c:pt idx="1">
                  <c:v>89</c:v>
                </c:pt>
                <c:pt idx="2">
                  <c:v>88</c:v>
                </c:pt>
                <c:pt idx="3">
                  <c:v>89</c:v>
                </c:pt>
                <c:pt idx="4">
                  <c:v>91</c:v>
                </c:pt>
                <c:pt idx="5">
                  <c:v>86</c:v>
                </c:pt>
                <c:pt idx="6">
                  <c:v>85</c:v>
                </c:pt>
                <c:pt idx="7">
                  <c:v>84</c:v>
                </c:pt>
                <c:pt idx="8">
                  <c:v>83</c:v>
                </c:pt>
                <c:pt idx="9">
                  <c:v>83</c:v>
                </c:pt>
                <c:pt idx="10">
                  <c:v>83</c:v>
                </c:pt>
                <c:pt idx="11">
                  <c:v>83</c:v>
                </c:pt>
                <c:pt idx="12">
                  <c:v>84</c:v>
                </c:pt>
                <c:pt idx="13">
                  <c:v>86</c:v>
                </c:pt>
                <c:pt idx="14">
                  <c:v>87</c:v>
                </c:pt>
                <c:pt idx="15">
                  <c:v>89</c:v>
                </c:pt>
                <c:pt idx="16">
                  <c:v>89</c:v>
                </c:pt>
                <c:pt idx="17">
                  <c:v>90</c:v>
                </c:pt>
                <c:pt idx="18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4B-425D-8B3C-D0F524A4343B}"/>
            </c:ext>
          </c:extLst>
        </c:ser>
        <c:ser>
          <c:idx val="4"/>
          <c:order val="4"/>
          <c:tx>
            <c:strRef>
              <c:f>'GDP per capita'!$A$43</c:f>
              <c:strCache>
                <c:ptCount val="1"/>
                <c:pt idx="0">
                  <c:v>Slovakia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'GDP per capita'!$B$38:$T$38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'GDP per capita'!$B$43:$T$43</c:f>
              <c:numCache>
                <c:formatCode>#,##0</c:formatCode>
                <c:ptCount val="19"/>
                <c:pt idx="0">
                  <c:v>59</c:v>
                </c:pt>
                <c:pt idx="1">
                  <c:v>62</c:v>
                </c:pt>
                <c:pt idx="2">
                  <c:v>65</c:v>
                </c:pt>
                <c:pt idx="3">
                  <c:v>68</c:v>
                </c:pt>
                <c:pt idx="4">
                  <c:v>73</c:v>
                </c:pt>
                <c:pt idx="5">
                  <c:v>72</c:v>
                </c:pt>
                <c:pt idx="6">
                  <c:v>77</c:v>
                </c:pt>
                <c:pt idx="7">
                  <c:v>76</c:v>
                </c:pt>
                <c:pt idx="8">
                  <c:v>77</c:v>
                </c:pt>
                <c:pt idx="9">
                  <c:v>78</c:v>
                </c:pt>
                <c:pt idx="10">
                  <c:v>78</c:v>
                </c:pt>
                <c:pt idx="11">
                  <c:v>79</c:v>
                </c:pt>
                <c:pt idx="12">
                  <c:v>73</c:v>
                </c:pt>
                <c:pt idx="13">
                  <c:v>71</c:v>
                </c:pt>
                <c:pt idx="14">
                  <c:v>70</c:v>
                </c:pt>
                <c:pt idx="15">
                  <c:v>71</c:v>
                </c:pt>
                <c:pt idx="16">
                  <c:v>74</c:v>
                </c:pt>
                <c:pt idx="17">
                  <c:v>73</c:v>
                </c:pt>
                <c:pt idx="18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D4B-425D-8B3C-D0F524A43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197135"/>
        <c:axId val="319477183"/>
      </c:lineChart>
      <c:catAx>
        <c:axId val="466197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77183"/>
        <c:crosses val="autoZero"/>
        <c:auto val="1"/>
        <c:lblAlgn val="ctr"/>
        <c:lblOffset val="100"/>
        <c:noMultiLvlLbl val="0"/>
      </c:catAx>
      <c:valAx>
        <c:axId val="319477183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97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2</a:t>
            </a:fld>
            <a:endParaRPr kumimoji="0" sz="1200" b="0" i="0" u="none" strike="noStrike" kern="1200" cap="none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717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endParaRPr b="0" i="0" dirty="0">
              <a:solidFill>
                <a:srgbClr val="050505"/>
              </a:solidFill>
              <a:effectLst/>
              <a:latin typeface="Arial" panose="020B0604020202020204" pitchFamily="34" charset="0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3</a:t>
            </a:fld>
            <a:endParaRPr kumimoji="0" sz="1200" b="0" i="0" u="none" strike="noStrike" kern="1200" cap="none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615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4</a:t>
            </a:fld>
            <a:endParaRPr kumimoji="0" sz="1200" b="0" i="0" u="none" strike="noStrike" kern="1200" cap="none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503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5</a:t>
            </a:fld>
            <a:endParaRPr kumimoji="0" sz="1200" b="0" i="0" u="none" strike="noStrike" kern="1200" cap="none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55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6</a:t>
            </a:fld>
            <a:endParaRPr kumimoji="0" sz="1200" b="0" i="0" u="none" strike="noStrike" kern="1200" cap="none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837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b="1" i="0" dirty="0">
              <a:solidFill>
                <a:srgbClr val="050505"/>
              </a:solidFill>
              <a:effectLst/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b="1" i="0" dirty="0">
              <a:solidFill>
                <a:srgbClr val="050505"/>
              </a:solidFill>
              <a:effectLst/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b="1" i="0" dirty="0">
              <a:solidFill>
                <a:srgbClr val="050505"/>
              </a:solidFill>
              <a:effectLst/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b="1" i="0" dirty="0">
              <a:solidFill>
                <a:srgbClr val="050505"/>
              </a:solidFill>
              <a:effectLst/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7</a:t>
            </a:fld>
            <a:endParaRPr kumimoji="0" sz="1200" b="0" i="0" u="none" strike="noStrike" kern="1200" cap="none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25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050505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8</a:t>
            </a:fld>
            <a:endParaRPr kumimoji="0" sz="1200" b="0" i="0" u="none" strike="noStrike" kern="1200" cap="none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4423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8687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>
                <a:solidFill>
                  <a:srgbClr val="070707"/>
                </a:solidFill>
                <a:effectLst/>
                <a:latin typeface="Arial" panose="020B0604020202020204" pitchFamily="34" charset="0"/>
              </a:defRPr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10</a:t>
            </a:fld>
            <a:endParaRPr kumimoji="0" sz="1200" b="0" i="0" u="none" strike="noStrike" kern="1200" cap="none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473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4393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622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3885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476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794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" name="Google Shape;43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0" name="Google Shape;44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2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</a:lvl1pPr>
            <a:lvl2pPr marL="0" lvl="1" indent="0" algn="l">
              <a:spcBef>
                <a:spcPts val="0"/>
              </a:spcBef>
              <a:buNone/>
            </a:lvl2pPr>
            <a:lvl3pPr marL="0" lvl="2" indent="0" algn="l">
              <a:spcBef>
                <a:spcPts val="0"/>
              </a:spcBef>
              <a:buNone/>
            </a:lvl3pPr>
            <a:lvl4pPr marL="0" lvl="3" indent="0" algn="l">
              <a:spcBef>
                <a:spcPts val="0"/>
              </a:spcBef>
              <a:buNone/>
            </a:lvl4pPr>
            <a:lvl5pPr marL="0" lvl="4" indent="0" algn="l">
              <a:spcBef>
                <a:spcPts val="0"/>
              </a:spcBef>
              <a:buNone/>
            </a:lvl5pPr>
            <a:lvl6pPr marL="0" lvl="5" indent="0" algn="l">
              <a:spcBef>
                <a:spcPts val="0"/>
              </a:spcBef>
              <a:buNone/>
            </a:lvl6pPr>
            <a:lvl7pPr marL="0" lvl="6" indent="0" algn="l">
              <a:spcBef>
                <a:spcPts val="0"/>
              </a:spcBef>
              <a:buNone/>
            </a:lvl7pPr>
            <a:lvl8pPr marL="0" lvl="7" indent="0" algn="l">
              <a:spcBef>
                <a:spcPts val="0"/>
              </a:spcBef>
              <a:buNone/>
            </a:lvl8pPr>
            <a:lvl9pPr marL="0" lvl="8" indent="0" algn="l">
              <a:spcBef>
                <a:spcPts val="0"/>
              </a:spcBef>
              <a:buNone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16" name="Google Shape;16;p22"/>
          <p:cNvSpPr/>
          <p:nvPr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2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r>
              <a:t>Kliknij, aby edytować styl tytułu głównego</a:t>
            </a:r>
          </a:p>
        </p:txBody>
      </p:sp>
      <p:sp>
        <p:nvSpPr>
          <p:cNvPr id="19" name="Google Shape;19;p22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t>Kliknij, aby edytować styl podtytułu Master</a:t>
            </a:r>
          </a:p>
        </p:txBody>
      </p:sp>
      <p:sp>
        <p:nvSpPr>
          <p:cNvPr id="20" name="Google Shape;20;p22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r>
              <a:t>Kliknij, aby edytować główne style tekstu</a:t>
            </a:r>
          </a:p>
        </p:txBody>
      </p:sp>
      <p:sp>
        <p:nvSpPr>
          <p:cNvPr id="21" name="Google Shape;21;p22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p22"/>
          <p:cNvCxnSpPr/>
          <p:nvPr/>
        </p:nvCxnSpPr>
        <p:spPr>
          <a:xfrm>
            <a:off x="846746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Google Shape;17;p22" descr="European Commission">
            <a:extLst>
              <a:ext uri="{FF2B5EF4-FFF2-40B4-BE49-F238E27FC236}">
                <a16:creationId xmlns:a16="http://schemas.microsoft.com/office/drawing/2014/main" id="{B45F4576-0280-9ABD-3693-C3C51E11FA1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1)">
  <p:cSld name="Last slide (option 1)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/>
          <p:nvPr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7"/>
          <p:cNvSpPr txBox="1">
            <a:spLocks noGrp="1"/>
          </p:cNvSpPr>
          <p:nvPr>
            <p:ph type="sldNum" idx="12"/>
          </p:nvPr>
        </p:nvSpPr>
        <p:spPr>
          <a:xfrm>
            <a:off x="715108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</a:lvl1pPr>
            <a:lvl2pPr marL="0" lvl="1" indent="0" algn="l">
              <a:spcBef>
                <a:spcPts val="0"/>
              </a:spcBef>
              <a:buNone/>
            </a:lvl2pPr>
            <a:lvl3pPr marL="0" lvl="2" indent="0" algn="l">
              <a:spcBef>
                <a:spcPts val="0"/>
              </a:spcBef>
              <a:buNone/>
            </a:lvl3pPr>
            <a:lvl4pPr marL="0" lvl="3" indent="0" algn="l">
              <a:spcBef>
                <a:spcPts val="0"/>
              </a:spcBef>
              <a:buNone/>
            </a:lvl4pPr>
            <a:lvl5pPr marL="0" lvl="4" indent="0" algn="l">
              <a:spcBef>
                <a:spcPts val="0"/>
              </a:spcBef>
              <a:buNone/>
            </a:lvl5pPr>
            <a:lvl6pPr marL="0" lvl="5" indent="0" algn="l">
              <a:spcBef>
                <a:spcPts val="0"/>
              </a:spcBef>
              <a:buNone/>
            </a:lvl6pPr>
            <a:lvl7pPr marL="0" lvl="6" indent="0" algn="l">
              <a:spcBef>
                <a:spcPts val="0"/>
              </a:spcBef>
              <a:buNone/>
            </a:lvl7pPr>
            <a:lvl8pPr marL="0" lvl="7" indent="0" algn="l">
              <a:spcBef>
                <a:spcPts val="0"/>
              </a:spcBef>
              <a:buNone/>
            </a:lvl8pPr>
            <a:lvl9pPr marL="0" lvl="8" indent="0" algn="l">
              <a:spcBef>
                <a:spcPts val="0"/>
              </a:spcBef>
              <a:buNone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143" name="Google Shape;143;p37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rial"/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r>
              <a:t>Kliknij, aby edytować styl tytułu głównego</a:t>
            </a:r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838976" y="4175997"/>
            <a:ext cx="10888663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767676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r>
              <a:t>Kliknij, aby edytować główne style tekstu</a:t>
            </a:r>
          </a:p>
        </p:txBody>
      </p:sp>
      <p:cxnSp>
        <p:nvCxnSpPr>
          <p:cNvPr id="145" name="Google Shape;145;p37"/>
          <p:cNvCxnSpPr/>
          <p:nvPr/>
        </p:nvCxnSpPr>
        <p:spPr>
          <a:xfrm>
            <a:off x="838200" y="0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8" name="Google Shape;14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8"/>
          <p:cNvSpPr/>
          <p:nvPr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38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8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2"/>
          </p:nvPr>
        </p:nvSpPr>
        <p:spPr>
          <a:xfrm>
            <a:off x="6096000" y="5783535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4" name="Google Shape;154;p38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38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9"/>
          <p:cNvSpPr txBox="1">
            <a:spLocks noGrp="1"/>
          </p:cNvSpPr>
          <p:nvPr>
            <p:ph type="sldNum" idx="12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8" name="Google Shape;158;p39"/>
          <p:cNvPicPr preferRelativeResize="0"/>
          <p:nvPr/>
        </p:nvPicPr>
        <p:blipFill rotWithShape="1">
          <a:blip r:embed="rId2">
            <a:alphaModFix/>
          </a:blip>
          <a:srcRect t="4555"/>
          <a:stretch/>
        </p:blipFill>
        <p:spPr>
          <a:xfrm>
            <a:off x="0" y="1078173"/>
            <a:ext cx="12192000" cy="5783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9"/>
          <p:cNvSpPr/>
          <p:nvPr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39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9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4" name="Google Shape;164;p39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39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2)">
  <p:cSld name="Last slide (option 2)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0"/>
          <p:cNvSpPr/>
          <p:nvPr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0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9" name="Google Shape;169;p40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  <a:defRPr sz="6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body" idx="1"/>
          </p:nvPr>
        </p:nvSpPr>
        <p:spPr>
          <a:xfrm>
            <a:off x="838976" y="4175997"/>
            <a:ext cx="10888663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767676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1" name="Google Shape;171;p40"/>
          <p:cNvCxnSpPr/>
          <p:nvPr/>
        </p:nvCxnSpPr>
        <p:spPr>
          <a:xfrm>
            <a:off x="838200" y="0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Object">
  <p:cSld name="Content and 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</a:lvl1pPr>
            <a:lvl2pPr marL="0" lvl="1" indent="0" algn="l">
              <a:spcBef>
                <a:spcPts val="0"/>
              </a:spcBef>
              <a:buNone/>
            </a:lvl2pPr>
            <a:lvl3pPr marL="0" lvl="2" indent="0" algn="l">
              <a:spcBef>
                <a:spcPts val="0"/>
              </a:spcBef>
              <a:buNone/>
            </a:lvl3pPr>
            <a:lvl4pPr marL="0" lvl="3" indent="0" algn="l">
              <a:spcBef>
                <a:spcPts val="0"/>
              </a:spcBef>
              <a:buNone/>
            </a:lvl4pPr>
            <a:lvl5pPr marL="0" lvl="4" indent="0" algn="l">
              <a:spcBef>
                <a:spcPts val="0"/>
              </a:spcBef>
              <a:buNone/>
            </a:lvl5pPr>
            <a:lvl6pPr marL="0" lvl="5" indent="0" algn="l">
              <a:spcBef>
                <a:spcPts val="0"/>
              </a:spcBef>
              <a:buNone/>
            </a:lvl6pPr>
            <a:lvl7pPr marL="0" lvl="6" indent="0" algn="l">
              <a:spcBef>
                <a:spcPts val="0"/>
              </a:spcBef>
              <a:buNone/>
            </a:lvl7pPr>
            <a:lvl8pPr marL="0" lvl="7" indent="0" algn="l">
              <a:spcBef>
                <a:spcPts val="0"/>
              </a:spcBef>
              <a:buNone/>
            </a:lvl8pPr>
            <a:lvl9pPr marL="0" lvl="8" indent="0" algn="l">
              <a:spcBef>
                <a:spcPts val="0"/>
              </a:spcBef>
              <a:buNone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174" name="Google Shape;174;p41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r>
              <a:t>Kliknij, aby edytować styl tytułu głównego</a:t>
            </a:r>
          </a:p>
        </p:txBody>
      </p:sp>
      <p:sp>
        <p:nvSpPr>
          <p:cNvPr id="175" name="Google Shape;175;p41"/>
          <p:cNvSpPr txBox="1">
            <a:spLocks noGrp="1"/>
          </p:cNvSpPr>
          <p:nvPr>
            <p:ph type="body" idx="1"/>
          </p:nvPr>
        </p:nvSpPr>
        <p:spPr>
          <a:xfrm>
            <a:off x="838198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lvl1pPr>
            <a:lvl2pPr marL="914400" lvl="1" indent="-355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3pPr>
            <a:lvl4pPr marL="1828800" lvl="3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</a:lvl4pPr>
            <a:lvl5pPr marL="2286000" lvl="4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r>
              <a:t>Kliknij, aby edytować główne style tekstu</a:t>
            </a:r>
          </a:p>
        </p:txBody>
      </p:sp>
      <p:sp>
        <p:nvSpPr>
          <p:cNvPr id="176" name="Google Shape;176;p41"/>
          <p:cNvSpPr txBox="1">
            <a:spLocks noGrp="1"/>
          </p:cNvSpPr>
          <p:nvPr>
            <p:ph type="body" idx="2"/>
          </p:nvPr>
        </p:nvSpPr>
        <p:spPr>
          <a:xfrm>
            <a:off x="6402250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r>
              <a:t>Kliknij, aby edytować główne style tekstu</a:t>
            </a:r>
          </a:p>
        </p:txBody>
      </p:sp>
      <p:cxnSp>
        <p:nvCxnSpPr>
          <p:cNvPr id="177" name="Google Shape;177;p41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</a:lvl1pPr>
            <a:lvl2pPr marL="0" lvl="1" indent="0" algn="l">
              <a:spcBef>
                <a:spcPts val="0"/>
              </a:spcBef>
              <a:buNone/>
            </a:lvl2pPr>
            <a:lvl3pPr marL="0" lvl="2" indent="0" algn="l">
              <a:spcBef>
                <a:spcPts val="0"/>
              </a:spcBef>
              <a:buNone/>
            </a:lvl3pPr>
            <a:lvl4pPr marL="0" lvl="3" indent="0" algn="l">
              <a:spcBef>
                <a:spcPts val="0"/>
              </a:spcBef>
              <a:buNone/>
            </a:lvl4pPr>
            <a:lvl5pPr marL="0" lvl="4" indent="0" algn="l">
              <a:spcBef>
                <a:spcPts val="0"/>
              </a:spcBef>
              <a:buNone/>
            </a:lvl5pPr>
            <a:lvl6pPr marL="0" lvl="5" indent="0" algn="l">
              <a:spcBef>
                <a:spcPts val="0"/>
              </a:spcBef>
              <a:buNone/>
            </a:lvl6pPr>
            <a:lvl7pPr marL="0" lvl="6" indent="0" algn="l">
              <a:spcBef>
                <a:spcPts val="0"/>
              </a:spcBef>
              <a:buNone/>
            </a:lvl7pPr>
            <a:lvl8pPr marL="0" lvl="7" indent="0" algn="l">
              <a:spcBef>
                <a:spcPts val="0"/>
              </a:spcBef>
              <a:buNone/>
            </a:lvl8pPr>
            <a:lvl9pPr marL="0" lvl="8" indent="0" algn="l">
              <a:spcBef>
                <a:spcPts val="0"/>
              </a:spcBef>
              <a:buNone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180" name="Google Shape;180;p42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r>
              <a:t>Kliknij, aby edytować styl tytułu głównego</a:t>
            </a:r>
          </a:p>
        </p:txBody>
      </p:sp>
      <p:cxnSp>
        <p:nvCxnSpPr>
          <p:cNvPr id="181" name="Google Shape;181;p42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t>Edytuj style tekstu głównego</a:t>
            </a:r>
          </a:p>
          <a:p>
            <a:pPr lvl="1"/>
            <a:r>
              <a:t>Poziom drugi</a:t>
            </a:r>
          </a:p>
          <a:p>
            <a:pPr lvl="2"/>
            <a:r>
              <a:t>Poziom trzeci</a:t>
            </a:r>
          </a:p>
          <a:p>
            <a:pPr lvl="3"/>
            <a:r>
              <a:t>Poziom czwarty</a:t>
            </a:r>
          </a:p>
          <a:p>
            <a:pPr lvl="4"/>
            <a:r>
              <a:t>Poziom piąty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t>Edytuj style tekstu głównego</a:t>
            </a:r>
          </a:p>
          <a:p>
            <a:pPr lvl="1"/>
            <a:r>
              <a:t>Poziom drugi</a:t>
            </a:r>
          </a:p>
          <a:p>
            <a:pPr lvl="2"/>
            <a:r>
              <a:t>Poziom trzeci</a:t>
            </a:r>
          </a:p>
          <a:p>
            <a:pPr lvl="3"/>
            <a:r>
              <a:t>Poziom czwarty</a:t>
            </a:r>
          </a:p>
          <a:p>
            <a:pPr lvl="4"/>
            <a:r>
              <a:t>Poziom piąty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t>Edytuj style tekstu głównego</a:t>
            </a:r>
          </a:p>
          <a:p>
            <a:pPr lvl="1"/>
            <a:r>
              <a:t>Poziom drugi</a:t>
            </a:r>
          </a:p>
          <a:p>
            <a:pPr lvl="2"/>
            <a:r>
              <a:t>Poziom trzeci</a:t>
            </a:r>
          </a:p>
          <a:p>
            <a:pPr lvl="3"/>
            <a:r>
              <a:t>Poziom czwarty</a:t>
            </a:r>
          </a:p>
          <a:p>
            <a:pPr lvl="4"/>
            <a:r>
              <a:t>Poziom piąty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anchor="b" anchorCtr="0">
            <a:noAutofit/>
          </a:bodyPr>
          <a:lstStyle/>
          <a:p>
            <a:r>
              <a:t>Kliknij, aby edytować styl tytułu głównego</a:t>
            </a:r>
          </a:p>
        </p:txBody>
      </p:sp>
    </p:spTree>
    <p:extLst>
      <p:ext uri="{BB962C8B-B14F-4D97-AF65-F5344CB8AC3E}">
        <p14:creationId xmlns:p14="http://schemas.microsoft.com/office/powerpoint/2010/main" val="1777960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2525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783535"/>
            <a:ext cx="5040313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769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12192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7526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89" y="1122363"/>
            <a:ext cx="1067603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67603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79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156297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3041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415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280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4808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9169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</a:lvl3pPr>
          </a:lstStyle>
          <a:p>
            <a:pPr lvl="0"/>
            <a:r>
              <a:t>Edytuj style tekstu głównego</a:t>
            </a:r>
          </a:p>
          <a:p>
            <a:pPr lvl="1"/>
            <a:r>
              <a:t>Poziom drugi</a:t>
            </a:r>
          </a:p>
          <a:p>
            <a:pPr lvl="2"/>
            <a:r>
              <a:t>Poziom trzeci</a:t>
            </a:r>
          </a:p>
          <a:p>
            <a:pPr lvl="3"/>
            <a:r>
              <a:t>Poziom czwarty</a:t>
            </a:r>
          </a:p>
          <a:p>
            <a:pPr lvl="4"/>
            <a:r>
              <a:t>Poziom piąty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t>Edytuj style tekstu głównego</a:t>
            </a:r>
          </a:p>
          <a:p>
            <a:pPr lvl="1"/>
            <a:r>
              <a:t>Poziom drugi</a:t>
            </a:r>
          </a:p>
          <a:p>
            <a:pPr lvl="2"/>
            <a:r>
              <a:t>Poziom trzeci</a:t>
            </a:r>
          </a:p>
          <a:p>
            <a:pPr lvl="3"/>
            <a:r>
              <a:t>Poziom czwarty</a:t>
            </a:r>
          </a:p>
          <a:p>
            <a:pPr lvl="4"/>
            <a:r>
              <a:t>Poziom piąty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anchor="b" anchorCtr="0">
            <a:noAutofit/>
          </a:bodyPr>
          <a:lstStyle/>
          <a:p>
            <a:r>
              <a:t>Kliknij, aby edytować styl tytułu głównego</a:t>
            </a:r>
          </a:p>
        </p:txBody>
      </p:sp>
    </p:spTree>
    <p:extLst>
      <p:ext uri="{BB962C8B-B14F-4D97-AF65-F5344CB8AC3E}">
        <p14:creationId xmlns:p14="http://schemas.microsoft.com/office/powerpoint/2010/main" val="1075495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t>Edytuj style tekstu głównego</a:t>
            </a:r>
          </a:p>
          <a:p>
            <a:pPr lvl="1"/>
            <a:r>
              <a:t>Poziom drugi</a:t>
            </a:r>
          </a:p>
          <a:p>
            <a:pPr lvl="2"/>
            <a:r>
              <a:t>Poziom trzeci</a:t>
            </a:r>
          </a:p>
          <a:p>
            <a:pPr lvl="3"/>
            <a:r>
              <a:t>Poziom czwarty</a:t>
            </a:r>
          </a:p>
          <a:p>
            <a:pPr lvl="4"/>
            <a:r>
              <a:t>Poziom piąty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t>Edytuj style tekstu głównego</a:t>
            </a:r>
          </a:p>
          <a:p>
            <a:pPr lvl="1"/>
            <a:r>
              <a:t>Poziom drugi</a:t>
            </a:r>
          </a:p>
          <a:p>
            <a:pPr lvl="2"/>
            <a:r>
              <a:t>Poziom trzeci</a:t>
            </a:r>
          </a:p>
          <a:p>
            <a:pPr lvl="3"/>
            <a:r>
              <a:t>Poziom czwarty</a:t>
            </a:r>
          </a:p>
          <a:p>
            <a:pPr lvl="4"/>
            <a:r>
              <a:t>Poziom piąty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t>Edytuj style tekstu głównego</a:t>
            </a:r>
          </a:p>
          <a:p>
            <a:pPr lvl="1"/>
            <a:r>
              <a:t>Poziom drugi</a:t>
            </a:r>
          </a:p>
          <a:p>
            <a:pPr lvl="2"/>
            <a:r>
              <a:t>Poziom trzeci</a:t>
            </a:r>
          </a:p>
          <a:p>
            <a:pPr lvl="3"/>
            <a:r>
              <a:t>Poziom czwarty</a:t>
            </a:r>
          </a:p>
          <a:p>
            <a:pPr lvl="4"/>
            <a:r>
              <a:t>Poziom piąty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anchor="b" anchorCtr="0">
            <a:noAutofit/>
          </a:bodyPr>
          <a:lstStyle/>
          <a:p>
            <a:r>
              <a:t>Kliknij, aby edytować styl tytułu głównego</a:t>
            </a:r>
          </a:p>
        </p:txBody>
      </p:sp>
    </p:spTree>
    <p:extLst>
      <p:ext uri="{BB962C8B-B14F-4D97-AF65-F5344CB8AC3E}">
        <p14:creationId xmlns:p14="http://schemas.microsoft.com/office/powerpoint/2010/main" val="2929306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617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709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59635" y="-59635"/>
            <a:ext cx="6155635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214048" y="1992573"/>
            <a:ext cx="855032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447" y="743802"/>
            <a:ext cx="544923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8331" y="1992572"/>
            <a:ext cx="822604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7548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056" y="1825625"/>
            <a:ext cx="4926841" cy="3769957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817056" y="482860"/>
            <a:ext cx="466926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6383" y="-46383"/>
            <a:ext cx="6142383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4410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70722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1451" y="2284668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436086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1206774" y="403868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72139" y="404194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8137503" y="4037437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8592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13869" y="2159957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13868" y="3968881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24547" y="2159956"/>
            <a:ext cx="2461593" cy="1638159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935227" y="3968880"/>
            <a:ext cx="2520000" cy="1638158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033617" y="2159957"/>
            <a:ext cx="252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24549" y="3968880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1033617" y="3968881"/>
            <a:ext cx="2520000" cy="1638158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966322" y="2159956"/>
            <a:ext cx="252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3670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6643"/>
            <a:ext cx="10515600" cy="78235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38200" y="3630613"/>
            <a:ext cx="10515600" cy="203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6812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63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11" name="Google Shape;11;p21"/>
          <p:cNvSpPr txBox="1"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" name="Google Shape;13;p21" descr="European Commission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33852" y="6045988"/>
            <a:ext cx="1715733" cy="45042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90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anchor="b" anchorCtr="0">
            <a:noAutofit/>
          </a:bodyPr>
          <a:lstStyle/>
          <a:p>
            <a:r>
              <a:t>Kliknij, aby edytować styl tytułu głównego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/>
            <a:r>
              <a:t>Edytuj style tekstu głównego</a:t>
            </a:r>
          </a:p>
          <a:p>
            <a:pPr lvl="1"/>
            <a:r>
              <a:t>Poziom drugi</a:t>
            </a:r>
          </a:p>
          <a:p>
            <a:pPr lvl="2"/>
            <a:r>
              <a:t>Poziom trzeci</a:t>
            </a:r>
          </a:p>
          <a:p>
            <a:pPr lvl="3"/>
            <a:r>
              <a:t>Poziom czwarty</a:t>
            </a:r>
          </a:p>
          <a:p>
            <a:pPr lvl="4"/>
            <a:r>
              <a:t>Poziom piąty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71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regional_policy/information-sources/cohesion-report_e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rategic-technologies.europa.eu/about_en#document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cid:image002.png@01DA6586.2A7366C0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s://webcast.ec.europa.eu/webinar-on-strategic-technologies-for-europe-platform-in-cohesion-policy-2024-04-25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;p22" descr="European Commission">
            <a:extLst>
              <a:ext uri="{FF2B5EF4-FFF2-40B4-BE49-F238E27FC236}">
                <a16:creationId xmlns:a16="http://schemas.microsoft.com/office/drawing/2014/main" id="{F331827D-67AB-BC45-5244-975836C82E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"/>
          <p:cNvSpPr txBox="1">
            <a:spLocks noGrp="1"/>
          </p:cNvSpPr>
          <p:nvPr>
            <p:ph type="ctrTitle"/>
          </p:nvPr>
        </p:nvSpPr>
        <p:spPr>
          <a:xfrm>
            <a:off x="800372" y="1933352"/>
            <a:ext cx="9548949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dirty="0" err="1"/>
              <a:t>Informacj</a:t>
            </a:r>
            <a:r>
              <a:rPr lang="pl-PL" dirty="0"/>
              <a:t>a</a:t>
            </a:r>
            <a:r>
              <a:rPr dirty="0"/>
              <a:t> o </a:t>
            </a:r>
            <a:r>
              <a:rPr lang="pl-PL" dirty="0"/>
              <a:t>IX Raporcie</a:t>
            </a:r>
            <a:r>
              <a:rPr dirty="0"/>
              <a:t> </a:t>
            </a:r>
            <a:br>
              <a:rPr lang="pl-PL" dirty="0"/>
            </a:br>
            <a:r>
              <a:rPr lang="pl-PL" dirty="0"/>
              <a:t>o </a:t>
            </a:r>
            <a:r>
              <a:rPr dirty="0" err="1"/>
              <a:t>spójności</a:t>
            </a:r>
            <a:endParaRPr dirty="0"/>
          </a:p>
        </p:txBody>
      </p:sp>
      <p:sp>
        <p:nvSpPr>
          <p:cNvPr id="189" name="Google Shape;189;p1"/>
          <p:cNvSpPr txBox="1">
            <a:spLocks noGrp="1"/>
          </p:cNvSpPr>
          <p:nvPr>
            <p:ph type="subTitle" idx="1"/>
          </p:nvPr>
        </p:nvSpPr>
        <p:spPr>
          <a:xfrm>
            <a:off x="1071089" y="4924648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Europejska</a:t>
            </a:r>
            <a:endParaRPr lang="pl-PL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l-PL" dirty="0"/>
              <a:t>Aneta Sadlik</a:t>
            </a:r>
            <a:endParaRPr dirty="0"/>
          </a:p>
        </p:txBody>
      </p:sp>
      <p:sp>
        <p:nvSpPr>
          <p:cNvPr id="190" name="Google Shape;190;p1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rPr lang="pl-PL" dirty="0"/>
              <a:t>24 czerwca </a:t>
            </a:r>
            <a:r>
              <a:rPr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64666" y="3242452"/>
            <a:ext cx="5674782" cy="348102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pl-PL" sz="1600" b="1" dirty="0"/>
              <a:t>Funkcja s</a:t>
            </a:r>
            <a:r>
              <a:rPr sz="1600" b="1" dirty="0" err="1"/>
              <a:t>prawozda</a:t>
            </a:r>
            <a:r>
              <a:rPr lang="pl-PL" sz="1600" b="1" dirty="0" err="1"/>
              <a:t>wcza</a:t>
            </a:r>
            <a:r>
              <a:rPr sz="1600" dirty="0"/>
              <a:t> </a:t>
            </a:r>
          </a:p>
          <a:p>
            <a:pPr marL="457200" indent="-457200">
              <a:spcAft>
                <a:spcPts val="600"/>
              </a:spcAft>
              <a:buClrTx/>
              <a:buFont typeface="+mj-lt"/>
              <a:buAutoNum type="arabicPeriod"/>
            </a:pPr>
            <a:r>
              <a:rPr sz="1600" dirty="0" err="1"/>
              <a:t>Spójność</a:t>
            </a:r>
            <a:r>
              <a:rPr sz="1600" dirty="0"/>
              <a:t> </a:t>
            </a:r>
            <a:r>
              <a:rPr sz="1600" dirty="0" err="1"/>
              <a:t>gospodarcza</a:t>
            </a:r>
            <a:endParaRPr sz="1600" dirty="0"/>
          </a:p>
          <a:p>
            <a:pPr marL="457200" indent="-457200">
              <a:spcAft>
                <a:spcPts val="600"/>
              </a:spcAft>
              <a:buClrTx/>
              <a:buFont typeface="+mj-lt"/>
              <a:buAutoNum type="arabicPeriod"/>
            </a:pPr>
            <a:r>
              <a:rPr sz="1600" dirty="0" err="1"/>
              <a:t>Spójność</a:t>
            </a:r>
            <a:r>
              <a:rPr sz="1600" dirty="0"/>
              <a:t> </a:t>
            </a:r>
            <a:r>
              <a:rPr sz="1600" dirty="0" err="1"/>
              <a:t>społeczna</a:t>
            </a:r>
            <a:endParaRPr sz="1600" dirty="0"/>
          </a:p>
          <a:p>
            <a:pPr marL="457200" indent="-457200">
              <a:spcAft>
                <a:spcPts val="600"/>
              </a:spcAft>
              <a:buClrTx/>
              <a:buFont typeface="+mj-lt"/>
              <a:buAutoNum type="arabicPeriod"/>
            </a:pPr>
            <a:r>
              <a:rPr sz="1600" dirty="0" err="1"/>
              <a:t>Spójność</a:t>
            </a:r>
            <a:r>
              <a:rPr sz="1600" dirty="0"/>
              <a:t> </a:t>
            </a:r>
            <a:r>
              <a:rPr sz="1600" dirty="0" err="1"/>
              <a:t>i</a:t>
            </a:r>
            <a:r>
              <a:rPr sz="1600" dirty="0"/>
              <a:t> </a:t>
            </a:r>
            <a:r>
              <a:rPr sz="1600" dirty="0" err="1"/>
              <a:t>różnorodność</a:t>
            </a:r>
            <a:r>
              <a:rPr sz="1600" dirty="0"/>
              <a:t> </a:t>
            </a:r>
            <a:r>
              <a:rPr sz="1600" dirty="0" err="1"/>
              <a:t>terytorialna</a:t>
            </a:r>
            <a:endParaRPr sz="1600" dirty="0"/>
          </a:p>
          <a:p>
            <a:pPr marL="457200" indent="-457200">
              <a:spcAft>
                <a:spcPts val="600"/>
              </a:spcAft>
              <a:buClrTx/>
              <a:buFont typeface="+mj-lt"/>
              <a:buAutoNum type="arabicPeriod"/>
            </a:pPr>
            <a:r>
              <a:rPr sz="1600" dirty="0" err="1"/>
              <a:t>Transformacja</a:t>
            </a:r>
            <a:r>
              <a:rPr sz="1600" dirty="0"/>
              <a:t> </a:t>
            </a:r>
            <a:r>
              <a:rPr sz="1600" dirty="0" err="1"/>
              <a:t>ekologiczna</a:t>
            </a:r>
            <a:endParaRPr sz="1600" dirty="0"/>
          </a:p>
          <a:p>
            <a:pPr marL="457200" indent="-457200">
              <a:spcAft>
                <a:spcPts val="600"/>
              </a:spcAft>
              <a:buClrTx/>
              <a:buFont typeface="+mj-lt"/>
              <a:buAutoNum type="arabicPeriod"/>
            </a:pPr>
            <a:r>
              <a:rPr sz="1600" dirty="0" err="1"/>
              <a:t>Innowacje</a:t>
            </a:r>
            <a:r>
              <a:rPr sz="1600" dirty="0"/>
              <a:t> </a:t>
            </a:r>
            <a:r>
              <a:rPr sz="1600" dirty="0" err="1"/>
              <a:t>regionalne</a:t>
            </a:r>
            <a:r>
              <a:rPr sz="1600" dirty="0"/>
              <a:t> </a:t>
            </a:r>
            <a:r>
              <a:rPr sz="1600" dirty="0" err="1"/>
              <a:t>i</a:t>
            </a:r>
            <a:r>
              <a:rPr sz="1600" dirty="0"/>
              <a:t> </a:t>
            </a:r>
            <a:r>
              <a:rPr sz="1600" dirty="0" err="1"/>
              <a:t>transformacja</a:t>
            </a:r>
            <a:r>
              <a:rPr sz="1600" dirty="0"/>
              <a:t> </a:t>
            </a:r>
            <a:r>
              <a:rPr sz="1600" dirty="0" err="1"/>
              <a:t>cyfrowa</a:t>
            </a:r>
            <a:endParaRPr sz="1600" dirty="0"/>
          </a:p>
          <a:p>
            <a:pPr marL="457200" indent="-457200">
              <a:spcAft>
                <a:spcPts val="600"/>
              </a:spcAft>
              <a:buClrTx/>
              <a:buFont typeface="+mj-lt"/>
              <a:buAutoNum type="arabicPeriod"/>
            </a:pPr>
            <a:r>
              <a:rPr sz="1600" dirty="0" err="1"/>
              <a:t>Transformacja</a:t>
            </a:r>
            <a:r>
              <a:rPr sz="1600" dirty="0"/>
              <a:t> </a:t>
            </a:r>
            <a:r>
              <a:rPr sz="1600" dirty="0" err="1"/>
              <a:t>demograficzna</a:t>
            </a:r>
            <a:endParaRPr sz="1600" dirty="0"/>
          </a:p>
          <a:p>
            <a:pPr marL="457200" indent="-457200">
              <a:spcAft>
                <a:spcPts val="600"/>
              </a:spcAft>
              <a:buClrTx/>
              <a:buFont typeface="+mj-lt"/>
              <a:buAutoNum type="arabicPeriod"/>
            </a:pPr>
            <a:r>
              <a:rPr sz="1600" dirty="0" err="1"/>
              <a:t>Lepsze</a:t>
            </a:r>
            <a:r>
              <a:rPr sz="1600" dirty="0"/>
              <a:t> </a:t>
            </a:r>
            <a:r>
              <a:rPr sz="1600" dirty="0" err="1"/>
              <a:t>zarządzanie</a:t>
            </a:r>
            <a:endParaRPr sz="1600" dirty="0"/>
          </a:p>
          <a:p>
            <a:pPr marL="457200" indent="-457200">
              <a:spcAft>
                <a:spcPts val="600"/>
              </a:spcAft>
              <a:buClrTx/>
              <a:buFont typeface="+mj-lt"/>
              <a:buAutoNum type="arabicPeriod"/>
            </a:pPr>
            <a:r>
              <a:rPr sz="1600" dirty="0" err="1"/>
              <a:t>Finanse</a:t>
            </a:r>
            <a:r>
              <a:rPr sz="1600" dirty="0"/>
              <a:t> </a:t>
            </a:r>
            <a:r>
              <a:rPr sz="1600" dirty="0" err="1"/>
              <a:t>publiczne</a:t>
            </a:r>
            <a:r>
              <a:rPr sz="1600" dirty="0"/>
              <a:t>, </a:t>
            </a:r>
            <a:r>
              <a:rPr sz="1600" dirty="0" err="1"/>
              <a:t>polityki</a:t>
            </a:r>
            <a:r>
              <a:rPr sz="1600" dirty="0"/>
              <a:t> </a:t>
            </a:r>
            <a:r>
              <a:rPr sz="1600" dirty="0" err="1"/>
              <a:t>krajowe</a:t>
            </a:r>
            <a:r>
              <a:rPr sz="1600" dirty="0"/>
              <a:t> </a:t>
            </a:r>
            <a:r>
              <a:rPr sz="1600" dirty="0" err="1"/>
              <a:t>i</a:t>
            </a:r>
            <a:r>
              <a:rPr sz="1600" dirty="0"/>
              <a:t> </a:t>
            </a:r>
            <a:r>
              <a:rPr sz="1600" dirty="0" err="1"/>
              <a:t>spójność</a:t>
            </a:r>
            <a:endParaRPr sz="1600" dirty="0"/>
          </a:p>
          <a:p>
            <a:pPr marL="457200" indent="-457200">
              <a:spcAft>
                <a:spcPts val="600"/>
              </a:spcAft>
              <a:buClrTx/>
              <a:buFont typeface="+mj-lt"/>
              <a:buAutoNum type="arabicPeriod"/>
            </a:pPr>
            <a:r>
              <a:rPr sz="1600" dirty="0" err="1"/>
              <a:t>Wpływ</a:t>
            </a:r>
            <a:r>
              <a:rPr sz="1600" dirty="0"/>
              <a:t> </a:t>
            </a:r>
            <a:r>
              <a:rPr sz="1600" dirty="0" err="1"/>
              <a:t>polityki</a:t>
            </a:r>
            <a:r>
              <a:rPr sz="1600" dirty="0"/>
              <a:t> </a:t>
            </a:r>
            <a:r>
              <a:rPr sz="1600" dirty="0" err="1"/>
              <a:t>spójności</a:t>
            </a:r>
            <a:endParaRPr sz="1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A001E7-3104-C84E-3388-40E7573E31D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763109" y="3242452"/>
            <a:ext cx="4343222" cy="2702546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  <a:defRPr b="1"/>
            </a:pPr>
            <a:r>
              <a:rPr lang="pl-PL" sz="1600" dirty="0"/>
              <a:t>Funkcja k</a:t>
            </a:r>
            <a:r>
              <a:rPr sz="1600" b="1" dirty="0" err="1"/>
              <a:t>omunikac</a:t>
            </a:r>
            <a:r>
              <a:rPr lang="pl-PL" sz="1600" b="1" dirty="0" err="1"/>
              <a:t>yjna</a:t>
            </a:r>
            <a:endParaRPr sz="1600" b="1" dirty="0"/>
          </a:p>
          <a:p>
            <a:r>
              <a:rPr sz="1600" dirty="0" err="1"/>
              <a:t>Podsumowanie</a:t>
            </a:r>
            <a:r>
              <a:rPr sz="1600" dirty="0"/>
              <a:t> </a:t>
            </a:r>
            <a:r>
              <a:rPr sz="1600" dirty="0" err="1"/>
              <a:t>ustaleń</a:t>
            </a:r>
            <a:r>
              <a:rPr sz="1600" dirty="0"/>
              <a:t> </a:t>
            </a:r>
            <a:r>
              <a:rPr sz="1600" dirty="0" err="1"/>
              <a:t>zawartych</a:t>
            </a:r>
            <a:r>
              <a:rPr sz="1600" dirty="0"/>
              <a:t> w </a:t>
            </a:r>
            <a:r>
              <a:rPr sz="1600" dirty="0" err="1"/>
              <a:t>sprawozdaniu</a:t>
            </a:r>
            <a:r>
              <a:rPr sz="1600" dirty="0"/>
              <a:t> </a:t>
            </a:r>
          </a:p>
          <a:p>
            <a:r>
              <a:rPr sz="1600" dirty="0" err="1"/>
              <a:t>Wnioski</a:t>
            </a:r>
            <a:r>
              <a:rPr sz="1600" dirty="0"/>
              <a:t> </a:t>
            </a:r>
            <a:r>
              <a:rPr sz="1600" dirty="0" err="1"/>
              <a:t>dotyczące</a:t>
            </a:r>
            <a:r>
              <a:rPr sz="1600" dirty="0"/>
              <a:t> </a:t>
            </a:r>
            <a:r>
              <a:rPr sz="1600" dirty="0" err="1"/>
              <a:t>przyszłości</a:t>
            </a:r>
            <a:r>
              <a:rPr sz="1600" dirty="0"/>
              <a:t> </a:t>
            </a:r>
            <a:r>
              <a:rPr sz="1600" dirty="0" err="1"/>
              <a:t>polityki</a:t>
            </a:r>
            <a:r>
              <a:rPr sz="1600" dirty="0"/>
              <a:t> </a:t>
            </a:r>
            <a:r>
              <a:rPr sz="1600" dirty="0" err="1"/>
              <a:t>spójności</a:t>
            </a:r>
            <a:endParaRPr sz="1600" dirty="0"/>
          </a:p>
          <a:p>
            <a:endParaRPr sz="1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1107C56-C4FB-0F01-36C6-D1142A7F615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055978" y="1406169"/>
            <a:ext cx="10762099" cy="1630965"/>
          </a:xfrm>
        </p:spPr>
        <p:txBody>
          <a:bodyPr/>
          <a:lstStyle/>
          <a:p>
            <a:pPr>
              <a:spcAft>
                <a:spcPts val="1200"/>
              </a:spcAft>
              <a:defRPr sz="2000"/>
            </a:pPr>
            <a:r>
              <a:rPr lang="fr-BE" dirty="0"/>
              <a:t>Z</a:t>
            </a:r>
            <a:r>
              <a:rPr dirty="0" err="1"/>
              <a:t>obowiązanie</a:t>
            </a:r>
            <a:r>
              <a:rPr dirty="0"/>
              <a:t> </a:t>
            </a:r>
            <a:r>
              <a:rPr dirty="0" err="1"/>
              <a:t>traktatowe</a:t>
            </a:r>
            <a:r>
              <a:rPr dirty="0"/>
              <a:t>, </a:t>
            </a:r>
            <a:r>
              <a:rPr dirty="0" err="1"/>
              <a:t>publikowane</a:t>
            </a:r>
            <a:r>
              <a:rPr dirty="0"/>
              <a:t> co 3 </a:t>
            </a:r>
            <a:r>
              <a:rPr dirty="0" err="1"/>
              <a:t>lata</a:t>
            </a:r>
            <a:endParaRPr dirty="0"/>
          </a:p>
          <a:p>
            <a:pPr>
              <a:spcAft>
                <a:spcPts val="1200"/>
              </a:spcAft>
              <a:defRPr sz="2000"/>
            </a:pPr>
            <a:r>
              <a:rPr lang="pl-PL" dirty="0"/>
              <a:t>Obrazuje p</a:t>
            </a:r>
            <a:r>
              <a:rPr dirty="0" err="1"/>
              <a:t>ostępy</a:t>
            </a:r>
            <a:r>
              <a:rPr dirty="0"/>
              <a:t> w </a:t>
            </a:r>
            <a:r>
              <a:rPr dirty="0" err="1"/>
              <a:t>osiąganiu</a:t>
            </a:r>
            <a:r>
              <a:rPr dirty="0"/>
              <a:t> </a:t>
            </a:r>
            <a:r>
              <a:rPr dirty="0" err="1"/>
              <a:t>spójności</a:t>
            </a:r>
            <a:r>
              <a:rPr dirty="0"/>
              <a:t> </a:t>
            </a:r>
            <a:r>
              <a:rPr dirty="0" err="1"/>
              <a:t>gospodarczej</a:t>
            </a:r>
            <a:r>
              <a:rPr dirty="0"/>
              <a:t>, </a:t>
            </a:r>
            <a:r>
              <a:rPr dirty="0" err="1"/>
              <a:t>społecznej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terytorialnej</a:t>
            </a:r>
            <a:endParaRPr dirty="0"/>
          </a:p>
          <a:p>
            <a:pPr>
              <a:spcAft>
                <a:spcPts val="1200"/>
              </a:spcAft>
            </a:pPr>
            <a:r>
              <a:rPr sz="2000" dirty="0" err="1"/>
              <a:t>Opublikowane</a:t>
            </a:r>
            <a:r>
              <a:rPr sz="2000" dirty="0"/>
              <a:t> 27 </a:t>
            </a:r>
            <a:r>
              <a:rPr sz="2000" dirty="0" err="1"/>
              <a:t>marca</a:t>
            </a:r>
            <a:r>
              <a:rPr sz="2000" dirty="0"/>
              <a:t> 2024 r., </a:t>
            </a:r>
            <a:r>
              <a:rPr sz="2000" dirty="0" err="1"/>
              <a:t>dostępne</a:t>
            </a:r>
            <a:r>
              <a:rPr sz="2000" dirty="0"/>
              <a:t> online, w </a:t>
            </a:r>
            <a:r>
              <a:rPr sz="2000" dirty="0" err="1"/>
              <a:t>tym</a:t>
            </a:r>
            <a:r>
              <a:rPr sz="2000" dirty="0"/>
              <a:t> </a:t>
            </a:r>
            <a:r>
              <a:rPr sz="2000" dirty="0" err="1"/>
              <a:t>interaktywne</a:t>
            </a:r>
            <a:r>
              <a:rPr sz="2000" dirty="0"/>
              <a:t> </a:t>
            </a:r>
            <a:r>
              <a:rPr sz="2000" dirty="0" err="1"/>
              <a:t>mapy</a:t>
            </a:r>
            <a:r>
              <a:rPr sz="2000" dirty="0"/>
              <a:t> i </a:t>
            </a:r>
            <a:r>
              <a:rPr sz="2000" dirty="0" err="1"/>
              <a:t>dane</a:t>
            </a:r>
            <a:r>
              <a:rPr sz="2000" dirty="0"/>
              <a:t> </a:t>
            </a:r>
            <a:r>
              <a:rPr sz="2000" dirty="0" err="1"/>
              <a:t>na</a:t>
            </a:r>
            <a:r>
              <a:rPr sz="2000" dirty="0"/>
              <a:t> </a:t>
            </a:r>
            <a:r>
              <a:rPr sz="2000" dirty="0" err="1"/>
              <a:t>potrzeby</a:t>
            </a:r>
            <a:r>
              <a:rPr sz="2000" dirty="0"/>
              <a:t> </a:t>
            </a:r>
            <a:r>
              <a:rPr sz="2000" dirty="0" err="1"/>
              <a:t>wykresów</a:t>
            </a:r>
            <a:r>
              <a:rPr sz="2000" dirty="0"/>
              <a:t> i </a:t>
            </a:r>
            <a:r>
              <a:rPr sz="2000" dirty="0" err="1"/>
              <a:t>tabel</a:t>
            </a:r>
            <a:r>
              <a:rPr sz="2000" dirty="0"/>
              <a:t>.		</a:t>
            </a:r>
          </a:p>
          <a:p>
            <a:endParaRPr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60407"/>
            <a:ext cx="10515600" cy="1105961"/>
          </a:xfrm>
        </p:spPr>
        <p:txBody>
          <a:bodyPr/>
          <a:lstStyle/>
          <a:p>
            <a:pPr algn="ctr">
              <a:defRPr sz="3600" b="1"/>
            </a:pPr>
            <a:r>
              <a:rPr sz="3200" dirty="0" err="1"/>
              <a:t>Sprawozdanie</a:t>
            </a:r>
            <a:r>
              <a:rPr lang="pl-PL" sz="3200" dirty="0"/>
              <a:t> </a:t>
            </a:r>
            <a:r>
              <a:rPr lang="fr-BE" sz="3200" dirty="0"/>
              <a:t>o</a:t>
            </a:r>
            <a:r>
              <a:rPr sz="3200" dirty="0"/>
              <a:t> </a:t>
            </a:r>
            <a:r>
              <a:rPr lang="fr-BE" sz="3200" dirty="0"/>
              <a:t>S</a:t>
            </a:r>
            <a:r>
              <a:rPr sz="3200" dirty="0" err="1"/>
              <a:t>pójności</a:t>
            </a:r>
            <a:br>
              <a:rPr lang="fr-BE" sz="3200" dirty="0"/>
            </a:br>
            <a:r>
              <a:rPr lang="fr-BE" sz="3200" dirty="0"/>
              <a:t>(</a:t>
            </a:r>
            <a:r>
              <a:rPr lang="fr-BE" sz="3200" dirty="0" err="1"/>
              <a:t>Cohesion</a:t>
            </a:r>
            <a:r>
              <a:rPr lang="fr-BE" sz="3200" dirty="0"/>
              <a:t> Report)</a:t>
            </a:r>
            <a:endParaRPr sz="3200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0861824E-72E4-68E9-FCEB-4E230BA4CB8A}"/>
              </a:ext>
            </a:extLst>
          </p:cNvPr>
          <p:cNvSpPr txBox="1">
            <a:spLocks/>
          </p:cNvSpPr>
          <p:nvPr/>
        </p:nvSpPr>
        <p:spPr>
          <a:xfrm>
            <a:off x="6939448" y="5129539"/>
            <a:ext cx="3738113" cy="1020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200"/>
              </a:spcAft>
            </a:pPr>
            <a:r>
              <a:rPr lang="pl-PL" sz="1600" dirty="0" err="1">
                <a:hlinkClick r:id="rId3"/>
              </a:rPr>
              <a:t>Inforegio</a:t>
            </a:r>
            <a:r>
              <a:rPr lang="pl-PL" sz="1600" dirty="0">
                <a:hlinkClick r:id="rId3"/>
              </a:rPr>
              <a:t> – dziewiąte sprawozdanie w sprawie spójności gospodarczej, społecznej i terytorialnej (europa.eu)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674308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4606" y="536058"/>
            <a:ext cx="11397893" cy="621010"/>
          </a:xfrm>
        </p:spPr>
        <p:txBody>
          <a:bodyPr/>
          <a:lstStyle/>
          <a:p>
            <a:pPr>
              <a:defRPr sz="3200"/>
            </a:pPr>
            <a:r>
              <a:rPr sz="2800" b="1" dirty="0" err="1"/>
              <a:t>Polityka</a:t>
            </a:r>
            <a:r>
              <a:rPr sz="2800" b="1" dirty="0"/>
              <a:t> </a:t>
            </a:r>
            <a:r>
              <a:rPr sz="2800" b="1" dirty="0" err="1"/>
              <a:t>spójności</a:t>
            </a:r>
            <a:r>
              <a:rPr sz="2800" b="1" dirty="0"/>
              <a:t>: </a:t>
            </a:r>
            <a:r>
              <a:rPr sz="2800" b="1" dirty="0" err="1"/>
              <a:t>wzrost</a:t>
            </a:r>
            <a:r>
              <a:rPr sz="2800" b="1" dirty="0"/>
              <a:t> </a:t>
            </a:r>
            <a:r>
              <a:rPr sz="2800" b="1" dirty="0" err="1"/>
              <a:t>gospodarczy</a:t>
            </a:r>
            <a:r>
              <a:rPr sz="2800" b="1" dirty="0"/>
              <a:t>, </a:t>
            </a:r>
            <a:r>
              <a:rPr sz="2800" b="1" dirty="0" err="1"/>
              <a:t>zatrudnienie</a:t>
            </a:r>
            <a:r>
              <a:rPr sz="2800" b="1" dirty="0"/>
              <a:t> </a:t>
            </a:r>
            <a:br>
              <a:rPr lang="pl-PL" sz="2800" b="1" dirty="0"/>
            </a:br>
            <a:r>
              <a:rPr sz="2800" b="1" dirty="0" err="1"/>
              <a:t>i</a:t>
            </a:r>
            <a:r>
              <a:rPr sz="2800" b="1" dirty="0"/>
              <a:t> </a:t>
            </a:r>
            <a:r>
              <a:rPr sz="2800" b="1" dirty="0" err="1"/>
              <a:t>konkurencyjność</a:t>
            </a:r>
            <a:endParaRPr sz="28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04775" y="1157068"/>
            <a:ext cx="12017317" cy="5700932"/>
          </a:xfrm>
        </p:spPr>
        <p:txBody>
          <a:bodyPr/>
          <a:lstStyle/>
          <a:p>
            <a:pPr marL="452438" indent="-4524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sz="2000" dirty="0"/>
          </a:p>
          <a:p>
            <a:pPr lvl="1">
              <a:spcBef>
                <a:spcPts val="600"/>
              </a:spcBef>
              <a:spcAft>
                <a:spcPts val="600"/>
              </a:spcAft>
              <a:defRPr sz="2000"/>
            </a:pPr>
            <a:r>
              <a:rPr dirty="0" err="1"/>
              <a:t>Polityka</a:t>
            </a:r>
            <a:r>
              <a:rPr dirty="0"/>
              <a:t> </a:t>
            </a:r>
            <a:r>
              <a:rPr dirty="0" err="1"/>
              <a:t>spójności</a:t>
            </a:r>
            <a:r>
              <a:rPr dirty="0"/>
              <a:t> </a:t>
            </a:r>
            <a:r>
              <a:rPr b="1" dirty="0" err="1"/>
              <a:t>wspiera</a:t>
            </a:r>
            <a:r>
              <a:rPr b="1" dirty="0"/>
              <a:t> </a:t>
            </a:r>
            <a:r>
              <a:rPr b="1" dirty="0" err="1"/>
              <a:t>regiony</a:t>
            </a:r>
            <a:r>
              <a:rPr b="1" dirty="0"/>
              <a:t> w </a:t>
            </a:r>
            <a:r>
              <a:rPr b="1" dirty="0" err="1"/>
              <a:t>czerpaniu</a:t>
            </a:r>
            <a:r>
              <a:rPr b="1" dirty="0"/>
              <a:t> </a:t>
            </a:r>
            <a:r>
              <a:rPr b="1" dirty="0" err="1"/>
              <a:t>korzyści</a:t>
            </a:r>
            <a:r>
              <a:rPr b="1" dirty="0"/>
              <a:t> z </a:t>
            </a:r>
            <a:r>
              <a:rPr b="1" dirty="0" err="1"/>
              <a:t>jednolitego</a:t>
            </a:r>
            <a:r>
              <a:rPr b="1" dirty="0"/>
              <a:t> </a:t>
            </a:r>
            <a:r>
              <a:rPr b="1" dirty="0" err="1"/>
              <a:t>rynku</a:t>
            </a:r>
            <a:r>
              <a:rPr dirty="0"/>
              <a:t>, </a:t>
            </a:r>
            <a:r>
              <a:rPr dirty="0" err="1"/>
              <a:t>wspierając</a:t>
            </a:r>
            <a:r>
              <a:rPr dirty="0"/>
              <a:t> </a:t>
            </a:r>
            <a:r>
              <a:rPr dirty="0" err="1"/>
              <a:t>inwestycje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w</a:t>
            </a:r>
            <a:r>
              <a:rPr lang="pl-PL" dirty="0" err="1"/>
              <a:t>spółpracę</a:t>
            </a:r>
            <a:r>
              <a:rPr lang="pl-PL" dirty="0"/>
              <a:t>.</a:t>
            </a:r>
            <a:endParaRPr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pl-PL" dirty="0"/>
              <a:t>Zapewniła </a:t>
            </a:r>
            <a:r>
              <a:rPr b="1" dirty="0" err="1"/>
              <a:t>pozytywn</a:t>
            </a:r>
            <a:r>
              <a:rPr lang="pl-PL" b="1" dirty="0"/>
              <a:t>e</a:t>
            </a:r>
            <a:r>
              <a:rPr b="1" dirty="0"/>
              <a:t> </a:t>
            </a:r>
            <a:r>
              <a:rPr lang="pl-PL" b="1" dirty="0"/>
              <a:t>zmiany</a:t>
            </a:r>
            <a:r>
              <a:rPr b="1" dirty="0"/>
              <a:t> w </a:t>
            </a:r>
            <a:r>
              <a:rPr b="1" dirty="0" err="1"/>
              <a:t>państwach</a:t>
            </a:r>
            <a:r>
              <a:rPr b="1" dirty="0"/>
              <a:t> </a:t>
            </a:r>
            <a:r>
              <a:rPr b="1" dirty="0" err="1"/>
              <a:t>członkowskich</a:t>
            </a:r>
            <a:r>
              <a:rPr b="1" dirty="0"/>
              <a:t>, </a:t>
            </a:r>
            <a:r>
              <a:rPr b="1" dirty="0" err="1"/>
              <a:t>które</a:t>
            </a:r>
            <a:r>
              <a:rPr b="1" dirty="0"/>
              <a:t> </a:t>
            </a:r>
            <a:r>
              <a:rPr b="1" dirty="0" err="1"/>
              <a:t>przystąpiły</a:t>
            </a:r>
            <a:r>
              <a:rPr b="1" dirty="0"/>
              <a:t> do UE w 2004 r.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defRPr sz="1600"/>
            </a:pPr>
            <a:r>
              <a:rPr b="1" dirty="0"/>
              <a:t>PKB </a:t>
            </a:r>
            <a:r>
              <a:rPr b="1" dirty="0" err="1"/>
              <a:t>na</a:t>
            </a:r>
            <a:r>
              <a:rPr b="1" dirty="0"/>
              <a:t> </a:t>
            </a:r>
            <a:r>
              <a:rPr b="1" dirty="0" err="1"/>
              <a:t>mieszkańca</a:t>
            </a:r>
            <a:r>
              <a:rPr b="1" dirty="0"/>
              <a:t> z 52 % </a:t>
            </a:r>
            <a:r>
              <a:rPr b="1" dirty="0" err="1"/>
              <a:t>średniej</a:t>
            </a:r>
            <a:r>
              <a:rPr b="1" dirty="0"/>
              <a:t> UE w 2004 r. do 80 % w 2023 r. </a:t>
            </a:r>
            <a:r>
              <a:rPr b="1" i="1" dirty="0">
                <a:solidFill>
                  <a:srgbClr val="FF0000"/>
                </a:solidFill>
              </a:rPr>
              <a:t>PL z 51 % do 79 %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defRPr sz="1600"/>
            </a:pPr>
            <a:r>
              <a:rPr b="1" dirty="0"/>
              <a:t>Stopa </a:t>
            </a:r>
            <a:r>
              <a:rPr b="1" dirty="0" err="1"/>
              <a:t>bezrobocia</a:t>
            </a:r>
            <a:r>
              <a:rPr b="1" dirty="0"/>
              <a:t> </a:t>
            </a:r>
            <a:r>
              <a:rPr b="1" dirty="0" err="1"/>
              <a:t>spadła</a:t>
            </a:r>
            <a:r>
              <a:rPr b="1" dirty="0"/>
              <a:t> ze </a:t>
            </a:r>
            <a:r>
              <a:rPr b="1" dirty="0" err="1"/>
              <a:t>średnio</a:t>
            </a:r>
            <a:r>
              <a:rPr b="1" dirty="0"/>
              <a:t> 13 % do 4 %. </a:t>
            </a:r>
            <a:r>
              <a:rPr b="1" i="1" dirty="0">
                <a:solidFill>
                  <a:srgbClr val="FF0000"/>
                </a:solidFill>
              </a:rPr>
              <a:t>PL z 18 % do 4 %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pl-PL" b="1" dirty="0"/>
              <a:t>Pełni k</a:t>
            </a:r>
            <a:r>
              <a:rPr b="1" dirty="0" err="1"/>
              <a:t>luczow</a:t>
            </a:r>
            <a:r>
              <a:rPr lang="pl-PL" b="1" dirty="0"/>
              <a:t>ą</a:t>
            </a:r>
            <a:r>
              <a:rPr b="1" dirty="0"/>
              <a:t> </a:t>
            </a:r>
            <a:r>
              <a:rPr b="1" dirty="0" err="1"/>
              <a:t>rol</a:t>
            </a:r>
            <a:r>
              <a:rPr lang="pl-PL" b="1" dirty="0"/>
              <a:t>ę</a:t>
            </a:r>
            <a:r>
              <a:rPr b="1" dirty="0"/>
              <a:t> we </a:t>
            </a:r>
            <a:r>
              <a:rPr b="1" dirty="0" err="1"/>
              <a:t>wspieraniu</a:t>
            </a:r>
            <a:r>
              <a:rPr b="1" dirty="0"/>
              <a:t> </a:t>
            </a:r>
            <a:r>
              <a:rPr b="1" dirty="0" err="1"/>
              <a:t>inwestycji</a:t>
            </a:r>
            <a:r>
              <a:rPr b="1" dirty="0"/>
              <a:t> </a:t>
            </a:r>
            <a:r>
              <a:rPr b="1" dirty="0" err="1"/>
              <a:t>publicznych</a:t>
            </a:r>
            <a:r>
              <a:rPr dirty="0"/>
              <a:t> (</a:t>
            </a:r>
            <a:r>
              <a:rPr dirty="0" err="1"/>
              <a:t>średnio</a:t>
            </a:r>
            <a:r>
              <a:rPr dirty="0"/>
              <a:t> 13 % </a:t>
            </a:r>
            <a:r>
              <a:rPr dirty="0" err="1"/>
              <a:t>i</a:t>
            </a:r>
            <a:r>
              <a:rPr dirty="0"/>
              <a:t> 51 % </a:t>
            </a:r>
            <a:r>
              <a:rPr dirty="0" err="1"/>
              <a:t>inwestycji</a:t>
            </a:r>
            <a:r>
              <a:rPr dirty="0"/>
              <a:t> </a:t>
            </a:r>
            <a:r>
              <a:rPr dirty="0" err="1"/>
              <a:t>rządowych</a:t>
            </a:r>
            <a:r>
              <a:rPr dirty="0"/>
              <a:t> w </a:t>
            </a:r>
            <a:r>
              <a:rPr dirty="0" err="1"/>
              <a:t>słabiej</a:t>
            </a:r>
            <a:r>
              <a:rPr dirty="0"/>
              <a:t> </a:t>
            </a:r>
            <a:r>
              <a:rPr dirty="0" err="1"/>
              <a:t>rozwiniętych</a:t>
            </a:r>
            <a:r>
              <a:rPr dirty="0"/>
              <a:t> </a:t>
            </a:r>
            <a:r>
              <a:rPr dirty="0" err="1"/>
              <a:t>państwach</a:t>
            </a:r>
            <a:r>
              <a:rPr dirty="0"/>
              <a:t> </a:t>
            </a:r>
            <a:r>
              <a:rPr dirty="0" err="1"/>
              <a:t>członkowskich</a:t>
            </a:r>
            <a:r>
              <a:rPr dirty="0"/>
              <a:t>, w </a:t>
            </a:r>
            <a:r>
              <a:rPr dirty="0" err="1"/>
              <a:t>tym</a:t>
            </a:r>
            <a:r>
              <a:rPr dirty="0"/>
              <a:t> PL)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pl-PL" dirty="0"/>
              <a:t>Wnosi </a:t>
            </a:r>
            <a:r>
              <a:rPr lang="pl-PL" b="1" dirty="0"/>
              <a:t>w</a:t>
            </a:r>
            <a:r>
              <a:rPr b="1" dirty="0" err="1"/>
              <a:t>kład</a:t>
            </a:r>
            <a:r>
              <a:rPr b="1" dirty="0"/>
              <a:t> w </a:t>
            </a:r>
            <a:r>
              <a:rPr b="1" dirty="0" err="1"/>
              <a:t>zdolności</a:t>
            </a:r>
            <a:r>
              <a:rPr b="1" dirty="0"/>
              <a:t> </a:t>
            </a:r>
            <a:r>
              <a:rPr b="1" dirty="0" err="1"/>
              <a:t>administracyjne</a:t>
            </a:r>
            <a:r>
              <a:rPr b="1" dirty="0"/>
              <a:t> </a:t>
            </a:r>
            <a:r>
              <a:rPr b="1" dirty="0" err="1"/>
              <a:t>i</a:t>
            </a:r>
            <a:r>
              <a:rPr b="1" dirty="0"/>
              <a:t> </a:t>
            </a:r>
            <a:r>
              <a:rPr b="1" dirty="0" err="1"/>
              <a:t>jakość</a:t>
            </a:r>
            <a:r>
              <a:rPr b="1" dirty="0"/>
              <a:t> </a:t>
            </a:r>
            <a:r>
              <a:rPr b="1" dirty="0" err="1"/>
              <a:t>zarządzania</a:t>
            </a:r>
            <a:r>
              <a:rPr b="1" dirty="0"/>
              <a:t>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b="1" dirty="0" err="1"/>
              <a:t>Jednak</a:t>
            </a:r>
            <a:r>
              <a:rPr b="1" dirty="0"/>
              <a:t> </a:t>
            </a:r>
            <a:r>
              <a:rPr b="1" dirty="0" err="1"/>
              <a:t>konwergencja</a:t>
            </a:r>
            <a:r>
              <a:rPr b="1" dirty="0"/>
              <a:t> w UE</a:t>
            </a:r>
            <a:r>
              <a:rPr lang="pl-PL" b="1" dirty="0"/>
              <a:t> jest nierówna</a:t>
            </a:r>
            <a:r>
              <a:rPr dirty="0"/>
              <a:t>, </a:t>
            </a:r>
            <a:r>
              <a:rPr dirty="0" err="1"/>
              <a:t>niektóre</a:t>
            </a:r>
            <a:r>
              <a:rPr dirty="0"/>
              <a:t> </a:t>
            </a:r>
            <a:r>
              <a:rPr dirty="0" err="1"/>
              <a:t>regiony</a:t>
            </a:r>
            <a:r>
              <a:rPr dirty="0"/>
              <a:t> </a:t>
            </a:r>
            <a:r>
              <a:rPr dirty="0" err="1"/>
              <a:t>pozostają</a:t>
            </a:r>
            <a:r>
              <a:rPr dirty="0"/>
              <a:t> w tyle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znajdują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pułapce</a:t>
            </a:r>
            <a:r>
              <a:rPr dirty="0"/>
              <a:t> </a:t>
            </a:r>
            <a:r>
              <a:rPr dirty="0" err="1"/>
              <a:t>rozwoj</a:t>
            </a:r>
            <a:r>
              <a:rPr lang="pl-PL" dirty="0"/>
              <a:t>owej – pułapce średniego wzrostu</a:t>
            </a:r>
            <a:r>
              <a:rPr dirty="0"/>
              <a:t>.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dirty="0"/>
          </a:p>
          <a:p>
            <a:pPr marL="452438" indent="-452438">
              <a:buFont typeface="Wingdings" panose="05000000000000000000" pitchFamily="2" charset="2"/>
              <a:buChar char="Ø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741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DD79E75-C187-5E37-6FAD-81232DC7A926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898" y="1349449"/>
            <a:ext cx="3844439" cy="536140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itle 4">
            <a:extLst>
              <a:ext uri="{FF2B5EF4-FFF2-40B4-BE49-F238E27FC236}">
                <a16:creationId xmlns:a16="http://schemas.microsoft.com/office/drawing/2014/main" id="{4841C9DC-10B3-80F1-09C1-18C15887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97" y="0"/>
            <a:ext cx="10515600" cy="782357"/>
          </a:xfrm>
        </p:spPr>
        <p:txBody>
          <a:bodyPr/>
          <a:lstStyle/>
          <a:p>
            <a:pPr>
              <a:defRPr sz="3200"/>
            </a:pPr>
            <a:r>
              <a:rPr sz="2800" b="1" dirty="0"/>
              <a:t>PKB </a:t>
            </a:r>
            <a:r>
              <a:rPr sz="2800" b="1" dirty="0" err="1"/>
              <a:t>na</a:t>
            </a:r>
            <a:r>
              <a:rPr sz="2800" b="1" dirty="0"/>
              <a:t> </a:t>
            </a:r>
            <a:r>
              <a:rPr sz="2800" b="1" dirty="0" err="1"/>
              <a:t>mieszkańca</a:t>
            </a:r>
            <a:r>
              <a:rPr sz="2800" b="1" dirty="0"/>
              <a:t> </a:t>
            </a:r>
            <a:r>
              <a:rPr sz="2800" b="1" dirty="0" err="1"/>
              <a:t>i</a:t>
            </a:r>
            <a:r>
              <a:rPr sz="2800" b="1" dirty="0"/>
              <a:t> </a:t>
            </a:r>
            <a:r>
              <a:rPr sz="2800" b="1" dirty="0" err="1"/>
              <a:t>wzrost</a:t>
            </a:r>
            <a:r>
              <a:rPr sz="2800" b="1" dirty="0"/>
              <a:t> </a:t>
            </a:r>
            <a:r>
              <a:rPr sz="2800" b="1" dirty="0" err="1"/>
              <a:t>regionalny</a:t>
            </a:r>
            <a:r>
              <a:rPr sz="2800" b="1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8AB4A6-CBAF-1469-7D68-A267A15A05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36" y="1349448"/>
            <a:ext cx="3843839" cy="5361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0404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4">
            <a:extLst>
              <a:ext uri="{FF2B5EF4-FFF2-40B4-BE49-F238E27FC236}">
                <a16:creationId xmlns:a16="http://schemas.microsoft.com/office/drawing/2014/main" id="{4841C9DC-10B3-80F1-09C1-18C15887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473" y="43333"/>
            <a:ext cx="10515600" cy="782357"/>
          </a:xfrm>
        </p:spPr>
        <p:txBody>
          <a:bodyPr/>
          <a:lstStyle/>
          <a:p>
            <a:pPr>
              <a:defRPr sz="3200"/>
            </a:pPr>
            <a:r>
              <a:rPr b="1" dirty="0"/>
              <a:t>Historia </a:t>
            </a:r>
            <a:r>
              <a:rPr b="1" dirty="0" err="1"/>
              <a:t>konwergencji</a:t>
            </a:r>
            <a:r>
              <a:rPr b="1" dirty="0"/>
              <a:t> w </a:t>
            </a:r>
            <a:r>
              <a:rPr b="1" dirty="0" err="1"/>
              <a:t>Polsce</a:t>
            </a:r>
            <a:endParaRPr sz="32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70B5C1F-B7D5-EB0A-30AB-D9885E32E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408681"/>
              </p:ext>
            </p:extLst>
          </p:nvPr>
        </p:nvGraphicFramePr>
        <p:xfrm>
          <a:off x="1357312" y="1866901"/>
          <a:ext cx="9477375" cy="440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07BCA89-1307-BBC1-35DE-D91DABAFD998}"/>
              </a:ext>
            </a:extLst>
          </p:cNvPr>
          <p:cNvSpPr txBox="1"/>
          <p:nvPr/>
        </p:nvSpPr>
        <p:spPr>
          <a:xfrm>
            <a:off x="793750" y="1405777"/>
            <a:ext cx="8921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Tx/>
              <a:buNone/>
              <a:tabLst/>
              <a:defRPr sz="1800" kern="120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pPr>
            <a:r>
              <a:rPr dirty="0" err="1">
                <a:solidFill>
                  <a:schemeClr val="tx1"/>
                </a:solidFill>
              </a:rPr>
              <a:t>Zmiany</a:t>
            </a:r>
            <a:r>
              <a:rPr dirty="0">
                <a:solidFill>
                  <a:schemeClr val="tx1"/>
                </a:solidFill>
              </a:rPr>
              <a:t> PKB </a:t>
            </a:r>
            <a:r>
              <a:rPr dirty="0" err="1">
                <a:solidFill>
                  <a:schemeClr val="tx1"/>
                </a:solidFill>
              </a:rPr>
              <a:t>na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mieszkańca</a:t>
            </a:r>
            <a:r>
              <a:rPr dirty="0">
                <a:solidFill>
                  <a:schemeClr val="tx1"/>
                </a:solidFill>
              </a:rPr>
              <a:t> w </a:t>
            </a:r>
            <a:r>
              <a:rPr dirty="0" err="1">
                <a:solidFill>
                  <a:schemeClr val="tx1"/>
                </a:solidFill>
              </a:rPr>
              <a:t>stosunku</a:t>
            </a:r>
            <a:r>
              <a:rPr dirty="0">
                <a:solidFill>
                  <a:schemeClr val="tx1"/>
                </a:solidFill>
              </a:rPr>
              <a:t> do </a:t>
            </a:r>
            <a:r>
              <a:rPr dirty="0" err="1">
                <a:solidFill>
                  <a:schemeClr val="tx1"/>
                </a:solidFill>
              </a:rPr>
              <a:t>średniej</a:t>
            </a:r>
            <a:r>
              <a:rPr dirty="0">
                <a:solidFill>
                  <a:schemeClr val="tx1"/>
                </a:solidFill>
              </a:rPr>
              <a:t> UE-27</a:t>
            </a:r>
            <a:r>
              <a:rPr lang="pl-PL" dirty="0">
                <a:solidFill>
                  <a:schemeClr val="tx1"/>
                </a:solidFill>
              </a:rPr>
              <a:t>:</a:t>
            </a:r>
            <a:r>
              <a:rPr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24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2641" y="49620"/>
            <a:ext cx="11389359" cy="621010"/>
          </a:xfrm>
        </p:spPr>
        <p:txBody>
          <a:bodyPr/>
          <a:lstStyle/>
          <a:p>
            <a:pPr>
              <a:defRPr sz="3600"/>
            </a:pPr>
            <a:r>
              <a:rPr sz="3200" b="1" dirty="0" err="1"/>
              <a:t>Konwergencja</a:t>
            </a:r>
            <a:r>
              <a:rPr sz="3200" b="1" dirty="0"/>
              <a:t> </a:t>
            </a:r>
            <a:r>
              <a:rPr sz="3200" b="1" dirty="0" err="1"/>
              <a:t>społeczna</a:t>
            </a:r>
            <a:r>
              <a:rPr sz="3200" b="1" dirty="0"/>
              <a:t> –</a:t>
            </a:r>
            <a:r>
              <a:rPr sz="3200" b="1" dirty="0" err="1"/>
              <a:t>wyzwania</a:t>
            </a:r>
            <a:r>
              <a:rPr lang="fr-BE" sz="3200" b="1" dirty="0"/>
              <a:t> (1)</a:t>
            </a:r>
            <a:endParaRPr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096000" y="1052187"/>
            <a:ext cx="5368506" cy="52105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 sz="2000"/>
            </a:pPr>
            <a:r>
              <a:rPr sz="1800" dirty="0" err="1"/>
              <a:t>Ogólna</a:t>
            </a:r>
            <a:r>
              <a:rPr sz="1800" dirty="0"/>
              <a:t> </a:t>
            </a:r>
            <a:r>
              <a:rPr sz="1800" dirty="0" err="1"/>
              <a:t>poprawa</a:t>
            </a:r>
            <a:r>
              <a:rPr sz="1800" dirty="0"/>
              <a:t>, w </a:t>
            </a:r>
            <a:r>
              <a:rPr sz="1800" dirty="0" err="1"/>
              <a:t>szczególności</a:t>
            </a:r>
            <a:r>
              <a:rPr sz="1800" dirty="0"/>
              <a:t> w </a:t>
            </a:r>
            <a:r>
              <a:rPr sz="1800" dirty="0" err="1"/>
              <a:t>zakresie</a:t>
            </a:r>
            <a:r>
              <a:rPr sz="1800" dirty="0"/>
              <a:t> </a:t>
            </a:r>
            <a:r>
              <a:rPr sz="1800" dirty="0" err="1"/>
              <a:t>włączenia</a:t>
            </a:r>
            <a:r>
              <a:rPr sz="1800" dirty="0"/>
              <a:t> </a:t>
            </a:r>
            <a:r>
              <a:rPr sz="1800" dirty="0" err="1"/>
              <a:t>społecznego</a:t>
            </a:r>
            <a:r>
              <a:rPr sz="1800" dirty="0"/>
              <a:t> i </a:t>
            </a:r>
            <a:r>
              <a:rPr sz="1800" dirty="0" err="1"/>
              <a:t>ograniczania</a:t>
            </a:r>
            <a:r>
              <a:rPr sz="1800" dirty="0"/>
              <a:t> </a:t>
            </a:r>
            <a:r>
              <a:rPr sz="1800" dirty="0" err="1"/>
              <a:t>ubóstwa</a:t>
            </a:r>
            <a:r>
              <a:rPr sz="1800" dirty="0"/>
              <a:t> w </a:t>
            </a:r>
            <a:r>
              <a:rPr sz="1800" dirty="0" err="1"/>
              <a:t>Europie</a:t>
            </a:r>
            <a:r>
              <a:rPr sz="1800" dirty="0"/>
              <a:t> </a:t>
            </a:r>
            <a:r>
              <a:rPr sz="1800" dirty="0" err="1"/>
              <a:t>Wschodniej</a:t>
            </a:r>
            <a:endParaRPr sz="1800" dirty="0"/>
          </a:p>
          <a:p>
            <a:pPr>
              <a:spcBef>
                <a:spcPts val="600"/>
              </a:spcBef>
              <a:spcAft>
                <a:spcPts val="600"/>
              </a:spcAft>
              <a:defRPr sz="2000"/>
            </a:pPr>
            <a:r>
              <a:rPr sz="1800" dirty="0"/>
              <a:t>W </a:t>
            </a:r>
            <a:r>
              <a:rPr sz="1800" dirty="0" err="1"/>
              <a:t>latach</a:t>
            </a:r>
            <a:r>
              <a:rPr sz="1800" dirty="0"/>
              <a:t> 2013–2022 </a:t>
            </a:r>
            <a:r>
              <a:rPr sz="1800" dirty="0" err="1"/>
              <a:t>stopa</a:t>
            </a:r>
            <a:r>
              <a:rPr sz="1800" dirty="0"/>
              <a:t> </a:t>
            </a:r>
            <a:r>
              <a:rPr sz="1800" dirty="0" err="1"/>
              <a:t>bezrobocia</a:t>
            </a:r>
            <a:r>
              <a:rPr sz="1800" dirty="0"/>
              <a:t> </a:t>
            </a:r>
            <a:r>
              <a:rPr sz="1800" dirty="0" err="1"/>
              <a:t>spadła</a:t>
            </a:r>
            <a:r>
              <a:rPr sz="1800" dirty="0"/>
              <a:t> o </a:t>
            </a:r>
            <a:r>
              <a:rPr sz="1800" dirty="0" err="1"/>
              <a:t>połowę</a:t>
            </a:r>
            <a:r>
              <a:rPr sz="1800" dirty="0"/>
              <a:t> w </a:t>
            </a:r>
            <a:r>
              <a:rPr sz="1800" dirty="0" err="1"/>
              <a:t>regionach</a:t>
            </a:r>
            <a:r>
              <a:rPr sz="1800" dirty="0"/>
              <a:t> </a:t>
            </a:r>
            <a:r>
              <a:rPr sz="1800" dirty="0" err="1"/>
              <a:t>słabiej</a:t>
            </a:r>
            <a:r>
              <a:rPr sz="1800" dirty="0"/>
              <a:t> </a:t>
            </a:r>
            <a:r>
              <a:rPr sz="1800" dirty="0" err="1"/>
              <a:t>rozwiniętych</a:t>
            </a:r>
            <a:r>
              <a:rPr sz="1800" dirty="0"/>
              <a:t>, do </a:t>
            </a:r>
            <a:r>
              <a:rPr lang="pl-PL" sz="1800" dirty="0"/>
              <a:t>średnio </a:t>
            </a:r>
            <a:r>
              <a:rPr sz="1800" dirty="0"/>
              <a:t>8%</a:t>
            </a:r>
            <a:r>
              <a:rPr lang="pl-PL" sz="1800" dirty="0"/>
              <a:t> </a:t>
            </a:r>
            <a:r>
              <a:rPr lang="pl-PL" sz="1800" dirty="0">
                <a:solidFill>
                  <a:srgbClr val="FF0000"/>
                </a:solidFill>
              </a:rPr>
              <a:t>(PL 4%)</a:t>
            </a:r>
            <a:endParaRPr lang="fr-BE" sz="1800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 sz="2000"/>
            </a:pPr>
            <a:r>
              <a:rPr lang="fr-BE" sz="1800" dirty="0"/>
              <a:t>ALE: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2000"/>
            </a:pPr>
            <a:r>
              <a:rPr lang="fr-BE" sz="1800" dirty="0"/>
              <a:t>B</a:t>
            </a:r>
            <a:r>
              <a:rPr lang="pl-PL" sz="1800" dirty="0" err="1"/>
              <a:t>ezrobocie</a:t>
            </a:r>
            <a:r>
              <a:rPr lang="pl-PL" sz="1800" dirty="0"/>
              <a:t> młodzieży jest ponad dwukrotnie wyższe od ogólnego bezrobocia</a:t>
            </a:r>
            <a:endParaRPr lang="fr-BE" sz="1800" dirty="0"/>
          </a:p>
          <a:p>
            <a:pPr>
              <a:spcBef>
                <a:spcPts val="600"/>
              </a:spcBef>
              <a:spcAft>
                <a:spcPts val="600"/>
              </a:spcAft>
              <a:defRPr sz="2000"/>
            </a:pPr>
            <a:r>
              <a:rPr lang="pl-PL" sz="1800" dirty="0"/>
              <a:t>Zmiany</a:t>
            </a:r>
            <a:r>
              <a:rPr lang="fr-BE" sz="1800" dirty="0"/>
              <a:t> </a:t>
            </a:r>
            <a:r>
              <a:rPr lang="pl-PL" sz="1800" dirty="0"/>
              <a:t>demograficzne pogłębi</a:t>
            </a:r>
            <a:r>
              <a:rPr lang="fr-BE" sz="1800" dirty="0" err="1"/>
              <a:t>aj</a:t>
            </a:r>
            <a:r>
              <a:rPr lang="pl-PL" sz="1800" dirty="0"/>
              <a:t>ą niedobory siły roboczej i zwiększ</a:t>
            </a:r>
            <a:r>
              <a:rPr lang="fr-BE" sz="1800" dirty="0" err="1"/>
              <a:t>aj</a:t>
            </a:r>
            <a:r>
              <a:rPr lang="pl-PL" sz="1800" dirty="0"/>
              <a:t>ą presję na budżety publiczne</a:t>
            </a:r>
            <a:endParaRPr lang="fr-BE" sz="1800" dirty="0"/>
          </a:p>
          <a:p>
            <a:pPr>
              <a:spcBef>
                <a:spcPts val="600"/>
              </a:spcBef>
              <a:spcAft>
                <a:spcPts val="600"/>
              </a:spcAft>
              <a:defRPr sz="2000"/>
            </a:pPr>
            <a:r>
              <a:rPr lang="pl-PL" sz="1800" dirty="0"/>
              <a:t>Po dziesięcioleciach wzrostu</a:t>
            </a:r>
            <a:r>
              <a:rPr lang="fr-BE" sz="1800" dirty="0"/>
              <a:t>, </a:t>
            </a:r>
            <a:r>
              <a:rPr lang="fr-BE" sz="1800" dirty="0" err="1"/>
              <a:t>od</a:t>
            </a:r>
            <a:r>
              <a:rPr lang="fr-BE" sz="1800" dirty="0"/>
              <a:t> 2020 r.</a:t>
            </a:r>
            <a:r>
              <a:rPr lang="pl-PL" sz="1800" dirty="0"/>
              <a:t> liczba ludności UE zmniejsza się, ponieważ saldo migracji nie rekompensuje już ujemnego wzrostu naturalnego</a:t>
            </a:r>
            <a:endParaRPr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27AE3E-9075-870E-9394-340F8ED9DC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4150" y="1052187"/>
            <a:ext cx="4351610" cy="550452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44397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89315" y="0"/>
            <a:ext cx="11389359" cy="621010"/>
          </a:xfrm>
        </p:spPr>
        <p:txBody>
          <a:bodyPr/>
          <a:lstStyle/>
          <a:p>
            <a:pPr>
              <a:defRPr sz="3600"/>
            </a:pPr>
            <a:r>
              <a:rPr lang="en-IE" sz="2800" b="1" dirty="0" err="1"/>
              <a:t>Konwergencja</a:t>
            </a:r>
            <a:r>
              <a:rPr lang="en-IE" sz="2800" b="1" dirty="0"/>
              <a:t> </a:t>
            </a:r>
            <a:r>
              <a:rPr lang="en-IE" sz="2800" b="1" dirty="0" err="1"/>
              <a:t>społeczna</a:t>
            </a:r>
            <a:r>
              <a:rPr lang="en-IE" sz="2800" b="1" dirty="0"/>
              <a:t> –</a:t>
            </a:r>
            <a:r>
              <a:rPr lang="en-IE" sz="2800" b="1" dirty="0" err="1"/>
              <a:t>wyzwania</a:t>
            </a:r>
            <a:r>
              <a:rPr lang="en-IE" sz="2800" b="1" dirty="0"/>
              <a:t> (2)</a:t>
            </a:r>
            <a:endParaRPr sz="28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188127" y="1126829"/>
            <a:ext cx="5106889" cy="4882085"/>
          </a:xfrm>
        </p:spPr>
        <p:txBody>
          <a:bodyPr/>
          <a:lstStyle/>
          <a:p>
            <a:pPr>
              <a:defRPr sz="2000"/>
            </a:pPr>
            <a:r>
              <a:rPr dirty="0" err="1"/>
              <a:t>Zmniejszenie</a:t>
            </a:r>
            <a:r>
              <a:rPr dirty="0"/>
              <a:t> </a:t>
            </a:r>
            <a:r>
              <a:rPr dirty="0" err="1"/>
              <a:t>liczby</a:t>
            </a:r>
            <a:r>
              <a:rPr dirty="0"/>
              <a:t> </a:t>
            </a:r>
            <a:r>
              <a:rPr dirty="0" err="1"/>
              <a:t>ludności</a:t>
            </a:r>
            <a:r>
              <a:rPr dirty="0"/>
              <a:t> w </a:t>
            </a:r>
            <a:r>
              <a:rPr dirty="0" err="1"/>
              <a:t>wieku</a:t>
            </a:r>
            <a:r>
              <a:rPr dirty="0"/>
              <a:t> </a:t>
            </a:r>
            <a:r>
              <a:rPr dirty="0" err="1"/>
              <a:t>produkcyjnym</a:t>
            </a:r>
            <a:r>
              <a:rPr dirty="0"/>
              <a:t>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szybszego</a:t>
            </a:r>
            <a:r>
              <a:rPr dirty="0"/>
              <a:t> </a:t>
            </a:r>
            <a:r>
              <a:rPr dirty="0" err="1"/>
              <a:t>wzrostu</a:t>
            </a:r>
            <a:r>
              <a:rPr dirty="0"/>
              <a:t> </a:t>
            </a:r>
            <a:r>
              <a:rPr dirty="0" err="1"/>
              <a:t>wydajności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dostosowania</a:t>
            </a:r>
            <a:r>
              <a:rPr dirty="0"/>
              <a:t> – w </a:t>
            </a:r>
            <a:r>
              <a:rPr dirty="0" err="1"/>
              <a:t>planowaniu</a:t>
            </a:r>
            <a:r>
              <a:rPr dirty="0"/>
              <a:t> </a:t>
            </a:r>
            <a:r>
              <a:rPr dirty="0" err="1"/>
              <a:t>przestrzennym</a:t>
            </a:r>
            <a:r>
              <a:rPr dirty="0"/>
              <a:t>, </a:t>
            </a:r>
            <a:r>
              <a:rPr dirty="0" err="1"/>
              <a:t>usługach</a:t>
            </a:r>
            <a:r>
              <a:rPr dirty="0"/>
              <a:t> </a:t>
            </a:r>
            <a:r>
              <a:rPr dirty="0" err="1"/>
              <a:t>publicznych</a:t>
            </a:r>
            <a:r>
              <a:rPr dirty="0"/>
              <a:t> </a:t>
            </a:r>
            <a:r>
              <a:rPr dirty="0" err="1"/>
              <a:t>itp</a:t>
            </a:r>
            <a:r>
              <a:rPr dirty="0"/>
              <a:t>.</a:t>
            </a:r>
          </a:p>
          <a:p>
            <a:pPr>
              <a:defRPr sz="2000"/>
            </a:pPr>
            <a:r>
              <a:rPr dirty="0" err="1"/>
              <a:t>Pułapka</a:t>
            </a:r>
            <a:r>
              <a:rPr dirty="0"/>
              <a:t> </a:t>
            </a:r>
            <a:r>
              <a:rPr dirty="0" err="1"/>
              <a:t>niedoboru</a:t>
            </a:r>
            <a:r>
              <a:rPr dirty="0"/>
              <a:t> </a:t>
            </a:r>
            <a:r>
              <a:rPr dirty="0" err="1"/>
              <a:t>talentów</a:t>
            </a:r>
            <a:r>
              <a:rPr dirty="0"/>
              <a:t> – </a:t>
            </a:r>
            <a:r>
              <a:rPr dirty="0" err="1"/>
              <a:t>regiony</a:t>
            </a:r>
            <a:r>
              <a:rPr dirty="0"/>
              <a:t> o </a:t>
            </a:r>
            <a:r>
              <a:rPr dirty="0" err="1"/>
              <a:t>malejącej</a:t>
            </a:r>
            <a:r>
              <a:rPr dirty="0"/>
              <a:t> </a:t>
            </a:r>
            <a:r>
              <a:rPr dirty="0" err="1"/>
              <a:t>liczbie</a:t>
            </a:r>
            <a:r>
              <a:rPr dirty="0"/>
              <a:t> </a:t>
            </a:r>
            <a:r>
              <a:rPr dirty="0" err="1"/>
              <a:t>ludności</a:t>
            </a:r>
            <a:r>
              <a:rPr dirty="0"/>
              <a:t> w </a:t>
            </a:r>
            <a:r>
              <a:rPr dirty="0" err="1"/>
              <a:t>wieku</a:t>
            </a:r>
            <a:r>
              <a:rPr dirty="0"/>
              <a:t> </a:t>
            </a:r>
            <a:r>
              <a:rPr dirty="0" err="1"/>
              <a:t>produkcyjnym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niskim</a:t>
            </a:r>
            <a:r>
              <a:rPr dirty="0"/>
              <a:t> </a:t>
            </a:r>
            <a:r>
              <a:rPr dirty="0" err="1"/>
              <a:t>odsetku</a:t>
            </a:r>
            <a:r>
              <a:rPr dirty="0"/>
              <a:t> </a:t>
            </a:r>
            <a:r>
              <a:rPr dirty="0" err="1"/>
              <a:t>wysoko</a:t>
            </a:r>
            <a:r>
              <a:rPr dirty="0"/>
              <a:t> </a:t>
            </a:r>
            <a:r>
              <a:rPr dirty="0" err="1"/>
              <a:t>wykwalifikowanych</a:t>
            </a:r>
            <a:r>
              <a:rPr dirty="0"/>
              <a:t> </a:t>
            </a:r>
            <a:r>
              <a:rPr dirty="0" err="1"/>
              <a:t>osób</a:t>
            </a:r>
            <a:endParaRPr dirty="0"/>
          </a:p>
          <a:p>
            <a:pPr>
              <a:defRPr sz="2000"/>
            </a:pPr>
            <a:r>
              <a:rPr dirty="0" err="1"/>
              <a:t>Ryzyko</a:t>
            </a:r>
            <a:r>
              <a:rPr dirty="0"/>
              <a:t> </a:t>
            </a:r>
            <a:r>
              <a:rPr lang="pl-PL" dirty="0"/>
              <a:t>wpadnięcia</a:t>
            </a:r>
            <a:r>
              <a:rPr dirty="0"/>
              <a:t> w </a:t>
            </a:r>
            <a:r>
              <a:rPr dirty="0" err="1"/>
              <a:t>pułap</a:t>
            </a:r>
            <a:r>
              <a:rPr lang="pl-PL" dirty="0" err="1"/>
              <a:t>kę</a:t>
            </a:r>
            <a:r>
              <a:rPr dirty="0"/>
              <a:t> </a:t>
            </a:r>
            <a:r>
              <a:rPr dirty="0" err="1"/>
              <a:t>niedoboru</a:t>
            </a:r>
            <a:r>
              <a:rPr dirty="0"/>
              <a:t> </a:t>
            </a:r>
            <a:r>
              <a:rPr dirty="0" err="1"/>
              <a:t>talentów</a:t>
            </a:r>
            <a:r>
              <a:rPr dirty="0"/>
              <a:t> – </a:t>
            </a:r>
            <a:r>
              <a:rPr dirty="0" err="1"/>
              <a:t>malejąca</a:t>
            </a:r>
            <a:r>
              <a:rPr dirty="0"/>
              <a:t> </a:t>
            </a:r>
            <a:r>
              <a:rPr dirty="0" err="1"/>
              <a:t>liczba</a:t>
            </a:r>
            <a:r>
              <a:rPr dirty="0"/>
              <a:t> </a:t>
            </a:r>
            <a:r>
              <a:rPr dirty="0" err="1"/>
              <a:t>ludności</a:t>
            </a:r>
            <a:r>
              <a:rPr dirty="0"/>
              <a:t> w </a:t>
            </a:r>
            <a:r>
              <a:rPr dirty="0" err="1"/>
              <a:t>wieku</a:t>
            </a:r>
            <a:r>
              <a:rPr dirty="0"/>
              <a:t> </a:t>
            </a:r>
            <a:r>
              <a:rPr dirty="0" err="1"/>
              <a:t>produkcyjnym</a:t>
            </a:r>
            <a:r>
              <a:rPr dirty="0"/>
              <a:t> </a:t>
            </a:r>
            <a:r>
              <a:rPr dirty="0" err="1"/>
              <a:t>regiony</a:t>
            </a:r>
            <a:r>
              <a:rPr dirty="0"/>
              <a:t> o </a:t>
            </a:r>
            <a:r>
              <a:rPr dirty="0" err="1"/>
              <a:t>wysokiej</a:t>
            </a:r>
            <a:r>
              <a:rPr dirty="0"/>
              <a:t> </a:t>
            </a:r>
            <a:r>
              <a:rPr dirty="0" err="1"/>
              <a:t>migracji</a:t>
            </a:r>
            <a:r>
              <a:rPr dirty="0"/>
              <a:t> </a:t>
            </a:r>
            <a:r>
              <a:rPr dirty="0" err="1"/>
              <a:t>osób</a:t>
            </a:r>
            <a:r>
              <a:rPr dirty="0"/>
              <a:t> </a:t>
            </a:r>
            <a:r>
              <a:rPr dirty="0" err="1"/>
              <a:t>młodych</a:t>
            </a:r>
            <a:r>
              <a:rPr dirty="0"/>
              <a:t> (15–39)</a:t>
            </a:r>
            <a:endParaRPr sz="2000" dirty="0">
              <a:solidFill>
                <a:srgbClr val="FF0000"/>
              </a:solidFill>
            </a:endParaRP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E911419D-0CE6-1530-3646-B378372D3E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58349" y="878976"/>
            <a:ext cx="4373741" cy="5875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5203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4EF833-4A73-A5D5-0908-F5C88D421A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1056" y="1338789"/>
            <a:ext cx="3861880" cy="538241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0721" y="203343"/>
            <a:ext cx="11149391" cy="905987"/>
          </a:xfrm>
        </p:spPr>
        <p:txBody>
          <a:bodyPr anchor="b">
            <a:normAutofit/>
          </a:bodyPr>
          <a:lstStyle/>
          <a:p>
            <a:pPr>
              <a:defRPr sz="3100"/>
            </a:pPr>
            <a:r>
              <a:rPr lang="fr-BE" sz="2800" b="1" dirty="0"/>
              <a:t>Zielona </a:t>
            </a:r>
            <a:r>
              <a:rPr lang="pl-PL" sz="2800" b="1" dirty="0"/>
              <a:t>t</a:t>
            </a:r>
            <a:r>
              <a:rPr sz="2800" b="1" dirty="0" err="1"/>
              <a:t>ransformacja</a:t>
            </a:r>
            <a:r>
              <a:rPr sz="2800" b="1" dirty="0"/>
              <a:t> </a:t>
            </a:r>
            <a:br>
              <a:rPr lang="fr-BE" sz="2800" b="1" dirty="0"/>
            </a:br>
            <a:r>
              <a:rPr lang="pl-PL" sz="2800" b="1" dirty="0"/>
              <a:t>- </a:t>
            </a:r>
            <a:r>
              <a:rPr sz="2800" b="1" dirty="0" err="1"/>
              <a:t>wyzwania</a:t>
            </a:r>
            <a:r>
              <a:rPr lang="fr-BE" sz="2800" b="1" dirty="0"/>
              <a:t> i </a:t>
            </a:r>
            <a:r>
              <a:rPr sz="2800" b="1" dirty="0" err="1"/>
              <a:t>możliwości</a:t>
            </a:r>
            <a:r>
              <a:rPr sz="2800" b="1" dirty="0"/>
              <a:t> w </a:t>
            </a:r>
            <a:r>
              <a:rPr sz="2800" b="1" dirty="0" err="1"/>
              <a:t>zakresie</a:t>
            </a:r>
            <a:r>
              <a:rPr sz="2800" b="1" dirty="0"/>
              <a:t> </a:t>
            </a:r>
            <a:r>
              <a:rPr sz="2800" b="1" dirty="0" err="1"/>
              <a:t>spójności</a:t>
            </a:r>
            <a:r>
              <a:rPr sz="2800" b="1" dirty="0"/>
              <a:t> </a:t>
            </a:r>
            <a:r>
              <a:rPr sz="2800" b="1" dirty="0" err="1"/>
              <a:t>terytorialnej</a:t>
            </a:r>
            <a:endParaRPr sz="28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52CB94-D4AE-062A-6FEB-636483730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04292" y="1198345"/>
            <a:ext cx="6039067" cy="5297345"/>
          </a:xfrm>
        </p:spPr>
        <p:txBody>
          <a:bodyPr/>
          <a:lstStyle/>
          <a:p>
            <a:pPr>
              <a:spcAft>
                <a:spcPts val="0"/>
              </a:spcAft>
              <a:defRPr sz="2000"/>
            </a:pPr>
            <a:r>
              <a:rPr lang="pl-PL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Zmiana klimatu grozi pogłębieniem nierówności regionalnych</a:t>
            </a:r>
            <a:r>
              <a:rPr lang="fr-BE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</a:t>
            </a:r>
            <a:r>
              <a:rPr lang="pl-PL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egiony</a:t>
            </a:r>
            <a:r>
              <a:rPr lang="pl-P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przybrzeżne, śródziemnomorskie i wschodnie, które już teraz są uboższe niż średnia UE, są bardziej podatne na zagrożenia </a:t>
            </a:r>
          </a:p>
          <a:p>
            <a:pPr marL="0" indent="0">
              <a:spcAft>
                <a:spcPts val="0"/>
              </a:spcAft>
              <a:buNone/>
              <a:defRPr sz="2000"/>
            </a:pPr>
            <a:endParaRPr lang="fr-BE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l-PL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Zanieczyszczenie powietrza </a:t>
            </a:r>
            <a:r>
              <a:rPr lang="fr-BE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</a:t>
            </a:r>
            <a:r>
              <a:rPr lang="pl-PL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ż</a:t>
            </a:r>
            <a:r>
              <a:rPr lang="fr-BE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l-PL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charakteryzuje się różnicami społeczno-gospodarczymi</a:t>
            </a:r>
            <a:r>
              <a:rPr lang="fr-BE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l-P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stężenie drobnych cząstek do wdychania jest stale o około jedną trzecią </a:t>
            </a:r>
            <a:r>
              <a:rPr lang="pl-PL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wyższ</a:t>
            </a:r>
            <a:r>
              <a:rPr lang="fr-BE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l-P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najuboższych regionach bardziej uzależnionych od paliw stałych stosowanych do ogrzewania</a:t>
            </a:r>
            <a:endParaRPr lang="fr-BE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0"/>
              </a:spcAft>
              <a:buNone/>
              <a:defRPr sz="2000"/>
            </a:pPr>
            <a:r>
              <a:rPr lang="fr-BE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ALE:</a:t>
            </a:r>
          </a:p>
          <a:p>
            <a:pPr>
              <a:spcAft>
                <a:spcPts val="0"/>
              </a:spcAft>
              <a:defRPr sz="2000"/>
            </a:pPr>
            <a:r>
              <a:rPr lang="fr-BE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pl-PL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iele</a:t>
            </a:r>
            <a:r>
              <a:rPr lang="pl-P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regionów wiejskich i słabiej rozwiniętych ma </a:t>
            </a:r>
            <a:r>
              <a:rPr lang="pl-PL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duży </a:t>
            </a:r>
            <a:r>
              <a:rPr lang="fr-BE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niewykorzystany</a:t>
            </a:r>
            <a:r>
              <a:rPr lang="fr-BE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potencjał </a:t>
            </a:r>
            <a:r>
              <a:rPr lang="pl-P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zakresie produkcji energii odnawialnej z energii wiatrowej i słonecznej </a:t>
            </a:r>
            <a:endParaRPr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27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955BF7-4891-BAF8-D008-4024325EB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218" y="1398892"/>
            <a:ext cx="4086920" cy="5459108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8FFAF660-79FC-2535-F1CD-FEBC00827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248" y="132809"/>
            <a:ext cx="10854334" cy="905987"/>
          </a:xfrm>
        </p:spPr>
        <p:txBody>
          <a:bodyPr anchor="b">
            <a:normAutofit/>
          </a:bodyPr>
          <a:lstStyle/>
          <a:p>
            <a:pPr>
              <a:defRPr sz="3100"/>
            </a:pPr>
            <a:r>
              <a:rPr b="1" dirty="0" err="1"/>
              <a:t>Transformacja</a:t>
            </a:r>
            <a:r>
              <a:rPr b="1" dirty="0"/>
              <a:t> </a:t>
            </a:r>
            <a:r>
              <a:rPr b="1" dirty="0" err="1"/>
              <a:t>cyfrowa</a:t>
            </a:r>
            <a:br>
              <a:rPr lang="fr-BE" b="1" dirty="0"/>
            </a:br>
            <a:r>
              <a:rPr b="1" dirty="0" err="1"/>
              <a:t>wyzwania</a:t>
            </a:r>
            <a:r>
              <a:rPr lang="fr-BE" b="1" dirty="0"/>
              <a:t> w </a:t>
            </a:r>
            <a:r>
              <a:rPr lang="fr-BE" b="1" dirty="0" err="1"/>
              <a:t>zakresie</a:t>
            </a:r>
            <a:r>
              <a:rPr lang="fr-BE" b="1" dirty="0"/>
              <a:t> </a:t>
            </a:r>
            <a:r>
              <a:rPr lang="fr-BE" b="1" dirty="0" err="1"/>
              <a:t>spójności</a:t>
            </a:r>
            <a:r>
              <a:rPr lang="fr-BE" b="1" dirty="0"/>
              <a:t> </a:t>
            </a:r>
            <a:r>
              <a:rPr lang="fr-BE" b="1" dirty="0" err="1"/>
              <a:t>terytorialnej</a:t>
            </a:r>
            <a:endParaRPr b="1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D2CAB1CF-5B11-0378-8965-8C99F0A81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398892"/>
            <a:ext cx="5532408" cy="5104031"/>
          </a:xfrm>
        </p:spPr>
        <p:txBody>
          <a:bodyPr/>
          <a:lstStyle/>
          <a:p>
            <a:pPr>
              <a:defRPr sz="2000"/>
            </a:pPr>
            <a:r>
              <a:rPr lang="fr-BE" sz="2000" dirty="0"/>
              <a:t>N</a:t>
            </a:r>
            <a:r>
              <a:rPr lang="pl-PL" sz="2000" dirty="0" err="1"/>
              <a:t>ierównomiern</a:t>
            </a:r>
            <a:r>
              <a:rPr lang="fr-BE" sz="2000" dirty="0"/>
              <a:t>a</a:t>
            </a:r>
            <a:r>
              <a:rPr lang="pl-PL" sz="2000" dirty="0"/>
              <a:t> zdolność terytoriów i ludzi do przyjmowania i wykorzystywania technologii cyfrowych </a:t>
            </a:r>
            <a:endParaRPr lang="fr-BE" sz="2000" dirty="0"/>
          </a:p>
          <a:p>
            <a:pPr>
              <a:defRPr sz="2000"/>
            </a:pPr>
            <a:r>
              <a:rPr lang="fr-BE" sz="2000" dirty="0"/>
              <a:t>B</a:t>
            </a:r>
            <a:r>
              <a:rPr lang="pl-PL" sz="2000" dirty="0"/>
              <a:t>rak inwestycji w infrastrukturę łączności cyfrowej i wdrażani</a:t>
            </a:r>
            <a:r>
              <a:rPr lang="fr-BE" sz="2000" dirty="0"/>
              <a:t>a</a:t>
            </a:r>
            <a:r>
              <a:rPr lang="pl-PL" sz="2000" dirty="0"/>
              <a:t> technologii cyfrowych może hamować długoterminowy wzrost i konkurencyjność regionów</a:t>
            </a:r>
            <a:endParaRPr lang="fr-BE" sz="2000" dirty="0"/>
          </a:p>
          <a:p>
            <a:pPr>
              <a:defRPr sz="2000"/>
            </a:pPr>
            <a:r>
              <a:rPr lang="fr-BE" sz="2000" dirty="0" err="1"/>
              <a:t>Konieczno</a:t>
            </a:r>
            <a:r>
              <a:rPr lang="pl-PL" sz="2000" dirty="0" err="1"/>
              <a:t>ść</a:t>
            </a:r>
            <a:r>
              <a:rPr lang="fr-BE" sz="2000" dirty="0"/>
              <a:t> </a:t>
            </a:r>
            <a:r>
              <a:rPr lang="pl-PL" sz="2000" dirty="0"/>
              <a:t>inwestycji we wdrażanie zaawansowanej infrastruktury i usług sieci cyfrowych, nabywanie podstawowych i zaawansowanych umiejętności cyfrowych, a także absorpcję technologii cyfrowych przez przedsiębiorstwa, obywateli i administracje publiczne</a:t>
            </a:r>
            <a:endParaRPr lang="en-US" sz="2000" dirty="0"/>
          </a:p>
          <a:p>
            <a:pPr>
              <a:defRPr sz="2000"/>
            </a:pPr>
            <a:endParaRPr lang="fr-BE" sz="2000" dirty="0"/>
          </a:p>
          <a:p>
            <a:pPr>
              <a:defRPr sz="2000"/>
            </a:pPr>
            <a:endParaRPr lang="fr-BE" dirty="0" err="1"/>
          </a:p>
        </p:txBody>
      </p:sp>
    </p:spTree>
    <p:extLst>
      <p:ext uri="{BB962C8B-B14F-4D97-AF65-F5344CB8AC3E}">
        <p14:creationId xmlns:p14="http://schemas.microsoft.com/office/powerpoint/2010/main" val="393711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93583" y="0"/>
            <a:ext cx="11389359" cy="621010"/>
          </a:xfrm>
        </p:spPr>
        <p:txBody>
          <a:bodyPr/>
          <a:lstStyle/>
          <a:p>
            <a:pPr>
              <a:defRPr sz="3600"/>
            </a:pPr>
            <a:r>
              <a:rPr sz="2800" b="1" dirty="0" err="1"/>
              <a:t>Szacunkowy</a:t>
            </a:r>
            <a:r>
              <a:rPr sz="2800" b="1" dirty="0"/>
              <a:t> </a:t>
            </a:r>
            <a:r>
              <a:rPr sz="2800" b="1" dirty="0" err="1"/>
              <a:t>wpływ</a:t>
            </a:r>
            <a:r>
              <a:rPr sz="2800" b="1" dirty="0"/>
              <a:t> </a:t>
            </a:r>
            <a:r>
              <a:rPr sz="2800" b="1" dirty="0" err="1"/>
              <a:t>polityki</a:t>
            </a:r>
            <a:r>
              <a:rPr sz="2800" b="1" dirty="0"/>
              <a:t> </a:t>
            </a:r>
            <a:r>
              <a:rPr sz="2800" b="1" dirty="0" err="1"/>
              <a:t>spójności</a:t>
            </a:r>
            <a:r>
              <a:rPr sz="2800" b="1" dirty="0"/>
              <a:t> </a:t>
            </a:r>
            <a:r>
              <a:rPr sz="2800" b="1" dirty="0" err="1"/>
              <a:t>na</a:t>
            </a:r>
            <a:r>
              <a:rPr sz="2800" b="1" dirty="0"/>
              <a:t> PKB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096000" y="962527"/>
            <a:ext cx="5503817" cy="589547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sz="2000" dirty="0" err="1"/>
              <a:t>Większy</a:t>
            </a:r>
            <a:r>
              <a:rPr sz="2000" dirty="0"/>
              <a:t> </a:t>
            </a:r>
            <a:r>
              <a:rPr sz="2000" dirty="0" err="1"/>
              <a:t>wpływ</a:t>
            </a:r>
            <a:r>
              <a:rPr sz="2000" dirty="0"/>
              <a:t> w </a:t>
            </a:r>
            <a:r>
              <a:rPr sz="2000" dirty="0" err="1"/>
              <a:t>regionach</a:t>
            </a:r>
            <a:r>
              <a:rPr sz="2000" dirty="0"/>
              <a:t> </a:t>
            </a:r>
            <a:r>
              <a:rPr sz="2000" dirty="0" err="1"/>
              <a:t>słabiej</a:t>
            </a:r>
            <a:r>
              <a:rPr sz="2000" dirty="0"/>
              <a:t> </a:t>
            </a:r>
            <a:r>
              <a:rPr sz="2000" dirty="0" err="1"/>
              <a:t>rozwiniętych</a:t>
            </a:r>
            <a:endParaRPr sz="20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sz="2000" dirty="0" err="1"/>
              <a:t>Przewiduje</a:t>
            </a:r>
            <a:r>
              <a:rPr sz="2000" dirty="0"/>
              <a:t> </a:t>
            </a:r>
            <a:r>
              <a:rPr sz="2000" dirty="0" err="1"/>
              <a:t>się</a:t>
            </a:r>
            <a:r>
              <a:rPr sz="2000" dirty="0"/>
              <a:t>, </a:t>
            </a:r>
            <a:r>
              <a:rPr sz="2000" dirty="0" err="1"/>
              <a:t>że</a:t>
            </a:r>
            <a:r>
              <a:rPr sz="2000" dirty="0"/>
              <a:t> </a:t>
            </a:r>
            <a:r>
              <a:rPr sz="2000" dirty="0" err="1"/>
              <a:t>dzięki</a:t>
            </a:r>
            <a:r>
              <a:rPr sz="2000" dirty="0"/>
              <a:t> </a:t>
            </a:r>
            <a:r>
              <a:rPr sz="2000" dirty="0" err="1"/>
              <a:t>programom</a:t>
            </a:r>
            <a:r>
              <a:rPr sz="2000" dirty="0"/>
              <a:t> </a:t>
            </a:r>
            <a:r>
              <a:rPr sz="2000" dirty="0" err="1"/>
              <a:t>polityki</a:t>
            </a:r>
            <a:r>
              <a:rPr sz="2000" dirty="0"/>
              <a:t> </a:t>
            </a:r>
            <a:r>
              <a:rPr sz="2000" dirty="0" err="1"/>
              <a:t>spójności</a:t>
            </a:r>
            <a:r>
              <a:rPr sz="2000" dirty="0"/>
              <a:t> </a:t>
            </a:r>
            <a:r>
              <a:rPr sz="2000" dirty="0" err="1"/>
              <a:t>na</a:t>
            </a:r>
            <a:r>
              <a:rPr sz="2000" dirty="0"/>
              <a:t> </a:t>
            </a:r>
            <a:r>
              <a:rPr sz="2000" dirty="0" err="1"/>
              <a:t>lata</a:t>
            </a:r>
            <a:r>
              <a:rPr sz="2000" dirty="0"/>
              <a:t> 2014–2020 </a:t>
            </a:r>
            <a:r>
              <a:rPr sz="2000" dirty="0" err="1"/>
              <a:t>i</a:t>
            </a:r>
            <a:r>
              <a:rPr sz="2000" dirty="0"/>
              <a:t> 2021–2027 PKB </a:t>
            </a:r>
            <a:r>
              <a:rPr sz="2000" dirty="0" err="1"/>
              <a:t>będzie</a:t>
            </a:r>
            <a:r>
              <a:rPr sz="2000" dirty="0"/>
              <a:t> </a:t>
            </a:r>
            <a:r>
              <a:rPr sz="2000" dirty="0" err="1"/>
              <a:t>wyższy</a:t>
            </a:r>
            <a:r>
              <a:rPr sz="2000" dirty="0"/>
              <a:t> (do 2030 r.)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pl-PL" dirty="0"/>
              <a:t>Od</a:t>
            </a:r>
            <a:r>
              <a:rPr dirty="0"/>
              <a:t> 3,65 % w </a:t>
            </a:r>
            <a:r>
              <a:rPr lang="pl-PL" dirty="0"/>
              <a:t>w</a:t>
            </a:r>
            <a:r>
              <a:rPr dirty="0" err="1"/>
              <a:t>arszawskim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tołecznym</a:t>
            </a:r>
            <a:endParaRPr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dirty="0"/>
              <a:t>Do 11.69</a:t>
            </a:r>
            <a:r>
              <a:rPr lang="pl-PL" dirty="0"/>
              <a:t>%</a:t>
            </a:r>
            <a:r>
              <a:rPr dirty="0"/>
              <a:t> w </a:t>
            </a:r>
            <a:r>
              <a:rPr dirty="0" err="1"/>
              <a:t>województwie</a:t>
            </a:r>
            <a:r>
              <a:rPr dirty="0"/>
              <a:t> </a:t>
            </a:r>
            <a:r>
              <a:rPr dirty="0" err="1"/>
              <a:t>świętokrzyskim</a:t>
            </a:r>
            <a:endParaRPr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dirty="0"/>
              <a:t>dzięki inwestycjom polityki spójności</a:t>
            </a:r>
            <a:r>
              <a:rPr dirty="0"/>
              <a:t>.</a:t>
            </a: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mniej</a:t>
            </a:r>
            <a:r>
              <a:rPr dirty="0"/>
              <a:t> </a:t>
            </a:r>
            <a:r>
              <a:rPr dirty="0" err="1"/>
              <a:t>rozwinięty</a:t>
            </a:r>
            <a:r>
              <a:rPr dirty="0"/>
              <a:t> jest region, </a:t>
            </a:r>
            <a:r>
              <a:rPr dirty="0" err="1"/>
              <a:t>tym</a:t>
            </a:r>
            <a:r>
              <a:rPr dirty="0"/>
              <a:t> </a:t>
            </a:r>
            <a:r>
              <a:rPr dirty="0" err="1"/>
              <a:t>większy</a:t>
            </a:r>
            <a:r>
              <a:rPr dirty="0"/>
              <a:t> </a:t>
            </a:r>
            <a:r>
              <a:rPr dirty="0" err="1"/>
              <a:t>wpływ</a:t>
            </a:r>
            <a:r>
              <a:rPr dirty="0"/>
              <a:t> </a:t>
            </a:r>
            <a:r>
              <a:rPr dirty="0" err="1"/>
              <a:t>polityki</a:t>
            </a:r>
            <a:r>
              <a:rPr dirty="0"/>
              <a:t> </a:t>
            </a:r>
            <a:r>
              <a:rPr dirty="0" err="1"/>
              <a:t>spójności</a:t>
            </a:r>
            <a:r>
              <a:rPr dirty="0"/>
              <a:t>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dirty="0"/>
              <a:t>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B8901A-FA30-40D1-2A50-8A1059F69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62" y="1040638"/>
            <a:ext cx="4319567" cy="566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284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1497EE-6B77-184F-2F4C-3AFAD6C1B4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11</a:t>
            </a:fld>
            <a:endParaRPr lang="en-GB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D39A122C-BA16-C7AC-9829-6452E67E9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26" y="1748637"/>
            <a:ext cx="10924347" cy="1399336"/>
          </a:xfrm>
        </p:spPr>
        <p:txBody>
          <a:bodyPr/>
          <a:lstStyle/>
          <a:p>
            <a:pPr algn="ctr">
              <a:defRPr b="1"/>
            </a:pPr>
            <a:r>
              <a:rPr dirty="0" err="1"/>
              <a:t>Platforma</a:t>
            </a:r>
            <a:r>
              <a:rPr dirty="0"/>
              <a:t> </a:t>
            </a:r>
            <a:r>
              <a:rPr lang="pl-PL" dirty="0"/>
              <a:t>na rzecz t</a:t>
            </a:r>
            <a:r>
              <a:rPr dirty="0" err="1"/>
              <a:t>echnologii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trategicznych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Europy</a:t>
            </a:r>
            <a:r>
              <a:rPr lang="pl-PL" dirty="0"/>
              <a:t> (STEP)</a:t>
            </a:r>
            <a:r>
              <a:rPr dirty="0"/>
              <a:t> </a:t>
            </a:r>
            <a:endParaRPr b="1" dirty="0">
              <a:solidFill>
                <a:srgbClr val="FFC000"/>
              </a:solidFill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7E48C4EB-A500-4807-4B89-09BDF85BAEEE}"/>
              </a:ext>
            </a:extLst>
          </p:cNvPr>
          <p:cNvSpPr txBox="1">
            <a:spLocks/>
          </p:cNvSpPr>
          <p:nvPr/>
        </p:nvSpPr>
        <p:spPr>
          <a:xfrm>
            <a:off x="907074" y="3710027"/>
            <a:ext cx="10924347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b="1">
              <a:solidFill>
                <a:srgbClr val="FFC000"/>
              </a:solidFill>
            </a:endParaRPr>
          </a:p>
        </p:txBody>
      </p:sp>
      <p:sp>
        <p:nvSpPr>
          <p:cNvPr id="6" name="Google Shape;190;p1">
            <a:extLst>
              <a:ext uri="{FF2B5EF4-FFF2-40B4-BE49-F238E27FC236}">
                <a16:creationId xmlns:a16="http://schemas.microsoft.com/office/drawing/2014/main" id="{DF94D46F-E060-C4F4-1E8D-56339ACD62F0}"/>
              </a:ext>
            </a:extLst>
          </p:cNvPr>
          <p:cNvSpPr txBox="1">
            <a:spLocks/>
          </p:cNvSpPr>
          <p:nvPr/>
        </p:nvSpPr>
        <p:spPr>
          <a:xfrm>
            <a:off x="6096000" y="4518338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buSzPts val="2200"/>
              <a:defRPr sz="2000" i="1"/>
            </a:pPr>
            <a:r>
              <a:t>Wejście w życie: 1 marca 2024 r.</a:t>
            </a:r>
          </a:p>
        </p:txBody>
      </p:sp>
    </p:spTree>
    <p:extLst>
      <p:ext uri="{BB962C8B-B14F-4D97-AF65-F5344CB8AC3E}">
        <p14:creationId xmlns:p14="http://schemas.microsoft.com/office/powerpoint/2010/main" val="1600694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5DBEBD-39D6-F241-0A9E-11B31B46D9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12</a:t>
            </a:fld>
            <a:endParaRPr lang="en-GB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CEF909CC-0954-BC28-EA6B-B84EC0EF4BC1}"/>
              </a:ext>
            </a:extLst>
          </p:cNvPr>
          <p:cNvSpPr txBox="1">
            <a:spLocks/>
          </p:cNvSpPr>
          <p:nvPr/>
        </p:nvSpPr>
        <p:spPr>
          <a:xfrm>
            <a:off x="838198" y="91109"/>
            <a:ext cx="10924347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3800" b="1"/>
            </a:pPr>
            <a:r>
              <a:rPr lang="pl-PL" dirty="0">
                <a:solidFill>
                  <a:srgbClr val="FFC000"/>
                </a:solidFill>
              </a:rPr>
              <a:t>STEP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>
                <a:solidFill>
                  <a:srgbClr val="034EA2"/>
                </a:solidFill>
              </a:rPr>
              <a:t>Cele </a:t>
            </a:r>
            <a:r>
              <a:rPr dirty="0" err="1">
                <a:solidFill>
                  <a:srgbClr val="034EA2"/>
                </a:solidFill>
              </a:rPr>
              <a:t>i</a:t>
            </a:r>
            <a:r>
              <a:rPr dirty="0">
                <a:solidFill>
                  <a:srgbClr val="034EA2"/>
                </a:solidFill>
              </a:rPr>
              <a:t> </a:t>
            </a:r>
            <a:r>
              <a:rPr dirty="0" err="1">
                <a:solidFill>
                  <a:srgbClr val="034EA2"/>
                </a:solidFill>
              </a:rPr>
              <a:t>sektory</a:t>
            </a:r>
            <a:endParaRPr dirty="0">
              <a:solidFill>
                <a:srgbClr val="034EA2"/>
              </a:solidFill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3BDE80F-231E-1937-9472-AC92247F4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8" y="1755825"/>
            <a:ext cx="10515600" cy="5102175"/>
          </a:xfrm>
        </p:spPr>
        <p:txBody>
          <a:bodyPr/>
          <a:lstStyle/>
          <a:p>
            <a:pPr marL="533400" indent="-457200">
              <a:buFont typeface="+mj-lt"/>
              <a:buAutoNum type="arabicPeriod"/>
            </a:pPr>
            <a:r>
              <a:rPr dirty="0" err="1"/>
              <a:t>Wspieranie</a:t>
            </a:r>
            <a:r>
              <a:rPr dirty="0"/>
              <a:t> </a:t>
            </a:r>
            <a:r>
              <a:rPr dirty="0" err="1"/>
              <a:t>rozwoju</a:t>
            </a:r>
            <a:r>
              <a:rPr dirty="0"/>
              <a:t>/</a:t>
            </a:r>
            <a:r>
              <a:rPr dirty="0" err="1"/>
              <a:t>produkcji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lang="pl-PL" dirty="0"/>
              <a:t>utrzymania pozycji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u="sng" dirty="0" err="1"/>
              <a:t>wzmacniania</a:t>
            </a:r>
            <a:r>
              <a:rPr u="sng" dirty="0"/>
              <a:t> </a:t>
            </a:r>
            <a:r>
              <a:rPr u="sng" dirty="0" err="1"/>
              <a:t>łańcuchów</a:t>
            </a:r>
            <a:r>
              <a:rPr u="sng" dirty="0"/>
              <a:t> </a:t>
            </a:r>
            <a:r>
              <a:rPr u="sng" dirty="0" err="1"/>
              <a:t>wartości</a:t>
            </a:r>
            <a:r>
              <a:rPr u="sng" dirty="0"/>
              <a:t> </a:t>
            </a:r>
            <a:r>
              <a:rPr dirty="0" err="1"/>
              <a:t>technologii</a:t>
            </a:r>
            <a:r>
              <a:rPr dirty="0"/>
              <a:t> </a:t>
            </a:r>
            <a:r>
              <a:rPr dirty="0" err="1"/>
              <a:t>krytycznych</a:t>
            </a:r>
            <a:r>
              <a:rPr dirty="0"/>
              <a:t> (3 </a:t>
            </a:r>
            <a:r>
              <a:rPr dirty="0" err="1"/>
              <a:t>sektory</a:t>
            </a:r>
            <a:r>
              <a:rPr dirty="0"/>
              <a:t>).</a:t>
            </a:r>
          </a:p>
          <a:p>
            <a:pPr marL="533400" indent="-457200">
              <a:buFont typeface="+mj-lt"/>
              <a:buAutoNum type="arabicPeriod"/>
            </a:pPr>
            <a:endParaRPr dirty="0"/>
          </a:p>
          <a:p>
            <a:pPr marL="533400" indent="-457200">
              <a:buFont typeface="+mj-lt"/>
              <a:buAutoNum type="arabicPeriod"/>
            </a:pPr>
            <a:r>
              <a:rPr dirty="0" err="1"/>
              <a:t>Rozwiązanie</a:t>
            </a:r>
            <a:r>
              <a:rPr dirty="0"/>
              <a:t> </a:t>
            </a:r>
            <a:r>
              <a:rPr dirty="0" err="1"/>
              <a:t>problemu</a:t>
            </a:r>
            <a:r>
              <a:rPr dirty="0"/>
              <a:t> </a:t>
            </a:r>
            <a:r>
              <a:rPr dirty="0" err="1"/>
              <a:t>niedoboru</a:t>
            </a:r>
            <a:r>
              <a:rPr dirty="0"/>
              <a:t> </a:t>
            </a:r>
            <a:r>
              <a:rPr dirty="0" err="1"/>
              <a:t>siły</a:t>
            </a:r>
            <a:r>
              <a:rPr dirty="0"/>
              <a:t> </a:t>
            </a:r>
            <a:r>
              <a:rPr dirty="0" err="1"/>
              <a:t>roboczej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umiejętności</a:t>
            </a:r>
            <a:r>
              <a:rPr dirty="0"/>
              <a:t> o </a:t>
            </a:r>
            <a:r>
              <a:rPr dirty="0" err="1"/>
              <a:t>kluczowym</a:t>
            </a:r>
            <a:r>
              <a:rPr dirty="0"/>
              <a:t> </a:t>
            </a:r>
            <a:r>
              <a:rPr dirty="0" err="1"/>
              <a:t>znaczeniu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wszystkich</a:t>
            </a:r>
            <a:r>
              <a:rPr dirty="0"/>
              <a:t> </a:t>
            </a:r>
            <a:r>
              <a:rPr dirty="0" err="1"/>
              <a:t>rodzajów</a:t>
            </a:r>
            <a:r>
              <a:rPr dirty="0"/>
              <a:t> </a:t>
            </a:r>
            <a:r>
              <a:rPr dirty="0" err="1"/>
              <a:t>wysokiej</a:t>
            </a:r>
            <a:r>
              <a:rPr dirty="0"/>
              <a:t> </a:t>
            </a:r>
            <a:r>
              <a:rPr dirty="0" err="1"/>
              <a:t>jakości</a:t>
            </a:r>
            <a:r>
              <a:rPr dirty="0"/>
              <a:t> </a:t>
            </a:r>
            <a:r>
              <a:rPr dirty="0" err="1"/>
              <a:t>miejsc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. </a:t>
            </a:r>
          </a:p>
          <a:p>
            <a:pPr marL="533400" indent="-457200">
              <a:buFont typeface="+mj-lt"/>
              <a:buAutoNum type="arabicPeriod"/>
            </a:pPr>
            <a:endParaRPr dirty="0"/>
          </a:p>
          <a:p>
            <a:pPr marL="533400" indent="-457200">
              <a:buFont typeface="+mj-lt"/>
              <a:buAutoNum type="arabicPeriod"/>
            </a:pPr>
            <a:endParaRPr dirty="0"/>
          </a:p>
          <a:p>
            <a:pPr marL="533400" indent="-457200">
              <a:buFont typeface="+mj-lt"/>
              <a:buAutoNum type="arabicPeriod"/>
            </a:pPr>
            <a:endParaRPr dirty="0"/>
          </a:p>
          <a:p>
            <a:pPr marL="533400" indent="-457200">
              <a:buFont typeface="+mj-lt"/>
              <a:buAutoNum type="arabicPeriod"/>
            </a:pPr>
            <a:endParaRPr dirty="0"/>
          </a:p>
          <a:p>
            <a:pPr marL="533400" indent="-457200">
              <a:buFont typeface="+mj-lt"/>
              <a:buAutoNum type="arabicPeriod"/>
            </a:pPr>
            <a:endParaRPr dirty="0"/>
          </a:p>
          <a:p>
            <a:r>
              <a:rPr dirty="0" err="1"/>
              <a:t>Wytyczne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dotyczące</a:t>
            </a:r>
            <a:r>
              <a:rPr dirty="0"/>
              <a:t> </a:t>
            </a:r>
            <a:r>
              <a:rPr dirty="0" err="1"/>
              <a:t>definicji</a:t>
            </a:r>
            <a:r>
              <a:rPr dirty="0"/>
              <a:t> </a:t>
            </a:r>
            <a:r>
              <a:rPr dirty="0" err="1"/>
              <a:t>sektorów</a:t>
            </a:r>
            <a:r>
              <a:rPr dirty="0"/>
              <a:t> STE</a:t>
            </a:r>
            <a:r>
              <a:rPr lang="pl-PL" dirty="0"/>
              <a:t>P: </a:t>
            </a:r>
          </a:p>
          <a:p>
            <a:pPr marL="76200" indent="0">
              <a:buNone/>
            </a:pPr>
            <a:r>
              <a:rPr lang="pl-PL" sz="1800" dirty="0">
                <a:hlinkClick r:id="rId3"/>
              </a:rPr>
              <a:t>https://strategic-technologies.europa.eu/about_en#documents</a:t>
            </a:r>
            <a:endParaRPr lang="pl-PL" dirty="0"/>
          </a:p>
          <a:p>
            <a:endParaRPr dirty="0"/>
          </a:p>
        </p:txBody>
      </p:sp>
      <p:sp>
        <p:nvSpPr>
          <p:cNvPr id="11" name="Rounded Rectangle 59">
            <a:extLst>
              <a:ext uri="{FF2B5EF4-FFF2-40B4-BE49-F238E27FC236}">
                <a16:creationId xmlns:a16="http://schemas.microsoft.com/office/drawing/2014/main" id="{7A076FDB-CE4B-3C27-EE81-1C72976E7F06}"/>
              </a:ext>
            </a:extLst>
          </p:cNvPr>
          <p:cNvSpPr/>
          <p:nvPr/>
        </p:nvSpPr>
        <p:spPr>
          <a:xfrm>
            <a:off x="1764530" y="4801542"/>
            <a:ext cx="2664000" cy="578882"/>
          </a:xfrm>
          <a:prstGeom prst="round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400" b="1">
                <a:solidFill>
                  <a:srgbClr val="034EA2"/>
                </a:solidFill>
                <a:latin typeface="+mj-lt"/>
              </a:defRPr>
            </a:pPr>
            <a:r>
              <a:t>Technologie cyfrowe i zaawansowane innowacje</a:t>
            </a:r>
            <a:endParaRPr sz="1400" b="1">
              <a:solidFill>
                <a:srgbClr val="034EA2"/>
              </a:solidFill>
              <a:latin typeface="+mj-lt"/>
            </a:endParaRPr>
          </a:p>
        </p:txBody>
      </p:sp>
      <p:sp>
        <p:nvSpPr>
          <p:cNvPr id="12" name="Rounded Rectangle 59">
            <a:extLst>
              <a:ext uri="{FF2B5EF4-FFF2-40B4-BE49-F238E27FC236}">
                <a16:creationId xmlns:a16="http://schemas.microsoft.com/office/drawing/2014/main" id="{266401AD-E60D-4450-713E-FB9270CD2679}"/>
              </a:ext>
            </a:extLst>
          </p:cNvPr>
          <p:cNvSpPr/>
          <p:nvPr/>
        </p:nvSpPr>
        <p:spPr>
          <a:xfrm>
            <a:off x="5296035" y="4801542"/>
            <a:ext cx="2664000" cy="578882"/>
          </a:xfrm>
          <a:prstGeom prst="roundRect">
            <a:avLst/>
          </a:prstGeom>
          <a:solidFill>
            <a:srgbClr val="F2F2F2"/>
          </a:solidFill>
          <a:ln w="19050"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400" b="1">
                <a:solidFill>
                  <a:srgbClr val="034EA2"/>
                </a:solidFill>
                <a:latin typeface="+mj-lt"/>
              </a:defRPr>
            </a:pPr>
            <a:r>
              <a:t>Czyste i zasobooszczędne technologie</a:t>
            </a:r>
            <a:endParaRPr sz="1400" b="1">
              <a:solidFill>
                <a:srgbClr val="034EA2"/>
              </a:solidFill>
              <a:latin typeface="+mj-lt"/>
            </a:endParaRPr>
          </a:p>
        </p:txBody>
      </p:sp>
      <p:sp>
        <p:nvSpPr>
          <p:cNvPr id="13" name="Rounded Rectangle 59">
            <a:extLst>
              <a:ext uri="{FF2B5EF4-FFF2-40B4-BE49-F238E27FC236}">
                <a16:creationId xmlns:a16="http://schemas.microsoft.com/office/drawing/2014/main" id="{DAFA7333-D736-49F3-7647-24B9E4704831}"/>
              </a:ext>
            </a:extLst>
          </p:cNvPr>
          <p:cNvSpPr/>
          <p:nvPr/>
        </p:nvSpPr>
        <p:spPr>
          <a:xfrm>
            <a:off x="8830472" y="4811912"/>
            <a:ext cx="2664000" cy="578882"/>
          </a:xfrm>
          <a:prstGeom prst="round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400" b="1">
                <a:solidFill>
                  <a:srgbClr val="034EA2"/>
                </a:solidFill>
                <a:latin typeface="+mj-lt"/>
              </a:defRPr>
            </a:pPr>
            <a:r>
              <a:t>Bio </a:t>
            </a:r>
          </a:p>
          <a:p>
            <a:pPr algn="ctr">
              <a:defRPr sz="1400" b="1">
                <a:solidFill>
                  <a:srgbClr val="034EA2"/>
                </a:solidFill>
                <a:latin typeface="+mj-lt"/>
              </a:defRPr>
            </a:pPr>
            <a:r>
              <a:t>Tech</a:t>
            </a:r>
            <a:endParaRPr sz="1400" b="1">
              <a:solidFill>
                <a:srgbClr val="034EA2"/>
              </a:solidFill>
              <a:latin typeface="+mj-lt"/>
            </a:endParaRPr>
          </a:p>
        </p:txBody>
      </p:sp>
      <p:pic>
        <p:nvPicPr>
          <p:cNvPr id="1026" name="Picture 2" descr="a plant growing from a chip Deep and digital technologies ">
            <a:extLst>
              <a:ext uri="{FF2B5EF4-FFF2-40B4-BE49-F238E27FC236}">
                <a16:creationId xmlns:a16="http://schemas.microsoft.com/office/drawing/2014/main" id="{0DB3966D-78F5-DE27-9988-9F9438EA2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867" y="472897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ean technologies ">
            <a:extLst>
              <a:ext uri="{FF2B5EF4-FFF2-40B4-BE49-F238E27FC236}">
                <a16:creationId xmlns:a16="http://schemas.microsoft.com/office/drawing/2014/main" id="{943AD365-7F68-74A1-EC6A-F5F0DC062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62" y="4690872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o technologies ">
            <a:extLst>
              <a:ext uri="{FF2B5EF4-FFF2-40B4-BE49-F238E27FC236}">
                <a16:creationId xmlns:a16="http://schemas.microsoft.com/office/drawing/2014/main" id="{E45E139A-CFF9-2D88-D0AF-CF00B4A00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372" y="4690933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ed Rectangle 59">
            <a:extLst>
              <a:ext uri="{FF2B5EF4-FFF2-40B4-BE49-F238E27FC236}">
                <a16:creationId xmlns:a16="http://schemas.microsoft.com/office/drawing/2014/main" id="{38D42E44-2B48-352A-0F7C-C89399056CFD}"/>
              </a:ext>
            </a:extLst>
          </p:cNvPr>
          <p:cNvSpPr/>
          <p:nvPr/>
        </p:nvSpPr>
        <p:spPr>
          <a:xfrm>
            <a:off x="697524" y="1304777"/>
            <a:ext cx="2664000" cy="374571"/>
          </a:xfrm>
          <a:prstGeom prst="round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600" b="1">
                <a:solidFill>
                  <a:srgbClr val="034EA2"/>
                </a:solidFill>
                <a:latin typeface="+mj-lt"/>
              </a:defRPr>
            </a:pPr>
            <a:r>
              <a:t>CELE</a:t>
            </a:r>
            <a:endParaRPr sz="1600" b="1">
              <a:solidFill>
                <a:srgbClr val="034EA2"/>
              </a:solidFill>
              <a:latin typeface="+mj-lt"/>
            </a:endParaRPr>
          </a:p>
        </p:txBody>
      </p:sp>
      <p:sp>
        <p:nvSpPr>
          <p:cNvPr id="15" name="Rounded Rectangle 59">
            <a:extLst>
              <a:ext uri="{FF2B5EF4-FFF2-40B4-BE49-F238E27FC236}">
                <a16:creationId xmlns:a16="http://schemas.microsoft.com/office/drawing/2014/main" id="{D96A3AF7-6DC3-45CE-5F4B-14358E30DE67}"/>
              </a:ext>
            </a:extLst>
          </p:cNvPr>
          <p:cNvSpPr/>
          <p:nvPr/>
        </p:nvSpPr>
        <p:spPr>
          <a:xfrm>
            <a:off x="697524" y="3991997"/>
            <a:ext cx="2664000" cy="374571"/>
          </a:xfrm>
          <a:prstGeom prst="round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600" b="1">
                <a:solidFill>
                  <a:srgbClr val="034EA2"/>
                </a:solidFill>
                <a:latin typeface="+mj-lt"/>
              </a:defRPr>
            </a:pPr>
            <a:r>
              <a:t>3 SEKTORY</a:t>
            </a:r>
            <a:endParaRPr sz="1600" b="1">
              <a:solidFill>
                <a:srgbClr val="034EA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5111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C0C924-6AD4-B68F-1680-22A7FC84AA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358799-FFA1-C01C-FFBF-91BFAB59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152583"/>
            <a:ext cx="10515600" cy="782357"/>
          </a:xfrm>
        </p:spPr>
        <p:txBody>
          <a:bodyPr/>
          <a:lstStyle/>
          <a:p>
            <a:pPr>
              <a:defRPr sz="3800" b="1"/>
            </a:pPr>
            <a:r>
              <a:rPr lang="pl-PL" sz="3200" dirty="0">
                <a:solidFill>
                  <a:srgbClr val="FFC000"/>
                </a:solidFill>
              </a:rPr>
              <a:t>STEP</a:t>
            </a:r>
            <a:r>
              <a:rPr sz="3200" dirty="0">
                <a:solidFill>
                  <a:srgbClr val="FFC000"/>
                </a:solidFill>
              </a:rPr>
              <a:t> </a:t>
            </a:r>
            <a:r>
              <a:rPr sz="3200" b="1" dirty="0" err="1">
                <a:solidFill>
                  <a:srgbClr val="034EA2"/>
                </a:solidFill>
              </a:rPr>
              <a:t>Zmiany</a:t>
            </a:r>
            <a:r>
              <a:rPr sz="3200" b="1" dirty="0">
                <a:solidFill>
                  <a:srgbClr val="034EA2"/>
                </a:solidFill>
              </a:rPr>
              <a:t> w </a:t>
            </a:r>
            <a:r>
              <a:rPr sz="3200" b="1" dirty="0" err="1">
                <a:solidFill>
                  <a:srgbClr val="034EA2"/>
                </a:solidFill>
              </a:rPr>
              <a:t>rozporządzeniu</a:t>
            </a:r>
            <a:r>
              <a:rPr sz="3200" b="1" dirty="0">
                <a:solidFill>
                  <a:srgbClr val="034EA2"/>
                </a:solidFill>
              </a:rPr>
              <a:t> </a:t>
            </a:r>
            <a:r>
              <a:rPr sz="3200" b="1" dirty="0" err="1">
                <a:solidFill>
                  <a:srgbClr val="034EA2"/>
                </a:solidFill>
              </a:rPr>
              <a:t>na</a:t>
            </a:r>
            <a:r>
              <a:rPr sz="3200" b="1" dirty="0">
                <a:solidFill>
                  <a:srgbClr val="034EA2"/>
                </a:solidFill>
              </a:rPr>
              <a:t> </a:t>
            </a:r>
            <a:r>
              <a:rPr sz="3200" b="1" dirty="0" err="1">
                <a:solidFill>
                  <a:srgbClr val="034EA2"/>
                </a:solidFill>
              </a:rPr>
              <a:t>lata</a:t>
            </a:r>
            <a:r>
              <a:rPr sz="3200" b="1" dirty="0">
                <a:solidFill>
                  <a:srgbClr val="034EA2"/>
                </a:solidFill>
              </a:rPr>
              <a:t> 2021–2027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87F52-A7C3-0C1F-7CA8-FB09AA526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524" y="1261226"/>
            <a:ext cx="10648124" cy="5052622"/>
          </a:xfrm>
        </p:spPr>
        <p:txBody>
          <a:bodyPr/>
          <a:lstStyle/>
          <a:p>
            <a:endParaRPr dirty="0"/>
          </a:p>
          <a:p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stworzyć</a:t>
            </a:r>
            <a:r>
              <a:rPr dirty="0"/>
              <a:t> now</a:t>
            </a:r>
            <a:r>
              <a:rPr lang="pl-PL" dirty="0"/>
              <a:t>e</a:t>
            </a:r>
            <a:r>
              <a:rPr dirty="0"/>
              <a:t> </a:t>
            </a:r>
            <a:r>
              <a:rPr dirty="0" err="1"/>
              <a:t>priorytet</a:t>
            </a:r>
            <a:r>
              <a:rPr lang="pl-PL" dirty="0"/>
              <a:t>y</a:t>
            </a:r>
            <a:r>
              <a:rPr dirty="0"/>
              <a:t> STEP, aby </a:t>
            </a:r>
            <a:r>
              <a:rPr dirty="0" err="1"/>
              <a:t>korzystać</a:t>
            </a:r>
            <a:r>
              <a:rPr dirty="0"/>
              <a:t> z </a:t>
            </a:r>
            <a:r>
              <a:rPr dirty="0" err="1"/>
              <a:t>zachęt</a:t>
            </a:r>
            <a:r>
              <a:rPr dirty="0"/>
              <a:t>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dirty="0" err="1"/>
              <a:t>Płatności</a:t>
            </a:r>
            <a:r>
              <a:rPr dirty="0"/>
              <a:t> </a:t>
            </a:r>
            <a:r>
              <a:rPr dirty="0" err="1"/>
              <a:t>zaliczkowe</a:t>
            </a:r>
            <a:r>
              <a:rPr dirty="0"/>
              <a:t> w </a:t>
            </a:r>
            <a:r>
              <a:rPr dirty="0" err="1"/>
              <a:t>wysokości</a:t>
            </a:r>
            <a:r>
              <a:rPr dirty="0"/>
              <a:t> 30 % </a:t>
            </a:r>
            <a:r>
              <a:rPr dirty="0" err="1"/>
              <a:t>alokacji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specjalnego</a:t>
            </a:r>
            <a:r>
              <a:rPr dirty="0"/>
              <a:t> </a:t>
            </a:r>
            <a:r>
              <a:rPr dirty="0" err="1"/>
              <a:t>priorytetu</a:t>
            </a:r>
            <a:r>
              <a:rPr dirty="0"/>
              <a:t> – </a:t>
            </a:r>
            <a:r>
              <a:rPr dirty="0" err="1"/>
              <a:t>zmiana</a:t>
            </a:r>
            <a:r>
              <a:rPr dirty="0"/>
              <a:t> </a:t>
            </a:r>
            <a:r>
              <a:rPr dirty="0" err="1"/>
              <a:t>programu</a:t>
            </a:r>
            <a:r>
              <a:rPr dirty="0"/>
              <a:t> </a:t>
            </a:r>
            <a:r>
              <a:rPr dirty="0" err="1"/>
              <a:t>przedłożona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państwa</a:t>
            </a:r>
            <a:r>
              <a:rPr dirty="0"/>
              <a:t> </a:t>
            </a:r>
            <a:r>
              <a:rPr dirty="0" err="1"/>
              <a:t>członkowskie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dniem</a:t>
            </a:r>
            <a:r>
              <a:rPr dirty="0"/>
              <a:t> </a:t>
            </a:r>
            <a:r>
              <a:rPr dirty="0">
                <a:solidFill>
                  <a:srgbClr val="FF0000"/>
                </a:solidFill>
              </a:rPr>
              <a:t>31 </a:t>
            </a:r>
            <a:r>
              <a:rPr dirty="0" err="1">
                <a:solidFill>
                  <a:srgbClr val="FF0000"/>
                </a:solidFill>
              </a:rPr>
              <a:t>marca</a:t>
            </a:r>
            <a:r>
              <a:rPr dirty="0">
                <a:solidFill>
                  <a:srgbClr val="FF0000"/>
                </a:solidFill>
              </a:rPr>
              <a:t> 2025 </a:t>
            </a:r>
            <a:r>
              <a:rPr dirty="0"/>
              <a:t>r.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dirty="0" err="1"/>
              <a:t>Maksymalna</a:t>
            </a:r>
            <a:r>
              <a:rPr dirty="0"/>
              <a:t> </a:t>
            </a:r>
            <a:r>
              <a:rPr dirty="0" err="1"/>
              <a:t>stopa</a:t>
            </a:r>
            <a:r>
              <a:rPr dirty="0"/>
              <a:t> </a:t>
            </a:r>
            <a:r>
              <a:rPr dirty="0" err="1"/>
              <a:t>współfinansowania</a:t>
            </a:r>
            <a:r>
              <a:rPr dirty="0"/>
              <a:t> w </a:t>
            </a:r>
            <a:r>
              <a:rPr dirty="0" err="1"/>
              <a:t>celu</a:t>
            </a:r>
            <a:r>
              <a:rPr dirty="0"/>
              <a:t> </a:t>
            </a:r>
            <a:r>
              <a:rPr dirty="0" err="1"/>
              <a:t>wsparcia</a:t>
            </a:r>
            <a:r>
              <a:rPr dirty="0"/>
              <a:t> </a:t>
            </a:r>
            <a:r>
              <a:rPr dirty="0" err="1"/>
              <a:t>celów</a:t>
            </a:r>
            <a:r>
              <a:rPr dirty="0"/>
              <a:t> STEP </a:t>
            </a:r>
            <a:r>
              <a:rPr dirty="0" err="1"/>
              <a:t>wynosi</a:t>
            </a:r>
            <a:r>
              <a:rPr dirty="0"/>
              <a:t> 100 %</a:t>
            </a:r>
            <a:r>
              <a:rPr lang="pl-PL" dirty="0"/>
              <a:t>, ale zasady pomocy publicznej obowiązują</a:t>
            </a:r>
            <a:r>
              <a:rPr dirty="0"/>
              <a:t>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dirty="0" err="1"/>
              <a:t>Wsparcie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przedsiębiorstw</a:t>
            </a:r>
            <a:r>
              <a:rPr dirty="0"/>
              <a:t> </a:t>
            </a:r>
            <a:r>
              <a:rPr dirty="0" err="1"/>
              <a:t>innych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MŚP – </a:t>
            </a:r>
            <a:r>
              <a:rPr dirty="0" err="1"/>
              <a:t>kwalifikujących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regionach</a:t>
            </a:r>
            <a:r>
              <a:rPr dirty="0"/>
              <a:t> </a:t>
            </a:r>
            <a:r>
              <a:rPr lang="pl-PL" dirty="0"/>
              <a:t>słabiej rozwiniętych i przejściowych</a:t>
            </a:r>
            <a:r>
              <a:rPr dirty="0"/>
              <a:t>; </a:t>
            </a:r>
            <a:r>
              <a:rPr lang="pl-PL" dirty="0"/>
              <a:t>w r</a:t>
            </a:r>
            <a:r>
              <a:rPr dirty="0" err="1"/>
              <a:t>egion</a:t>
            </a:r>
            <a:r>
              <a:rPr lang="pl-PL" dirty="0"/>
              <a:t>ach</a:t>
            </a:r>
            <a:r>
              <a:rPr dirty="0"/>
              <a:t> </a:t>
            </a:r>
            <a:r>
              <a:rPr lang="pl-PL" dirty="0"/>
              <a:t>lepiej rozwiniętych</a:t>
            </a:r>
            <a:r>
              <a:rPr dirty="0"/>
              <a:t> w </a:t>
            </a:r>
            <a:r>
              <a:rPr dirty="0" err="1"/>
              <a:t>państwach</a:t>
            </a:r>
            <a:r>
              <a:rPr dirty="0"/>
              <a:t> </a:t>
            </a:r>
            <a:r>
              <a:rPr dirty="0" err="1"/>
              <a:t>członkowskich</a:t>
            </a:r>
            <a:r>
              <a:rPr dirty="0"/>
              <a:t>, w </a:t>
            </a:r>
            <a:r>
              <a:rPr dirty="0" err="1"/>
              <a:t>których</a:t>
            </a:r>
            <a:r>
              <a:rPr dirty="0"/>
              <a:t> PKB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mieszkańca</a:t>
            </a:r>
            <a:r>
              <a:rPr dirty="0"/>
              <a:t> jest </a:t>
            </a:r>
            <a:r>
              <a:rPr dirty="0" err="1"/>
              <a:t>niższy</a:t>
            </a:r>
            <a:r>
              <a:rPr dirty="0"/>
              <a:t> od </a:t>
            </a:r>
            <a:r>
              <a:rPr dirty="0" err="1"/>
              <a:t>średniej</a:t>
            </a:r>
            <a:r>
              <a:rPr dirty="0"/>
              <a:t> UE-27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dirty="0"/>
              <a:t>20% </a:t>
            </a:r>
            <a:r>
              <a:rPr dirty="0" err="1"/>
              <a:t>początkowej</a:t>
            </a:r>
            <a:r>
              <a:rPr dirty="0"/>
              <a:t> </a:t>
            </a:r>
            <a:r>
              <a:rPr dirty="0" err="1"/>
              <a:t>alokacji</a:t>
            </a:r>
            <a:r>
              <a:rPr dirty="0"/>
              <a:t> </a:t>
            </a:r>
            <a:r>
              <a:rPr dirty="0" err="1"/>
              <a:t>krajowej</a:t>
            </a:r>
            <a:r>
              <a:rPr dirty="0"/>
              <a:t> EFRR </a:t>
            </a:r>
            <a:r>
              <a:rPr dirty="0" err="1"/>
              <a:t>można</a:t>
            </a:r>
            <a:r>
              <a:rPr dirty="0"/>
              <a:t> </a:t>
            </a:r>
            <a:r>
              <a:rPr dirty="0" err="1"/>
              <a:t>przeznaczyć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priorytety</a:t>
            </a:r>
            <a:r>
              <a:rPr dirty="0"/>
              <a:t> STEP</a:t>
            </a:r>
            <a:r>
              <a:rPr lang="pl-PL" dirty="0"/>
              <a:t> (kwota elastyczności)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3129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C0C924-6AD4-B68F-1680-22A7FC84AA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14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358799-FFA1-C01C-FFBF-91BFAB59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078" y="159458"/>
            <a:ext cx="10515600" cy="782357"/>
          </a:xfrm>
        </p:spPr>
        <p:txBody>
          <a:bodyPr/>
          <a:lstStyle/>
          <a:p>
            <a:pPr>
              <a:defRPr sz="3800" b="1"/>
            </a:pPr>
            <a:r>
              <a:rPr lang="pl-PL" sz="3200" dirty="0">
                <a:solidFill>
                  <a:srgbClr val="FFC000"/>
                </a:solidFill>
              </a:rPr>
              <a:t>STEP</a:t>
            </a:r>
            <a:r>
              <a:rPr sz="3200" dirty="0">
                <a:solidFill>
                  <a:srgbClr val="FFC000"/>
                </a:solidFill>
              </a:rPr>
              <a:t> </a:t>
            </a:r>
            <a:r>
              <a:rPr sz="3200" b="1" dirty="0" err="1">
                <a:solidFill>
                  <a:srgbClr val="034EA2"/>
                </a:solidFill>
              </a:rPr>
              <a:t>Zmiany</a:t>
            </a:r>
            <a:r>
              <a:rPr sz="3200" b="1" dirty="0">
                <a:solidFill>
                  <a:srgbClr val="034EA2"/>
                </a:solidFill>
              </a:rPr>
              <a:t> w </a:t>
            </a:r>
            <a:r>
              <a:rPr sz="3200" b="1" dirty="0" err="1">
                <a:solidFill>
                  <a:srgbClr val="034EA2"/>
                </a:solidFill>
              </a:rPr>
              <a:t>rozporządzeniu</a:t>
            </a:r>
            <a:r>
              <a:rPr sz="3200" b="1" dirty="0">
                <a:solidFill>
                  <a:srgbClr val="034EA2"/>
                </a:solidFill>
              </a:rPr>
              <a:t> </a:t>
            </a:r>
            <a:r>
              <a:rPr sz="3200" b="1" dirty="0" err="1">
                <a:solidFill>
                  <a:srgbClr val="034EA2"/>
                </a:solidFill>
              </a:rPr>
              <a:t>na</a:t>
            </a:r>
            <a:r>
              <a:rPr sz="3200" b="1" dirty="0">
                <a:solidFill>
                  <a:srgbClr val="034EA2"/>
                </a:solidFill>
              </a:rPr>
              <a:t> </a:t>
            </a:r>
            <a:r>
              <a:rPr sz="3200" b="1" dirty="0" err="1">
                <a:solidFill>
                  <a:srgbClr val="034EA2"/>
                </a:solidFill>
              </a:rPr>
              <a:t>lata</a:t>
            </a:r>
            <a:r>
              <a:rPr sz="3200" b="1" dirty="0">
                <a:solidFill>
                  <a:srgbClr val="034EA2"/>
                </a:solidFill>
              </a:rPr>
              <a:t> 2021–2027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87F52-A7C3-0C1F-7CA8-FB09AA526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86" y="1353267"/>
            <a:ext cx="11104214" cy="5705948"/>
          </a:xfrm>
        </p:spPr>
        <p:txBody>
          <a:bodyPr/>
          <a:lstStyle/>
          <a:p>
            <a:pPr lvl="2">
              <a:buFont typeface="Wingdings" panose="05000000000000000000" pitchFamily="2" charset="2"/>
              <a:buChar char="q"/>
            </a:pPr>
            <a:r>
              <a:rPr dirty="0" err="1"/>
              <a:t>Nowy</a:t>
            </a:r>
            <a:r>
              <a:rPr dirty="0"/>
              <a:t> </a:t>
            </a:r>
            <a:r>
              <a:rPr dirty="0" err="1"/>
              <a:t>cel</a:t>
            </a:r>
            <a:r>
              <a:rPr dirty="0"/>
              <a:t> </a:t>
            </a:r>
            <a:r>
              <a:rPr dirty="0" err="1"/>
              <a:t>szczegółowy</a:t>
            </a:r>
            <a:r>
              <a:rPr dirty="0"/>
              <a:t> w </a:t>
            </a:r>
            <a:r>
              <a:rPr dirty="0" err="1"/>
              <a:t>ramach</a:t>
            </a:r>
            <a:r>
              <a:rPr dirty="0"/>
              <a:t> CP 1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wszystkich</a:t>
            </a:r>
            <a:r>
              <a:rPr dirty="0"/>
              <a:t> </a:t>
            </a:r>
            <a:r>
              <a:rPr dirty="0" err="1"/>
              <a:t>sektorów</a:t>
            </a:r>
            <a:r>
              <a:rPr dirty="0"/>
              <a:t> STEP (</a:t>
            </a:r>
            <a:r>
              <a:rPr dirty="0" err="1"/>
              <a:t>tylko</a:t>
            </a:r>
            <a:r>
              <a:rPr dirty="0"/>
              <a:t> EFRR)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dirty="0" err="1"/>
              <a:t>Nowy</a:t>
            </a:r>
            <a:r>
              <a:rPr dirty="0"/>
              <a:t> </a:t>
            </a:r>
            <a:r>
              <a:rPr dirty="0" err="1"/>
              <a:t>cel</a:t>
            </a:r>
            <a:r>
              <a:rPr dirty="0"/>
              <a:t> </a:t>
            </a:r>
            <a:r>
              <a:rPr dirty="0" err="1"/>
              <a:t>szczegółowy</a:t>
            </a:r>
            <a:r>
              <a:rPr dirty="0"/>
              <a:t> w </a:t>
            </a:r>
            <a:r>
              <a:rPr dirty="0" err="1"/>
              <a:t>ramach</a:t>
            </a:r>
            <a:r>
              <a:rPr dirty="0"/>
              <a:t> CP 2 </a:t>
            </a:r>
            <a:r>
              <a:rPr dirty="0" err="1"/>
              <a:t>dotyczący</a:t>
            </a:r>
            <a:r>
              <a:rPr dirty="0"/>
              <a:t>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czyst</a:t>
            </a:r>
            <a:r>
              <a:rPr lang="pl-PL" dirty="0" err="1"/>
              <a:t>ych</a:t>
            </a:r>
            <a:r>
              <a:rPr dirty="0"/>
              <a:t> </a:t>
            </a:r>
            <a:r>
              <a:rPr dirty="0" err="1"/>
              <a:t>technologii</a:t>
            </a:r>
            <a:r>
              <a:rPr dirty="0"/>
              <a:t> (ERFD </a:t>
            </a:r>
            <a:r>
              <a:rPr dirty="0" err="1"/>
              <a:t>i</a:t>
            </a:r>
            <a:r>
              <a:rPr dirty="0"/>
              <a:t> CF)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dirty="0" err="1"/>
              <a:t>Wszystkie</a:t>
            </a:r>
            <a:r>
              <a:rPr dirty="0"/>
              <a:t> </a:t>
            </a:r>
            <a:r>
              <a:rPr dirty="0" err="1"/>
              <a:t>sektory</a:t>
            </a:r>
            <a:r>
              <a:rPr dirty="0"/>
              <a:t> STEP (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czysta</a:t>
            </a:r>
            <a:r>
              <a:rPr dirty="0"/>
              <a:t> </a:t>
            </a:r>
            <a:r>
              <a:rPr dirty="0" err="1"/>
              <a:t>technologia</a:t>
            </a:r>
            <a:r>
              <a:rPr dirty="0"/>
              <a:t>) </a:t>
            </a:r>
            <a:r>
              <a:rPr dirty="0" err="1"/>
              <a:t>mogłyby</a:t>
            </a:r>
            <a:r>
              <a:rPr dirty="0"/>
              <a:t> </a:t>
            </a:r>
            <a:r>
              <a:rPr dirty="0" err="1"/>
              <a:t>otrzymać</a:t>
            </a:r>
            <a:r>
              <a:rPr dirty="0"/>
              <a:t> </a:t>
            </a:r>
            <a:r>
              <a:rPr dirty="0" err="1"/>
              <a:t>wsparcie</a:t>
            </a:r>
            <a:r>
              <a:rPr dirty="0"/>
              <a:t> z FST.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dirty="0"/>
              <a:t>FST: +30 % </a:t>
            </a:r>
            <a:r>
              <a:rPr dirty="0" err="1"/>
              <a:t>płatności</a:t>
            </a:r>
            <a:r>
              <a:rPr dirty="0"/>
              <a:t> </a:t>
            </a:r>
            <a:r>
              <a:rPr dirty="0" err="1"/>
              <a:t>zaliczkowych</a:t>
            </a:r>
            <a:r>
              <a:rPr dirty="0"/>
              <a:t> </a:t>
            </a:r>
            <a:r>
              <a:rPr dirty="0" err="1"/>
              <a:t>wypłaconych</a:t>
            </a:r>
            <a:r>
              <a:rPr dirty="0"/>
              <a:t> </a:t>
            </a:r>
            <a:r>
              <a:rPr dirty="0" err="1"/>
              <a:t>automatycznie</a:t>
            </a:r>
            <a:r>
              <a:rPr dirty="0"/>
              <a:t> po </a:t>
            </a:r>
            <a:r>
              <a:rPr dirty="0" err="1"/>
              <a:t>wejściu</a:t>
            </a:r>
            <a:r>
              <a:rPr dirty="0"/>
              <a:t> w </a:t>
            </a:r>
            <a:r>
              <a:rPr dirty="0" err="1"/>
              <a:t>życie</a:t>
            </a:r>
            <a:r>
              <a:rPr dirty="0"/>
              <a:t> STEP</a:t>
            </a:r>
          </a:p>
          <a:p>
            <a:pPr lvl="2">
              <a:buFont typeface="Wingdings" panose="05000000000000000000" pitchFamily="2" charset="2"/>
              <a:buChar char="q"/>
              <a:defRPr sz="1800"/>
            </a:pPr>
            <a:r>
              <a:rPr dirty="0" err="1"/>
              <a:t>Priorytety</a:t>
            </a:r>
            <a:r>
              <a:rPr dirty="0"/>
              <a:t> </a:t>
            </a:r>
            <a:r>
              <a:rPr lang="pl-PL" dirty="0"/>
              <a:t>STEP będą</a:t>
            </a:r>
            <a:r>
              <a:rPr dirty="0"/>
              <a:t> </a:t>
            </a:r>
            <a:r>
              <a:rPr dirty="0" err="1"/>
              <a:t>wyłączone</a:t>
            </a:r>
            <a:r>
              <a:rPr dirty="0"/>
              <a:t> z </a:t>
            </a:r>
            <a:r>
              <a:rPr dirty="0" err="1"/>
              <a:t>przeglądu</a:t>
            </a:r>
            <a:r>
              <a:rPr dirty="0"/>
              <a:t> </a:t>
            </a:r>
            <a:r>
              <a:rPr dirty="0" err="1"/>
              <a:t>śródokresowego</a:t>
            </a:r>
            <a:r>
              <a:rPr dirty="0"/>
              <a:t> – </a:t>
            </a:r>
            <a:r>
              <a:rPr lang="pl-PL" dirty="0"/>
              <a:t>zmiany w programie</a:t>
            </a:r>
            <a:r>
              <a:rPr dirty="0"/>
              <a:t> </a:t>
            </a:r>
            <a:r>
              <a:rPr lang="pl-PL" dirty="0"/>
              <a:t>muszą być złożone przed </a:t>
            </a:r>
            <a:r>
              <a:rPr dirty="0"/>
              <a:t>31.8.2024 r.</a:t>
            </a:r>
          </a:p>
          <a:p>
            <a:pPr lvl="2">
              <a:buFont typeface="Wingdings" panose="05000000000000000000" pitchFamily="2" charset="2"/>
              <a:buChar char="q"/>
              <a:defRPr sz="1800"/>
            </a:pPr>
            <a:r>
              <a:rPr dirty="0" err="1"/>
              <a:t>Możliwość</a:t>
            </a:r>
            <a:r>
              <a:rPr dirty="0"/>
              <a:t> </a:t>
            </a:r>
            <a:r>
              <a:rPr dirty="0" err="1"/>
              <a:t>pełnego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częściowego</a:t>
            </a:r>
            <a:r>
              <a:rPr dirty="0"/>
              <a:t> </a:t>
            </a:r>
            <a:r>
              <a:rPr dirty="0" err="1"/>
              <a:t>przydzielenia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państwa</a:t>
            </a:r>
            <a:r>
              <a:rPr dirty="0"/>
              <a:t> </a:t>
            </a:r>
            <a:r>
              <a:rPr dirty="0" err="1"/>
              <a:t>członkowskie</a:t>
            </a:r>
            <a:r>
              <a:rPr dirty="0"/>
              <a:t> </a:t>
            </a:r>
            <a:r>
              <a:rPr dirty="0" err="1"/>
              <a:t>kwot</a:t>
            </a:r>
            <a:r>
              <a:rPr dirty="0"/>
              <a:t> </a:t>
            </a:r>
            <a:r>
              <a:rPr dirty="0" err="1"/>
              <a:t>elastyczności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STEP </a:t>
            </a:r>
          </a:p>
          <a:p>
            <a:pPr lvl="2">
              <a:buFont typeface="Wingdings" panose="05000000000000000000" pitchFamily="2" charset="2"/>
              <a:buChar char="q"/>
              <a:defRPr sz="1800"/>
            </a:pPr>
            <a:r>
              <a:rPr dirty="0" err="1"/>
              <a:t>Krótszy</a:t>
            </a:r>
            <a:r>
              <a:rPr dirty="0"/>
              <a:t> </a:t>
            </a:r>
            <a:r>
              <a:rPr dirty="0" err="1"/>
              <a:t>termin</a:t>
            </a:r>
            <a:r>
              <a:rPr dirty="0"/>
              <a:t> </a:t>
            </a:r>
            <a:r>
              <a:rPr dirty="0" err="1"/>
              <a:t>zatwierdzenia</a:t>
            </a:r>
            <a:r>
              <a:rPr dirty="0"/>
              <a:t> </a:t>
            </a:r>
            <a:r>
              <a:rPr dirty="0" err="1"/>
              <a:t>zmiany</a:t>
            </a:r>
            <a:r>
              <a:rPr dirty="0"/>
              <a:t> </a:t>
            </a:r>
            <a:r>
              <a:rPr dirty="0" err="1"/>
              <a:t>programu</a:t>
            </a:r>
            <a:r>
              <a:rPr dirty="0"/>
              <a:t> (2 </a:t>
            </a:r>
            <a:r>
              <a:rPr dirty="0" err="1"/>
              <a:t>miesiące</a:t>
            </a:r>
            <a:r>
              <a:rPr dirty="0"/>
              <a:t>)</a:t>
            </a:r>
            <a:r>
              <a:rPr lang="pl-PL" dirty="0"/>
              <a:t> – o ile nie zostaną zgłoszone inne zmiany w programie</a:t>
            </a:r>
            <a:endParaRPr dirty="0"/>
          </a:p>
          <a:p>
            <a:pPr lvl="2">
              <a:buFont typeface="Wingdings" panose="05000000000000000000" pitchFamily="2" charset="2"/>
              <a:buChar char="q"/>
            </a:pPr>
            <a:endParaRPr dirty="0"/>
          </a:p>
          <a:p>
            <a:pPr lvl="2">
              <a:buFont typeface="Wingdings" panose="05000000000000000000" pitchFamily="2" charset="2"/>
              <a:buChar char="q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8393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C0C924-6AD4-B68F-1680-22A7FC84AA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15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358799-FFA1-C01C-FFBF-91BFAB59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704" y="120957"/>
            <a:ext cx="10515600" cy="782357"/>
          </a:xfrm>
        </p:spPr>
        <p:txBody>
          <a:bodyPr/>
          <a:lstStyle/>
          <a:p>
            <a:pPr>
              <a:defRPr sz="3800" b="1"/>
            </a:pPr>
            <a:r>
              <a:rPr lang="pl-PL" sz="3200" dirty="0">
                <a:solidFill>
                  <a:srgbClr val="FFC000"/>
                </a:solidFill>
              </a:rPr>
              <a:t>STEP</a:t>
            </a:r>
            <a:r>
              <a:rPr sz="3200" dirty="0">
                <a:solidFill>
                  <a:srgbClr val="FFC000"/>
                </a:solidFill>
              </a:rPr>
              <a:t> </a:t>
            </a:r>
            <a:r>
              <a:rPr sz="3200" b="1" dirty="0" err="1">
                <a:solidFill>
                  <a:srgbClr val="034EA2"/>
                </a:solidFill>
              </a:rPr>
              <a:t>Zmiany</a:t>
            </a:r>
            <a:r>
              <a:rPr sz="3200" b="1" dirty="0">
                <a:solidFill>
                  <a:srgbClr val="034EA2"/>
                </a:solidFill>
              </a:rPr>
              <a:t> w </a:t>
            </a:r>
            <a:r>
              <a:rPr sz="3200" b="1" dirty="0" err="1">
                <a:solidFill>
                  <a:srgbClr val="034EA2"/>
                </a:solidFill>
              </a:rPr>
              <a:t>rozporządzeniu</a:t>
            </a:r>
            <a:r>
              <a:rPr sz="3200" b="1" dirty="0">
                <a:solidFill>
                  <a:srgbClr val="034EA2"/>
                </a:solidFill>
              </a:rPr>
              <a:t> </a:t>
            </a:r>
            <a:r>
              <a:rPr sz="3200" b="1" dirty="0" err="1">
                <a:solidFill>
                  <a:srgbClr val="034EA2"/>
                </a:solidFill>
              </a:rPr>
              <a:t>na</a:t>
            </a:r>
            <a:r>
              <a:rPr sz="3200" b="1" dirty="0">
                <a:solidFill>
                  <a:srgbClr val="034EA2"/>
                </a:solidFill>
              </a:rPr>
              <a:t> </a:t>
            </a:r>
            <a:r>
              <a:rPr sz="3200" b="1" dirty="0" err="1">
                <a:solidFill>
                  <a:srgbClr val="034EA2"/>
                </a:solidFill>
              </a:rPr>
              <a:t>lata</a:t>
            </a:r>
            <a:r>
              <a:rPr sz="3200" b="1" dirty="0">
                <a:solidFill>
                  <a:srgbClr val="034EA2"/>
                </a:solidFill>
              </a:rPr>
              <a:t> 20</a:t>
            </a:r>
            <a:r>
              <a:rPr lang="pl-PL" sz="3200" b="1" dirty="0">
                <a:solidFill>
                  <a:srgbClr val="034EA2"/>
                </a:solidFill>
              </a:rPr>
              <a:t>14</a:t>
            </a:r>
            <a:r>
              <a:rPr sz="3200" b="1" dirty="0">
                <a:solidFill>
                  <a:srgbClr val="034EA2"/>
                </a:solidFill>
              </a:rPr>
              <a:t>–20</a:t>
            </a:r>
            <a:r>
              <a:rPr lang="pl-PL" sz="3200" b="1" dirty="0">
                <a:solidFill>
                  <a:srgbClr val="034EA2"/>
                </a:solidFill>
              </a:rPr>
              <a:t>20</a:t>
            </a:r>
            <a:r>
              <a:rPr sz="3200" b="1" dirty="0">
                <a:solidFill>
                  <a:srgbClr val="034EA2"/>
                </a:solidFill>
              </a:rPr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87F52-A7C3-0C1F-7CA8-FB09AA526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759" y="1343641"/>
            <a:ext cx="11636942" cy="5152770"/>
          </a:xfrm>
        </p:spPr>
        <p:txBody>
          <a:bodyPr/>
          <a:lstStyle/>
          <a:p>
            <a:pPr lvl="2">
              <a:buFont typeface="Wingdings" panose="05000000000000000000" pitchFamily="2" charset="2"/>
              <a:buChar char="q"/>
            </a:pPr>
            <a:r>
              <a:rPr lang="pl-PL" dirty="0"/>
              <a:t>Podniesienie poziomu dofinansowania dla ostatniego okresu obrachunkowego do 100% (wymaga tylko notyfikacji do KE, podobnie jak w CRII)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pl-PL" dirty="0"/>
              <a:t>Wydłużenie terminu na złożenie ostatniego wniosku o płatność do 30 czerwca 2025 (nie wymaga działań ze strony IZ).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pl-PL" dirty="0"/>
              <a:t>Wydłużenie terminu na złożenie dokumentów zamknięcia programu do 15 lutego 2026.</a:t>
            </a:r>
            <a:endParaRPr dirty="0"/>
          </a:p>
          <a:p>
            <a:pPr lvl="2">
              <a:buFont typeface="Wingdings" panose="05000000000000000000" pitchFamily="2" charset="2"/>
              <a:buChar char="q"/>
            </a:pPr>
            <a:endParaRPr dirty="0"/>
          </a:p>
          <a:p>
            <a:pPr marL="114300" indent="0">
              <a:buNone/>
            </a:pPr>
            <a:r>
              <a:rPr lang="pl-PL" sz="3200" b="1" dirty="0">
                <a:solidFill>
                  <a:srgbClr val="FFC000"/>
                </a:solidFill>
              </a:rPr>
              <a:t>STEP</a:t>
            </a:r>
            <a:r>
              <a:rPr lang="pl-PL" dirty="0">
                <a:solidFill>
                  <a:srgbClr val="FFC000"/>
                </a:solidFill>
              </a:rPr>
              <a:t> </a:t>
            </a:r>
            <a:r>
              <a:rPr lang="pl-PL" sz="3200" b="1" dirty="0">
                <a:solidFill>
                  <a:srgbClr val="034EA2"/>
                </a:solidFill>
              </a:rPr>
              <a:t>Zmiany w wytycznych dla pomocy regionalnej (RAG)</a:t>
            </a:r>
          </a:p>
          <a:p>
            <a:pPr marL="114300" indent="0">
              <a:buNone/>
            </a:pPr>
            <a:endParaRPr lang="pl-PL" sz="1800" dirty="0"/>
          </a:p>
          <a:p>
            <a:pPr marL="1314450" lvl="2" indent="-285750">
              <a:buFont typeface="Wingdings" panose="05000000000000000000" pitchFamily="2" charset="2"/>
              <a:buChar char="q"/>
            </a:pPr>
            <a:r>
              <a:rPr lang="pl-PL" dirty="0"/>
              <a:t>Podniesienie o 10% intensywności wsparcia dla regionów typu a) i o 5% dla regionów typu c)</a:t>
            </a:r>
          </a:p>
          <a:p>
            <a:pPr marL="1314450" lvl="2" indent="-285750">
              <a:buFont typeface="Wingdings" panose="05000000000000000000" pitchFamily="2" charset="2"/>
              <a:buChar char="q"/>
            </a:pPr>
            <a:r>
              <a:rPr lang="pl-PL" dirty="0"/>
              <a:t>Zostanie zaktualizowana mapa pomocy regionalnej.</a:t>
            </a:r>
          </a:p>
          <a:p>
            <a:pPr marL="1028700" lvl="2" indent="0">
              <a:buNone/>
            </a:pPr>
            <a:endParaRPr lang="pl-PL" dirty="0"/>
          </a:p>
          <a:p>
            <a:pPr marL="1314450" lvl="2" indent="-285750">
              <a:buFont typeface="Wingdings" panose="05000000000000000000" pitchFamily="2" charset="2"/>
              <a:buChar char="q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8531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135D2E-189E-EFE1-48FE-02AB6583A6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16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54B450-749B-B325-8F87-6E957B379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398" y="625595"/>
            <a:ext cx="4795716" cy="782357"/>
          </a:xfrm>
        </p:spPr>
        <p:txBody>
          <a:bodyPr/>
          <a:lstStyle/>
          <a:p>
            <a:pPr>
              <a:defRPr sz="3800" b="1"/>
            </a:pPr>
            <a:r>
              <a:rPr lang="pl-PL" sz="3200" dirty="0" err="1">
                <a:solidFill>
                  <a:srgbClr val="034EA2"/>
                </a:solidFill>
              </a:rPr>
              <a:t>Webinar</a:t>
            </a:r>
            <a:endParaRPr sz="3200" b="1" dirty="0">
              <a:solidFill>
                <a:srgbClr val="034EA2"/>
              </a:solidFill>
            </a:endParaRPr>
          </a:p>
        </p:txBody>
      </p:sp>
      <p:pic>
        <p:nvPicPr>
          <p:cNvPr id="1026" name="Picture 9">
            <a:extLst>
              <a:ext uri="{FF2B5EF4-FFF2-40B4-BE49-F238E27FC236}">
                <a16:creationId xmlns:a16="http://schemas.microsoft.com/office/drawing/2014/main" id="{E76DBF56-9742-6DB3-4376-2607018D8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897" y="0"/>
            <a:ext cx="6810103" cy="271815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88327F-DC5C-50CF-7F00-467AD28EC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8" y="1825624"/>
            <a:ext cx="10585800" cy="4305661"/>
          </a:xfrm>
        </p:spPr>
        <p:txBody>
          <a:bodyPr/>
          <a:lstStyle/>
          <a:p>
            <a:endParaRPr dirty="0"/>
          </a:p>
          <a:p>
            <a:pPr>
              <a:spcAft>
                <a:spcPts val="1200"/>
              </a:spcAft>
            </a:pPr>
            <a:endParaRPr dirty="0"/>
          </a:p>
          <a:p>
            <a:pPr>
              <a:spcAft>
                <a:spcPts val="1200"/>
              </a:spcAft>
            </a:pPr>
            <a:endParaRPr dirty="0"/>
          </a:p>
          <a:p>
            <a:pPr>
              <a:spcAft>
                <a:spcPts val="1200"/>
              </a:spcAft>
              <a:defRPr>
                <a:hlinkClick r:id="rId4"/>
              </a:defRPr>
            </a:pPr>
            <a:r>
              <a:rPr dirty="0" err="1"/>
              <a:t>Webinarium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temat</a:t>
            </a:r>
            <a:r>
              <a:rPr dirty="0"/>
              <a:t> Platformy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rzecz</a:t>
            </a:r>
            <a:r>
              <a:rPr dirty="0"/>
              <a:t> </a:t>
            </a:r>
            <a:r>
              <a:rPr dirty="0" err="1"/>
              <a:t>technologii</a:t>
            </a:r>
            <a:r>
              <a:rPr dirty="0"/>
              <a:t> </a:t>
            </a:r>
            <a:r>
              <a:rPr dirty="0" err="1"/>
              <a:t>strategicznych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Europy</a:t>
            </a:r>
            <a:r>
              <a:rPr dirty="0"/>
              <a:t> w </a:t>
            </a:r>
            <a:r>
              <a:rPr dirty="0" err="1"/>
              <a:t>polityce</a:t>
            </a:r>
            <a:r>
              <a:rPr dirty="0"/>
              <a:t> </a:t>
            </a:r>
            <a:r>
              <a:rPr dirty="0" err="1"/>
              <a:t>spójności</a:t>
            </a:r>
            <a:r>
              <a:rPr dirty="0"/>
              <a:t> (europa.eu)</a:t>
            </a:r>
          </a:p>
        </p:txBody>
      </p:sp>
      <p:sp>
        <p:nvSpPr>
          <p:cNvPr id="8" name="Rounded Rectangle 59">
            <a:extLst>
              <a:ext uri="{FF2B5EF4-FFF2-40B4-BE49-F238E27FC236}">
                <a16:creationId xmlns:a16="http://schemas.microsoft.com/office/drawing/2014/main" id="{1E20E422-7929-8540-0994-865CD3383B7B}"/>
              </a:ext>
            </a:extLst>
          </p:cNvPr>
          <p:cNvSpPr/>
          <p:nvPr/>
        </p:nvSpPr>
        <p:spPr>
          <a:xfrm>
            <a:off x="908398" y="2343582"/>
            <a:ext cx="2664000" cy="374571"/>
          </a:xfrm>
          <a:prstGeom prst="round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600" b="1">
                <a:solidFill>
                  <a:srgbClr val="FF0000"/>
                </a:solidFill>
                <a:latin typeface="+mj-lt"/>
              </a:defRPr>
            </a:pPr>
            <a:r>
              <a:rPr lang="pl-PL" dirty="0"/>
              <a:t>NAGRANIE</a:t>
            </a:r>
            <a:endParaRPr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DAAA35-8D7A-8F94-82FE-F24E39B62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/>
          </a:p>
        </p:txBody>
      </p:sp>
      <p:pic>
        <p:nvPicPr>
          <p:cNvPr id="1025" name="Picture 4">
            <a:hlinkClick r:id="rId4"/>
            <a:extLst>
              <a:ext uri="{FF2B5EF4-FFF2-40B4-BE49-F238E27FC236}">
                <a16:creationId xmlns:a16="http://schemas.microsoft.com/office/drawing/2014/main" id="{76119560-DA35-1093-51DF-CD46812A8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521" y="4828784"/>
            <a:ext cx="2664000" cy="74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026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0"/>
          <p:cNvSpPr txBox="1">
            <a:spLocks noGrp="1"/>
          </p:cNvSpPr>
          <p:nvPr>
            <p:ph type="sldNum" idx="12"/>
          </p:nvPr>
        </p:nvSpPr>
        <p:spPr>
          <a:xfrm>
            <a:off x="715108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 lang="en-GB"/>
          </a:p>
        </p:txBody>
      </p:sp>
      <p:sp>
        <p:nvSpPr>
          <p:cNvPr id="443" name="Google Shape;443;p20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rial"/>
              <a:buNone/>
            </a:pPr>
            <a:r>
              <a:t>Dziękuję</a:t>
            </a:r>
          </a:p>
        </p:txBody>
      </p:sp>
      <p:pic>
        <p:nvPicPr>
          <p:cNvPr id="444" name="Google Shape;444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524" y="4040561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0"/>
          <p:cNvSpPr txBox="1"/>
          <p:nvPr/>
        </p:nvSpPr>
        <p:spPr>
          <a:xfrm>
            <a:off x="735992" y="4479624"/>
            <a:ext cx="894101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050" b="1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Unia Europejska, 2023.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  <a:defRPr sz="1050"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767676"/>
                </a:solidFill>
              </a:rPr>
              <a:t>O ile nie stwierdzono inaczej, ponowne wykorzystanie tej prezentacji jest dozwolone na podstawie</a:t>
            </a:r>
            <a:r>
              <a:rPr>
                <a:solidFill>
                  <a:srgbClr val="7F7F7F"/>
                </a:solidFill>
              </a:rPr>
              <a:t> </a:t>
            </a:r>
            <a:r>
              <a:rPr>
                <a:solidFill>
                  <a:srgbClr val="767676"/>
                </a:solidFill>
              </a:rPr>
              <a:t>licencji </a:t>
            </a:r>
            <a:r>
              <a:rPr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>
                <a:solidFill>
                  <a:srgbClr val="767676"/>
                </a:solidFill>
              </a:rPr>
              <a:t>. Wykorzystanie lub zwielokrotnienie elementów, które nie należą do UE, może wymagać uzyskania zgody bezpośrednio od uprawnionych.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  <a:defRPr sz="1050"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767676"/>
                </a:solidFill>
              </a:rPr>
              <a:t>Slajd </a:t>
            </a:r>
            <a:r>
              <a:rPr>
                <a:solidFill>
                  <a:srgbClr val="CE3A1C"/>
                </a:solidFill>
              </a:rPr>
              <a:t>xx: element, którego dotyczy</a:t>
            </a:r>
            <a:r>
              <a:rPr>
                <a:solidFill>
                  <a:srgbClr val="767676"/>
                </a:solidFill>
              </a:rPr>
              <a:t>wniosek, źródło: </a:t>
            </a:r>
            <a:r>
              <a:rPr>
                <a:solidFill>
                  <a:srgbClr val="CE3A1C"/>
                </a:solidFill>
              </a:rPr>
              <a:t>np. Fotolia.com</a:t>
            </a:r>
            <a:r>
              <a:rPr>
                <a:solidFill>
                  <a:srgbClr val="767676"/>
                </a:solidFill>
              </a:rPr>
              <a:t>; </a:t>
            </a:r>
            <a:r>
              <a:rPr>
                <a:solidFill>
                  <a:srgbClr val="CE3A1C"/>
                </a:solidFill>
              </a:rPr>
              <a:t>Slajd xx: element, którego dotyczy</a:t>
            </a:r>
            <a:r>
              <a:rPr>
                <a:solidFill>
                  <a:srgbClr val="767676"/>
                </a:solidFill>
              </a:rPr>
              <a:t>wniosek, źródło: </a:t>
            </a:r>
            <a:r>
              <a:rPr>
                <a:solidFill>
                  <a:srgbClr val="CE3A1C"/>
                </a:solidFill>
              </a:rPr>
              <a:t>np. iStock.com</a:t>
            </a:r>
            <a:endParaRPr sz="1050">
              <a:solidFill>
                <a:srgbClr val="CE3A1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_accessible_2023.pptx" id="{EC878A57-382A-4C39-A584-1AF0C626172A}" vid="{130AD24A-F7AC-477C-91ED-41AA5CF26920}"/>
    </a:ext>
  </a:extLst>
</a:theme>
</file>

<file path=ppt/theme/theme2.xml><?xml version="1.0" encoding="utf-8"?>
<a:theme xmlns:a="http://schemas.openxmlformats.org/drawingml/2006/main" name="1_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4884</TotalTime>
  <Words>1244</Words>
  <Application>Microsoft Office PowerPoint</Application>
  <PresentationFormat>Widescreen</PresentationFormat>
  <Paragraphs>150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Wingdings</vt:lpstr>
      <vt:lpstr>Office Theme</vt:lpstr>
      <vt:lpstr>1_Office Theme</vt:lpstr>
      <vt:lpstr>Informacja o IX Raporcie  o spójności</vt:lpstr>
      <vt:lpstr>Sprawozdanie o Spójności (Cohesion Report)</vt:lpstr>
      <vt:lpstr>Polityka spójności: wzrost gospodarczy, zatrudnienie  i konkurencyjność</vt:lpstr>
      <vt:lpstr>PKB na mieszkańca i wzrost regionalny </vt:lpstr>
      <vt:lpstr>Historia konwergencji w Polsce</vt:lpstr>
      <vt:lpstr>Konwergencja społeczna –wyzwania (1)</vt:lpstr>
      <vt:lpstr>Konwergencja społeczna –wyzwania (2)</vt:lpstr>
      <vt:lpstr>Zielona transformacja  - wyzwania i możliwości w zakresie spójności terytorialnej</vt:lpstr>
      <vt:lpstr>Transformacja cyfrowa wyzwania w zakresie spójności terytorialnej</vt:lpstr>
      <vt:lpstr>Szacunkowy wpływ polityki spójności na PKB</vt:lpstr>
      <vt:lpstr>Platforma na rzecz technologii strategicznych dla Europy (STEP) </vt:lpstr>
      <vt:lpstr>PowerPoint Presentation</vt:lpstr>
      <vt:lpstr>STEP Zmiany w rozporządzeniu na lata 2021–2027 </vt:lpstr>
      <vt:lpstr>STEP Zmiany w rozporządzeniu na lata 2021–2027 </vt:lpstr>
      <vt:lpstr>STEP Zmiany w rozporządzeniu na lata 2014–2020 </vt:lpstr>
      <vt:lpstr>Webinar</vt:lpstr>
      <vt:lpstr>Dziękuję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SIKOROVA Tereza (REGIO)</dc:creator>
  <cp:lastModifiedBy>SADLIK Aneta (REGIO)</cp:lastModifiedBy>
  <cp:revision>63</cp:revision>
  <dcterms:created xsi:type="dcterms:W3CDTF">2024-04-11T14:13:04Z</dcterms:created>
  <dcterms:modified xsi:type="dcterms:W3CDTF">2024-06-20T17:55:47Z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0x010100AF098AE41A192E4C85C747A9850AEF9A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</Properties>
</file>