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708" r:id="rId1"/>
  </p:sldMasterIdLst>
  <p:notesMasterIdLst>
    <p:notesMasterId r:id="rId14"/>
  </p:notesMasterIdLst>
  <p:sldIdLst>
    <p:sldId id="265" r:id="rId2"/>
    <p:sldId id="948" r:id="rId3"/>
    <p:sldId id="1004" r:id="rId4"/>
    <p:sldId id="949" r:id="rId5"/>
    <p:sldId id="1005" r:id="rId6"/>
    <p:sldId id="1006" r:id="rId7"/>
    <p:sldId id="2661" r:id="rId8"/>
    <p:sldId id="2660" r:id="rId9"/>
    <p:sldId id="2659" r:id="rId10"/>
    <p:sldId id="2662" r:id="rId11"/>
    <p:sldId id="2663" r:id="rId12"/>
    <p:sldId id="2658" r:id="rId13"/>
  </p:sldIdLst>
  <p:sldSz cx="10691813" cy="75596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1" userDrawn="1">
          <p15:clr>
            <a:srgbClr val="A4A3A4"/>
          </p15:clr>
        </p15:guide>
        <p15:guide id="2" pos="3368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803D51F-FD0F-2C92-8836-B1D9C5B1B7DB}" name="Jolanta Konkel" initials="JK" userId="S-1-5-21-2619306676-2800222060-3362172700-3859" providerId="AD"/>
  <p188:author id="{AB596D59-68C9-115F-284E-8D5A76BD1D8D}" name="Agnieszka Zajączkowska" initials="AZ" userId="S-1-5-21-2619306676-2800222060-3362172700-5668" providerId="AD"/>
  <p188:author id="{4D9DA776-3D4E-7419-6265-8AAF835FD8E4}" name="Mirela Kiełbasiewicz" initials="MK" userId="S-1-5-21-2619306676-2800222060-3362172700-8543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lenik Agnieszka" initials="PA" lastIdx="1" clrIdx="0">
    <p:extLst>
      <p:ext uri="{19B8F6BF-5375-455C-9EA6-DF929625EA0E}">
        <p15:presenceInfo xmlns:p15="http://schemas.microsoft.com/office/powerpoint/2012/main" userId="S::Agnieszka.Palenik@mfipr.gov.pl::6a0c958d-6557-4bbd-8aa6-03360055b1e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80"/>
    <a:srgbClr val="339966"/>
    <a:srgbClr val="CC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00A15C55-8517-42AA-B614-E9B94910E393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Styl pośredni 2 — Ak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66" autoAdjust="0"/>
    <p:restoredTop sz="96340" autoAdjust="0"/>
  </p:normalViewPr>
  <p:slideViewPr>
    <p:cSldViewPr showGuides="1">
      <p:cViewPr varScale="1">
        <p:scale>
          <a:sx n="96" d="100"/>
          <a:sy n="96" d="100"/>
        </p:scale>
        <p:origin x="1626" y="84"/>
      </p:cViewPr>
      <p:guideLst>
        <p:guide orient="horz" pos="2381"/>
        <p:guide pos="3368"/>
      </p:guideLst>
    </p:cSldViewPr>
  </p:slideViewPr>
  <p:outlineViewPr>
    <p:cViewPr>
      <p:scale>
        <a:sx n="33" d="100"/>
        <a:sy n="33" d="100"/>
      </p:scale>
      <p:origin x="0" y="-3234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EEFF2B-0721-7148-92D1-1650B5B78E9F}" type="datetimeFigureOut">
              <a:rPr lang="pl-PL" smtClean="0"/>
              <a:t>21.06.2024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143000"/>
            <a:ext cx="43656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02B4DB-5212-AD42-B2C1-BD19AC94D45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927739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2B4DB-5212-AD42-B2C1-BD19AC94D45E}" type="slidenum">
              <a:rPr lang="pl-PL" smtClean="0"/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118462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" Type="http://schemas.openxmlformats.org/officeDocument/2006/relationships/image" Target="../media/image4.png"/><Relationship Id="rId16" Type="http://schemas.openxmlformats.org/officeDocument/2006/relationships/image" Target="../media/image2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 (dług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>
            <a:extLst>
              <a:ext uri="{FF2B5EF4-FFF2-40B4-BE49-F238E27FC236}">
                <a16:creationId xmlns:a16="http://schemas.microsoft.com/office/drawing/2014/main" id="{A63EBD56-4A88-4F5C-BEAF-A33740721C44}"/>
              </a:ext>
            </a:extLst>
          </p:cNvPr>
          <p:cNvSpPr/>
          <p:nvPr userDrawn="1"/>
        </p:nvSpPr>
        <p:spPr>
          <a:xfrm>
            <a:off x="1026614" y="1973820"/>
            <a:ext cx="8639675" cy="4326381"/>
          </a:xfrm>
          <a:prstGeom prst="rect">
            <a:avLst/>
          </a:prstGeom>
          <a:solidFill>
            <a:srgbClr val="A6D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800"/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48CDFE25-4437-7188-EA7B-7D9DAD502275}"/>
              </a:ext>
            </a:extLst>
          </p:cNvPr>
          <p:cNvSpPr/>
          <p:nvPr userDrawn="1"/>
        </p:nvSpPr>
        <p:spPr>
          <a:xfrm>
            <a:off x="2" y="0"/>
            <a:ext cx="4986337" cy="269390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800"/>
          </a:p>
        </p:txBody>
      </p:sp>
      <p:pic>
        <p:nvPicPr>
          <p:cNvPr id="13" name="Obraz 12" descr="Obraz zawierający tekst&#10;&#10;Opis wygenerowany automatycznie">
            <a:extLst>
              <a:ext uri="{FF2B5EF4-FFF2-40B4-BE49-F238E27FC236}">
                <a16:creationId xmlns:a16="http://schemas.microsoft.com/office/drawing/2014/main" id="{49D1ECBE-9DB2-9B2A-CE8F-84EF95EA48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760" y="1973818"/>
            <a:ext cx="3959225" cy="720090"/>
          </a:xfrm>
          <a:prstGeom prst="rect">
            <a:avLst/>
          </a:prstGeom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2B41AD81-079D-B212-C8B7-9A9D3BEE517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632" y="540402"/>
            <a:ext cx="1080000" cy="1080000"/>
          </a:xfrm>
          <a:prstGeom prst="rect">
            <a:avLst/>
          </a:prstGeom>
        </p:spPr>
      </p:pic>
      <p:pic>
        <p:nvPicPr>
          <p:cNvPr id="15" name="Obraz 14">
            <a:extLst>
              <a:ext uri="{FF2B5EF4-FFF2-40B4-BE49-F238E27FC236}">
                <a16:creationId xmlns:a16="http://schemas.microsoft.com/office/drawing/2014/main" id="{0A433181-6EED-44B3-4822-4AF9E6BA906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5788" y="540402"/>
            <a:ext cx="1080000" cy="1080000"/>
          </a:xfrm>
          <a:prstGeom prst="rect">
            <a:avLst/>
          </a:prstGeom>
        </p:spPr>
      </p:pic>
      <p:pic>
        <p:nvPicPr>
          <p:cNvPr id="16" name="Obraz 15">
            <a:extLst>
              <a:ext uri="{FF2B5EF4-FFF2-40B4-BE49-F238E27FC236}">
                <a16:creationId xmlns:a16="http://schemas.microsoft.com/office/drawing/2014/main" id="{276322E5-6025-7EA2-67FB-9F57E921005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3944" y="540402"/>
            <a:ext cx="1080000" cy="1080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85878" y="3059115"/>
            <a:ext cx="7920115" cy="1107677"/>
          </a:xfrm>
        </p:spPr>
        <p:txBody>
          <a:bodyPr anchor="t" anchorCtr="0">
            <a:normAutofit/>
          </a:bodyPr>
          <a:lstStyle>
            <a:lvl1pPr algn="l">
              <a:lnSpc>
                <a:spcPts val="4000"/>
              </a:lnSpc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85888" y="4861794"/>
            <a:ext cx="7920037" cy="1080000"/>
          </a:xfrm>
        </p:spPr>
        <p:txBody>
          <a:bodyPr>
            <a:normAutofit/>
          </a:bodyPr>
          <a:lstStyle>
            <a:lvl1pPr marL="0" indent="0" algn="l">
              <a:lnSpc>
                <a:spcPts val="3500"/>
              </a:lnSpc>
              <a:buNone/>
              <a:defRPr sz="2801" b="1">
                <a:solidFill>
                  <a:schemeClr val="tx2"/>
                </a:solidFill>
              </a:defRPr>
            </a:lvl1pPr>
            <a:lvl2pPr marL="503980" indent="0" algn="ctr">
              <a:buNone/>
              <a:defRPr sz="2205"/>
            </a:lvl2pPr>
            <a:lvl3pPr marL="1007959" indent="0" algn="ctr">
              <a:buNone/>
              <a:defRPr sz="1984"/>
            </a:lvl3pPr>
            <a:lvl4pPr marL="1511939" indent="0" algn="ctr">
              <a:buNone/>
              <a:defRPr sz="1764"/>
            </a:lvl4pPr>
            <a:lvl5pPr marL="2015919" indent="0" algn="ctr">
              <a:buNone/>
              <a:defRPr sz="1764"/>
            </a:lvl5pPr>
            <a:lvl6pPr marL="2519899" indent="0" algn="ctr">
              <a:buNone/>
              <a:defRPr sz="1764"/>
            </a:lvl6pPr>
            <a:lvl7pPr marL="3023878" indent="0" algn="ctr">
              <a:buNone/>
              <a:defRPr sz="1764"/>
            </a:lvl7pPr>
            <a:lvl8pPr marL="3527858" indent="0" algn="ctr">
              <a:buNone/>
              <a:defRPr sz="1764"/>
            </a:lvl8pPr>
            <a:lvl9pPr marL="4031837" indent="0" algn="ctr">
              <a:buNone/>
              <a:defRPr sz="1764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65356" y="540402"/>
            <a:ext cx="1799844" cy="349114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800"/>
              </a:lnSpc>
              <a:defRPr sz="14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D2A3D249-6366-4532-95C2-9DDC07D17B44}" type="datetime1">
              <a:rPr lang="pl-PL" smtClean="0"/>
              <a:t>21.06.2024</a:t>
            </a:fld>
            <a:endParaRPr lang="pl-PL" dirty="0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500FFCFA-D3A4-40A4-E76C-99575547246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00" y="6371047"/>
            <a:ext cx="1621258" cy="94919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DC91A070-16DB-C0E1-0B7B-93924541A6E7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2001" y="6371047"/>
            <a:ext cx="2633371" cy="949192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AB280FEF-799B-B9CA-10D2-815DA71DA238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2743" y="6370380"/>
            <a:ext cx="2239772" cy="950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7672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 userDrawn="1">
          <p15:clr>
            <a:srgbClr val="FBAE40"/>
          </p15:clr>
        </p15:guide>
        <p15:guide id="2" orient="horz" pos="113" userDrawn="1">
          <p15:clr>
            <a:srgbClr val="FBAE40"/>
          </p15:clr>
        </p15:guide>
        <p15:guide id="3" orient="horz" pos="2381" userDrawn="1">
          <p15:clr>
            <a:srgbClr val="FBAE40"/>
          </p15:clr>
        </p15:guide>
        <p15:guide id="4" orient="horz" pos="340" userDrawn="1">
          <p15:clr>
            <a:srgbClr val="FBAE40"/>
          </p15:clr>
        </p15:guide>
        <p15:guide id="5" orient="horz" pos="567" userDrawn="1">
          <p15:clr>
            <a:srgbClr val="FBAE40"/>
          </p15:clr>
        </p15:guide>
        <p15:guide id="6" orient="horz" pos="794" userDrawn="1">
          <p15:clr>
            <a:srgbClr val="FBAE40"/>
          </p15:clr>
        </p15:guide>
        <p15:guide id="7" orient="horz" pos="1020" userDrawn="1">
          <p15:clr>
            <a:srgbClr val="FBAE40"/>
          </p15:clr>
        </p15:guide>
        <p15:guide id="8" orient="horz" pos="1247" userDrawn="1">
          <p15:clr>
            <a:srgbClr val="FBAE40"/>
          </p15:clr>
        </p15:guide>
        <p15:guide id="9" orient="horz" pos="1474" userDrawn="1">
          <p15:clr>
            <a:srgbClr val="FBAE40"/>
          </p15:clr>
        </p15:guide>
        <p15:guide id="10" orient="horz" pos="1701" userDrawn="1">
          <p15:clr>
            <a:srgbClr val="FBAE40"/>
          </p15:clr>
        </p15:guide>
        <p15:guide id="11" orient="horz" pos="1927" userDrawn="1">
          <p15:clr>
            <a:srgbClr val="FBAE40"/>
          </p15:clr>
        </p15:guide>
        <p15:guide id="12" orient="horz" pos="2154" userDrawn="1">
          <p15:clr>
            <a:srgbClr val="FBAE40"/>
          </p15:clr>
        </p15:guide>
        <p15:guide id="13" orient="horz" pos="2608" userDrawn="1">
          <p15:clr>
            <a:srgbClr val="FBAE40"/>
          </p15:clr>
        </p15:guide>
        <p15:guide id="14" orient="horz" pos="2835" userDrawn="1">
          <p15:clr>
            <a:srgbClr val="FBAE40"/>
          </p15:clr>
        </p15:guide>
        <p15:guide id="15" orient="horz" pos="3061" userDrawn="1">
          <p15:clr>
            <a:srgbClr val="FBAE40"/>
          </p15:clr>
        </p15:guide>
        <p15:guide id="16" orient="horz" pos="3288" userDrawn="1">
          <p15:clr>
            <a:srgbClr val="FBAE40"/>
          </p15:clr>
        </p15:guide>
        <p15:guide id="17" orient="horz" pos="3515" userDrawn="1">
          <p15:clr>
            <a:srgbClr val="FBAE40"/>
          </p15:clr>
        </p15:guide>
        <p15:guide id="18" orient="horz" pos="3742" userDrawn="1">
          <p15:clr>
            <a:srgbClr val="FBAE40"/>
          </p15:clr>
        </p15:guide>
        <p15:guide id="19" orient="horz" pos="3968" userDrawn="1">
          <p15:clr>
            <a:srgbClr val="FBAE40"/>
          </p15:clr>
        </p15:guide>
        <p15:guide id="20" orient="horz" pos="4195" userDrawn="1">
          <p15:clr>
            <a:srgbClr val="FBAE40"/>
          </p15:clr>
        </p15:guide>
        <p15:guide id="21" orient="horz" pos="4422" userDrawn="1">
          <p15:clr>
            <a:srgbClr val="FBAE40"/>
          </p15:clr>
        </p15:guide>
        <p15:guide id="22" orient="horz" pos="4649" userDrawn="1">
          <p15:clr>
            <a:srgbClr val="FBAE40"/>
          </p15:clr>
        </p15:guide>
        <p15:guide id="23" pos="419" userDrawn="1">
          <p15:clr>
            <a:srgbClr val="FBAE40"/>
          </p15:clr>
        </p15:guide>
        <p15:guide id="24" pos="646" userDrawn="1">
          <p15:clr>
            <a:srgbClr val="FBAE40"/>
          </p15:clr>
        </p15:guide>
        <p15:guide id="25" pos="873" userDrawn="1">
          <p15:clr>
            <a:srgbClr val="FBAE40"/>
          </p15:clr>
        </p15:guide>
        <p15:guide id="26" pos="1100" userDrawn="1">
          <p15:clr>
            <a:srgbClr val="FBAE40"/>
          </p15:clr>
        </p15:guide>
        <p15:guide id="27" pos="1327" userDrawn="1">
          <p15:clr>
            <a:srgbClr val="FBAE40"/>
          </p15:clr>
        </p15:guide>
        <p15:guide id="28" pos="1553" userDrawn="1">
          <p15:clr>
            <a:srgbClr val="FBAE40"/>
          </p15:clr>
        </p15:guide>
        <p15:guide id="29" pos="1780" userDrawn="1">
          <p15:clr>
            <a:srgbClr val="FBAE40"/>
          </p15:clr>
        </p15:guide>
        <p15:guide id="30" pos="2007" userDrawn="1">
          <p15:clr>
            <a:srgbClr val="FBAE40"/>
          </p15:clr>
        </p15:guide>
        <p15:guide id="31" pos="2234" userDrawn="1">
          <p15:clr>
            <a:srgbClr val="FBAE40"/>
          </p15:clr>
        </p15:guide>
        <p15:guide id="32" pos="2460" userDrawn="1">
          <p15:clr>
            <a:srgbClr val="FBAE40"/>
          </p15:clr>
        </p15:guide>
        <p15:guide id="33" pos="2687" userDrawn="1">
          <p15:clr>
            <a:srgbClr val="FBAE40"/>
          </p15:clr>
        </p15:guide>
        <p15:guide id="34" pos="2914" userDrawn="1">
          <p15:clr>
            <a:srgbClr val="FBAE40"/>
          </p15:clr>
        </p15:guide>
        <p15:guide id="35" pos="3141" userDrawn="1">
          <p15:clr>
            <a:srgbClr val="FBAE40"/>
          </p15:clr>
        </p15:guide>
        <p15:guide id="36" pos="3368" userDrawn="1">
          <p15:clr>
            <a:srgbClr val="FBAE40"/>
          </p15:clr>
        </p15:guide>
        <p15:guide id="37" pos="3594" userDrawn="1">
          <p15:clr>
            <a:srgbClr val="FBAE40"/>
          </p15:clr>
        </p15:guide>
        <p15:guide id="38" pos="3821" userDrawn="1">
          <p15:clr>
            <a:srgbClr val="FBAE40"/>
          </p15:clr>
        </p15:guide>
        <p15:guide id="39" pos="4048" userDrawn="1">
          <p15:clr>
            <a:srgbClr val="FBAE40"/>
          </p15:clr>
        </p15:guide>
        <p15:guide id="40" pos="4275" userDrawn="1">
          <p15:clr>
            <a:srgbClr val="FBAE40"/>
          </p15:clr>
        </p15:guide>
        <p15:guide id="41" pos="4501" userDrawn="1">
          <p15:clr>
            <a:srgbClr val="FBAE40"/>
          </p15:clr>
        </p15:guide>
        <p15:guide id="42" pos="4728" userDrawn="1">
          <p15:clr>
            <a:srgbClr val="FBAE40"/>
          </p15:clr>
        </p15:guide>
        <p15:guide id="43" pos="4955" userDrawn="1">
          <p15:clr>
            <a:srgbClr val="FBAE40"/>
          </p15:clr>
        </p15:guide>
        <p15:guide id="44" pos="5182" userDrawn="1">
          <p15:clr>
            <a:srgbClr val="FBAE40"/>
          </p15:clr>
        </p15:guide>
        <p15:guide id="45" pos="5408" userDrawn="1">
          <p15:clr>
            <a:srgbClr val="FBAE40"/>
          </p15:clr>
        </p15:guide>
        <p15:guide id="46" pos="5635" userDrawn="1">
          <p15:clr>
            <a:srgbClr val="FBAE40"/>
          </p15:clr>
        </p15:guide>
        <p15:guide id="47" pos="5862" userDrawn="1">
          <p15:clr>
            <a:srgbClr val="FBAE40"/>
          </p15:clr>
        </p15:guide>
        <p15:guide id="48" pos="6089" userDrawn="1">
          <p15:clr>
            <a:srgbClr val="FBAE40"/>
          </p15:clr>
        </p15:guide>
        <p15:guide id="49" pos="6316" userDrawn="1">
          <p15:clr>
            <a:srgbClr val="FBAE40"/>
          </p15:clr>
        </p15:guide>
        <p15:guide id="50" pos="6542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_Slajd tytułowy (dług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>
            <a:extLst>
              <a:ext uri="{FF2B5EF4-FFF2-40B4-BE49-F238E27FC236}">
                <a16:creationId xmlns:a16="http://schemas.microsoft.com/office/drawing/2014/main" id="{A63EBD56-4A88-4F5C-BEAF-A33740721C44}"/>
              </a:ext>
            </a:extLst>
          </p:cNvPr>
          <p:cNvSpPr/>
          <p:nvPr userDrawn="1"/>
        </p:nvSpPr>
        <p:spPr>
          <a:xfrm>
            <a:off x="1025526" y="1983574"/>
            <a:ext cx="8640763" cy="4316627"/>
          </a:xfrm>
          <a:prstGeom prst="rect">
            <a:avLst/>
          </a:prstGeom>
          <a:solidFill>
            <a:srgbClr val="A6D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800"/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48CDFE25-4437-7188-EA7B-7D9DAD5022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" y="0"/>
            <a:ext cx="4986337" cy="269390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800"/>
          </a:p>
        </p:txBody>
      </p:sp>
      <p:pic>
        <p:nvPicPr>
          <p:cNvPr id="13" name="Obraz 12" descr="Obraz zawierający tekst&#10;&#10;Opis wygenerowany automatycznie">
            <a:extLst>
              <a:ext uri="{FF2B5EF4-FFF2-40B4-BE49-F238E27FC236}">
                <a16:creationId xmlns:a16="http://schemas.microsoft.com/office/drawing/2014/main" id="{49D1ECBE-9DB2-9B2A-CE8F-84EF95EA48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526" y="1983572"/>
            <a:ext cx="3959225" cy="7200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85878" y="3070227"/>
            <a:ext cx="7920115" cy="1087764"/>
          </a:xfrm>
        </p:spPr>
        <p:txBody>
          <a:bodyPr anchor="t" anchorCtr="0">
            <a:normAutofit/>
          </a:bodyPr>
          <a:lstStyle>
            <a:lvl1pPr algn="l">
              <a:lnSpc>
                <a:spcPts val="4000"/>
              </a:lnSpc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85888" y="4861794"/>
            <a:ext cx="7920037" cy="1080000"/>
          </a:xfrm>
        </p:spPr>
        <p:txBody>
          <a:bodyPr>
            <a:normAutofit/>
          </a:bodyPr>
          <a:lstStyle>
            <a:lvl1pPr marL="0" indent="0" algn="l">
              <a:lnSpc>
                <a:spcPts val="3500"/>
              </a:lnSpc>
              <a:buNone/>
              <a:defRPr sz="2801" b="1">
                <a:solidFill>
                  <a:schemeClr val="tx2"/>
                </a:solidFill>
              </a:defRPr>
            </a:lvl1pPr>
            <a:lvl2pPr marL="503980" indent="0" algn="ctr">
              <a:buNone/>
              <a:defRPr sz="2205"/>
            </a:lvl2pPr>
            <a:lvl3pPr marL="1007959" indent="0" algn="ctr">
              <a:buNone/>
              <a:defRPr sz="1984"/>
            </a:lvl3pPr>
            <a:lvl4pPr marL="1511939" indent="0" algn="ctr">
              <a:buNone/>
              <a:defRPr sz="1764"/>
            </a:lvl4pPr>
            <a:lvl5pPr marL="2015919" indent="0" algn="ctr">
              <a:buNone/>
              <a:defRPr sz="1764"/>
            </a:lvl5pPr>
            <a:lvl6pPr marL="2519899" indent="0" algn="ctr">
              <a:buNone/>
              <a:defRPr sz="1764"/>
            </a:lvl6pPr>
            <a:lvl7pPr marL="3023878" indent="0" algn="ctr">
              <a:buNone/>
              <a:defRPr sz="1764"/>
            </a:lvl7pPr>
            <a:lvl8pPr marL="3527858" indent="0" algn="ctr">
              <a:buNone/>
              <a:defRPr sz="1764"/>
            </a:lvl8pPr>
            <a:lvl9pPr marL="4031837" indent="0" algn="ctr">
              <a:buNone/>
              <a:defRPr sz="1764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65356" y="540402"/>
            <a:ext cx="1799844" cy="349114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800"/>
              </a:lnSpc>
              <a:defRPr sz="14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68EEE8EE-D7CF-4F1D-849B-3E54D1DD80B0}" type="datetime1">
              <a:rPr lang="pl-PL" smtClean="0"/>
              <a:t>21.06.2024</a:t>
            </a:fld>
            <a:endParaRPr lang="pl-PL" dirty="0"/>
          </a:p>
        </p:txBody>
      </p:sp>
      <p:pic>
        <p:nvPicPr>
          <p:cNvPr id="8" name="Obraz 7" descr="logo Funduszy Europejskich">
            <a:extLst>
              <a:ext uri="{FF2B5EF4-FFF2-40B4-BE49-F238E27FC236}">
                <a16:creationId xmlns:a16="http://schemas.microsoft.com/office/drawing/2014/main" id="{500FFCFA-D3A4-40A4-E76C-99575547246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00" y="6371047"/>
            <a:ext cx="1621258" cy="949192"/>
          </a:xfrm>
          <a:prstGeom prst="rect">
            <a:avLst/>
          </a:prstGeom>
        </p:spPr>
      </p:pic>
      <p:pic>
        <p:nvPicPr>
          <p:cNvPr id="10" name="Obraz 9" descr="flaga Unii Europejskiej z dopiskiem dofinansowane przez Unię Europejską">
            <a:extLst>
              <a:ext uri="{FF2B5EF4-FFF2-40B4-BE49-F238E27FC236}">
                <a16:creationId xmlns:a16="http://schemas.microsoft.com/office/drawing/2014/main" id="{DC91A070-16DB-C0E1-0B7B-93924541A6E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2001" y="6371047"/>
            <a:ext cx="2633371" cy="949192"/>
          </a:xfrm>
          <a:prstGeom prst="rect">
            <a:avLst/>
          </a:prstGeom>
        </p:spPr>
      </p:pic>
      <p:pic>
        <p:nvPicPr>
          <p:cNvPr id="12" name="Obraz 11" descr="barwy RP">
            <a:extLst>
              <a:ext uri="{FF2B5EF4-FFF2-40B4-BE49-F238E27FC236}">
                <a16:creationId xmlns:a16="http://schemas.microsoft.com/office/drawing/2014/main" id="{AB280FEF-799B-B9CA-10D2-815DA71DA238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2743" y="6370380"/>
            <a:ext cx="2239772" cy="950531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039E0742-6ADE-F448-8437-7F591E1D07F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757" y="1244366"/>
            <a:ext cx="381000" cy="381000"/>
          </a:xfrm>
          <a:prstGeom prst="rect">
            <a:avLst/>
          </a:prstGeom>
        </p:spPr>
      </p:pic>
      <p:pic>
        <p:nvPicPr>
          <p:cNvPr id="17" name="Obraz 16">
            <a:extLst>
              <a:ext uri="{FF2B5EF4-FFF2-40B4-BE49-F238E27FC236}">
                <a16:creationId xmlns:a16="http://schemas.microsoft.com/office/drawing/2014/main" id="{F60567DB-D582-D44E-A6AD-12B2B5F1FE7B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250" y="545866"/>
            <a:ext cx="381000" cy="381000"/>
          </a:xfrm>
          <a:prstGeom prst="rect">
            <a:avLst/>
          </a:prstGeom>
        </p:spPr>
      </p:pic>
      <p:pic>
        <p:nvPicPr>
          <p:cNvPr id="19" name="Obraz 18">
            <a:extLst>
              <a:ext uri="{FF2B5EF4-FFF2-40B4-BE49-F238E27FC236}">
                <a16:creationId xmlns:a16="http://schemas.microsoft.com/office/drawing/2014/main" id="{39EEE39C-033E-F640-8C4C-E23D91BEA336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511" y="1244366"/>
            <a:ext cx="381000" cy="381000"/>
          </a:xfrm>
          <a:prstGeom prst="rect">
            <a:avLst/>
          </a:prstGeom>
        </p:spPr>
      </p:pic>
      <p:pic>
        <p:nvPicPr>
          <p:cNvPr id="21" name="Obraz 20">
            <a:extLst>
              <a:ext uri="{FF2B5EF4-FFF2-40B4-BE49-F238E27FC236}">
                <a16:creationId xmlns:a16="http://schemas.microsoft.com/office/drawing/2014/main" id="{C169AC8E-96EA-1048-803E-97D6CEE5E102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5786" y="538288"/>
            <a:ext cx="381000" cy="381000"/>
          </a:xfrm>
          <a:prstGeom prst="rect">
            <a:avLst/>
          </a:prstGeom>
        </p:spPr>
      </p:pic>
      <p:pic>
        <p:nvPicPr>
          <p:cNvPr id="23" name="Obraz 22">
            <a:extLst>
              <a:ext uri="{FF2B5EF4-FFF2-40B4-BE49-F238E27FC236}">
                <a16:creationId xmlns:a16="http://schemas.microsoft.com/office/drawing/2014/main" id="{D5D90F56-CFD2-1A40-B479-B556FC2D370D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525" y="545866"/>
            <a:ext cx="381000" cy="381000"/>
          </a:xfrm>
          <a:prstGeom prst="rect">
            <a:avLst/>
          </a:prstGeom>
        </p:spPr>
      </p:pic>
      <p:pic>
        <p:nvPicPr>
          <p:cNvPr id="25" name="Obraz 24">
            <a:extLst>
              <a:ext uri="{FF2B5EF4-FFF2-40B4-BE49-F238E27FC236}">
                <a16:creationId xmlns:a16="http://schemas.microsoft.com/office/drawing/2014/main" id="{48E96C1A-FA5C-A24F-9872-8608B9B3BC4F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4293" y="1254829"/>
            <a:ext cx="381000" cy="381000"/>
          </a:xfrm>
          <a:prstGeom prst="rect">
            <a:avLst/>
          </a:prstGeom>
        </p:spPr>
      </p:pic>
      <p:pic>
        <p:nvPicPr>
          <p:cNvPr id="27" name="Obraz 26">
            <a:extLst>
              <a:ext uri="{FF2B5EF4-FFF2-40B4-BE49-F238E27FC236}">
                <a16:creationId xmlns:a16="http://schemas.microsoft.com/office/drawing/2014/main" id="{28B2440F-CBE5-784D-ADC8-E797F64F472B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4637" y="543567"/>
            <a:ext cx="381000" cy="381000"/>
          </a:xfrm>
          <a:prstGeom prst="rect">
            <a:avLst/>
          </a:prstGeom>
        </p:spPr>
      </p:pic>
      <p:pic>
        <p:nvPicPr>
          <p:cNvPr id="29" name="Obraz 28">
            <a:extLst>
              <a:ext uri="{FF2B5EF4-FFF2-40B4-BE49-F238E27FC236}">
                <a16:creationId xmlns:a16="http://schemas.microsoft.com/office/drawing/2014/main" id="{1C717A0E-10D0-FA43-BF65-49909BDCEAFA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7018" y="535269"/>
            <a:ext cx="381000" cy="381000"/>
          </a:xfrm>
          <a:prstGeom prst="rect">
            <a:avLst/>
          </a:prstGeom>
        </p:spPr>
      </p:pic>
      <p:pic>
        <p:nvPicPr>
          <p:cNvPr id="31" name="Obraz 30">
            <a:extLst>
              <a:ext uri="{FF2B5EF4-FFF2-40B4-BE49-F238E27FC236}">
                <a16:creationId xmlns:a16="http://schemas.microsoft.com/office/drawing/2014/main" id="{A2891D6F-956C-9342-B2BB-C701A5BC5154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256" y="531095"/>
            <a:ext cx="381000" cy="381000"/>
          </a:xfrm>
          <a:prstGeom prst="rect">
            <a:avLst/>
          </a:prstGeom>
        </p:spPr>
      </p:pic>
      <p:pic>
        <p:nvPicPr>
          <p:cNvPr id="33" name="Obraz 32">
            <a:extLst>
              <a:ext uri="{FF2B5EF4-FFF2-40B4-BE49-F238E27FC236}">
                <a16:creationId xmlns:a16="http://schemas.microsoft.com/office/drawing/2014/main" id="{7DE0C268-A93E-1C47-9AA3-10F1F10D0971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4802" y="1251987"/>
            <a:ext cx="381000" cy="381000"/>
          </a:xfrm>
          <a:prstGeom prst="rect">
            <a:avLst/>
          </a:prstGeom>
        </p:spPr>
      </p:pic>
      <p:pic>
        <p:nvPicPr>
          <p:cNvPr id="35" name="Obraz 34">
            <a:extLst>
              <a:ext uri="{FF2B5EF4-FFF2-40B4-BE49-F238E27FC236}">
                <a16:creationId xmlns:a16="http://schemas.microsoft.com/office/drawing/2014/main" id="{45508241-FE91-D847-8686-4F72BD314220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5613" y="1250549"/>
            <a:ext cx="381000" cy="381000"/>
          </a:xfrm>
          <a:prstGeom prst="rect">
            <a:avLst/>
          </a:prstGeom>
        </p:spPr>
      </p:pic>
      <p:pic>
        <p:nvPicPr>
          <p:cNvPr id="37" name="Obraz 36">
            <a:extLst>
              <a:ext uri="{FF2B5EF4-FFF2-40B4-BE49-F238E27FC236}">
                <a16:creationId xmlns:a16="http://schemas.microsoft.com/office/drawing/2014/main" id="{EB9A3203-260A-FA4A-9526-A6276A5756DA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4637" y="1250549"/>
            <a:ext cx="381000" cy="38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0260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 userDrawn="1">
          <p15:clr>
            <a:srgbClr val="FBAE40"/>
          </p15:clr>
        </p15:guide>
        <p15:guide id="2" orient="horz" pos="113" userDrawn="1">
          <p15:clr>
            <a:srgbClr val="FBAE40"/>
          </p15:clr>
        </p15:guide>
        <p15:guide id="3" orient="horz" pos="2381" userDrawn="1">
          <p15:clr>
            <a:srgbClr val="FBAE40"/>
          </p15:clr>
        </p15:guide>
        <p15:guide id="4" orient="horz" pos="340" userDrawn="1">
          <p15:clr>
            <a:srgbClr val="FBAE40"/>
          </p15:clr>
        </p15:guide>
        <p15:guide id="5" orient="horz" pos="567" userDrawn="1">
          <p15:clr>
            <a:srgbClr val="FBAE40"/>
          </p15:clr>
        </p15:guide>
        <p15:guide id="6" orient="horz" pos="794" userDrawn="1">
          <p15:clr>
            <a:srgbClr val="FBAE40"/>
          </p15:clr>
        </p15:guide>
        <p15:guide id="7" orient="horz" pos="1020" userDrawn="1">
          <p15:clr>
            <a:srgbClr val="FBAE40"/>
          </p15:clr>
        </p15:guide>
        <p15:guide id="8" orient="horz" pos="1247" userDrawn="1">
          <p15:clr>
            <a:srgbClr val="FBAE40"/>
          </p15:clr>
        </p15:guide>
        <p15:guide id="9" orient="horz" pos="1474" userDrawn="1">
          <p15:clr>
            <a:srgbClr val="FBAE40"/>
          </p15:clr>
        </p15:guide>
        <p15:guide id="10" orient="horz" pos="1701" userDrawn="1">
          <p15:clr>
            <a:srgbClr val="FBAE40"/>
          </p15:clr>
        </p15:guide>
        <p15:guide id="11" orient="horz" pos="1927" userDrawn="1">
          <p15:clr>
            <a:srgbClr val="FBAE40"/>
          </p15:clr>
        </p15:guide>
        <p15:guide id="12" orient="horz" pos="2154" userDrawn="1">
          <p15:clr>
            <a:srgbClr val="FBAE40"/>
          </p15:clr>
        </p15:guide>
        <p15:guide id="13" orient="horz" pos="2608" userDrawn="1">
          <p15:clr>
            <a:srgbClr val="FBAE40"/>
          </p15:clr>
        </p15:guide>
        <p15:guide id="14" orient="horz" pos="2835" userDrawn="1">
          <p15:clr>
            <a:srgbClr val="FBAE40"/>
          </p15:clr>
        </p15:guide>
        <p15:guide id="15" orient="horz" pos="3061" userDrawn="1">
          <p15:clr>
            <a:srgbClr val="FBAE40"/>
          </p15:clr>
        </p15:guide>
        <p15:guide id="16" orient="horz" pos="3288" userDrawn="1">
          <p15:clr>
            <a:srgbClr val="FBAE40"/>
          </p15:clr>
        </p15:guide>
        <p15:guide id="17" orient="horz" pos="3515" userDrawn="1">
          <p15:clr>
            <a:srgbClr val="FBAE40"/>
          </p15:clr>
        </p15:guide>
        <p15:guide id="18" orient="horz" pos="3742" userDrawn="1">
          <p15:clr>
            <a:srgbClr val="FBAE40"/>
          </p15:clr>
        </p15:guide>
        <p15:guide id="19" orient="horz" pos="3968" userDrawn="1">
          <p15:clr>
            <a:srgbClr val="FBAE40"/>
          </p15:clr>
        </p15:guide>
        <p15:guide id="20" orient="horz" pos="4195" userDrawn="1">
          <p15:clr>
            <a:srgbClr val="FBAE40"/>
          </p15:clr>
        </p15:guide>
        <p15:guide id="21" orient="horz" pos="4422" userDrawn="1">
          <p15:clr>
            <a:srgbClr val="FBAE40"/>
          </p15:clr>
        </p15:guide>
        <p15:guide id="22" orient="horz" pos="4649" userDrawn="1">
          <p15:clr>
            <a:srgbClr val="FBAE40"/>
          </p15:clr>
        </p15:guide>
        <p15:guide id="23" pos="419" userDrawn="1">
          <p15:clr>
            <a:srgbClr val="FBAE40"/>
          </p15:clr>
        </p15:guide>
        <p15:guide id="24" pos="646" userDrawn="1">
          <p15:clr>
            <a:srgbClr val="FBAE40"/>
          </p15:clr>
        </p15:guide>
        <p15:guide id="25" pos="873" userDrawn="1">
          <p15:clr>
            <a:srgbClr val="FBAE40"/>
          </p15:clr>
        </p15:guide>
        <p15:guide id="26" pos="1100" userDrawn="1">
          <p15:clr>
            <a:srgbClr val="FBAE40"/>
          </p15:clr>
        </p15:guide>
        <p15:guide id="27" pos="1327" userDrawn="1">
          <p15:clr>
            <a:srgbClr val="FBAE40"/>
          </p15:clr>
        </p15:guide>
        <p15:guide id="28" pos="1553" userDrawn="1">
          <p15:clr>
            <a:srgbClr val="FBAE40"/>
          </p15:clr>
        </p15:guide>
        <p15:guide id="29" pos="1780" userDrawn="1">
          <p15:clr>
            <a:srgbClr val="FBAE40"/>
          </p15:clr>
        </p15:guide>
        <p15:guide id="30" pos="2007" userDrawn="1">
          <p15:clr>
            <a:srgbClr val="FBAE40"/>
          </p15:clr>
        </p15:guide>
        <p15:guide id="31" pos="2234" userDrawn="1">
          <p15:clr>
            <a:srgbClr val="FBAE40"/>
          </p15:clr>
        </p15:guide>
        <p15:guide id="32" pos="2460" userDrawn="1">
          <p15:clr>
            <a:srgbClr val="FBAE40"/>
          </p15:clr>
        </p15:guide>
        <p15:guide id="33" pos="2687" userDrawn="1">
          <p15:clr>
            <a:srgbClr val="FBAE40"/>
          </p15:clr>
        </p15:guide>
        <p15:guide id="34" pos="2914" userDrawn="1">
          <p15:clr>
            <a:srgbClr val="FBAE40"/>
          </p15:clr>
        </p15:guide>
        <p15:guide id="35" pos="3141" userDrawn="1">
          <p15:clr>
            <a:srgbClr val="FBAE40"/>
          </p15:clr>
        </p15:guide>
        <p15:guide id="36" pos="3368" userDrawn="1">
          <p15:clr>
            <a:srgbClr val="FBAE40"/>
          </p15:clr>
        </p15:guide>
        <p15:guide id="37" pos="3594" userDrawn="1">
          <p15:clr>
            <a:srgbClr val="FBAE40"/>
          </p15:clr>
        </p15:guide>
        <p15:guide id="38" pos="3821" userDrawn="1">
          <p15:clr>
            <a:srgbClr val="FBAE40"/>
          </p15:clr>
        </p15:guide>
        <p15:guide id="39" pos="4048" userDrawn="1">
          <p15:clr>
            <a:srgbClr val="FBAE40"/>
          </p15:clr>
        </p15:guide>
        <p15:guide id="40" pos="4275" userDrawn="1">
          <p15:clr>
            <a:srgbClr val="FBAE40"/>
          </p15:clr>
        </p15:guide>
        <p15:guide id="41" pos="4501" userDrawn="1">
          <p15:clr>
            <a:srgbClr val="FBAE40"/>
          </p15:clr>
        </p15:guide>
        <p15:guide id="42" pos="4728" userDrawn="1">
          <p15:clr>
            <a:srgbClr val="FBAE40"/>
          </p15:clr>
        </p15:guide>
        <p15:guide id="43" pos="4955" userDrawn="1">
          <p15:clr>
            <a:srgbClr val="FBAE40"/>
          </p15:clr>
        </p15:guide>
        <p15:guide id="44" pos="5182" userDrawn="1">
          <p15:clr>
            <a:srgbClr val="FBAE40"/>
          </p15:clr>
        </p15:guide>
        <p15:guide id="45" pos="5408" userDrawn="1">
          <p15:clr>
            <a:srgbClr val="FBAE40"/>
          </p15:clr>
        </p15:guide>
        <p15:guide id="46" pos="5635" userDrawn="1">
          <p15:clr>
            <a:srgbClr val="FBAE40"/>
          </p15:clr>
        </p15:guide>
        <p15:guide id="47" pos="5862" userDrawn="1">
          <p15:clr>
            <a:srgbClr val="FBAE40"/>
          </p15:clr>
        </p15:guide>
        <p15:guide id="48" pos="6089" userDrawn="1">
          <p15:clr>
            <a:srgbClr val="FBAE40"/>
          </p15:clr>
        </p15:guide>
        <p15:guide id="49" pos="6316" userDrawn="1">
          <p15:clr>
            <a:srgbClr val="FBAE40"/>
          </p15:clr>
        </p15:guide>
        <p15:guide id="50" pos="654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tytułowy (krótk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ymbol zastępczy obrazu 16">
            <a:extLst>
              <a:ext uri="{FF2B5EF4-FFF2-40B4-BE49-F238E27FC236}">
                <a16:creationId xmlns:a16="http://schemas.microsoft.com/office/drawing/2014/main" id="{69383BDA-94B1-6FB6-27E3-0CC3DEDF5AF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" y="0"/>
            <a:ext cx="6784975" cy="5221288"/>
          </a:xfrm>
          <a:custGeom>
            <a:avLst/>
            <a:gdLst>
              <a:gd name="connsiteX0" fmla="*/ 0 w 6784975"/>
              <a:gd name="connsiteY0" fmla="*/ 0 h 5221288"/>
              <a:gd name="connsiteX1" fmla="*/ 6784975 w 6784975"/>
              <a:gd name="connsiteY1" fmla="*/ 0 h 5221288"/>
              <a:gd name="connsiteX2" fmla="*/ 6784975 w 6784975"/>
              <a:gd name="connsiteY2" fmla="*/ 4500563 h 5221288"/>
              <a:gd name="connsiteX3" fmla="*/ 2825750 w 6784975"/>
              <a:gd name="connsiteY3" fmla="*/ 4500563 h 5221288"/>
              <a:gd name="connsiteX4" fmla="*/ 2825750 w 6784975"/>
              <a:gd name="connsiteY4" fmla="*/ 5221288 h 5221288"/>
              <a:gd name="connsiteX5" fmla="*/ 0 w 6784975"/>
              <a:gd name="connsiteY5" fmla="*/ 5221288 h 5221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84975" h="5221288">
                <a:moveTo>
                  <a:pt x="0" y="0"/>
                </a:moveTo>
                <a:lnTo>
                  <a:pt x="6784975" y="0"/>
                </a:lnTo>
                <a:lnTo>
                  <a:pt x="6784975" y="4500563"/>
                </a:lnTo>
                <a:lnTo>
                  <a:pt x="2825750" y="4500563"/>
                </a:lnTo>
                <a:lnTo>
                  <a:pt x="2825750" y="5221288"/>
                </a:lnTo>
                <a:lnTo>
                  <a:pt x="0" y="522128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pl-PL" dirty="0"/>
              <a:t>Kliknij ikonę, aby dodać obraz</a:t>
            </a:r>
          </a:p>
        </p:txBody>
      </p:sp>
      <p:sp>
        <p:nvSpPr>
          <p:cNvPr id="13" name="Prostokąt 12">
            <a:extLst>
              <a:ext uri="{FF2B5EF4-FFF2-40B4-BE49-F238E27FC236}">
                <a16:creationId xmlns:a16="http://schemas.microsoft.com/office/drawing/2014/main" id="{38965D1A-9BC8-2AB7-6B73-C2BBDA5D66AA}"/>
              </a:ext>
            </a:extLst>
          </p:cNvPr>
          <p:cNvSpPr/>
          <p:nvPr userDrawn="1"/>
        </p:nvSpPr>
        <p:spPr>
          <a:xfrm>
            <a:off x="2825750" y="4500563"/>
            <a:ext cx="6840538" cy="179963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72808" y="5579563"/>
            <a:ext cx="6133117" cy="648546"/>
          </a:xfrm>
        </p:spPr>
        <p:txBody>
          <a:bodyPr anchor="t" anchorCtr="0">
            <a:normAutofit/>
          </a:bodyPr>
          <a:lstStyle>
            <a:lvl1pPr algn="l">
              <a:lnSpc>
                <a:spcPts val="3500"/>
              </a:lnSpc>
              <a:defRPr sz="2801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66444" y="539752"/>
            <a:ext cx="1799844" cy="366725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800"/>
              </a:lnSpc>
              <a:defRPr sz="14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D857886D-A165-4D54-8DB0-CE6586ECA8EC}" type="datetime1">
              <a:rPr lang="pl-PL" smtClean="0"/>
              <a:t>21.06.2024</a:t>
            </a:fld>
            <a:endParaRPr lang="pl-PL" dirty="0"/>
          </a:p>
        </p:txBody>
      </p:sp>
      <p:pic>
        <p:nvPicPr>
          <p:cNvPr id="8" name="Obraz 7" descr="logo Funduszy Europejskich">
            <a:extLst>
              <a:ext uri="{FF2B5EF4-FFF2-40B4-BE49-F238E27FC236}">
                <a16:creationId xmlns:a16="http://schemas.microsoft.com/office/drawing/2014/main" id="{70B23A41-17AB-76D8-3EFE-38FC22C5B56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00" y="6371047"/>
            <a:ext cx="1621258" cy="949192"/>
          </a:xfrm>
          <a:prstGeom prst="rect">
            <a:avLst/>
          </a:prstGeom>
        </p:spPr>
      </p:pic>
      <p:pic>
        <p:nvPicPr>
          <p:cNvPr id="10" name="Obraz 9" descr="flaga Unii Europejskie z dopiskiem dofinansowane przez Unię Europejską">
            <a:extLst>
              <a:ext uri="{FF2B5EF4-FFF2-40B4-BE49-F238E27FC236}">
                <a16:creationId xmlns:a16="http://schemas.microsoft.com/office/drawing/2014/main" id="{E8AB2AB5-3131-C310-7606-68997985114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2001" y="6371047"/>
            <a:ext cx="2633371" cy="949192"/>
          </a:xfrm>
          <a:prstGeom prst="rect">
            <a:avLst/>
          </a:prstGeom>
        </p:spPr>
      </p:pic>
      <p:pic>
        <p:nvPicPr>
          <p:cNvPr id="12" name="Obraz 11" descr="barwy RP">
            <a:extLst>
              <a:ext uri="{FF2B5EF4-FFF2-40B4-BE49-F238E27FC236}">
                <a16:creationId xmlns:a16="http://schemas.microsoft.com/office/drawing/2014/main" id="{7C93677B-A16E-82CA-7FC4-B6B51516070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2743" y="6370380"/>
            <a:ext cx="2239772" cy="950531"/>
          </a:xfrm>
          <a:prstGeom prst="rect">
            <a:avLst/>
          </a:prstGeom>
        </p:spPr>
      </p:pic>
      <p:pic>
        <p:nvPicPr>
          <p:cNvPr id="18" name="Obraz 17" descr="Obraz zawierający tekst&#10;&#10;Opis wygenerowany automatycznie">
            <a:extLst>
              <a:ext uri="{FF2B5EF4-FFF2-40B4-BE49-F238E27FC236}">
                <a16:creationId xmlns:a16="http://schemas.microsoft.com/office/drawing/2014/main" id="{EB4DB370-BCB9-D1E9-5613-5A9DCA5F3119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5750" y="4500563"/>
            <a:ext cx="3959225" cy="720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935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2" userDrawn="1">
          <p15:clr>
            <a:srgbClr val="FBAE40"/>
          </p15:clr>
        </p15:guide>
        <p15:guide id="2" orient="horz" pos="113" userDrawn="1">
          <p15:clr>
            <a:srgbClr val="FBAE40"/>
          </p15:clr>
        </p15:guide>
        <p15:guide id="3" orient="horz" pos="2381" userDrawn="1">
          <p15:clr>
            <a:srgbClr val="FBAE40"/>
          </p15:clr>
        </p15:guide>
        <p15:guide id="4" orient="horz" pos="340" userDrawn="1">
          <p15:clr>
            <a:srgbClr val="FBAE40"/>
          </p15:clr>
        </p15:guide>
        <p15:guide id="5" orient="horz" pos="567" userDrawn="1">
          <p15:clr>
            <a:srgbClr val="FBAE40"/>
          </p15:clr>
        </p15:guide>
        <p15:guide id="6" orient="horz" pos="794" userDrawn="1">
          <p15:clr>
            <a:srgbClr val="FBAE40"/>
          </p15:clr>
        </p15:guide>
        <p15:guide id="7" orient="horz" pos="1020" userDrawn="1">
          <p15:clr>
            <a:srgbClr val="FBAE40"/>
          </p15:clr>
        </p15:guide>
        <p15:guide id="8" orient="horz" pos="1247" userDrawn="1">
          <p15:clr>
            <a:srgbClr val="FBAE40"/>
          </p15:clr>
        </p15:guide>
        <p15:guide id="9" orient="horz" pos="1474" userDrawn="1">
          <p15:clr>
            <a:srgbClr val="FBAE40"/>
          </p15:clr>
        </p15:guide>
        <p15:guide id="10" orient="horz" pos="1701" userDrawn="1">
          <p15:clr>
            <a:srgbClr val="FBAE40"/>
          </p15:clr>
        </p15:guide>
        <p15:guide id="11" orient="horz" pos="1927" userDrawn="1">
          <p15:clr>
            <a:srgbClr val="FBAE40"/>
          </p15:clr>
        </p15:guide>
        <p15:guide id="12" orient="horz" pos="2154" userDrawn="1">
          <p15:clr>
            <a:srgbClr val="FBAE40"/>
          </p15:clr>
        </p15:guide>
        <p15:guide id="13" orient="horz" pos="2608" userDrawn="1">
          <p15:clr>
            <a:srgbClr val="FBAE40"/>
          </p15:clr>
        </p15:guide>
        <p15:guide id="14" orient="horz" pos="2835" userDrawn="1">
          <p15:clr>
            <a:srgbClr val="FBAE40"/>
          </p15:clr>
        </p15:guide>
        <p15:guide id="15" orient="horz" pos="3061" userDrawn="1">
          <p15:clr>
            <a:srgbClr val="FBAE40"/>
          </p15:clr>
        </p15:guide>
        <p15:guide id="16" orient="horz" pos="3288" userDrawn="1">
          <p15:clr>
            <a:srgbClr val="FBAE40"/>
          </p15:clr>
        </p15:guide>
        <p15:guide id="17" orient="horz" pos="3515" userDrawn="1">
          <p15:clr>
            <a:srgbClr val="FBAE40"/>
          </p15:clr>
        </p15:guide>
        <p15:guide id="18" orient="horz" pos="3742" userDrawn="1">
          <p15:clr>
            <a:srgbClr val="FBAE40"/>
          </p15:clr>
        </p15:guide>
        <p15:guide id="19" orient="horz" pos="3968" userDrawn="1">
          <p15:clr>
            <a:srgbClr val="FBAE40"/>
          </p15:clr>
        </p15:guide>
        <p15:guide id="20" orient="horz" pos="4195" userDrawn="1">
          <p15:clr>
            <a:srgbClr val="FBAE40"/>
          </p15:clr>
        </p15:guide>
        <p15:guide id="21" orient="horz" pos="4422" userDrawn="1">
          <p15:clr>
            <a:srgbClr val="FBAE40"/>
          </p15:clr>
        </p15:guide>
        <p15:guide id="22" orient="horz" pos="4649" userDrawn="1">
          <p15:clr>
            <a:srgbClr val="FBAE40"/>
          </p15:clr>
        </p15:guide>
        <p15:guide id="23" pos="419" userDrawn="1">
          <p15:clr>
            <a:srgbClr val="FBAE40"/>
          </p15:clr>
        </p15:guide>
        <p15:guide id="24" pos="646" userDrawn="1">
          <p15:clr>
            <a:srgbClr val="FBAE40"/>
          </p15:clr>
        </p15:guide>
        <p15:guide id="25" pos="873" userDrawn="1">
          <p15:clr>
            <a:srgbClr val="FBAE40"/>
          </p15:clr>
        </p15:guide>
        <p15:guide id="26" pos="1100" userDrawn="1">
          <p15:clr>
            <a:srgbClr val="FBAE40"/>
          </p15:clr>
        </p15:guide>
        <p15:guide id="27" pos="1327" userDrawn="1">
          <p15:clr>
            <a:srgbClr val="FBAE40"/>
          </p15:clr>
        </p15:guide>
        <p15:guide id="28" pos="1553" userDrawn="1">
          <p15:clr>
            <a:srgbClr val="FBAE40"/>
          </p15:clr>
        </p15:guide>
        <p15:guide id="29" pos="1780" userDrawn="1">
          <p15:clr>
            <a:srgbClr val="FBAE40"/>
          </p15:clr>
        </p15:guide>
        <p15:guide id="30" pos="2007" userDrawn="1">
          <p15:clr>
            <a:srgbClr val="FBAE40"/>
          </p15:clr>
        </p15:guide>
        <p15:guide id="31" pos="2234" userDrawn="1">
          <p15:clr>
            <a:srgbClr val="FBAE40"/>
          </p15:clr>
        </p15:guide>
        <p15:guide id="32" pos="2460" userDrawn="1">
          <p15:clr>
            <a:srgbClr val="FBAE40"/>
          </p15:clr>
        </p15:guide>
        <p15:guide id="33" pos="2687" userDrawn="1">
          <p15:clr>
            <a:srgbClr val="FBAE40"/>
          </p15:clr>
        </p15:guide>
        <p15:guide id="34" pos="2914" userDrawn="1">
          <p15:clr>
            <a:srgbClr val="FBAE40"/>
          </p15:clr>
        </p15:guide>
        <p15:guide id="35" pos="3141" userDrawn="1">
          <p15:clr>
            <a:srgbClr val="FBAE40"/>
          </p15:clr>
        </p15:guide>
        <p15:guide id="36" pos="3368" userDrawn="1">
          <p15:clr>
            <a:srgbClr val="FBAE40"/>
          </p15:clr>
        </p15:guide>
        <p15:guide id="37" pos="3594" userDrawn="1">
          <p15:clr>
            <a:srgbClr val="FBAE40"/>
          </p15:clr>
        </p15:guide>
        <p15:guide id="38" pos="3821" userDrawn="1">
          <p15:clr>
            <a:srgbClr val="FBAE40"/>
          </p15:clr>
        </p15:guide>
        <p15:guide id="39" pos="4048" userDrawn="1">
          <p15:clr>
            <a:srgbClr val="FBAE40"/>
          </p15:clr>
        </p15:guide>
        <p15:guide id="40" pos="4275" userDrawn="1">
          <p15:clr>
            <a:srgbClr val="FBAE40"/>
          </p15:clr>
        </p15:guide>
        <p15:guide id="41" pos="4501" userDrawn="1">
          <p15:clr>
            <a:srgbClr val="FBAE40"/>
          </p15:clr>
        </p15:guide>
        <p15:guide id="42" pos="4728" userDrawn="1">
          <p15:clr>
            <a:srgbClr val="FBAE40"/>
          </p15:clr>
        </p15:guide>
        <p15:guide id="43" pos="4955" userDrawn="1">
          <p15:clr>
            <a:srgbClr val="FBAE40"/>
          </p15:clr>
        </p15:guide>
        <p15:guide id="44" pos="5182" userDrawn="1">
          <p15:clr>
            <a:srgbClr val="FBAE40"/>
          </p15:clr>
        </p15:guide>
        <p15:guide id="45" pos="5408" userDrawn="1">
          <p15:clr>
            <a:srgbClr val="FBAE40"/>
          </p15:clr>
        </p15:guide>
        <p15:guide id="46" pos="5635" userDrawn="1">
          <p15:clr>
            <a:srgbClr val="FBAE40"/>
          </p15:clr>
        </p15:guide>
        <p15:guide id="47" pos="5862" userDrawn="1">
          <p15:clr>
            <a:srgbClr val="FBAE40"/>
          </p15:clr>
        </p15:guide>
        <p15:guide id="48" pos="6089" userDrawn="1">
          <p15:clr>
            <a:srgbClr val="FBAE40"/>
          </p15:clr>
        </p15:guide>
        <p15:guide id="49" pos="6316" userDrawn="1">
          <p15:clr>
            <a:srgbClr val="FBAE40"/>
          </p15:clr>
        </p15:guide>
        <p15:guide id="50" pos="654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tytuł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0D1F565A-4734-6B49-4F72-233C397DE031}"/>
              </a:ext>
            </a:extLst>
          </p:cNvPr>
          <p:cNvSpPr/>
          <p:nvPr userDrawn="1"/>
        </p:nvSpPr>
        <p:spPr>
          <a:xfrm>
            <a:off x="2825750" y="4500563"/>
            <a:ext cx="7196139" cy="215959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800"/>
          </a:p>
        </p:txBody>
      </p:sp>
      <p:sp>
        <p:nvSpPr>
          <p:cNvPr id="9" name="Symbol zastępczy obrazu 8">
            <a:extLst>
              <a:ext uri="{FF2B5EF4-FFF2-40B4-BE49-F238E27FC236}">
                <a16:creationId xmlns:a16="http://schemas.microsoft.com/office/drawing/2014/main" id="{12E8330A-FFD8-2BBA-E745-7200C0738BE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9927" y="0"/>
            <a:ext cx="6835775" cy="4859338"/>
          </a:xfrm>
          <a:custGeom>
            <a:avLst/>
            <a:gdLst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775 w 6835775"/>
              <a:gd name="connsiteY2" fmla="*/ 4500563 h 4859338"/>
              <a:gd name="connsiteX3" fmla="*/ 2155824 w 6835775"/>
              <a:gd name="connsiteY3" fmla="*/ 4500563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835775" h="4859338">
                <a:moveTo>
                  <a:pt x="0" y="0"/>
                </a:moveTo>
                <a:lnTo>
                  <a:pt x="6835775" y="0"/>
                </a:lnTo>
                <a:lnTo>
                  <a:pt x="6835775" y="4500563"/>
                </a:lnTo>
                <a:lnTo>
                  <a:pt x="2155824" y="4500563"/>
                </a:lnTo>
                <a:lnTo>
                  <a:pt x="2155824" y="4859338"/>
                </a:lnTo>
                <a:lnTo>
                  <a:pt x="0" y="485933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7BF7E1EF-0AB1-F3B1-F5CD-6A2AA3056193}"/>
              </a:ext>
            </a:extLst>
          </p:cNvPr>
          <p:cNvSpPr/>
          <p:nvPr userDrawn="1"/>
        </p:nvSpPr>
        <p:spPr>
          <a:xfrm>
            <a:off x="3905251" y="4500564"/>
            <a:ext cx="3600449" cy="359395"/>
          </a:xfrm>
          <a:prstGeom prst="rect">
            <a:avLst/>
          </a:prstGeom>
          <a:solidFill>
            <a:srgbClr val="0052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80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03E2C530-5988-0861-50D8-1C7FE1662A60}"/>
              </a:ext>
            </a:extLst>
          </p:cNvPr>
          <p:cNvSpPr/>
          <p:nvPr userDrawn="1"/>
        </p:nvSpPr>
        <p:spPr>
          <a:xfrm>
            <a:off x="2825751" y="4500563"/>
            <a:ext cx="1079500" cy="35877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86114" y="5195721"/>
            <a:ext cx="6480176" cy="1320421"/>
          </a:xfrm>
        </p:spPr>
        <p:txBody>
          <a:bodyPr anchor="t" anchorCtr="0">
            <a:normAutofit/>
          </a:bodyPr>
          <a:lstStyle>
            <a:lvl1pPr algn="l">
              <a:lnSpc>
                <a:spcPts val="3500"/>
              </a:lnSpc>
              <a:defRPr sz="2801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79016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 userDrawn="1">
          <p15:clr>
            <a:srgbClr val="FBAE40"/>
          </p15:clr>
        </p15:guide>
        <p15:guide id="2" orient="horz" pos="113" userDrawn="1">
          <p15:clr>
            <a:srgbClr val="FBAE40"/>
          </p15:clr>
        </p15:guide>
        <p15:guide id="3" orient="horz" pos="2381" userDrawn="1">
          <p15:clr>
            <a:srgbClr val="FBAE40"/>
          </p15:clr>
        </p15:guide>
        <p15:guide id="4" orient="horz" pos="340" userDrawn="1">
          <p15:clr>
            <a:srgbClr val="FBAE40"/>
          </p15:clr>
        </p15:guide>
        <p15:guide id="5" orient="horz" pos="567" userDrawn="1">
          <p15:clr>
            <a:srgbClr val="FBAE40"/>
          </p15:clr>
        </p15:guide>
        <p15:guide id="6" orient="horz" pos="794" userDrawn="1">
          <p15:clr>
            <a:srgbClr val="FBAE40"/>
          </p15:clr>
        </p15:guide>
        <p15:guide id="7" orient="horz" pos="1020" userDrawn="1">
          <p15:clr>
            <a:srgbClr val="FBAE40"/>
          </p15:clr>
        </p15:guide>
        <p15:guide id="8" orient="horz" pos="1247" userDrawn="1">
          <p15:clr>
            <a:srgbClr val="FBAE40"/>
          </p15:clr>
        </p15:guide>
        <p15:guide id="9" orient="horz" pos="1474" userDrawn="1">
          <p15:clr>
            <a:srgbClr val="FBAE40"/>
          </p15:clr>
        </p15:guide>
        <p15:guide id="10" orient="horz" pos="1701" userDrawn="1">
          <p15:clr>
            <a:srgbClr val="FBAE40"/>
          </p15:clr>
        </p15:guide>
        <p15:guide id="11" orient="horz" pos="1927" userDrawn="1">
          <p15:clr>
            <a:srgbClr val="FBAE40"/>
          </p15:clr>
        </p15:guide>
        <p15:guide id="12" orient="horz" pos="2154" userDrawn="1">
          <p15:clr>
            <a:srgbClr val="FBAE40"/>
          </p15:clr>
        </p15:guide>
        <p15:guide id="13" orient="horz" pos="2608" userDrawn="1">
          <p15:clr>
            <a:srgbClr val="FBAE40"/>
          </p15:clr>
        </p15:guide>
        <p15:guide id="14" orient="horz" pos="2835" userDrawn="1">
          <p15:clr>
            <a:srgbClr val="FBAE40"/>
          </p15:clr>
        </p15:guide>
        <p15:guide id="15" orient="horz" pos="3061" userDrawn="1">
          <p15:clr>
            <a:srgbClr val="FBAE40"/>
          </p15:clr>
        </p15:guide>
        <p15:guide id="16" orient="horz" pos="3288" userDrawn="1">
          <p15:clr>
            <a:srgbClr val="FBAE40"/>
          </p15:clr>
        </p15:guide>
        <p15:guide id="17" orient="horz" pos="3515" userDrawn="1">
          <p15:clr>
            <a:srgbClr val="FBAE40"/>
          </p15:clr>
        </p15:guide>
        <p15:guide id="18" orient="horz" pos="3742" userDrawn="1">
          <p15:clr>
            <a:srgbClr val="FBAE40"/>
          </p15:clr>
        </p15:guide>
        <p15:guide id="19" orient="horz" pos="3968" userDrawn="1">
          <p15:clr>
            <a:srgbClr val="FBAE40"/>
          </p15:clr>
        </p15:guide>
        <p15:guide id="20" orient="horz" pos="4195" userDrawn="1">
          <p15:clr>
            <a:srgbClr val="FBAE40"/>
          </p15:clr>
        </p15:guide>
        <p15:guide id="21" orient="horz" pos="4422" userDrawn="1">
          <p15:clr>
            <a:srgbClr val="FBAE40"/>
          </p15:clr>
        </p15:guide>
        <p15:guide id="22" orient="horz" pos="4649" userDrawn="1">
          <p15:clr>
            <a:srgbClr val="FBAE40"/>
          </p15:clr>
        </p15:guide>
        <p15:guide id="23" pos="419" userDrawn="1">
          <p15:clr>
            <a:srgbClr val="FBAE40"/>
          </p15:clr>
        </p15:guide>
        <p15:guide id="24" pos="646" userDrawn="1">
          <p15:clr>
            <a:srgbClr val="FBAE40"/>
          </p15:clr>
        </p15:guide>
        <p15:guide id="25" pos="873" userDrawn="1">
          <p15:clr>
            <a:srgbClr val="FBAE40"/>
          </p15:clr>
        </p15:guide>
        <p15:guide id="26" pos="1100" userDrawn="1">
          <p15:clr>
            <a:srgbClr val="FBAE40"/>
          </p15:clr>
        </p15:guide>
        <p15:guide id="27" pos="1327" userDrawn="1">
          <p15:clr>
            <a:srgbClr val="FBAE40"/>
          </p15:clr>
        </p15:guide>
        <p15:guide id="28" pos="1553" userDrawn="1">
          <p15:clr>
            <a:srgbClr val="FBAE40"/>
          </p15:clr>
        </p15:guide>
        <p15:guide id="29" pos="1780" userDrawn="1">
          <p15:clr>
            <a:srgbClr val="FBAE40"/>
          </p15:clr>
        </p15:guide>
        <p15:guide id="30" pos="2007" userDrawn="1">
          <p15:clr>
            <a:srgbClr val="FBAE40"/>
          </p15:clr>
        </p15:guide>
        <p15:guide id="31" pos="2234" userDrawn="1">
          <p15:clr>
            <a:srgbClr val="FBAE40"/>
          </p15:clr>
        </p15:guide>
        <p15:guide id="32" pos="2460" userDrawn="1">
          <p15:clr>
            <a:srgbClr val="FBAE40"/>
          </p15:clr>
        </p15:guide>
        <p15:guide id="33" pos="2687" userDrawn="1">
          <p15:clr>
            <a:srgbClr val="FBAE40"/>
          </p15:clr>
        </p15:guide>
        <p15:guide id="34" pos="2914" userDrawn="1">
          <p15:clr>
            <a:srgbClr val="FBAE40"/>
          </p15:clr>
        </p15:guide>
        <p15:guide id="35" pos="3141" userDrawn="1">
          <p15:clr>
            <a:srgbClr val="FBAE40"/>
          </p15:clr>
        </p15:guide>
        <p15:guide id="36" pos="3368" userDrawn="1">
          <p15:clr>
            <a:srgbClr val="FBAE40"/>
          </p15:clr>
        </p15:guide>
        <p15:guide id="37" pos="3594" userDrawn="1">
          <p15:clr>
            <a:srgbClr val="FBAE40"/>
          </p15:clr>
        </p15:guide>
        <p15:guide id="38" pos="3821" userDrawn="1">
          <p15:clr>
            <a:srgbClr val="FBAE40"/>
          </p15:clr>
        </p15:guide>
        <p15:guide id="39" pos="4048" userDrawn="1">
          <p15:clr>
            <a:srgbClr val="FBAE40"/>
          </p15:clr>
        </p15:guide>
        <p15:guide id="40" pos="4275" userDrawn="1">
          <p15:clr>
            <a:srgbClr val="FBAE40"/>
          </p15:clr>
        </p15:guide>
        <p15:guide id="41" pos="4501" userDrawn="1">
          <p15:clr>
            <a:srgbClr val="FBAE40"/>
          </p15:clr>
        </p15:guide>
        <p15:guide id="42" pos="4728" userDrawn="1">
          <p15:clr>
            <a:srgbClr val="FBAE40"/>
          </p15:clr>
        </p15:guide>
        <p15:guide id="43" pos="4955" userDrawn="1">
          <p15:clr>
            <a:srgbClr val="FBAE40"/>
          </p15:clr>
        </p15:guide>
        <p15:guide id="44" pos="5182" userDrawn="1">
          <p15:clr>
            <a:srgbClr val="FBAE40"/>
          </p15:clr>
        </p15:guide>
        <p15:guide id="45" pos="5408" userDrawn="1">
          <p15:clr>
            <a:srgbClr val="FBAE40"/>
          </p15:clr>
        </p15:guide>
        <p15:guide id="46" pos="5635" userDrawn="1">
          <p15:clr>
            <a:srgbClr val="FBAE40"/>
          </p15:clr>
        </p15:guide>
        <p15:guide id="47" pos="5862" userDrawn="1">
          <p15:clr>
            <a:srgbClr val="FBAE40"/>
          </p15:clr>
        </p15:guide>
        <p15:guide id="48" pos="6089" userDrawn="1">
          <p15:clr>
            <a:srgbClr val="FBAE40"/>
          </p15:clr>
        </p15:guide>
        <p15:guide id="49" pos="6316" userDrawn="1">
          <p15:clr>
            <a:srgbClr val="FBAE40"/>
          </p15:clr>
        </p15:guide>
        <p15:guide id="50" pos="654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lajd - tytuł + zawartość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6BE561E-99B3-4335-3AEE-43699306B9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052797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lajd - tytuł + 2 elementy zawartości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5906" y="1979837"/>
            <a:ext cx="4140000" cy="468001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25906" y="1979613"/>
            <a:ext cx="4140000" cy="4680226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141AAA0E-45E9-08FB-9373-71A084B888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1340004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ajd - tytuł + zdjęcie + zawartość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5906" y="899838"/>
            <a:ext cx="4320000" cy="1080001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5905" y="1979837"/>
            <a:ext cx="4320382" cy="468000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141AAA0E-45E9-08FB-9373-71A084B888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7" name="Symbol zastępczy obrazu 6">
            <a:extLst>
              <a:ext uri="{FF2B5EF4-FFF2-40B4-BE49-F238E27FC236}">
                <a16:creationId xmlns:a16="http://schemas.microsoft.com/office/drawing/2014/main" id="{E681B9F9-7BA5-2D43-A1BD-8AF5D025063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900113"/>
            <a:ext cx="4986338" cy="5759726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4539877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Slajd - tytuł + zawartość bez pas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6BE561E-99B3-4335-3AEE-43699306B9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630E28BA-19A4-6182-CE10-65107EDF6B75}"/>
              </a:ext>
            </a:extLst>
          </p:cNvPr>
          <p:cNvSpPr/>
          <p:nvPr userDrawn="1"/>
        </p:nvSpPr>
        <p:spPr>
          <a:xfrm>
            <a:off x="8585545" y="7380288"/>
            <a:ext cx="1080742" cy="1793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800"/>
          </a:p>
        </p:txBody>
      </p:sp>
    </p:spTree>
    <p:extLst>
      <p:ext uri="{BB962C8B-B14F-4D97-AF65-F5344CB8AC3E}">
        <p14:creationId xmlns:p14="http://schemas.microsoft.com/office/powerpoint/2010/main" val="3169991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1_Slajd - tytuł + 2 elementy zawartości bez pas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5906" y="1979837"/>
            <a:ext cx="4140000" cy="4680018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25906" y="1979613"/>
            <a:ext cx="4140000" cy="4680226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A72189C-757E-47DF-313E-E0F36399C09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E363107C-97A9-9A5D-A2A2-E6ABB7ED4C62}"/>
              </a:ext>
            </a:extLst>
          </p:cNvPr>
          <p:cNvSpPr/>
          <p:nvPr userDrawn="1"/>
        </p:nvSpPr>
        <p:spPr>
          <a:xfrm>
            <a:off x="8585545" y="7380288"/>
            <a:ext cx="1080742" cy="1793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800"/>
          </a:p>
        </p:txBody>
      </p:sp>
    </p:spTree>
    <p:extLst>
      <p:ext uri="{BB962C8B-B14F-4D97-AF65-F5344CB8AC3E}">
        <p14:creationId xmlns:p14="http://schemas.microsoft.com/office/powerpoint/2010/main" val="2895970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końc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rostokąt 11">
            <a:extLst>
              <a:ext uri="{FF2B5EF4-FFF2-40B4-BE49-F238E27FC236}">
                <a16:creationId xmlns:a16="http://schemas.microsoft.com/office/drawing/2014/main" id="{F8E39A3A-22D6-B8ED-2F58-16F69704FFAA}"/>
              </a:ext>
            </a:extLst>
          </p:cNvPr>
          <p:cNvSpPr/>
          <p:nvPr userDrawn="1"/>
        </p:nvSpPr>
        <p:spPr>
          <a:xfrm>
            <a:off x="2465388" y="4500563"/>
            <a:ext cx="8226426" cy="179963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800"/>
          </a:p>
        </p:txBody>
      </p:sp>
      <p:sp>
        <p:nvSpPr>
          <p:cNvPr id="11" name="Symbol zastępczy obrazu 10">
            <a:extLst>
              <a:ext uri="{FF2B5EF4-FFF2-40B4-BE49-F238E27FC236}">
                <a16:creationId xmlns:a16="http://schemas.microsoft.com/office/drawing/2014/main" id="{A760FD32-D539-3290-0E5F-1B5EF08EB2F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25526" y="0"/>
            <a:ext cx="8640763" cy="5221288"/>
          </a:xfrm>
          <a:custGeom>
            <a:avLst/>
            <a:gdLst>
              <a:gd name="connsiteX0" fmla="*/ 0 w 8640763"/>
              <a:gd name="connsiteY0" fmla="*/ 0 h 5221288"/>
              <a:gd name="connsiteX1" fmla="*/ 8640763 w 8640763"/>
              <a:gd name="connsiteY1" fmla="*/ 0 h 5221288"/>
              <a:gd name="connsiteX2" fmla="*/ 8640763 w 8640763"/>
              <a:gd name="connsiteY2" fmla="*/ 4500563 h 5221288"/>
              <a:gd name="connsiteX3" fmla="*/ 1439863 w 8640763"/>
              <a:gd name="connsiteY3" fmla="*/ 4500563 h 5221288"/>
              <a:gd name="connsiteX4" fmla="*/ 1439863 w 8640763"/>
              <a:gd name="connsiteY4" fmla="*/ 5221288 h 5221288"/>
              <a:gd name="connsiteX5" fmla="*/ 0 w 8640763"/>
              <a:gd name="connsiteY5" fmla="*/ 5221288 h 5221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640763" h="5221288">
                <a:moveTo>
                  <a:pt x="0" y="0"/>
                </a:moveTo>
                <a:lnTo>
                  <a:pt x="8640763" y="0"/>
                </a:lnTo>
                <a:lnTo>
                  <a:pt x="8640763" y="4500563"/>
                </a:lnTo>
                <a:lnTo>
                  <a:pt x="1439863" y="4500563"/>
                </a:lnTo>
                <a:lnTo>
                  <a:pt x="1439863" y="5221288"/>
                </a:lnTo>
                <a:lnTo>
                  <a:pt x="0" y="522128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  <p:pic>
        <p:nvPicPr>
          <p:cNvPr id="7" name="Obraz 6" descr="Obraz zawierający tekst&#10;&#10;Opis wygenerowany automatycznie">
            <a:extLst>
              <a:ext uri="{FF2B5EF4-FFF2-40B4-BE49-F238E27FC236}">
                <a16:creationId xmlns:a16="http://schemas.microsoft.com/office/drawing/2014/main" id="{3B4B8A84-3D08-244B-BF5B-6E361D1A74B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6976" y="4500563"/>
            <a:ext cx="3959225" cy="72009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C3C397EF-E780-3941-A190-8FF660EE9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5751" y="5593629"/>
            <a:ext cx="7559675" cy="705572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pl-PL" dirty="0"/>
          </a:p>
        </p:txBody>
      </p:sp>
      <p:pic>
        <p:nvPicPr>
          <p:cNvPr id="8" name="Obraz 7" descr="znak Funduszy Europejskich">
            <a:extLst>
              <a:ext uri="{FF2B5EF4-FFF2-40B4-BE49-F238E27FC236}">
                <a16:creationId xmlns:a16="http://schemas.microsoft.com/office/drawing/2014/main" id="{BFD80FA4-66E0-3049-A92A-085F431CEB0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00" y="6371047"/>
            <a:ext cx="1621258" cy="949192"/>
          </a:xfrm>
          <a:prstGeom prst="rect">
            <a:avLst/>
          </a:prstGeom>
        </p:spPr>
      </p:pic>
      <p:pic>
        <p:nvPicPr>
          <p:cNvPr id="9" name="Obraz 8" descr="flaga Unii Europejskie z dopiskiem dofinansowane przez Unię Europejską">
            <a:extLst>
              <a:ext uri="{FF2B5EF4-FFF2-40B4-BE49-F238E27FC236}">
                <a16:creationId xmlns:a16="http://schemas.microsoft.com/office/drawing/2014/main" id="{695F0183-048A-AF46-A850-8C265BFACC2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2001" y="6371047"/>
            <a:ext cx="2633371" cy="949192"/>
          </a:xfrm>
          <a:prstGeom prst="rect">
            <a:avLst/>
          </a:prstGeom>
        </p:spPr>
      </p:pic>
      <p:pic>
        <p:nvPicPr>
          <p:cNvPr id="10" name="Obraz 9" descr="barwy RP">
            <a:extLst>
              <a:ext uri="{FF2B5EF4-FFF2-40B4-BE49-F238E27FC236}">
                <a16:creationId xmlns:a16="http://schemas.microsoft.com/office/drawing/2014/main" id="{875F5C9C-57CB-134D-A405-3BC05A23D85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2743" y="6370380"/>
            <a:ext cx="2239772" cy="950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0847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5526" y="899838"/>
            <a:ext cx="8640381" cy="1080001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5908" y="1979837"/>
            <a:ext cx="8640382" cy="468000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  <a:endParaRPr lang="en-US" dirty="0"/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617E16B8-2BD0-D12E-978E-94E428DF9717}"/>
              </a:ext>
            </a:extLst>
          </p:cNvPr>
          <p:cNvSpPr/>
          <p:nvPr userDrawn="1"/>
        </p:nvSpPr>
        <p:spPr>
          <a:xfrm>
            <a:off x="1025870" y="0"/>
            <a:ext cx="1080742" cy="1793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800"/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662915FD-1FF3-5CF3-5C57-034114B5E6A2}"/>
              </a:ext>
            </a:extLst>
          </p:cNvPr>
          <p:cNvSpPr/>
          <p:nvPr userDrawn="1"/>
        </p:nvSpPr>
        <p:spPr>
          <a:xfrm>
            <a:off x="2106613" y="0"/>
            <a:ext cx="7559293" cy="1793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80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026AD61-FC69-65FC-05E3-06AA14C893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85200" y="7019837"/>
            <a:ext cx="1080000" cy="180000"/>
          </a:xfrm>
          <a:prstGeom prst="rect">
            <a:avLst/>
          </a:prstGeom>
          <a:noFill/>
        </p:spPr>
        <p:txBody>
          <a:bodyPr vert="horz" lIns="0" tIns="72000" rIns="0" bIns="72000" rtlCol="0" anchor="ctr" anchorCtr="0"/>
          <a:lstStyle>
            <a:lvl1pPr algn="r">
              <a:defRPr sz="10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4C2A84FB-402E-BB6C-632B-D1ADD49B7D8C}"/>
              </a:ext>
            </a:extLst>
          </p:cNvPr>
          <p:cNvSpPr/>
          <p:nvPr userDrawn="1"/>
        </p:nvSpPr>
        <p:spPr>
          <a:xfrm>
            <a:off x="8585545" y="7380288"/>
            <a:ext cx="1080742" cy="1793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800"/>
          </a:p>
        </p:txBody>
      </p:sp>
    </p:spTree>
    <p:extLst>
      <p:ext uri="{BB962C8B-B14F-4D97-AF65-F5344CB8AC3E}">
        <p14:creationId xmlns:p14="http://schemas.microsoft.com/office/powerpoint/2010/main" val="3286163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25" r:id="rId2"/>
    <p:sldLayoutId id="2147483720" r:id="rId3"/>
    <p:sldLayoutId id="2147483721" r:id="rId4"/>
    <p:sldLayoutId id="2147483710" r:id="rId5"/>
    <p:sldLayoutId id="2147483712" r:id="rId6"/>
    <p:sldLayoutId id="2147483726" r:id="rId7"/>
    <p:sldLayoutId id="2147483740" r:id="rId8"/>
    <p:sldLayoutId id="2147483723" r:id="rId9"/>
    <p:sldLayoutId id="2147483728" r:id="rId10"/>
  </p:sldLayoutIdLst>
  <p:hf hdr="0" ftr="0"/>
  <p:txStyles>
    <p:titleStyle>
      <a:lvl1pPr algn="l" defTabSz="1007959" rtl="0" eaLnBrk="1" latinLnBrk="0" hangingPunct="1">
        <a:lnSpc>
          <a:spcPts val="3600"/>
        </a:lnSpc>
        <a:spcBef>
          <a:spcPct val="0"/>
        </a:spcBef>
        <a:buNone/>
        <a:defRPr sz="2801" b="1" kern="1200">
          <a:solidFill>
            <a:schemeClr val="tx2"/>
          </a:solidFill>
          <a:latin typeface="Open Sans" pitchFamily="2" charset="0"/>
          <a:ea typeface="Open Sans" pitchFamily="2" charset="0"/>
          <a:cs typeface="Open Sans" pitchFamily="2" charset="0"/>
        </a:defRPr>
      </a:lvl1pPr>
    </p:titleStyle>
    <p:bodyStyle>
      <a:lvl1pPr marL="251990" indent="-251990" algn="l" defTabSz="1007959" rtl="0" eaLnBrk="1" latinLnBrk="0" hangingPunct="1">
        <a:lnSpc>
          <a:spcPts val="2400"/>
        </a:lnSpc>
        <a:spcBef>
          <a:spcPts val="1102"/>
        </a:spcBef>
        <a:buClr>
          <a:schemeClr val="accent1"/>
        </a:buClr>
        <a:buFontTx/>
        <a:buBlip>
          <a:blip r:embed="rId12"/>
        </a:buBlip>
        <a:defRPr sz="1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1pPr>
      <a:lvl2pPr marL="755970" indent="-251990" algn="l" defTabSz="1007959" rtl="0" eaLnBrk="1" latinLnBrk="0" hangingPunct="1">
        <a:lnSpc>
          <a:spcPts val="2400"/>
        </a:lnSpc>
        <a:spcBef>
          <a:spcPts val="551"/>
        </a:spcBef>
        <a:buFontTx/>
        <a:buBlip>
          <a:blip r:embed="rId13"/>
        </a:buBlip>
        <a:defRPr sz="1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2pPr>
      <a:lvl3pPr marL="1259949" indent="-251990" algn="l" defTabSz="1007959" rtl="0" eaLnBrk="1" latinLnBrk="0" hangingPunct="1">
        <a:lnSpc>
          <a:spcPts val="2400"/>
        </a:lnSpc>
        <a:spcBef>
          <a:spcPts val="551"/>
        </a:spcBef>
        <a:buFontTx/>
        <a:buBlip>
          <a:blip r:embed="rId14"/>
        </a:buBlip>
        <a:defRPr sz="1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3pPr>
      <a:lvl4pPr marL="1763929" indent="-251990" algn="l" defTabSz="1007959" rtl="0" eaLnBrk="1" latinLnBrk="0" hangingPunct="1">
        <a:lnSpc>
          <a:spcPts val="2400"/>
        </a:lnSpc>
        <a:spcBef>
          <a:spcPts val="551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4pPr>
      <a:lvl5pPr marL="2267909" indent="-251990" algn="l" defTabSz="1007959" rtl="0" eaLnBrk="1" latinLnBrk="0" hangingPunct="1">
        <a:lnSpc>
          <a:spcPts val="2400"/>
        </a:lnSpc>
        <a:spcBef>
          <a:spcPts val="551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5pPr>
      <a:lvl6pPr marL="2771888" indent="-251990" algn="l" defTabSz="1007959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68" indent="-251990" algn="l" defTabSz="1007959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848" indent="-251990" algn="l" defTabSz="1007959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828" indent="-251990" algn="l" defTabSz="1007959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59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80" algn="l" defTabSz="1007959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59" algn="l" defTabSz="1007959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39" algn="l" defTabSz="1007959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919" algn="l" defTabSz="1007959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99" algn="l" defTabSz="1007959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78" algn="l" defTabSz="1007959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58" algn="l" defTabSz="1007959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837" algn="l" defTabSz="1007959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93" userDrawn="1">
          <p15:clr>
            <a:srgbClr val="F26B43"/>
          </p15:clr>
        </p15:guide>
        <p15:guide id="2" pos="419" userDrawn="1">
          <p15:clr>
            <a:srgbClr val="F26B43"/>
          </p15:clr>
        </p15:guide>
        <p15:guide id="3" pos="646" userDrawn="1">
          <p15:clr>
            <a:srgbClr val="F26B43"/>
          </p15:clr>
        </p15:guide>
        <p15:guide id="4" pos="873" userDrawn="1">
          <p15:clr>
            <a:srgbClr val="F26B43"/>
          </p15:clr>
        </p15:guide>
        <p15:guide id="5" pos="1100" userDrawn="1">
          <p15:clr>
            <a:srgbClr val="F26B43"/>
          </p15:clr>
        </p15:guide>
        <p15:guide id="6" pos="1327" userDrawn="1">
          <p15:clr>
            <a:srgbClr val="F26B43"/>
          </p15:clr>
        </p15:guide>
        <p15:guide id="7" pos="1553" userDrawn="1">
          <p15:clr>
            <a:srgbClr val="F26B43"/>
          </p15:clr>
        </p15:guide>
        <p15:guide id="8" pos="1780" userDrawn="1">
          <p15:clr>
            <a:srgbClr val="F26B43"/>
          </p15:clr>
        </p15:guide>
        <p15:guide id="9" pos="2007" userDrawn="1">
          <p15:clr>
            <a:srgbClr val="F26B43"/>
          </p15:clr>
        </p15:guide>
        <p15:guide id="10" pos="2234" userDrawn="1">
          <p15:clr>
            <a:srgbClr val="F26B43"/>
          </p15:clr>
        </p15:guide>
        <p15:guide id="11" pos="2460" userDrawn="1">
          <p15:clr>
            <a:srgbClr val="F26B43"/>
          </p15:clr>
        </p15:guide>
        <p15:guide id="12" pos="2687" userDrawn="1">
          <p15:clr>
            <a:srgbClr val="F26B43"/>
          </p15:clr>
        </p15:guide>
        <p15:guide id="13" pos="2914" userDrawn="1">
          <p15:clr>
            <a:srgbClr val="F26B43"/>
          </p15:clr>
        </p15:guide>
        <p15:guide id="14" pos="3141" userDrawn="1">
          <p15:clr>
            <a:srgbClr val="F26B43"/>
          </p15:clr>
        </p15:guide>
        <p15:guide id="15" pos="3368" userDrawn="1">
          <p15:clr>
            <a:srgbClr val="F26B43"/>
          </p15:clr>
        </p15:guide>
        <p15:guide id="16" pos="3594" userDrawn="1">
          <p15:clr>
            <a:srgbClr val="F26B43"/>
          </p15:clr>
        </p15:guide>
        <p15:guide id="17" pos="3821" userDrawn="1">
          <p15:clr>
            <a:srgbClr val="F26B43"/>
          </p15:clr>
        </p15:guide>
        <p15:guide id="18" pos="4048" userDrawn="1">
          <p15:clr>
            <a:srgbClr val="F26B43"/>
          </p15:clr>
        </p15:guide>
        <p15:guide id="19" pos="4275" userDrawn="1">
          <p15:clr>
            <a:srgbClr val="F26B43"/>
          </p15:clr>
        </p15:guide>
        <p15:guide id="20" pos="4501" userDrawn="1">
          <p15:clr>
            <a:srgbClr val="F26B43"/>
          </p15:clr>
        </p15:guide>
        <p15:guide id="21" pos="4728" userDrawn="1">
          <p15:clr>
            <a:srgbClr val="F26B43"/>
          </p15:clr>
        </p15:guide>
        <p15:guide id="22" pos="4955" userDrawn="1">
          <p15:clr>
            <a:srgbClr val="F26B43"/>
          </p15:clr>
        </p15:guide>
        <p15:guide id="23" pos="5182" userDrawn="1">
          <p15:clr>
            <a:srgbClr val="F26B43"/>
          </p15:clr>
        </p15:guide>
        <p15:guide id="24" pos="5408" userDrawn="1">
          <p15:clr>
            <a:srgbClr val="F26B43"/>
          </p15:clr>
        </p15:guide>
        <p15:guide id="25" pos="5635" userDrawn="1">
          <p15:clr>
            <a:srgbClr val="F26B43"/>
          </p15:clr>
        </p15:guide>
        <p15:guide id="26" pos="5862" userDrawn="1">
          <p15:clr>
            <a:srgbClr val="F26B43"/>
          </p15:clr>
        </p15:guide>
        <p15:guide id="27" pos="6089" userDrawn="1">
          <p15:clr>
            <a:srgbClr val="F26B43"/>
          </p15:clr>
        </p15:guide>
        <p15:guide id="28" pos="6316" userDrawn="1">
          <p15:clr>
            <a:srgbClr val="F26B43"/>
          </p15:clr>
        </p15:guide>
        <p15:guide id="29" pos="6542" userDrawn="1">
          <p15:clr>
            <a:srgbClr val="F26B43"/>
          </p15:clr>
        </p15:guide>
        <p15:guide id="30" orient="horz" pos="113" userDrawn="1">
          <p15:clr>
            <a:srgbClr val="F26B43"/>
          </p15:clr>
        </p15:guide>
        <p15:guide id="31" orient="horz" pos="340" userDrawn="1">
          <p15:clr>
            <a:srgbClr val="F26B43"/>
          </p15:clr>
        </p15:guide>
        <p15:guide id="32" orient="horz" pos="567" userDrawn="1">
          <p15:clr>
            <a:srgbClr val="F26B43"/>
          </p15:clr>
        </p15:guide>
        <p15:guide id="33" orient="horz" pos="794" userDrawn="1">
          <p15:clr>
            <a:srgbClr val="F26B43"/>
          </p15:clr>
        </p15:guide>
        <p15:guide id="34" orient="horz" pos="1020" userDrawn="1">
          <p15:clr>
            <a:srgbClr val="F26B43"/>
          </p15:clr>
        </p15:guide>
        <p15:guide id="35" orient="horz" pos="1247" userDrawn="1">
          <p15:clr>
            <a:srgbClr val="F26B43"/>
          </p15:clr>
        </p15:guide>
        <p15:guide id="36" orient="horz" pos="1474" userDrawn="1">
          <p15:clr>
            <a:srgbClr val="F26B43"/>
          </p15:clr>
        </p15:guide>
        <p15:guide id="37" orient="horz" pos="1701" userDrawn="1">
          <p15:clr>
            <a:srgbClr val="F26B43"/>
          </p15:clr>
        </p15:guide>
        <p15:guide id="38" orient="horz" pos="1927" userDrawn="1">
          <p15:clr>
            <a:srgbClr val="F26B43"/>
          </p15:clr>
        </p15:guide>
        <p15:guide id="39" orient="horz" pos="2154" userDrawn="1">
          <p15:clr>
            <a:srgbClr val="F26B43"/>
          </p15:clr>
        </p15:guide>
        <p15:guide id="40" orient="horz" pos="2381" userDrawn="1">
          <p15:clr>
            <a:srgbClr val="F26B43"/>
          </p15:clr>
        </p15:guide>
        <p15:guide id="41" orient="horz" pos="2608" userDrawn="1">
          <p15:clr>
            <a:srgbClr val="F26B43"/>
          </p15:clr>
        </p15:guide>
        <p15:guide id="42" orient="horz" pos="2835" userDrawn="1">
          <p15:clr>
            <a:srgbClr val="F26B43"/>
          </p15:clr>
        </p15:guide>
        <p15:guide id="43" orient="horz" pos="3061" userDrawn="1">
          <p15:clr>
            <a:srgbClr val="F26B43"/>
          </p15:clr>
        </p15:guide>
        <p15:guide id="44" orient="horz" pos="3288" userDrawn="1">
          <p15:clr>
            <a:srgbClr val="F26B43"/>
          </p15:clr>
        </p15:guide>
        <p15:guide id="45" orient="horz" pos="3515" userDrawn="1">
          <p15:clr>
            <a:srgbClr val="F26B43"/>
          </p15:clr>
        </p15:guide>
        <p15:guide id="46" orient="horz" pos="3742" userDrawn="1">
          <p15:clr>
            <a:srgbClr val="F26B43"/>
          </p15:clr>
        </p15:guide>
        <p15:guide id="47" orient="horz" pos="3968" userDrawn="1">
          <p15:clr>
            <a:srgbClr val="F26B43"/>
          </p15:clr>
        </p15:guide>
        <p15:guide id="48" orient="horz" pos="4195" userDrawn="1">
          <p15:clr>
            <a:srgbClr val="F26B43"/>
          </p15:clr>
        </p15:guide>
        <p15:guide id="49" orient="horz" pos="4422" userDrawn="1">
          <p15:clr>
            <a:srgbClr val="F26B43"/>
          </p15:clr>
        </p15:guide>
        <p15:guide id="50" orient="horz" pos="464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rypin-bip3.alfatv.pl/rada/uchwaly/2019/52/288" TargetMode="Externa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hyperlink" Target="https://funduszeue.kujawsko-pomorskie.pl/procedura-skladania-zgloszen-o-podejrzeniu-niezgodnosci-z-karta-praw-podstawowych-kpp-do-praktyki-wdrazania-programu-regionalnego-fundusze-europejskie-dla-kujaw-i-pomorza-2021-2027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funduszeue.kujawsko-pomorskie.pl/procedura-skladania-zgloszen-o-podejrzeniu-niezgodnosci-z-karta-praw-podstawowych-kpp-do-praktyki-wdrazania-programu-regionalnego-fundusze-europejskie-dla-kujaw-i-pomorza-2021-2027-2/" TargetMode="External"/><Relationship Id="rId5" Type="http://schemas.openxmlformats.org/officeDocument/2006/relationships/hyperlink" Target="funduszeue.kujawsko-pomorskie.pl" TargetMode="Externa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93568BE-245E-449B-9BA3-0D02E7BF7E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2541" y="2843733"/>
            <a:ext cx="8497861" cy="1107677"/>
          </a:xfrm>
        </p:spPr>
        <p:txBody>
          <a:bodyPr>
            <a:noAutofit/>
          </a:bodyPr>
          <a:lstStyle/>
          <a:p>
            <a:r>
              <a:rPr lang="pl-PL" sz="260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Informacja nt. zgłoszeń/skarg dotyczących niezgodności projektów lub działań związanych </a:t>
            </a:r>
            <a:br>
              <a:rPr lang="pl-PL" sz="260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pl-PL" sz="260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z realizacją projektów/wdrażaniem programu </a:t>
            </a:r>
            <a:br>
              <a:rPr lang="pl-PL" sz="260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pl-PL" sz="260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z Kartą Praw Podstawowych (KPP) oraz </a:t>
            </a:r>
            <a:br>
              <a:rPr lang="pl-PL" sz="260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pl-PL" sz="260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z Konwencją o prawach osób niepełnosprawnych (KPON)  </a:t>
            </a:r>
            <a:endParaRPr lang="pl-PL" sz="2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229C2C5-54F9-4EC4-92E9-11C5F82C31F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146106" y="540402"/>
            <a:ext cx="2519094" cy="349114"/>
          </a:xfrm>
        </p:spPr>
        <p:txBody>
          <a:bodyPr/>
          <a:lstStyle/>
          <a:p>
            <a:r>
              <a:rPr lang="pl-PL" sz="2400" b="1" dirty="0"/>
              <a:t>24.06.2024</a:t>
            </a:r>
          </a:p>
        </p:txBody>
      </p:sp>
      <p:pic>
        <p:nvPicPr>
          <p:cNvPr id="5" name="Obraz 4" descr="Obraz zawiera: z lewej strony znak Funduszy Europejskich złożony z symbolu graficznego, nazwy Fundusze Europejskie dla Kujaw i Pomorza, następnie flaga Polski z napisem Rzeczpospolita Polska oraz znak Unii Europejskiej składający się z flagi UE, napisu Dofinansowane przez Unię Europejską, z prawej strony herb Województwa Kujawsko-Pomorskiego, nazwa Samorząd Województwa Kujawsko-Pomorskiego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40" y="6444134"/>
            <a:ext cx="10058399" cy="934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8393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2D79E5-9D8C-8C1D-FCBA-D3E5A8EC9D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3BA01908-242E-C27C-6C94-319D504A31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3098" y="1621929"/>
            <a:ext cx="9505056" cy="5758308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pl-PL" sz="2000" b="1" kern="100" dirty="0">
              <a:solidFill>
                <a:schemeClr val="tx1">
                  <a:lumMod val="85000"/>
                  <a:lumOff val="15000"/>
                </a:schemeClr>
              </a:solidFill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pl-PL" sz="2000" b="1" kern="100" dirty="0">
              <a:solidFill>
                <a:schemeClr val="tx1">
                  <a:lumMod val="85000"/>
                  <a:lumOff val="1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pl-PL" sz="2000" b="1" dirty="0"/>
              <a:t>Z realizacji warunków podstawowych dla programu Fundusze Europejskie dla Kujaw i Pomorza:</a:t>
            </a:r>
          </a:p>
          <a:p>
            <a:pPr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pl-PL" sz="2000" dirty="0"/>
              <a:t>Skuteczne stosowanie i wdrażanie Karty Praw Podstawowych,</a:t>
            </a:r>
          </a:p>
          <a:p>
            <a:pPr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pl-PL" sz="2000" dirty="0"/>
              <a:t>Wdrażanie i stosowanie Konwencji ONZ o prawach osób niepełnosprawnych,</a:t>
            </a:r>
          </a:p>
          <a:p>
            <a:pPr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pl-PL" sz="2000" b="1" kern="1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Z dokumentu „Samoocena spełniania warunku Skuteczne stosowanie </a:t>
            </a:r>
            <a:br>
              <a:rPr lang="pl-PL" sz="2000" b="1" kern="1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pl-PL" sz="2000" b="1" kern="1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 wdrażanie KPP w Polsce”;</a:t>
            </a:r>
          </a:p>
          <a:p>
            <a:pPr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pl-PL" sz="2000" b="1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Z Wytycznych dotyczących realizacji zasad równościowych w ramach funduszy unijnych na lata 2021-2027;</a:t>
            </a:r>
          </a:p>
          <a:p>
            <a:pPr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pl-PL" sz="2000" b="1" kern="1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Z instrukcji wykonawczej instytucji zarządzającej programem regionalnym FEdKP 2021-2027.</a:t>
            </a:r>
          </a:p>
        </p:txBody>
      </p:sp>
      <p:sp>
        <p:nvSpPr>
          <p:cNvPr id="3" name="Tytuł 2">
            <a:extLst>
              <a:ext uri="{FF2B5EF4-FFF2-40B4-BE49-F238E27FC236}">
                <a16:creationId xmlns:a16="http://schemas.microsoft.com/office/drawing/2014/main" id="{5436FC26-6D15-8205-DAA3-867C5014AE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653098" y="323454"/>
            <a:ext cx="9588773" cy="2016223"/>
          </a:xfrm>
          <a:prstGeom prst="round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algn="l" defTabSz="1007959" rtl="0" eaLnBrk="1" latinLnBrk="0" hangingPunct="1">
              <a:lnSpc>
                <a:spcPts val="3600"/>
              </a:lnSpc>
              <a:spcBef>
                <a:spcPct val="0"/>
              </a:spcBef>
              <a:buNone/>
              <a:defRPr sz="2801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lnSpc>
                <a:spcPct val="100000"/>
              </a:lnSpc>
              <a:spcBef>
                <a:spcPts val="0"/>
              </a:spcBef>
              <a:defRPr/>
            </a:pPr>
            <a:endParaRPr lang="pl-PL" sz="2200" dirty="0">
              <a:solidFill>
                <a:schemeClr val="tx2"/>
              </a:solidFill>
            </a:endParaRPr>
          </a:p>
        </p:txBody>
      </p:sp>
      <p:sp>
        <p:nvSpPr>
          <p:cNvPr id="5" name="Tytuł 4">
            <a:extLst>
              <a:ext uri="{FF2B5EF4-FFF2-40B4-BE49-F238E27FC236}">
                <a16:creationId xmlns:a16="http://schemas.microsoft.com/office/drawing/2014/main" id="{D84F7D03-B240-26F5-2A51-CA5CD88608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5715" y="323453"/>
            <a:ext cx="8640381" cy="2376263"/>
          </a:xfrm>
        </p:spPr>
        <p:txBody>
          <a:bodyPr>
            <a:normAutofit/>
          </a:bodyPr>
          <a:lstStyle/>
          <a:p>
            <a:pPr algn="ctr"/>
            <a:r>
              <a:rPr lang="pl-PL" sz="2000" dirty="0"/>
              <a:t>Przygotowanie rocznej zbiorczej informacji </a:t>
            </a:r>
            <a:br>
              <a:rPr lang="pl-PL" sz="2000" dirty="0"/>
            </a:br>
            <a:r>
              <a:rPr lang="pl-PL" sz="2000" dirty="0"/>
              <a:t>o wszystkich zgłoszeniach dotyczących niezgodności projektów </a:t>
            </a:r>
            <a:br>
              <a:rPr lang="pl-PL" sz="2000" dirty="0"/>
            </a:br>
            <a:r>
              <a:rPr lang="pl-PL" sz="2000" dirty="0"/>
              <a:t>z KPP/KPON oraz skarg </a:t>
            </a:r>
            <a:br>
              <a:rPr lang="pl-PL" sz="2000" dirty="0"/>
            </a:br>
            <a:r>
              <a:rPr lang="pl-PL" sz="2000" dirty="0"/>
              <a:t>i przedstawienie jej Komitetowi Monitorującemu wynika: </a:t>
            </a:r>
          </a:p>
        </p:txBody>
      </p:sp>
    </p:spTree>
    <p:extLst>
      <p:ext uri="{BB962C8B-B14F-4D97-AF65-F5344CB8AC3E}">
        <p14:creationId xmlns:p14="http://schemas.microsoft.com/office/powerpoint/2010/main" val="7460590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2D79E5-9D8C-8C1D-FCBA-D3E5A8EC9D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ytuł 4">
            <a:extLst>
              <a:ext uri="{FF2B5EF4-FFF2-40B4-BE49-F238E27FC236}">
                <a16:creationId xmlns:a16="http://schemas.microsoft.com/office/drawing/2014/main" id="{1F2B5C80-8515-5BFB-AC9D-ACA4001C505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25713" y="452124"/>
            <a:ext cx="8640381" cy="64468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rmAutofit fontScale="97500"/>
          </a:bodyPr>
          <a:lstStyle>
            <a:lvl1pPr algn="l" defTabSz="1007959" rtl="0" eaLnBrk="1" latinLnBrk="0" hangingPunct="1">
              <a:lnSpc>
                <a:spcPts val="3600"/>
              </a:lnSpc>
              <a:spcBef>
                <a:spcPct val="0"/>
              </a:spcBef>
              <a:buNone/>
              <a:defRPr sz="2801" b="1" kern="12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pPr marL="0" marR="0" lvl="0" indent="0" algn="l" defTabSz="1007959" rtl="0" eaLnBrk="1" fontAlgn="auto" latinLnBrk="0" hangingPunct="1">
              <a:lnSpc>
                <a:spcPts val="36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Zgodnie z instrukcją wykonawczą IZ FEdKP 2021-2027 </a:t>
            </a:r>
          </a:p>
        </p:txBody>
      </p:sp>
      <p:sp>
        <p:nvSpPr>
          <p:cNvPr id="11" name="Tytuł 4">
            <a:extLst>
              <a:ext uri="{FF2B5EF4-FFF2-40B4-BE49-F238E27FC236}">
                <a16:creationId xmlns:a16="http://schemas.microsoft.com/office/drawing/2014/main" id="{21A5953F-D5EF-D66F-08A6-4246457C872B}"/>
              </a:ext>
            </a:extLst>
          </p:cNvPr>
          <p:cNvSpPr txBox="1">
            <a:spLocks/>
          </p:cNvSpPr>
          <p:nvPr/>
        </p:nvSpPr>
        <p:spPr>
          <a:xfrm>
            <a:off x="663919" y="1208600"/>
            <a:ext cx="9588773" cy="2891802"/>
          </a:xfrm>
          <a:prstGeom prst="rect">
            <a:avLst/>
          </a:prstGeom>
        </p:spPr>
        <p:txBody>
          <a:bodyPr vert="horz" lIns="0" tIns="0" rIns="0" bIns="0" rtlCol="0" anchor="t" anchorCtr="0">
            <a:normAutofit fontScale="25000" lnSpcReduction="20000"/>
          </a:bodyPr>
          <a:lstStyle>
            <a:lvl1pPr algn="l" defTabSz="1007959" rtl="0" eaLnBrk="1" latinLnBrk="0" hangingPunct="1">
              <a:lnSpc>
                <a:spcPts val="3600"/>
              </a:lnSpc>
              <a:spcBef>
                <a:spcPct val="0"/>
              </a:spcBef>
              <a:buNone/>
              <a:defRPr sz="2801" b="1" kern="12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pPr marL="342900" indent="-342900">
              <a:buFont typeface="Wingdings" panose="05000000000000000000" pitchFamily="2" charset="2"/>
              <a:buChar char="Ø"/>
            </a:pPr>
            <a:r>
              <a:rPr lang="pl-PL" sz="7200" b="0" dirty="0"/>
              <a:t>Sprawozdanie sporządza się co najmniej raz w roku </a:t>
            </a:r>
            <a:r>
              <a:rPr lang="pl-PL" sz="7200" dirty="0"/>
              <a:t>w oparciu o analizę zgłoszeń wpływających do IZ/IP/RFE i KE oraz Rzecznika Praw Obywatelskich</a:t>
            </a:r>
            <a:r>
              <a:rPr lang="pl-PL" sz="7200" b="0" dirty="0"/>
              <a:t>,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pl-PL" sz="7200" b="0" dirty="0"/>
              <a:t>do 30 kwietnia zarząd WKP zatwierdza sprawozdanie dla Komitetu Monitorującego</a:t>
            </a:r>
            <a:br>
              <a:rPr lang="pl-PL" sz="7200" b="0" dirty="0"/>
            </a:br>
            <a:r>
              <a:rPr lang="pl-PL" sz="7200" b="0" dirty="0"/>
              <a:t>o zgłoszeniach/skargach w sprawie naruszeń KPP/KPON,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pl-PL" sz="7200" b="0" dirty="0"/>
              <a:t>na pierwszym posiedzeniu Komitetu Monitorującego po zatwierdzeniu sprawozdania przez zarząd WKP należy przedstawić sprawozdanie Komitetowi Monitorującemu.</a:t>
            </a:r>
          </a:p>
          <a:p>
            <a:br>
              <a:rPr lang="pl-PL" sz="7200" dirty="0"/>
            </a:br>
            <a:br>
              <a:rPr lang="pl-PL" sz="7200" dirty="0"/>
            </a:br>
            <a:r>
              <a:rPr lang="pl-PL" sz="2000" dirty="0"/>
              <a:t> </a:t>
            </a:r>
          </a:p>
        </p:txBody>
      </p:sp>
      <p:sp>
        <p:nvSpPr>
          <p:cNvPr id="2" name="Prostokąt: zaokrąglone rogi 1">
            <a:extLst>
              <a:ext uri="{FF2B5EF4-FFF2-40B4-BE49-F238E27FC236}">
                <a16:creationId xmlns:a16="http://schemas.microsoft.com/office/drawing/2014/main" id="{8BFD0B0D-C58E-4746-2B61-A3CB0A8340B5}"/>
              </a:ext>
            </a:extLst>
          </p:cNvPr>
          <p:cNvSpPr/>
          <p:nvPr/>
        </p:nvSpPr>
        <p:spPr>
          <a:xfrm>
            <a:off x="318842" y="4529351"/>
            <a:ext cx="9856647" cy="2730411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>
              <a:lnSpc>
                <a:spcPct val="150000"/>
              </a:lnSpc>
              <a:buClrTx/>
              <a:buNone/>
            </a:pPr>
            <a:r>
              <a:rPr lang="pl-PL" sz="2000" b="1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Sprawozdanie dla Komitetu Monitorującego </a:t>
            </a:r>
            <a:r>
              <a:rPr lang="pl-PL" sz="200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program Fundusze Europejskie dla Kujaw i Pomorza 2021-2027 </a:t>
            </a:r>
            <a:r>
              <a:rPr lang="pl-PL" sz="2000" b="1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 zgłoszeniach w sprawie naruszenia Konwencji o Prawach Osób Niepełnosprawnych i Karty Praw Podstawowych Unii Europejskiej </a:t>
            </a:r>
            <a:r>
              <a:rPr lang="pl-PL" sz="200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za rok 2023 zostało przyjęte </a:t>
            </a:r>
            <a:br>
              <a:rPr lang="pl-PL" sz="200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pl-PL" sz="200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przez zarząd WKP </a:t>
            </a:r>
            <a:r>
              <a:rPr lang="pl-PL" sz="2000" b="1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Uchwałą nr 17/813/24 z dnia 24 kwietnia 2024 roku</a:t>
            </a:r>
          </a:p>
        </p:txBody>
      </p:sp>
    </p:spTree>
    <p:extLst>
      <p:ext uri="{BB962C8B-B14F-4D97-AF65-F5344CB8AC3E}">
        <p14:creationId xmlns:p14="http://schemas.microsoft.com/office/powerpoint/2010/main" val="29318176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8A3342-5307-DA33-A260-57548212D4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1C5C8BAC-4F98-20FB-7A85-C55CD94EBC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9383" y="452353"/>
            <a:ext cx="8640381" cy="935783"/>
          </a:xfrm>
        </p:spPr>
        <p:txBody>
          <a:bodyPr>
            <a:normAutofit/>
          </a:bodyPr>
          <a:lstStyle/>
          <a:p>
            <a:r>
              <a:rPr lang="pl-PL" sz="2400" dirty="0">
                <a:latin typeface="Arial" panose="020B0604020202020204" pitchFamily="34" charset="0"/>
                <a:cs typeface="Arial" panose="020B0604020202020204" pitchFamily="34" charset="0"/>
              </a:rPr>
              <a:t>Zakres sprawozdania obejmuje informacje: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0CF4A29C-22A3-BE98-14E9-2BCC309573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9022" y="1244586"/>
            <a:ext cx="9649072" cy="3185922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l-PL" sz="2000" dirty="0">
                <a:solidFill>
                  <a:schemeClr val="tx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liczbę zgłoszeń/liczbę naruszeń, 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l-PL" sz="2000" dirty="0">
                <a:solidFill>
                  <a:schemeClr val="tx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rodzaj podmiotów zgłaszających podejrzenia, 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l-PL" sz="2000" dirty="0">
                <a:solidFill>
                  <a:schemeClr val="tx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działania podjęte przez instytucję w ramach analizy złożonego zgłoszenia,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l-PL" sz="2000" dirty="0">
                <a:solidFill>
                  <a:schemeClr val="tx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działania naprawcze podjęte przez instytucję w przypadku wykrytych nieprawidłowości, 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l-PL" sz="2000" dirty="0">
                <a:solidFill>
                  <a:schemeClr val="tx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wnioski wynikające z analizy zgłoszeń składanych w ramach programu. </a:t>
            </a:r>
            <a:endParaRPr lang="pl-PL" sz="2000" b="1" kern="100" dirty="0">
              <a:solidFill>
                <a:srgbClr val="0070C0"/>
              </a:solidFill>
              <a:effectLst/>
            </a:endParaRP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98001938-1FB4-D4EF-FFB6-794244FD77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6749855"/>
              </p:ext>
            </p:extLst>
          </p:nvPr>
        </p:nvGraphicFramePr>
        <p:xfrm>
          <a:off x="447354" y="4053980"/>
          <a:ext cx="9721080" cy="668147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9721080">
                  <a:extLst>
                    <a:ext uri="{9D8B030D-6E8A-4147-A177-3AD203B41FA5}">
                      <a16:colId xmlns:a16="http://schemas.microsoft.com/office/drawing/2014/main" val="16652064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just" defTabSz="10079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800" dirty="0">
                          <a:solidFill>
                            <a:schemeClr val="bg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Liczba zgłoszeń/naruszeń w roku 2023:</a:t>
                      </a:r>
                    </a:p>
                    <a:p>
                      <a:endParaRPr lang="pl-P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0071559"/>
                  </a:ext>
                </a:extLst>
              </a:tr>
            </a:tbl>
          </a:graphicData>
        </a:graphic>
      </p:graphicFrame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C719CF4C-D191-ADE6-D816-24B526F79D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3742222"/>
              </p:ext>
            </p:extLst>
          </p:nvPr>
        </p:nvGraphicFramePr>
        <p:xfrm>
          <a:off x="447354" y="4722127"/>
          <a:ext cx="9721080" cy="218008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464496">
                  <a:extLst>
                    <a:ext uri="{9D8B030D-6E8A-4147-A177-3AD203B41FA5}">
                      <a16:colId xmlns:a16="http://schemas.microsoft.com/office/drawing/2014/main" val="748047175"/>
                    </a:ext>
                  </a:extLst>
                </a:gridCol>
                <a:gridCol w="5256584">
                  <a:extLst>
                    <a:ext uri="{9D8B030D-6E8A-4147-A177-3AD203B41FA5}">
                      <a16:colId xmlns:a16="http://schemas.microsoft.com/office/drawing/2014/main" val="21768644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l-PL" b="0" dirty="0">
                          <a:solidFill>
                            <a:schemeClr val="tx1"/>
                          </a:solidFill>
                        </a:rPr>
                        <a:t>Wpływ do IZ</a:t>
                      </a:r>
                    </a:p>
                  </a:txBody>
                  <a:tcPr>
                    <a:solidFill>
                      <a:schemeClr val="bg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solidFill>
                      <a:schemeClr val="bg2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0119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/>
                        <a:t>Wpływ do IP </a:t>
                      </a:r>
                      <a:br>
                        <a:rPr lang="pl-PL" dirty="0"/>
                      </a:br>
                      <a:r>
                        <a:rPr lang="pl-PL" dirty="0"/>
                        <a:t>(</a:t>
                      </a:r>
                      <a:r>
                        <a:rPr lang="pl-PL" dirty="0" err="1"/>
                        <a:t>BydOF</a:t>
                      </a:r>
                      <a:r>
                        <a:rPr lang="pl-PL" dirty="0"/>
                        <a:t> IP, WUP Toruń)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4388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/>
                        <a:t>Wpływ do Komisji Europejskiej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74137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/>
                        <a:t>Wpływ do Rzecznika Praw Obywatelskich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0 zgłoszeń/naruszeń</a:t>
                      </a:r>
                    </a:p>
                    <a:p>
                      <a:r>
                        <a:rPr lang="pl-PL" dirty="0"/>
                        <a:t>Zarejestrowano 1 wniosek Marszałka WKP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87817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0973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2D79E5-9D8C-8C1D-FCBA-D3E5A8EC9D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5436FC26-6D15-8205-DAA3-867C5014AED4}"/>
              </a:ext>
            </a:extLst>
          </p:cNvPr>
          <p:cNvSpPr txBox="1">
            <a:spLocks/>
          </p:cNvSpPr>
          <p:nvPr/>
        </p:nvSpPr>
        <p:spPr>
          <a:xfrm>
            <a:off x="653678" y="430677"/>
            <a:ext cx="9588773" cy="6733536"/>
          </a:xfrm>
          <a:prstGeom prst="round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algn="l" defTabSz="1007959" rtl="0" eaLnBrk="1" latinLnBrk="0" hangingPunct="1">
              <a:lnSpc>
                <a:spcPts val="3600"/>
              </a:lnSpc>
              <a:spcBef>
                <a:spcPct val="0"/>
              </a:spcBef>
              <a:buNone/>
              <a:defRPr sz="2801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lnSpc>
                <a:spcPct val="100000"/>
              </a:lnSpc>
              <a:spcBef>
                <a:spcPts val="0"/>
              </a:spcBef>
              <a:defRPr/>
            </a:pPr>
            <a:endParaRPr lang="pl-PL" sz="2000" b="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defTabSz="914400">
              <a:lnSpc>
                <a:spcPct val="100000"/>
              </a:lnSpc>
              <a:spcBef>
                <a:spcPts val="0"/>
              </a:spcBef>
              <a:defRPr/>
            </a:pPr>
            <a:endParaRPr lang="pl-PL" sz="2000" b="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defTabSz="914400">
              <a:lnSpc>
                <a:spcPct val="100000"/>
              </a:lnSpc>
              <a:spcBef>
                <a:spcPts val="0"/>
              </a:spcBef>
              <a:defRPr/>
            </a:pPr>
            <a:endParaRPr lang="pl-PL" sz="2000" b="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defTabSz="914400">
              <a:lnSpc>
                <a:spcPct val="100000"/>
              </a:lnSpc>
              <a:spcBef>
                <a:spcPts val="0"/>
              </a:spcBef>
              <a:defRPr/>
            </a:pPr>
            <a:endParaRPr lang="pl-PL" sz="2000" b="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pl-PL" sz="2000" b="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 zestawieniu został ujęty </a:t>
            </a:r>
          </a:p>
          <a:p>
            <a:pPr defTabSz="914400">
              <a:lnSpc>
                <a:spcPct val="100000"/>
              </a:lnSpc>
              <a:spcBef>
                <a:spcPts val="0"/>
              </a:spcBef>
              <a:defRPr/>
            </a:pPr>
            <a:endParaRPr lang="pl-PL" sz="2000" b="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pl-PL" sz="2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wniosek złożony przez Marszałka WKP o zbadanie, czy podjęta przez Radę Miasta Rypin uchwała w sprawie przyjęcia Samorządowej Karty Praw Rodzin ma charakter dyskryminujący</a:t>
            </a:r>
            <a:r>
              <a:rPr lang="pl-PL" sz="2000" b="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  <a:p>
            <a:pPr defTabSz="914400">
              <a:lnSpc>
                <a:spcPct val="100000"/>
              </a:lnSpc>
              <a:spcBef>
                <a:spcPts val="0"/>
              </a:spcBef>
              <a:defRPr/>
            </a:pPr>
            <a:endParaRPr lang="pl-PL" sz="2000" b="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pl-PL" sz="2000" b="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– w kontekście obowiązku przestrzegania przepisów, o których mowa w art. 9 ust. 3 rozporządzenia Parlamentu Europejskiego i Rady (UE) nr 2021/1060, warunku określonego w Umowie Partnerstwa oraz zapisów programu Fundusze Europejskie dla Kujaw i Pomorza 2021-2027 </a:t>
            </a:r>
          </a:p>
          <a:p>
            <a:pPr defTabSz="914400">
              <a:lnSpc>
                <a:spcPct val="100000"/>
              </a:lnSpc>
              <a:spcBef>
                <a:spcPts val="0"/>
              </a:spcBef>
              <a:defRPr/>
            </a:pPr>
            <a:endParaRPr lang="pl-PL" sz="2000" b="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pl-PL" sz="2000" b="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– </a:t>
            </a:r>
            <a:r>
              <a:rPr lang="pl-PL" sz="2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status sprawy: sprawa zakończona</a:t>
            </a:r>
            <a:endParaRPr lang="pl-PL" sz="2000" dirty="0">
              <a:solidFill>
                <a:schemeClr val="tx2"/>
              </a:solidFill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29ECC8ED-397E-FA12-C890-BC041BD7B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3458" y="683493"/>
            <a:ext cx="8640381" cy="1080001"/>
          </a:xfrm>
        </p:spPr>
        <p:txBody>
          <a:bodyPr>
            <a:normAutofit fontScale="90000"/>
          </a:bodyPr>
          <a:lstStyle/>
          <a:p>
            <a:r>
              <a:rPr lang="pl-PL" sz="2700" dirty="0">
                <a:latin typeface="Arial" panose="020B0604020202020204" pitchFamily="34" charset="0"/>
                <a:cs typeface="Arial" panose="020B0604020202020204" pitchFamily="34" charset="0"/>
              </a:rPr>
              <a:t>Zestawienie spraw dotyczących niezgodności operacji wspieranych z funduszy UE z zapisami KPP oraz KPON, które wpłynęły do Rzecznika Praw Obywatelskich w 2023 r</a:t>
            </a:r>
            <a:r>
              <a:rPr lang="pl-PL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99930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8A3342-5307-DA33-A260-57548212D4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ytuł 1">
            <a:extLst>
              <a:ext uri="{FF2B5EF4-FFF2-40B4-BE49-F238E27FC236}">
                <a16:creationId xmlns:a16="http://schemas.microsoft.com/office/drawing/2014/main" id="{0A3D1398-E8CA-67A4-E6C0-C53830EB533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65386" y="569743"/>
            <a:ext cx="9577064" cy="80356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rmAutofit fontScale="90000"/>
          </a:bodyPr>
          <a:lstStyle>
            <a:lvl1pPr algn="l" defTabSz="1007959" rtl="0" eaLnBrk="1" latinLnBrk="0" hangingPunct="1">
              <a:lnSpc>
                <a:spcPts val="3600"/>
              </a:lnSpc>
              <a:spcBef>
                <a:spcPct val="0"/>
              </a:spcBef>
              <a:buNone/>
              <a:defRPr sz="2801" b="1" kern="12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pPr marL="0" marR="0" lvl="0" indent="0" algn="l" defTabSz="1007943" rtl="0" eaLnBrk="1" fontAlgn="auto" latinLnBrk="0" hangingPunct="1">
              <a:lnSpc>
                <a:spcPct val="115000"/>
              </a:lnSpc>
              <a:spcBef>
                <a:spcPts val="1102"/>
              </a:spcBef>
              <a:spcAft>
                <a:spcPts val="1000"/>
              </a:spcAft>
              <a:buClr>
                <a:srgbClr val="003399"/>
              </a:buClr>
              <a:buSzTx/>
              <a:buFontTx/>
              <a:buNone/>
              <a:tabLst/>
              <a:defRPr/>
            </a:pPr>
            <a:r>
              <a:rPr kumimoji="0" lang="pl-PL" sz="27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Informacja o zidentyfikowanych działaniach dyskryminacyjnych </a:t>
            </a:r>
            <a:br>
              <a:rPr kumimoji="0" lang="pl-PL" sz="27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</a:br>
            <a:br>
              <a:rPr kumimoji="0" lang="pl-PL" sz="27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</a:br>
            <a:endParaRPr kumimoji="0" lang="pl-PL" sz="27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Open Sans" pitchFamily="2" charset="0"/>
              <a:cs typeface="Arial" panose="020B0604020202020204" pitchFamily="34" charset="0"/>
            </a:endParaRPr>
          </a:p>
        </p:txBody>
      </p:sp>
      <p:sp>
        <p:nvSpPr>
          <p:cNvPr id="2" name="Symbol zastępczy zawartości 9">
            <a:extLst>
              <a:ext uri="{FF2B5EF4-FFF2-40B4-BE49-F238E27FC236}">
                <a16:creationId xmlns:a16="http://schemas.microsoft.com/office/drawing/2014/main" id="{220171DD-3F14-9E4A-EBB1-4411BC99D9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370" y="1439836"/>
            <a:ext cx="9288040" cy="4680002"/>
          </a:xfrm>
        </p:spPr>
        <p:txBody>
          <a:bodyPr/>
          <a:lstStyle/>
          <a:p>
            <a:r>
              <a:rPr lang="pl-PL" sz="200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 sierpniu 2023 roku Instytucja Zarządzająca (IZ) pozyskała informację ze środowiska społecznego o utrzymywaniu w mocy dyskryminacyjnej uchwały Rady Miasta Rypin.</a:t>
            </a:r>
          </a:p>
          <a:p>
            <a:r>
              <a:rPr lang="pl-PL" sz="200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</a:t>
            </a:r>
            <a:r>
              <a:rPr lang="pl-PL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prawa dotyczyła </a:t>
            </a:r>
            <a:r>
              <a:rPr lang="pl-PL" sz="2000" u="sng" dirty="0">
                <a:solidFill>
                  <a:srgbClr val="0000FF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2"/>
              </a:rPr>
              <a:t>Uchwały nr XIII/99/2019 z dnia 23 października 2019 r. w sprawie przyjęcia przez Gminę Miasta Rypin Samorządowej Karty Praw Rodzin</a:t>
            </a:r>
            <a:r>
              <a:rPr lang="pl-PL" sz="2000" u="sng" dirty="0">
                <a:solidFill>
                  <a:srgbClr val="0000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  <a:p>
            <a:r>
              <a:rPr lang="pl-PL" sz="2000" dirty="0">
                <a:solidFill>
                  <a:srgbClr val="181717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Instytucja Zarządzająca dokonała analizy czy wskazana uchwała nosi znamiona działań o charakterze dyskryminującym, tzn., czy wskazana uchwała narusza wolności oraz prawa człowieka i obywatela, w tym zasady równego traktowania.</a:t>
            </a:r>
          </a:p>
          <a:p>
            <a:r>
              <a:rPr lang="pl-PL" sz="2000" dirty="0">
                <a:solidFill>
                  <a:srgbClr val="181717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Powyższe było również poprzedzone skierowaniem pism do Biura Rzecznika Praw Obywatelskich.</a:t>
            </a:r>
          </a:p>
          <a:p>
            <a:endParaRPr lang="pl-PL" sz="2000" dirty="0"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9580798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8A3342-5307-DA33-A260-57548212D4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ytuł 9">
            <a:extLst>
              <a:ext uri="{FF2B5EF4-FFF2-40B4-BE49-F238E27FC236}">
                <a16:creationId xmlns:a16="http://schemas.microsoft.com/office/drawing/2014/main" id="{704C1BD2-F897-BFB0-3277-0B2ADDE2087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11572" y="683493"/>
            <a:ext cx="9217024" cy="46166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Podjęte działania przez Instytucję Zarządzającą oraz JST</a:t>
            </a:r>
          </a:p>
        </p:txBody>
      </p:sp>
      <p:sp>
        <p:nvSpPr>
          <p:cNvPr id="8" name="Symbol zastępczy zawartości 6">
            <a:extLst>
              <a:ext uri="{FF2B5EF4-FFF2-40B4-BE49-F238E27FC236}">
                <a16:creationId xmlns:a16="http://schemas.microsoft.com/office/drawing/2014/main" id="{3BB9C78C-1173-C7D1-230E-0EEA7DF96110}"/>
              </a:ext>
            </a:extLst>
          </p:cNvPr>
          <p:cNvSpPr txBox="1">
            <a:spLocks/>
          </p:cNvSpPr>
          <p:nvPr/>
        </p:nvSpPr>
        <p:spPr>
          <a:xfrm>
            <a:off x="497582" y="1835621"/>
            <a:ext cx="9649072" cy="3526775"/>
          </a:xfrm>
          <a:prstGeom prst="rect">
            <a:avLst/>
          </a:prstGeom>
        </p:spPr>
        <p:txBody>
          <a:bodyPr vert="horz" lIns="0" tIns="0" rIns="0" bIns="0" rtlCol="0">
            <a:normAutofit fontScale="92500" lnSpcReduction="20000"/>
          </a:bodyPr>
          <a:lstStyle>
            <a:lvl1pPr marL="251990" indent="-251990" algn="l" defTabSz="1007959" rtl="0" eaLnBrk="1" latinLnBrk="0" hangingPunct="1">
              <a:lnSpc>
                <a:spcPts val="2400"/>
              </a:lnSpc>
              <a:spcBef>
                <a:spcPts val="1102"/>
              </a:spcBef>
              <a:buClr>
                <a:schemeClr val="accent1"/>
              </a:buClr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755970" indent="-251990" algn="l" defTabSz="1007959" rtl="0" eaLnBrk="1" latinLnBrk="0" hangingPunct="1">
              <a:lnSpc>
                <a:spcPts val="2400"/>
              </a:lnSpc>
              <a:spcBef>
                <a:spcPts val="551"/>
              </a:spcBef>
              <a:buFontTx/>
              <a:buBlip>
                <a:blip r:embed="rId3"/>
              </a:buBlip>
              <a:defRPr sz="1800" kern="12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2pPr>
            <a:lvl3pPr marL="1259949" indent="-251990" algn="l" defTabSz="1007959" rtl="0" eaLnBrk="1" latinLnBrk="0" hangingPunct="1">
              <a:lnSpc>
                <a:spcPts val="2400"/>
              </a:lnSpc>
              <a:spcBef>
                <a:spcPts val="551"/>
              </a:spcBef>
              <a:buFontTx/>
              <a:buBlip>
                <a:blip r:embed="rId4"/>
              </a:buBlip>
              <a:defRPr sz="1800" kern="12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3pPr>
            <a:lvl4pPr marL="1763929" indent="-251990" algn="l" defTabSz="1007959" rtl="0" eaLnBrk="1" latinLnBrk="0" hangingPunct="1">
              <a:lnSpc>
                <a:spcPts val="24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4pPr>
            <a:lvl5pPr marL="2267909" indent="-251990" algn="l" defTabSz="1007959" rtl="0" eaLnBrk="1" latinLnBrk="0" hangingPunct="1">
              <a:lnSpc>
                <a:spcPts val="24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5pPr>
            <a:lvl6pPr marL="2771888" indent="-251990" algn="l" defTabSz="1007959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68" indent="-251990" algn="l" defTabSz="1007959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848" indent="-251990" algn="l" defTabSz="1007959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828" indent="-251990" algn="l" defTabSz="1007959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l-PL" sz="2000" dirty="0">
                <a:solidFill>
                  <a:srgbClr val="18171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 grudniu 2023 roku skierowano pismo do Burmistrza Miasta Rypin </a:t>
            </a:r>
            <a:r>
              <a:rPr lang="pl-PL" sz="2000" dirty="0">
                <a:solidFill>
                  <a:srgbClr val="181717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z prośbą </a:t>
            </a:r>
            <a:br>
              <a:rPr lang="pl-PL" sz="2000" dirty="0">
                <a:solidFill>
                  <a:srgbClr val="181717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pl-PL" sz="2000" dirty="0">
                <a:solidFill>
                  <a:srgbClr val="181717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 podjęcie kroków, które umożliwią pozytywną ocenę przedsięwzięć zaplanowanych do realizacji z programu regionalnego Fundusze Europejskie dla Kujaw i Pomorza 2021-2027.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l-PL" sz="2000" dirty="0">
                <a:solidFill>
                  <a:srgbClr val="181717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Na posiedzeniu 26.01.2024 </a:t>
            </a:r>
            <a:r>
              <a:rPr lang="pl-PL" sz="2000" dirty="0">
                <a:solidFill>
                  <a:srgbClr val="18171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roku Rada Miasta Rypin podjęła uchwałę </a:t>
            </a:r>
            <a:br>
              <a:rPr lang="pl-PL" sz="2000" dirty="0">
                <a:solidFill>
                  <a:srgbClr val="18171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pl-PL" sz="2000" dirty="0">
                <a:solidFill>
                  <a:srgbClr val="18171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nr</a:t>
            </a:r>
            <a:r>
              <a:rPr lang="pl-PL" sz="2000" dirty="0">
                <a:solidFill>
                  <a:srgbClr val="181717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LXXIV/449/2024 w sprawie</a:t>
            </a:r>
            <a:r>
              <a:rPr lang="pl-PL" sz="2000" b="1" dirty="0">
                <a:solidFill>
                  <a:srgbClr val="181717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uchylenia Uchwały Nr XIII/99/2019 Rady Miasta Rypin z dnia 23 października 2019 r. w sprawie przyjęcia Samorządowej Karty Praw Rodzin</a:t>
            </a:r>
            <a:r>
              <a:rPr lang="pl-PL" sz="2000" dirty="0">
                <a:solidFill>
                  <a:srgbClr val="181717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l-PL" sz="2000" dirty="0">
                <a:solidFill>
                  <a:srgbClr val="181717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Powyższe potwierdza wprowadzenie działań naprawczych, o których mowa w kryterium:</a:t>
            </a:r>
          </a:p>
          <a:p>
            <a:pPr marL="0" indent="0">
              <a:buFontTx/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80200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8A3342-5307-DA33-A260-57548212D4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2">
            <a:extLst>
              <a:ext uri="{FF2B5EF4-FFF2-40B4-BE49-F238E27FC236}">
                <a16:creationId xmlns:a16="http://schemas.microsoft.com/office/drawing/2014/main" id="{AFC59F95-F6EB-966A-19BB-A84F20D1BD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269342" y="323453"/>
            <a:ext cx="10153128" cy="7164214"/>
          </a:xfrm>
          <a:prstGeom prst="round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algn="l" defTabSz="1007959" rtl="0" eaLnBrk="1" latinLnBrk="0" hangingPunct="1">
              <a:lnSpc>
                <a:spcPts val="3600"/>
              </a:lnSpc>
              <a:spcBef>
                <a:spcPct val="0"/>
              </a:spcBef>
              <a:buNone/>
              <a:defRPr sz="2801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lnSpc>
                <a:spcPct val="100000"/>
              </a:lnSpc>
              <a:spcBef>
                <a:spcPts val="0"/>
              </a:spcBef>
              <a:defRPr/>
            </a:pPr>
            <a:endParaRPr lang="pl-PL" sz="2000" dirty="0">
              <a:solidFill>
                <a:schemeClr val="tx2"/>
              </a:solidFill>
            </a:endParaRPr>
          </a:p>
        </p:txBody>
      </p:sp>
      <p:sp>
        <p:nvSpPr>
          <p:cNvPr id="5" name="Tytuł 4">
            <a:extLst>
              <a:ext uri="{FF2B5EF4-FFF2-40B4-BE49-F238E27FC236}">
                <a16:creationId xmlns:a16="http://schemas.microsoft.com/office/drawing/2014/main" id="{B8EA8D62-C0D0-E214-44CD-BACF2F5CF31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189268" y="457502"/>
            <a:ext cx="9217024" cy="46166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Kryterium: Klauzula antydyskryminacyjna (dotyczy JST)</a:t>
            </a:r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D30C8C42-B000-5B7B-5CE4-642BDA69C33A}"/>
              </a:ext>
            </a:extLst>
          </p:cNvPr>
          <p:cNvSpPr txBox="1"/>
          <p:nvPr/>
        </p:nvSpPr>
        <p:spPr>
          <a:xfrm>
            <a:off x="773398" y="1022476"/>
            <a:ext cx="9217024" cy="68549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l-PL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 przypadku, gdy wnioskodawcą jest jednostka samorządu terytorialnego (lub podmiot przez nią kontrolowany lub od niej zależny) w kryterium sprawdzimy, czy przestrzega ona przepisów antydyskryminacyjnych, o których mowa w art. 9 ust. 3 rozporządzenia nr 2021/1060.</a:t>
            </a: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l-PL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 klauzuli antydyskryminacyjnej, zawartej w Umowie Partnerstwa oraz programie Fundusze Europejskie dla Kujaw i Pomorza 2021-2027 wynika, </a:t>
            </a:r>
            <a:r>
              <a:rPr lang="pl-PL" sz="18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że w razie podjęcia przez JST dyskryminujących aktów prawa miejscowego wsparcie, dla tej jednostki oraz podmiotów przez nią kontrolowanych lub od niej zależnych, nie będzie udzielone</a:t>
            </a:r>
            <a:r>
              <a:rPr lang="pl-PL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l-PL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 przypadku, gdy JST przyjęła dyskryminujące akty prawa miejscowego, sprzeczne </a:t>
            </a:r>
            <a:br>
              <a:rPr lang="pl-PL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 zasadami, o których mowa w art. 9 ust. 3 rozporządzenia nr 2021/1060, </a:t>
            </a:r>
            <a:r>
              <a:rPr lang="pl-PL" sz="18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następnie podjęła skuteczne działania naprawcze kryterium uznaje się za spełnione.</a:t>
            </a:r>
            <a:r>
              <a:rPr lang="pl-PL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18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Podjęte działania naprawcze powinny być opisane we wniosku o dofinansowanie.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l-PL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Kryterium weryfikowane jest m.in. w oparciu o oświadczenie wnioskodawcy, zawarte we wniosku o dofinansowanie projektu, o braku obowiązywania na terenie jednostki samorządu terytorialnego dyskryminujących aktów prawa miejscowego oraz w oparciu o informacje znajdujące się na stronie internetowej Rzecznika Praw Obywatelskich (RPO) dotyczące JST, które ustanowiły obowiązujące i uznane przez RPO za dyskryminujące akty prawa miejscowego (aktualne na dzień zakończenia naboru). </a:t>
            </a: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50792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8A3342-5307-DA33-A260-57548212D4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335B21C-E38F-6257-CF3C-782E8E87130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77354" y="395461"/>
            <a:ext cx="10081120" cy="46166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Procedury zgłaszania niezgodności projektów/działań z KPP i KPON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CA03AA1-9C89-C0F4-4E71-D1A52FF653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7374" y="1043533"/>
            <a:ext cx="9577064" cy="2808312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15000"/>
              </a:lnSpc>
            </a:pPr>
            <a:r>
              <a:rPr lang="pl-PL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 związku z obowiązkiem przestrzegania Karty Praw Podstawowych (KPP) i Konwencji </a:t>
            </a:r>
            <a:br>
              <a:rPr lang="pl-PL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pl-PL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 Prawach Osób Niepełnosprawnych (KPON) zarówno dla instytucji realizujących Fundusze Europejskie dla Kujaw i Pomorza 2021-2027, jak i beneficjentów, którzy realizują projekty </a:t>
            </a:r>
            <a:br>
              <a:rPr lang="pl-PL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pl-PL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 ramach programu, </a:t>
            </a:r>
            <a:r>
              <a:rPr lang="pl-PL" sz="18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zostały przygotowane procedury zgłoszenia podejrzenia niezgodności </a:t>
            </a:r>
            <a:br>
              <a:rPr lang="pl-PL" sz="18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pl-PL" sz="18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z KPP i KPON;</a:t>
            </a:r>
            <a:endParaRPr lang="pl-PL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</a:pPr>
            <a:r>
              <a:rPr lang="pl-PL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Procedura dla KPP została przygotowana w oparciu o „Samoocenę spełniania warunku Skuteczne stosowanie i wdrażanie Karty Praw Podstawowych w Polsce”; </a:t>
            </a:r>
          </a:p>
          <a:p>
            <a:pPr>
              <a:lnSpc>
                <a:spcPct val="115000"/>
              </a:lnSpc>
            </a:pPr>
            <a:r>
              <a:rPr lang="pl-PL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Procedura dla KPON została przygotowana na podstawie zał. nr 3 do „Wytycznych dotyczących realizacji zasad równościowych w ramach funduszy unijnych na lata 2021-2027”.</a:t>
            </a:r>
            <a:endParaRPr lang="pl-PL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Tytuł 2">
            <a:extLst>
              <a:ext uri="{FF2B5EF4-FFF2-40B4-BE49-F238E27FC236}">
                <a16:creationId xmlns:a16="http://schemas.microsoft.com/office/drawing/2014/main" id="{40D58500-A7FE-510D-385E-924B2A92DEBD}"/>
              </a:ext>
            </a:extLst>
          </p:cNvPr>
          <p:cNvSpPr txBox="1">
            <a:spLocks/>
          </p:cNvSpPr>
          <p:nvPr/>
        </p:nvSpPr>
        <p:spPr>
          <a:xfrm>
            <a:off x="526219" y="3995860"/>
            <a:ext cx="9588773" cy="3168353"/>
          </a:xfrm>
          <a:prstGeom prst="round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algn="l" defTabSz="1007959" rtl="0" eaLnBrk="1" latinLnBrk="0" hangingPunct="1">
              <a:lnSpc>
                <a:spcPts val="3600"/>
              </a:lnSpc>
              <a:spcBef>
                <a:spcPct val="0"/>
              </a:spcBef>
              <a:buNone/>
              <a:defRPr sz="2801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5000"/>
              </a:lnSpc>
            </a:pPr>
            <a:r>
              <a:rPr lang="pl-PL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Zgodnie z ww. dokumentami, </a:t>
            </a:r>
          </a:p>
          <a:p>
            <a:pPr>
              <a:lnSpc>
                <a:spcPct val="115000"/>
              </a:lnSpc>
            </a:pPr>
            <a:r>
              <a:rPr lang="pl-PL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 przypadku błędów, nieprawidłowości związanych ze stosowaniem przepisów KPP lub KPON przez beneficjenta lub przez Instytucję Zarządzającą lub przez Instytucje Pośredniczące (IP WUP, IP ZIT </a:t>
            </a:r>
            <a:r>
              <a:rPr lang="pl-PL" sz="20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BydOF</a:t>
            </a:r>
            <a:r>
              <a:rPr lang="pl-PL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IP), istnieje możliwość zgłoszenia podejrzenia niezgodności.</a:t>
            </a:r>
            <a:endParaRPr lang="pl-PL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98628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8A3342-5307-DA33-A260-57548212D4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335B21C-E38F-6257-CF3C-782E8E87130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40122" y="269026"/>
            <a:ext cx="10118352" cy="73866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Procedury zgłaszania niezgodności projektów/działań z KPP i KPON </a:t>
            </a: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– informacje dodatkowe</a:t>
            </a:r>
            <a:endParaRPr kumimoji="0" lang="pl-PL" sz="24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ymbol zastępczy zawartości 5">
            <a:extLst>
              <a:ext uri="{FF2B5EF4-FFF2-40B4-BE49-F238E27FC236}">
                <a16:creationId xmlns:a16="http://schemas.microsoft.com/office/drawing/2014/main" id="{2A467AEC-1B78-13BE-59A4-1A2CC4638261}"/>
              </a:ext>
            </a:extLst>
          </p:cNvPr>
          <p:cNvSpPr txBox="1">
            <a:spLocks/>
          </p:cNvSpPr>
          <p:nvPr/>
        </p:nvSpPr>
        <p:spPr>
          <a:xfrm>
            <a:off x="521370" y="1259557"/>
            <a:ext cx="9217024" cy="155223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51990" indent="-251990" algn="l" defTabSz="1007959" rtl="0" eaLnBrk="1" latinLnBrk="0" hangingPunct="1">
              <a:lnSpc>
                <a:spcPts val="2400"/>
              </a:lnSpc>
              <a:spcBef>
                <a:spcPts val="1102"/>
              </a:spcBef>
              <a:buClr>
                <a:schemeClr val="accent1"/>
              </a:buClr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755970" indent="-251990" algn="l" defTabSz="1007959" rtl="0" eaLnBrk="1" latinLnBrk="0" hangingPunct="1">
              <a:lnSpc>
                <a:spcPts val="2400"/>
              </a:lnSpc>
              <a:spcBef>
                <a:spcPts val="551"/>
              </a:spcBef>
              <a:buFontTx/>
              <a:buBlip>
                <a:blip r:embed="rId3"/>
              </a:buBlip>
              <a:defRPr sz="1800" kern="12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2pPr>
            <a:lvl3pPr marL="1259949" indent="-251990" algn="l" defTabSz="1007959" rtl="0" eaLnBrk="1" latinLnBrk="0" hangingPunct="1">
              <a:lnSpc>
                <a:spcPts val="2400"/>
              </a:lnSpc>
              <a:spcBef>
                <a:spcPts val="551"/>
              </a:spcBef>
              <a:buFontTx/>
              <a:buBlip>
                <a:blip r:embed="rId4"/>
              </a:buBlip>
              <a:defRPr sz="1800" kern="12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3pPr>
            <a:lvl4pPr marL="1763929" indent="-251990" algn="l" defTabSz="1007959" rtl="0" eaLnBrk="1" latinLnBrk="0" hangingPunct="1">
              <a:lnSpc>
                <a:spcPts val="24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4pPr>
            <a:lvl5pPr marL="2267909" indent="-251990" algn="l" defTabSz="1007959" rtl="0" eaLnBrk="1" latinLnBrk="0" hangingPunct="1">
              <a:lnSpc>
                <a:spcPts val="24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5pPr>
            <a:lvl6pPr marL="2771888" indent="-251990" algn="l" defTabSz="1007959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68" indent="-251990" algn="l" defTabSz="1007959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848" indent="-251990" algn="l" defTabSz="1007959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828" indent="-251990" algn="l" defTabSz="1007959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pl-PL" kern="1400" spc="-5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Procedury znajdują się na stronie:</a:t>
            </a:r>
          </a:p>
          <a:p>
            <a:pPr marL="0" indent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pl-PL" sz="2000" b="1" kern="1400" spc="-5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hlinkClick r:id="rId5" action="ppaction://hlinkfile"/>
              </a:rPr>
              <a:t>funduszeue.kujawsko-pomorskie.pl </a:t>
            </a:r>
            <a:r>
              <a:rPr lang="pl-PL" sz="1600" b="1" kern="1400" spc="-5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 zakładce „Fundusze bez barier” 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95D2F102-09AB-A622-DB29-372805D9BB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05346" y="2533178"/>
            <a:ext cx="9217024" cy="2398787"/>
          </a:xfrm>
        </p:spPr>
        <p:txBody>
          <a:bodyPr>
            <a:normAutofit/>
          </a:bodyPr>
          <a:lstStyle/>
          <a:p>
            <a:pPr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pl-PL" b="1" kern="1400" spc="-5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hlinkClick r:id="rId6"/>
              </a:rPr>
              <a:t>Procedura składania zgłoszeń o podejrzeniu niezgodności z Kartą Praw Podstawowych (KPP) do praktyki wdrażania programu regionalnego Fundusze Europejskie dla Kujaw i Pomorza 2021-2027</a:t>
            </a:r>
            <a:endParaRPr lang="pl-PL" b="1" kern="1400" spc="-5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pl-PL" b="1" kern="1400" spc="-5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hlinkClick r:id="rId7"/>
              </a:rPr>
              <a:t>Procedura służąca do włączania zapisów Konwencji o Prawach Osób Niepełnosprawnych (KPON) do praktyki wdrażania programu regionalnego Fundusze Europejskie dla Kujaw i Pomorza 2021-2027</a:t>
            </a:r>
            <a:endParaRPr lang="pl-PL" b="1" kern="1400" spc="-5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0" name="Symbol zastępczy zawartości 3">
            <a:extLst>
              <a:ext uri="{FF2B5EF4-FFF2-40B4-BE49-F238E27FC236}">
                <a16:creationId xmlns:a16="http://schemas.microsoft.com/office/drawing/2014/main" id="{67D61F22-C576-6ABB-8B6B-ECA3A0F58AFD}"/>
              </a:ext>
            </a:extLst>
          </p:cNvPr>
          <p:cNvSpPr txBox="1">
            <a:spLocks/>
          </p:cNvSpPr>
          <p:nvPr/>
        </p:nvSpPr>
        <p:spPr>
          <a:xfrm>
            <a:off x="340122" y="4893580"/>
            <a:ext cx="9686304" cy="2630673"/>
          </a:xfrm>
          <a:prstGeom prst="rect">
            <a:avLst/>
          </a:prstGeom>
        </p:spPr>
        <p:txBody>
          <a:bodyPr vert="horz" lIns="0" tIns="0" rIns="0" bIns="0" rtlCol="0">
            <a:normAutofit fontScale="92500" lnSpcReduction="10000"/>
          </a:bodyPr>
          <a:lstStyle>
            <a:lvl1pPr marL="251990" indent="-251990" algn="l" defTabSz="1007959" rtl="0" eaLnBrk="1" latinLnBrk="0" hangingPunct="1">
              <a:lnSpc>
                <a:spcPts val="2400"/>
              </a:lnSpc>
              <a:spcBef>
                <a:spcPts val="1102"/>
              </a:spcBef>
              <a:buClr>
                <a:schemeClr val="accent1"/>
              </a:buClr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755970" indent="-251990" algn="l" defTabSz="1007959" rtl="0" eaLnBrk="1" latinLnBrk="0" hangingPunct="1">
              <a:lnSpc>
                <a:spcPts val="2400"/>
              </a:lnSpc>
              <a:spcBef>
                <a:spcPts val="551"/>
              </a:spcBef>
              <a:buFontTx/>
              <a:buBlip>
                <a:blip r:embed="rId3"/>
              </a:buBlip>
              <a:defRPr sz="1800" kern="12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2pPr>
            <a:lvl3pPr marL="1259949" indent="-251990" algn="l" defTabSz="1007959" rtl="0" eaLnBrk="1" latinLnBrk="0" hangingPunct="1">
              <a:lnSpc>
                <a:spcPts val="2400"/>
              </a:lnSpc>
              <a:spcBef>
                <a:spcPts val="551"/>
              </a:spcBef>
              <a:buFontTx/>
              <a:buBlip>
                <a:blip r:embed="rId4"/>
              </a:buBlip>
              <a:defRPr sz="1800" kern="12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3pPr>
            <a:lvl4pPr marL="1763929" indent="-251990" algn="l" defTabSz="1007959" rtl="0" eaLnBrk="1" latinLnBrk="0" hangingPunct="1">
              <a:lnSpc>
                <a:spcPts val="24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4pPr>
            <a:lvl5pPr marL="2267909" indent="-251990" algn="l" defTabSz="1007959" rtl="0" eaLnBrk="1" latinLnBrk="0" hangingPunct="1">
              <a:lnSpc>
                <a:spcPts val="24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5pPr>
            <a:lvl6pPr marL="2771888" indent="-251990" algn="l" defTabSz="1007959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68" indent="-251990" algn="l" defTabSz="1007959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848" indent="-251990" algn="l" defTabSz="1007959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828" indent="-251990" algn="l" defTabSz="1007959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b="1" kern="1400" spc="-5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Podejrzenie niezgodności projektów/działań z KPP lub z KPON może zgłosić:</a:t>
            </a:r>
          </a:p>
          <a:p>
            <a:pPr marL="342900" indent="-34290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FontTx/>
              <a:buAutoNum type="arabicPeriod"/>
            </a:pPr>
            <a:r>
              <a:rPr lang="pl-PL" kern="1400" spc="-5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Każdy podmiot/osoba, w tym organizacje pozarządowe działające na rzecz dostępności lub równego traktowania, </a:t>
            </a:r>
          </a:p>
          <a:p>
            <a:pPr marL="342900" indent="-34290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FontTx/>
              <a:buAutoNum type="arabicPeriod"/>
            </a:pPr>
            <a:r>
              <a:rPr lang="pl-PL" kern="1400" spc="-5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 przypadku KPON – osoba z niepełnosprawnością lub opiekun prawny takiej osoby,</a:t>
            </a:r>
          </a:p>
          <a:p>
            <a:pPr marL="342900" indent="-34290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FontTx/>
              <a:buAutoNum type="arabicPeriod"/>
            </a:pPr>
            <a:r>
              <a:rPr lang="pl-PL" kern="1400" spc="-5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 procesie składania zgłoszenia konieczne jest wykazanie interesu faktycznego – musi istnieć podstawa faktyczna dla danej osoby/instytucji do złożenia zgłoszenia.</a:t>
            </a:r>
          </a:p>
          <a:p>
            <a:pPr marL="0" indent="0">
              <a:buFontTx/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30527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62469B4-F1B5-CC32-BB86-F9526A5D657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86729" y="179437"/>
            <a:ext cx="10118352" cy="70788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l" defTabSz="1007959" rtl="0" eaLnBrk="1" latinLnBrk="0" hangingPunct="1">
              <a:lnSpc>
                <a:spcPts val="3600"/>
              </a:lnSpc>
              <a:spcBef>
                <a:spcPct val="0"/>
              </a:spcBef>
              <a:buNone/>
              <a:defRPr sz="2801" b="1" kern="12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2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Procedury zgłaszania niezgodności projektów/działań z KPP i KPON </a:t>
            </a: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– informacje dodatkowe cd.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94699ADA-7BA6-087D-5A35-64B327C040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86730" y="971843"/>
            <a:ext cx="9451664" cy="1799882"/>
          </a:xfrm>
        </p:spPr>
        <p:txBody>
          <a:bodyPr>
            <a:normAutofit fontScale="92500" lnSpcReduction="10000"/>
          </a:bodyPr>
          <a:lstStyle/>
          <a:p>
            <a:r>
              <a:rPr lang="pl-PL" b="1" kern="1400" spc="-5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Podejrzenie niezgodności projektów/działań z KPP lub z KPON można zgłosić:</a:t>
            </a:r>
          </a:p>
          <a:p>
            <a:pPr marL="342900" indent="-34290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AutoNum type="arabicPeriod"/>
            </a:pPr>
            <a:r>
              <a:rPr lang="pl-PL" sz="1800" kern="1400" spc="-5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Poprzez wypełnienie formularza elektronicznego on-line,</a:t>
            </a:r>
          </a:p>
          <a:p>
            <a:pPr marL="342900" indent="-34290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AutoNum type="arabicPeriod"/>
            </a:pPr>
            <a:r>
              <a:rPr lang="pl-PL" sz="1800" kern="1400" spc="-5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Poprzez wypełnienie formularza w wersji papierowej i przesłanie go drogą elektroniczną lub pocztą lub doręczenie osobiste do urzędu.</a:t>
            </a:r>
          </a:p>
          <a:p>
            <a:pPr marL="0" indent="0">
              <a:buNone/>
            </a:pPr>
            <a:endParaRPr lang="pl-PL" dirty="0"/>
          </a:p>
        </p:txBody>
      </p:sp>
      <p:sp>
        <p:nvSpPr>
          <p:cNvPr id="7" name="Symbol zastępczy zawartości 3">
            <a:extLst>
              <a:ext uri="{FF2B5EF4-FFF2-40B4-BE49-F238E27FC236}">
                <a16:creationId xmlns:a16="http://schemas.microsoft.com/office/drawing/2014/main" id="{F57CFA3D-4636-94BB-78B3-FEC4258F5185}"/>
              </a:ext>
            </a:extLst>
          </p:cNvPr>
          <p:cNvSpPr txBox="1">
            <a:spLocks/>
          </p:cNvSpPr>
          <p:nvPr/>
        </p:nvSpPr>
        <p:spPr>
          <a:xfrm>
            <a:off x="286729" y="2553253"/>
            <a:ext cx="10243753" cy="4971000"/>
          </a:xfrm>
          <a:prstGeom prst="rect">
            <a:avLst/>
          </a:prstGeom>
        </p:spPr>
        <p:txBody>
          <a:bodyPr vert="horz" lIns="0" tIns="0" rIns="0" bIns="0" rtlCol="0">
            <a:normAutofit fontScale="47500" lnSpcReduction="20000"/>
          </a:bodyPr>
          <a:lstStyle>
            <a:lvl1pPr marL="251990" indent="-251990" algn="l" defTabSz="1007959" rtl="0" eaLnBrk="1" latinLnBrk="0" hangingPunct="1">
              <a:lnSpc>
                <a:spcPts val="2400"/>
              </a:lnSpc>
              <a:spcBef>
                <a:spcPts val="1102"/>
              </a:spcBef>
              <a:buClr>
                <a:schemeClr val="accent1"/>
              </a:buClr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755970" indent="-251990" algn="l" defTabSz="1007959" rtl="0" eaLnBrk="1" latinLnBrk="0" hangingPunct="1">
              <a:lnSpc>
                <a:spcPts val="2400"/>
              </a:lnSpc>
              <a:spcBef>
                <a:spcPts val="551"/>
              </a:spcBef>
              <a:buFontTx/>
              <a:buBlip>
                <a:blip r:embed="rId3"/>
              </a:buBlip>
              <a:defRPr sz="1800" kern="12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2pPr>
            <a:lvl3pPr marL="1259949" indent="-251990" algn="l" defTabSz="1007959" rtl="0" eaLnBrk="1" latinLnBrk="0" hangingPunct="1">
              <a:lnSpc>
                <a:spcPts val="2400"/>
              </a:lnSpc>
              <a:spcBef>
                <a:spcPts val="551"/>
              </a:spcBef>
              <a:buFontTx/>
              <a:buBlip>
                <a:blip r:embed="rId4"/>
              </a:buBlip>
              <a:defRPr sz="1800" kern="12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3pPr>
            <a:lvl4pPr marL="1763929" indent="-251990" algn="l" defTabSz="1007959" rtl="0" eaLnBrk="1" latinLnBrk="0" hangingPunct="1">
              <a:lnSpc>
                <a:spcPts val="24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4pPr>
            <a:lvl5pPr marL="2267909" indent="-251990" algn="l" defTabSz="1007959" rtl="0" eaLnBrk="1" latinLnBrk="0" hangingPunct="1">
              <a:lnSpc>
                <a:spcPts val="24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5pPr>
            <a:lvl6pPr marL="2771888" indent="-251990" algn="l" defTabSz="1007959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68" indent="-251990" algn="l" defTabSz="1007959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848" indent="-251990" algn="l" defTabSz="1007959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828" indent="-251990" algn="l" defTabSz="1007959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3600" b="1" dirty="0">
                <a:latin typeface="Arial" panose="020B0604020202020204" pitchFamily="34" charset="0"/>
                <a:cs typeface="Arial" panose="020B0604020202020204" pitchFamily="34" charset="0"/>
              </a:rPr>
              <a:t>Zgłoszenia o podejrzeniu niezgodności projektu/działań z KPP będą rozpatrywane </a:t>
            </a:r>
            <a:br>
              <a:rPr lang="pl-PL" sz="3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3600" b="1" dirty="0">
                <a:latin typeface="Arial" panose="020B0604020202020204" pitchFamily="34" charset="0"/>
                <a:cs typeface="Arial" panose="020B0604020202020204" pitchFamily="34" charset="0"/>
              </a:rPr>
              <a:t>w terminie 2 miesięcy od ich wpływu do IZ</a:t>
            </a:r>
            <a:r>
              <a:rPr lang="pl-PL" sz="36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br>
              <a:rPr lang="pl-PL" sz="3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3600" dirty="0">
                <a:latin typeface="Arial" panose="020B0604020202020204" pitchFamily="34" charset="0"/>
                <a:cs typeface="Arial" panose="020B0604020202020204" pitchFamily="34" charset="0"/>
              </a:rPr>
              <a:t>Termin może zostać wydłużony w uzasadnionych przypadkach. IZ poinformuje o tym zgłaszającego.</a:t>
            </a:r>
          </a:p>
          <a:p>
            <a:r>
              <a:rPr lang="pl-PL" sz="3600" b="1" dirty="0">
                <a:latin typeface="Arial" panose="020B0604020202020204" pitchFamily="34" charset="0"/>
                <a:cs typeface="Arial" panose="020B0604020202020204" pitchFamily="34" charset="0"/>
              </a:rPr>
              <a:t>IZ jest zobowiązana do rozpatrzenia zgłoszenia i podjęcia odpowiednich kroków zmierzających do jego uwzględnienia lub odrzucenia.</a:t>
            </a:r>
          </a:p>
          <a:p>
            <a:r>
              <a:rPr lang="pl-PL" sz="3600" b="1" dirty="0">
                <a:latin typeface="Arial" panose="020B0604020202020204" pitchFamily="34" charset="0"/>
                <a:cs typeface="Arial" panose="020B0604020202020204" pitchFamily="34" charset="0"/>
              </a:rPr>
              <a:t>Anonimowe zgłoszenia nie będą rozpatrywane.</a:t>
            </a:r>
          </a:p>
          <a:p>
            <a:r>
              <a:rPr lang="pl-PL" sz="3600" dirty="0">
                <a:latin typeface="Arial" panose="020B0604020202020204" pitchFamily="34" charset="0"/>
                <a:cs typeface="Arial" panose="020B0604020202020204" pitchFamily="34" charset="0"/>
              </a:rPr>
              <a:t>W przypadku potwierdzenia naruszenia przepisów KPP, Instytucja Zarządzająca/Rzecznik Funduszy Europejskich (RFE) powiadamia wnioskodawcę o dalszych możliwościach postępowania w sprawie, tj. zgłoszenia naruszenia np. do Rzecznika Praw Obywatelskich, Państwowej Inspekcji Pracy, Rzecznika Praw Pacjenta lub sądu.</a:t>
            </a:r>
          </a:p>
          <a:p>
            <a:r>
              <a:rPr lang="pl-PL" sz="3600" dirty="0">
                <a:latin typeface="Arial" panose="020B0604020202020204" pitchFamily="34" charset="0"/>
                <a:cs typeface="Arial" panose="020B0604020202020204" pitchFamily="34" charset="0"/>
              </a:rPr>
              <a:t>W przypadku naruszenia obowiązujących przepisów prawa, IZ/RFE zawiadamia także właściwe organy ścigania.</a:t>
            </a:r>
          </a:p>
          <a:p>
            <a:r>
              <a:rPr lang="pl-PL" sz="3600" dirty="0">
                <a:latin typeface="Arial" panose="020B0604020202020204" pitchFamily="34" charset="0"/>
                <a:cs typeface="Arial" panose="020B0604020202020204" pitchFamily="34" charset="0"/>
              </a:rPr>
              <a:t>IZ/RFE informuje wnioskodawcę o możliwości złożenia skargi do właściwych organów/instytucji niezależnie od wyników przeprowadzonej przez siebie weryfikacji.</a:t>
            </a:r>
            <a:endParaRPr lang="pl-PL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l-PL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Tx/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9359610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2726208F-D6F7-1381-5132-3B60A6BFE7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89722" y="3635821"/>
            <a:ext cx="8136521" cy="2302853"/>
          </a:xfrm>
        </p:spPr>
        <p:txBody>
          <a:bodyPr>
            <a:normAutofit fontScale="90000"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pl-PL" sz="4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Dziękuję za uwagę</a:t>
            </a:r>
            <a:br>
              <a:rPr kumimoji="0" lang="pl-PL" sz="4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ill Sans MT"/>
                <a:ea typeface="+mn-ea"/>
                <a:cs typeface="+mn-cs"/>
              </a:rPr>
            </a:br>
            <a:r>
              <a:rPr kumimoji="0" lang="pl-PL" sz="2700" b="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br>
              <a:rPr kumimoji="0" lang="pl-PL" sz="4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ill Sans MT"/>
                <a:ea typeface="+mn-ea"/>
                <a:cs typeface="+mn-cs"/>
              </a:rPr>
            </a:br>
            <a:r>
              <a:rPr kumimoji="0" lang="pl-PL" sz="2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Lucyna Tkaczyk</a:t>
            </a:r>
            <a:br>
              <a:rPr kumimoji="0" lang="pl-PL" sz="2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kumimoji="0" lang="pl-PL" sz="2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Koordynatorka ds. Karty Praw Podstawowych </a:t>
            </a:r>
            <a:br>
              <a:rPr kumimoji="0" lang="pl-PL" sz="2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kumimoji="0" lang="pl-PL" sz="2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 zasad równościowych</a:t>
            </a:r>
            <a:br>
              <a:rPr kumimoji="0" lang="pl-PL" sz="2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kumimoji="0" lang="pl-PL" sz="2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e-mail: koordynatorkpp@kujawsko-pomorskie.pl</a:t>
            </a:r>
            <a:br>
              <a:rPr kumimoji="0" lang="pl-PL" sz="2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br>
              <a:rPr kumimoji="0" lang="pl-PL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endParaRPr lang="pl-PL" sz="1800" kern="50" dirty="0">
              <a:effectLst/>
              <a:latin typeface="Times New Roman" panose="02020603050405020304" pitchFamily="18" charset="0"/>
              <a:ea typeface="SimSun" panose="02010600030101010101" pitchFamily="2" charset="-122"/>
              <a:cs typeface="Mangal" panose="02040503050203030202" pitchFamily="18" charset="0"/>
            </a:endParaRPr>
          </a:p>
        </p:txBody>
      </p:sp>
      <p:pic>
        <p:nvPicPr>
          <p:cNvPr id="6" name="Obraz 5" descr="Z lewej strony znak Funduszy Europejskich złożony z symbolu graficznego, nazwy Fundusze Europejskie dla Kujaw i Pomorza, następnie flaga Polski z napisem Rzeczpospolita Polska oraz znak Unii Europejskiej składający się z flagi UE, napisu Dofinansowane przez Unię Europejską, z prawej strony herb Województwa Kujawsko-Pomorskiego, nazwa Samorząd Województwa Kujawsko-Pomorskiego.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38" y="6444133"/>
            <a:ext cx="10058400" cy="934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781380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Niestandardowy 8">
      <a:dk1>
        <a:srgbClr val="000000"/>
      </a:dk1>
      <a:lt1>
        <a:srgbClr val="FFFFFF"/>
      </a:lt1>
      <a:dk2>
        <a:srgbClr val="002073"/>
      </a:dk2>
      <a:lt2>
        <a:srgbClr val="FFFFFF"/>
      </a:lt2>
      <a:accent1>
        <a:srgbClr val="003399"/>
      </a:accent1>
      <a:accent2>
        <a:srgbClr val="A6D3FF"/>
      </a:accent2>
      <a:accent3>
        <a:srgbClr val="FFD618"/>
      </a:accent3>
      <a:accent4>
        <a:srgbClr val="0051B0"/>
      </a:accent4>
      <a:accent5>
        <a:srgbClr val="6BB1E2"/>
      </a:accent5>
      <a:accent6>
        <a:srgbClr val="FFE60B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ja1" id="{436F5452-C95B-4D43-A1C6-1CA5BE69C951}" vid="{ABE25C27-1E66-47F3-AA86-B88226738C33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Prezentacja z numerem strony</Template>
  <TotalTime>15654</TotalTime>
  <Words>1402</Words>
  <Application>Microsoft Office PowerPoint</Application>
  <PresentationFormat>Niestandardowy</PresentationFormat>
  <Paragraphs>86</Paragraphs>
  <Slides>12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12</vt:i4>
      </vt:variant>
    </vt:vector>
  </HeadingPairs>
  <TitlesOfParts>
    <vt:vector size="19" baseType="lpstr">
      <vt:lpstr>Arial</vt:lpstr>
      <vt:lpstr>Calibri</vt:lpstr>
      <vt:lpstr>Gill Sans MT</vt:lpstr>
      <vt:lpstr>Open Sans</vt:lpstr>
      <vt:lpstr>Times New Roman</vt:lpstr>
      <vt:lpstr>Wingdings</vt:lpstr>
      <vt:lpstr>Motyw pakietu Office</vt:lpstr>
      <vt:lpstr>Informacja nt. zgłoszeń/skarg dotyczących niezgodności projektów lub działań związanych  z realizacją projektów/wdrażaniem programu  z Kartą Praw Podstawowych (KPP) oraz  z Konwencją o prawach osób niepełnosprawnych (KPON)  </vt:lpstr>
      <vt:lpstr>Przygotowanie rocznej zbiorczej informacji  o wszystkich zgłoszeniach dotyczących niezgodności projektów  z KPP/KPON oraz skarg  i przedstawienie jej Komitetowi Monitorującemu wynika: </vt:lpstr>
      <vt:lpstr>Zgodnie z instrukcją wykonawczą IZ FEdKP 2021-2027 </vt:lpstr>
      <vt:lpstr>Zakres sprawozdania obejmuje informacje:</vt:lpstr>
      <vt:lpstr>Zestawienie spraw dotyczących niezgodności operacji wspieranych z funduszy UE z zapisami KPP oraz KPON, które wpłynęły do Rzecznika Praw Obywatelskich w 2023 r.</vt:lpstr>
      <vt:lpstr>Informacja o zidentyfikowanych działaniach dyskryminacyjnych   </vt:lpstr>
      <vt:lpstr>Podjęte działania przez Instytucję Zarządzającą oraz JST</vt:lpstr>
      <vt:lpstr>Kryterium: Klauzula antydyskryminacyjna (dotyczy JST)</vt:lpstr>
      <vt:lpstr>Procedury zgłaszania niezgodności projektów/działań z KPP i KPON</vt:lpstr>
      <vt:lpstr>Procedury zgłaszania niezgodności projektów/działań z KPP i KPON – informacje dodatkowe</vt:lpstr>
      <vt:lpstr>Procedury zgłaszania niezgodności projektów/działań z KPP i KPON – informacje dodatkowe cd.</vt:lpstr>
      <vt:lpstr>Dziękuję za uwagę . Lucyna Tkaczyk Koordynatorka ds. Karty Praw Podstawowych  i zasad równościowych e-mail: koordynatorkpp@kujawsko-pomorskie.pl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Sowiński Piotr</dc:creator>
  <cp:lastModifiedBy>Lucyna Tkaczyk</cp:lastModifiedBy>
  <cp:revision>102</cp:revision>
  <dcterms:created xsi:type="dcterms:W3CDTF">2022-06-22T09:40:44Z</dcterms:created>
  <dcterms:modified xsi:type="dcterms:W3CDTF">2024-06-21T11:31:56Z</dcterms:modified>
</cp:coreProperties>
</file>