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60" r:id="rId1"/>
  </p:sldMasterIdLst>
  <p:notesMasterIdLst>
    <p:notesMasterId r:id="rId32"/>
  </p:notesMasterIdLst>
  <p:handoutMasterIdLst>
    <p:handoutMasterId r:id="rId33"/>
  </p:handoutMasterIdLst>
  <p:sldIdLst>
    <p:sldId id="277" r:id="rId2"/>
    <p:sldId id="293" r:id="rId3"/>
    <p:sldId id="297" r:id="rId4"/>
    <p:sldId id="492" r:id="rId5"/>
    <p:sldId id="2584" r:id="rId6"/>
    <p:sldId id="1458" r:id="rId7"/>
    <p:sldId id="2581" r:id="rId8"/>
    <p:sldId id="496" r:id="rId9"/>
    <p:sldId id="389" r:id="rId10"/>
    <p:sldId id="1460" r:id="rId11"/>
    <p:sldId id="1461" r:id="rId12"/>
    <p:sldId id="497" r:id="rId13"/>
    <p:sldId id="498" r:id="rId14"/>
    <p:sldId id="1462" r:id="rId15"/>
    <p:sldId id="1463" r:id="rId16"/>
    <p:sldId id="1464" r:id="rId17"/>
    <p:sldId id="2582" r:id="rId18"/>
    <p:sldId id="1465" r:id="rId19"/>
    <p:sldId id="404" r:id="rId20"/>
    <p:sldId id="2583" r:id="rId21"/>
    <p:sldId id="409" r:id="rId22"/>
    <p:sldId id="410" r:id="rId23"/>
    <p:sldId id="411" r:id="rId24"/>
    <p:sldId id="523" r:id="rId25"/>
    <p:sldId id="524" r:id="rId26"/>
    <p:sldId id="525" r:id="rId27"/>
    <p:sldId id="353" r:id="rId28"/>
    <p:sldId id="378" r:id="rId29"/>
    <p:sldId id="380" r:id="rId30"/>
    <p:sldId id="2580" r:id="rId31"/>
  </p:sldIdLst>
  <p:sldSz cx="12192000" cy="6858000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kcja domyślna" id="{676DC931-43CD-4F09-9C55-91ACB59F2ABC}">
          <p14:sldIdLst>
            <p14:sldId id="277"/>
            <p14:sldId id="293"/>
            <p14:sldId id="297"/>
            <p14:sldId id="492"/>
            <p14:sldId id="2584"/>
            <p14:sldId id="1458"/>
            <p14:sldId id="2581"/>
            <p14:sldId id="496"/>
            <p14:sldId id="389"/>
            <p14:sldId id="1460"/>
            <p14:sldId id="1461"/>
            <p14:sldId id="497"/>
            <p14:sldId id="498"/>
            <p14:sldId id="1462"/>
            <p14:sldId id="1463"/>
            <p14:sldId id="1464"/>
            <p14:sldId id="2582"/>
            <p14:sldId id="1465"/>
            <p14:sldId id="404"/>
            <p14:sldId id="2583"/>
            <p14:sldId id="409"/>
            <p14:sldId id="410"/>
            <p14:sldId id="411"/>
            <p14:sldId id="523"/>
            <p14:sldId id="524"/>
            <p14:sldId id="525"/>
            <p14:sldId id="353"/>
            <p14:sldId id="378"/>
            <p14:sldId id="380"/>
          </p14:sldIdLst>
        </p14:section>
        <p14:section name="Sekcja bez tytułu" id="{3054DBE6-AD1B-4F01-8C22-2E045B5C2254}">
          <p14:sldIdLst>
            <p14:sldId id="258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99FF"/>
    <a:srgbClr val="4472C4"/>
    <a:srgbClr val="FF99FF"/>
    <a:srgbClr val="66FFFF"/>
    <a:srgbClr val="33CC33"/>
    <a:srgbClr val="FF006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859" autoAdjust="0"/>
    <p:restoredTop sz="94660"/>
  </p:normalViewPr>
  <p:slideViewPr>
    <p:cSldViewPr snapToGrid="0">
      <p:cViewPr varScale="1">
        <p:scale>
          <a:sx n="79" d="100"/>
          <a:sy n="79" d="100"/>
        </p:scale>
        <p:origin x="36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3307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8/10/relationships/authors" Target="authors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BE4A88-1F2D-4BF9-B27A-6900737C85C1}" type="doc">
      <dgm:prSet loTypeId="urn:microsoft.com/office/officeart/2005/8/layout/list1" loCatId="list" qsTypeId="urn:microsoft.com/office/officeart/2005/8/quickstyle/3d1" qsCatId="3D" csTypeId="urn:microsoft.com/office/officeart/2005/8/colors/accent1_3" csCatId="accent1" phldr="1"/>
      <dgm:spPr/>
      <dgm:t>
        <a:bodyPr/>
        <a:lstStyle/>
        <a:p>
          <a:endParaRPr lang="pl-PL"/>
        </a:p>
      </dgm:t>
    </dgm:pt>
    <dgm:pt modelId="{611FC2DE-19EB-4234-BB7D-F123468757D2}">
      <dgm:prSet phldrT="[Tekst]" custT="1"/>
      <dgm:spPr/>
      <dgm:t>
        <a:bodyPr/>
        <a:lstStyle/>
        <a:p>
          <a:r>
            <a:rPr lang="pl-PL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ahoma" pitchFamily="34" charset="0"/>
              <a:cs typeface="Traditional Arabic" pitchFamily="2" charset="-78"/>
            </a:rPr>
            <a:t>2021 </a:t>
          </a:r>
          <a:r>
            <a:rPr lang="pl-P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ahoma" pitchFamily="34" charset="0"/>
              <a:cs typeface="Traditional Arabic" pitchFamily="2" charset="-78"/>
            </a:rPr>
            <a:t>(do równych 3 lat wstecz)</a:t>
          </a:r>
          <a:endParaRPr lang="pl-PL" sz="3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lt"/>
            <a:ea typeface="Tahoma" pitchFamily="34" charset="0"/>
            <a:cs typeface="Traditional Arabic" pitchFamily="2" charset="-78"/>
          </a:endParaRPr>
        </a:p>
      </dgm:t>
    </dgm:pt>
    <dgm:pt modelId="{F82F5C9F-D347-4CD7-98D9-FE29426C2298}" type="parTrans" cxnId="{B803AE16-5867-4E7D-B727-C21F886796C6}">
      <dgm:prSet/>
      <dgm:spPr/>
      <dgm:t>
        <a:bodyPr/>
        <a:lstStyle/>
        <a:p>
          <a:endParaRPr lang="pl-PL"/>
        </a:p>
      </dgm:t>
    </dgm:pt>
    <dgm:pt modelId="{2D5CF102-AA6B-4F15-A27F-D95527352A58}" type="sibTrans" cxnId="{B803AE16-5867-4E7D-B727-C21F886796C6}">
      <dgm:prSet/>
      <dgm:spPr/>
      <dgm:t>
        <a:bodyPr/>
        <a:lstStyle/>
        <a:p>
          <a:endParaRPr lang="pl-PL"/>
        </a:p>
      </dgm:t>
    </dgm:pt>
    <dgm:pt modelId="{FAE9B080-F8C8-4778-AD57-775C60B64488}">
      <dgm:prSet phldrT="[Tekst]" custT="1"/>
      <dgm:spPr/>
      <dgm:t>
        <a:bodyPr/>
        <a:lstStyle/>
        <a:p>
          <a:r>
            <a:rPr lang="pl-PL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itchFamily="18" charset="0"/>
            </a:rPr>
            <a:t>2023</a:t>
          </a:r>
        </a:p>
      </dgm:t>
    </dgm:pt>
    <dgm:pt modelId="{03CA51D2-90D3-4D41-A7B7-0F8C5DEC3DC8}" type="parTrans" cxnId="{0A6633B5-8C37-4B06-B6DB-422CDCCC8971}">
      <dgm:prSet/>
      <dgm:spPr/>
      <dgm:t>
        <a:bodyPr/>
        <a:lstStyle/>
        <a:p>
          <a:endParaRPr lang="pl-PL"/>
        </a:p>
      </dgm:t>
    </dgm:pt>
    <dgm:pt modelId="{7327241E-1254-49D1-91FC-471D8400696D}" type="sibTrans" cxnId="{0A6633B5-8C37-4B06-B6DB-422CDCCC8971}">
      <dgm:prSet/>
      <dgm:spPr/>
      <dgm:t>
        <a:bodyPr/>
        <a:lstStyle/>
        <a:p>
          <a:endParaRPr lang="pl-PL"/>
        </a:p>
      </dgm:t>
    </dgm:pt>
    <dgm:pt modelId="{B6098ADA-DA6D-4A87-8BA9-5154168A8B22}">
      <dgm:prSet phldrT="[Tekst]" custT="1"/>
      <dgm:spPr>
        <a:scene3d>
          <a:camera prst="orthographicFront"/>
          <a:lightRig rig="flat" dir="t"/>
        </a:scene3d>
      </dgm:spPr>
      <dgm:t>
        <a:bodyPr/>
        <a:lstStyle/>
        <a:p>
          <a:r>
            <a:rPr lang="pl-PL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itchFamily="18" charset="0"/>
            </a:rPr>
            <a:t>2024</a:t>
          </a:r>
          <a:r>
            <a:rPr lang="pl-PL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itchFamily="18" charset="0"/>
            </a:rPr>
            <a:t> </a:t>
          </a:r>
          <a:r>
            <a:rPr lang="pl-P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ahoma" pitchFamily="34" charset="0"/>
            </a:rPr>
            <a:t>(do dnia udzielenia pomocy)</a:t>
          </a:r>
          <a:endParaRPr lang="pl-PL" sz="2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lt"/>
            <a:cs typeface="Tahoma" pitchFamily="34" charset="0"/>
          </a:endParaRPr>
        </a:p>
      </dgm:t>
    </dgm:pt>
    <dgm:pt modelId="{2CA2E992-DBBE-42D2-9B8A-A5CC721ACEE2}" type="parTrans" cxnId="{6700B580-20CE-4C22-B74E-3A522071A05F}">
      <dgm:prSet/>
      <dgm:spPr/>
      <dgm:t>
        <a:bodyPr/>
        <a:lstStyle/>
        <a:p>
          <a:endParaRPr lang="pl-PL"/>
        </a:p>
      </dgm:t>
    </dgm:pt>
    <dgm:pt modelId="{B45AA9E3-BCA7-46B1-9205-46B9A52E196E}" type="sibTrans" cxnId="{6700B580-20CE-4C22-B74E-3A522071A05F}">
      <dgm:prSet/>
      <dgm:spPr/>
      <dgm:t>
        <a:bodyPr/>
        <a:lstStyle/>
        <a:p>
          <a:endParaRPr lang="pl-PL"/>
        </a:p>
      </dgm:t>
    </dgm:pt>
    <dgm:pt modelId="{0B51322E-523B-4D5E-9426-BA14D135AE10}">
      <dgm:prSet/>
      <dgm:spPr/>
      <dgm:t>
        <a:bodyPr/>
        <a:lstStyle/>
        <a:p>
          <a:endParaRPr lang="en-GB">
            <a:highlight>
              <a:srgbClr val="9999FF"/>
            </a:highlight>
          </a:endParaRPr>
        </a:p>
      </dgm:t>
    </dgm:pt>
    <dgm:pt modelId="{58A1F477-D472-42E7-9D24-D4FCD0E41C67}" type="parTrans" cxnId="{4E636A4D-1345-428E-B0F8-01E7F88057C2}">
      <dgm:prSet/>
      <dgm:spPr/>
      <dgm:t>
        <a:bodyPr/>
        <a:lstStyle/>
        <a:p>
          <a:endParaRPr lang="en-GB"/>
        </a:p>
      </dgm:t>
    </dgm:pt>
    <dgm:pt modelId="{60825586-ECBA-49EC-9A30-F650AB1BFBB6}" type="sibTrans" cxnId="{4E636A4D-1345-428E-B0F8-01E7F88057C2}">
      <dgm:prSet/>
      <dgm:spPr/>
      <dgm:t>
        <a:bodyPr/>
        <a:lstStyle/>
        <a:p>
          <a:endParaRPr lang="en-GB"/>
        </a:p>
      </dgm:t>
    </dgm:pt>
    <dgm:pt modelId="{4F617070-E15F-4BB9-8356-C952B0B589B4}" type="pres">
      <dgm:prSet presAssocID="{D1BE4A88-1F2D-4BF9-B27A-6900737C85C1}" presName="linear" presStyleCnt="0">
        <dgm:presLayoutVars>
          <dgm:dir/>
          <dgm:animLvl val="lvl"/>
          <dgm:resizeHandles val="exact"/>
        </dgm:presLayoutVars>
      </dgm:prSet>
      <dgm:spPr/>
    </dgm:pt>
    <dgm:pt modelId="{D9116467-7587-4577-AFA4-A4B1BBCB9FB8}" type="pres">
      <dgm:prSet presAssocID="{611FC2DE-19EB-4234-BB7D-F123468757D2}" presName="parentLin" presStyleCnt="0"/>
      <dgm:spPr/>
    </dgm:pt>
    <dgm:pt modelId="{F9F4668A-7814-4251-8351-E9D339FE2354}" type="pres">
      <dgm:prSet presAssocID="{611FC2DE-19EB-4234-BB7D-F123468757D2}" presName="parentLeftMargin" presStyleLbl="node1" presStyleIdx="0" presStyleCnt="4"/>
      <dgm:spPr/>
    </dgm:pt>
    <dgm:pt modelId="{2E46EDE3-D5C1-4AFE-8F4D-8CAC4351AD73}" type="pres">
      <dgm:prSet presAssocID="{611FC2DE-19EB-4234-BB7D-F123468757D2}" presName="parentText" presStyleLbl="node1" presStyleIdx="0" presStyleCnt="4" custScaleX="103784" custLinFactNeighborX="7512" custLinFactNeighborY="-1277">
        <dgm:presLayoutVars>
          <dgm:chMax val="0"/>
          <dgm:bulletEnabled val="1"/>
        </dgm:presLayoutVars>
      </dgm:prSet>
      <dgm:spPr/>
    </dgm:pt>
    <dgm:pt modelId="{C7D9930A-CD69-4416-BFEB-ED2B23950DC1}" type="pres">
      <dgm:prSet presAssocID="{611FC2DE-19EB-4234-BB7D-F123468757D2}" presName="negativeSpace" presStyleCnt="0"/>
      <dgm:spPr/>
    </dgm:pt>
    <dgm:pt modelId="{9149CC3A-56C9-4940-BA87-F19A1B785523}" type="pres">
      <dgm:prSet presAssocID="{611FC2DE-19EB-4234-BB7D-F123468757D2}" presName="childText" presStyleLbl="conFgAcc1" presStyleIdx="0" presStyleCnt="4">
        <dgm:presLayoutVars>
          <dgm:bulletEnabled val="1"/>
        </dgm:presLayoutVars>
      </dgm:prSet>
      <dgm:spPr/>
    </dgm:pt>
    <dgm:pt modelId="{BAAC9D3A-9F2A-4F0E-9D8B-B0BBEC001043}" type="pres">
      <dgm:prSet presAssocID="{2D5CF102-AA6B-4F15-A27F-D95527352A58}" presName="spaceBetweenRectangles" presStyleCnt="0"/>
      <dgm:spPr/>
    </dgm:pt>
    <dgm:pt modelId="{2BA7C0A1-4B85-4D67-A59E-4C1E2E9EDD25}" type="pres">
      <dgm:prSet presAssocID="{0B51322E-523B-4D5E-9426-BA14D135AE10}" presName="parentLin" presStyleCnt="0"/>
      <dgm:spPr/>
    </dgm:pt>
    <dgm:pt modelId="{F2D0FD25-0B2C-444E-87C4-02103C3D42AD}" type="pres">
      <dgm:prSet presAssocID="{0B51322E-523B-4D5E-9426-BA14D135AE10}" presName="parentLeftMargin" presStyleLbl="node1" presStyleIdx="0" presStyleCnt="4"/>
      <dgm:spPr/>
    </dgm:pt>
    <dgm:pt modelId="{312A8E7B-7C09-4BF2-B5D8-8523DC845647}" type="pres">
      <dgm:prSet presAssocID="{0B51322E-523B-4D5E-9426-BA14D135AE10}" presName="parentText" presStyleLbl="node1" presStyleIdx="1" presStyleCnt="4" custScaleX="103800" custLinFactNeighborX="9455" custLinFactNeighborY="5812">
        <dgm:presLayoutVars>
          <dgm:chMax val="0"/>
          <dgm:bulletEnabled val="1"/>
        </dgm:presLayoutVars>
      </dgm:prSet>
      <dgm:spPr/>
    </dgm:pt>
    <dgm:pt modelId="{CBA83A8B-6750-428E-A821-810A7E7F0D20}" type="pres">
      <dgm:prSet presAssocID="{0B51322E-523B-4D5E-9426-BA14D135AE10}" presName="negativeSpace" presStyleCnt="0"/>
      <dgm:spPr/>
    </dgm:pt>
    <dgm:pt modelId="{EE1E639F-5635-424B-9A3D-E48B14238FB3}" type="pres">
      <dgm:prSet presAssocID="{0B51322E-523B-4D5E-9426-BA14D135AE10}" presName="childText" presStyleLbl="conFgAcc1" presStyleIdx="1" presStyleCnt="4">
        <dgm:presLayoutVars>
          <dgm:bulletEnabled val="1"/>
        </dgm:presLayoutVars>
      </dgm:prSet>
      <dgm:spPr/>
    </dgm:pt>
    <dgm:pt modelId="{0C132F49-AB0A-443B-A50B-CC6D81885641}" type="pres">
      <dgm:prSet presAssocID="{60825586-ECBA-49EC-9A30-F650AB1BFBB6}" presName="spaceBetweenRectangles" presStyleCnt="0"/>
      <dgm:spPr/>
    </dgm:pt>
    <dgm:pt modelId="{8C786B53-7EEB-4BBF-8191-1F04B6A0186B}" type="pres">
      <dgm:prSet presAssocID="{FAE9B080-F8C8-4778-AD57-775C60B64488}" presName="parentLin" presStyleCnt="0"/>
      <dgm:spPr/>
    </dgm:pt>
    <dgm:pt modelId="{C4FA5E99-2B2D-48D3-9038-6E81F27C8AB1}" type="pres">
      <dgm:prSet presAssocID="{FAE9B080-F8C8-4778-AD57-775C60B64488}" presName="parentLeftMargin" presStyleLbl="node1" presStyleIdx="1" presStyleCnt="4"/>
      <dgm:spPr/>
    </dgm:pt>
    <dgm:pt modelId="{829A0EC6-54E6-47A4-90E1-8ABED2FB7762}" type="pres">
      <dgm:prSet presAssocID="{FAE9B080-F8C8-4778-AD57-775C60B64488}" presName="parentText" presStyleLbl="node1" presStyleIdx="2" presStyleCnt="4" custScaleX="104005" custLinFactNeighborX="5198">
        <dgm:presLayoutVars>
          <dgm:chMax val="0"/>
          <dgm:bulletEnabled val="1"/>
        </dgm:presLayoutVars>
      </dgm:prSet>
      <dgm:spPr/>
    </dgm:pt>
    <dgm:pt modelId="{33ED2258-609C-4F5C-A57F-6ECEBC71FB7E}" type="pres">
      <dgm:prSet presAssocID="{FAE9B080-F8C8-4778-AD57-775C60B64488}" presName="negativeSpace" presStyleCnt="0"/>
      <dgm:spPr/>
    </dgm:pt>
    <dgm:pt modelId="{8BCE82C6-DACA-4ECB-A43D-C7F04586B8CD}" type="pres">
      <dgm:prSet presAssocID="{FAE9B080-F8C8-4778-AD57-775C60B64488}" presName="childText" presStyleLbl="conFgAcc1" presStyleIdx="2" presStyleCnt="4" custLinFactNeighborX="2819" custLinFactNeighborY="-37167">
        <dgm:presLayoutVars>
          <dgm:bulletEnabled val="1"/>
        </dgm:presLayoutVars>
      </dgm:prSet>
      <dgm:spPr/>
    </dgm:pt>
    <dgm:pt modelId="{1E5A1902-966D-47D1-9053-87AE2D8682E8}" type="pres">
      <dgm:prSet presAssocID="{7327241E-1254-49D1-91FC-471D8400696D}" presName="spaceBetweenRectangles" presStyleCnt="0"/>
      <dgm:spPr/>
    </dgm:pt>
    <dgm:pt modelId="{B9ECEB67-ED8E-4510-8A18-6CB5F61115DC}" type="pres">
      <dgm:prSet presAssocID="{B6098ADA-DA6D-4A87-8BA9-5154168A8B22}" presName="parentLin" presStyleCnt="0"/>
      <dgm:spPr/>
    </dgm:pt>
    <dgm:pt modelId="{9706744A-6677-4CF0-A7A5-524FD5ECA2A6}" type="pres">
      <dgm:prSet presAssocID="{B6098ADA-DA6D-4A87-8BA9-5154168A8B22}" presName="parentLeftMargin" presStyleLbl="node1" presStyleIdx="2" presStyleCnt="4"/>
      <dgm:spPr/>
    </dgm:pt>
    <dgm:pt modelId="{F2604800-3C9A-4D5E-8E32-6F37A21F0BA2}" type="pres">
      <dgm:prSet presAssocID="{B6098ADA-DA6D-4A87-8BA9-5154168A8B22}" presName="parentText" presStyleLbl="node1" presStyleIdx="3" presStyleCnt="4" custScaleX="103860" custLinFactNeighborX="6498" custLinFactNeighborY="-1066">
        <dgm:presLayoutVars>
          <dgm:chMax val="0"/>
          <dgm:bulletEnabled val="1"/>
        </dgm:presLayoutVars>
      </dgm:prSet>
      <dgm:spPr/>
    </dgm:pt>
    <dgm:pt modelId="{538AB0D3-5916-448F-9FA6-0909170314BF}" type="pres">
      <dgm:prSet presAssocID="{B6098ADA-DA6D-4A87-8BA9-5154168A8B22}" presName="negativeSpace" presStyleCnt="0"/>
      <dgm:spPr/>
    </dgm:pt>
    <dgm:pt modelId="{BB994DE8-11C7-4A6C-A87E-2D5D5E44B813}" type="pres">
      <dgm:prSet presAssocID="{B6098ADA-DA6D-4A87-8BA9-5154168A8B22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19211C09-AA13-4FB1-BE71-DC020FEE6383}" type="presOf" srcId="{FAE9B080-F8C8-4778-AD57-775C60B64488}" destId="{829A0EC6-54E6-47A4-90E1-8ABED2FB7762}" srcOrd="1" destOrd="0" presId="urn:microsoft.com/office/officeart/2005/8/layout/list1"/>
    <dgm:cxn modelId="{32637B0F-5520-48D3-8F8C-C88E8AB53B1F}" type="presOf" srcId="{611FC2DE-19EB-4234-BB7D-F123468757D2}" destId="{F9F4668A-7814-4251-8351-E9D339FE2354}" srcOrd="0" destOrd="0" presId="urn:microsoft.com/office/officeart/2005/8/layout/list1"/>
    <dgm:cxn modelId="{B803AE16-5867-4E7D-B727-C21F886796C6}" srcId="{D1BE4A88-1F2D-4BF9-B27A-6900737C85C1}" destId="{611FC2DE-19EB-4234-BB7D-F123468757D2}" srcOrd="0" destOrd="0" parTransId="{F82F5C9F-D347-4CD7-98D9-FE29426C2298}" sibTransId="{2D5CF102-AA6B-4F15-A27F-D95527352A58}"/>
    <dgm:cxn modelId="{2561452A-8B4D-4E1A-BFDD-88B3675B9D78}" type="presOf" srcId="{FAE9B080-F8C8-4778-AD57-775C60B64488}" destId="{C4FA5E99-2B2D-48D3-9038-6E81F27C8AB1}" srcOrd="0" destOrd="0" presId="urn:microsoft.com/office/officeart/2005/8/layout/list1"/>
    <dgm:cxn modelId="{1D021D36-1FA4-482D-BF41-3D4EBAACA7A5}" type="presOf" srcId="{B6098ADA-DA6D-4A87-8BA9-5154168A8B22}" destId="{F2604800-3C9A-4D5E-8E32-6F37A21F0BA2}" srcOrd="1" destOrd="0" presId="urn:microsoft.com/office/officeart/2005/8/layout/list1"/>
    <dgm:cxn modelId="{4767783A-92BD-495B-8BB6-BC603029C469}" type="presOf" srcId="{0B51322E-523B-4D5E-9426-BA14D135AE10}" destId="{F2D0FD25-0B2C-444E-87C4-02103C3D42AD}" srcOrd="0" destOrd="0" presId="urn:microsoft.com/office/officeart/2005/8/layout/list1"/>
    <dgm:cxn modelId="{956EAE3D-3573-49CA-A0A8-F87D91743DA3}" type="presOf" srcId="{D1BE4A88-1F2D-4BF9-B27A-6900737C85C1}" destId="{4F617070-E15F-4BB9-8356-C952B0B589B4}" srcOrd="0" destOrd="0" presId="urn:microsoft.com/office/officeart/2005/8/layout/list1"/>
    <dgm:cxn modelId="{4E636A4D-1345-428E-B0F8-01E7F88057C2}" srcId="{D1BE4A88-1F2D-4BF9-B27A-6900737C85C1}" destId="{0B51322E-523B-4D5E-9426-BA14D135AE10}" srcOrd="1" destOrd="0" parTransId="{58A1F477-D472-42E7-9D24-D4FCD0E41C67}" sibTransId="{60825586-ECBA-49EC-9A30-F650AB1BFBB6}"/>
    <dgm:cxn modelId="{6700B580-20CE-4C22-B74E-3A522071A05F}" srcId="{D1BE4A88-1F2D-4BF9-B27A-6900737C85C1}" destId="{B6098ADA-DA6D-4A87-8BA9-5154168A8B22}" srcOrd="3" destOrd="0" parTransId="{2CA2E992-DBBE-42D2-9B8A-A5CC721ACEE2}" sibTransId="{B45AA9E3-BCA7-46B1-9205-46B9A52E196E}"/>
    <dgm:cxn modelId="{B655B18F-59FE-49EB-8EC2-A813F665CA00}" type="presOf" srcId="{B6098ADA-DA6D-4A87-8BA9-5154168A8B22}" destId="{9706744A-6677-4CF0-A7A5-524FD5ECA2A6}" srcOrd="0" destOrd="0" presId="urn:microsoft.com/office/officeart/2005/8/layout/list1"/>
    <dgm:cxn modelId="{8F7D6E9B-9C57-4C86-A929-E1F421B91BC5}" type="presOf" srcId="{611FC2DE-19EB-4234-BB7D-F123468757D2}" destId="{2E46EDE3-D5C1-4AFE-8F4D-8CAC4351AD73}" srcOrd="1" destOrd="0" presId="urn:microsoft.com/office/officeart/2005/8/layout/list1"/>
    <dgm:cxn modelId="{0A6633B5-8C37-4B06-B6DB-422CDCCC8971}" srcId="{D1BE4A88-1F2D-4BF9-B27A-6900737C85C1}" destId="{FAE9B080-F8C8-4778-AD57-775C60B64488}" srcOrd="2" destOrd="0" parTransId="{03CA51D2-90D3-4D41-A7B7-0F8C5DEC3DC8}" sibTransId="{7327241E-1254-49D1-91FC-471D8400696D}"/>
    <dgm:cxn modelId="{8802A8D3-DBAF-4147-8606-D72C44734EB6}" type="presOf" srcId="{0B51322E-523B-4D5E-9426-BA14D135AE10}" destId="{312A8E7B-7C09-4BF2-B5D8-8523DC845647}" srcOrd="1" destOrd="0" presId="urn:microsoft.com/office/officeart/2005/8/layout/list1"/>
    <dgm:cxn modelId="{E661DB22-4974-4888-BAA6-0E5A79110D07}" type="presParOf" srcId="{4F617070-E15F-4BB9-8356-C952B0B589B4}" destId="{D9116467-7587-4577-AFA4-A4B1BBCB9FB8}" srcOrd="0" destOrd="0" presId="urn:microsoft.com/office/officeart/2005/8/layout/list1"/>
    <dgm:cxn modelId="{2206D7ED-D379-45BF-8B4C-131284EB961E}" type="presParOf" srcId="{D9116467-7587-4577-AFA4-A4B1BBCB9FB8}" destId="{F9F4668A-7814-4251-8351-E9D339FE2354}" srcOrd="0" destOrd="0" presId="urn:microsoft.com/office/officeart/2005/8/layout/list1"/>
    <dgm:cxn modelId="{3ACB23F1-39DB-4358-A151-949950621FB0}" type="presParOf" srcId="{D9116467-7587-4577-AFA4-A4B1BBCB9FB8}" destId="{2E46EDE3-D5C1-4AFE-8F4D-8CAC4351AD73}" srcOrd="1" destOrd="0" presId="urn:microsoft.com/office/officeart/2005/8/layout/list1"/>
    <dgm:cxn modelId="{374D9F46-52F5-4099-9B1A-C33CE32DD0BF}" type="presParOf" srcId="{4F617070-E15F-4BB9-8356-C952B0B589B4}" destId="{C7D9930A-CD69-4416-BFEB-ED2B23950DC1}" srcOrd="1" destOrd="0" presId="urn:microsoft.com/office/officeart/2005/8/layout/list1"/>
    <dgm:cxn modelId="{6ECB0A83-3E4C-4977-9D2A-C47C0C75F6DF}" type="presParOf" srcId="{4F617070-E15F-4BB9-8356-C952B0B589B4}" destId="{9149CC3A-56C9-4940-BA87-F19A1B785523}" srcOrd="2" destOrd="0" presId="urn:microsoft.com/office/officeart/2005/8/layout/list1"/>
    <dgm:cxn modelId="{35184CB0-ED28-42D6-BC22-9208AA640C20}" type="presParOf" srcId="{4F617070-E15F-4BB9-8356-C952B0B589B4}" destId="{BAAC9D3A-9F2A-4F0E-9D8B-B0BBEC001043}" srcOrd="3" destOrd="0" presId="urn:microsoft.com/office/officeart/2005/8/layout/list1"/>
    <dgm:cxn modelId="{4E56A04F-F827-4FF9-B017-F272A551DBBB}" type="presParOf" srcId="{4F617070-E15F-4BB9-8356-C952B0B589B4}" destId="{2BA7C0A1-4B85-4D67-A59E-4C1E2E9EDD25}" srcOrd="4" destOrd="0" presId="urn:microsoft.com/office/officeart/2005/8/layout/list1"/>
    <dgm:cxn modelId="{34B5FF8A-99F5-41E0-8295-4B08FB880157}" type="presParOf" srcId="{2BA7C0A1-4B85-4D67-A59E-4C1E2E9EDD25}" destId="{F2D0FD25-0B2C-444E-87C4-02103C3D42AD}" srcOrd="0" destOrd="0" presId="urn:microsoft.com/office/officeart/2005/8/layout/list1"/>
    <dgm:cxn modelId="{70F76488-9FF3-454B-BDBE-8961A32AC419}" type="presParOf" srcId="{2BA7C0A1-4B85-4D67-A59E-4C1E2E9EDD25}" destId="{312A8E7B-7C09-4BF2-B5D8-8523DC845647}" srcOrd="1" destOrd="0" presId="urn:microsoft.com/office/officeart/2005/8/layout/list1"/>
    <dgm:cxn modelId="{A7D462A7-4F69-48BD-BB26-B9D848C07335}" type="presParOf" srcId="{4F617070-E15F-4BB9-8356-C952B0B589B4}" destId="{CBA83A8B-6750-428E-A821-810A7E7F0D20}" srcOrd="5" destOrd="0" presId="urn:microsoft.com/office/officeart/2005/8/layout/list1"/>
    <dgm:cxn modelId="{75BD5925-6E50-44F3-AC2A-D4A3F1E8E82A}" type="presParOf" srcId="{4F617070-E15F-4BB9-8356-C952B0B589B4}" destId="{EE1E639F-5635-424B-9A3D-E48B14238FB3}" srcOrd="6" destOrd="0" presId="urn:microsoft.com/office/officeart/2005/8/layout/list1"/>
    <dgm:cxn modelId="{13DF6B4C-504F-47D4-B932-18FF81E08801}" type="presParOf" srcId="{4F617070-E15F-4BB9-8356-C952B0B589B4}" destId="{0C132F49-AB0A-443B-A50B-CC6D81885641}" srcOrd="7" destOrd="0" presId="urn:microsoft.com/office/officeart/2005/8/layout/list1"/>
    <dgm:cxn modelId="{F5A1AF7C-4019-4F88-A141-3F42FDBBDF34}" type="presParOf" srcId="{4F617070-E15F-4BB9-8356-C952B0B589B4}" destId="{8C786B53-7EEB-4BBF-8191-1F04B6A0186B}" srcOrd="8" destOrd="0" presId="urn:microsoft.com/office/officeart/2005/8/layout/list1"/>
    <dgm:cxn modelId="{84F72ACD-B8E1-42B8-B17E-C7F2C84F4115}" type="presParOf" srcId="{8C786B53-7EEB-4BBF-8191-1F04B6A0186B}" destId="{C4FA5E99-2B2D-48D3-9038-6E81F27C8AB1}" srcOrd="0" destOrd="0" presId="urn:microsoft.com/office/officeart/2005/8/layout/list1"/>
    <dgm:cxn modelId="{F27EB99C-F985-486E-AFBF-1FFA7CE2D8A3}" type="presParOf" srcId="{8C786B53-7EEB-4BBF-8191-1F04B6A0186B}" destId="{829A0EC6-54E6-47A4-90E1-8ABED2FB7762}" srcOrd="1" destOrd="0" presId="urn:microsoft.com/office/officeart/2005/8/layout/list1"/>
    <dgm:cxn modelId="{69F2A010-C577-4A8F-82EE-C553CDFF2B61}" type="presParOf" srcId="{4F617070-E15F-4BB9-8356-C952B0B589B4}" destId="{33ED2258-609C-4F5C-A57F-6ECEBC71FB7E}" srcOrd="9" destOrd="0" presId="urn:microsoft.com/office/officeart/2005/8/layout/list1"/>
    <dgm:cxn modelId="{8923A179-E5D1-40BF-9D23-C52D9374778C}" type="presParOf" srcId="{4F617070-E15F-4BB9-8356-C952B0B589B4}" destId="{8BCE82C6-DACA-4ECB-A43D-C7F04586B8CD}" srcOrd="10" destOrd="0" presId="urn:microsoft.com/office/officeart/2005/8/layout/list1"/>
    <dgm:cxn modelId="{D12BD2DA-80FA-4DA9-84ED-2B5110D808B0}" type="presParOf" srcId="{4F617070-E15F-4BB9-8356-C952B0B589B4}" destId="{1E5A1902-966D-47D1-9053-87AE2D8682E8}" srcOrd="11" destOrd="0" presId="urn:microsoft.com/office/officeart/2005/8/layout/list1"/>
    <dgm:cxn modelId="{69434E55-8A90-4E0F-8B22-80130EE0FA8A}" type="presParOf" srcId="{4F617070-E15F-4BB9-8356-C952B0B589B4}" destId="{B9ECEB67-ED8E-4510-8A18-6CB5F61115DC}" srcOrd="12" destOrd="0" presId="urn:microsoft.com/office/officeart/2005/8/layout/list1"/>
    <dgm:cxn modelId="{E5A1317A-205C-45CC-9D87-D37A0A89580B}" type="presParOf" srcId="{B9ECEB67-ED8E-4510-8A18-6CB5F61115DC}" destId="{9706744A-6677-4CF0-A7A5-524FD5ECA2A6}" srcOrd="0" destOrd="0" presId="urn:microsoft.com/office/officeart/2005/8/layout/list1"/>
    <dgm:cxn modelId="{E61C26E8-DEC2-41D8-93B1-BA11B7BD3734}" type="presParOf" srcId="{B9ECEB67-ED8E-4510-8A18-6CB5F61115DC}" destId="{F2604800-3C9A-4D5E-8E32-6F37A21F0BA2}" srcOrd="1" destOrd="0" presId="urn:microsoft.com/office/officeart/2005/8/layout/list1"/>
    <dgm:cxn modelId="{FEFA49FB-90D8-45E1-B8C8-87EFE437BB1B}" type="presParOf" srcId="{4F617070-E15F-4BB9-8356-C952B0B589B4}" destId="{538AB0D3-5916-448F-9FA6-0909170314BF}" srcOrd="13" destOrd="0" presId="urn:microsoft.com/office/officeart/2005/8/layout/list1"/>
    <dgm:cxn modelId="{329847F8-3A3C-43B7-BC01-8283A1B5B673}" type="presParOf" srcId="{4F617070-E15F-4BB9-8356-C952B0B589B4}" destId="{BB994DE8-11C7-4A6C-A87E-2D5D5E44B813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49CC3A-56C9-4940-BA87-F19A1B785523}">
      <dsp:nvSpPr>
        <dsp:cNvPr id="0" name=""/>
        <dsp:cNvSpPr/>
      </dsp:nvSpPr>
      <dsp:spPr>
        <a:xfrm>
          <a:off x="0" y="505459"/>
          <a:ext cx="8229600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E46EDE3-D5C1-4AFE-8F4D-8CAC4351AD73}">
      <dsp:nvSpPr>
        <dsp:cNvPr id="0" name=""/>
        <dsp:cNvSpPr/>
      </dsp:nvSpPr>
      <dsp:spPr>
        <a:xfrm>
          <a:off x="442390" y="51350"/>
          <a:ext cx="5978705" cy="885600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ahoma" pitchFamily="34" charset="0"/>
              <a:cs typeface="Traditional Arabic" pitchFamily="2" charset="-78"/>
            </a:rPr>
            <a:t>2021 </a:t>
          </a:r>
          <a:r>
            <a:rPr lang="pl-PL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ahoma" pitchFamily="34" charset="0"/>
              <a:cs typeface="Traditional Arabic" pitchFamily="2" charset="-78"/>
            </a:rPr>
            <a:t>(do równych 3 lat wstecz)</a:t>
          </a:r>
          <a:endParaRPr lang="pl-PL" sz="3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lt"/>
            <a:ea typeface="Tahoma" pitchFamily="34" charset="0"/>
            <a:cs typeface="Traditional Arabic" pitchFamily="2" charset="-78"/>
          </a:endParaRPr>
        </a:p>
      </dsp:txBody>
      <dsp:txXfrm>
        <a:off x="485621" y="94581"/>
        <a:ext cx="5892243" cy="799138"/>
      </dsp:txXfrm>
    </dsp:sp>
    <dsp:sp modelId="{EE1E639F-5635-424B-9A3D-E48B14238FB3}">
      <dsp:nvSpPr>
        <dsp:cNvPr id="0" name=""/>
        <dsp:cNvSpPr/>
      </dsp:nvSpPr>
      <dsp:spPr>
        <a:xfrm>
          <a:off x="0" y="1866259"/>
          <a:ext cx="8229600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shade val="80000"/>
              <a:hueOff val="247768"/>
              <a:satOff val="-25000"/>
              <a:lumOff val="1320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12A8E7B-7C09-4BF2-B5D8-8523DC845647}">
      <dsp:nvSpPr>
        <dsp:cNvPr id="0" name=""/>
        <dsp:cNvSpPr/>
      </dsp:nvSpPr>
      <dsp:spPr>
        <a:xfrm>
          <a:off x="450385" y="1474930"/>
          <a:ext cx="5979627" cy="885600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247768"/>
                <a:satOff val="-25000"/>
                <a:lumOff val="1320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247768"/>
                <a:satOff val="-25000"/>
                <a:lumOff val="1320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247768"/>
                <a:satOff val="-25000"/>
                <a:lumOff val="1320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3000" kern="1200">
            <a:highlight>
              <a:srgbClr val="9999FF"/>
            </a:highlight>
          </a:endParaRPr>
        </a:p>
      </dsp:txBody>
      <dsp:txXfrm>
        <a:off x="493616" y="1518161"/>
        <a:ext cx="5893165" cy="799138"/>
      </dsp:txXfrm>
    </dsp:sp>
    <dsp:sp modelId="{8BCE82C6-DACA-4ECB-A43D-C7F04586B8CD}">
      <dsp:nvSpPr>
        <dsp:cNvPr id="0" name=""/>
        <dsp:cNvSpPr/>
      </dsp:nvSpPr>
      <dsp:spPr>
        <a:xfrm>
          <a:off x="0" y="3166848"/>
          <a:ext cx="8229600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shade val="80000"/>
              <a:hueOff val="495536"/>
              <a:satOff val="-50001"/>
              <a:lumOff val="26409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29A0EC6-54E6-47A4-90E1-8ABED2FB7762}">
      <dsp:nvSpPr>
        <dsp:cNvPr id="0" name=""/>
        <dsp:cNvSpPr/>
      </dsp:nvSpPr>
      <dsp:spPr>
        <a:xfrm>
          <a:off x="432868" y="2784259"/>
          <a:ext cx="5991436" cy="885600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495536"/>
                <a:satOff val="-50001"/>
                <a:lumOff val="264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495536"/>
                <a:satOff val="-50001"/>
                <a:lumOff val="264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495536"/>
                <a:satOff val="-50001"/>
                <a:lumOff val="264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itchFamily="18" charset="0"/>
            </a:rPr>
            <a:t>2023</a:t>
          </a:r>
        </a:p>
      </dsp:txBody>
      <dsp:txXfrm>
        <a:off x="476099" y="2827490"/>
        <a:ext cx="5904974" cy="799138"/>
      </dsp:txXfrm>
    </dsp:sp>
    <dsp:sp modelId="{BB994DE8-11C7-4A6C-A87E-2D5D5E44B813}">
      <dsp:nvSpPr>
        <dsp:cNvPr id="0" name=""/>
        <dsp:cNvSpPr/>
      </dsp:nvSpPr>
      <dsp:spPr>
        <a:xfrm>
          <a:off x="0" y="4587859"/>
          <a:ext cx="8229600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shade val="80000"/>
              <a:hueOff val="743304"/>
              <a:satOff val="-75001"/>
              <a:lumOff val="3961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2604800-3C9A-4D5E-8E32-6F37A21F0BA2}">
      <dsp:nvSpPr>
        <dsp:cNvPr id="0" name=""/>
        <dsp:cNvSpPr/>
      </dsp:nvSpPr>
      <dsp:spPr>
        <a:xfrm>
          <a:off x="438217" y="4135619"/>
          <a:ext cx="5983083" cy="885600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743304"/>
                <a:satOff val="-75001"/>
                <a:lumOff val="396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743304"/>
                <a:satOff val="-75001"/>
                <a:lumOff val="396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743304"/>
                <a:satOff val="-75001"/>
                <a:lumOff val="396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itchFamily="18" charset="0"/>
            </a:rPr>
            <a:t>2024</a:t>
          </a:r>
          <a:r>
            <a:rPr lang="pl-PL" sz="3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itchFamily="18" charset="0"/>
            </a:rPr>
            <a:t> </a:t>
          </a:r>
          <a:r>
            <a:rPr lang="pl-PL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ahoma" pitchFamily="34" charset="0"/>
            </a:rPr>
            <a:t>(do dnia udzielenia pomocy)</a:t>
          </a:r>
          <a:endParaRPr lang="pl-PL" sz="2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lt"/>
            <a:cs typeface="Tahoma" pitchFamily="34" charset="0"/>
          </a:endParaRPr>
        </a:p>
      </dsp:txBody>
      <dsp:txXfrm>
        <a:off x="481448" y="4178850"/>
        <a:ext cx="5896621" cy="7991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CCD5B0DD-BD44-849D-E0A1-930D98431C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pl-PL" sz="1200" dirty="0"/>
              <a:t>Pomocy de minimis w projektach realizowanych z Funduszy Europejskich</a:t>
            </a:r>
            <a:endParaRPr lang="pl-PL" dirty="0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2BCDC90-77C1-649C-BCBB-0F95797F04D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pl-PL" dirty="0"/>
              <a:t>25.06.2024</a:t>
            </a:r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92B7543F-0E2F-377A-FA5B-613A83F3EF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068D083-DE07-B4B2-8C42-9DED7D6BEE4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14881E-76ED-473F-BC22-FC91B3A5DFA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027833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2B91CC-87A4-4F60-A1FE-4E0B037A4ED7}" type="datetimeFigureOut">
              <a:rPr lang="pl-PL" smtClean="0"/>
              <a:t>02.07.2024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8C507C-8A59-4616-9AEF-C16FCD2E376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9224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Symbol zastępczy obrazu slajdu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79425" y="1279525"/>
            <a:ext cx="6140450" cy="3454400"/>
          </a:xfrm>
          <a:noFill/>
          <a:ln/>
        </p:spPr>
      </p:sp>
      <p:sp>
        <p:nvSpPr>
          <p:cNvPr id="45058" name="Symbol zastępczy notatek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l-PL"/>
          </a:p>
        </p:txBody>
      </p:sp>
      <p:sp>
        <p:nvSpPr>
          <p:cNvPr id="45059" name="Symbol zastępczy numeru slajdu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05EC5C49-5DC0-44CD-BB9D-43A026EBB932}" type="slidenum">
              <a:rPr lang="pl-PL" smtClean="0"/>
              <a:pPr/>
              <a:t>3</a:t>
            </a:fld>
            <a:endParaRPr 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 txBox="1">
            <a:spLocks noGrp="1" noChangeArrowheads="1"/>
          </p:cNvSpPr>
          <p:nvPr/>
        </p:nvSpPr>
        <p:spPr bwMode="auto">
          <a:xfrm>
            <a:off x="3884465" y="8685879"/>
            <a:ext cx="2972005" cy="45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046" tIns="49523" rIns="99046" bIns="49523" anchor="b"/>
          <a:lstStyle/>
          <a:p>
            <a:pPr algn="r" defTabSz="990406"/>
            <a:fld id="{26F7396B-04A8-4090-86FA-EAA7D4876608}" type="slidenum">
              <a:rPr lang="pl-PL" sz="1300"/>
              <a:pPr algn="r" defTabSz="990406"/>
              <a:t>4</a:t>
            </a:fld>
            <a:endParaRPr lang="pl-PL" sz="1300" dirty="0"/>
          </a:p>
        </p:txBody>
      </p:sp>
      <p:sp>
        <p:nvSpPr>
          <p:cNvPr id="210947" name="Symbol zastępczy obrazu slajdu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2588" y="685800"/>
            <a:ext cx="6094412" cy="3429000"/>
          </a:xfrm>
          <a:ln/>
        </p:spPr>
      </p:sp>
      <p:sp>
        <p:nvSpPr>
          <p:cNvPr id="210948" name="Symbol zastępczy notatek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99016" tIns="49508" rIns="99016" bIns="49508"/>
          <a:lstStyle/>
          <a:p>
            <a:pPr eaLnBrk="1" hangingPunct="1"/>
            <a:endParaRPr lang="pl-PL"/>
          </a:p>
        </p:txBody>
      </p:sp>
      <p:sp>
        <p:nvSpPr>
          <p:cNvPr id="4" name="Symbol zastępczy numeru slajdu 3"/>
          <p:cNvSpPr txBox="1">
            <a:spLocks noGrp="1"/>
          </p:cNvSpPr>
          <p:nvPr/>
        </p:nvSpPr>
        <p:spPr bwMode="auto">
          <a:xfrm>
            <a:off x="3884465" y="8685879"/>
            <a:ext cx="2972005" cy="45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016" tIns="49508" rIns="99016" bIns="49508" anchor="b"/>
          <a:lstStyle/>
          <a:p>
            <a:pPr algn="r">
              <a:defRPr/>
            </a:pPr>
            <a:fld id="{AF949074-4A54-4D0C-B430-B927F8C81E1A}" type="slidenum">
              <a:rPr lang="pl-PL" sz="1300"/>
              <a:pPr algn="r">
                <a:defRPr/>
              </a:pPr>
              <a:t>4</a:t>
            </a:fld>
            <a:endParaRPr lang="pl-PL" sz="13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Symbol zastępczy obrazu slajdu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79425" y="1279525"/>
            <a:ext cx="6140450" cy="3454400"/>
          </a:xfrm>
          <a:noFill/>
          <a:ln/>
        </p:spPr>
      </p:sp>
      <p:sp>
        <p:nvSpPr>
          <p:cNvPr id="45058" name="Symbol zastępczy notatek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l-PL"/>
          </a:p>
        </p:txBody>
      </p:sp>
      <p:sp>
        <p:nvSpPr>
          <p:cNvPr id="45059" name="Symbol zastępczy numeru slajdu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05EC5C49-5DC0-44CD-BB9D-43A026EBB932}" type="slidenum">
              <a:rPr lang="pl-PL" smtClean="0"/>
              <a:pPr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985855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 txBox="1">
            <a:spLocks noGrp="1" noChangeArrowheads="1"/>
          </p:cNvSpPr>
          <p:nvPr/>
        </p:nvSpPr>
        <p:spPr bwMode="auto">
          <a:xfrm>
            <a:off x="4021295" y="9721108"/>
            <a:ext cx="3074719" cy="51173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5822" tIns="48099" rIns="95822" bIns="48099" anchor="b"/>
          <a:lstStyle/>
          <a:p>
            <a:pPr algn="r" defTabSz="467637" eaLnBrk="0" hangingPunct="0">
              <a:lnSpc>
                <a:spcPct val="98000"/>
              </a:lnSpc>
              <a:buClr>
                <a:srgbClr val="000000"/>
              </a:buClr>
              <a:buSzPct val="45000"/>
              <a:tabLst>
                <a:tab pos="753033" algn="l"/>
                <a:tab pos="1509505" algn="l"/>
                <a:tab pos="2264258" algn="l"/>
              </a:tabLst>
            </a:pPr>
            <a:fld id="{3DC092CC-2EE6-4230-8C31-4404E880406B}" type="slidenum">
              <a:rPr lang="en-GB" sz="1400">
                <a:solidFill>
                  <a:srgbClr val="000000"/>
                </a:solidFill>
              </a:rPr>
              <a:pPr algn="r" defTabSz="467637" eaLnBrk="0" hangingPunct="0">
                <a:lnSpc>
                  <a:spcPct val="98000"/>
                </a:lnSpc>
                <a:buClr>
                  <a:srgbClr val="000000"/>
                </a:buClr>
                <a:buSzPct val="45000"/>
                <a:tabLst>
                  <a:tab pos="753033" algn="l"/>
                  <a:tab pos="1509505" algn="l"/>
                  <a:tab pos="2264258" algn="l"/>
                </a:tabLst>
              </a:pPr>
              <a:t>6</a:t>
            </a:fld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9700" y="769938"/>
            <a:ext cx="6819900" cy="38369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6574" y="4863219"/>
            <a:ext cx="5204510" cy="4603798"/>
          </a:xfrm>
          <a:noFill/>
        </p:spPr>
        <p:txBody>
          <a:bodyPr wrap="none" lIns="95822" tIns="48099" rIns="95822" bIns="48099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 txBox="1">
            <a:spLocks noGrp="1" noChangeArrowheads="1"/>
          </p:cNvSpPr>
          <p:nvPr/>
        </p:nvSpPr>
        <p:spPr bwMode="auto">
          <a:xfrm>
            <a:off x="4021295" y="9721108"/>
            <a:ext cx="3074719" cy="51173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5822" tIns="48099" rIns="95822" bIns="48099" anchor="b"/>
          <a:lstStyle/>
          <a:p>
            <a:pPr algn="r" defTabSz="467637" eaLnBrk="0" hangingPunct="0">
              <a:lnSpc>
                <a:spcPct val="98000"/>
              </a:lnSpc>
              <a:buClr>
                <a:srgbClr val="000000"/>
              </a:buClr>
              <a:buSzPct val="45000"/>
              <a:tabLst>
                <a:tab pos="753033" algn="l"/>
                <a:tab pos="1509505" algn="l"/>
                <a:tab pos="2264258" algn="l"/>
              </a:tabLst>
            </a:pPr>
            <a:fld id="{3DC092CC-2EE6-4230-8C31-4404E880406B}" type="slidenum">
              <a:rPr lang="en-GB" sz="1400">
                <a:solidFill>
                  <a:srgbClr val="000000"/>
                </a:solidFill>
              </a:rPr>
              <a:pPr algn="r" defTabSz="467637" eaLnBrk="0" hangingPunct="0">
                <a:lnSpc>
                  <a:spcPct val="98000"/>
                </a:lnSpc>
                <a:buClr>
                  <a:srgbClr val="000000"/>
                </a:buClr>
                <a:buSzPct val="45000"/>
                <a:tabLst>
                  <a:tab pos="753033" algn="l"/>
                  <a:tab pos="1509505" algn="l"/>
                  <a:tab pos="2264258" algn="l"/>
                </a:tabLst>
              </a:pPr>
              <a:t>7</a:t>
            </a:fld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9700" y="769938"/>
            <a:ext cx="6819900" cy="38369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6574" y="4863219"/>
            <a:ext cx="5204510" cy="4603798"/>
          </a:xfrm>
          <a:noFill/>
        </p:spPr>
        <p:txBody>
          <a:bodyPr wrap="none" lIns="95822" tIns="48099" rIns="95822" bIns="48099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87669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7E2AEC-19A3-8A0C-56B0-7A84E56EC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>
            <a:extLst>
              <a:ext uri="{FF2B5EF4-FFF2-40B4-BE49-F238E27FC236}">
                <a16:creationId xmlns:a16="http://schemas.microsoft.com/office/drawing/2014/main" id="{1C15125E-9CD5-B6C5-F566-743FCDC6C903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021295" y="9721108"/>
            <a:ext cx="3074719" cy="51173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5822" tIns="48099" rIns="95822" bIns="48099" anchor="b"/>
          <a:lstStyle/>
          <a:p>
            <a:pPr algn="r" defTabSz="467637" eaLnBrk="0" hangingPunct="0">
              <a:lnSpc>
                <a:spcPct val="98000"/>
              </a:lnSpc>
              <a:buClr>
                <a:srgbClr val="000000"/>
              </a:buClr>
              <a:buSzPct val="45000"/>
              <a:tabLst>
                <a:tab pos="753033" algn="l"/>
                <a:tab pos="1509505" algn="l"/>
                <a:tab pos="2264258" algn="l"/>
              </a:tabLst>
            </a:pPr>
            <a:fld id="{2F8E49BA-5CC9-484A-8D7B-00D0C25914F3}" type="slidenum">
              <a:rPr lang="en-GB" sz="1400">
                <a:solidFill>
                  <a:srgbClr val="000000"/>
                </a:solidFill>
              </a:rPr>
              <a:pPr algn="r" defTabSz="467637" eaLnBrk="0" hangingPunct="0">
                <a:lnSpc>
                  <a:spcPct val="98000"/>
                </a:lnSpc>
                <a:buClr>
                  <a:srgbClr val="000000"/>
                </a:buClr>
                <a:buSzPct val="45000"/>
                <a:tabLst>
                  <a:tab pos="753033" algn="l"/>
                  <a:tab pos="1509505" algn="l"/>
                  <a:tab pos="2264258" algn="l"/>
                </a:tabLst>
              </a:pPr>
              <a:t>8</a:t>
            </a:fld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166915" name="Rectangle 2">
            <a:extLst>
              <a:ext uri="{FF2B5EF4-FFF2-40B4-BE49-F238E27FC236}">
                <a16:creationId xmlns:a16="http://schemas.microsoft.com/office/drawing/2014/main" id="{E73B567F-6EC6-E732-8725-EF574B88B2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9700" y="769938"/>
            <a:ext cx="6819900" cy="38369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6916" name="Rectangle 3">
            <a:extLst>
              <a:ext uri="{FF2B5EF4-FFF2-40B4-BE49-F238E27FC236}">
                <a16:creationId xmlns:a16="http://schemas.microsoft.com/office/drawing/2014/main" id="{93A27A6E-5AB5-AD4A-7DD1-3DCE5928C2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46574" y="4863219"/>
            <a:ext cx="5204510" cy="4603798"/>
          </a:xfrm>
          <a:noFill/>
        </p:spPr>
        <p:txBody>
          <a:bodyPr wrap="none" lIns="95822" tIns="48099" rIns="95822" bIns="48099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989535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 txBox="1">
            <a:spLocks noGrp="1" noChangeArrowheads="1"/>
          </p:cNvSpPr>
          <p:nvPr/>
        </p:nvSpPr>
        <p:spPr bwMode="auto">
          <a:xfrm>
            <a:off x="4021295" y="9721108"/>
            <a:ext cx="3074719" cy="51173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5822" tIns="48099" rIns="95822" bIns="48099" anchor="b"/>
          <a:lstStyle/>
          <a:p>
            <a:pPr algn="r" defTabSz="467637" eaLnBrk="0" hangingPunct="0">
              <a:lnSpc>
                <a:spcPct val="98000"/>
              </a:lnSpc>
              <a:buClr>
                <a:srgbClr val="000000"/>
              </a:buClr>
              <a:buSzPct val="45000"/>
              <a:tabLst>
                <a:tab pos="753033" algn="l"/>
                <a:tab pos="1509505" algn="l"/>
                <a:tab pos="2264258" algn="l"/>
              </a:tabLst>
            </a:pPr>
            <a:fld id="{E4966AE2-26FF-4870-8757-85A2EC9FF5DA}" type="slidenum">
              <a:rPr lang="en-GB" sz="1400">
                <a:solidFill>
                  <a:srgbClr val="000000"/>
                </a:solidFill>
              </a:rPr>
              <a:pPr algn="r" defTabSz="467637" eaLnBrk="0" hangingPunct="0">
                <a:lnSpc>
                  <a:spcPct val="98000"/>
                </a:lnSpc>
                <a:buClr>
                  <a:srgbClr val="000000"/>
                </a:buClr>
                <a:buSzPct val="45000"/>
                <a:tabLst>
                  <a:tab pos="753033" algn="l"/>
                  <a:tab pos="1509505" algn="l"/>
                  <a:tab pos="2264258" algn="l"/>
                </a:tabLst>
              </a:pPr>
              <a:t>9</a:t>
            </a:fld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9700" y="769938"/>
            <a:ext cx="6819900" cy="38369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6574" y="4863219"/>
            <a:ext cx="5204510" cy="4603798"/>
          </a:xfrm>
          <a:noFill/>
        </p:spPr>
        <p:txBody>
          <a:bodyPr wrap="none" lIns="95822" tIns="48099" rIns="95822" bIns="48099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 txBox="1">
            <a:spLocks noGrp="1" noChangeArrowheads="1"/>
          </p:cNvSpPr>
          <p:nvPr/>
        </p:nvSpPr>
        <p:spPr bwMode="auto">
          <a:xfrm>
            <a:off x="4021295" y="9721108"/>
            <a:ext cx="3074719" cy="51173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5822" tIns="48099" rIns="95822" bIns="48099" anchor="b"/>
          <a:lstStyle/>
          <a:p>
            <a:pPr algn="r" defTabSz="467637" eaLnBrk="0" hangingPunct="0">
              <a:lnSpc>
                <a:spcPct val="98000"/>
              </a:lnSpc>
              <a:buClr>
                <a:srgbClr val="000000"/>
              </a:buClr>
              <a:buSzPct val="45000"/>
              <a:tabLst>
                <a:tab pos="753033" algn="l"/>
                <a:tab pos="1509505" algn="l"/>
                <a:tab pos="2264258" algn="l"/>
              </a:tabLst>
            </a:pPr>
            <a:fld id="{01F9EE67-2AB7-4CDF-88DB-315939F1020F}" type="slidenum">
              <a:rPr lang="en-GB" sz="1400">
                <a:solidFill>
                  <a:srgbClr val="000000"/>
                </a:solidFill>
              </a:rPr>
              <a:pPr algn="r" defTabSz="467637" eaLnBrk="0" hangingPunct="0">
                <a:lnSpc>
                  <a:spcPct val="98000"/>
                </a:lnSpc>
                <a:buClr>
                  <a:srgbClr val="000000"/>
                </a:buClr>
                <a:buSzPct val="45000"/>
                <a:tabLst>
                  <a:tab pos="753033" algn="l"/>
                  <a:tab pos="1509505" algn="l"/>
                  <a:tab pos="2264258" algn="l"/>
                </a:tabLst>
              </a:pPr>
              <a:t>10</a:t>
            </a:fld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9700" y="769938"/>
            <a:ext cx="6819900" cy="38369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6574" y="4863219"/>
            <a:ext cx="5204510" cy="4603798"/>
          </a:xfrm>
          <a:noFill/>
        </p:spPr>
        <p:txBody>
          <a:bodyPr wrap="none" lIns="95822" tIns="48099" rIns="95822" bIns="48099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 txBox="1">
            <a:spLocks noGrp="1" noChangeArrowheads="1"/>
          </p:cNvSpPr>
          <p:nvPr/>
        </p:nvSpPr>
        <p:spPr bwMode="auto">
          <a:xfrm>
            <a:off x="4021295" y="9721108"/>
            <a:ext cx="3074719" cy="51173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5822" tIns="48099" rIns="95822" bIns="48099" anchor="b"/>
          <a:lstStyle/>
          <a:p>
            <a:pPr algn="r" defTabSz="467637" eaLnBrk="0" hangingPunct="0">
              <a:lnSpc>
                <a:spcPct val="98000"/>
              </a:lnSpc>
              <a:buClr>
                <a:srgbClr val="000000"/>
              </a:buClr>
              <a:buSzPct val="45000"/>
              <a:tabLst>
                <a:tab pos="753033" algn="l"/>
                <a:tab pos="1509505" algn="l"/>
                <a:tab pos="2264258" algn="l"/>
              </a:tabLst>
            </a:pPr>
            <a:fld id="{3DC092CC-2EE6-4230-8C31-4404E880406B}" type="slidenum">
              <a:rPr lang="en-GB" sz="1400">
                <a:solidFill>
                  <a:srgbClr val="000000"/>
                </a:solidFill>
              </a:rPr>
              <a:pPr algn="r" defTabSz="467637" eaLnBrk="0" hangingPunct="0">
                <a:lnSpc>
                  <a:spcPct val="98000"/>
                </a:lnSpc>
                <a:buClr>
                  <a:srgbClr val="000000"/>
                </a:buClr>
                <a:buSzPct val="45000"/>
                <a:tabLst>
                  <a:tab pos="753033" algn="l"/>
                  <a:tab pos="1509505" algn="l"/>
                  <a:tab pos="2264258" algn="l"/>
                </a:tabLst>
              </a:pPr>
              <a:t>11</a:t>
            </a:fld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9700" y="769938"/>
            <a:ext cx="6819900" cy="38369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6574" y="4863219"/>
            <a:ext cx="5204510" cy="4603798"/>
          </a:xfrm>
          <a:noFill/>
        </p:spPr>
        <p:txBody>
          <a:bodyPr wrap="none" lIns="95822" tIns="48099" rIns="95822" bIns="48099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6970EA-C6A0-61D4-74F9-CDE52F824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>
            <a:extLst>
              <a:ext uri="{FF2B5EF4-FFF2-40B4-BE49-F238E27FC236}">
                <a16:creationId xmlns:a16="http://schemas.microsoft.com/office/drawing/2014/main" id="{821C1732-BB83-3B7B-6BFF-84AAC9C26ED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021295" y="9721108"/>
            <a:ext cx="3074719" cy="51173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5822" tIns="48099" rIns="95822" bIns="48099" anchor="b"/>
          <a:lstStyle/>
          <a:p>
            <a:pPr algn="r" defTabSz="467637" eaLnBrk="0" hangingPunct="0">
              <a:lnSpc>
                <a:spcPct val="98000"/>
              </a:lnSpc>
              <a:buClr>
                <a:srgbClr val="000000"/>
              </a:buClr>
              <a:buSzPct val="45000"/>
              <a:tabLst>
                <a:tab pos="753033" algn="l"/>
                <a:tab pos="1509505" algn="l"/>
                <a:tab pos="2264258" algn="l"/>
              </a:tabLst>
            </a:pPr>
            <a:fld id="{CA607750-FC1A-46FF-BA86-EB0C368A9535}" type="slidenum">
              <a:rPr lang="en-GB" sz="1400">
                <a:solidFill>
                  <a:srgbClr val="000000"/>
                </a:solidFill>
              </a:rPr>
              <a:pPr algn="r" defTabSz="467637" eaLnBrk="0" hangingPunct="0">
                <a:lnSpc>
                  <a:spcPct val="98000"/>
                </a:lnSpc>
                <a:buClr>
                  <a:srgbClr val="000000"/>
                </a:buClr>
                <a:buSzPct val="45000"/>
                <a:tabLst>
                  <a:tab pos="753033" algn="l"/>
                  <a:tab pos="1509505" algn="l"/>
                  <a:tab pos="2264258" algn="l"/>
                </a:tabLst>
              </a:pPr>
              <a:t>12</a:t>
            </a:fld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172035" name="Rectangle 2">
            <a:extLst>
              <a:ext uri="{FF2B5EF4-FFF2-40B4-BE49-F238E27FC236}">
                <a16:creationId xmlns:a16="http://schemas.microsoft.com/office/drawing/2014/main" id="{0C2C5430-119E-BD7D-F705-F843355CBE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9700" y="769938"/>
            <a:ext cx="6819900" cy="38369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2036" name="Rectangle 3">
            <a:extLst>
              <a:ext uri="{FF2B5EF4-FFF2-40B4-BE49-F238E27FC236}">
                <a16:creationId xmlns:a16="http://schemas.microsoft.com/office/drawing/2014/main" id="{19FC08FA-5D29-382A-1F89-70260D5E7D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46574" y="4863219"/>
            <a:ext cx="5204510" cy="4603798"/>
          </a:xfrm>
          <a:noFill/>
        </p:spPr>
        <p:txBody>
          <a:bodyPr wrap="none" lIns="95822" tIns="48099" rIns="95822" bIns="48099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138250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43095-760D-8BD8-126E-D048AC07A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Symbol zastępczy obrazu slajdu 1">
            <a:extLst>
              <a:ext uri="{FF2B5EF4-FFF2-40B4-BE49-F238E27FC236}">
                <a16:creationId xmlns:a16="http://schemas.microsoft.com/office/drawing/2014/main" id="{88D9F86D-3593-C969-7334-3A9B563084F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79425" y="1279525"/>
            <a:ext cx="6140450" cy="34544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59" name="Symbol zastępczy notatek 2">
            <a:extLst>
              <a:ext uri="{FF2B5EF4-FFF2-40B4-BE49-F238E27FC236}">
                <a16:creationId xmlns:a16="http://schemas.microsoft.com/office/drawing/2014/main" id="{78A94988-971F-C485-0F10-6DA4B963E1D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/>
          </a:p>
        </p:txBody>
      </p:sp>
      <p:sp>
        <p:nvSpPr>
          <p:cNvPr id="173060" name="Symbol zastępczy numeru slajdu 3">
            <a:extLst>
              <a:ext uri="{FF2B5EF4-FFF2-40B4-BE49-F238E27FC236}">
                <a16:creationId xmlns:a16="http://schemas.microsoft.com/office/drawing/2014/main" id="{A99CBAF2-3156-3F18-73C2-94DDD9E6BC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buFont typeface="StarSymbol"/>
              <a:buNone/>
            </a:pPr>
            <a:fld id="{274173A7-85A5-4A3A-9A78-D6754CD15B0D}" type="slidenum">
              <a:rPr lang="pl-PL" smtClean="0">
                <a:latin typeface="Arial" pitchFamily="34" charset="0"/>
                <a:ea typeface="ＭＳ Ｐゴシック" pitchFamily="34" charset="-128"/>
              </a:rPr>
              <a:pPr>
                <a:buFont typeface="StarSymbol"/>
                <a:buNone/>
              </a:pPr>
              <a:t>13</a:t>
            </a:fld>
            <a:endParaRPr lang="pl-PL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06568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 txBox="1">
            <a:spLocks noGrp="1" noChangeArrowheads="1"/>
          </p:cNvSpPr>
          <p:nvPr/>
        </p:nvSpPr>
        <p:spPr bwMode="auto">
          <a:xfrm>
            <a:off x="4021295" y="9721108"/>
            <a:ext cx="3074719" cy="51173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5822" tIns="48099" rIns="95822" bIns="48099" anchor="b"/>
          <a:lstStyle/>
          <a:p>
            <a:pPr algn="r" defTabSz="467637" eaLnBrk="0" hangingPunct="0">
              <a:lnSpc>
                <a:spcPct val="98000"/>
              </a:lnSpc>
              <a:buClr>
                <a:srgbClr val="000000"/>
              </a:buClr>
              <a:buSzPct val="45000"/>
              <a:tabLst>
                <a:tab pos="753033" algn="l"/>
                <a:tab pos="1509505" algn="l"/>
                <a:tab pos="2264258" algn="l"/>
              </a:tabLst>
            </a:pPr>
            <a:fld id="{3DC092CC-2EE6-4230-8C31-4404E880406B}" type="slidenum">
              <a:rPr lang="en-GB" sz="1400">
                <a:solidFill>
                  <a:srgbClr val="000000"/>
                </a:solidFill>
              </a:rPr>
              <a:pPr algn="r" defTabSz="467637" eaLnBrk="0" hangingPunct="0">
                <a:lnSpc>
                  <a:spcPct val="98000"/>
                </a:lnSpc>
                <a:buClr>
                  <a:srgbClr val="000000"/>
                </a:buClr>
                <a:buSzPct val="45000"/>
                <a:tabLst>
                  <a:tab pos="753033" algn="l"/>
                  <a:tab pos="1509505" algn="l"/>
                  <a:tab pos="2264258" algn="l"/>
                </a:tabLst>
              </a:pPr>
              <a:t>14</a:t>
            </a:fld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9700" y="769938"/>
            <a:ext cx="6819900" cy="38369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6574" y="4863219"/>
            <a:ext cx="5204510" cy="4603798"/>
          </a:xfrm>
          <a:noFill/>
        </p:spPr>
        <p:txBody>
          <a:bodyPr wrap="none" lIns="95822" tIns="48099" rIns="95822" bIns="48099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Symbol zastępczy obrazu slajdu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1288" y="768350"/>
            <a:ext cx="6818312" cy="3836988"/>
          </a:xfrm>
          <a:ln/>
        </p:spPr>
      </p:sp>
      <p:sp>
        <p:nvSpPr>
          <p:cNvPr id="261123" name="Symbol zastępczy notatek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l-PL"/>
          </a:p>
        </p:txBody>
      </p:sp>
      <p:sp>
        <p:nvSpPr>
          <p:cNvPr id="261124" name="Symbol zastępczy numeru slajdu 3"/>
          <p:cNvSpPr txBox="1">
            <a:spLocks noGrp="1"/>
          </p:cNvSpPr>
          <p:nvPr/>
        </p:nvSpPr>
        <p:spPr bwMode="auto">
          <a:xfrm>
            <a:off x="4021140" y="9721853"/>
            <a:ext cx="3076576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7279" tIns="53640" rIns="107279" bIns="53640" anchor="b"/>
          <a:lstStyle/>
          <a:p>
            <a:pPr algn="r" defTabSz="1072727"/>
            <a:fld id="{8CFD0A97-284A-4AD8-99BE-EA8A53BBB5A6}" type="slidenum">
              <a:rPr lang="pl-PL" sz="1500"/>
              <a:pPr algn="r" defTabSz="1072727"/>
              <a:t>15</a:t>
            </a:fld>
            <a:endParaRPr lang="pl-PL" sz="1500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Symbol zastępczy obrazu slajdu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1288" y="768350"/>
            <a:ext cx="6818312" cy="3836988"/>
          </a:xfrm>
          <a:ln/>
        </p:spPr>
      </p:sp>
      <p:sp>
        <p:nvSpPr>
          <p:cNvPr id="262147" name="Symbol zastępczy notatek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l-PL"/>
          </a:p>
        </p:txBody>
      </p:sp>
      <p:sp>
        <p:nvSpPr>
          <p:cNvPr id="262148" name="Symbol zastępczy numeru slajdu 3"/>
          <p:cNvSpPr txBox="1">
            <a:spLocks noGrp="1"/>
          </p:cNvSpPr>
          <p:nvPr/>
        </p:nvSpPr>
        <p:spPr bwMode="auto">
          <a:xfrm>
            <a:off x="4021140" y="9721853"/>
            <a:ext cx="3076576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7279" tIns="53640" rIns="107279" bIns="53640" anchor="b"/>
          <a:lstStyle/>
          <a:p>
            <a:pPr algn="r" defTabSz="1072727"/>
            <a:fld id="{15C9D8A0-C365-49DF-9497-FA6D44DDA80C}" type="slidenum">
              <a:rPr lang="pl-PL" sz="1500"/>
              <a:pPr algn="r" defTabSz="1072727"/>
              <a:t>16</a:t>
            </a:fld>
            <a:endParaRPr lang="pl-PL" sz="1500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Symbol zastępczy obrazu slajdu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1288" y="768350"/>
            <a:ext cx="6818312" cy="3836988"/>
          </a:xfrm>
          <a:ln/>
        </p:spPr>
      </p:sp>
      <p:sp>
        <p:nvSpPr>
          <p:cNvPr id="262147" name="Symbol zastępczy notatek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l-PL"/>
          </a:p>
        </p:txBody>
      </p:sp>
      <p:sp>
        <p:nvSpPr>
          <p:cNvPr id="262148" name="Symbol zastępczy numeru slajdu 3"/>
          <p:cNvSpPr txBox="1">
            <a:spLocks noGrp="1"/>
          </p:cNvSpPr>
          <p:nvPr/>
        </p:nvSpPr>
        <p:spPr bwMode="auto">
          <a:xfrm>
            <a:off x="4021140" y="9721853"/>
            <a:ext cx="3076576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7279" tIns="53640" rIns="107279" bIns="53640" anchor="b"/>
          <a:lstStyle/>
          <a:p>
            <a:pPr algn="r" defTabSz="1072727"/>
            <a:fld id="{15C9D8A0-C365-49DF-9497-FA6D44DDA80C}" type="slidenum">
              <a:rPr lang="pl-PL" sz="1500"/>
              <a:pPr algn="r" defTabSz="1072727"/>
              <a:t>17</a:t>
            </a:fld>
            <a:endParaRPr lang="pl-PL" sz="1500" dirty="0"/>
          </a:p>
        </p:txBody>
      </p:sp>
    </p:spTree>
    <p:extLst>
      <p:ext uri="{BB962C8B-B14F-4D97-AF65-F5344CB8AC3E}">
        <p14:creationId xmlns:p14="http://schemas.microsoft.com/office/powerpoint/2010/main" val="9913679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 txBox="1">
            <a:spLocks noGrp="1" noChangeArrowheads="1"/>
          </p:cNvSpPr>
          <p:nvPr/>
        </p:nvSpPr>
        <p:spPr bwMode="auto">
          <a:xfrm>
            <a:off x="4021295" y="9721108"/>
            <a:ext cx="3074719" cy="51173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5822" tIns="48099" rIns="95822" bIns="48099" anchor="b"/>
          <a:lstStyle/>
          <a:p>
            <a:pPr algn="r" defTabSz="467637" eaLnBrk="0" hangingPunct="0">
              <a:lnSpc>
                <a:spcPct val="98000"/>
              </a:lnSpc>
              <a:buClr>
                <a:srgbClr val="000000"/>
              </a:buClr>
              <a:buSzPct val="45000"/>
              <a:tabLst>
                <a:tab pos="753033" algn="l"/>
                <a:tab pos="1509505" algn="l"/>
                <a:tab pos="2264258" algn="l"/>
              </a:tabLst>
            </a:pPr>
            <a:fld id="{3DC092CC-2EE6-4230-8C31-4404E880406B}" type="slidenum">
              <a:rPr lang="en-GB" sz="1400">
                <a:solidFill>
                  <a:srgbClr val="000000"/>
                </a:solidFill>
              </a:rPr>
              <a:pPr algn="r" defTabSz="467637" eaLnBrk="0" hangingPunct="0">
                <a:lnSpc>
                  <a:spcPct val="98000"/>
                </a:lnSpc>
                <a:buClr>
                  <a:srgbClr val="000000"/>
                </a:buClr>
                <a:buSzPct val="45000"/>
                <a:tabLst>
                  <a:tab pos="753033" algn="l"/>
                  <a:tab pos="1509505" algn="l"/>
                  <a:tab pos="2264258" algn="l"/>
                </a:tabLst>
              </a:pPr>
              <a:t>18</a:t>
            </a:fld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9700" y="769938"/>
            <a:ext cx="6819900" cy="38369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6574" y="4863219"/>
            <a:ext cx="5204510" cy="4603798"/>
          </a:xfrm>
          <a:noFill/>
        </p:spPr>
        <p:txBody>
          <a:bodyPr wrap="none" lIns="95822" tIns="48099" rIns="95822" bIns="48099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442346-26C7-FEF8-FF16-C44355750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>
            <a:extLst>
              <a:ext uri="{FF2B5EF4-FFF2-40B4-BE49-F238E27FC236}">
                <a16:creationId xmlns:a16="http://schemas.microsoft.com/office/drawing/2014/main" id="{C7149452-B2C4-0ABB-05DA-19C081929AF0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021295" y="9721108"/>
            <a:ext cx="3074719" cy="51173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5822" tIns="48099" rIns="95822" bIns="48099" anchor="b"/>
          <a:lstStyle/>
          <a:p>
            <a:pPr algn="r" defTabSz="467637" eaLnBrk="0" hangingPunct="0">
              <a:lnSpc>
                <a:spcPct val="98000"/>
              </a:lnSpc>
              <a:buClr>
                <a:srgbClr val="000000"/>
              </a:buClr>
              <a:buSzPct val="45000"/>
              <a:tabLst>
                <a:tab pos="753033" algn="l"/>
                <a:tab pos="1509505" algn="l"/>
                <a:tab pos="2264258" algn="l"/>
              </a:tabLst>
            </a:pPr>
            <a:fld id="{3DC092CC-2EE6-4230-8C31-4404E880406B}" type="slidenum">
              <a:rPr lang="en-GB" sz="1400">
                <a:solidFill>
                  <a:srgbClr val="000000"/>
                </a:solidFill>
              </a:rPr>
              <a:pPr algn="r" defTabSz="467637" eaLnBrk="0" hangingPunct="0">
                <a:lnSpc>
                  <a:spcPct val="98000"/>
                </a:lnSpc>
                <a:buClr>
                  <a:srgbClr val="000000"/>
                </a:buClr>
                <a:buSzPct val="45000"/>
                <a:tabLst>
                  <a:tab pos="753033" algn="l"/>
                  <a:tab pos="1509505" algn="l"/>
                  <a:tab pos="2264258" algn="l"/>
                </a:tabLst>
              </a:pPr>
              <a:t>24</a:t>
            </a:fld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165891" name="Rectangle 2">
            <a:extLst>
              <a:ext uri="{FF2B5EF4-FFF2-40B4-BE49-F238E27FC236}">
                <a16:creationId xmlns:a16="http://schemas.microsoft.com/office/drawing/2014/main" id="{F2FCCC09-A4F0-8797-BB93-0D560FFF0E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9700" y="769938"/>
            <a:ext cx="6819900" cy="38369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5892" name="Rectangle 3">
            <a:extLst>
              <a:ext uri="{FF2B5EF4-FFF2-40B4-BE49-F238E27FC236}">
                <a16:creationId xmlns:a16="http://schemas.microsoft.com/office/drawing/2014/main" id="{4088E8D1-5CE9-66C6-2F4C-EFCEA5B9C9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46574" y="4863219"/>
            <a:ext cx="5204510" cy="4603798"/>
          </a:xfrm>
          <a:noFill/>
        </p:spPr>
        <p:txBody>
          <a:bodyPr wrap="none" lIns="95822" tIns="48099" rIns="95822" bIns="48099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89042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05E567-A5D5-1CB8-BD77-CC915B8E3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>
            <a:extLst>
              <a:ext uri="{FF2B5EF4-FFF2-40B4-BE49-F238E27FC236}">
                <a16:creationId xmlns:a16="http://schemas.microsoft.com/office/drawing/2014/main" id="{AAF62F5C-FDA3-5403-470C-7D819BE87560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021294" y="9721108"/>
            <a:ext cx="3074720" cy="51173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3346" tIns="46856" rIns="93346" bIns="46856" anchor="b"/>
          <a:lstStyle/>
          <a:p>
            <a:pPr algn="r" defTabSz="453969" eaLnBrk="0" hangingPunct="0">
              <a:lnSpc>
                <a:spcPct val="98000"/>
              </a:lnSpc>
              <a:buClr>
                <a:srgbClr val="000000"/>
              </a:buClr>
              <a:buSzPct val="45000"/>
              <a:tabLst>
                <a:tab pos="732045" algn="l"/>
                <a:tab pos="1469114" algn="l"/>
                <a:tab pos="2204508" algn="l"/>
              </a:tabLst>
            </a:pPr>
            <a:fld id="{76450747-33A0-4D03-8FD8-75769BE13FB5}" type="slidenum">
              <a:rPr lang="en-GB" sz="1500">
                <a:solidFill>
                  <a:srgbClr val="000000"/>
                </a:solidFill>
                <a:latin typeface="Calibri"/>
              </a:rPr>
              <a:pPr algn="r" defTabSz="453969" eaLnBrk="0" hangingPunct="0">
                <a:lnSpc>
                  <a:spcPct val="98000"/>
                </a:lnSpc>
                <a:buClr>
                  <a:srgbClr val="000000"/>
                </a:buClr>
                <a:buSzPct val="45000"/>
                <a:tabLst>
                  <a:tab pos="732045" algn="l"/>
                  <a:tab pos="1469114" algn="l"/>
                  <a:tab pos="2204508" algn="l"/>
                </a:tabLst>
              </a:pPr>
              <a:t>25</a:t>
            </a:fld>
            <a:endParaRPr lang="en-GB" sz="150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475" name="Rectangle 2">
            <a:extLst>
              <a:ext uri="{FF2B5EF4-FFF2-40B4-BE49-F238E27FC236}">
                <a16:creationId xmlns:a16="http://schemas.microsoft.com/office/drawing/2014/main" id="{CF61B605-8445-E245-92E0-97391CCD2F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9700" y="769938"/>
            <a:ext cx="6819900" cy="38369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6" name="Rectangle 3">
            <a:extLst>
              <a:ext uri="{FF2B5EF4-FFF2-40B4-BE49-F238E27FC236}">
                <a16:creationId xmlns:a16="http://schemas.microsoft.com/office/drawing/2014/main" id="{BCEAE5CD-A294-7D98-1844-72A587348A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46574" y="4863219"/>
            <a:ext cx="5204510" cy="4603798"/>
          </a:xfrm>
          <a:noFill/>
        </p:spPr>
        <p:txBody>
          <a:bodyPr wrap="none" lIns="93346" tIns="46856" rIns="93346" bIns="46856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55308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874A72-0ECB-D9A0-2CE1-87A575040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>
            <a:extLst>
              <a:ext uri="{FF2B5EF4-FFF2-40B4-BE49-F238E27FC236}">
                <a16:creationId xmlns:a16="http://schemas.microsoft.com/office/drawing/2014/main" id="{D7419EEB-523F-EC99-4B04-8F2E5C60C043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021294" y="9721108"/>
            <a:ext cx="3074720" cy="51173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3346" tIns="46856" rIns="93346" bIns="46856" anchor="b"/>
          <a:lstStyle/>
          <a:p>
            <a:pPr algn="r" defTabSz="453969" eaLnBrk="0" hangingPunct="0">
              <a:lnSpc>
                <a:spcPct val="98000"/>
              </a:lnSpc>
              <a:buClr>
                <a:srgbClr val="000000"/>
              </a:buClr>
              <a:buSzPct val="45000"/>
              <a:tabLst>
                <a:tab pos="732045" algn="l"/>
                <a:tab pos="1469114" algn="l"/>
                <a:tab pos="2204508" algn="l"/>
              </a:tabLst>
            </a:pPr>
            <a:fld id="{76450747-33A0-4D03-8FD8-75769BE13FB5}" type="slidenum">
              <a:rPr lang="en-GB" sz="1500">
                <a:solidFill>
                  <a:srgbClr val="000000"/>
                </a:solidFill>
                <a:latin typeface="Calibri"/>
              </a:rPr>
              <a:pPr algn="r" defTabSz="453969" eaLnBrk="0" hangingPunct="0">
                <a:lnSpc>
                  <a:spcPct val="98000"/>
                </a:lnSpc>
                <a:buClr>
                  <a:srgbClr val="000000"/>
                </a:buClr>
                <a:buSzPct val="45000"/>
                <a:tabLst>
                  <a:tab pos="732045" algn="l"/>
                  <a:tab pos="1469114" algn="l"/>
                  <a:tab pos="2204508" algn="l"/>
                </a:tabLst>
              </a:pPr>
              <a:t>26</a:t>
            </a:fld>
            <a:endParaRPr lang="en-GB" sz="150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475" name="Rectangle 2">
            <a:extLst>
              <a:ext uri="{FF2B5EF4-FFF2-40B4-BE49-F238E27FC236}">
                <a16:creationId xmlns:a16="http://schemas.microsoft.com/office/drawing/2014/main" id="{D6D60F7D-EDBD-5CA0-AFF2-5DE7646D88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9700" y="769938"/>
            <a:ext cx="6819900" cy="38369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6" name="Rectangle 3">
            <a:extLst>
              <a:ext uri="{FF2B5EF4-FFF2-40B4-BE49-F238E27FC236}">
                <a16:creationId xmlns:a16="http://schemas.microsoft.com/office/drawing/2014/main" id="{37ADFF34-BE89-EC0F-AA0D-6E5AAA770C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46574" y="4863219"/>
            <a:ext cx="5204510" cy="4603798"/>
          </a:xfrm>
          <a:noFill/>
        </p:spPr>
        <p:txBody>
          <a:bodyPr wrap="none" lIns="93346" tIns="46856" rIns="93346" bIns="46856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908934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Symbol zastępczy obrazu slajdu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79425" y="1279525"/>
            <a:ext cx="6140450" cy="3454400"/>
          </a:xfrm>
          <a:noFill/>
          <a:ln/>
        </p:spPr>
      </p:sp>
      <p:sp>
        <p:nvSpPr>
          <p:cNvPr id="92162" name="Symbol zastępczy notatek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 txBox="1">
            <a:spLocks noGrp="1"/>
          </p:cNvSpPr>
          <p:nvPr/>
        </p:nvSpPr>
        <p:spPr>
          <a:xfrm>
            <a:off x="4021139" y="9721854"/>
            <a:ext cx="3076575" cy="511175"/>
          </a:xfrm>
          <a:prstGeom prst="rect">
            <a:avLst/>
          </a:prstGeom>
          <a:noFill/>
        </p:spPr>
        <p:txBody>
          <a:bodyPr lIns="99010" tIns="49506" rIns="99010" bIns="49506" anchor="b"/>
          <a:lstStyle/>
          <a:p>
            <a:pPr algn="r">
              <a:lnSpc>
                <a:spcPct val="98000"/>
              </a:lnSpc>
              <a:buClr>
                <a:srgbClr val="000000"/>
              </a:buClr>
              <a:buSzPct val="100000"/>
              <a:defRPr/>
            </a:pPr>
            <a:fld id="{71E785EE-A8FB-4614-B3D2-8F90A7643611}" type="slidenum">
              <a:rPr lang="pl-PL" sz="1300"/>
              <a:pPr algn="r">
                <a:lnSpc>
                  <a:spcPct val="98000"/>
                </a:lnSpc>
                <a:buClr>
                  <a:srgbClr val="000000"/>
                </a:buClr>
                <a:buSzPct val="100000"/>
                <a:defRPr/>
              </a:pPr>
              <a:t>28</a:t>
            </a:fld>
            <a:endParaRPr lang="pl-PL" sz="1300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Symbol zastępczy obrazu slajdu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79425" y="1279525"/>
            <a:ext cx="6140450" cy="3454400"/>
          </a:xfrm>
          <a:noFill/>
          <a:ln/>
        </p:spPr>
      </p:sp>
      <p:sp>
        <p:nvSpPr>
          <p:cNvPr id="96258" name="Symbol zastępczy notatek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 txBox="1">
            <a:spLocks noGrp="1"/>
          </p:cNvSpPr>
          <p:nvPr/>
        </p:nvSpPr>
        <p:spPr>
          <a:xfrm>
            <a:off x="4021139" y="9721854"/>
            <a:ext cx="3076575" cy="511175"/>
          </a:xfrm>
          <a:prstGeom prst="rect">
            <a:avLst/>
          </a:prstGeom>
          <a:noFill/>
        </p:spPr>
        <p:txBody>
          <a:bodyPr lIns="99010" tIns="49506" rIns="99010" bIns="49506" anchor="b"/>
          <a:lstStyle/>
          <a:p>
            <a:pPr algn="r">
              <a:lnSpc>
                <a:spcPct val="98000"/>
              </a:lnSpc>
              <a:buClr>
                <a:srgbClr val="000000"/>
              </a:buClr>
              <a:buSzPct val="100000"/>
              <a:defRPr/>
            </a:pPr>
            <a:fld id="{F67F3208-C86C-40ED-93E9-F95174CA06DE}" type="slidenum">
              <a:rPr lang="pl-PL" sz="1300"/>
              <a:pPr algn="r">
                <a:lnSpc>
                  <a:spcPct val="98000"/>
                </a:lnSpc>
                <a:buClr>
                  <a:srgbClr val="000000"/>
                </a:buClr>
                <a:buSzPct val="100000"/>
                <a:defRPr/>
              </a:pPr>
              <a:t>29</a:t>
            </a:fld>
            <a:endParaRPr lang="pl-PL" sz="13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4.png"/><Relationship Id="rId16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170659" y="1790613"/>
            <a:ext cx="9851923" cy="3924814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</a:extLst>
          </p:cNvPr>
          <p:cNvSpPr/>
          <p:nvPr userDrawn="1"/>
        </p:nvSpPr>
        <p:spPr>
          <a:xfrm>
            <a:off x="2" y="0"/>
            <a:ext cx="5685979" cy="24438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827" y="1790612"/>
            <a:ext cx="4514751" cy="653253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87" y="490243"/>
            <a:ext cx="1231537" cy="979756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255" y="490243"/>
            <a:ext cx="1231537" cy="979756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023" y="490243"/>
            <a:ext cx="1231537" cy="9797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0332" y="2775173"/>
            <a:ext cx="9031400" cy="1004864"/>
          </a:xfrm>
        </p:spPr>
        <p:txBody>
          <a:bodyPr anchor="t" anchorCtr="0">
            <a:normAutofit/>
          </a:bodyPr>
          <a:lstStyle>
            <a:lvl1pPr algn="l">
              <a:lnSpc>
                <a:spcPts val="3629"/>
              </a:lnSpc>
              <a:defRPr sz="290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0345" y="4410532"/>
            <a:ext cx="9031311" cy="979756"/>
          </a:xfrm>
        </p:spPr>
        <p:txBody>
          <a:bodyPr>
            <a:normAutofit/>
          </a:bodyPr>
          <a:lstStyle>
            <a:lvl1pPr marL="0" indent="0" algn="l">
              <a:lnSpc>
                <a:spcPts val="3175"/>
              </a:lnSpc>
              <a:buNone/>
              <a:defRPr sz="2540" b="1">
                <a:solidFill>
                  <a:schemeClr val="tx2"/>
                </a:solidFill>
              </a:defRPr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68958" y="490243"/>
            <a:ext cx="2052383" cy="316710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r>
              <a:rPr lang="pl-PL"/>
              <a:t>.</a:t>
            </a:r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6087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169419" y="1799461"/>
            <a:ext cx="9853164" cy="3915966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" y="0"/>
            <a:ext cx="5685979" cy="24438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419" y="1799460"/>
            <a:ext cx="4514751" cy="6532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0332" y="2785254"/>
            <a:ext cx="9031400" cy="986800"/>
          </a:xfrm>
        </p:spPr>
        <p:txBody>
          <a:bodyPr anchor="t" anchorCtr="0">
            <a:normAutofit/>
          </a:bodyPr>
          <a:lstStyle>
            <a:lvl1pPr algn="l">
              <a:lnSpc>
                <a:spcPts val="3629"/>
              </a:lnSpc>
              <a:defRPr sz="290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0345" y="4410532"/>
            <a:ext cx="9031311" cy="979756"/>
          </a:xfrm>
        </p:spPr>
        <p:txBody>
          <a:bodyPr>
            <a:normAutofit/>
          </a:bodyPr>
          <a:lstStyle>
            <a:lvl1pPr marL="0" indent="0" algn="l">
              <a:lnSpc>
                <a:spcPts val="3175"/>
              </a:lnSpc>
              <a:buNone/>
              <a:defRPr sz="2540" b="1">
                <a:solidFill>
                  <a:schemeClr val="tx2"/>
                </a:solidFill>
              </a:defRPr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68958" y="490243"/>
            <a:ext cx="2052383" cy="316710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r>
              <a:rPr lang="pl-PL"/>
              <a:t>.</a:t>
            </a:r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 descr="flaga Unii Europejskiej z dopiskiem dofinansowane przez Unię Europejską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39E0742-6ADE-F448-8437-7F591E1D07F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46" y="1128866"/>
            <a:ext cx="434459" cy="345636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F60567DB-D582-D44E-A6AD-12B2B5F1FE7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811" y="495200"/>
            <a:ext cx="434459" cy="345636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9EEE39C-033E-F640-8C4C-E23D91BEA33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213" y="1128866"/>
            <a:ext cx="434459" cy="345636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C169AC8E-96EA-1048-803E-97D6CEE5E10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326" y="488325"/>
            <a:ext cx="434459" cy="345636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5D90F56-CFD2-1A40-B479-B556FC2D370D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59" y="495200"/>
            <a:ext cx="434459" cy="345636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48E96C1A-FA5C-A24F-9872-8608B9B3BC4F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550" y="1138358"/>
            <a:ext cx="434459" cy="345636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28B2440F-CBE5-784D-ADC8-E797F64F472B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564" y="493114"/>
            <a:ext cx="434459" cy="345636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1C717A0E-10D0-FA43-BF65-49909BDCEAF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303" y="485586"/>
            <a:ext cx="434459" cy="345636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A2891D6F-956C-9342-B2BB-C701A5BC515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824" y="481800"/>
            <a:ext cx="434459" cy="345636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7DE0C268-A93E-1C47-9AA3-10F1F10D097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776" y="1135780"/>
            <a:ext cx="434459" cy="345636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45508241-FE91-D847-8686-4F72BD314220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129" y="1134476"/>
            <a:ext cx="434459" cy="345636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EB9A3203-260A-FA4A-9526-A6276A5756DA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564" y="1134476"/>
            <a:ext cx="434459" cy="34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4363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69383BDA-94B1-6FB6-27E3-0CC3DEDF5A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7736987" cy="4736658"/>
          </a:xfrm>
          <a:custGeom>
            <a:avLst/>
            <a:gdLst>
              <a:gd name="connsiteX0" fmla="*/ 0 w 6784975"/>
              <a:gd name="connsiteY0" fmla="*/ 0 h 5221288"/>
              <a:gd name="connsiteX1" fmla="*/ 6784975 w 6784975"/>
              <a:gd name="connsiteY1" fmla="*/ 0 h 5221288"/>
              <a:gd name="connsiteX2" fmla="*/ 6784975 w 6784975"/>
              <a:gd name="connsiteY2" fmla="*/ 4500563 h 5221288"/>
              <a:gd name="connsiteX3" fmla="*/ 2825750 w 6784975"/>
              <a:gd name="connsiteY3" fmla="*/ 4500563 h 5221288"/>
              <a:gd name="connsiteX4" fmla="*/ 2825750 w 6784975"/>
              <a:gd name="connsiteY4" fmla="*/ 5221288 h 5221288"/>
              <a:gd name="connsiteX5" fmla="*/ 0 w 6784975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4975" h="5221288">
                <a:moveTo>
                  <a:pt x="0" y="0"/>
                </a:moveTo>
                <a:lnTo>
                  <a:pt x="6784975" y="0"/>
                </a:lnTo>
                <a:lnTo>
                  <a:pt x="6784975" y="4500563"/>
                </a:lnTo>
                <a:lnTo>
                  <a:pt x="2825750" y="4500563"/>
                </a:lnTo>
                <a:lnTo>
                  <a:pt x="2825750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3222236" y="4082829"/>
            <a:ext cx="7800346" cy="1632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17991" y="5061678"/>
            <a:ext cx="6993665" cy="588349"/>
          </a:xfrm>
        </p:spPr>
        <p:txBody>
          <a:bodyPr anchor="t" anchorCtr="0">
            <a:normAutofit/>
          </a:bodyPr>
          <a:lstStyle>
            <a:lvl1pPr algn="l">
              <a:lnSpc>
                <a:spcPts val="3175"/>
              </a:lnSpc>
              <a:defRPr sz="254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0199" y="489652"/>
            <a:ext cx="2052383" cy="332686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r>
              <a:rPr lang="pl-PL"/>
              <a:t>.</a:t>
            </a:r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70B23A41-17AB-76D8-3EFE-38FC22C5B5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 descr="flaga Unii Europejskie z dopiskiem dofinansowane przez Unię Europejską">
            <a:extLst>
              <a:ext uri="{FF2B5EF4-FFF2-40B4-BE49-F238E27FC236}">
                <a16:creationId xmlns:a16="http://schemas.microsoft.com/office/drawing/2014/main" id="{E8AB2AB5-3131-C310-7606-6899798511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7C93677B-A16E-82CA-7FC4-B6B5151607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  <p:pic>
        <p:nvPicPr>
          <p:cNvPr id="18" name="Obraz 17" descr="Obraz zawierający tekst&#10;&#10;Opis wygenerowany automatycznie">
            <a:extLst>
              <a:ext uri="{FF2B5EF4-FFF2-40B4-BE49-F238E27FC236}">
                <a16:creationId xmlns:a16="http://schemas.microsoft.com/office/drawing/2014/main" id="{EB4DB370-BCB9-D1E9-5613-5A9DCA5F311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236" y="4082829"/>
            <a:ext cx="4514751" cy="65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5001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3222235" y="4082829"/>
            <a:ext cx="8205842" cy="19591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3924" y="0"/>
            <a:ext cx="7794915" cy="4408303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5775" h="4859338">
                <a:moveTo>
                  <a:pt x="0" y="0"/>
                </a:moveTo>
                <a:lnTo>
                  <a:pt x="6835775" y="0"/>
                </a:lnTo>
                <a:lnTo>
                  <a:pt x="6835775" y="4500563"/>
                </a:lnTo>
                <a:lnTo>
                  <a:pt x="2155824" y="4500563"/>
                </a:lnTo>
                <a:lnTo>
                  <a:pt x="2155824" y="4859338"/>
                </a:lnTo>
                <a:lnTo>
                  <a:pt x="0" y="48593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4453203" y="4082828"/>
            <a:ext cx="4105634" cy="326037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3222237" y="4082828"/>
            <a:ext cx="1230967" cy="3254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3162" y="4713462"/>
            <a:ext cx="7389421" cy="1197862"/>
          </a:xfrm>
        </p:spPr>
        <p:txBody>
          <a:bodyPr anchor="t" anchorCtr="0">
            <a:normAutofit/>
          </a:bodyPr>
          <a:lstStyle>
            <a:lvl1pPr algn="l">
              <a:lnSpc>
                <a:spcPts val="3175"/>
              </a:lnSpc>
              <a:defRPr sz="254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303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66868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852" y="1796072"/>
            <a:ext cx="4720891" cy="424562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1255" y="1795869"/>
            <a:ext cx="4720891" cy="424581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03176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9" y="816316"/>
            <a:ext cx="4926147" cy="979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0" y="1796072"/>
            <a:ext cx="4926582" cy="424561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816566"/>
            <a:ext cx="5685980" cy="5225119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05407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30E28BA-19A4-6182-CE10-65107EDF6B75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366369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852" y="1796072"/>
            <a:ext cx="4720891" cy="4245627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1255" y="1795869"/>
            <a:ext cx="4720891" cy="424581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A72189C-757E-47DF-313E-E0F36399C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63107C-97A9-9A5D-A2A2-E6ABB7ED4C62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2673835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2811311" y="4082829"/>
            <a:ext cx="9380690" cy="1632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9419" y="0"/>
            <a:ext cx="9853164" cy="4736658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40763" h="5221288">
                <a:moveTo>
                  <a:pt x="0" y="0"/>
                </a:moveTo>
                <a:lnTo>
                  <a:pt x="8640763" y="0"/>
                </a:lnTo>
                <a:lnTo>
                  <a:pt x="8640763" y="4500563"/>
                </a:lnTo>
                <a:lnTo>
                  <a:pt x="1439863" y="4500563"/>
                </a:lnTo>
                <a:lnTo>
                  <a:pt x="1439863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pic>
        <p:nvPicPr>
          <p:cNvPr id="7" name="Obraz 6" descr="Obraz zawierający tekst&#10;&#10;Opis wygenerowany automatycznie">
            <a:extLst>
              <a:ext uri="{FF2B5EF4-FFF2-40B4-BE49-F238E27FC236}">
                <a16:creationId xmlns:a16="http://schemas.microsoft.com/office/drawing/2014/main" id="{3B4B8A84-3D08-244B-BF5B-6E361D1A74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121" y="4082829"/>
            <a:ext cx="4514751" cy="653253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2237" y="5074439"/>
            <a:ext cx="8620386" cy="64008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pic>
        <p:nvPicPr>
          <p:cNvPr id="8" name="Obraz 7" descr="znak Funduszy Europejskich">
            <a:extLst>
              <a:ext uri="{FF2B5EF4-FFF2-40B4-BE49-F238E27FC236}">
                <a16:creationId xmlns:a16="http://schemas.microsoft.com/office/drawing/2014/main" id="{BFD80FA4-66E0-3049-A92A-085F431CEB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9" name="Obraz 8" descr="flaga Unii Europejskie z dopiskiem dofinansowane przez Unię Europejską">
            <a:extLst>
              <a:ext uri="{FF2B5EF4-FFF2-40B4-BE49-F238E27FC236}">
                <a16:creationId xmlns:a16="http://schemas.microsoft.com/office/drawing/2014/main" id="{695F0183-048A-AF46-A850-8C265BFACC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0" name="Obraz 9" descr="barwy RP">
            <a:extLst>
              <a:ext uri="{FF2B5EF4-FFF2-40B4-BE49-F238E27FC236}">
                <a16:creationId xmlns:a16="http://schemas.microsoft.com/office/drawing/2014/main" id="{875F5C9C-57CB-134D-A405-3BC05A23D8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842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ajd tytułow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5544" y="1959429"/>
            <a:ext cx="9144000" cy="3293408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aspernatur</a:t>
            </a:r>
            <a:r>
              <a:rPr lang="pl-PL" dirty="0"/>
              <a:t> </a:t>
            </a:r>
            <a:r>
              <a:rPr lang="pl-PL" dirty="0" err="1"/>
              <a:t>quaim</a:t>
            </a:r>
            <a:r>
              <a:rPr lang="pl-PL" dirty="0"/>
              <a:t> </a:t>
            </a:r>
          </a:p>
          <a:p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enim</a:t>
            </a:r>
            <a:r>
              <a:rPr lang="pl-PL" dirty="0"/>
              <a:t> od minima </a:t>
            </a:r>
            <a:r>
              <a:rPr lang="pl-PL" dirty="0" err="1"/>
              <a:t>veniam</a:t>
            </a:r>
            <a:r>
              <a:rPr lang="pl-PL" dirty="0"/>
              <a:t> </a:t>
            </a:r>
            <a:r>
              <a:rPr lang="pl-PL" dirty="0" err="1"/>
              <a:t>quis</a:t>
            </a:r>
            <a:r>
              <a:rPr lang="pl-PL" dirty="0"/>
              <a:t> </a:t>
            </a:r>
            <a:endParaRPr lang="en-US" dirty="0"/>
          </a:p>
        </p:txBody>
      </p:sp>
      <p:sp>
        <p:nvSpPr>
          <p:cNvPr id="8" name="Symbol zastępczy tekstu 7"/>
          <p:cNvSpPr>
            <a:spLocks noGrp="1"/>
          </p:cNvSpPr>
          <p:nvPr>
            <p:ph type="body" sz="quarter" idx="12" hasCustomPrompt="1"/>
          </p:nvPr>
        </p:nvSpPr>
        <p:spPr>
          <a:xfrm>
            <a:off x="732368" y="581821"/>
            <a:ext cx="3534499" cy="2559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pl-PL" dirty="0"/>
              <a:t>Miejsce, 12 miesiąc 2017r.</a:t>
            </a:r>
          </a:p>
        </p:txBody>
      </p:sp>
      <p:sp>
        <p:nvSpPr>
          <p:cNvPr id="10" name="Symbol zastępczy tekstu 9"/>
          <p:cNvSpPr>
            <a:spLocks noGrp="1"/>
          </p:cNvSpPr>
          <p:nvPr>
            <p:ph type="body" sz="quarter" idx="13" hasCustomPrompt="1"/>
          </p:nvPr>
        </p:nvSpPr>
        <p:spPr>
          <a:xfrm>
            <a:off x="736603" y="5328309"/>
            <a:ext cx="9801615" cy="3372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pl-PL" dirty="0"/>
              <a:t>Anna Kowalska  | Departament Rozwoju Regionalnego </a:t>
            </a:r>
          </a:p>
        </p:txBody>
      </p:sp>
      <p:cxnSp>
        <p:nvCxnSpPr>
          <p:cNvPr id="16" name="Łącznik prosty 15"/>
          <p:cNvCxnSpPr/>
          <p:nvPr userDrawn="1"/>
        </p:nvCxnSpPr>
        <p:spPr>
          <a:xfrm>
            <a:off x="866663" y="6529385"/>
            <a:ext cx="300469" cy="0"/>
          </a:xfrm>
          <a:prstGeom prst="line">
            <a:avLst/>
          </a:prstGeom>
          <a:ln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ymbol zastępczy tekstu 9"/>
          <p:cNvSpPr>
            <a:spLocks noGrp="1"/>
          </p:cNvSpPr>
          <p:nvPr>
            <p:ph type="body" sz="quarter" idx="14" hasCustomPrompt="1"/>
          </p:nvPr>
        </p:nvSpPr>
        <p:spPr>
          <a:xfrm>
            <a:off x="736603" y="6561135"/>
            <a:ext cx="9801615" cy="2010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pl-PL" sz="800" b="0" dirty="0">
                <a:solidFill>
                  <a:srgbClr val="414141"/>
                </a:solidFill>
              </a:defRPr>
            </a:lvl1pPr>
          </a:lstStyle>
          <a:p>
            <a:r>
              <a:rPr lang="pl-PL" b="1" dirty="0"/>
              <a:t>Urząd Marszałkowski Województwa Kujawsko-Pomorskiego w Toruniu   |   Departament Rozwoju Regionalnego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444159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ylko tytuł_biał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kąt 12">
            <a:extLst>
              <a:ext uri="{FF2B5EF4-FFF2-40B4-BE49-F238E27FC236}">
                <a16:creationId xmlns:a16="http://schemas.microsoft.com/office/drawing/2014/main" id="{97418687-D621-0443-9593-F546524940B3}"/>
              </a:ext>
            </a:extLst>
          </p:cNvPr>
          <p:cNvSpPr/>
          <p:nvPr userDrawn="1"/>
        </p:nvSpPr>
        <p:spPr>
          <a:xfrm>
            <a:off x="413825" y="483781"/>
            <a:ext cx="11364350" cy="5890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7" name="Data — symbol zastępczy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l-PL" noProof="0"/>
              <a:t>.</a:t>
            </a:r>
          </a:p>
        </p:txBody>
      </p:sp>
      <p:sp>
        <p:nvSpPr>
          <p:cNvPr id="8" name="Stopka — symbol zastępczy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9" name="Numer slajdu — symbol zastępczy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1" name="Trójkąt 10">
            <a:extLst>
              <a:ext uri="{FF2B5EF4-FFF2-40B4-BE49-F238E27FC236}">
                <a16:creationId xmlns:a16="http://schemas.microsoft.com/office/drawing/2014/main" id="{6FFCA020-4282-7D4F-AD59-3DEA5E91ADAB}"/>
              </a:ext>
            </a:extLst>
          </p:cNvPr>
          <p:cNvSpPr/>
          <p:nvPr userDrawn="1"/>
        </p:nvSpPr>
        <p:spPr>
          <a:xfrm>
            <a:off x="10459099" y="5309445"/>
            <a:ext cx="1465933" cy="1465933"/>
          </a:xfrm>
          <a:prstGeom prst="triangl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2" name="Trójkąt 11">
            <a:extLst>
              <a:ext uri="{FF2B5EF4-FFF2-40B4-BE49-F238E27FC236}">
                <a16:creationId xmlns:a16="http://schemas.microsoft.com/office/drawing/2014/main" id="{653A8DFA-7BAB-7F45-AC35-E4D26BDBC78A}"/>
              </a:ext>
            </a:extLst>
          </p:cNvPr>
          <p:cNvSpPr/>
          <p:nvPr userDrawn="1"/>
        </p:nvSpPr>
        <p:spPr>
          <a:xfrm rot="5400000">
            <a:off x="-48606" y="1085137"/>
            <a:ext cx="648200" cy="5276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7" name="Tytuł 9">
            <a:extLst>
              <a:ext uri="{FF2B5EF4-FFF2-40B4-BE49-F238E27FC236}">
                <a16:creationId xmlns:a16="http://schemas.microsoft.com/office/drawing/2014/main" id="{FC3934F6-C727-0048-AD31-76E16E7796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329" y="893729"/>
            <a:ext cx="10452849" cy="910492"/>
          </a:xfrm>
        </p:spPr>
        <p:txBody>
          <a:bodyPr rtlCol="0" anchor="ctr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</p:spTree>
    <p:extLst>
      <p:ext uri="{BB962C8B-B14F-4D97-AF65-F5344CB8AC3E}">
        <p14:creationId xmlns:p14="http://schemas.microsoft.com/office/powerpoint/2010/main" val="34795938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topka — symbol zastępczy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pl-PL"/>
          </a:p>
        </p:txBody>
      </p:sp>
      <p:sp>
        <p:nvSpPr>
          <p:cNvPr id="2" name="Data — symbol zastępczy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pl-PL"/>
              <a:t>.</a:t>
            </a:r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>
              <a:defRPr/>
            </a:pPr>
            <a:fld id="{C1C97D3C-4BB0-4694-9F25-9A1A0D5EC9ED}" type="slidenum">
              <a:rPr lang="pl-PL" smtClean="0"/>
              <a:pPr>
                <a:defRPr/>
              </a:pPr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8998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69419" y="816316"/>
            <a:ext cx="9852728" cy="97975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9854" y="1796072"/>
            <a:ext cx="9852729" cy="42456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  <a:endParaRPr lang="en-US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17E16B8-2BD0-D12E-978E-94E428DF9717}"/>
              </a:ext>
            </a:extLst>
          </p:cNvPr>
          <p:cNvSpPr/>
          <p:nvPr userDrawn="1"/>
        </p:nvSpPr>
        <p:spPr>
          <a:xfrm>
            <a:off x="1169812" y="0"/>
            <a:ext cx="1232383" cy="1627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62915FD-1FF3-5CF3-5C57-034114B5E6A2}"/>
              </a:ext>
            </a:extLst>
          </p:cNvPr>
          <p:cNvSpPr/>
          <p:nvPr userDrawn="1"/>
        </p:nvSpPr>
        <p:spPr>
          <a:xfrm>
            <a:off x="2402195" y="0"/>
            <a:ext cx="8619951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89804" y="6368269"/>
            <a:ext cx="1231537" cy="163293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907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C2A84FB-402E-BB6C-632B-D1ADD49B7D8C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2266419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2" r:id="rId11"/>
    <p:sldLayoutId id="2147483673" r:id="rId12"/>
    <p:sldLayoutId id="2147483674" r:id="rId13"/>
  </p:sldLayoutIdLst>
  <p:hf sldNum="0" hdr="0" ftr="0" dt="0"/>
  <p:txStyles>
    <p:titleStyle>
      <a:lvl1pPr algn="l" defTabSz="914406" rtl="0" eaLnBrk="1" latinLnBrk="0" hangingPunct="1">
        <a:lnSpc>
          <a:spcPts val="3266"/>
        </a:lnSpc>
        <a:spcBef>
          <a:spcPct val="0"/>
        </a:spcBef>
        <a:buNone/>
        <a:defRPr sz="2540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28602" indent="-228602" algn="l" defTabSz="914406" rtl="0" eaLnBrk="1" latinLnBrk="0" hangingPunct="1">
        <a:lnSpc>
          <a:spcPts val="2177"/>
        </a:lnSpc>
        <a:spcBef>
          <a:spcPts val="1000"/>
        </a:spcBef>
        <a:buClr>
          <a:schemeClr val="accent1"/>
        </a:buClr>
        <a:buFontTx/>
        <a:buBlip>
          <a:blip r:embed="rId15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685804" indent="-228602" algn="l" defTabSz="914406" rtl="0" eaLnBrk="1" latinLnBrk="0" hangingPunct="1">
        <a:lnSpc>
          <a:spcPts val="2177"/>
        </a:lnSpc>
        <a:spcBef>
          <a:spcPts val="500"/>
        </a:spcBef>
        <a:buFontTx/>
        <a:buBlip>
          <a:blip r:embed="rId16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143008" indent="-228602" algn="l" defTabSz="914406" rtl="0" eaLnBrk="1" latinLnBrk="0" hangingPunct="1">
        <a:lnSpc>
          <a:spcPts val="2177"/>
        </a:lnSpc>
        <a:spcBef>
          <a:spcPts val="500"/>
        </a:spcBef>
        <a:buFontTx/>
        <a:buBlip>
          <a:blip r:embed="rId17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600210" indent="-228602" algn="l" defTabSz="914406" rtl="0" eaLnBrk="1" latinLnBrk="0" hangingPunct="1">
        <a:lnSpc>
          <a:spcPts val="2177"/>
        </a:lnSpc>
        <a:spcBef>
          <a:spcPts val="500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057413" indent="-228602" algn="l" defTabSz="914406" rtl="0" eaLnBrk="1" latinLnBrk="0" hangingPunct="1">
        <a:lnSpc>
          <a:spcPts val="2177"/>
        </a:lnSpc>
        <a:spcBef>
          <a:spcPts val="500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514617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19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23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25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3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6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9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12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15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18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21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24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3">
          <p15:clr>
            <a:srgbClr val="F26B43"/>
          </p15:clr>
        </p15:guide>
        <p15:guide id="2" pos="419">
          <p15:clr>
            <a:srgbClr val="F26B43"/>
          </p15:clr>
        </p15:guide>
        <p15:guide id="3" pos="646">
          <p15:clr>
            <a:srgbClr val="F26B43"/>
          </p15:clr>
        </p15:guide>
        <p15:guide id="4" pos="873">
          <p15:clr>
            <a:srgbClr val="F26B43"/>
          </p15:clr>
        </p15:guide>
        <p15:guide id="5" pos="1100">
          <p15:clr>
            <a:srgbClr val="F26B43"/>
          </p15:clr>
        </p15:guide>
        <p15:guide id="6" pos="1327">
          <p15:clr>
            <a:srgbClr val="F26B43"/>
          </p15:clr>
        </p15:guide>
        <p15:guide id="7" pos="1553">
          <p15:clr>
            <a:srgbClr val="F26B43"/>
          </p15:clr>
        </p15:guide>
        <p15:guide id="8" pos="1780">
          <p15:clr>
            <a:srgbClr val="F26B43"/>
          </p15:clr>
        </p15:guide>
        <p15:guide id="9" pos="2007">
          <p15:clr>
            <a:srgbClr val="F26B43"/>
          </p15:clr>
        </p15:guide>
        <p15:guide id="10" pos="2234">
          <p15:clr>
            <a:srgbClr val="F26B43"/>
          </p15:clr>
        </p15:guide>
        <p15:guide id="11" pos="2460">
          <p15:clr>
            <a:srgbClr val="F26B43"/>
          </p15:clr>
        </p15:guide>
        <p15:guide id="12" pos="2687">
          <p15:clr>
            <a:srgbClr val="F26B43"/>
          </p15:clr>
        </p15:guide>
        <p15:guide id="13" pos="2914">
          <p15:clr>
            <a:srgbClr val="F26B43"/>
          </p15:clr>
        </p15:guide>
        <p15:guide id="14" pos="3141">
          <p15:clr>
            <a:srgbClr val="F26B43"/>
          </p15:clr>
        </p15:guide>
        <p15:guide id="15" pos="3368">
          <p15:clr>
            <a:srgbClr val="F26B43"/>
          </p15:clr>
        </p15:guide>
        <p15:guide id="16" pos="3594">
          <p15:clr>
            <a:srgbClr val="F26B43"/>
          </p15:clr>
        </p15:guide>
        <p15:guide id="17" pos="3821">
          <p15:clr>
            <a:srgbClr val="F26B43"/>
          </p15:clr>
        </p15:guide>
        <p15:guide id="18" pos="4048">
          <p15:clr>
            <a:srgbClr val="F26B43"/>
          </p15:clr>
        </p15:guide>
        <p15:guide id="19" pos="4275">
          <p15:clr>
            <a:srgbClr val="F26B43"/>
          </p15:clr>
        </p15:guide>
        <p15:guide id="20" pos="4501">
          <p15:clr>
            <a:srgbClr val="F26B43"/>
          </p15:clr>
        </p15:guide>
        <p15:guide id="21" pos="4728">
          <p15:clr>
            <a:srgbClr val="F26B43"/>
          </p15:clr>
        </p15:guide>
        <p15:guide id="22" pos="4955">
          <p15:clr>
            <a:srgbClr val="F26B43"/>
          </p15:clr>
        </p15:guide>
        <p15:guide id="23" pos="5182">
          <p15:clr>
            <a:srgbClr val="F26B43"/>
          </p15:clr>
        </p15:guide>
        <p15:guide id="24" pos="5408">
          <p15:clr>
            <a:srgbClr val="F26B43"/>
          </p15:clr>
        </p15:guide>
        <p15:guide id="25" pos="5635">
          <p15:clr>
            <a:srgbClr val="F26B43"/>
          </p15:clr>
        </p15:guide>
        <p15:guide id="26" pos="5862">
          <p15:clr>
            <a:srgbClr val="F26B43"/>
          </p15:clr>
        </p15:guide>
        <p15:guide id="27" pos="6089">
          <p15:clr>
            <a:srgbClr val="F26B43"/>
          </p15:clr>
        </p15:guide>
        <p15:guide id="28" pos="6316">
          <p15:clr>
            <a:srgbClr val="F26B43"/>
          </p15:clr>
        </p15:guide>
        <p15:guide id="29" pos="6542">
          <p15:clr>
            <a:srgbClr val="F26B43"/>
          </p15:clr>
        </p15:guide>
        <p15:guide id="30" orient="horz" pos="113">
          <p15:clr>
            <a:srgbClr val="F26B43"/>
          </p15:clr>
        </p15:guide>
        <p15:guide id="31" orient="horz" pos="340">
          <p15:clr>
            <a:srgbClr val="F26B43"/>
          </p15:clr>
        </p15:guide>
        <p15:guide id="32" orient="horz" pos="567">
          <p15:clr>
            <a:srgbClr val="F26B43"/>
          </p15:clr>
        </p15:guide>
        <p15:guide id="33" orient="horz" pos="794">
          <p15:clr>
            <a:srgbClr val="F26B43"/>
          </p15:clr>
        </p15:guide>
        <p15:guide id="34" orient="horz" pos="1020">
          <p15:clr>
            <a:srgbClr val="F26B43"/>
          </p15:clr>
        </p15:guide>
        <p15:guide id="35" orient="horz" pos="1247">
          <p15:clr>
            <a:srgbClr val="F26B43"/>
          </p15:clr>
        </p15:guide>
        <p15:guide id="36" orient="horz" pos="1474">
          <p15:clr>
            <a:srgbClr val="F26B43"/>
          </p15:clr>
        </p15:guide>
        <p15:guide id="37" orient="horz" pos="1701">
          <p15:clr>
            <a:srgbClr val="F26B43"/>
          </p15:clr>
        </p15:guide>
        <p15:guide id="38" orient="horz" pos="1927">
          <p15:clr>
            <a:srgbClr val="F26B43"/>
          </p15:clr>
        </p15:guide>
        <p15:guide id="39" orient="horz" pos="2154">
          <p15:clr>
            <a:srgbClr val="F26B43"/>
          </p15:clr>
        </p15:guide>
        <p15:guide id="40" orient="horz" pos="2381">
          <p15:clr>
            <a:srgbClr val="F26B43"/>
          </p15:clr>
        </p15:guide>
        <p15:guide id="41" orient="horz" pos="2608">
          <p15:clr>
            <a:srgbClr val="F26B43"/>
          </p15:clr>
        </p15:guide>
        <p15:guide id="42" orient="horz" pos="2835">
          <p15:clr>
            <a:srgbClr val="F26B43"/>
          </p15:clr>
        </p15:guide>
        <p15:guide id="43" orient="horz" pos="3061">
          <p15:clr>
            <a:srgbClr val="F26B43"/>
          </p15:clr>
        </p15:guide>
        <p15:guide id="44" orient="horz" pos="3288">
          <p15:clr>
            <a:srgbClr val="F26B43"/>
          </p15:clr>
        </p15:guide>
        <p15:guide id="45" orient="horz" pos="3515">
          <p15:clr>
            <a:srgbClr val="F26B43"/>
          </p15:clr>
        </p15:guide>
        <p15:guide id="46" orient="horz" pos="3742">
          <p15:clr>
            <a:srgbClr val="F26B43"/>
          </p15:clr>
        </p15:guide>
        <p15:guide id="47" orient="horz" pos="3968">
          <p15:clr>
            <a:srgbClr val="F26B43"/>
          </p15:clr>
        </p15:guide>
        <p15:guide id="48" orient="horz" pos="4195">
          <p15:clr>
            <a:srgbClr val="F26B43"/>
          </p15:clr>
        </p15:guide>
        <p15:guide id="49" orient="horz" pos="4422">
          <p15:clr>
            <a:srgbClr val="F26B43"/>
          </p15:clr>
        </p15:guide>
        <p15:guide id="50" orient="horz" pos="464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2CFA21B-1FE3-60DD-8D42-78DB8BAA4A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80345" y="2623825"/>
            <a:ext cx="9031311" cy="2396072"/>
          </a:xfrm>
        </p:spPr>
        <p:txBody>
          <a:bodyPr>
            <a:normAutofit/>
          </a:bodyPr>
          <a:lstStyle/>
          <a:p>
            <a:pPr algn="ctr"/>
            <a:br>
              <a:rPr lang="pl-PL" sz="2400"/>
            </a:br>
            <a:r>
              <a:rPr lang="pl-PL" sz="2400"/>
              <a:t>Pomoc </a:t>
            </a:r>
            <a:r>
              <a:rPr lang="pl-PL" sz="2400" dirty="0"/>
              <a:t>de minimis</a:t>
            </a:r>
            <a:br>
              <a:rPr lang="pl-PL" sz="2400" dirty="0"/>
            </a:br>
            <a:r>
              <a:rPr lang="pl-PL" sz="2400" dirty="0"/>
              <a:t>w projektach realizowanych z Funduszy Europejskich</a:t>
            </a:r>
            <a:br>
              <a:rPr lang="pl-PL" sz="1600" dirty="0"/>
            </a:br>
            <a:br>
              <a:rPr lang="pl-PL" sz="3600" dirty="0"/>
            </a:br>
            <a:endParaRPr lang="pl-PL" sz="36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C911991-D2D8-5366-5066-89BCC3068D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0345" y="5162309"/>
            <a:ext cx="9031311" cy="474562"/>
          </a:xfrm>
        </p:spPr>
        <p:txBody>
          <a:bodyPr/>
          <a:lstStyle/>
          <a:p>
            <a:pPr algn="ctr"/>
            <a:r>
              <a:rPr lang="pl-PL" b="0" dirty="0"/>
              <a:t>Wielki Głęboczek 25.06.2024 r.                    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376B941-391F-DE16-4A58-FABF27705D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33" y="5779283"/>
            <a:ext cx="11608168" cy="107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957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z="3200" dirty="0">
                <a:latin typeface="+mn-lt"/>
                <a:ea typeface="Tahoma" pitchFamily="34" charset="0"/>
                <a:cs typeface="Tahoma" pitchFamily="34" charset="0"/>
              </a:rPr>
              <a:t>Pojęcie pomocy publicznej</a:t>
            </a:r>
          </a:p>
        </p:txBody>
      </p:sp>
      <p:sp>
        <p:nvSpPr>
          <p:cNvPr id="7172" name="Symbol zastępczy zawartości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2400" dirty="0"/>
              <a:t>Art. 107 ust. 1 Traktatu o funkcjonowaniu Unii Europejskiej(TFUE)</a:t>
            </a:r>
          </a:p>
          <a:p>
            <a:pPr marL="0" indent="0" algn="just">
              <a:buNone/>
            </a:pPr>
            <a:r>
              <a:rPr lang="pl-PL" sz="2400" i="1" dirty="0"/>
              <a:t>„Wszelka pomoc przyznawana </a:t>
            </a:r>
          </a:p>
          <a:p>
            <a:pPr marL="0" indent="0" algn="just">
              <a:buNone/>
            </a:pPr>
            <a:r>
              <a:rPr lang="pl-PL" sz="2400" b="1" i="1" dirty="0">
                <a:solidFill>
                  <a:schemeClr val="accent5">
                    <a:lumMod val="25000"/>
                  </a:schemeClr>
                </a:solidFill>
              </a:rPr>
              <a:t>przez Państwo Członkowskie lub przy użyciu zasobów państwowych </a:t>
            </a:r>
          </a:p>
          <a:p>
            <a:pPr marL="0" indent="0" algn="just">
              <a:buNone/>
            </a:pPr>
            <a:r>
              <a:rPr lang="pl-PL" sz="2400" b="1" i="1" dirty="0">
                <a:solidFill>
                  <a:srgbClr val="C00000"/>
                </a:solidFill>
              </a:rPr>
              <a:t>w jakiejkolwiek formie</a:t>
            </a:r>
            <a:r>
              <a:rPr lang="pl-PL" sz="2400" i="1" dirty="0"/>
              <a:t>, </a:t>
            </a:r>
          </a:p>
          <a:p>
            <a:pPr marL="0" indent="0" algn="just">
              <a:buNone/>
            </a:pPr>
            <a:r>
              <a:rPr lang="pl-PL" sz="2400" b="1" i="1" dirty="0">
                <a:solidFill>
                  <a:srgbClr val="006600"/>
                </a:solidFill>
              </a:rPr>
              <a:t>która zakłóca lub grozi zakłóceniem konkurencji </a:t>
            </a:r>
          </a:p>
          <a:p>
            <a:pPr marL="0" indent="0" algn="just">
              <a:buNone/>
            </a:pPr>
            <a:r>
              <a:rPr lang="pl-PL" sz="2400" b="1" i="1" dirty="0">
                <a:solidFill>
                  <a:srgbClr val="663300"/>
                </a:solidFill>
              </a:rPr>
              <a:t>poprzez sprzyjanie niektórym przedsiębiorstwom lub produkcji niektórych towarów</a:t>
            </a:r>
            <a:r>
              <a:rPr lang="pl-PL" sz="2400" i="1" dirty="0"/>
              <a:t>, </a:t>
            </a:r>
          </a:p>
          <a:p>
            <a:pPr marL="0" indent="0" algn="just">
              <a:buNone/>
            </a:pPr>
            <a:r>
              <a:rPr lang="pl-PL" sz="2400" i="1" dirty="0"/>
              <a:t>jest niezgodna ze wspólnym rynkiem w zakresie, w jakim wpływa na wymianę handlową między Państwami Członkowskimi.”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6939836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ytuł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 anchorCtr="0">
            <a:noAutofit/>
          </a:bodyPr>
          <a:lstStyle/>
          <a:p>
            <a:r>
              <a:rPr lang="pl-PL" sz="3200" dirty="0">
                <a:latin typeface="+mn-lt"/>
                <a:cs typeface="Tahoma" pitchFamily="34" charset="0"/>
              </a:rPr>
              <a:t>Definicja - podsumowanie</a:t>
            </a:r>
          </a:p>
        </p:txBody>
      </p:sp>
      <p:sp>
        <p:nvSpPr>
          <p:cNvPr id="44034" name="Symbol zastępczy zawartości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pl-PL" sz="2400" dirty="0">
                <a:cs typeface="Tahoma" pitchFamily="34" charset="0"/>
              </a:rPr>
              <a:t>wszystkie wynikające z art. 107(1) TFUE przesłanki muszą być spełnione, aby można było mówić o występowaniu pomocy publicznej:</a:t>
            </a:r>
          </a:p>
          <a:p>
            <a:pPr marL="765175" lvl="1" indent="-365125">
              <a:spcAft>
                <a:spcPts val="12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cs typeface="Tahoma" pitchFamily="34" charset="0"/>
              </a:rPr>
              <a:t>pochodzenie od państwa, </a:t>
            </a:r>
            <a:r>
              <a:rPr lang="pl-PL" sz="2400" dirty="0" err="1">
                <a:cs typeface="Tahoma" pitchFamily="34" charset="0"/>
              </a:rPr>
              <a:t>przypisywalność</a:t>
            </a:r>
            <a:r>
              <a:rPr lang="pl-PL" sz="2400" dirty="0">
                <a:cs typeface="Tahoma" pitchFamily="34" charset="0"/>
              </a:rPr>
              <a:t>,</a:t>
            </a:r>
          </a:p>
          <a:p>
            <a:pPr marL="765175" lvl="1" indent="-365125">
              <a:spcAft>
                <a:spcPts val="12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cs typeface="Tahoma" pitchFamily="34" charset="0"/>
              </a:rPr>
              <a:t>selektywna ekonomiczna korzyść dla podmiotu prowadzącego działalność gospodarczą,</a:t>
            </a:r>
          </a:p>
          <a:p>
            <a:pPr marL="765175" lvl="1" indent="-365125">
              <a:spcAft>
                <a:spcPts val="12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cs typeface="Tahoma" pitchFamily="34" charset="0"/>
              </a:rPr>
              <a:t>naruszenie konkurencji,</a:t>
            </a:r>
          </a:p>
          <a:p>
            <a:pPr marL="765175" lvl="1" indent="-365125">
              <a:spcAft>
                <a:spcPts val="12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cs typeface="Tahoma" pitchFamily="34" charset="0"/>
              </a:rPr>
              <a:t>wpływ na wymianę handlową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roup 33"/>
          <p:cNvGraphicFramePr>
            <a:graphicFrameLocks noGrp="1"/>
          </p:cNvGraphicFramePr>
          <p:nvPr/>
        </p:nvGraphicFramePr>
        <p:xfrm>
          <a:off x="2280127" y="1277782"/>
          <a:ext cx="7631747" cy="4676978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{69C7853C-536D-4A76-A0AE-DD22124D55A5}</a:tableStyleId>
              </a:tblPr>
              <a:tblGrid>
                <a:gridCol w="48792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25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1104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700" u="none" strike="noStrike" cap="none" normalizeH="0" baseline="0" dirty="0">
                          <a:ln>
                            <a:noFill/>
                          </a:ln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Test pomocy publicznej:</a:t>
                      </a:r>
                      <a:endParaRPr kumimoji="0" lang="pl-PL" sz="2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57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Użycie środków publicznych</a:t>
                      </a:r>
                      <a:endParaRPr kumimoji="0" lang="pl-PL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0000" marR="90000" marT="35100" marB="35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TAK		NIE</a:t>
                      </a:r>
                      <a:endParaRPr kumimoji="0" lang="pl-PL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0000" marR="90000" marT="35100" marB="35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22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Selektywność </a:t>
                      </a:r>
                      <a:endParaRPr kumimoji="0" lang="pl-PL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0000" marR="90000" marT="35100" marB="35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TAK		NIE</a:t>
                      </a:r>
                      <a:endParaRPr kumimoji="0" lang="pl-PL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0000" marR="90000" marT="35100" marB="35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47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Korzyść ekonomiczna </a:t>
                      </a:r>
                      <a:endParaRPr kumimoji="0" lang="pl-PL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0000" marR="90000" marT="35100" marB="35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TAK		NIE</a:t>
                      </a:r>
                      <a:endParaRPr kumimoji="0" lang="pl-PL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0000" marR="90000" marT="35100" marB="35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6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Zakłócenie lub groźba zakłócenia konkurencji </a:t>
                      </a:r>
                      <a:endParaRPr kumimoji="0" lang="pl-PL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0000" marR="90000" marT="35100" marB="35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TAK		NIE</a:t>
                      </a:r>
                      <a:endParaRPr kumimoji="0" lang="pl-PL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0000" marR="90000" marT="35100" marB="35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68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u="none" strike="noStrike" cap="none" normalizeH="0" baseline="0">
                          <a:ln>
                            <a:noFill/>
                          </a:ln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Wpływ na wymianę handlową między Państwami Członkowskimi UE</a:t>
                      </a:r>
                      <a:endParaRPr kumimoji="0" lang="pl-PL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0000" marR="90000" marT="35100" marB="35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TAK		NIE</a:t>
                      </a:r>
                      <a:endParaRPr kumimoji="0" lang="pl-PL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0000" marR="90000" marT="35100" marB="35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2" name="Group 33">
            <a:extLst>
              <a:ext uri="{FF2B5EF4-FFF2-40B4-BE49-F238E27FC236}">
                <a16:creationId xmlns:a16="http://schemas.microsoft.com/office/drawing/2014/main" id="{059561D7-7673-5F53-8CD8-E8AE5D8070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7677508"/>
              </p:ext>
            </p:extLst>
          </p:nvPr>
        </p:nvGraphicFramePr>
        <p:xfrm>
          <a:off x="2280126" y="1277782"/>
          <a:ext cx="7631747" cy="4676978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{69C7853C-536D-4A76-A0AE-DD22124D55A5}</a:tableStyleId>
              </a:tblPr>
              <a:tblGrid>
                <a:gridCol w="48792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25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1104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700" u="none" strike="noStrike" cap="none" normalizeH="0" baseline="0" dirty="0">
                          <a:ln>
                            <a:noFill/>
                          </a:ln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Test pomocy de minimis:</a:t>
                      </a:r>
                      <a:endParaRPr kumimoji="0" lang="pl-PL" sz="2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57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Użycie środków publicznych</a:t>
                      </a:r>
                      <a:endParaRPr kumimoji="0" lang="pl-PL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0000" marR="90000" marT="35100" marB="35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TAK		NIE</a:t>
                      </a:r>
                      <a:endParaRPr kumimoji="0" lang="pl-PL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0000" marR="90000" marT="35100" marB="35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22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Selektywność </a:t>
                      </a:r>
                      <a:endParaRPr kumimoji="0" lang="pl-PL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0000" marR="90000" marT="35100" marB="35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TAK		NIE</a:t>
                      </a:r>
                      <a:endParaRPr kumimoji="0" lang="pl-PL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0000" marR="90000" marT="35100" marB="35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47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Korzyść ekonomiczna </a:t>
                      </a:r>
                      <a:endParaRPr kumimoji="0" lang="pl-PL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0000" marR="90000" marT="35100" marB="35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TAK		NIE</a:t>
                      </a:r>
                      <a:endParaRPr kumimoji="0" lang="pl-PL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0000" marR="90000" marT="35100" marB="35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6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Zakłócenie lub groźba zakłócenia konkurencji </a:t>
                      </a:r>
                      <a:endParaRPr kumimoji="0" lang="pl-PL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0000" marR="90000" marT="35100" marB="35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NIE DOTYCZY</a:t>
                      </a:r>
                    </a:p>
                  </a:txBody>
                  <a:tcPr marL="90000" marR="90000" marT="35100" marB="35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68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u="none" strike="noStrike" cap="none" normalizeH="0" baseline="0">
                          <a:ln>
                            <a:noFill/>
                          </a:ln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Wpływ na wymianę handlową między Państwami Członkowskimi UE</a:t>
                      </a:r>
                      <a:endParaRPr kumimoji="0" lang="pl-PL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0000" marR="90000" marT="35100" marB="35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NIE DOTYCZY</a:t>
                      </a:r>
                    </a:p>
                  </a:txBody>
                  <a:tcPr marL="90000" marR="90000" marT="35100" marB="35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ytuł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 anchorCtr="0">
            <a:noAutofit/>
          </a:bodyPr>
          <a:lstStyle/>
          <a:p>
            <a:r>
              <a:rPr lang="pl-PL" sz="3200" dirty="0">
                <a:latin typeface="+mn-lt"/>
                <a:cs typeface="Tahoma" pitchFamily="34" charset="0"/>
              </a:rPr>
              <a:t>Pomoc publiczna a pomoc de minimis</a:t>
            </a:r>
          </a:p>
        </p:txBody>
      </p:sp>
      <p:sp>
        <p:nvSpPr>
          <p:cNvPr id="44034" name="Symbol zastępczy zawartości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pl-PL" sz="2400" dirty="0">
                <a:cs typeface="Tahoma" pitchFamily="34" charset="0"/>
              </a:rPr>
              <a:t>Różnice:</a:t>
            </a: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l-PL" sz="2400" dirty="0">
                <a:cs typeface="Tahoma" pitchFamily="34" charset="0"/>
              </a:rPr>
              <a:t>pomoc publiczna musi spełniać warunek niezbędności (efekt zachęty)</a:t>
            </a: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l-PL" sz="2400" dirty="0">
                <a:cs typeface="Tahoma" pitchFamily="34" charset="0"/>
              </a:rPr>
              <a:t>pomoc publiczna musi być proporcjonalna (intensywność)</a:t>
            </a: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l-PL" sz="2400" dirty="0">
                <a:cs typeface="Tahoma" pitchFamily="34" charset="0"/>
              </a:rPr>
              <a:t>pomoc de minimis ma maksymalny limit kwotowy</a:t>
            </a: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l-PL" sz="2400" dirty="0">
                <a:cs typeface="Tahoma" pitchFamily="34" charset="0"/>
              </a:rPr>
              <a:t>pomoc de minimis nie ma zamkniętego katalogu wydatków</a:t>
            </a:r>
          </a:p>
        </p:txBody>
      </p:sp>
    </p:spTree>
    <p:extLst>
      <p:ext uri="{BB962C8B-B14F-4D97-AF65-F5344CB8AC3E}">
        <p14:creationId xmlns:p14="http://schemas.microsoft.com/office/powerpoint/2010/main" val="42577525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3200" dirty="0">
                <a:latin typeface="+mn-lt"/>
                <a:ea typeface="ＭＳ Ｐゴシック" pitchFamily="34" charset="-128"/>
              </a:rPr>
              <a:t>Podstawa prawna</a:t>
            </a:r>
            <a:endParaRPr lang="en-GB" sz="3200" dirty="0">
              <a:latin typeface="+mn-lt"/>
              <a:ea typeface="ＭＳ Ｐゴシック" pitchFamily="34" charset="-128"/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 vert="horz" lIns="90000" tIns="46800" rIns="90000" bIns="46800" rtlCol="0">
            <a:normAutofit/>
          </a:bodyPr>
          <a:lstStyle/>
          <a:p>
            <a:pPr>
              <a:lnSpc>
                <a:spcPct val="124000"/>
              </a:lnSpc>
              <a:spcBef>
                <a:spcPts val="300"/>
              </a:spcBef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l-PL" sz="2800" dirty="0">
                <a:ea typeface="ＭＳ Ｐゴシック" pitchFamily="34" charset="-128"/>
              </a:rPr>
              <a:t>Rozporządzenie Komisji (UE) 2023/2831 z dnia 13 grudnia 2023 r. w sprawie stosowania art. 107 i 108 Traktatu o funkcjonowaniu Unii Europejskiej do pomocy de minimis</a:t>
            </a:r>
          </a:p>
          <a:p>
            <a:pPr>
              <a:lnSpc>
                <a:spcPct val="124000"/>
              </a:lnSpc>
              <a:spcBef>
                <a:spcPts val="300"/>
              </a:spcBef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l-PL" sz="2800" dirty="0">
                <a:ea typeface="ＭＳ Ｐゴシック" pitchFamily="34" charset="-128"/>
              </a:rPr>
              <a:t>Ustawa o postępowaniu w sprawach dotyczących pomocy publicznej i akty wykonawcze</a:t>
            </a:r>
            <a:endParaRPr lang="pl-PL" sz="2400" dirty="0">
              <a:ea typeface="ＭＳ Ｐゴシック" pitchFamily="34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 dirty="0" err="1">
                <a:latin typeface="+mn-lt"/>
                <a:ea typeface="ＭＳ Ｐゴシック" pitchFamily="34" charset="-128"/>
              </a:rPr>
              <a:t>Wykluczenia</a:t>
            </a:r>
            <a:r>
              <a:rPr lang="en-GB" sz="3200" dirty="0">
                <a:latin typeface="+mn-lt"/>
                <a:ea typeface="ＭＳ Ｐゴシック" pitchFamily="34" charset="-128"/>
              </a:rPr>
              <a:t> z </a:t>
            </a:r>
            <a:r>
              <a:rPr lang="en-GB" sz="3200" dirty="0" err="1">
                <a:latin typeface="+mn-lt"/>
                <a:ea typeface="ＭＳ Ｐゴシック" pitchFamily="34" charset="-128"/>
              </a:rPr>
              <a:t>możliwości</a:t>
            </a:r>
            <a:r>
              <a:rPr lang="en-GB" sz="3200" dirty="0">
                <a:latin typeface="+mn-lt"/>
                <a:ea typeface="ＭＳ Ｐゴシック" pitchFamily="34" charset="-128"/>
              </a:rPr>
              <a:t> </a:t>
            </a:r>
            <a:r>
              <a:rPr lang="en-GB" sz="3200" dirty="0" err="1">
                <a:latin typeface="+mn-lt"/>
                <a:ea typeface="ＭＳ Ｐゴシック" pitchFamily="34" charset="-128"/>
              </a:rPr>
              <a:t>wsparcia</a:t>
            </a:r>
            <a:r>
              <a:rPr lang="pl-PL" sz="3200" dirty="0">
                <a:latin typeface="+mn-lt"/>
                <a:ea typeface="ＭＳ Ｐゴシック" pitchFamily="34" charset="-128"/>
              </a:rPr>
              <a:t> (2023/2831)</a:t>
            </a:r>
            <a:endParaRPr lang="en-GB" sz="3200" dirty="0">
              <a:latin typeface="+mn-lt"/>
              <a:ea typeface="ＭＳ Ｐゴシック" pitchFamily="34" charset="-128"/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 vert="horz" lIns="90000" tIns="46800" rIns="90000" bIns="46800" rtlCol="0">
            <a:noAutofit/>
          </a:bodyPr>
          <a:lstStyle/>
          <a:p>
            <a:pPr marL="360363" indent="-360363">
              <a:lnSpc>
                <a:spcPct val="124000"/>
              </a:lnSpc>
              <a:spcBef>
                <a:spcPts val="300"/>
              </a:spcBef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 err="1">
                <a:ea typeface="ＭＳ Ｐゴシック" pitchFamily="34" charset="-128"/>
              </a:rPr>
              <a:t>Produkcja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podstawowa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produktów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rolnych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wymienionych</a:t>
            </a:r>
            <a:br>
              <a:rPr lang="pl-PL" sz="2400" dirty="0">
                <a:ea typeface="ＭＳ Ｐゴシック" pitchFamily="34" charset="-128"/>
              </a:rPr>
            </a:br>
            <a:r>
              <a:rPr lang="en-GB" sz="2400" dirty="0">
                <a:ea typeface="ＭＳ Ｐゴシック" pitchFamily="34" charset="-128"/>
              </a:rPr>
              <a:t>w </a:t>
            </a:r>
            <a:r>
              <a:rPr lang="en-GB" sz="2400" dirty="0" err="1">
                <a:ea typeface="ＭＳ Ｐゴシック" pitchFamily="34" charset="-128"/>
              </a:rPr>
              <a:t>Załączniku</a:t>
            </a:r>
            <a:r>
              <a:rPr lang="en-GB" sz="2400" dirty="0">
                <a:ea typeface="ＭＳ Ｐゴシック" pitchFamily="34" charset="-128"/>
              </a:rPr>
              <a:t> I do </a:t>
            </a:r>
            <a:r>
              <a:rPr lang="pl-PL" sz="2400" dirty="0">
                <a:ea typeface="ＭＳ Ｐゴシック" pitchFamily="34" charset="-128"/>
              </a:rPr>
              <a:t>TFUE</a:t>
            </a:r>
            <a:r>
              <a:rPr lang="en-GB" sz="2400" dirty="0">
                <a:ea typeface="ＭＳ Ｐゴシック" pitchFamily="34" charset="-128"/>
              </a:rPr>
              <a:t>.</a:t>
            </a:r>
          </a:p>
          <a:p>
            <a:pPr marL="360363" indent="-360363">
              <a:lnSpc>
                <a:spcPct val="124000"/>
              </a:lnSpc>
              <a:spcBef>
                <a:spcPts val="300"/>
              </a:spcBef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 err="1">
                <a:ea typeface="ＭＳ Ｐゴシック" pitchFamily="34" charset="-128"/>
              </a:rPr>
              <a:t>Przetwarzanie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i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wprowadzanie</a:t>
            </a:r>
            <a:r>
              <a:rPr lang="en-GB" sz="2400" dirty="0">
                <a:ea typeface="ＭＳ Ｐゴシック" pitchFamily="34" charset="-128"/>
              </a:rPr>
              <a:t> do </a:t>
            </a:r>
            <a:r>
              <a:rPr lang="en-GB" sz="2400" dirty="0" err="1">
                <a:ea typeface="ＭＳ Ｐゴシック" pitchFamily="34" charset="-128"/>
              </a:rPr>
              <a:t>obrotu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produktów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rolnych</a:t>
            </a:r>
            <a:r>
              <a:rPr lang="en-GB" sz="2400" dirty="0">
                <a:ea typeface="ＭＳ Ｐゴシック" pitchFamily="34" charset="-128"/>
              </a:rPr>
              <a:t>, </a:t>
            </a:r>
            <a:r>
              <a:rPr lang="en-GB" sz="2400" dirty="0" err="1">
                <a:ea typeface="ＭＳ Ｐゴシック" pitchFamily="34" charset="-128"/>
              </a:rPr>
              <a:t>jeżeli</a:t>
            </a:r>
            <a:r>
              <a:rPr lang="en-GB" sz="2400" dirty="0">
                <a:ea typeface="ＭＳ Ｐゴシック" pitchFamily="34" charset="-128"/>
              </a:rPr>
              <a:t>:</a:t>
            </a:r>
            <a:endParaRPr lang="pl-PL" sz="2400" dirty="0">
              <a:ea typeface="ＭＳ Ｐゴシック" pitchFamily="34" charset="-128"/>
            </a:endParaRPr>
          </a:p>
          <a:p>
            <a:pPr marL="534988" indent="-360363">
              <a:lnSpc>
                <a:spcPct val="124000"/>
              </a:lnSpc>
              <a:spcBef>
                <a:spcPts val="300"/>
              </a:spcBef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l-PL" sz="2400" dirty="0">
                <a:solidFill>
                  <a:schemeClr val="accent1"/>
                </a:solidFill>
                <a:ea typeface="ＭＳ Ｐゴシック" pitchFamily="34" charset="-128"/>
              </a:rPr>
              <a:t>-</a:t>
            </a:r>
            <a:r>
              <a:rPr lang="pl-PL" sz="2400" dirty="0">
                <a:ea typeface="ＭＳ Ｐゴシック" pitchFamily="34" charset="-128"/>
              </a:rPr>
              <a:t>	</a:t>
            </a:r>
            <a:r>
              <a:rPr lang="en-GB" sz="2400" dirty="0" err="1">
                <a:ea typeface="ＭＳ Ｐゴシック" pitchFamily="34" charset="-128"/>
              </a:rPr>
              <a:t>wartość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pomocy</a:t>
            </a:r>
            <a:r>
              <a:rPr lang="en-GB" sz="2400" dirty="0">
                <a:ea typeface="ＭＳ Ｐゴシック" pitchFamily="34" charset="-128"/>
              </a:rPr>
              <a:t> jest </a:t>
            </a:r>
            <a:r>
              <a:rPr lang="en-GB" sz="2400" dirty="0" err="1">
                <a:ea typeface="ＭＳ Ｐゴシック" pitchFamily="34" charset="-128"/>
              </a:rPr>
              <a:t>ustalana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na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podstawie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ceny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lub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ilości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pl-PL" sz="2400" dirty="0">
                <a:ea typeface="ＭＳ Ｐゴシック" pitchFamily="34" charset="-128"/>
              </a:rPr>
              <a:t>takich </a:t>
            </a:r>
            <a:r>
              <a:rPr lang="en-GB" sz="2400" dirty="0" err="1">
                <a:ea typeface="ＭＳ Ｐゴシック" pitchFamily="34" charset="-128"/>
              </a:rPr>
              <a:t>produktów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pl-PL" sz="2400" dirty="0">
                <a:ea typeface="ＭＳ Ｐゴシック" pitchFamily="34" charset="-128"/>
              </a:rPr>
              <a:t>nabytych </a:t>
            </a:r>
            <a:r>
              <a:rPr lang="en-GB" sz="2400" dirty="0">
                <a:ea typeface="ＭＳ Ｐゴシック" pitchFamily="34" charset="-128"/>
              </a:rPr>
              <a:t>od </a:t>
            </a:r>
            <a:r>
              <a:rPr lang="en-GB" sz="2400" dirty="0" err="1">
                <a:ea typeface="ＭＳ Ｐゴシック" pitchFamily="34" charset="-128"/>
              </a:rPr>
              <a:t>producentów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pl-PL" sz="2400" dirty="0">
                <a:ea typeface="ＭＳ Ｐゴシック" pitchFamily="34" charset="-128"/>
              </a:rPr>
              <a:t>surowców </a:t>
            </a:r>
            <a:r>
              <a:rPr lang="en-GB" sz="2400" dirty="0" err="1">
                <a:ea typeface="ＭＳ Ｐゴシック" pitchFamily="34" charset="-128"/>
              </a:rPr>
              <a:t>lub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wprowadzonych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na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rynek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przez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pl-PL" sz="2400" dirty="0">
                <a:ea typeface="ＭＳ Ｐゴシック" pitchFamily="34" charset="-128"/>
              </a:rPr>
              <a:t>przedsiębiorstwa </a:t>
            </a:r>
            <a:r>
              <a:rPr lang="en-GB" sz="2400" dirty="0" err="1">
                <a:ea typeface="ＭＳ Ｐゴシック" pitchFamily="34" charset="-128"/>
              </a:rPr>
              <a:t>objęte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pomocą</a:t>
            </a:r>
            <a:r>
              <a:rPr lang="en-GB" sz="2400" dirty="0">
                <a:ea typeface="ＭＳ Ｐゴシック" pitchFamily="34" charset="-128"/>
              </a:rPr>
              <a:t>,</a:t>
            </a:r>
            <a:endParaRPr lang="pl-PL" sz="2400" dirty="0">
              <a:ea typeface="ＭＳ Ｐゴシック" pitchFamily="34" charset="-128"/>
            </a:endParaRPr>
          </a:p>
          <a:p>
            <a:pPr marL="534988" indent="-360363">
              <a:lnSpc>
                <a:spcPct val="124000"/>
              </a:lnSpc>
              <a:spcBef>
                <a:spcPts val="300"/>
              </a:spcBef>
              <a:buFontTx/>
              <a:buChar char="-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 err="1">
                <a:ea typeface="ＭＳ Ｐゴシック" pitchFamily="34" charset="-128"/>
              </a:rPr>
              <a:t>udzielenie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pomocy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zależy</a:t>
            </a:r>
            <a:r>
              <a:rPr lang="en-GB" sz="2400" dirty="0">
                <a:ea typeface="ＭＳ Ｐゴシック" pitchFamily="34" charset="-128"/>
              </a:rPr>
              <a:t> od </a:t>
            </a:r>
            <a:r>
              <a:rPr lang="en-GB" sz="2400" dirty="0" err="1">
                <a:ea typeface="ＭＳ Ｐゴシック" pitchFamily="34" charset="-128"/>
              </a:rPr>
              <a:t>przekazania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jej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części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lub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całości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producentom</a:t>
            </a:r>
            <a:r>
              <a:rPr lang="pl-PL" sz="2400" dirty="0">
                <a:ea typeface="ＭＳ Ｐゴシック" pitchFamily="34" charset="-128"/>
              </a:rPr>
              <a:t> surowców</a:t>
            </a:r>
            <a:r>
              <a:rPr lang="en-GB" sz="2400" dirty="0">
                <a:ea typeface="ＭＳ Ｐゴシック" pitchFamily="34" charset="-128"/>
              </a:rPr>
              <a:t>.</a:t>
            </a:r>
            <a:endParaRPr lang="pl-PL" sz="2400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577034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142D4-0F38-66D7-5141-DFDAE4BAD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42B08079-6CD7-C482-1A0C-674BE45829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69418" y="816316"/>
            <a:ext cx="10445408" cy="979757"/>
          </a:xfrm>
        </p:spPr>
        <p:txBody>
          <a:bodyPr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 dirty="0" err="1">
                <a:latin typeface="+mn-lt"/>
                <a:ea typeface="ＭＳ Ｐゴシック" pitchFamily="34" charset="-128"/>
              </a:rPr>
              <a:t>Wykluczenia</a:t>
            </a:r>
            <a:r>
              <a:rPr lang="en-GB" sz="3200" dirty="0">
                <a:latin typeface="+mn-lt"/>
                <a:ea typeface="ＭＳ Ｐゴシック" pitchFamily="34" charset="-128"/>
              </a:rPr>
              <a:t> z </a:t>
            </a:r>
            <a:r>
              <a:rPr lang="en-GB" sz="3200" dirty="0" err="1">
                <a:latin typeface="+mn-lt"/>
                <a:ea typeface="ＭＳ Ｐゴシック" pitchFamily="34" charset="-128"/>
              </a:rPr>
              <a:t>możliwości</a:t>
            </a:r>
            <a:r>
              <a:rPr lang="en-GB" sz="3200" dirty="0">
                <a:latin typeface="+mn-lt"/>
                <a:ea typeface="ＭＳ Ｐゴシック" pitchFamily="34" charset="-128"/>
              </a:rPr>
              <a:t> </a:t>
            </a:r>
            <a:r>
              <a:rPr lang="en-GB" sz="3200" dirty="0" err="1">
                <a:latin typeface="+mn-lt"/>
                <a:ea typeface="ＭＳ Ｐゴシック" pitchFamily="34" charset="-128"/>
              </a:rPr>
              <a:t>wsparcia</a:t>
            </a:r>
            <a:r>
              <a:rPr lang="pl-PL" sz="3200" dirty="0">
                <a:latin typeface="+mn-lt"/>
                <a:ea typeface="ＭＳ Ｐゴシック" pitchFamily="34" charset="-128"/>
              </a:rPr>
              <a:t> (2023/2831)</a:t>
            </a:r>
            <a:endParaRPr lang="en-GB" sz="2800" dirty="0">
              <a:solidFill>
                <a:srgbClr val="FF0000"/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EBD96AFF-8318-388F-80FB-10D9895AD0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lIns="90000" tIns="46800" rIns="90000" bIns="46800" rtlCol="0">
            <a:normAutofit/>
          </a:bodyPr>
          <a:lstStyle/>
          <a:p>
            <a:pPr marL="0" indent="0">
              <a:lnSpc>
                <a:spcPct val="114000"/>
              </a:lnSpc>
              <a:spcBef>
                <a:spcPts val="450"/>
              </a:spcBef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l-PL" sz="2400" dirty="0">
                <a:ea typeface="ＭＳ Ｐゴシック" pitchFamily="34" charset="-128"/>
              </a:rPr>
              <a:t>Rybołówstwo wykluczone wyłącznie w zakresie:</a:t>
            </a:r>
          </a:p>
          <a:p>
            <a:pPr marL="360363" indent="-360363">
              <a:lnSpc>
                <a:spcPct val="114000"/>
              </a:lnSpc>
              <a:spcBef>
                <a:spcPts val="450"/>
              </a:spcBef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l-PL" sz="2400" dirty="0">
                <a:ea typeface="ＭＳ Ｐゴシック" pitchFamily="34" charset="-128"/>
              </a:rPr>
              <a:t>Produkcji podstawowa w sektorze rybołówstwa i akwakultury</a:t>
            </a:r>
          </a:p>
          <a:p>
            <a:pPr marL="360363" indent="-360363">
              <a:lnSpc>
                <a:spcPct val="114000"/>
              </a:lnSpc>
              <a:spcBef>
                <a:spcPts val="450"/>
              </a:spcBef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l-PL" sz="2400" dirty="0">
                <a:ea typeface="ＭＳ Ｐゴシック" pitchFamily="34" charset="-128"/>
              </a:rPr>
              <a:t>Przetwarzania i wprowadzania do obrotu produktów rybołówstwa i akwakultury, jeżeli kwotę pomocy ustalono na podstawie ceny lub ilości produktów nabytych lub wprowadzonych do obrotu</a:t>
            </a:r>
          </a:p>
          <a:p>
            <a:pPr marL="82296" indent="0">
              <a:lnSpc>
                <a:spcPct val="114000"/>
              </a:lnSpc>
              <a:spcBef>
                <a:spcPts val="450"/>
              </a:spcBef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l-PL" sz="2400" b="1" dirty="0">
                <a:ea typeface="ＭＳ Ｐゴシック" pitchFamily="34" charset="-128"/>
              </a:rPr>
              <a:t>Dozwolone bez ograniczeń wsparcie sektora transportu.</a:t>
            </a:r>
          </a:p>
        </p:txBody>
      </p:sp>
    </p:spTree>
    <p:extLst>
      <p:ext uri="{BB962C8B-B14F-4D97-AF65-F5344CB8AC3E}">
        <p14:creationId xmlns:p14="http://schemas.microsoft.com/office/powerpoint/2010/main" val="6864696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 dirty="0" err="1">
                <a:latin typeface="+mn-lt"/>
                <a:ea typeface="ＭＳ Ｐゴシック" pitchFamily="34" charset="-128"/>
              </a:rPr>
              <a:t>Rolnictwo</a:t>
            </a:r>
            <a:endParaRPr lang="en-GB" sz="3200" dirty="0">
              <a:latin typeface="+mn-lt"/>
              <a:ea typeface="ＭＳ Ｐゴシック" pitchFamily="34" charset="-128"/>
            </a:endParaRPr>
          </a:p>
        </p:txBody>
      </p:sp>
      <p:sp>
        <p:nvSpPr>
          <p:cNvPr id="311299" name="Rectangle 3"/>
          <p:cNvSpPr>
            <a:spLocks noGrp="1" noChangeArrowheads="1"/>
          </p:cNvSpPr>
          <p:nvPr>
            <p:ph idx="1"/>
          </p:nvPr>
        </p:nvSpPr>
        <p:spPr/>
        <p:txBody>
          <a:bodyPr vert="horz" lIns="90000" tIns="46800" rIns="90000" bIns="46800" rtlCol="0">
            <a:normAutofit/>
          </a:bodyPr>
          <a:lstStyle/>
          <a:p>
            <a:pPr>
              <a:lnSpc>
                <a:spcPct val="124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 err="1">
                <a:ea typeface="ＭＳ Ｐゴシック" pitchFamily="34" charset="-128"/>
              </a:rPr>
              <a:t>Przez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produkty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rolne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należy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rozumieć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płody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ziemi</a:t>
            </a:r>
            <a:r>
              <a:rPr lang="en-GB" sz="2400" dirty="0">
                <a:ea typeface="ＭＳ Ｐゴシック" pitchFamily="34" charset="-128"/>
              </a:rPr>
              <a:t>, </a:t>
            </a:r>
            <a:r>
              <a:rPr lang="en-GB" sz="2400" dirty="0" err="1">
                <a:ea typeface="ＭＳ Ｐゴシック" pitchFamily="34" charset="-128"/>
              </a:rPr>
              <a:t>produkty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pochodzące</a:t>
            </a:r>
            <a:r>
              <a:rPr lang="en-GB" sz="2400" dirty="0">
                <a:ea typeface="ＭＳ Ｐゴシック" pitchFamily="34" charset="-128"/>
              </a:rPr>
              <a:t> z </a:t>
            </a:r>
            <a:r>
              <a:rPr lang="en-GB" sz="2400" dirty="0" err="1">
                <a:ea typeface="ＭＳ Ｐゴシック" pitchFamily="34" charset="-128"/>
              </a:rPr>
              <a:t>hodowli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i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rybołówstwa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oraz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produkty</a:t>
            </a:r>
            <a:r>
              <a:rPr lang="pl-PL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pierwszego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przetworzenia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będące</a:t>
            </a:r>
            <a:r>
              <a:rPr lang="en-GB" sz="2400" dirty="0">
                <a:ea typeface="ＭＳ Ｐゴシック" pitchFamily="34" charset="-128"/>
              </a:rPr>
              <a:t> w </a:t>
            </a:r>
            <a:r>
              <a:rPr lang="en-GB" sz="2400" dirty="0" err="1">
                <a:ea typeface="ＭＳ Ｐゴシック" pitchFamily="34" charset="-128"/>
              </a:rPr>
              <a:t>bezpośrednim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związku</a:t>
            </a:r>
            <a:r>
              <a:rPr lang="en-GB" sz="2400" dirty="0">
                <a:ea typeface="ＭＳ Ｐゴシック" pitchFamily="34" charset="-128"/>
              </a:rPr>
              <a:t> z </a:t>
            </a:r>
            <a:r>
              <a:rPr lang="en-GB" sz="2400" dirty="0" err="1">
                <a:ea typeface="ＭＳ Ｐゴシック" pitchFamily="34" charset="-128"/>
              </a:rPr>
              <a:t>ww</a:t>
            </a:r>
            <a:r>
              <a:rPr lang="en-GB" sz="2400" dirty="0">
                <a:ea typeface="ＭＳ Ｐゴシック" pitchFamily="34" charset="-128"/>
              </a:rPr>
              <a:t>. </a:t>
            </a:r>
            <a:r>
              <a:rPr lang="en-GB" sz="2400" dirty="0" err="1">
                <a:ea typeface="ＭＳ Ｐゴシック" pitchFamily="34" charset="-128"/>
              </a:rPr>
              <a:t>produktami</a:t>
            </a:r>
            <a:r>
              <a:rPr lang="en-GB" sz="2400" dirty="0">
                <a:ea typeface="ＭＳ Ｐゴシック" pitchFamily="34" charset="-128"/>
              </a:rPr>
              <a:t>.</a:t>
            </a:r>
          </a:p>
          <a:p>
            <a:pPr>
              <a:lnSpc>
                <a:spcPct val="124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>
                <a:ea typeface="ＭＳ Ｐゴシック" pitchFamily="34" charset="-128"/>
              </a:rPr>
              <a:t>Lista </a:t>
            </a:r>
            <a:r>
              <a:rPr lang="en-GB" sz="2400" dirty="0" err="1">
                <a:ea typeface="ＭＳ Ｐゴシック" pitchFamily="34" charset="-128"/>
              </a:rPr>
              <a:t>produktów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rolnych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została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wymieniona</a:t>
            </a:r>
            <a:r>
              <a:rPr lang="en-GB" sz="2400" dirty="0">
                <a:ea typeface="ＭＳ Ｐゴシック" pitchFamily="34" charset="-128"/>
              </a:rPr>
              <a:t> w </a:t>
            </a:r>
            <a:r>
              <a:rPr lang="en-GB" sz="2400" dirty="0" err="1">
                <a:ea typeface="ＭＳ Ｐゴシック" pitchFamily="34" charset="-128"/>
              </a:rPr>
              <a:t>Załączniku</a:t>
            </a:r>
            <a:r>
              <a:rPr lang="en-GB" sz="2400" dirty="0">
                <a:ea typeface="ＭＳ Ｐゴシック" pitchFamily="34" charset="-128"/>
              </a:rPr>
              <a:t> I do T</a:t>
            </a:r>
            <a:r>
              <a:rPr lang="pl-PL" sz="2400" dirty="0">
                <a:ea typeface="ＭＳ Ｐゴシック" pitchFamily="34" charset="-128"/>
              </a:rPr>
              <a:t>FUE</a:t>
            </a:r>
            <a:endParaRPr lang="en-GB" sz="2400" dirty="0">
              <a:ea typeface="ＭＳ Ｐゴシック" pitchFamily="34" charset="-128"/>
            </a:endParaRPr>
          </a:p>
          <a:p>
            <a:pPr>
              <a:lnSpc>
                <a:spcPct val="124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 err="1">
                <a:ea typeface="ＭＳ Ｐゴシック" pitchFamily="34" charset="-128"/>
              </a:rPr>
              <a:t>Uszczegółowienie</a:t>
            </a:r>
            <a:r>
              <a:rPr lang="pl-PL" sz="2400" dirty="0">
                <a:ea typeface="ＭＳ Ｐゴシック" pitchFamily="34" charset="-128"/>
              </a:rPr>
              <a:t>m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treści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Załącznika</a:t>
            </a:r>
            <a:r>
              <a:rPr lang="en-GB" sz="2400" dirty="0">
                <a:ea typeface="ＭＳ Ｐゴシック" pitchFamily="34" charset="-128"/>
              </a:rPr>
              <a:t> I </a:t>
            </a:r>
            <a:r>
              <a:rPr lang="pl-PL" sz="2400" dirty="0">
                <a:ea typeface="ＭＳ Ｐゴシック" pitchFamily="34" charset="-128"/>
              </a:rPr>
              <a:t>TFUE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pl-PL" sz="2400" dirty="0">
                <a:ea typeface="ＭＳ Ｐゴシック" pitchFamily="34" charset="-128"/>
              </a:rPr>
              <a:t>jest </a:t>
            </a:r>
            <a:r>
              <a:rPr lang="en-GB" sz="2400" dirty="0" err="1">
                <a:ea typeface="ＭＳ Ｐゴシック" pitchFamily="34" charset="-128"/>
              </a:rPr>
              <a:t>rozporządzeni</a:t>
            </a:r>
            <a:r>
              <a:rPr lang="pl-PL" sz="2400" dirty="0">
                <a:ea typeface="ＭＳ Ｐゴシック" pitchFamily="34" charset="-128"/>
              </a:rPr>
              <a:t>e</a:t>
            </a:r>
            <a:r>
              <a:rPr lang="en-GB" sz="2400" dirty="0">
                <a:ea typeface="ＭＳ Ｐゴシック" pitchFamily="34" charset="-128"/>
              </a:rPr>
              <a:t> Rady (EWG) nr 2658/87 w </a:t>
            </a:r>
            <a:r>
              <a:rPr lang="en-GB" sz="2400" dirty="0" err="1">
                <a:ea typeface="ＭＳ Ｐゴシック" pitchFamily="34" charset="-128"/>
              </a:rPr>
              <a:t>sprawie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nomenklatury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taryfowej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i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statystycznej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oraz</a:t>
            </a:r>
            <a:r>
              <a:rPr lang="en-GB" sz="2400" dirty="0">
                <a:ea typeface="ＭＳ Ｐゴシック" pitchFamily="34" charset="-128"/>
              </a:rPr>
              <a:t> w </a:t>
            </a:r>
            <a:r>
              <a:rPr lang="en-GB" sz="2400" dirty="0" err="1">
                <a:ea typeface="ＭＳ Ｐゴシック" pitchFamily="34" charset="-128"/>
              </a:rPr>
              <a:t>sprawie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Wspólnej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Taryfy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Celnej</a:t>
            </a:r>
            <a:r>
              <a:rPr lang="en-GB" sz="2400" dirty="0">
                <a:ea typeface="ＭＳ Ｐゴシック" pitchFamily="34" charset="-128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 dirty="0" err="1">
                <a:latin typeface="+mn-lt"/>
                <a:ea typeface="ＭＳ Ｐゴシック" pitchFamily="34" charset="-128"/>
              </a:rPr>
              <a:t>Wykluczenia</a:t>
            </a:r>
            <a:r>
              <a:rPr lang="en-GB" sz="3200" dirty="0">
                <a:latin typeface="+mn-lt"/>
                <a:ea typeface="ＭＳ Ｐゴシック" pitchFamily="34" charset="-128"/>
              </a:rPr>
              <a:t> z </a:t>
            </a:r>
            <a:r>
              <a:rPr lang="en-GB" sz="3200" dirty="0" err="1">
                <a:latin typeface="+mn-lt"/>
                <a:ea typeface="ＭＳ Ｐゴシック" pitchFamily="34" charset="-128"/>
              </a:rPr>
              <a:t>możliwości</a:t>
            </a:r>
            <a:r>
              <a:rPr lang="en-GB" sz="3200" dirty="0">
                <a:latin typeface="+mn-lt"/>
                <a:ea typeface="ＭＳ Ｐゴシック" pitchFamily="34" charset="-128"/>
              </a:rPr>
              <a:t> </a:t>
            </a:r>
            <a:r>
              <a:rPr lang="en-GB" sz="3200" dirty="0" err="1">
                <a:latin typeface="+mn-lt"/>
                <a:ea typeface="ＭＳ Ｐゴシック" pitchFamily="34" charset="-128"/>
              </a:rPr>
              <a:t>wsparcia</a:t>
            </a:r>
            <a:endParaRPr lang="en-GB" sz="3200" dirty="0">
              <a:latin typeface="+mn-lt"/>
              <a:ea typeface="ＭＳ Ｐゴシック" pitchFamily="34" charset="-128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/>
        <p:txBody>
          <a:bodyPr vert="horz" lIns="90000" tIns="46800" rIns="90000" bIns="46800" rtlCol="0">
            <a:normAutofit/>
          </a:bodyPr>
          <a:lstStyle/>
          <a:p>
            <a:pPr marL="360363" indent="-360363">
              <a:lnSpc>
                <a:spcPct val="114000"/>
              </a:lnSpc>
              <a:spcBef>
                <a:spcPts val="450"/>
              </a:spcBef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l-PL" sz="2400" dirty="0">
                <a:ea typeface="ＭＳ Ｐゴシック" pitchFamily="34" charset="-128"/>
              </a:rPr>
              <a:t>Pomoc eksportowa</a:t>
            </a:r>
          </a:p>
          <a:p>
            <a:pPr marL="360363" indent="-360363">
              <a:lnSpc>
                <a:spcPct val="114000"/>
              </a:lnSpc>
              <a:spcBef>
                <a:spcPts val="450"/>
              </a:spcBef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 err="1">
                <a:ea typeface="ＭＳ Ｐゴシック" pitchFamily="34" charset="-128"/>
              </a:rPr>
              <a:t>Działalność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uwarunkowana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użyciem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towarów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produkcji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krajowej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na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niekorzyść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towarów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przywożonych</a:t>
            </a:r>
            <a:r>
              <a:rPr lang="en-GB" sz="2400" dirty="0">
                <a:ea typeface="ＭＳ Ｐゴシック" pitchFamily="34" charset="-128"/>
              </a:rPr>
              <a:t>.</a:t>
            </a:r>
          </a:p>
          <a:p>
            <a:pPr marL="360363" indent="-360363">
              <a:lnSpc>
                <a:spcPct val="114000"/>
              </a:lnSpc>
              <a:spcBef>
                <a:spcPts val="450"/>
              </a:spcBef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 err="1">
                <a:ea typeface="ＭＳ Ｐゴシック" pitchFamily="34" charset="-128"/>
              </a:rPr>
              <a:t>Podmioty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na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których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ciąży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obowiązek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zwrotu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pomocy</a:t>
            </a:r>
            <a:r>
              <a:rPr lang="en-GB" sz="2400" dirty="0">
                <a:ea typeface="ＭＳ Ｐゴシック" pitchFamily="34" charset="-128"/>
              </a:rPr>
              <a:t>, </a:t>
            </a:r>
            <a:r>
              <a:rPr lang="en-GB" sz="2400" dirty="0" err="1">
                <a:ea typeface="ＭＳ Ｐゴシック" pitchFamily="34" charset="-128"/>
              </a:rPr>
              <a:t>wynikający</a:t>
            </a:r>
            <a:r>
              <a:rPr lang="en-GB" sz="2400" dirty="0">
                <a:ea typeface="ＭＳ Ｐゴシック" pitchFamily="34" charset="-128"/>
              </a:rPr>
              <a:t> z </a:t>
            </a:r>
            <a:r>
              <a:rPr lang="en-GB" sz="2400" dirty="0" err="1">
                <a:ea typeface="ＭＳ Ｐゴシック" pitchFamily="34" charset="-128"/>
              </a:rPr>
              <a:t>decyzji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wydanej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przez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Komisję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Europejską</a:t>
            </a:r>
            <a:r>
              <a:rPr lang="en-GB" sz="2400" dirty="0">
                <a:ea typeface="ＭＳ Ｐゴシック" pitchFamily="34" charset="-128"/>
              </a:rPr>
              <a:t>, </a:t>
            </a:r>
            <a:r>
              <a:rPr lang="en-GB" sz="2400" dirty="0" err="1">
                <a:ea typeface="ＭＳ Ｐゴシック" pitchFamily="34" charset="-128"/>
              </a:rPr>
              <a:t>uznającej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pomoc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za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niezgodną</a:t>
            </a:r>
            <a:r>
              <a:rPr lang="en-GB" sz="2400" dirty="0">
                <a:ea typeface="ＭＳ Ｐゴシック" pitchFamily="34" charset="-128"/>
              </a:rPr>
              <a:t> z </a:t>
            </a:r>
            <a:r>
              <a:rPr lang="en-GB" sz="2400" dirty="0" err="1">
                <a:ea typeface="ＭＳ Ｐゴシック" pitchFamily="34" charset="-128"/>
              </a:rPr>
              <a:t>prawem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oraz</a:t>
            </a:r>
            <a:r>
              <a:rPr lang="en-GB" sz="2400" dirty="0">
                <a:ea typeface="ＭＳ Ｐゴシック" pitchFamily="34" charset="-128"/>
              </a:rPr>
              <a:t> z </a:t>
            </a:r>
            <a:r>
              <a:rPr lang="en-GB" sz="2400" dirty="0" err="1">
                <a:ea typeface="ＭＳ Ｐゴシック" pitchFamily="34" charset="-128"/>
              </a:rPr>
              <a:t>wspólnym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en-GB" sz="2400" dirty="0" err="1">
                <a:ea typeface="ＭＳ Ｐゴシック" pitchFamily="34" charset="-128"/>
              </a:rPr>
              <a:t>rynkiem</a:t>
            </a:r>
            <a:r>
              <a:rPr lang="en-GB" sz="2400" dirty="0">
                <a:ea typeface="ＭＳ Ｐゴシック" pitchFamily="34" charset="-128"/>
              </a:rPr>
              <a:t> </a:t>
            </a:r>
            <a:r>
              <a:rPr lang="pl-PL" sz="2400" dirty="0">
                <a:ea typeface="ＭＳ Ｐゴシック" pitchFamily="34" charset="-128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3200" dirty="0">
                <a:latin typeface="+mn-lt"/>
                <a:ea typeface="ＭＳ Ｐゴシック" pitchFamily="34" charset="-128"/>
              </a:rPr>
              <a:t>UWAGA !!!</a:t>
            </a:r>
            <a:endParaRPr lang="en-GB" sz="3200" dirty="0">
              <a:latin typeface="+mn-lt"/>
              <a:ea typeface="ＭＳ Ｐゴシック" pitchFamily="34" charset="-128"/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 vert="horz" lIns="90000" tIns="46800" rIns="90000" bIns="46800" rtlCol="0">
            <a:normAutofit/>
          </a:bodyPr>
          <a:lstStyle/>
          <a:p>
            <a:pPr marL="0" indent="0">
              <a:lnSpc>
                <a:spcPct val="114000"/>
              </a:lnSpc>
              <a:spcBef>
                <a:spcPts val="500"/>
              </a:spcBef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l-PL" sz="2400" dirty="0">
                <a:ea typeface="ＭＳ Ｐゴシック" pitchFamily="34" charset="-128"/>
              </a:rPr>
              <a:t>Jeśli przedsiębiorca prowadzi działalność w sektorze wykluczonym a także w innych sektorach dopuszczalnych w ramach pomocy de minimis, to pomoc na te sektory będzie dopuszczalna pod warunkiem:</a:t>
            </a:r>
          </a:p>
          <a:p>
            <a:pPr marL="0" indent="0">
              <a:lnSpc>
                <a:spcPct val="114000"/>
              </a:lnSpc>
              <a:spcBef>
                <a:spcPts val="500"/>
              </a:spcBef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pl-PL" sz="2400" dirty="0">
              <a:ea typeface="ＭＳ Ｐゴシック" pitchFamily="34" charset="-128"/>
            </a:endParaRPr>
          </a:p>
          <a:p>
            <a:pPr>
              <a:lnSpc>
                <a:spcPct val="114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l-PL" sz="2400" dirty="0">
                <a:ea typeface="ＭＳ Ｐゴシック" pitchFamily="34" charset="-128"/>
              </a:rPr>
              <a:t>Rozdzielenia działalności</a:t>
            </a:r>
          </a:p>
          <a:p>
            <a:pPr>
              <a:lnSpc>
                <a:spcPct val="114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l-PL" sz="2400" dirty="0">
                <a:ea typeface="ＭＳ Ｐゴシック" pitchFamily="34" charset="-128"/>
              </a:rPr>
              <a:t>Wyodrębnienia kosztów działalności w poszczególnych sektorach (rozdzielność księgowa)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38214-2703-14F2-ADBE-563E15E26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7D50FC8E-1813-33D7-E339-AF502DC528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 dirty="0" err="1">
                <a:latin typeface="+mn-lt"/>
                <a:ea typeface="ＭＳ Ｐゴシック" pitchFamily="34" charset="-128"/>
              </a:rPr>
              <a:t>Maksymalna</a:t>
            </a:r>
            <a:r>
              <a:rPr lang="en-GB" sz="3200" dirty="0">
                <a:latin typeface="+mn-lt"/>
                <a:ea typeface="ＭＳ Ｐゴシック" pitchFamily="34" charset="-128"/>
              </a:rPr>
              <a:t> </a:t>
            </a:r>
            <a:r>
              <a:rPr lang="en-GB" sz="3200" dirty="0" err="1">
                <a:latin typeface="+mn-lt"/>
                <a:ea typeface="ＭＳ Ｐゴシック" pitchFamily="34" charset="-128"/>
              </a:rPr>
              <a:t>wielkość</a:t>
            </a:r>
            <a:r>
              <a:rPr lang="pl-PL" sz="3200" dirty="0">
                <a:latin typeface="+mn-lt"/>
                <a:ea typeface="ＭＳ Ｐゴシック" pitchFamily="34" charset="-128"/>
              </a:rPr>
              <a:t> </a:t>
            </a:r>
            <a:r>
              <a:rPr lang="en-GB" sz="3200" dirty="0" err="1">
                <a:latin typeface="+mn-lt"/>
                <a:ea typeface="ＭＳ Ｐゴシック" pitchFamily="34" charset="-128"/>
              </a:rPr>
              <a:t>pomocy</a:t>
            </a:r>
            <a:r>
              <a:rPr lang="pl-PL" sz="3200" dirty="0">
                <a:latin typeface="+mn-lt"/>
                <a:ea typeface="ＭＳ Ｐゴシック" pitchFamily="34" charset="-128"/>
              </a:rPr>
              <a:t> </a:t>
            </a:r>
            <a:r>
              <a:rPr lang="en-GB" sz="3200" i="1" dirty="0">
                <a:latin typeface="+mn-lt"/>
                <a:ea typeface="ＭＳ Ｐゴシック" pitchFamily="34" charset="-128"/>
              </a:rPr>
              <a:t>de minimis</a:t>
            </a:r>
            <a:r>
              <a:rPr lang="pl-PL" sz="3200" i="1" dirty="0">
                <a:latin typeface="+mn-lt"/>
                <a:ea typeface="ＭＳ Ｐゴシック" pitchFamily="34" charset="-128"/>
              </a:rPr>
              <a:t> (2023/2831)</a:t>
            </a:r>
            <a:endParaRPr lang="en-GB" sz="3200" i="1" dirty="0">
              <a:latin typeface="+mn-lt"/>
              <a:ea typeface="ＭＳ Ｐゴシック" pitchFamily="34" charset="-128"/>
            </a:endParaRP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CFB8DB14-1236-8A72-6C39-8C3721E6994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lIns="90000" tIns="46800" rIns="90000" bIns="46800" rtlCol="0">
            <a:normAutofit/>
          </a:bodyPr>
          <a:lstStyle/>
          <a:p>
            <a:pPr marL="360363" indent="-360363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 err="1">
                <a:ea typeface="ＭＳ Ｐゴシック" pitchFamily="34" charset="-128"/>
              </a:rPr>
              <a:t>Globalna</a:t>
            </a:r>
            <a:r>
              <a:rPr lang="en-GB" sz="2800" dirty="0">
                <a:ea typeface="ＭＳ Ｐゴシック" pitchFamily="34" charset="-128"/>
              </a:rPr>
              <a:t> </a:t>
            </a:r>
            <a:r>
              <a:rPr lang="en-GB" sz="2800" dirty="0" err="1">
                <a:ea typeface="ＭＳ Ｐゴシック" pitchFamily="34" charset="-128"/>
              </a:rPr>
              <a:t>wartość</a:t>
            </a:r>
            <a:r>
              <a:rPr lang="en-GB" sz="2800" dirty="0">
                <a:ea typeface="ＭＳ Ｐゴシック" pitchFamily="34" charset="-128"/>
              </a:rPr>
              <a:t> </a:t>
            </a:r>
            <a:r>
              <a:rPr lang="en-GB" sz="2800" dirty="0" err="1">
                <a:ea typeface="ＭＳ Ｐゴシック" pitchFamily="34" charset="-128"/>
              </a:rPr>
              <a:t>pomocy</a:t>
            </a:r>
            <a:r>
              <a:rPr lang="en-GB" sz="2800" dirty="0">
                <a:ea typeface="ＭＳ Ｐゴシック" pitchFamily="34" charset="-128"/>
              </a:rPr>
              <a:t> </a:t>
            </a:r>
            <a:r>
              <a:rPr lang="en-GB" sz="2800" i="1" dirty="0">
                <a:ea typeface="ＭＳ Ｐゴシック" pitchFamily="34" charset="-128"/>
              </a:rPr>
              <a:t>de </a:t>
            </a:r>
            <a:r>
              <a:rPr lang="en-GB" sz="2800" i="1" dirty="0" err="1">
                <a:ea typeface="ＭＳ Ｐゴシック" pitchFamily="34" charset="-128"/>
              </a:rPr>
              <a:t>minimis</a:t>
            </a:r>
            <a:r>
              <a:rPr lang="en-GB" sz="2800" dirty="0">
                <a:ea typeface="ＭＳ Ｐゴシック" pitchFamily="34" charset="-128"/>
              </a:rPr>
              <a:t> </a:t>
            </a:r>
            <a:r>
              <a:rPr lang="en-GB" sz="2800" dirty="0" err="1">
                <a:ea typeface="ＭＳ Ｐゴシック" pitchFamily="34" charset="-128"/>
              </a:rPr>
              <a:t>uzyskanej</a:t>
            </a:r>
            <a:r>
              <a:rPr lang="en-GB" sz="2800" dirty="0">
                <a:ea typeface="ＭＳ Ｐゴシック" pitchFamily="34" charset="-128"/>
              </a:rPr>
              <a:t> </a:t>
            </a:r>
            <a:r>
              <a:rPr lang="en-GB" sz="2800" dirty="0" err="1">
                <a:ea typeface="ＭＳ Ｐゴシック" pitchFamily="34" charset="-128"/>
              </a:rPr>
              <a:t>przez</a:t>
            </a:r>
            <a:r>
              <a:rPr lang="en-GB" sz="2800" dirty="0">
                <a:ea typeface="ＭＳ Ｐゴシック" pitchFamily="34" charset="-128"/>
              </a:rPr>
              <a:t> </a:t>
            </a:r>
            <a:r>
              <a:rPr lang="en-GB" sz="2800" dirty="0" err="1">
                <a:ea typeface="ＭＳ Ｐゴシック" pitchFamily="34" charset="-128"/>
              </a:rPr>
              <a:t>beneficjenta</a:t>
            </a:r>
            <a:r>
              <a:rPr lang="en-GB" sz="2800" dirty="0">
                <a:ea typeface="ＭＳ Ｐゴシック" pitchFamily="34" charset="-128"/>
              </a:rPr>
              <a:t> </a:t>
            </a:r>
            <a:r>
              <a:rPr lang="en-GB" sz="2800" dirty="0" err="1">
                <a:ea typeface="ＭＳ Ｐゴシック" pitchFamily="34" charset="-128"/>
              </a:rPr>
              <a:t>pomocy</a:t>
            </a:r>
            <a:r>
              <a:rPr lang="en-GB" sz="2800" dirty="0">
                <a:ea typeface="ＭＳ Ｐゴシック" pitchFamily="34" charset="-128"/>
              </a:rPr>
              <a:t> </a:t>
            </a:r>
            <a:r>
              <a:rPr lang="en-GB" sz="2800" dirty="0" err="1">
                <a:ea typeface="ＭＳ Ｐゴシック" pitchFamily="34" charset="-128"/>
              </a:rPr>
              <a:t>nie</a:t>
            </a:r>
            <a:r>
              <a:rPr lang="en-GB" sz="2800" dirty="0">
                <a:ea typeface="ＭＳ Ｐゴシック" pitchFamily="34" charset="-128"/>
              </a:rPr>
              <a:t> </a:t>
            </a:r>
            <a:r>
              <a:rPr lang="en-GB" sz="2800" dirty="0" err="1">
                <a:ea typeface="ＭＳ Ｐゴシック" pitchFamily="34" charset="-128"/>
              </a:rPr>
              <a:t>może</a:t>
            </a:r>
            <a:r>
              <a:rPr lang="en-GB" sz="2800" dirty="0">
                <a:ea typeface="ＭＳ Ｐゴシック" pitchFamily="34" charset="-128"/>
              </a:rPr>
              <a:t> </a:t>
            </a:r>
            <a:r>
              <a:rPr lang="en-GB" sz="2800" dirty="0" err="1">
                <a:ea typeface="ＭＳ Ｐゴシック" pitchFamily="34" charset="-128"/>
              </a:rPr>
              <a:t>przekroczyć</a:t>
            </a:r>
            <a:r>
              <a:rPr lang="en-GB" sz="2800" dirty="0">
                <a:ea typeface="ＭＳ Ｐゴシック" pitchFamily="34" charset="-128"/>
              </a:rPr>
              <a:t> </a:t>
            </a:r>
            <a:r>
              <a:rPr lang="en-GB" sz="2800" dirty="0" err="1">
                <a:ea typeface="ＭＳ Ｐゴシック" pitchFamily="34" charset="-128"/>
              </a:rPr>
              <a:t>wysokości</a:t>
            </a:r>
            <a:r>
              <a:rPr lang="en-GB" sz="2800" dirty="0">
                <a:ea typeface="ＭＳ Ｐゴシック" pitchFamily="34" charset="-128"/>
              </a:rPr>
              <a:t>:</a:t>
            </a:r>
          </a:p>
          <a:p>
            <a:pPr lvl="1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Open Sans" panose="020B0606030504020204" pitchFamily="34" charset="0"/>
              <a:buChar char="−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l-PL" sz="2800" dirty="0">
                <a:ea typeface="ＭＳ Ｐゴシック" pitchFamily="34" charset="-128"/>
              </a:rPr>
              <a:t>3</a:t>
            </a:r>
            <a:r>
              <a:rPr lang="en-GB" sz="2800" dirty="0">
                <a:ea typeface="ＭＳ Ｐゴシック" pitchFamily="34" charset="-128"/>
              </a:rPr>
              <a:t>00 </a:t>
            </a:r>
            <a:r>
              <a:rPr lang="en-GB" sz="2800" dirty="0" err="1">
                <a:ea typeface="ＭＳ Ｐゴシック" pitchFamily="34" charset="-128"/>
              </a:rPr>
              <a:t>tys</a:t>
            </a:r>
            <a:r>
              <a:rPr lang="en-GB" sz="2800" dirty="0">
                <a:ea typeface="ＭＳ Ｐゴシック" pitchFamily="34" charset="-128"/>
              </a:rPr>
              <a:t>. </a:t>
            </a:r>
            <a:r>
              <a:rPr lang="pl-PL" sz="2800" dirty="0">
                <a:ea typeface="ＭＳ Ｐゴシック" pitchFamily="34" charset="-128"/>
              </a:rPr>
              <a:t>e</a:t>
            </a:r>
            <a:r>
              <a:rPr lang="en-GB" sz="2800" dirty="0" err="1">
                <a:ea typeface="ＭＳ Ｐゴシック" pitchFamily="34" charset="-128"/>
              </a:rPr>
              <a:t>uro</a:t>
            </a:r>
            <a:br>
              <a:rPr lang="pl-PL" sz="2800" dirty="0">
                <a:ea typeface="ＭＳ Ｐゴシック" pitchFamily="34" charset="-128"/>
              </a:rPr>
            </a:br>
            <a:r>
              <a:rPr lang="en-GB" sz="2800" dirty="0">
                <a:ea typeface="ＭＳ Ｐゴシック" pitchFamily="34" charset="-128"/>
              </a:rPr>
              <a:t>w </a:t>
            </a:r>
            <a:r>
              <a:rPr lang="en-GB" sz="2800" dirty="0" err="1">
                <a:ea typeface="ＭＳ Ｐゴシック" pitchFamily="34" charset="-128"/>
              </a:rPr>
              <a:t>okresie</a:t>
            </a:r>
            <a:r>
              <a:rPr lang="en-GB" sz="2800" dirty="0">
                <a:ea typeface="ＭＳ Ｐゴシック" pitchFamily="34" charset="-128"/>
              </a:rPr>
              <a:t> </a:t>
            </a:r>
            <a:r>
              <a:rPr lang="pl-PL" sz="2800" dirty="0">
                <a:ea typeface="ＭＳ Ｐゴシック" pitchFamily="34" charset="-128"/>
              </a:rPr>
              <a:t>trzech lat</a:t>
            </a:r>
            <a:r>
              <a:rPr lang="en-GB" sz="2800" dirty="0">
                <a:ea typeface="ＭＳ Ｐゴシック" pitchFamily="34" charset="-128"/>
              </a:rPr>
              <a:t>.</a:t>
            </a:r>
          </a:p>
          <a:p>
            <a:pPr marL="360363" indent="-360363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 err="1">
                <a:ea typeface="ＭＳ Ｐゴシック" pitchFamily="34" charset="-128"/>
              </a:rPr>
              <a:t>Obowiązek</a:t>
            </a:r>
            <a:r>
              <a:rPr lang="en-GB" sz="2800" dirty="0">
                <a:ea typeface="ＭＳ Ｐゴシック" pitchFamily="34" charset="-128"/>
              </a:rPr>
              <a:t> </a:t>
            </a:r>
            <a:r>
              <a:rPr lang="en-GB" sz="2800" dirty="0" err="1">
                <a:ea typeface="ＭＳ Ｐゴシック" pitchFamily="34" charset="-128"/>
              </a:rPr>
              <a:t>ustalenia</a:t>
            </a:r>
            <a:r>
              <a:rPr lang="en-GB" sz="2800" dirty="0">
                <a:ea typeface="ＭＳ Ｐゴシック" pitchFamily="34" charset="-128"/>
              </a:rPr>
              <a:t> </a:t>
            </a:r>
            <a:r>
              <a:rPr lang="en-GB" sz="2800" dirty="0" err="1">
                <a:ea typeface="ＭＳ Ｐゴシック" pitchFamily="34" charset="-128"/>
              </a:rPr>
              <a:t>wysokości</a:t>
            </a:r>
            <a:r>
              <a:rPr lang="en-GB" sz="2800" dirty="0">
                <a:ea typeface="ＭＳ Ｐゴシック" pitchFamily="34" charset="-128"/>
              </a:rPr>
              <a:t> </a:t>
            </a:r>
            <a:r>
              <a:rPr lang="en-GB" sz="2800" dirty="0" err="1">
                <a:ea typeface="ＭＳ Ｐゴシック" pitchFamily="34" charset="-128"/>
              </a:rPr>
              <a:t>uzyskanej</a:t>
            </a:r>
            <a:r>
              <a:rPr lang="en-GB" sz="2800" dirty="0">
                <a:ea typeface="ＭＳ Ｐゴシック" pitchFamily="34" charset="-128"/>
              </a:rPr>
              <a:t> </a:t>
            </a:r>
            <a:r>
              <a:rPr lang="en-GB" sz="2800" dirty="0" err="1">
                <a:ea typeface="ＭＳ Ｐゴシック" pitchFamily="34" charset="-128"/>
              </a:rPr>
              <a:t>pomocy</a:t>
            </a:r>
            <a:r>
              <a:rPr lang="en-GB" sz="2800" dirty="0">
                <a:ea typeface="ＭＳ Ｐゴシック" pitchFamily="34" charset="-128"/>
              </a:rPr>
              <a:t> </a:t>
            </a:r>
            <a:r>
              <a:rPr lang="en-GB" sz="2800" i="1" dirty="0">
                <a:ea typeface="ＭＳ Ｐゴシック" pitchFamily="34" charset="-128"/>
              </a:rPr>
              <a:t>de </a:t>
            </a:r>
            <a:r>
              <a:rPr lang="en-GB" sz="2800" i="1" dirty="0" err="1">
                <a:ea typeface="ＭＳ Ｐゴシック" pitchFamily="34" charset="-128"/>
              </a:rPr>
              <a:t>minimis</a:t>
            </a:r>
            <a:r>
              <a:rPr lang="en-GB" sz="2800" dirty="0">
                <a:ea typeface="ＭＳ Ｐゴシック" pitchFamily="34" charset="-128"/>
              </a:rPr>
              <a:t> </a:t>
            </a:r>
            <a:r>
              <a:rPr lang="en-GB" sz="2800" dirty="0" err="1">
                <a:ea typeface="ＭＳ Ｐゴシック" pitchFamily="34" charset="-128"/>
              </a:rPr>
              <a:t>najpóźniej</a:t>
            </a:r>
            <a:r>
              <a:rPr lang="en-GB" sz="2800" dirty="0">
                <a:ea typeface="ＭＳ Ｐゴシック" pitchFamily="34" charset="-128"/>
              </a:rPr>
              <a:t> do </a:t>
            </a:r>
            <a:r>
              <a:rPr lang="en-GB" sz="2800" dirty="0" err="1">
                <a:ea typeface="ＭＳ Ｐゴシック" pitchFamily="34" charset="-128"/>
              </a:rPr>
              <a:t>dnia</a:t>
            </a:r>
            <a:r>
              <a:rPr lang="en-GB" sz="2800" dirty="0">
                <a:ea typeface="ＭＳ Ｐゴシック" pitchFamily="34" charset="-128"/>
              </a:rPr>
              <a:t> </a:t>
            </a:r>
            <a:r>
              <a:rPr lang="en-GB" sz="2800" dirty="0" err="1">
                <a:ea typeface="ＭＳ Ｐゴシック" pitchFamily="34" charset="-128"/>
              </a:rPr>
              <a:t>podpisania</a:t>
            </a:r>
            <a:r>
              <a:rPr lang="en-GB" sz="2800" dirty="0">
                <a:ea typeface="ＭＳ Ｐゴシック" pitchFamily="34" charset="-128"/>
              </a:rPr>
              <a:t> </a:t>
            </a:r>
            <a:r>
              <a:rPr lang="en-GB" sz="2800" dirty="0" err="1">
                <a:ea typeface="ＭＳ Ｐゴシック" pitchFamily="34" charset="-128"/>
              </a:rPr>
              <a:t>umowy</a:t>
            </a:r>
            <a:r>
              <a:rPr lang="en-GB" sz="2800" dirty="0">
                <a:ea typeface="ＭＳ Ｐゴシック" pitchFamily="34" charset="-128"/>
              </a:rPr>
              <a:t> z </a:t>
            </a:r>
            <a:r>
              <a:rPr lang="en-GB" sz="2800" dirty="0" err="1">
                <a:ea typeface="ＭＳ Ｐゴシック" pitchFamily="34" charset="-128"/>
              </a:rPr>
              <a:t>beneficjentem</a:t>
            </a:r>
            <a:r>
              <a:rPr lang="en-GB" sz="2800" dirty="0">
                <a:ea typeface="ＭＳ Ｐゴシック" pitchFamily="34" charset="-128"/>
              </a:rPr>
              <a:t> </a:t>
            </a:r>
            <a:r>
              <a:rPr lang="en-GB" sz="2800" dirty="0" err="1">
                <a:ea typeface="ＭＳ Ｐゴシック" pitchFamily="34" charset="-128"/>
              </a:rPr>
              <a:t>pomocy</a:t>
            </a:r>
            <a:r>
              <a:rPr lang="en-GB" sz="2800" dirty="0">
                <a:ea typeface="ＭＳ Ｐゴシック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722999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93389-77F8-92FA-1A10-2E968A3FD1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ytuł 1">
            <a:extLst>
              <a:ext uri="{FF2B5EF4-FFF2-40B4-BE49-F238E27FC236}">
                <a16:creationId xmlns:a16="http://schemas.microsoft.com/office/drawing/2014/main" id="{009B3589-0F0C-3227-6A3F-811BC448C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466928"/>
            <a:ext cx="8394970" cy="950710"/>
          </a:xfrm>
        </p:spPr>
        <p:txBody>
          <a:bodyPr>
            <a:normAutofit/>
          </a:bodyPr>
          <a:lstStyle/>
          <a:p>
            <a:r>
              <a:rPr lang="pl-PL" sz="3200" dirty="0">
                <a:latin typeface="+mn-lt"/>
              </a:rPr>
              <a:t>Okres 3 lat (rozporządzenie 2023/2831)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FFD43E67-D24A-BB9E-C064-3430A6DB6D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1122427"/>
              </p:ext>
            </p:extLst>
          </p:nvPr>
        </p:nvGraphicFramePr>
        <p:xfrm>
          <a:off x="1981200" y="1167319"/>
          <a:ext cx="8229600" cy="54065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pole tekstowe 4">
            <a:extLst>
              <a:ext uri="{FF2B5EF4-FFF2-40B4-BE49-F238E27FC236}">
                <a16:creationId xmlns:a16="http://schemas.microsoft.com/office/drawing/2014/main" id="{0C6741F2-E614-A84C-B54C-31584E333818}"/>
              </a:ext>
            </a:extLst>
          </p:cNvPr>
          <p:cNvSpPr txBox="1"/>
          <p:nvPr/>
        </p:nvSpPr>
        <p:spPr>
          <a:xfrm>
            <a:off x="2584315" y="2782669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l-PL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Traditional Arabic" pitchFamily="2" charset="-78"/>
              </a:rPr>
              <a:t>2022</a:t>
            </a:r>
          </a:p>
        </p:txBody>
      </p:sp>
    </p:spTree>
    <p:extLst>
      <p:ext uri="{BB962C8B-B14F-4D97-AF65-F5344CB8AC3E}">
        <p14:creationId xmlns:p14="http://schemas.microsoft.com/office/powerpoint/2010/main" val="34513603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3200" dirty="0">
                <a:latin typeface="+mn-lt"/>
                <a:ea typeface="ＭＳ Ｐゴシック" pitchFamily="34" charset="-128"/>
              </a:rPr>
              <a:t>UWAGA !!!</a:t>
            </a:r>
            <a:endParaRPr lang="en-GB" sz="3200" dirty="0">
              <a:latin typeface="+mn-lt"/>
              <a:ea typeface="ＭＳ Ｐゴシック" pitchFamily="34" charset="-128"/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1169854" y="1575882"/>
            <a:ext cx="9852729" cy="4465804"/>
          </a:xfrm>
        </p:spPr>
        <p:txBody>
          <a:bodyPr vert="horz" lIns="90000" tIns="46800" rIns="90000" bIns="46800" rtlCol="0">
            <a:normAutofit/>
          </a:bodyPr>
          <a:lstStyle/>
          <a:p>
            <a:pPr marL="360363" indent="-360363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l-PL" sz="2800" dirty="0">
                <a:ea typeface="ＭＳ Ｐゴシック" pitchFamily="34" charset="-128"/>
              </a:rPr>
              <a:t>Pułap pomocy de minimis liczony jest w stosunku do przedsiębiorstw powiązanych</a:t>
            </a:r>
          </a:p>
          <a:p>
            <a:pPr marL="360363" indent="-360363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l-PL" sz="2800" dirty="0">
                <a:ea typeface="ＭＳ Ｐゴシック" pitchFamily="34" charset="-128"/>
              </a:rPr>
              <a:t>W przypadku połączenia przedsiębiorstw sumuje się pomoc udzieloną przed ich połączeniem</a:t>
            </a:r>
          </a:p>
          <a:p>
            <a:pPr marL="360363" indent="-360363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l-PL" sz="2800" dirty="0">
                <a:ea typeface="ＭＳ Ｐゴシック" pitchFamily="34" charset="-128"/>
              </a:rPr>
              <a:t>Jeśli pomoc de minimis była udzielona przed podziałem przedsiębiorstwa, konieczne jest ustalenie jaki poziom limitu przynależy wnioskodawcy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>
                <a:latin typeface="+mn-lt"/>
              </a:rPr>
              <a:t>Jedno przedsiębiorstwo</a:t>
            </a:r>
          </a:p>
        </p:txBody>
      </p:sp>
      <p:sp>
        <p:nvSpPr>
          <p:cNvPr id="61442" name="Symbol zastępczy zawartości 2"/>
          <p:cNvSpPr>
            <a:spLocks noGrp="1"/>
          </p:cNvSpPr>
          <p:nvPr>
            <p:ph idx="1"/>
          </p:nvPr>
        </p:nvSpPr>
        <p:spPr>
          <a:xfrm>
            <a:off x="1169854" y="1410512"/>
            <a:ext cx="9852729" cy="4631174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34000"/>
              </a:lnSpc>
              <a:spcBef>
                <a:spcPts val="450"/>
              </a:spcBef>
              <a:buNone/>
              <a:defRPr/>
            </a:pPr>
            <a:r>
              <a:rPr lang="pl-PL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obejmuje wszystkie jednostki gospodarcze, które są ze sobą powiązane co najmniej jednym z następujących stosunków: </a:t>
            </a:r>
          </a:p>
          <a:p>
            <a:pPr marL="449263" indent="-449263">
              <a:lnSpc>
                <a:spcPct val="134000"/>
              </a:lnSpc>
              <a:spcBef>
                <a:spcPts val="450"/>
              </a:spcBef>
              <a:buFontTx/>
              <a:buAutoNum type="alphaLcParenR"/>
              <a:defRPr/>
            </a:pPr>
            <a:r>
              <a:rPr lang="pl-PL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jedna jednostka gospodarcza posiada w drugiej jednostce gospodarczej większość praw głosu akcjonariuszy, wspólników lub członków; </a:t>
            </a:r>
          </a:p>
          <a:p>
            <a:pPr marL="449263" indent="-449263">
              <a:lnSpc>
                <a:spcPct val="134000"/>
              </a:lnSpc>
              <a:spcBef>
                <a:spcPts val="450"/>
              </a:spcBef>
              <a:buFontTx/>
              <a:buAutoNum type="alphaLcParenR"/>
              <a:defRPr/>
            </a:pPr>
            <a:r>
              <a:rPr lang="pl-PL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jedna jednostka gospodarcza ma prawo wyznaczyć lub odwołać większość członków organu administracyjnego, zarządzającego lub nadzorczego innej jednostki gospodarczej; </a:t>
            </a:r>
          </a:p>
          <a:p>
            <a:pPr marL="449263" indent="-449263">
              <a:lnSpc>
                <a:spcPct val="134000"/>
              </a:lnSpc>
              <a:spcBef>
                <a:spcPts val="450"/>
              </a:spcBef>
              <a:buFontTx/>
              <a:buAutoNum type="alphaLcParenR"/>
              <a:defRPr/>
            </a:pPr>
            <a:r>
              <a:rPr lang="pl-PL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jedna jednostka gospodarcza ma prawo wywierać dominujący wpływ na inną jednostkę gospodarczą zgodnie z umową zawartą z tą jednostką lub postanowieniami w jej akcie założycielskim lub umowie spółki; 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>
                <a:latin typeface="+mn-lt"/>
              </a:rPr>
              <a:t>Jedno przedsiębiorstwo</a:t>
            </a:r>
          </a:p>
        </p:txBody>
      </p:sp>
      <p:sp>
        <p:nvSpPr>
          <p:cNvPr id="62466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49263" indent="-449263">
              <a:lnSpc>
                <a:spcPct val="124000"/>
              </a:lnSpc>
              <a:spcBef>
                <a:spcPts val="450"/>
              </a:spcBef>
              <a:buFontTx/>
              <a:buAutoNum type="alphaLcParenR" startAt="4"/>
              <a:defRPr/>
            </a:pPr>
            <a:r>
              <a:rPr lang="pl-PL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jedna jednostka gospodarcza, która jest akcjonariuszem lub wspólnikiem w innej jednostce gospodarczej lub jej członkiem, samodzielnie kontroluje, zgodnie z porozumieniem z innymi akcjonariuszami, wspólnikami lub członkami tej jednostki, większość praw głosu akcjonariuszy, wspólników lub członków tej jednostki. </a:t>
            </a:r>
          </a:p>
          <a:p>
            <a:pPr marL="273050" indent="-273050">
              <a:lnSpc>
                <a:spcPct val="124000"/>
              </a:lnSpc>
              <a:spcBef>
                <a:spcPts val="450"/>
              </a:spcBef>
              <a:buNone/>
              <a:defRPr/>
            </a:pPr>
            <a:endParaRPr lang="pl-PL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124000"/>
              </a:lnSpc>
              <a:spcBef>
                <a:spcPts val="450"/>
              </a:spcBef>
              <a:buNone/>
              <a:defRPr/>
            </a:pPr>
            <a:r>
              <a:rPr lang="pl-PL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Jednostki gospodarcze pozostające w jakimkolwiek ze stosunków, o których mowa w akapicie pierwszym lit. a) – d), za pośrednictwem jednej innej jednostki gospodarczej lub kilku innych jednostek gospodarczych również są uznawane za jedno przedsiębiorstwo.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>
                <a:latin typeface="+mn-lt"/>
              </a:rPr>
              <a:t>Jedno przedsiębiorstwo</a:t>
            </a:r>
          </a:p>
        </p:txBody>
      </p:sp>
      <p:sp>
        <p:nvSpPr>
          <p:cNvPr id="62466" name="Symbol zastępczy zawartości 2"/>
          <p:cNvSpPr>
            <a:spLocks noGrp="1"/>
          </p:cNvSpPr>
          <p:nvPr>
            <p:ph idx="1"/>
          </p:nvPr>
        </p:nvSpPr>
        <p:spPr>
          <a:xfrm>
            <a:off x="1169635" y="1796073"/>
            <a:ext cx="9852729" cy="4245613"/>
          </a:xfrm>
        </p:spPr>
        <p:txBody>
          <a:bodyPr>
            <a:normAutofit/>
          </a:bodyPr>
          <a:lstStyle/>
          <a:p>
            <a:pPr marL="0" indent="0">
              <a:lnSpc>
                <a:spcPct val="124000"/>
              </a:lnSpc>
              <a:spcBef>
                <a:spcPts val="450"/>
              </a:spcBef>
              <a:buNone/>
              <a:defRPr/>
            </a:pPr>
            <a:r>
              <a:rPr lang="pl-PL" sz="2400" b="1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UWAGA !!!</a:t>
            </a:r>
          </a:p>
          <a:p>
            <a:pPr marL="0" indent="0">
              <a:lnSpc>
                <a:spcPct val="124000"/>
              </a:lnSpc>
              <a:spcBef>
                <a:spcPts val="450"/>
              </a:spcBef>
              <a:buNone/>
              <a:defRPr/>
            </a:pPr>
            <a:endParaRPr lang="pl-PL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124000"/>
              </a:lnSpc>
              <a:spcBef>
                <a:spcPts val="450"/>
              </a:spcBef>
              <a:buNone/>
              <a:defRPr/>
            </a:pPr>
            <a:r>
              <a:rPr lang="pl-PL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Powiązania na potrzeby „jednego przedsiębiorstwa” obejmują wyłącznie:</a:t>
            </a:r>
          </a:p>
          <a:p>
            <a:pPr marL="360363" indent="-360363">
              <a:lnSpc>
                <a:spcPct val="124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/>
            </a:pPr>
            <a:r>
              <a:rPr lang="pl-PL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relacje między przedsiębiorstwami</a:t>
            </a:r>
          </a:p>
          <a:p>
            <a:pPr marL="360363" indent="-360363">
              <a:lnSpc>
                <a:spcPct val="124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/>
            </a:pPr>
            <a:r>
              <a:rPr lang="pl-PL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relacje w obrębie jednego państwa UE</a:t>
            </a:r>
          </a:p>
        </p:txBody>
      </p:sp>
    </p:spTree>
    <p:extLst>
      <p:ext uri="{BB962C8B-B14F-4D97-AF65-F5344CB8AC3E}">
        <p14:creationId xmlns:p14="http://schemas.microsoft.com/office/powerpoint/2010/main" val="20048711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3200" dirty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  <a:t>UWAGA !!!</a:t>
            </a:r>
            <a:endParaRPr lang="en-GB" sz="3200" dirty="0">
              <a:solidFill>
                <a:schemeClr val="tx1"/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 vert="horz" lIns="90000" tIns="46800" rIns="90000" bIns="46800" rtlCol="0">
            <a:normAutofit/>
          </a:bodyPr>
          <a:lstStyle/>
          <a:p>
            <a:pPr marL="360363" indent="-360363">
              <a:lnSpc>
                <a:spcPct val="114000"/>
              </a:lnSpc>
              <a:spcBef>
                <a:spcPts val="450"/>
              </a:spcBef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l-PL" sz="2800" dirty="0">
                <a:ea typeface="ＭＳ Ｐゴシック" pitchFamily="34" charset="-128"/>
              </a:rPr>
              <a:t>jeśli pomocy de minimis nie przyznano w odniesieniu</a:t>
            </a:r>
            <a:br>
              <a:rPr lang="pl-PL" sz="2800" dirty="0">
                <a:ea typeface="ＭＳ Ｐゴシック" pitchFamily="34" charset="-128"/>
              </a:rPr>
            </a:br>
            <a:r>
              <a:rPr lang="pl-PL" sz="2800" dirty="0">
                <a:ea typeface="ＭＳ Ｐゴシック" pitchFamily="34" charset="-128"/>
              </a:rPr>
              <a:t>do konkretnych kosztów kwalifikowalnych lub nie można jej przypisać do takich kosztów, można łączyć </a:t>
            </a:r>
            <a:r>
              <a:rPr lang="pl-PL" sz="2800" b="1" dirty="0">
                <a:ea typeface="ＭＳ Ｐゴシック" pitchFamily="34" charset="-128"/>
              </a:rPr>
              <a:t>wyłącznie</a:t>
            </a:r>
            <a:r>
              <a:rPr lang="pl-PL" sz="2800" dirty="0">
                <a:ea typeface="ＭＳ Ｐゴシック" pitchFamily="34" charset="-128"/>
              </a:rPr>
              <a:t> z inną pomocą państwa przyznaną zgodnie</a:t>
            </a:r>
            <a:br>
              <a:rPr lang="pl-PL" sz="2800" dirty="0">
                <a:ea typeface="ＭＳ Ｐゴシック" pitchFamily="34" charset="-128"/>
              </a:rPr>
            </a:br>
            <a:r>
              <a:rPr lang="pl-PL" sz="2800" dirty="0">
                <a:ea typeface="ＭＳ Ｐゴシック" pitchFamily="34" charset="-128"/>
              </a:rPr>
              <a:t>z rozporządzeniem w sprawie wyłączeń grupowych lub zgodnie z decyzją przyjętą przez komisję.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pl-PL" sz="3200" dirty="0">
                <a:latin typeface="+mn-lt"/>
              </a:rPr>
              <a:t>Obliczanie wartości pomocy brutto (EDB) – 2023/2831 </a:t>
            </a:r>
          </a:p>
        </p:txBody>
      </p:sp>
      <p:sp>
        <p:nvSpPr>
          <p:cNvPr id="39940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0363" indent="-360363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2400" dirty="0"/>
              <a:t>dozwolona wyłącznie przejrzysta pomoc de minimis</a:t>
            </a:r>
          </a:p>
          <a:p>
            <a:pPr marL="360363" indent="-360363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2400" dirty="0"/>
              <a:t>w przypadku pożyczek i poręczeń wielkość pomocy można obliczyć na 2 sposoby: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Font typeface="Open Sans" panose="020B0606030504020204" pitchFamily="34" charset="0"/>
              <a:buChar char="−"/>
            </a:pPr>
            <a:r>
              <a:rPr lang="pl-PL" sz="2400" dirty="0"/>
              <a:t>zgodnie z rozporządzeniem </a:t>
            </a:r>
            <a:r>
              <a:rPr lang="pl-PL" sz="2400" dirty="0" err="1"/>
              <a:t>ws</a:t>
            </a:r>
            <a:r>
              <a:rPr lang="pl-PL" sz="2400" dirty="0"/>
              <a:t>. szczegółowego sposobu obliczania wartości pomocy publicznej udzielanej w różnych formach (EDB)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Font typeface="Open Sans" panose="020B0606030504020204" pitchFamily="34" charset="0"/>
              <a:buChar char="−"/>
            </a:pPr>
            <a:r>
              <a:rPr lang="pl-PL" sz="2400" dirty="0"/>
              <a:t>poprzez metodę proporcji</a:t>
            </a:r>
          </a:p>
          <a:p>
            <a:pPr marL="360363" indent="-360363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2400" dirty="0"/>
              <a:t>w przypadku dokapitalizowania EDB stanowi wartość nominalną</a:t>
            </a:r>
          </a:p>
          <a:p>
            <a:pPr marL="360363" indent="-360363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2400" dirty="0"/>
              <a:t>w przypadku inwestycji kapitałowych i quasi-kapitałowych EDB stanowi wartość przekazanego kapitału  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721901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pl-PL" sz="3200" dirty="0">
                <a:latin typeface="+mn-lt"/>
              </a:rPr>
              <a:t>Obliczanie wartości pomocy brutto (EDB)</a:t>
            </a:r>
          </a:p>
        </p:txBody>
      </p:sp>
      <p:sp>
        <p:nvSpPr>
          <p:cNvPr id="39940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Tx/>
              <a:buNone/>
            </a:pPr>
            <a:r>
              <a:rPr lang="pl-PL" sz="2400" i="1" dirty="0"/>
              <a:t>Wartość pomocy </a:t>
            </a:r>
            <a:r>
              <a:rPr lang="pl-PL" sz="2400" dirty="0"/>
              <a:t>udzielanej w formie </a:t>
            </a:r>
            <a:r>
              <a:rPr lang="pl-PL" sz="2400" b="1" dirty="0"/>
              <a:t>pożyczki</a:t>
            </a:r>
            <a:r>
              <a:rPr lang="pl-PL" sz="2400" dirty="0"/>
              <a:t>:</a:t>
            </a:r>
            <a:r>
              <a:rPr lang="pl-PL" dirty="0"/>
              <a:t> </a:t>
            </a:r>
          </a:p>
          <a:p>
            <a:pPr marL="360363" indent="-360363">
              <a:buFont typeface="Wingdings" panose="05000000000000000000" pitchFamily="2" charset="2"/>
              <a:buChar char="§"/>
            </a:pPr>
            <a:r>
              <a:rPr lang="pl-PL" sz="2400" dirty="0"/>
              <a:t>stanowi różnicę między zdyskontowaną rynkową wartością odsetek, która byłaby naliczona dla udzielanej pożyczki, a zdyskontowaną wartością odsetek wynikającą z oprocentowania zastosowanego przez podmiot udzielający pomocy;</a:t>
            </a:r>
          </a:p>
          <a:p>
            <a:pPr marL="360363" indent="-360363">
              <a:buFont typeface="Wingdings" panose="05000000000000000000" pitchFamily="2" charset="2"/>
              <a:buChar char="§"/>
            </a:pPr>
            <a:r>
              <a:rPr lang="pl-PL" sz="2400" dirty="0"/>
              <a:t>rynkowa wartość odsetek jest wyliczana na podstawie stóp referencyjnych ustalonych zgodnie z komunikatem Komisji</a:t>
            </a:r>
            <a:br>
              <a:rPr lang="pl-PL" sz="2400" dirty="0"/>
            </a:br>
            <a:r>
              <a:rPr lang="pl-PL" sz="2400" dirty="0"/>
              <a:t>w sprawie zmiany metody ustalania stóp referencyjnych</a:t>
            </a:r>
            <a:br>
              <a:rPr lang="pl-PL" sz="2400" dirty="0"/>
            </a:br>
            <a:r>
              <a:rPr lang="pl-PL" sz="2400" dirty="0"/>
              <a:t>i dyskontowych. 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30423601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>
                <a:latin typeface="+mn-lt"/>
              </a:rPr>
              <a:t>Stopy procentowe</a:t>
            </a:r>
          </a:p>
        </p:txBody>
      </p:sp>
      <p:sp>
        <p:nvSpPr>
          <p:cNvPr id="41986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800"/>
              </a:spcBef>
            </a:pPr>
            <a:r>
              <a:rPr lang="pl-PL" sz="2400" dirty="0"/>
              <a:t>Stopa bazowa</a:t>
            </a:r>
          </a:p>
          <a:p>
            <a:pPr>
              <a:spcBef>
                <a:spcPts val="1800"/>
              </a:spcBef>
            </a:pPr>
            <a:r>
              <a:rPr lang="pl-PL" sz="2400" dirty="0"/>
              <a:t>Stopa referencyjna</a:t>
            </a:r>
          </a:p>
          <a:p>
            <a:pPr>
              <a:spcBef>
                <a:spcPts val="1800"/>
              </a:spcBef>
            </a:pPr>
            <a:r>
              <a:rPr lang="pl-PL" sz="2400" dirty="0"/>
              <a:t>Stopa dyskontowa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pl-PL" sz="2400" i="1" dirty="0"/>
              <a:t>Komunikat KE w sprawie zmiany metody ustalania stóp referencyjnych i dyskontowych (2008/C14/02)</a:t>
            </a:r>
          </a:p>
          <a:p>
            <a:pPr>
              <a:spcBef>
                <a:spcPts val="1800"/>
              </a:spcBef>
            </a:pPr>
            <a:r>
              <a:rPr lang="pl-PL" sz="2400" dirty="0"/>
              <a:t>Stopa preferencyjna</a:t>
            </a:r>
          </a:p>
          <a:p>
            <a:pPr>
              <a:spcBef>
                <a:spcPts val="1800"/>
              </a:spcBef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25310785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>
                <a:latin typeface="+mn-lt"/>
              </a:rPr>
              <a:t>Stopa referencyjna</a:t>
            </a:r>
          </a:p>
        </p:txBody>
      </p:sp>
      <p:sp>
        <p:nvSpPr>
          <p:cNvPr id="43011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sz="2400" dirty="0"/>
              <a:t>stopa bazowa (5,68 % od. 01.01.2024 r.) + marża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400" dirty="0"/>
              <a:t>Wysokość marży, wyrażonej w punktach bazowych, ustalana jest w oparciu o dwa kryteria: </a:t>
            </a:r>
          </a:p>
          <a:p>
            <a:pPr lvl="1">
              <a:buClr>
                <a:schemeClr val="accent1"/>
              </a:buClr>
              <a:buFont typeface="Open Sans" panose="020B0606030504020204" pitchFamily="34" charset="0"/>
              <a:buChar char="−"/>
            </a:pPr>
            <a:r>
              <a:rPr lang="pl-PL" sz="2200" dirty="0"/>
              <a:t>tzw. </a:t>
            </a:r>
            <a:r>
              <a:rPr lang="pl-PL" sz="2200" dirty="0" err="1"/>
              <a:t>rating</a:t>
            </a:r>
            <a:r>
              <a:rPr lang="pl-PL" sz="2200" dirty="0"/>
              <a:t>, który może być ustalony w oparciu o sytuację ekonomiczno-finansową przedsiębiorcy (w szczególności jego zdolność kredytową, wypłacalność) oraz </a:t>
            </a:r>
          </a:p>
          <a:p>
            <a:pPr lvl="1">
              <a:buClr>
                <a:schemeClr val="accent1"/>
              </a:buClr>
              <a:buFont typeface="Open Sans" panose="020B0606030504020204" pitchFamily="34" charset="0"/>
              <a:buChar char="−"/>
            </a:pPr>
            <a:r>
              <a:rPr lang="pl-PL" sz="2200" dirty="0"/>
              <a:t>poziom zabezpieczeń związanych z udzieleniem pomocy w formie kredytowej.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400" dirty="0"/>
              <a:t>Marża właściwa dla przedsiębiorcy kształtuje się od 60 (0,6 </a:t>
            </a:r>
            <a:r>
              <a:rPr lang="pl-PL" sz="2400" dirty="0" err="1"/>
              <a:t>p.p</a:t>
            </a:r>
            <a:r>
              <a:rPr lang="pl-PL" sz="2400" dirty="0"/>
              <a:t>) do 1000 (10 </a:t>
            </a:r>
            <a:r>
              <a:rPr lang="pl-PL" sz="2400" dirty="0" err="1"/>
              <a:t>p.p</a:t>
            </a:r>
            <a:r>
              <a:rPr lang="pl-PL" sz="2400" dirty="0"/>
              <a:t>.) punktów bazowych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020862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>
                <a:latin typeface="+mn-lt"/>
              </a:rPr>
              <a:t>Tabela marż KE</a:t>
            </a:r>
          </a:p>
        </p:txBody>
      </p:sp>
      <p:pic>
        <p:nvPicPr>
          <p:cNvPr id="44035" name="Obraz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815" y="1260764"/>
            <a:ext cx="8784379" cy="4679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97626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4F981-DBA9-4EA7-3E9C-9FE9D408A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50E91363-9464-9220-4EA2-9310958C8C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3200" dirty="0">
                <a:latin typeface="+mn-lt"/>
                <a:ea typeface="ＭＳ Ｐゴシック" pitchFamily="34" charset="-128"/>
              </a:rPr>
              <a:t>UWAGA !!! Rozporządzenie 2023/2831</a:t>
            </a:r>
            <a:endParaRPr lang="en-GB" sz="3200" dirty="0">
              <a:latin typeface="+mn-lt"/>
              <a:ea typeface="ＭＳ Ｐゴシック" pitchFamily="34" charset="-128"/>
            </a:endParaRP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727C34CA-9021-F021-C8F7-494CE0AD4AD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lIns="90000" tIns="46800" rIns="90000" bIns="46800" rtlCol="0">
            <a:noAutofit/>
          </a:bodyPr>
          <a:lstStyle/>
          <a:p>
            <a:pPr marL="0" indent="0">
              <a:lnSpc>
                <a:spcPct val="114000"/>
              </a:lnSpc>
              <a:spcBef>
                <a:spcPts val="500"/>
              </a:spcBef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l-PL" sz="2000" dirty="0">
                <a:ea typeface="ＭＳ Ｐゴシック" pitchFamily="34" charset="-128"/>
              </a:rPr>
              <a:t>PUŁAP POMOCY DE MINIMIS ODPOWIADA </a:t>
            </a:r>
            <a:r>
              <a:rPr lang="pl-PL" sz="2000" b="1" dirty="0">
                <a:ea typeface="ＭＳ Ｐゴシック" pitchFamily="34" charset="-128"/>
              </a:rPr>
              <a:t>ZABEZPIECZONEJ W CO NAJMNIEJ 50% POŻYCZCE</a:t>
            </a:r>
            <a:r>
              <a:rPr lang="pl-PL" sz="2000" dirty="0">
                <a:ea typeface="ＭＳ Ｐゴシック" pitchFamily="34" charset="-128"/>
              </a:rPr>
              <a:t> O WARTOŚCI:</a:t>
            </a:r>
          </a:p>
          <a:p>
            <a:pPr marL="355600" indent="-355600">
              <a:lnSpc>
                <a:spcPct val="114000"/>
              </a:lnSpc>
              <a:spcBef>
                <a:spcPts val="5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l-PL" sz="2000" dirty="0">
                <a:ea typeface="ＭＳ Ｐゴシック" pitchFamily="34" charset="-128"/>
              </a:rPr>
              <a:t>1.500.000 EURO W PRZYPADKU POŻYCZKI 5-LETNIEJ</a:t>
            </a:r>
          </a:p>
          <a:p>
            <a:pPr marL="355600" indent="-355600">
              <a:lnSpc>
                <a:spcPct val="114000"/>
              </a:lnSpc>
              <a:spcBef>
                <a:spcPts val="5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l-PL" sz="2000" dirty="0">
                <a:ea typeface="ＭＳ Ｐゴシック" pitchFamily="34" charset="-128"/>
              </a:rPr>
              <a:t>750.000 EURO W PRZYPADKU POŻYCZKI 10-LETNIEJ</a:t>
            </a:r>
          </a:p>
          <a:p>
            <a:pPr marL="0" indent="0">
              <a:lnSpc>
                <a:spcPct val="114000"/>
              </a:lnSpc>
              <a:spcBef>
                <a:spcPts val="500"/>
              </a:spcBef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pl-PL" sz="2000" dirty="0">
              <a:ea typeface="ＭＳ Ｐゴシック" pitchFamily="34" charset="-128"/>
            </a:endParaRPr>
          </a:p>
          <a:p>
            <a:pPr marL="0" indent="0">
              <a:lnSpc>
                <a:spcPct val="114000"/>
              </a:lnSpc>
              <a:spcBef>
                <a:spcPts val="500"/>
              </a:spcBef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l-PL" sz="2000" dirty="0">
                <a:ea typeface="ＭＳ Ｐゴシック" pitchFamily="34" charset="-128"/>
              </a:rPr>
              <a:t>PUŁAP POMOCY DE MINIMIS ODPOWIADA </a:t>
            </a:r>
            <a:r>
              <a:rPr lang="pl-PL" sz="2000" b="1" dirty="0">
                <a:ea typeface="ＭＳ Ｐゴシック" pitchFamily="34" charset="-128"/>
              </a:rPr>
              <a:t>PORĘCZENIU DO MAKSYMALNIE 80% WARTOŚCI KREDYTU</a:t>
            </a:r>
            <a:r>
              <a:rPr lang="pl-PL" sz="2000" dirty="0">
                <a:ea typeface="ＭＳ Ｐゴシック" pitchFamily="34" charset="-128"/>
              </a:rPr>
              <a:t> I WYNOSI:</a:t>
            </a:r>
          </a:p>
          <a:p>
            <a:pPr marL="355600" indent="-355600">
              <a:lnSpc>
                <a:spcPct val="114000"/>
              </a:lnSpc>
              <a:spcBef>
                <a:spcPts val="5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l-PL" sz="2000" dirty="0">
                <a:ea typeface="ＭＳ Ｐゴシック" pitchFamily="34" charset="-128"/>
              </a:rPr>
              <a:t>2.250.000 EURO W PRZYPADKU PORĘCZENIA 5-LETNIEGO</a:t>
            </a:r>
          </a:p>
          <a:p>
            <a:pPr marL="355600" indent="-355600">
              <a:lnSpc>
                <a:spcPct val="114000"/>
              </a:lnSpc>
              <a:spcBef>
                <a:spcPts val="5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l-PL" sz="2000" dirty="0">
                <a:ea typeface="ＭＳ Ｐゴシック" pitchFamily="34" charset="-128"/>
              </a:rPr>
              <a:t>1.125.000 EURO W PRZYPADKU PORĘCZENIA 10-LETNIEGO</a:t>
            </a:r>
          </a:p>
        </p:txBody>
      </p:sp>
    </p:spTree>
    <p:extLst>
      <p:ext uri="{BB962C8B-B14F-4D97-AF65-F5344CB8AC3E}">
        <p14:creationId xmlns:p14="http://schemas.microsoft.com/office/powerpoint/2010/main" val="32288334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C0122-8DB6-E4FE-E0A6-E5675CD77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889E0675-8359-B29F-7587-4FCC8E0934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3200" dirty="0">
                <a:latin typeface="+mn-lt"/>
                <a:ea typeface="ＭＳ Ｐゴシック" pitchFamily="34" charset="-128"/>
              </a:rPr>
              <a:t>EDB pożyczki (2023/2831)</a:t>
            </a:r>
            <a:endParaRPr lang="en-GB" sz="3200" dirty="0">
              <a:latin typeface="+mn-lt"/>
              <a:ea typeface="ＭＳ Ｐゴシック" pitchFamily="34" charset="-128"/>
            </a:endParaRPr>
          </a:p>
        </p:txBody>
      </p:sp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B8B63923-4CDD-22D5-3B32-EF77740287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4432326"/>
              </p:ext>
            </p:extLst>
          </p:nvPr>
        </p:nvGraphicFramePr>
        <p:xfrm>
          <a:off x="1980949" y="1796073"/>
          <a:ext cx="8229668" cy="4327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8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43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172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b="0" i="0" u="none" strike="noStrike" dirty="0">
                          <a:solidFill>
                            <a:srgbClr val="000000"/>
                          </a:solidFill>
                          <a:latin typeface="Czcionka tekstu podstawowego"/>
                        </a:rPr>
                        <a:t>Wartość nominalna pożyczki</a:t>
                      </a:r>
                    </a:p>
                  </a:txBody>
                  <a:tcPr marL="11515" marR="1151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b="0" i="0" u="none" strike="noStrike">
                          <a:solidFill>
                            <a:srgbClr val="000000"/>
                          </a:solidFill>
                          <a:latin typeface="Czcionka tekstu podstawowego"/>
                        </a:rPr>
                        <a:t>Okres spłaty (lata)</a:t>
                      </a:r>
                    </a:p>
                  </a:txBody>
                  <a:tcPr marL="11515" marR="1151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b="0" i="0" u="none" strike="noStrike" dirty="0">
                          <a:solidFill>
                            <a:srgbClr val="000000"/>
                          </a:solidFill>
                          <a:latin typeface="Czcionka tekstu podstawowego"/>
                        </a:rPr>
                        <a:t>Wartość pomocy de minimis</a:t>
                      </a:r>
                    </a:p>
                  </a:txBody>
                  <a:tcPr marL="11515" marR="1151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pl-PL" sz="2000" b="0" i="0" u="none" strike="noStrike" dirty="0">
                          <a:solidFill>
                            <a:srgbClr val="FF0000"/>
                          </a:solidFill>
                          <a:latin typeface="Czcionka tekstu podstawowego"/>
                        </a:rPr>
                        <a:t>1 500 000,00 EUR</a:t>
                      </a:r>
                    </a:p>
                  </a:txBody>
                  <a:tcPr marL="11515" marR="1151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000" b="0" i="0" u="none" strike="noStrike" dirty="0">
                          <a:solidFill>
                            <a:srgbClr val="000000"/>
                          </a:solidFill>
                          <a:latin typeface="Czcionka tekstu podstawowego"/>
                        </a:rPr>
                        <a:t>1</a:t>
                      </a:r>
                    </a:p>
                  </a:txBody>
                  <a:tcPr marL="11515" marR="1151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2000" b="0" i="0" u="none" strike="noStrike" dirty="0">
                          <a:solidFill>
                            <a:srgbClr val="FF0000"/>
                          </a:solidFill>
                          <a:latin typeface="Czcionka tekstu podstawowego"/>
                        </a:rPr>
                        <a:t>60 000,00 EUR</a:t>
                      </a:r>
                    </a:p>
                  </a:txBody>
                  <a:tcPr marL="11515" marR="1151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pl-PL" sz="2000" b="0" i="0" u="none" strike="noStrike" dirty="0">
                          <a:solidFill>
                            <a:srgbClr val="FF0000"/>
                          </a:solidFill>
                          <a:latin typeface="Czcionka tekstu podstawowego"/>
                        </a:rPr>
                        <a:t>1 500 000,00 EUR</a:t>
                      </a:r>
                    </a:p>
                  </a:txBody>
                  <a:tcPr marL="11515" marR="1151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000" b="0" i="0" u="none" strike="noStrike">
                          <a:solidFill>
                            <a:srgbClr val="000000"/>
                          </a:solidFill>
                          <a:latin typeface="Czcionka tekstu podstawowego"/>
                        </a:rPr>
                        <a:t>2</a:t>
                      </a:r>
                    </a:p>
                  </a:txBody>
                  <a:tcPr marL="11515" marR="1151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2000" b="0" i="0" u="none" strike="noStrike" dirty="0">
                          <a:solidFill>
                            <a:srgbClr val="FF0000"/>
                          </a:solidFill>
                          <a:latin typeface="Czcionka tekstu podstawowego"/>
                        </a:rPr>
                        <a:t>120 000,00 EUR</a:t>
                      </a:r>
                    </a:p>
                  </a:txBody>
                  <a:tcPr marL="11515" marR="1151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pl-PL" sz="2000" b="0" i="0" u="none" strike="noStrike" dirty="0">
                          <a:solidFill>
                            <a:srgbClr val="FF0000"/>
                          </a:solidFill>
                          <a:latin typeface="Czcionka tekstu podstawowego"/>
                        </a:rPr>
                        <a:t>1 500 000,00 EUR</a:t>
                      </a:r>
                    </a:p>
                  </a:txBody>
                  <a:tcPr marL="11515" marR="1151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000" b="0" i="0" u="none" strike="noStrike">
                          <a:solidFill>
                            <a:srgbClr val="000000"/>
                          </a:solidFill>
                          <a:latin typeface="Czcionka tekstu podstawowego"/>
                        </a:rPr>
                        <a:t>3</a:t>
                      </a:r>
                    </a:p>
                  </a:txBody>
                  <a:tcPr marL="11515" marR="1151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2000" b="0" i="0" u="none" strike="noStrike" dirty="0">
                          <a:solidFill>
                            <a:srgbClr val="FF0000"/>
                          </a:solidFill>
                          <a:latin typeface="Czcionka tekstu podstawowego"/>
                        </a:rPr>
                        <a:t>180 000,00 EUR</a:t>
                      </a:r>
                    </a:p>
                  </a:txBody>
                  <a:tcPr marL="11515" marR="1151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pl-PL" sz="2000" b="0" i="0" u="none" strike="noStrike" dirty="0">
                          <a:solidFill>
                            <a:srgbClr val="FF0000"/>
                          </a:solidFill>
                          <a:latin typeface="Czcionka tekstu podstawowego"/>
                        </a:rPr>
                        <a:t>1 500 000,00 EUR</a:t>
                      </a:r>
                    </a:p>
                  </a:txBody>
                  <a:tcPr marL="11515" marR="1151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000" b="0" i="0" u="none" strike="noStrike">
                          <a:solidFill>
                            <a:srgbClr val="000000"/>
                          </a:solidFill>
                          <a:latin typeface="Czcionka tekstu podstawowego"/>
                        </a:rPr>
                        <a:t>4</a:t>
                      </a:r>
                    </a:p>
                  </a:txBody>
                  <a:tcPr marL="11515" marR="1151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2000" b="0" i="0" u="none" strike="noStrike" dirty="0">
                          <a:solidFill>
                            <a:srgbClr val="FF0000"/>
                          </a:solidFill>
                          <a:latin typeface="Czcionka tekstu podstawowego"/>
                        </a:rPr>
                        <a:t>240 000,00 EUR</a:t>
                      </a:r>
                    </a:p>
                  </a:txBody>
                  <a:tcPr marL="11515" marR="1151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pl-PL" sz="2000" b="0" i="0" u="none" strike="noStrike" dirty="0">
                          <a:solidFill>
                            <a:srgbClr val="FF0000"/>
                          </a:solidFill>
                          <a:latin typeface="Czcionka tekstu podstawowego"/>
                        </a:rPr>
                        <a:t>1 500 000,00 EUR</a:t>
                      </a:r>
                    </a:p>
                  </a:txBody>
                  <a:tcPr marL="11515" marR="1151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000" b="0" i="0" u="none" strike="noStrike">
                          <a:solidFill>
                            <a:srgbClr val="000000"/>
                          </a:solidFill>
                          <a:latin typeface="Czcionka tekstu podstawowego"/>
                        </a:rPr>
                        <a:t>5</a:t>
                      </a:r>
                    </a:p>
                  </a:txBody>
                  <a:tcPr marL="11515" marR="1151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2000" b="0" i="0" u="none" strike="noStrike" dirty="0">
                          <a:solidFill>
                            <a:srgbClr val="FF0000"/>
                          </a:solidFill>
                          <a:latin typeface="Czcionka tekstu podstawowego"/>
                        </a:rPr>
                        <a:t>300 000,00 EUR</a:t>
                      </a:r>
                    </a:p>
                  </a:txBody>
                  <a:tcPr marL="11515" marR="1151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pl-PL" sz="2000" b="0" i="0" u="none" strike="noStrike" dirty="0">
                          <a:solidFill>
                            <a:srgbClr val="FF0000"/>
                          </a:solidFill>
                          <a:latin typeface="Czcionka tekstu podstawowego"/>
                        </a:rPr>
                        <a:t>1 250 000,00 EUR</a:t>
                      </a:r>
                    </a:p>
                  </a:txBody>
                  <a:tcPr marL="11515" marR="1151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000" b="0" i="0" u="none" strike="noStrike">
                          <a:solidFill>
                            <a:srgbClr val="000000"/>
                          </a:solidFill>
                          <a:latin typeface="Czcionka tekstu podstawowego"/>
                        </a:rPr>
                        <a:t>6</a:t>
                      </a:r>
                    </a:p>
                  </a:txBody>
                  <a:tcPr marL="11515" marR="1151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zcionka tekstu podstawowego"/>
                          <a:ea typeface="+mn-ea"/>
                          <a:cs typeface="+mn-cs"/>
                        </a:rPr>
                        <a:t>300 000,00 EUR</a:t>
                      </a:r>
                    </a:p>
                  </a:txBody>
                  <a:tcPr marL="11515" marR="1151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pl-PL" sz="2000" b="0" i="0" u="none" strike="noStrike" dirty="0">
                          <a:solidFill>
                            <a:srgbClr val="FF0000"/>
                          </a:solidFill>
                          <a:latin typeface="Czcionka tekstu podstawowego"/>
                        </a:rPr>
                        <a:t>1</a:t>
                      </a:r>
                      <a:r>
                        <a:rPr lang="pl-PL" sz="2000" b="0" i="0" u="none" strike="noStrike" baseline="0" dirty="0">
                          <a:solidFill>
                            <a:srgbClr val="FF0000"/>
                          </a:solidFill>
                          <a:latin typeface="Czcionka tekstu podstawowego"/>
                        </a:rPr>
                        <a:t> 071 428,57</a:t>
                      </a:r>
                      <a:r>
                        <a:rPr lang="pl-PL" sz="2000" b="0" i="0" u="none" strike="noStrike" dirty="0">
                          <a:solidFill>
                            <a:srgbClr val="FF0000"/>
                          </a:solidFill>
                          <a:latin typeface="Czcionka tekstu podstawowego"/>
                        </a:rPr>
                        <a:t> EUR</a:t>
                      </a:r>
                    </a:p>
                  </a:txBody>
                  <a:tcPr marL="11515" marR="1151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000" b="0" i="0" u="none" strike="noStrike">
                          <a:solidFill>
                            <a:srgbClr val="000000"/>
                          </a:solidFill>
                          <a:latin typeface="Czcionka tekstu podstawowego"/>
                        </a:rPr>
                        <a:t>7</a:t>
                      </a:r>
                    </a:p>
                  </a:txBody>
                  <a:tcPr marL="11515" marR="1151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zcionka tekstu podstawowego"/>
                          <a:ea typeface="+mn-ea"/>
                          <a:cs typeface="+mn-cs"/>
                        </a:rPr>
                        <a:t>300 000,00 EUR</a:t>
                      </a:r>
                    </a:p>
                  </a:txBody>
                  <a:tcPr marL="11515" marR="1151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pl-PL" sz="2000" b="0" i="0" u="none" strike="noStrike" dirty="0">
                          <a:solidFill>
                            <a:srgbClr val="FF0000"/>
                          </a:solidFill>
                          <a:latin typeface="Czcionka tekstu podstawowego"/>
                        </a:rPr>
                        <a:t>937</a:t>
                      </a:r>
                      <a:r>
                        <a:rPr lang="pl-PL" sz="2000" b="0" i="0" u="none" strike="noStrike" baseline="0" dirty="0">
                          <a:solidFill>
                            <a:srgbClr val="FF0000"/>
                          </a:solidFill>
                          <a:latin typeface="Czcionka tekstu podstawowego"/>
                        </a:rPr>
                        <a:t> 500,00 </a:t>
                      </a:r>
                      <a:r>
                        <a:rPr lang="pl-PL" sz="2000" b="0" i="0" u="none" strike="noStrike" dirty="0">
                          <a:solidFill>
                            <a:srgbClr val="FF0000"/>
                          </a:solidFill>
                          <a:latin typeface="Czcionka tekstu podstawowego"/>
                        </a:rPr>
                        <a:t>EUR</a:t>
                      </a:r>
                    </a:p>
                  </a:txBody>
                  <a:tcPr marL="11515" marR="1151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000" b="0" i="0" u="none" strike="noStrike" dirty="0">
                          <a:solidFill>
                            <a:srgbClr val="000000"/>
                          </a:solidFill>
                          <a:latin typeface="Czcionka tekstu podstawowego"/>
                        </a:rPr>
                        <a:t>8</a:t>
                      </a:r>
                    </a:p>
                  </a:txBody>
                  <a:tcPr marL="11515" marR="1151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zcionka tekstu podstawowego"/>
                          <a:ea typeface="+mn-ea"/>
                          <a:cs typeface="+mn-cs"/>
                        </a:rPr>
                        <a:t>300 000,00 EUR</a:t>
                      </a:r>
                    </a:p>
                  </a:txBody>
                  <a:tcPr marL="11515" marR="1151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pl-PL" sz="2000" b="0" i="0" u="none" strike="noStrike" dirty="0">
                          <a:solidFill>
                            <a:srgbClr val="FF0000"/>
                          </a:solidFill>
                          <a:latin typeface="Czcionka tekstu podstawowego"/>
                        </a:rPr>
                        <a:t>833 333,33 EUR</a:t>
                      </a:r>
                    </a:p>
                  </a:txBody>
                  <a:tcPr marL="11515" marR="1151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000" b="0" i="0" u="none" strike="noStrike" dirty="0">
                          <a:solidFill>
                            <a:srgbClr val="000000"/>
                          </a:solidFill>
                          <a:latin typeface="Czcionka tekstu podstawowego"/>
                        </a:rPr>
                        <a:t>9</a:t>
                      </a:r>
                    </a:p>
                  </a:txBody>
                  <a:tcPr marL="11515" marR="1151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zcionka tekstu podstawowego"/>
                          <a:ea typeface="+mn-ea"/>
                          <a:cs typeface="+mn-cs"/>
                        </a:rPr>
                        <a:t>300 000,00 EUR</a:t>
                      </a:r>
                    </a:p>
                  </a:txBody>
                  <a:tcPr marL="11515" marR="1151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pl-PL" sz="2000" b="0" i="0" u="none" strike="noStrike" dirty="0">
                          <a:solidFill>
                            <a:srgbClr val="FF0000"/>
                          </a:solidFill>
                          <a:latin typeface="Czcionka tekstu podstawowego"/>
                        </a:rPr>
                        <a:t>750 000,00 EUR</a:t>
                      </a:r>
                    </a:p>
                  </a:txBody>
                  <a:tcPr marL="11515" marR="1151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000" b="0" i="0" u="none" strike="noStrike" dirty="0">
                          <a:solidFill>
                            <a:srgbClr val="000000"/>
                          </a:solidFill>
                          <a:latin typeface="Czcionka tekstu podstawowego"/>
                        </a:rPr>
                        <a:t>10</a:t>
                      </a:r>
                    </a:p>
                  </a:txBody>
                  <a:tcPr marL="11515" marR="1151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zcionka tekstu podstawowego"/>
                          <a:ea typeface="+mn-ea"/>
                          <a:cs typeface="+mn-cs"/>
                        </a:rPr>
                        <a:t>300 000,00 EUR</a:t>
                      </a:r>
                    </a:p>
                  </a:txBody>
                  <a:tcPr marL="11515" marR="1151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17680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05DC05-C290-C5B7-A3BE-F7896C22E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85B7BA75-046F-2DBE-6D83-3789B915E5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3200" dirty="0">
                <a:latin typeface="+mn-lt"/>
                <a:ea typeface="ＭＳ Ｐゴシック" pitchFamily="34" charset="-128"/>
              </a:rPr>
              <a:t>EDB poręczenia (2023/2831)</a:t>
            </a:r>
            <a:endParaRPr lang="en-GB" sz="3200" dirty="0">
              <a:latin typeface="+mn-lt"/>
              <a:ea typeface="ＭＳ Ｐゴシック" pitchFamily="34" charset="-128"/>
            </a:endParaRPr>
          </a:p>
        </p:txBody>
      </p:sp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069C1F1D-9C2C-97BF-818D-5984E6CA757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9824883"/>
              </p:ext>
            </p:extLst>
          </p:nvPr>
        </p:nvGraphicFramePr>
        <p:xfrm>
          <a:off x="1980949" y="1778709"/>
          <a:ext cx="8229668" cy="4327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8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43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172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b="0" i="0" u="none" strike="noStrike" dirty="0">
                          <a:solidFill>
                            <a:srgbClr val="000000"/>
                          </a:solidFill>
                          <a:latin typeface="Czcionka tekstu podstawowego"/>
                        </a:rPr>
                        <a:t>Wartość nominalna poręczenia</a:t>
                      </a:r>
                    </a:p>
                  </a:txBody>
                  <a:tcPr marL="11515" marR="1151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b="0" i="0" u="none" strike="noStrike" dirty="0">
                          <a:solidFill>
                            <a:srgbClr val="000000"/>
                          </a:solidFill>
                          <a:latin typeface="Czcionka tekstu podstawowego"/>
                        </a:rPr>
                        <a:t>Okres spłaty (lata)</a:t>
                      </a:r>
                    </a:p>
                  </a:txBody>
                  <a:tcPr marL="11515" marR="1151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b="0" i="0" u="none" strike="noStrike" dirty="0">
                          <a:solidFill>
                            <a:srgbClr val="000000"/>
                          </a:solidFill>
                          <a:latin typeface="Czcionka tekstu podstawowego"/>
                        </a:rPr>
                        <a:t>Wartość pomocy de minimis</a:t>
                      </a:r>
                    </a:p>
                  </a:txBody>
                  <a:tcPr marL="11515" marR="1151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pl-PL" sz="2000" b="0" i="0" u="none" strike="noStrike" dirty="0">
                          <a:solidFill>
                            <a:srgbClr val="FF0000"/>
                          </a:solidFill>
                          <a:latin typeface="Czcionka tekstu podstawowego"/>
                        </a:rPr>
                        <a:t>2 250 000,00EUR</a:t>
                      </a:r>
                    </a:p>
                  </a:txBody>
                  <a:tcPr marL="11515" marR="1151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000" b="0" i="0" u="none" strike="noStrike" dirty="0">
                          <a:solidFill>
                            <a:srgbClr val="000000"/>
                          </a:solidFill>
                          <a:latin typeface="Czcionka tekstu podstawowego"/>
                        </a:rPr>
                        <a:t>1</a:t>
                      </a:r>
                    </a:p>
                  </a:txBody>
                  <a:tcPr marL="11515" marR="1151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2000" b="0" i="0" u="none" strike="noStrike" dirty="0">
                          <a:solidFill>
                            <a:srgbClr val="FF0000"/>
                          </a:solidFill>
                          <a:latin typeface="Czcionka tekstu podstawowego"/>
                        </a:rPr>
                        <a:t>60 000,00 EUR</a:t>
                      </a:r>
                    </a:p>
                  </a:txBody>
                  <a:tcPr marL="11515" marR="1151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zcionka tekstu podstawowego"/>
                          <a:ea typeface="+mn-ea"/>
                          <a:cs typeface="+mn-cs"/>
                        </a:rPr>
                        <a:t>2 250 000,00EUR</a:t>
                      </a:r>
                      <a:endParaRPr kumimoji="0" lang="pl-PL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zcionka tekstu podstawowego"/>
                        <a:ea typeface="+mn-ea"/>
                        <a:cs typeface="+mn-cs"/>
                      </a:endParaRPr>
                    </a:p>
                  </a:txBody>
                  <a:tcPr marL="11515" marR="1151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000" b="0" i="0" u="none" strike="noStrike" dirty="0">
                          <a:solidFill>
                            <a:srgbClr val="000000"/>
                          </a:solidFill>
                          <a:latin typeface="Czcionka tekstu podstawowego"/>
                        </a:rPr>
                        <a:t>2</a:t>
                      </a:r>
                    </a:p>
                  </a:txBody>
                  <a:tcPr marL="11515" marR="1151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2000" b="0" i="0" u="none" strike="noStrike" dirty="0">
                          <a:solidFill>
                            <a:srgbClr val="FF0000"/>
                          </a:solidFill>
                          <a:latin typeface="Czcionka tekstu podstawowego"/>
                        </a:rPr>
                        <a:t>120 000,00 EUR</a:t>
                      </a:r>
                    </a:p>
                  </a:txBody>
                  <a:tcPr marL="11515" marR="1151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zcionka tekstu podstawowego"/>
                          <a:ea typeface="+mn-ea"/>
                          <a:cs typeface="+mn-cs"/>
                        </a:rPr>
                        <a:t>2 250 000,00EUR</a:t>
                      </a:r>
                      <a:endParaRPr kumimoji="0" lang="pl-PL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zcionka tekstu podstawowego"/>
                        <a:ea typeface="+mn-ea"/>
                        <a:cs typeface="+mn-cs"/>
                      </a:endParaRPr>
                    </a:p>
                  </a:txBody>
                  <a:tcPr marL="11515" marR="1151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000" b="0" i="0" u="none" strike="noStrike">
                          <a:solidFill>
                            <a:srgbClr val="000000"/>
                          </a:solidFill>
                          <a:latin typeface="Czcionka tekstu podstawowego"/>
                        </a:rPr>
                        <a:t>3</a:t>
                      </a:r>
                    </a:p>
                  </a:txBody>
                  <a:tcPr marL="11515" marR="1151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2000" b="0" i="0" u="none" strike="noStrike" dirty="0">
                          <a:solidFill>
                            <a:srgbClr val="FF0000"/>
                          </a:solidFill>
                          <a:latin typeface="Czcionka tekstu podstawowego"/>
                        </a:rPr>
                        <a:t>180 000,00 EUR</a:t>
                      </a:r>
                    </a:p>
                  </a:txBody>
                  <a:tcPr marL="11515" marR="1151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zcionka tekstu podstawowego"/>
                          <a:ea typeface="+mn-ea"/>
                          <a:cs typeface="+mn-cs"/>
                        </a:rPr>
                        <a:t>2 250 000,00EUR</a:t>
                      </a:r>
                      <a:endParaRPr kumimoji="0" lang="pl-PL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zcionka tekstu podstawowego"/>
                        <a:ea typeface="+mn-ea"/>
                        <a:cs typeface="+mn-cs"/>
                      </a:endParaRPr>
                    </a:p>
                  </a:txBody>
                  <a:tcPr marL="11515" marR="1151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000" b="0" i="0" u="none" strike="noStrike">
                          <a:solidFill>
                            <a:srgbClr val="000000"/>
                          </a:solidFill>
                          <a:latin typeface="Czcionka tekstu podstawowego"/>
                        </a:rPr>
                        <a:t>4</a:t>
                      </a:r>
                    </a:p>
                  </a:txBody>
                  <a:tcPr marL="11515" marR="1151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2000" b="0" i="0" u="none" strike="noStrike" dirty="0">
                          <a:solidFill>
                            <a:srgbClr val="FF0000"/>
                          </a:solidFill>
                          <a:latin typeface="Czcionka tekstu podstawowego"/>
                        </a:rPr>
                        <a:t>240 000,00 EUR</a:t>
                      </a:r>
                    </a:p>
                  </a:txBody>
                  <a:tcPr marL="11515" marR="1151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zcionka tekstu podstawowego"/>
                          <a:ea typeface="+mn-ea"/>
                          <a:cs typeface="+mn-cs"/>
                        </a:rPr>
                        <a:t>2 250 000,00EUR</a:t>
                      </a:r>
                      <a:endParaRPr kumimoji="0" lang="pl-PL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zcionka tekstu podstawowego"/>
                        <a:ea typeface="+mn-ea"/>
                        <a:cs typeface="+mn-cs"/>
                      </a:endParaRPr>
                    </a:p>
                  </a:txBody>
                  <a:tcPr marL="11515" marR="1151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000" b="0" i="0" u="none" strike="noStrike">
                          <a:solidFill>
                            <a:srgbClr val="000000"/>
                          </a:solidFill>
                          <a:latin typeface="Czcionka tekstu podstawowego"/>
                        </a:rPr>
                        <a:t>5</a:t>
                      </a:r>
                    </a:p>
                  </a:txBody>
                  <a:tcPr marL="11515" marR="1151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2000" b="0" i="0" u="none" strike="noStrike" dirty="0">
                          <a:solidFill>
                            <a:srgbClr val="FF0000"/>
                          </a:solidFill>
                          <a:latin typeface="Czcionka tekstu podstawowego"/>
                        </a:rPr>
                        <a:t>300 000,00 EUR</a:t>
                      </a:r>
                    </a:p>
                  </a:txBody>
                  <a:tcPr marL="11515" marR="1151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zcionka tekstu podstawowego"/>
                          <a:ea typeface="+mn-ea"/>
                          <a:cs typeface="+mn-cs"/>
                        </a:rPr>
                        <a:t>2 250 000,00EUR</a:t>
                      </a:r>
                    </a:p>
                  </a:txBody>
                  <a:tcPr marL="11515" marR="1151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000" b="0" i="0" u="none" strike="noStrike">
                          <a:solidFill>
                            <a:srgbClr val="000000"/>
                          </a:solidFill>
                          <a:latin typeface="Czcionka tekstu podstawowego"/>
                        </a:rPr>
                        <a:t>6</a:t>
                      </a:r>
                    </a:p>
                  </a:txBody>
                  <a:tcPr marL="11515" marR="1151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zcionka tekstu podstawowego"/>
                          <a:ea typeface="+mn-ea"/>
                          <a:cs typeface="+mn-cs"/>
                        </a:rPr>
                        <a:t>300 000,00 EUR</a:t>
                      </a:r>
                    </a:p>
                  </a:txBody>
                  <a:tcPr marL="11515" marR="1151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pl-PL" sz="2000" b="0" i="0" u="none" strike="noStrike" dirty="0">
                          <a:solidFill>
                            <a:srgbClr val="FF0000"/>
                          </a:solidFill>
                          <a:latin typeface="Czcionka tekstu podstawowego"/>
                        </a:rPr>
                        <a:t>1</a:t>
                      </a:r>
                      <a:r>
                        <a:rPr lang="pl-PL" sz="2000" b="0" i="0" u="none" strike="noStrike" baseline="0" dirty="0">
                          <a:solidFill>
                            <a:srgbClr val="FF0000"/>
                          </a:solidFill>
                          <a:latin typeface="Czcionka tekstu podstawowego"/>
                        </a:rPr>
                        <a:t> 968 750,00</a:t>
                      </a:r>
                      <a:r>
                        <a:rPr lang="pl-PL" sz="2000" b="0" i="0" u="none" strike="noStrike" dirty="0">
                          <a:solidFill>
                            <a:srgbClr val="FF0000"/>
                          </a:solidFill>
                          <a:latin typeface="Czcionka tekstu podstawowego"/>
                        </a:rPr>
                        <a:t> EUR</a:t>
                      </a:r>
                    </a:p>
                  </a:txBody>
                  <a:tcPr marL="11515" marR="1151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000" b="0" i="0" u="none" strike="noStrike">
                          <a:solidFill>
                            <a:srgbClr val="000000"/>
                          </a:solidFill>
                          <a:latin typeface="Czcionka tekstu podstawowego"/>
                        </a:rPr>
                        <a:t>7</a:t>
                      </a:r>
                    </a:p>
                  </a:txBody>
                  <a:tcPr marL="11515" marR="1151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zcionka tekstu podstawowego"/>
                          <a:ea typeface="+mn-ea"/>
                          <a:cs typeface="+mn-cs"/>
                        </a:rPr>
                        <a:t>300 000,00 EUR</a:t>
                      </a:r>
                    </a:p>
                  </a:txBody>
                  <a:tcPr marL="11515" marR="1151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pl-PL" sz="2000" b="0" i="0" u="none" strike="noStrike" dirty="0">
                          <a:solidFill>
                            <a:srgbClr val="FF0000"/>
                          </a:solidFill>
                          <a:latin typeface="Czcionka tekstu podstawowego"/>
                        </a:rPr>
                        <a:t>1 687 500,00 EUR</a:t>
                      </a:r>
                    </a:p>
                  </a:txBody>
                  <a:tcPr marL="11515" marR="1151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000" b="0" i="0" u="none" strike="noStrike" dirty="0">
                          <a:solidFill>
                            <a:srgbClr val="000000"/>
                          </a:solidFill>
                          <a:latin typeface="Czcionka tekstu podstawowego"/>
                        </a:rPr>
                        <a:t>8</a:t>
                      </a:r>
                    </a:p>
                  </a:txBody>
                  <a:tcPr marL="11515" marR="1151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zcionka tekstu podstawowego"/>
                          <a:ea typeface="+mn-ea"/>
                          <a:cs typeface="+mn-cs"/>
                        </a:rPr>
                        <a:t>300 000,00 EUR</a:t>
                      </a:r>
                    </a:p>
                  </a:txBody>
                  <a:tcPr marL="11515" marR="1151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pl-PL" sz="2000" b="0" i="0" u="none" strike="noStrike" dirty="0">
                          <a:solidFill>
                            <a:srgbClr val="FF0000"/>
                          </a:solidFill>
                          <a:latin typeface="Czcionka tekstu podstawowego"/>
                        </a:rPr>
                        <a:t>1 406 250,00 EUR</a:t>
                      </a:r>
                    </a:p>
                  </a:txBody>
                  <a:tcPr marL="11515" marR="1151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000" b="0" i="0" u="none" strike="noStrike" dirty="0">
                          <a:solidFill>
                            <a:srgbClr val="000000"/>
                          </a:solidFill>
                          <a:latin typeface="Czcionka tekstu podstawowego"/>
                        </a:rPr>
                        <a:t>9</a:t>
                      </a:r>
                    </a:p>
                  </a:txBody>
                  <a:tcPr marL="11515" marR="1151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zcionka tekstu podstawowego"/>
                          <a:ea typeface="+mn-ea"/>
                          <a:cs typeface="+mn-cs"/>
                        </a:rPr>
                        <a:t>300 000,00 EUR</a:t>
                      </a:r>
                    </a:p>
                  </a:txBody>
                  <a:tcPr marL="11515" marR="1151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pl-PL" sz="2000" b="0" i="0" u="none" strike="noStrike" dirty="0">
                          <a:solidFill>
                            <a:srgbClr val="FF0000"/>
                          </a:solidFill>
                          <a:latin typeface="Czcionka tekstu podstawowego"/>
                        </a:rPr>
                        <a:t>1 125 000,00 EUR</a:t>
                      </a:r>
                    </a:p>
                  </a:txBody>
                  <a:tcPr marL="11515" marR="1151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000" b="0" i="0" u="none" strike="noStrike">
                          <a:solidFill>
                            <a:srgbClr val="000000"/>
                          </a:solidFill>
                          <a:latin typeface="Czcionka tekstu podstawowego"/>
                        </a:rPr>
                        <a:t>10</a:t>
                      </a:r>
                    </a:p>
                  </a:txBody>
                  <a:tcPr marL="11515" marR="1151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zcionka tekstu podstawowego"/>
                          <a:ea typeface="+mn-ea"/>
                          <a:cs typeface="+mn-cs"/>
                        </a:rPr>
                        <a:t>300 000,00 EUR</a:t>
                      </a:r>
                    </a:p>
                  </a:txBody>
                  <a:tcPr marL="11515" marR="1151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03222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>
                <a:latin typeface="+mn-lt"/>
              </a:rPr>
              <a:t>Ubieganie się o pomoc</a:t>
            </a:r>
          </a:p>
        </p:txBody>
      </p:sp>
      <p:sp>
        <p:nvSpPr>
          <p:cNvPr id="35842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2400" dirty="0"/>
              <a:t>Podmiot </a:t>
            </a:r>
            <a:r>
              <a:rPr lang="pl-PL" sz="2400" u="sng" dirty="0"/>
              <a:t>ubiegający się o pomoc de minimis</a:t>
            </a:r>
            <a:r>
              <a:rPr lang="pl-PL" sz="2400" dirty="0"/>
              <a:t> przedkłada:</a:t>
            </a: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None/>
            </a:pPr>
            <a:r>
              <a:rPr lang="pl-PL" sz="2400" b="1" u="sng" dirty="0"/>
              <a:t>1. dane dotyczące pomocy de minimis</a:t>
            </a:r>
            <a:r>
              <a:rPr lang="pl-PL" sz="2400" dirty="0"/>
              <a:t> z 3 kolejnych lat:</a:t>
            </a:r>
          </a:p>
          <a:p>
            <a:pPr marL="857250" lvl="1" indent="-457200" algn="just">
              <a:spcBef>
                <a:spcPts val="6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pl-PL" sz="2400" dirty="0"/>
              <a:t>zaświadczenia albo</a:t>
            </a:r>
          </a:p>
          <a:p>
            <a:pPr marL="857250" lvl="1" indent="-457200" algn="just">
              <a:spcBef>
                <a:spcPts val="6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pl-PL" sz="2400" dirty="0"/>
              <a:t>oświadczenie o wielkości pomocy de </a:t>
            </a:r>
            <a:r>
              <a:rPr lang="pl-PL" sz="2400" dirty="0" err="1"/>
              <a:t>minimis</a:t>
            </a:r>
            <a:r>
              <a:rPr lang="pl-PL" sz="2400" dirty="0"/>
              <a:t> albo </a:t>
            </a:r>
          </a:p>
          <a:p>
            <a:pPr marL="857250" lvl="1" indent="-457200" algn="just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§"/>
            </a:pPr>
            <a:r>
              <a:rPr lang="pl-PL" sz="2400" dirty="0"/>
              <a:t>oświadczenie negatywne (o nieotrzymaniu takiej pomocy w okresie kolejnych 3 lat)  </a:t>
            </a: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None/>
            </a:pPr>
            <a:r>
              <a:rPr lang="pl-PL" sz="2400" b="1" u="sng" dirty="0"/>
              <a:t>2. informacje niezbędne do udzielenia pomocy de </a:t>
            </a:r>
            <a:r>
              <a:rPr lang="pl-PL" sz="2400" b="1" u="sng" dirty="0" err="1"/>
              <a:t>minimis</a:t>
            </a:r>
            <a:endParaRPr lang="pl-PL" sz="2400" b="1" u="sng" dirty="0"/>
          </a:p>
          <a:p>
            <a:pPr marL="457200" indent="-457200">
              <a:spcBef>
                <a:spcPts val="600"/>
              </a:spcBef>
              <a:buClr>
                <a:schemeClr val="tx1"/>
              </a:buClr>
              <a:buNone/>
            </a:pPr>
            <a:r>
              <a:rPr lang="pl-PL" sz="2400" b="1" i="1" dirty="0"/>
              <a:t>	</a:t>
            </a:r>
            <a:r>
              <a:rPr lang="pl-PL" sz="2400" i="1" dirty="0"/>
              <a:t>Sprawozdania finansowe za okres 3 ostatnich lat obrotowych</a:t>
            </a:r>
            <a:br>
              <a:rPr lang="pl-PL" sz="2400" i="1" dirty="0"/>
            </a:br>
            <a:r>
              <a:rPr lang="pl-PL" sz="2400" i="1" dirty="0"/>
              <a:t>(w przypadku korzystania ze stopy referencyjnej KE)</a:t>
            </a:r>
          </a:p>
          <a:p>
            <a:pPr marL="457200" indent="-457200">
              <a:spcBef>
                <a:spcPts val="600"/>
              </a:spcBef>
              <a:buClr>
                <a:schemeClr val="tx1"/>
              </a:buClr>
              <a:buNone/>
            </a:pPr>
            <a:r>
              <a:rPr lang="pl-PL" sz="2400" i="1" dirty="0"/>
              <a:t>	„Formularz informacji przedstawianych przy ubieganiu się o pomoc de minimis” </a:t>
            </a:r>
          </a:p>
        </p:txBody>
      </p:sp>
    </p:spTree>
    <p:extLst>
      <p:ext uri="{BB962C8B-B14F-4D97-AF65-F5344CB8AC3E}">
        <p14:creationId xmlns:p14="http://schemas.microsoft.com/office/powerpoint/2010/main" val="8016302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Tytuł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anchor="ctr">
            <a:noAutofit/>
          </a:bodyPr>
          <a:lstStyle/>
          <a:p>
            <a:r>
              <a:rPr lang="pl-PL" sz="3200" dirty="0">
                <a:latin typeface="+mn-lt"/>
                <a:cs typeface="Tahoma" pitchFamily="34" charset="0"/>
              </a:rPr>
              <a:t>Zaświadczenia de minimis</a:t>
            </a:r>
          </a:p>
        </p:txBody>
      </p:sp>
      <p:sp>
        <p:nvSpPr>
          <p:cNvPr id="91138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60363" indent="-360363">
              <a:spcBef>
                <a:spcPct val="0"/>
              </a:spcBef>
              <a:spcAft>
                <a:spcPts val="1200"/>
              </a:spcAft>
              <a:buClr>
                <a:srgbClr val="40697D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Podmioty udzielające pomocy wydają beneficjentowi zaświadczenie stwierdzające, że udzielona pomoc jest pomocą </a:t>
            </a:r>
            <a:r>
              <a:rPr lang="pl-PL" sz="2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 minimis</a:t>
            </a:r>
            <a:r>
              <a:rPr lang="pl-PL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(art. 5 ust. 3 ustawy o postępowaniu w sprawach dotyczących pomocy publicznej)</a:t>
            </a:r>
          </a:p>
          <a:p>
            <a:pPr marL="360363" indent="-360363">
              <a:spcBef>
                <a:spcPct val="0"/>
              </a:spcBef>
              <a:spcAft>
                <a:spcPts val="1200"/>
              </a:spcAft>
              <a:buClr>
                <a:srgbClr val="40697D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Zaświadczenia wydawane są z urzędu (art. 5 ust. 3c)</a:t>
            </a:r>
          </a:p>
          <a:p>
            <a:pPr marL="360363" indent="-360363" algn="just">
              <a:spcBef>
                <a:spcPct val="0"/>
              </a:spcBef>
              <a:spcAft>
                <a:spcPts val="1200"/>
              </a:spcAft>
              <a:buClr>
                <a:srgbClr val="40697D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Zaświadczenia korygujące należy wydać w terminie 14 dni od stwierdzenia faktu zmiany wartości faktycznie udzielonej pomocy (art. 5 ust. 3a)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Tytuł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anchor="ctr">
            <a:noAutofit/>
          </a:bodyPr>
          <a:lstStyle/>
          <a:p>
            <a:r>
              <a:rPr lang="pl-PL" sz="3200" dirty="0">
                <a:latin typeface="+mn-lt"/>
                <a:cs typeface="Tahoma" pitchFamily="34" charset="0"/>
              </a:rPr>
              <a:t>Zaświadczenia de minimis</a:t>
            </a:r>
          </a:p>
        </p:txBody>
      </p:sp>
      <p:sp>
        <p:nvSpPr>
          <p:cNvPr id="95234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spcAft>
                <a:spcPts val="600"/>
              </a:spcAft>
              <a:buNone/>
            </a:pPr>
            <a:r>
              <a:rPr lang="pl-PL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Art. 37 (1) ustawy o postępowaniu w sprawach dotyczących pomocy publicznej</a:t>
            </a:r>
          </a:p>
          <a:p>
            <a:pPr algn="just">
              <a:spcAft>
                <a:spcPts val="600"/>
              </a:spcAft>
              <a:buClr>
                <a:srgbClr val="40697D"/>
              </a:buClr>
              <a:buNone/>
            </a:pPr>
            <a:r>
              <a:rPr lang="pl-PL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Podmiot ubiegający się o pomoc </a:t>
            </a:r>
            <a:r>
              <a:rPr lang="pl-PL" sz="2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 minimis </a:t>
            </a:r>
            <a:r>
              <a:rPr lang="pl-PL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jest zobowiązany do przedstawienia podmiotowi udzielającemu pomocy, wraz </a:t>
            </a:r>
            <a:br>
              <a:rPr lang="pl-PL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pl-PL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 wnioskiem o udzielenie pomocy:</a:t>
            </a:r>
          </a:p>
          <a:p>
            <a:pPr marL="360363" indent="-360363" algn="just">
              <a:spcAft>
                <a:spcPts val="600"/>
              </a:spcAft>
              <a:buClr>
                <a:srgbClr val="40697D"/>
              </a:buClr>
              <a:buFont typeface="Wingdings" panose="05000000000000000000" pitchFamily="2" charset="2"/>
              <a:buChar char="§"/>
            </a:pPr>
            <a:r>
              <a:rPr lang="pl-PL" sz="2400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wszystkich zaświadczeń</a:t>
            </a:r>
            <a:r>
              <a:rPr lang="pl-PL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 pomocy </a:t>
            </a:r>
            <a:r>
              <a:rPr lang="pl-PL" sz="2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 minimis</a:t>
            </a:r>
            <a:r>
              <a:rPr lang="pl-PL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jakie otrzymał w roku, w którym ubiega się o pomoc, oraz w ciągu 2 poprzedzających go lat, albo</a:t>
            </a:r>
          </a:p>
          <a:p>
            <a:pPr marL="360363" indent="-360363" algn="just">
              <a:spcAft>
                <a:spcPts val="600"/>
              </a:spcAft>
              <a:buClr>
                <a:srgbClr val="40697D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oświadczenia o wielkości pomocy de </a:t>
            </a:r>
            <a:r>
              <a:rPr lang="pl-PL" sz="2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minimis</a:t>
            </a:r>
            <a:r>
              <a:rPr lang="pl-PL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otrzymanej w tym okresie albo</a:t>
            </a:r>
          </a:p>
          <a:p>
            <a:pPr marL="360363" indent="-360363" algn="just">
              <a:spcAft>
                <a:spcPts val="600"/>
              </a:spcAft>
              <a:buClr>
                <a:srgbClr val="40697D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oświadczenia o nieotrzymaniu pomocy </a:t>
            </a:r>
            <a:r>
              <a:rPr lang="pl-PL" sz="2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 minimis</a:t>
            </a:r>
            <a:r>
              <a:rPr lang="pl-PL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;</a:t>
            </a:r>
          </a:p>
          <a:p>
            <a:pPr>
              <a:buClr>
                <a:srgbClr val="40697D"/>
              </a:buClr>
              <a:buFont typeface="Arial" pitchFamily="34" charset="0"/>
              <a:buNone/>
            </a:pPr>
            <a:endParaRPr lang="pl-PL" sz="2400" dirty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7B9CE745-7EA8-427B-FA67-B66593D8B7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5660" y="3577429"/>
            <a:ext cx="9031400" cy="1004864"/>
          </a:xfrm>
        </p:spPr>
        <p:txBody>
          <a:bodyPr/>
          <a:lstStyle/>
          <a:p>
            <a:pPr algn="ctr"/>
            <a:r>
              <a:rPr lang="pl-PL" dirty="0"/>
              <a:t>DZIĘKUJĘ ZA UWAGĘ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D1612A4-701F-CE3B-507D-11EB514071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60" y="5779283"/>
            <a:ext cx="11608168" cy="107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066126"/>
      </p:ext>
    </p:extLst>
  </p:cSld>
  <p:clrMapOvr>
    <a:masterClrMapping/>
  </p:clrMapOvr>
</p:sld>
</file>

<file path=ppt/theme/theme1.xml><?xml version="1.0" encoding="utf-8"?>
<a:theme xmlns:a="http://schemas.openxmlformats.org/drawingml/2006/main" name="1_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1703</Words>
  <Application>Microsoft Office PowerPoint</Application>
  <PresentationFormat>Panoramiczny</PresentationFormat>
  <Paragraphs>242</Paragraphs>
  <Slides>30</Slides>
  <Notes>21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30</vt:i4>
      </vt:variant>
    </vt:vector>
  </HeadingPairs>
  <TitlesOfParts>
    <vt:vector size="39" baseType="lpstr">
      <vt:lpstr>ＭＳ Ｐゴシック</vt:lpstr>
      <vt:lpstr>Arial</vt:lpstr>
      <vt:lpstr>Calibri</vt:lpstr>
      <vt:lpstr>Czcionka tekstu podstawowego</vt:lpstr>
      <vt:lpstr>Open Sans</vt:lpstr>
      <vt:lpstr>StarSymbol</vt:lpstr>
      <vt:lpstr>Tahoma</vt:lpstr>
      <vt:lpstr>Wingdings</vt:lpstr>
      <vt:lpstr>1_Motyw pakietu Office</vt:lpstr>
      <vt:lpstr> Pomoc de minimis w projektach realizowanych z Funduszy Europejskich  </vt:lpstr>
      <vt:lpstr>Pojęcie pomocy publicznej</vt:lpstr>
      <vt:lpstr>Definicja - podsumowanie</vt:lpstr>
      <vt:lpstr>Prezentacja programu PowerPoint</vt:lpstr>
      <vt:lpstr>Pomoc publiczna a pomoc de minimis</vt:lpstr>
      <vt:lpstr>Podstawa prawna</vt:lpstr>
      <vt:lpstr>Wykluczenia z możliwości wsparcia (2023/2831)</vt:lpstr>
      <vt:lpstr>Wykluczenia z możliwości wsparcia (2023/2831)</vt:lpstr>
      <vt:lpstr>Rolnictwo</vt:lpstr>
      <vt:lpstr>Wykluczenia z możliwości wsparcia</vt:lpstr>
      <vt:lpstr>UWAGA !!!</vt:lpstr>
      <vt:lpstr>Maksymalna wielkość pomocy de minimis (2023/2831)</vt:lpstr>
      <vt:lpstr>Okres 3 lat (rozporządzenie 2023/2831)</vt:lpstr>
      <vt:lpstr>UWAGA !!!</vt:lpstr>
      <vt:lpstr>Jedno przedsiębiorstwo</vt:lpstr>
      <vt:lpstr>Jedno przedsiębiorstwo</vt:lpstr>
      <vt:lpstr>Jedno przedsiębiorstwo</vt:lpstr>
      <vt:lpstr>UWAGA !!!</vt:lpstr>
      <vt:lpstr>Obliczanie wartości pomocy brutto (EDB) – 2023/2831 </vt:lpstr>
      <vt:lpstr>Obliczanie wartości pomocy brutto (EDB)</vt:lpstr>
      <vt:lpstr>Stopy procentowe</vt:lpstr>
      <vt:lpstr>Stopa referencyjna</vt:lpstr>
      <vt:lpstr>Tabela marż KE</vt:lpstr>
      <vt:lpstr>UWAGA !!! Rozporządzenie 2023/2831</vt:lpstr>
      <vt:lpstr>EDB pożyczki (2023/2831)</vt:lpstr>
      <vt:lpstr>EDB poręczenia (2023/2831)</vt:lpstr>
      <vt:lpstr>Ubieganie się o pomoc</vt:lpstr>
      <vt:lpstr>Zaświadczenia de minimis</vt:lpstr>
      <vt:lpstr>Zaświadczenia de minimis</vt:lpstr>
      <vt:lpstr>DZIĘKUJĘ ZA UWAGĘ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2024-07-02T10:26:39Z</dcterms:created>
  <dcterms:modified xsi:type="dcterms:W3CDTF">2024-07-02T10:27:59Z</dcterms:modified>
</cp:coreProperties>
</file>