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charts/chart1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2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3.xml" ContentType="application/vnd.openxmlformats-officedocument.drawingml.chartshapes+xml"/>
  <Override PartName="/ppt/charts/chart5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4.xml" ContentType="application/vnd.openxmlformats-officedocument.drawingml.chartshapes+xml"/>
  <Override PartName="/ppt/charts/chart6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5.xml" ContentType="application/vnd.openxmlformats-officedocument.drawingml.chartshapes+xml"/>
  <Override PartName="/ppt/charts/chart7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6.xml" ContentType="application/vnd.openxmlformats-officedocument.drawingml.chartshapes+xml"/>
  <Override PartName="/ppt/charts/chart8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9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0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1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2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drawings/drawing7.xml" ContentType="application/vnd.openxmlformats-officedocument.drawingml.chartshapes+xml"/>
  <Override PartName="/ppt/charts/chart13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4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77" r:id="rId2"/>
    <p:sldId id="2623" r:id="rId3"/>
    <p:sldId id="2624" r:id="rId4"/>
    <p:sldId id="2665" r:id="rId5"/>
    <p:sldId id="2666" r:id="rId6"/>
    <p:sldId id="2667" r:id="rId7"/>
    <p:sldId id="275" r:id="rId8"/>
    <p:sldId id="276" r:id="rId9"/>
    <p:sldId id="2668" r:id="rId10"/>
    <p:sldId id="2669" r:id="rId11"/>
    <p:sldId id="2659" r:id="rId12"/>
    <p:sldId id="2652" r:id="rId13"/>
    <p:sldId id="2655" r:id="rId14"/>
    <p:sldId id="2656" r:id="rId15"/>
    <p:sldId id="2658" r:id="rId16"/>
    <p:sldId id="2580" r:id="rId17"/>
  </p:sldIdLst>
  <p:sldSz cx="12192000" cy="6858000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kcja domyślna" id="{676DC931-43CD-4F09-9C55-91ACB59F2ABC}">
          <p14:sldIdLst>
            <p14:sldId id="277"/>
            <p14:sldId id="2623"/>
            <p14:sldId id="2624"/>
            <p14:sldId id="2665"/>
            <p14:sldId id="2666"/>
            <p14:sldId id="2667"/>
            <p14:sldId id="275"/>
            <p14:sldId id="276"/>
            <p14:sldId id="2668"/>
            <p14:sldId id="2669"/>
            <p14:sldId id="2659"/>
            <p14:sldId id="2652"/>
            <p14:sldId id="2655"/>
            <p14:sldId id="2656"/>
            <p14:sldId id="2658"/>
            <p14:sldId id="2580"/>
          </p14:sldIdLst>
        </p14:section>
        <p14:section name="Sekcja bez tytułu" id="{3054DBE6-AD1B-4F01-8C22-2E045B5C2254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E03D3E-E5B8-D56F-46C9-56F87288252F}" name="Anna Głuszek" initials="AG" userId="28c6fadd772e9a04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a Skubiszewska" initials="AS" lastIdx="1" clrIdx="0">
    <p:extLst>
      <p:ext uri="{19B8F6BF-5375-455C-9EA6-DF929625EA0E}">
        <p15:presenceInfo xmlns:p15="http://schemas.microsoft.com/office/powerpoint/2012/main" userId="S-1-5-21-2619306676-2800222060-3362172700-11654" providerId="AD"/>
      </p:ext>
    </p:extLst>
  </p:cmAuthor>
  <p:cmAuthor id="2" name="Joanna Zimoląg" initials="JZ" lastIdx="1" clrIdx="1">
    <p:extLst>
      <p:ext uri="{19B8F6BF-5375-455C-9EA6-DF929625EA0E}">
        <p15:presenceInfo xmlns:p15="http://schemas.microsoft.com/office/powerpoint/2012/main" userId="S-1-5-21-2619306676-2800222060-3362172700-54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9999FF"/>
    <a:srgbClr val="000000"/>
    <a:srgbClr val="FF99FF"/>
    <a:srgbClr val="66FFFF"/>
    <a:srgbClr val="FF0066"/>
    <a:srgbClr val="FFFFFF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859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2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chartUserShapes" Target="../drawings/drawing7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rakowski\Desktop\2014.06\2024.06.01%20Wnioski%20o%20p&#322;atno&#347;&#263;%20FEdKP%202021-2027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.24482976841577825"/>
          <c:w val="0.98581920676276646"/>
          <c:h val="0.5761913767082517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FEKP.01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848</a:t>
                    </a:r>
                    <a:r>
                      <a:rPr lang="en-US" baseline="0" dirty="0"/>
                      <a:t> 937 256 PLN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5-8E26-49B6-8EAC-6C9499E003CE}"/>
                </c:ext>
              </c:extLst>
            </c:dLbl>
            <c:numFmt formatCode="#,##0\ &quot;zł&quot;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Arkusz1!$B$2</c:f>
              <c:numCache>
                <c:formatCode>#,##0</c:formatCode>
                <c:ptCount val="1"/>
                <c:pt idx="0">
                  <c:v>848937256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26-49B6-8EAC-6C9499E003CE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FEKP.02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1</a:t>
                    </a:r>
                    <a:r>
                      <a:rPr lang="en-US" baseline="0" dirty="0"/>
                      <a:t> 603 722 657 PLN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30BE-4CFE-9CAF-2758C6B367F3}"/>
                </c:ext>
              </c:extLst>
            </c:dLbl>
            <c:numFmt formatCode="#,##0\ [$PLN]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Arkusz1!$C$2</c:f>
              <c:numCache>
                <c:formatCode>#,##0</c:formatCode>
                <c:ptCount val="1"/>
                <c:pt idx="0">
                  <c:v>1603722657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26-49B6-8EAC-6C9499E003CE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FEKP.03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566</a:t>
                    </a:r>
                    <a:r>
                      <a:rPr lang="en-US" baseline="0" dirty="0"/>
                      <a:t> 991 499 PLN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30BE-4CFE-9CAF-2758C6B367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Arkusz1!$D$2</c:f>
              <c:numCache>
                <c:formatCode>#,##0</c:formatCode>
                <c:ptCount val="1"/>
                <c:pt idx="0">
                  <c:v>566991499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26-49B6-8EAC-6C9499E003CE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FEKP.04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857 588 190 PLN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30BE-4CFE-9CAF-2758C6B367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Arkusz1!$E$2</c:f>
              <c:numCache>
                <c:formatCode>#,##0</c:formatCode>
                <c:ptCount val="1"/>
                <c:pt idx="0">
                  <c:v>857588190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E26-49B6-8EAC-6C9499E003CE}"/>
            </c:ext>
          </c:extLst>
        </c:ser>
        <c:ser>
          <c:idx val="4"/>
          <c:order val="4"/>
          <c:tx>
            <c:strRef>
              <c:f>Arkusz1!$F$1</c:f>
              <c:strCache>
                <c:ptCount val="1"/>
                <c:pt idx="0">
                  <c:v>FEKP.05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554 712 209 PLN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30BE-4CFE-9CAF-2758C6B367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Arkusz1!$F$2</c:f>
              <c:numCache>
                <c:formatCode>#,##0</c:formatCode>
                <c:ptCount val="1"/>
                <c:pt idx="0">
                  <c:v>554712209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8E26-49B6-8EAC-6C9499E003CE}"/>
            </c:ext>
          </c:extLst>
        </c:ser>
        <c:ser>
          <c:idx val="5"/>
          <c:order val="5"/>
          <c:tx>
            <c:strRef>
              <c:f>Arkusz1!$G$1</c:f>
              <c:strCache>
                <c:ptCount val="1"/>
                <c:pt idx="0">
                  <c:v>FEKP.06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1</a:t>
                    </a:r>
                    <a:r>
                      <a:rPr lang="en-US" baseline="0" dirty="0"/>
                      <a:t> 025 000 378 PLN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30BE-4CFE-9CAF-2758C6B367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Arkusz1!$G$2</c:f>
              <c:numCache>
                <c:formatCode>#,##0</c:formatCode>
                <c:ptCount val="1"/>
                <c:pt idx="0">
                  <c:v>1025000378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8E26-49B6-8EAC-6C9499E003CE}"/>
            </c:ext>
          </c:extLst>
        </c:ser>
        <c:ser>
          <c:idx val="6"/>
          <c:order val="6"/>
          <c:tx>
            <c:strRef>
              <c:f>Arkusz1!$H$1</c:f>
              <c:strCache>
                <c:ptCount val="1"/>
                <c:pt idx="0">
                  <c:v>FEKP.07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225</a:t>
                    </a:r>
                    <a:r>
                      <a:rPr lang="en-US" baseline="0" dirty="0"/>
                      <a:t> 392 178 PLN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30BE-4CFE-9CAF-2758C6B367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Arkusz1!$H$2</c:f>
              <c:numCache>
                <c:formatCode>#,##0</c:formatCode>
                <c:ptCount val="1"/>
                <c:pt idx="0">
                  <c:v>225392178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8E26-49B6-8EAC-6C9499E003CE}"/>
            </c:ext>
          </c:extLst>
        </c:ser>
        <c:ser>
          <c:idx val="7"/>
          <c:order val="7"/>
          <c:tx>
            <c:strRef>
              <c:f>Arkusz1!$I$1</c:f>
              <c:strCache>
                <c:ptCount val="1"/>
                <c:pt idx="0">
                  <c:v>FEKP.08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6.445423034107914E-3"/>
                  <c:y val="-6.8869539942435186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</a:t>
                    </a:r>
                    <a:r>
                      <a:rPr lang="en-US" baseline="0" dirty="0"/>
                      <a:t> 869 732 844 PLN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C-8E26-49B6-8EAC-6C9499E003CE}"/>
                </c:ext>
              </c:extLst>
            </c:dLbl>
            <c:numFmt formatCode="#,##0\ [$PLN]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Arkusz1!$I$2</c:f>
              <c:numCache>
                <c:formatCode>#\ ##0\ [$PLN]</c:formatCode>
                <c:ptCount val="1"/>
                <c:pt idx="0">
                  <c:v>1869732844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8E26-49B6-8EAC-6C9499E003CE}"/>
            </c:ext>
          </c:extLst>
        </c:ser>
        <c:ser>
          <c:idx val="8"/>
          <c:order val="8"/>
          <c:tx>
            <c:strRef>
              <c:f>Arkusz1!$J$1</c:f>
              <c:strCache>
                <c:ptCount val="1"/>
                <c:pt idx="0">
                  <c:v>FEKP.09 PT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226</a:t>
                    </a:r>
                    <a:r>
                      <a:rPr lang="en-US" baseline="0" dirty="0"/>
                      <a:t> 780 954 PLN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4E7F-4A3A-8A2D-066ADC14E32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Arkusz1!$J$2</c:f>
              <c:numCache>
                <c:formatCode>#\ ##0\ [$PLN]</c:formatCode>
                <c:ptCount val="1"/>
                <c:pt idx="0">
                  <c:v>226780954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8E26-49B6-8EAC-6C9499E003CE}"/>
            </c:ext>
          </c:extLst>
        </c:ser>
        <c:ser>
          <c:idx val="9"/>
          <c:order val="9"/>
          <c:tx>
            <c:strRef>
              <c:f>Arkusz1!$K$1</c:f>
              <c:strCache>
                <c:ptCount val="1"/>
                <c:pt idx="0">
                  <c:v>FEKP.10 PT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88</a:t>
                    </a:r>
                    <a:r>
                      <a:rPr lang="en-US" baseline="0" dirty="0"/>
                      <a:t> 490 242 PLN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4E7F-4A3A-8A2D-066ADC14E32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Arkusz1!$K$2</c:f>
              <c:numCache>
                <c:formatCode>#\ ##0\ [$PLN]</c:formatCode>
                <c:ptCount val="1"/>
                <c:pt idx="0">
                  <c:v>88940242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66-48CF-9EDF-2746E423F0F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1676568095"/>
        <c:axId val="1679488095"/>
      </c:barChart>
      <c:catAx>
        <c:axId val="167656809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\ &quot;zł&quot;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679488095"/>
        <c:crosses val="autoZero"/>
        <c:auto val="1"/>
        <c:lblAlgn val="ctr"/>
        <c:lblOffset val="100"/>
        <c:noMultiLvlLbl val="0"/>
      </c:catAx>
      <c:valAx>
        <c:axId val="1679488095"/>
        <c:scaling>
          <c:orientation val="minMax"/>
        </c:scaling>
        <c:delete val="1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l-PL" sz="1800" b="1" dirty="0"/>
                  <a:t>7</a:t>
                </a:r>
                <a:r>
                  <a:rPr lang="pl-PL" sz="1800" b="1" baseline="0" dirty="0"/>
                  <a:t> 867 348 407 </a:t>
                </a:r>
                <a:r>
                  <a:rPr lang="pl-PL" sz="1800" b="1" dirty="0"/>
                  <a:t>PLN</a:t>
                </a:r>
              </a:p>
              <a:p>
                <a:pPr>
                  <a:defRPr sz="1800" b="1"/>
                </a:pPr>
                <a:r>
                  <a:rPr lang="pl-PL" sz="1000" b="1" dirty="0"/>
                  <a:t>1 EUR (kurs na podstawie danych ECB) na 30.05.2024 r. = 4,2848</a:t>
                </a:r>
              </a:p>
            </c:rich>
          </c:tx>
          <c:layout>
            <c:manualLayout>
              <c:xMode val="edge"/>
              <c:yMode val="edge"/>
              <c:x val="2.9650163893695229E-2"/>
              <c:y val="0.1092012416762303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l-PL"/>
            </a:p>
          </c:txPr>
        </c:title>
        <c:numFmt formatCode="#,##0" sourceLinked="1"/>
        <c:majorTickMark val="none"/>
        <c:minorTickMark val="none"/>
        <c:tickLblPos val="nextTo"/>
        <c:crossAx val="16765680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8.9961348456399831E-2"/>
          <c:y val="0.86935056406160593"/>
          <c:w val="0.85075836791149395"/>
          <c:h val="4.31879145893232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84424332212083"/>
          <c:y val="6.5914594659309197E-2"/>
          <c:w val="0.81339788164405025"/>
          <c:h val="0.6665457195943862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Suma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750-404E-82DE-C436F8876232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750-404E-82DE-C436F8876232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750-404E-82DE-C436F8876232}"/>
              </c:ext>
            </c:extLst>
          </c:dPt>
          <c:dLbls>
            <c:dLbl>
              <c:idx val="0"/>
              <c:layout>
                <c:manualLayout>
                  <c:x val="5.9892656210968537E-2"/>
                  <c:y val="-0.13493200279545842"/>
                </c:manualLayout>
              </c:layout>
              <c:numFmt formatCode="#,##0\ [$PLN]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841735839617417"/>
                      <c:h val="7.017605304006102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5750-404E-82DE-C436F8876232}"/>
                </c:ext>
              </c:extLst>
            </c:dLbl>
            <c:dLbl>
              <c:idx val="1"/>
              <c:layout>
                <c:manualLayout>
                  <c:x val="4.181007006754843E-2"/>
                  <c:y val="-0.1046551536865346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750-404E-82DE-C436F8876232}"/>
                </c:ext>
              </c:extLst>
            </c:dLbl>
            <c:dLbl>
              <c:idx val="2"/>
              <c:layout>
                <c:manualLayout>
                  <c:x val="6.6252651279151517E-2"/>
                  <c:y val="-7.665288280107100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750-404E-82DE-C436F8876232}"/>
                </c:ext>
              </c:extLst>
            </c:dLbl>
            <c:numFmt formatCode="#,##0\ [$PLN]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Arkusz1!$A$2:$A$4</c:f>
              <c:strCache>
                <c:ptCount val="3"/>
                <c:pt idx="0">
                  <c:v>Alokacja-nabory</c:v>
                </c:pt>
                <c:pt idx="1">
                  <c:v>Dofinansowanie dla złożonych WND</c:v>
                </c:pt>
                <c:pt idx="2">
                  <c:v>Dofinansowanie dla wybranych WND</c:v>
                </c:pt>
              </c:strCache>
            </c:strRef>
          </c:cat>
          <c:val>
            <c:numRef>
              <c:f>Arkusz1!$B$2:$B$4</c:f>
              <c:numCache>
                <c:formatCode>#,##0</c:formatCode>
                <c:ptCount val="3"/>
                <c:pt idx="0">
                  <c:v>4631736368</c:v>
                </c:pt>
                <c:pt idx="1">
                  <c:v>3296461605</c:v>
                </c:pt>
                <c:pt idx="2">
                  <c:v>2111391637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750-404E-82DE-C436F8876232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DW FEdKP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9.9075681051771988E-2"/>
                  <c:y val="-2.211592357381135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B9D-41CB-9C7C-08D067390EDD}"/>
                </c:ext>
              </c:extLst>
            </c:dLbl>
            <c:dLbl>
              <c:idx val="1"/>
              <c:layout>
                <c:manualLayout>
                  <c:x val="7.8856154306512355E-2"/>
                  <c:y val="-3.593837580744349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B9D-41CB-9C7C-08D067390EDD}"/>
                </c:ext>
              </c:extLst>
            </c:dLbl>
            <c:dLbl>
              <c:idx val="2"/>
              <c:layout>
                <c:manualLayout>
                  <c:x val="6.0658580235778789E-2"/>
                  <c:y val="-2.2115923573811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B9D-41CB-9C7C-08D067390EDD}"/>
                </c:ext>
              </c:extLst>
            </c:dLbl>
            <c:numFmt formatCode="#,##0\ [$PLN]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Arkusz1!$A$2:$A$4</c:f>
              <c:strCache>
                <c:ptCount val="3"/>
                <c:pt idx="0">
                  <c:v>Alokacja-nabory</c:v>
                </c:pt>
                <c:pt idx="1">
                  <c:v>Dofinansowanie dla złożonych WND</c:v>
                </c:pt>
                <c:pt idx="2">
                  <c:v>Dofinansowanie dla wybranych WND</c:v>
                </c:pt>
              </c:strCache>
            </c:strRef>
          </c:cat>
          <c:val>
            <c:numRef>
              <c:f>Arkusz1!$C$2:$C$4</c:f>
              <c:numCache>
                <c:formatCode>#,##0</c:formatCode>
                <c:ptCount val="3"/>
                <c:pt idx="0">
                  <c:v>4228574654</c:v>
                </c:pt>
                <c:pt idx="1">
                  <c:v>2916337359</c:v>
                </c:pt>
                <c:pt idx="2">
                  <c:v>1849191396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750-404E-82DE-C436F8876232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IP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0487809757347443E-2"/>
                  <c:y val="-7.6919986416681772E-3"/>
                </c:manualLayout>
              </c:layout>
              <c:numFmt formatCode="#,##0\ [$PLN]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690214967382551"/>
                      <c:h val="4.984253531747905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0844-4B1E-9B86-454806176F4B}"/>
                </c:ext>
              </c:extLst>
            </c:dLbl>
            <c:dLbl>
              <c:idx val="1"/>
              <c:layout>
                <c:manualLayout>
                  <c:x val="5.284553691273549E-2"/>
                  <c:y val="-4.6152597527141404E-2"/>
                </c:manualLayout>
              </c:layout>
              <c:numFmt formatCode="#,##0\ [$PLN]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339433669328735"/>
                      <c:h val="4.771665777667230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0844-4B1E-9B86-454806176F4B}"/>
                </c:ext>
              </c:extLst>
            </c:dLbl>
            <c:dLbl>
              <c:idx val="2"/>
              <c:layout>
                <c:manualLayout>
                  <c:x val="5.2980772206075583E-2"/>
                  <c:y val="-4.29871734173565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844-4B1E-9B86-454806176F4B}"/>
                </c:ext>
              </c:extLst>
            </c:dLbl>
            <c:numFmt formatCode="#,##0\ [$PLN]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Arkusz1!$A$2:$A$4</c:f>
              <c:strCache>
                <c:ptCount val="3"/>
                <c:pt idx="0">
                  <c:v>Alokacja-nabory</c:v>
                </c:pt>
                <c:pt idx="1">
                  <c:v>Dofinansowanie dla złożonych WND</c:v>
                </c:pt>
                <c:pt idx="2">
                  <c:v>Dofinansowanie dla wybranych WND</c:v>
                </c:pt>
              </c:strCache>
            </c:strRef>
          </c:cat>
          <c:val>
            <c:numRef>
              <c:f>Arkusz1!$D$2:$D$4</c:f>
              <c:numCache>
                <c:formatCode>#,##0</c:formatCode>
                <c:ptCount val="3"/>
                <c:pt idx="0">
                  <c:v>403161714</c:v>
                </c:pt>
                <c:pt idx="1">
                  <c:v>380124246</c:v>
                </c:pt>
                <c:pt idx="2">
                  <c:v>262200241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844-4B1E-9B86-454806176F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48770255"/>
        <c:axId val="348768335"/>
      </c:barChart>
      <c:catAx>
        <c:axId val="3487702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pl-PL"/>
          </a:p>
        </c:txPr>
        <c:crossAx val="348768335"/>
        <c:crossesAt val="0"/>
        <c:auto val="1"/>
        <c:lblAlgn val="ctr"/>
        <c:lblOffset val="100"/>
        <c:noMultiLvlLbl val="0"/>
      </c:catAx>
      <c:valAx>
        <c:axId val="3487683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487702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50922736220474"/>
          <c:y val="0.10082671247092372"/>
          <c:w val="0.81339788164405025"/>
          <c:h val="0.6665457195943862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Suma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Arkusz1!$A$2:$A$4</c:f>
              <c:strCache>
                <c:ptCount val="3"/>
                <c:pt idx="0">
                  <c:v>Nabory - liczba</c:v>
                </c:pt>
                <c:pt idx="1">
                  <c:v>Liczba złożonych WND</c:v>
                </c:pt>
                <c:pt idx="2">
                  <c:v>Liczba wybranych WND</c:v>
                </c:pt>
              </c:strCache>
            </c:strRef>
          </c:cat>
          <c:val>
            <c:numRef>
              <c:f>Arkusz1!$B$2:$B$4</c:f>
              <c:numCache>
                <c:formatCode>General</c:formatCode>
                <c:ptCount val="3"/>
                <c:pt idx="0">
                  <c:v>127</c:v>
                </c:pt>
                <c:pt idx="1">
                  <c:v>533</c:v>
                </c:pt>
                <c:pt idx="2">
                  <c:v>153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72-4F12-8B8B-FA99766B3E58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DW FEdKP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F572-4F12-8B8B-FA99766B3E5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F572-4F12-8B8B-FA99766B3E5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F572-4F12-8B8B-FA99766B3E58}"/>
              </c:ext>
            </c:extLst>
          </c:dPt>
          <c:dLbls>
            <c:dLbl>
              <c:idx val="0"/>
              <c:layout>
                <c:manualLayout>
                  <c:x val="2.994494340551181E-2"/>
                  <c:y val="-3.910287310517757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5188238188976371E-2"/>
                      <c:h val="6.7398466732397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F572-4F12-8B8B-FA99766B3E58}"/>
                </c:ext>
              </c:extLst>
            </c:dLbl>
            <c:dLbl>
              <c:idx val="1"/>
              <c:layout>
                <c:manualLayout>
                  <c:x val="2.6184998359580054E-2"/>
                  <c:y val="-5.743498310221169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572-4F12-8B8B-FA99766B3E58}"/>
                </c:ext>
              </c:extLst>
            </c:dLbl>
            <c:dLbl>
              <c:idx val="2"/>
              <c:layout>
                <c:manualLayout>
                  <c:x val="3.7606832349081271E-2"/>
                  <c:y val="-4.88762948919951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572-4F12-8B8B-FA99766B3E5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Arkusz1!$A$2:$A$4</c:f>
              <c:strCache>
                <c:ptCount val="3"/>
                <c:pt idx="0">
                  <c:v>Nabory - liczba</c:v>
                </c:pt>
                <c:pt idx="1">
                  <c:v>Liczba złożonych WND</c:v>
                </c:pt>
                <c:pt idx="2">
                  <c:v>Liczba wybranych WND</c:v>
                </c:pt>
              </c:strCache>
            </c:strRef>
          </c:cat>
          <c:val>
            <c:numRef>
              <c:f>Arkusz1!$C$2:$C$4</c:f>
              <c:numCache>
                <c:formatCode>General</c:formatCode>
                <c:ptCount val="3"/>
                <c:pt idx="0">
                  <c:v>109</c:v>
                </c:pt>
                <c:pt idx="1">
                  <c:v>425</c:v>
                </c:pt>
                <c:pt idx="2">
                  <c:v>107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572-4F12-8B8B-FA99766B3E58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IP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0487809757347443E-2"/>
                  <c:y val="-7.691998641668177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690214967382551"/>
                      <c:h val="4.984253531747905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F572-4F12-8B8B-FA99766B3E58}"/>
                </c:ext>
              </c:extLst>
            </c:dLbl>
            <c:dLbl>
              <c:idx val="1"/>
              <c:layout>
                <c:manualLayout>
                  <c:x val="5.284553691273549E-2"/>
                  <c:y val="-4.615259752714140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339433669328735"/>
                      <c:h val="4.771665777667230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F572-4F12-8B8B-FA99766B3E58}"/>
                </c:ext>
              </c:extLst>
            </c:dLbl>
            <c:dLbl>
              <c:idx val="2"/>
              <c:layout>
                <c:manualLayout>
                  <c:x val="2.4085209667308378E-2"/>
                  <c:y val="-5.12806639190460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572-4F12-8B8B-FA99766B3E5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Arkusz1!$A$2:$A$4</c:f>
              <c:strCache>
                <c:ptCount val="3"/>
                <c:pt idx="0">
                  <c:v>Nabory - liczba</c:v>
                </c:pt>
                <c:pt idx="1">
                  <c:v>Liczba złożonych WND</c:v>
                </c:pt>
                <c:pt idx="2">
                  <c:v>Liczba wybranych WND</c:v>
                </c:pt>
              </c:strCache>
            </c:strRef>
          </c:cat>
          <c:val>
            <c:numRef>
              <c:f>Arkusz1!$D$2:$D$4</c:f>
              <c:numCache>
                <c:formatCode>General</c:formatCode>
                <c:ptCount val="3"/>
                <c:pt idx="0">
                  <c:v>18</c:v>
                </c:pt>
                <c:pt idx="1">
                  <c:v>108</c:v>
                </c:pt>
                <c:pt idx="2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F572-4F12-8B8B-FA99766B3E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48770255"/>
        <c:axId val="348768335"/>
      </c:barChart>
      <c:catAx>
        <c:axId val="3487702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pl-PL"/>
          </a:p>
        </c:txPr>
        <c:crossAx val="348768335"/>
        <c:crossesAt val="0"/>
        <c:auto val="1"/>
        <c:lblAlgn val="ctr"/>
        <c:lblOffset val="100"/>
        <c:noMultiLvlLbl val="0"/>
      </c:catAx>
      <c:valAx>
        <c:axId val="3487683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487702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580063120251087"/>
          <c:y val="0.11035703631252902"/>
          <c:w val="0.81339788164405025"/>
          <c:h val="0.6665457195943862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Suma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750-404E-82DE-C436F8876232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750-404E-82DE-C436F8876232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750-404E-82DE-C436F8876232}"/>
              </c:ext>
            </c:extLst>
          </c:dPt>
          <c:dLbls>
            <c:dLbl>
              <c:idx val="0"/>
              <c:layout>
                <c:manualLayout>
                  <c:x val="3.7054115403053776E-2"/>
                  <c:y val="-5.4391259692279162E-2"/>
                </c:manualLayout>
              </c:layout>
              <c:numFmt formatCode="#,##0\ [$PLN]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841735839617417"/>
                      <c:h val="7.017605304006102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5750-404E-82DE-C436F8876232}"/>
                </c:ext>
              </c:extLst>
            </c:dLbl>
            <c:dLbl>
              <c:idx val="1"/>
              <c:layout>
                <c:manualLayout>
                  <c:x val="-6.3206164521031949E-2"/>
                  <c:y val="-3.243605479730095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750-404E-82DE-C436F8876232}"/>
                </c:ext>
              </c:extLst>
            </c:dLbl>
            <c:dLbl>
              <c:idx val="2"/>
              <c:layout>
                <c:manualLayout>
                  <c:x val="-1.9411791937982111E-3"/>
                  <c:y val="-4.054331879035812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750-404E-82DE-C436F8876232}"/>
                </c:ext>
              </c:extLst>
            </c:dLbl>
            <c:numFmt formatCode="#,##0\ [$PLN]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Arkusz1!$A$2:$A$4</c:f>
              <c:strCache>
                <c:ptCount val="3"/>
                <c:pt idx="0">
                  <c:v>Alokacja-nabory</c:v>
                </c:pt>
                <c:pt idx="1">
                  <c:v>Dofinansowanie dla złożonych WND</c:v>
                </c:pt>
                <c:pt idx="2">
                  <c:v>Dofinansowanie dla wybranych WND</c:v>
                </c:pt>
              </c:strCache>
            </c:strRef>
          </c:cat>
          <c:val>
            <c:numRef>
              <c:f>Arkusz1!$B$2:$B$4</c:f>
              <c:numCache>
                <c:formatCode>#,##0</c:formatCode>
                <c:ptCount val="3"/>
                <c:pt idx="0">
                  <c:v>3221187636</c:v>
                </c:pt>
                <c:pt idx="1">
                  <c:v>2011806120</c:v>
                </c:pt>
                <c:pt idx="2">
                  <c:v>1604321993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750-404E-82DE-C436F8876232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DW FEdKP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7.8856154306512383E-2"/>
                  <c:y val="-8.293471340179268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B9D-41CB-9C7C-08D067390EDD}"/>
                </c:ext>
              </c:extLst>
            </c:dLbl>
            <c:dLbl>
              <c:idx val="1"/>
              <c:layout>
                <c:manualLayout>
                  <c:x val="6.2501587294215857E-2"/>
                  <c:y val="-5.273592820605240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B9D-41CB-9C7C-08D067390EDD}"/>
                </c:ext>
              </c:extLst>
            </c:dLbl>
            <c:dLbl>
              <c:idx val="2"/>
              <c:layout>
                <c:manualLayout>
                  <c:x val="7.6607220972378459E-2"/>
                  <c:y val="-1.097896940551105E-2"/>
                </c:manualLayout>
              </c:layout>
              <c:numFmt formatCode="#,##0\ [$PLN]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888215311531164"/>
                      <c:h val="5.371404937989431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BB9D-41CB-9C7C-08D067390EDD}"/>
                </c:ext>
              </c:extLst>
            </c:dLbl>
            <c:numFmt formatCode="#,##0\ [$PLN]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Arkusz1!$A$2:$A$4</c:f>
              <c:strCache>
                <c:ptCount val="3"/>
                <c:pt idx="0">
                  <c:v>Alokacja-nabory</c:v>
                </c:pt>
                <c:pt idx="1">
                  <c:v>Dofinansowanie dla złożonych WND</c:v>
                </c:pt>
                <c:pt idx="2">
                  <c:v>Dofinansowanie dla wybranych WND</c:v>
                </c:pt>
              </c:strCache>
            </c:strRef>
          </c:cat>
          <c:val>
            <c:numRef>
              <c:f>Arkusz1!$C$2:$C$4</c:f>
              <c:numCache>
                <c:formatCode>#,##0</c:formatCode>
                <c:ptCount val="3"/>
                <c:pt idx="0">
                  <c:v>2994377152</c:v>
                </c:pt>
                <c:pt idx="1">
                  <c:v>1884250385</c:v>
                </c:pt>
                <c:pt idx="2">
                  <c:v>1497355947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750-404E-82DE-C436F8876232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IP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5.0707388899670865E-2"/>
                  <c:y val="-2.7043464537791346E-2"/>
                </c:manualLayout>
              </c:layout>
              <c:numFmt formatCode="#,##0\ [$PLN]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690214967382551"/>
                      <c:h val="4.984253531747905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0844-4B1E-9B86-454806176F4B}"/>
                </c:ext>
              </c:extLst>
            </c:dLbl>
            <c:dLbl>
              <c:idx val="1"/>
              <c:layout>
                <c:manualLayout>
                  <c:x val="5.284553691273549E-2"/>
                  <c:y val="-4.6152597527141404E-2"/>
                </c:manualLayout>
              </c:layout>
              <c:numFmt formatCode="#,##0\ [$PLN]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339433669328735"/>
                      <c:h val="4.771665777667230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0844-4B1E-9B86-454806176F4B}"/>
                </c:ext>
              </c:extLst>
            </c:dLbl>
            <c:dLbl>
              <c:idx val="2"/>
              <c:layout>
                <c:manualLayout>
                  <c:x val="5.6607156618011897E-2"/>
                  <c:y val="-5.4754870526110425E-3"/>
                </c:manualLayout>
              </c:layout>
              <c:numFmt formatCode="#,##0\ [$PLN]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368453690264945"/>
                      <c:h val="6.481152601507021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0844-4B1E-9B86-454806176F4B}"/>
                </c:ext>
              </c:extLst>
            </c:dLbl>
            <c:numFmt formatCode="#,##0\ [$PLN]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Arkusz1!$A$2:$A$4</c:f>
              <c:strCache>
                <c:ptCount val="3"/>
                <c:pt idx="0">
                  <c:v>Alokacja-nabory</c:v>
                </c:pt>
                <c:pt idx="1">
                  <c:v>Dofinansowanie dla złożonych WND</c:v>
                </c:pt>
                <c:pt idx="2">
                  <c:v>Dofinansowanie dla wybranych WND</c:v>
                </c:pt>
              </c:strCache>
            </c:strRef>
          </c:cat>
          <c:val>
            <c:numRef>
              <c:f>Arkusz1!$D$2:$D$4</c:f>
              <c:numCache>
                <c:formatCode>#,##0</c:formatCode>
                <c:ptCount val="3"/>
                <c:pt idx="0">
                  <c:v>226810484</c:v>
                </c:pt>
                <c:pt idx="1">
                  <c:v>127555735</c:v>
                </c:pt>
                <c:pt idx="2">
                  <c:v>106966046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844-4B1E-9B86-454806176F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48770255"/>
        <c:axId val="348768335"/>
      </c:barChart>
      <c:catAx>
        <c:axId val="3487702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pl-PL"/>
          </a:p>
        </c:txPr>
        <c:crossAx val="348768335"/>
        <c:crossesAt val="0"/>
        <c:auto val="1"/>
        <c:lblAlgn val="ctr"/>
        <c:lblOffset val="100"/>
        <c:noMultiLvlLbl val="0"/>
      </c:catAx>
      <c:valAx>
        <c:axId val="3487683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487702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50922736220474"/>
          <c:y val="0.10082671247092372"/>
          <c:w val="0.81339788164405025"/>
          <c:h val="0.6665457195943862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Suma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Arkusz1!$A$2:$A$4</c:f>
              <c:strCache>
                <c:ptCount val="3"/>
                <c:pt idx="0">
                  <c:v>Nabory - liczba</c:v>
                </c:pt>
                <c:pt idx="1">
                  <c:v>Liczba złożonych WND</c:v>
                </c:pt>
                <c:pt idx="2">
                  <c:v>Liczba wybranych WND</c:v>
                </c:pt>
              </c:strCache>
            </c:strRef>
          </c:cat>
          <c:val>
            <c:numRef>
              <c:f>Arkusz1!$B$2:$B$4</c:f>
              <c:numCache>
                <c:formatCode>General</c:formatCode>
                <c:ptCount val="3"/>
                <c:pt idx="0">
                  <c:v>83</c:v>
                </c:pt>
                <c:pt idx="1">
                  <c:v>174</c:v>
                </c:pt>
                <c:pt idx="2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72-4F12-8B8B-FA99766B3E58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DW FEdKP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F572-4F12-8B8B-FA99766B3E5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F572-4F12-8B8B-FA99766B3E5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F572-4F12-8B8B-FA99766B3E58}"/>
              </c:ext>
            </c:extLst>
          </c:dPt>
          <c:dLbls>
            <c:dLbl>
              <c:idx val="0"/>
              <c:layout>
                <c:manualLayout>
                  <c:x val="-1.3052616469816274E-3"/>
                  <c:y val="-5.437977724489501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4354904855643028E-2"/>
                      <c:h val="7.017612543294295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F572-4F12-8B8B-FA99766B3E58}"/>
                </c:ext>
              </c:extLst>
            </c:dLbl>
            <c:dLbl>
              <c:idx val="1"/>
              <c:layout>
                <c:manualLayout>
                  <c:x val="2.6184998359580054E-2"/>
                  <c:y val="-6.576795920384864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572-4F12-8B8B-FA99766B3E58}"/>
                </c:ext>
              </c:extLst>
            </c:dLbl>
            <c:dLbl>
              <c:idx val="2"/>
              <c:layout>
                <c:manualLayout>
                  <c:x val="3.7606832349081271E-2"/>
                  <c:y val="-4.887629489199500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572-4F12-8B8B-FA99766B3E5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Arkusz1!$A$2:$A$4</c:f>
              <c:strCache>
                <c:ptCount val="3"/>
                <c:pt idx="0">
                  <c:v>Nabory - liczba</c:v>
                </c:pt>
                <c:pt idx="1">
                  <c:v>Liczba złożonych WND</c:v>
                </c:pt>
                <c:pt idx="2">
                  <c:v>Liczba wybranych WND</c:v>
                </c:pt>
              </c:strCache>
            </c:strRef>
          </c:cat>
          <c:val>
            <c:numRef>
              <c:f>Arkusz1!$C$2:$C$4</c:f>
              <c:numCache>
                <c:formatCode>General</c:formatCode>
                <c:ptCount val="3"/>
                <c:pt idx="0">
                  <c:v>72</c:v>
                </c:pt>
                <c:pt idx="1">
                  <c:v>146</c:v>
                </c:pt>
                <c:pt idx="2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572-4F12-8B8B-FA99766B3E58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IP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0487809757347443E-2"/>
                  <c:y val="-7.691998641668177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690214967382551"/>
                      <c:h val="4.984253531747905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F572-4F12-8B8B-FA99766B3E58}"/>
                </c:ext>
              </c:extLst>
            </c:dLbl>
            <c:dLbl>
              <c:idx val="1"/>
              <c:layout>
                <c:manualLayout>
                  <c:x val="1.2481004720947458E-2"/>
                  <c:y val="-5.170790528514980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2665272309711291E-2"/>
                      <c:h val="3.660604226065549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F572-4F12-8B8B-FA99766B3E58}"/>
                </c:ext>
              </c:extLst>
            </c:dLbl>
            <c:dLbl>
              <c:idx val="2"/>
              <c:layout>
                <c:manualLayout>
                  <c:x val="2.4085209667308378E-2"/>
                  <c:y val="-5.12806639190460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572-4F12-8B8B-FA99766B3E5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Arkusz1!$A$2:$A$4</c:f>
              <c:strCache>
                <c:ptCount val="3"/>
                <c:pt idx="0">
                  <c:v>Nabory - liczba</c:v>
                </c:pt>
                <c:pt idx="1">
                  <c:v>Liczba złożonych WND</c:v>
                </c:pt>
                <c:pt idx="2">
                  <c:v>Liczba wybranych WND</c:v>
                </c:pt>
              </c:strCache>
            </c:strRef>
          </c:cat>
          <c:val>
            <c:numRef>
              <c:f>Arkusz1!$D$2:$D$4</c:f>
              <c:numCache>
                <c:formatCode>General</c:formatCode>
                <c:ptCount val="3"/>
                <c:pt idx="0">
                  <c:v>11</c:v>
                </c:pt>
                <c:pt idx="1">
                  <c:v>28</c:v>
                </c:pt>
                <c:pt idx="2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F572-4F12-8B8B-FA99766B3E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48770255"/>
        <c:axId val="348768335"/>
      </c:barChart>
      <c:catAx>
        <c:axId val="3487702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pl-PL"/>
          </a:p>
        </c:txPr>
        <c:crossAx val="348768335"/>
        <c:crossesAt val="0"/>
        <c:auto val="1"/>
        <c:lblAlgn val="ctr"/>
        <c:lblOffset val="100"/>
        <c:noMultiLvlLbl val="0"/>
      </c:catAx>
      <c:valAx>
        <c:axId val="3487683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487702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511338298633495"/>
          <c:y val="6.5914594659309197E-2"/>
          <c:w val="0.7940501989233838"/>
          <c:h val="0.6637681324247691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Suma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750-404E-82DE-C436F8876232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750-404E-82DE-C436F8876232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750-404E-82DE-C436F8876232}"/>
              </c:ext>
            </c:extLst>
          </c:dPt>
          <c:dLbls>
            <c:dLbl>
              <c:idx val="0"/>
              <c:layout>
                <c:manualLayout>
                  <c:x val="5.6188968184752379E-2"/>
                  <c:y val="-1.8780144158299424E-2"/>
                </c:manualLayout>
              </c:layout>
              <c:numFmt formatCode="#,##0\ [$PLN]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841735839617417"/>
                      <c:h val="7.017605304006102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5750-404E-82DE-C436F8876232}"/>
                </c:ext>
              </c:extLst>
            </c:dLbl>
            <c:dLbl>
              <c:idx val="1"/>
              <c:layout>
                <c:manualLayout>
                  <c:x val="3.810643947121034E-2"/>
                  <c:y val="-5.465732440166606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750-404E-82DE-C436F8876232}"/>
                </c:ext>
              </c:extLst>
            </c:dLbl>
            <c:dLbl>
              <c:idx val="2"/>
              <c:layout>
                <c:manualLayout>
                  <c:x val="6.6252651279151517E-2"/>
                  <c:y val="-7.665288280107100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750-404E-82DE-C436F8876232}"/>
                </c:ext>
              </c:extLst>
            </c:dLbl>
            <c:numFmt formatCode="#,##0\ [$PLN]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Arkusz1!$A$2:$A$4</c:f>
              <c:strCache>
                <c:ptCount val="3"/>
                <c:pt idx="0">
                  <c:v>Alokacja-nabory</c:v>
                </c:pt>
                <c:pt idx="1">
                  <c:v>Dofinansowanie dla złożonych WND</c:v>
                </c:pt>
                <c:pt idx="2">
                  <c:v>Dofinansowanie dla wybranych WND</c:v>
                </c:pt>
              </c:strCache>
            </c:strRef>
          </c:cat>
          <c:val>
            <c:numRef>
              <c:f>Arkusz1!$B$2:$B$4</c:f>
              <c:numCache>
                <c:formatCode>#,##0</c:formatCode>
                <c:ptCount val="3"/>
                <c:pt idx="0">
                  <c:v>1410548732</c:v>
                </c:pt>
                <c:pt idx="1">
                  <c:v>1284655485</c:v>
                </c:pt>
                <c:pt idx="2">
                  <c:v>507069644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750-404E-82DE-C436F8876232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DW FEdKP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6.2680532910304745E-2"/>
                  <c:y val="-6.91122611681604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B9D-41CB-9C7C-08D067390EDD}"/>
                </c:ext>
              </c:extLst>
            </c:dLbl>
            <c:dLbl>
              <c:idx val="1"/>
              <c:layout>
                <c:manualLayout>
                  <c:x val="8.2900059655564268E-2"/>
                  <c:y val="-5.805429938125479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B9D-41CB-9C7C-08D067390EDD}"/>
                </c:ext>
              </c:extLst>
            </c:dLbl>
            <c:dLbl>
              <c:idx val="2"/>
              <c:layout>
                <c:manualLayout>
                  <c:x val="5.1758814266722915E-2"/>
                  <c:y val="-8.201310704965403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B9D-41CB-9C7C-08D067390EDD}"/>
                </c:ext>
              </c:extLst>
            </c:dLbl>
            <c:numFmt formatCode="#,##0\ [$PLN]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Arkusz1!$A$2:$A$4</c:f>
              <c:strCache>
                <c:ptCount val="3"/>
                <c:pt idx="0">
                  <c:v>Alokacja-nabory</c:v>
                </c:pt>
                <c:pt idx="1">
                  <c:v>Dofinansowanie dla złożonych WND</c:v>
                </c:pt>
                <c:pt idx="2">
                  <c:v>Dofinansowanie dla wybranych WND</c:v>
                </c:pt>
              </c:strCache>
            </c:strRef>
          </c:cat>
          <c:val>
            <c:numRef>
              <c:f>Arkusz1!$C$2:$C$4</c:f>
              <c:numCache>
                <c:formatCode>#,##0</c:formatCode>
                <c:ptCount val="3"/>
                <c:pt idx="0">
                  <c:v>1007387018</c:v>
                </c:pt>
                <c:pt idx="1">
                  <c:v>1032086974</c:v>
                </c:pt>
                <c:pt idx="2">
                  <c:v>351835449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750-404E-82DE-C436F8876232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IP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4.3450708158251944E-2"/>
                  <c:y val="-2.7135647728137639E-2"/>
                </c:manualLayout>
              </c:layout>
              <c:numFmt formatCode="#,##0\ [$PLN]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690214967382551"/>
                      <c:h val="4.984253531747905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0844-4B1E-9B86-454806176F4B}"/>
                </c:ext>
              </c:extLst>
            </c:dLbl>
            <c:dLbl>
              <c:idx val="1"/>
              <c:layout>
                <c:manualLayout>
                  <c:x val="5.284553691273549E-2"/>
                  <c:y val="-4.6152597527141404E-2"/>
                </c:manualLayout>
              </c:layout>
              <c:numFmt formatCode="#,##0\ [$PLN]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339433669328735"/>
                      <c:h val="4.771665777667230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0844-4B1E-9B86-454806176F4B}"/>
                </c:ext>
              </c:extLst>
            </c:dLbl>
            <c:dLbl>
              <c:idx val="2"/>
              <c:layout>
                <c:manualLayout>
                  <c:x val="4.7191010908280706E-2"/>
                  <c:y val="-4.1852973932001167E-3"/>
                </c:manualLayout>
              </c:layout>
              <c:numFmt formatCode="#,##0\ [$PLN]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026827642632308"/>
                      <c:h val="4.540750221556556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0844-4B1E-9B86-454806176F4B}"/>
                </c:ext>
              </c:extLst>
            </c:dLbl>
            <c:numFmt formatCode="#,##0\ [$PLN]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Arkusz1!$A$2:$A$4</c:f>
              <c:strCache>
                <c:ptCount val="3"/>
                <c:pt idx="0">
                  <c:v>Alokacja-nabory</c:v>
                </c:pt>
                <c:pt idx="1">
                  <c:v>Dofinansowanie dla złożonych WND</c:v>
                </c:pt>
                <c:pt idx="2">
                  <c:v>Dofinansowanie dla wybranych WND</c:v>
                </c:pt>
              </c:strCache>
            </c:strRef>
          </c:cat>
          <c:val>
            <c:numRef>
              <c:f>Arkusz1!$D$2:$D$4</c:f>
              <c:numCache>
                <c:formatCode>#,##0</c:formatCode>
                <c:ptCount val="3"/>
                <c:pt idx="0">
                  <c:v>403161714</c:v>
                </c:pt>
                <c:pt idx="1">
                  <c:v>252568511</c:v>
                </c:pt>
                <c:pt idx="2">
                  <c:v>155234195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844-4B1E-9B86-454806176F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48770255"/>
        <c:axId val="348768335"/>
      </c:barChart>
      <c:catAx>
        <c:axId val="3487702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pl-PL"/>
          </a:p>
        </c:txPr>
        <c:crossAx val="348768335"/>
        <c:crossesAt val="0"/>
        <c:auto val="1"/>
        <c:lblAlgn val="ctr"/>
        <c:lblOffset val="100"/>
        <c:noMultiLvlLbl val="0"/>
      </c:catAx>
      <c:valAx>
        <c:axId val="3487683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487702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50922736220474"/>
          <c:y val="0.10082671247092372"/>
          <c:w val="0.81339788164405025"/>
          <c:h val="0.6665457195943862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Suma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Arkusz1!$A$2:$A$4</c:f>
              <c:strCache>
                <c:ptCount val="3"/>
                <c:pt idx="0">
                  <c:v>Nabory - liczba</c:v>
                </c:pt>
                <c:pt idx="1">
                  <c:v>Liczba złożonych WND</c:v>
                </c:pt>
                <c:pt idx="2">
                  <c:v>Liczba wybranych WND</c:v>
                </c:pt>
              </c:strCache>
            </c:strRef>
          </c:cat>
          <c:val>
            <c:numRef>
              <c:f>Arkusz1!$B$2:$B$4</c:f>
              <c:numCache>
                <c:formatCode>General</c:formatCode>
                <c:ptCount val="3"/>
                <c:pt idx="0">
                  <c:v>44</c:v>
                </c:pt>
                <c:pt idx="1">
                  <c:v>359</c:v>
                </c:pt>
                <c:pt idx="2">
                  <c:v>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72-4F12-8B8B-FA99766B3E58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DW FEdKP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F572-4F12-8B8B-FA99766B3E5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F572-4F12-8B8B-FA99766B3E5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F572-4F12-8B8B-FA99766B3E58}"/>
              </c:ext>
            </c:extLst>
          </c:dPt>
          <c:dLbls>
            <c:dLbl>
              <c:idx val="0"/>
              <c:layout>
                <c:manualLayout>
                  <c:x val="3.9030716863517061E-3"/>
                  <c:y val="-7.104572944816889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122990485564301"/>
                      <c:h val="6.462080803185166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F572-4F12-8B8B-FA99766B3E58}"/>
                </c:ext>
              </c:extLst>
            </c:dLbl>
            <c:dLbl>
              <c:idx val="1"/>
              <c:layout>
                <c:manualLayout>
                  <c:x val="1.5768331692913289E-2"/>
                  <c:y val="-5.465732440166609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572-4F12-8B8B-FA99766B3E58}"/>
                </c:ext>
              </c:extLst>
            </c:dLbl>
            <c:dLbl>
              <c:idx val="2"/>
              <c:layout>
                <c:manualLayout>
                  <c:x val="4.0210999015748032E-2"/>
                  <c:y val="-4.054331879035806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572-4F12-8B8B-FA99766B3E5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Arkusz1!$A$2:$A$4</c:f>
              <c:strCache>
                <c:ptCount val="3"/>
                <c:pt idx="0">
                  <c:v>Nabory - liczba</c:v>
                </c:pt>
                <c:pt idx="1">
                  <c:v>Liczba złożonych WND</c:v>
                </c:pt>
                <c:pt idx="2">
                  <c:v>Liczba wybranych WND</c:v>
                </c:pt>
              </c:strCache>
            </c:strRef>
          </c:cat>
          <c:val>
            <c:numRef>
              <c:f>Arkusz1!$C$2:$C$4</c:f>
              <c:numCache>
                <c:formatCode>General</c:formatCode>
                <c:ptCount val="3"/>
                <c:pt idx="0">
                  <c:v>37</c:v>
                </c:pt>
                <c:pt idx="1">
                  <c:v>279</c:v>
                </c:pt>
                <c:pt idx="2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572-4F12-8B8B-FA99766B3E58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IP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0487809757347443E-2"/>
                  <c:y val="-7.691998641668177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690214967382551"/>
                      <c:h val="4.984253531747905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F572-4F12-8B8B-FA99766B3E58}"/>
                </c:ext>
              </c:extLst>
            </c:dLbl>
            <c:dLbl>
              <c:idx val="1"/>
              <c:layout>
                <c:manualLayout>
                  <c:x val="5.284553691273549E-2"/>
                  <c:y val="-4.615259752714140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339433669328735"/>
                      <c:h val="4.771665777667230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F572-4F12-8B8B-FA99766B3E58}"/>
                </c:ext>
              </c:extLst>
            </c:dLbl>
            <c:dLbl>
              <c:idx val="2"/>
              <c:layout>
                <c:manualLayout>
                  <c:x val="2.4085209667308378E-2"/>
                  <c:y val="-5.12806639190460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572-4F12-8B8B-FA99766B3E5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Arkusz1!$A$2:$A$4</c:f>
              <c:strCache>
                <c:ptCount val="3"/>
                <c:pt idx="0">
                  <c:v>Nabory - liczba</c:v>
                </c:pt>
                <c:pt idx="1">
                  <c:v>Liczba złożonych WND</c:v>
                </c:pt>
                <c:pt idx="2">
                  <c:v>Liczba wybranych WND</c:v>
                </c:pt>
              </c:strCache>
            </c:strRef>
          </c:cat>
          <c:val>
            <c:numRef>
              <c:f>Arkusz1!$D$2:$D$4</c:f>
              <c:numCache>
                <c:formatCode>General</c:formatCode>
                <c:ptCount val="3"/>
                <c:pt idx="0">
                  <c:v>7</c:v>
                </c:pt>
                <c:pt idx="1">
                  <c:v>80</c:v>
                </c:pt>
                <c:pt idx="2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F572-4F12-8B8B-FA99766B3E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48770255"/>
        <c:axId val="348768335"/>
      </c:barChart>
      <c:catAx>
        <c:axId val="3487702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pl-PL"/>
          </a:p>
        </c:txPr>
        <c:crossAx val="348768335"/>
        <c:crossesAt val="0"/>
        <c:auto val="1"/>
        <c:lblAlgn val="ctr"/>
        <c:lblOffset val="100"/>
        <c:noMultiLvlLbl val="0"/>
      </c:catAx>
      <c:valAx>
        <c:axId val="3487683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487702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pl-PL" sz="1800" dirty="0">
                <a:latin typeface="Arial" panose="020B0604020202020204" pitchFamily="34" charset="0"/>
                <a:cs typeface="Arial" panose="020B0604020202020204" pitchFamily="34" charset="0"/>
              </a:rPr>
              <a:t>Liczba wniosków w podziale</a:t>
            </a:r>
            <a:r>
              <a:rPr lang="pl-PL" sz="1800" baseline="0" dirty="0">
                <a:latin typeface="Arial" panose="020B0604020202020204" pitchFamily="34" charset="0"/>
                <a:cs typeface="Arial" panose="020B0604020202020204" pitchFamily="34" charset="0"/>
              </a:rPr>
              <a:t> na DW FEdKP, IF, IP ZIT i IP WUP</a:t>
            </a:r>
            <a:endParaRPr 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8.0156110038291618E-4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2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3.8930879692246012E-2"/>
          <c:y val="0.12559053653284705"/>
          <c:w val="0.94013086575803551"/>
          <c:h val="0.6823314351649055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suma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Arkusz1!$B$2</c:f>
              <c:numCache>
                <c:formatCode>General</c:formatCode>
                <c:ptCount val="1"/>
                <c:pt idx="0">
                  <c:v>533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CB-4AA7-A1A3-3FC27317C299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DW FEdKP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Arkusz1!$C$2</c:f>
              <c:numCache>
                <c:formatCode>General</c:formatCode>
                <c:ptCount val="1"/>
                <c:pt idx="0">
                  <c:v>419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1CB-4AA7-A1A3-3FC27317C299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IF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Arkusz1!$D$2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1CB-4AA7-A1A3-3FC27317C299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IP ZIT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Arkusz1!$E$2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60-4D7F-BDCF-5BAB260C37B6}"/>
            </c:ext>
          </c:extLst>
        </c:ser>
        <c:ser>
          <c:idx val="4"/>
          <c:order val="4"/>
          <c:tx>
            <c:strRef>
              <c:f>Arkusz1!$F$1</c:f>
              <c:strCache>
                <c:ptCount val="1"/>
                <c:pt idx="0">
                  <c:v>IP WUP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Arkusz1!$F$2</c:f>
              <c:numCache>
                <c:formatCode>General</c:formatCode>
                <c:ptCount val="1"/>
                <c:pt idx="0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D6-4EEE-8753-BB5F7BE2DC0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409096720"/>
        <c:axId val="409094368"/>
      </c:barChart>
      <c:catAx>
        <c:axId val="409096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pl-PL"/>
          </a:p>
        </c:txPr>
        <c:crossAx val="409094368"/>
        <c:crosses val="autoZero"/>
        <c:auto val="1"/>
        <c:lblAlgn val="ctr"/>
        <c:lblOffset val="100"/>
        <c:noMultiLvlLbl val="0"/>
      </c:catAx>
      <c:valAx>
        <c:axId val="4090943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09096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pl-PL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pl-PL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pl-PL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pl-PL" sz="1800" b="1" i="0" u="none" strike="noStrike" kern="1200" baseline="0" dirty="0">
                <a:solidFill>
                  <a:srgbClr val="0020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Wartość wniosków w podziale na DW </a:t>
            </a:r>
            <a:r>
              <a:rPr lang="pl-PL" sz="1800" b="1" i="0" u="none" strike="noStrike" kern="1200" baseline="0" dirty="0" err="1">
                <a:solidFill>
                  <a:srgbClr val="0020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FEdKP</a:t>
            </a:r>
            <a:r>
              <a:rPr lang="pl-PL" sz="1800" b="1" i="0" u="none" strike="noStrike" kern="1200" baseline="0" dirty="0">
                <a:solidFill>
                  <a:srgbClr val="0020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IF, IP ZIT i IP WUP</a:t>
            </a:r>
          </a:p>
        </c:rich>
      </c:tx>
      <c:layout>
        <c:manualLayout>
          <c:xMode val="edge"/>
          <c:yMode val="edge"/>
          <c:x val="1.7895983919705018E-2"/>
          <c:y val="2.70920819250825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1.1234331645726384E-2"/>
          <c:y val="0.14280363791322259"/>
          <c:w val="0.97253830042155776"/>
          <c:h val="0.7351381852208097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suma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spc="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Arkusz1!$B$2</c:f>
              <c:numCache>
                <c:formatCode>#,##0</c:formatCode>
                <c:ptCount val="1"/>
                <c:pt idx="0">
                  <c:v>3296461605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CB-4AA7-A1A3-3FC27317C299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DW FEdKP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spc="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Arkusz1!$C$2</c:f>
              <c:numCache>
                <c:formatCode>#,##0</c:formatCode>
                <c:ptCount val="1"/>
                <c:pt idx="0">
                  <c:v>2087106545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1CB-4AA7-A1A3-3FC27317C299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IF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spc="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Arkusz1!$D$2</c:f>
              <c:numCache>
                <c:formatCode>#,##0</c:formatCode>
                <c:ptCount val="1"/>
                <c:pt idx="0">
                  <c:v>829230815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1CB-4AA7-A1A3-3FC27317C299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IP ZIT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spc="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Arkusz1!$E$2</c:f>
              <c:numCache>
                <c:formatCode>#,##0</c:formatCode>
                <c:ptCount val="1"/>
                <c:pt idx="0">
                  <c:v>165342389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3E-4A57-9388-1487FC54B6F1}"/>
            </c:ext>
          </c:extLst>
        </c:ser>
        <c:ser>
          <c:idx val="4"/>
          <c:order val="4"/>
          <c:tx>
            <c:strRef>
              <c:f>Arkusz1!$F$1</c:f>
              <c:strCache>
                <c:ptCount val="1"/>
                <c:pt idx="0">
                  <c:v>IP WUP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spc="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Arkusz1!$F$2</c:f>
              <c:numCache>
                <c:formatCode>#,##0</c:formatCode>
                <c:ptCount val="1"/>
                <c:pt idx="0">
                  <c:v>214781857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02-4672-AF03-769498DBB57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409096720"/>
        <c:axId val="409094368"/>
      </c:barChart>
      <c:catAx>
        <c:axId val="409096720"/>
        <c:scaling>
          <c:orientation val="minMax"/>
        </c:scaling>
        <c:delete val="0"/>
        <c:axPos val="b"/>
        <c:numFmt formatCode="_(&quot;zł&quot;* #,##0.00_);_(&quot;zł&quot;* \(#,##0.00\);_(&quot;zł&quot;* &quot;-&quot;??_);_(@_)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spc="1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pl-PL"/>
          </a:p>
        </c:txPr>
        <c:crossAx val="409094368"/>
        <c:crosses val="autoZero"/>
        <c:auto val="1"/>
        <c:lblAlgn val="ctr"/>
        <c:lblOffset val="100"/>
        <c:tickLblSkip val="1"/>
        <c:noMultiLvlLbl val="0"/>
      </c:catAx>
      <c:valAx>
        <c:axId val="409094368"/>
        <c:scaling>
          <c:orientation val="minMax"/>
        </c:scaling>
        <c:delete val="1"/>
        <c:axPos val="l"/>
        <c:numFmt formatCode="#,##0.00\ &quot;zł&quot;" sourceLinked="0"/>
        <c:majorTickMark val="none"/>
        <c:minorTickMark val="none"/>
        <c:tickLblPos val="nextTo"/>
        <c:crossAx val="409096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spc="1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pl-PL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spc="1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pl-PL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spc="1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pl-PL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spc="10" baseline="0">
              <a:solidFill>
                <a:schemeClr val="tx2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pc="10" baseline="0"/>
      </a:pPr>
      <a:endParaRPr lang="pl-PL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dirty="0"/>
              <a:t>Wartość zawartych</a:t>
            </a:r>
            <a:r>
              <a:rPr lang="pl-PL" baseline="0" dirty="0"/>
              <a:t> umów</a:t>
            </a:r>
            <a:endParaRPr lang="pl-PL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0.21448298902802476"/>
          <c:y val="0.10806267585612832"/>
          <c:w val="0.76170197012928076"/>
          <c:h val="0.746312629338965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Suma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Arkusz1!$B$2</c:f>
              <c:numCache>
                <c:formatCode>General</c:formatCode>
                <c:ptCount val="1"/>
                <c:pt idx="0">
                  <c:v>1909346681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AB-4006-B86C-B64E890EE984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EFRR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Arkusz1!$C$2</c:f>
              <c:numCache>
                <c:formatCode>General</c:formatCode>
                <c:ptCount val="1"/>
                <c:pt idx="0">
                  <c:v>1496150729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AB-4006-B86C-B64E890EE984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EFS+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Arkusz1!$D$2</c:f>
              <c:numCache>
                <c:formatCode>General</c:formatCode>
                <c:ptCount val="1"/>
                <c:pt idx="0">
                  <c:v>413195952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0AB-4006-B86C-B64E890EE9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13175760"/>
        <c:axId val="1013181520"/>
      </c:barChart>
      <c:catAx>
        <c:axId val="1013175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013181520"/>
        <c:crosses val="autoZero"/>
        <c:auto val="1"/>
        <c:lblAlgn val="ctr"/>
        <c:lblOffset val="100"/>
        <c:noMultiLvlLbl val="0"/>
      </c:catAx>
      <c:valAx>
        <c:axId val="1013181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013175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dirty="0"/>
              <a:t>Ilość</a:t>
            </a:r>
            <a:r>
              <a:rPr lang="pl-PL" baseline="0" dirty="0"/>
              <a:t> zawartych umów</a:t>
            </a:r>
            <a:endParaRPr lang="pl-PL" dirty="0"/>
          </a:p>
        </c:rich>
      </c:tx>
      <c:layout>
        <c:manualLayout>
          <c:xMode val="edge"/>
          <c:yMode val="edge"/>
          <c:x val="0.36316433308654367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Suma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BE3-4E1E-86DA-AEA83080497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Arkusz1!$B$2</c:f>
              <c:numCache>
                <c:formatCode>General</c:formatCode>
                <c:ptCount val="1"/>
                <c:pt idx="0">
                  <c:v>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E3-4E1E-86DA-AEA830804976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EFRR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Arkusz1!$C$2</c:f>
              <c:numCache>
                <c:formatCode>General</c:formatCode>
                <c:ptCount val="1"/>
                <c:pt idx="0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E3-4E1E-86DA-AEA830804976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EFS+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Arkusz1!$D$2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E3-4E1E-86DA-AEA8308049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13187280"/>
        <c:axId val="1013167120"/>
      </c:barChart>
      <c:catAx>
        <c:axId val="1013187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013167120"/>
        <c:crosses val="autoZero"/>
        <c:auto val="1"/>
        <c:lblAlgn val="ctr"/>
        <c:lblOffset val="100"/>
        <c:noMultiLvlLbl val="0"/>
      </c:catAx>
      <c:valAx>
        <c:axId val="1013167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013187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3043893216035807E-2"/>
          <c:y val="3.4174640253708553E-2"/>
          <c:w val="0.96293858695398771"/>
          <c:h val="0.830958496817927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Suma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Arkusz1!$B$2</c:f>
              <c:numCache>
                <c:formatCode>General</c:formatCode>
                <c:ptCount val="1"/>
                <c:pt idx="0">
                  <c:v>1909346681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D5-4702-B353-7AF5FE81473C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DW FEdKP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Arkusz1!$C$2</c:f>
              <c:numCache>
                <c:formatCode>General</c:formatCode>
                <c:ptCount val="1"/>
                <c:pt idx="0">
                  <c:v>846910721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D5-4702-B353-7AF5FE81473C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IF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Arkusz1!$D$2</c:f>
              <c:numCache>
                <c:formatCode>General</c:formatCode>
                <c:ptCount val="1"/>
                <c:pt idx="0">
                  <c:v>829230815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5D5-4702-B353-7AF5FE81473C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IP ZIT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Arkusz1!$E$2</c:f>
              <c:numCache>
                <c:formatCode>General</c:formatCode>
                <c:ptCount val="1"/>
                <c:pt idx="0">
                  <c:v>102608466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5D5-4702-B353-7AF5FE81473C}"/>
            </c:ext>
          </c:extLst>
        </c:ser>
        <c:ser>
          <c:idx val="4"/>
          <c:order val="4"/>
          <c:tx>
            <c:strRef>
              <c:f>Arkusz1!$F$1</c:f>
              <c:strCache>
                <c:ptCount val="1"/>
                <c:pt idx="0">
                  <c:v>IP WUP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Arkusz1!$F$2</c:f>
              <c:numCache>
                <c:formatCode>General</c:formatCode>
                <c:ptCount val="1"/>
                <c:pt idx="0">
                  <c:v>130596679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5D5-4702-B353-7AF5FE8147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33252800"/>
        <c:axId val="1133257120"/>
      </c:barChart>
      <c:catAx>
        <c:axId val="1133252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133257120"/>
        <c:crosses val="autoZero"/>
        <c:auto val="1"/>
        <c:lblAlgn val="ctr"/>
        <c:lblOffset val="100"/>
        <c:noMultiLvlLbl val="0"/>
      </c:catAx>
      <c:valAx>
        <c:axId val="1133257120"/>
        <c:scaling>
          <c:orientation val="minMax"/>
        </c:scaling>
        <c:delete val="1"/>
        <c:axPos val="l"/>
        <c:numFmt formatCode="#,##0" sourceLinked="0"/>
        <c:majorTickMark val="none"/>
        <c:minorTickMark val="none"/>
        <c:tickLblPos val="nextTo"/>
        <c:crossAx val="1133252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3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BA1C-4477-9143-DF17CF614A78}"/>
              </c:ext>
            </c:extLst>
          </c:dPt>
          <c:dPt>
            <c:idx val="2"/>
            <c:invertIfNegative val="0"/>
            <c:bubble3D val="0"/>
            <c:spPr>
              <a:solidFill>
                <a:schemeClr val="tx2">
                  <a:lumMod val="75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A1C-4477-9143-DF17CF614A7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Podsumowanie!$N$13:$N$15</c:f>
              <c:strCache>
                <c:ptCount val="3"/>
                <c:pt idx="0">
                  <c:v>Zatwierdzone wnioski o płatność</c:v>
                </c:pt>
                <c:pt idx="1">
                  <c:v>w tym: IP WUP</c:v>
                </c:pt>
                <c:pt idx="2">
                  <c:v>w tym: IP ZIT BydOF</c:v>
                </c:pt>
              </c:strCache>
            </c:strRef>
          </c:cat>
          <c:val>
            <c:numRef>
              <c:f>Podsumowanie!$O$13:$O$15</c:f>
              <c:numCache>
                <c:formatCode>#,##0.00</c:formatCode>
                <c:ptCount val="3"/>
                <c:pt idx="0">
                  <c:v>58854551.799999997</c:v>
                </c:pt>
                <c:pt idx="1">
                  <c:v>57656223.869999997</c:v>
                </c:pt>
                <c:pt idx="2">
                  <c:v>1198327.93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1C-4477-9143-DF17CF614A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0158752"/>
        <c:axId val="510132352"/>
      </c:barChart>
      <c:catAx>
        <c:axId val="510158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510132352"/>
        <c:crosses val="autoZero"/>
        <c:auto val="1"/>
        <c:lblAlgn val="ctr"/>
        <c:lblOffset val="100"/>
        <c:noMultiLvlLbl val="0"/>
      </c:catAx>
      <c:valAx>
        <c:axId val="510132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5101587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0261923246021395E-2"/>
          <c:y val="2.7451007516820766E-2"/>
          <c:w val="0.97491529873194771"/>
          <c:h val="0.84332780566588794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'16.10.2023 (2)'!$G$4</c:f>
              <c:strCache>
                <c:ptCount val="1"/>
                <c:pt idx="0">
                  <c:v>Nabory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-1.1402136940023772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5ED-45EB-A6EF-08F8B165AB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('16.10.2023 (2)'!$A$5:$A$11,'16.10.2023 (2)'!$A$13:$A$15)</c:f>
              <c:strCache>
                <c:ptCount val="10"/>
                <c:pt idx="0">
                  <c:v> priorytet 1 </c:v>
                </c:pt>
                <c:pt idx="1">
                  <c:v> priorytet 2 </c:v>
                </c:pt>
                <c:pt idx="2">
                  <c:v> priorytet 3 </c:v>
                </c:pt>
                <c:pt idx="3">
                  <c:v> priorytet 4 </c:v>
                </c:pt>
                <c:pt idx="4">
                  <c:v> priorytet 5 </c:v>
                </c:pt>
                <c:pt idx="5">
                  <c:v> priorytet 6 </c:v>
                </c:pt>
                <c:pt idx="6">
                  <c:v> priorytet 9 PT </c:v>
                </c:pt>
                <c:pt idx="7">
                  <c:v>priorytet 7</c:v>
                </c:pt>
                <c:pt idx="8">
                  <c:v>priorytet 8</c:v>
                </c:pt>
                <c:pt idx="9">
                  <c:v>priorytet 10 PT</c:v>
                </c:pt>
              </c:strCache>
            </c:strRef>
          </c:cat>
          <c:val>
            <c:numRef>
              <c:f>('16.10.2023 (2)'!$G$5:$G$11,'16.10.2023 (2)'!$G$13:$G$15)</c:f>
              <c:numCache>
                <c:formatCode>#,##0</c:formatCode>
                <c:ptCount val="10"/>
                <c:pt idx="0">
                  <c:v>655747238.98000002</c:v>
                </c:pt>
                <c:pt idx="1">
                  <c:v>1133863225.0899999</c:v>
                </c:pt>
                <c:pt idx="2">
                  <c:v>414203924.56</c:v>
                </c:pt>
                <c:pt idx="3">
                  <c:v>402949338.76999998</c:v>
                </c:pt>
                <c:pt idx="4">
                  <c:v>302725571.39000005</c:v>
                </c:pt>
                <c:pt idx="5">
                  <c:v>311698337.30999994</c:v>
                </c:pt>
                <c:pt idx="6">
                  <c:v>0</c:v>
                </c:pt>
                <c:pt idx="7">
                  <c:v>202376879.42000002</c:v>
                </c:pt>
                <c:pt idx="8">
                  <c:v>1149671851.2599998</c:v>
                </c:pt>
                <c:pt idx="9">
                  <c:v>58500001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BA-49AF-BD12-6F1B00E68797}"/>
            </c:ext>
          </c:extLst>
        </c:ser>
        <c:ser>
          <c:idx val="2"/>
          <c:order val="1"/>
          <c:tx>
            <c:strRef>
              <c:f>'16.10.2023 (2)'!$J$4</c:f>
              <c:strCache>
                <c:ptCount val="1"/>
                <c:pt idx="0">
                  <c:v>Złożone wnioski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('16.10.2023 (2)'!$A$5:$A$11,'16.10.2023 (2)'!$A$13:$A$15)</c:f>
              <c:strCache>
                <c:ptCount val="10"/>
                <c:pt idx="0">
                  <c:v> priorytet 1 </c:v>
                </c:pt>
                <c:pt idx="1">
                  <c:v> priorytet 2 </c:v>
                </c:pt>
                <c:pt idx="2">
                  <c:v> priorytet 3 </c:v>
                </c:pt>
                <c:pt idx="3">
                  <c:v> priorytet 4 </c:v>
                </c:pt>
                <c:pt idx="4">
                  <c:v> priorytet 5 </c:v>
                </c:pt>
                <c:pt idx="5">
                  <c:v> priorytet 6 </c:v>
                </c:pt>
                <c:pt idx="6">
                  <c:v> priorytet 9 PT </c:v>
                </c:pt>
                <c:pt idx="7">
                  <c:v>priorytet 7</c:v>
                </c:pt>
                <c:pt idx="8">
                  <c:v>priorytet 8</c:v>
                </c:pt>
                <c:pt idx="9">
                  <c:v>priorytet 10 PT</c:v>
                </c:pt>
              </c:strCache>
            </c:strRef>
          </c:cat>
          <c:val>
            <c:numRef>
              <c:f>('16.10.2023 (2)'!$J$5:$J$11,'16.10.2023 (2)'!$J$13:$J$15)</c:f>
              <c:numCache>
                <c:formatCode>#,##0</c:formatCode>
                <c:ptCount val="10"/>
                <c:pt idx="0">
                  <c:v>573097548.17000008</c:v>
                </c:pt>
                <c:pt idx="1">
                  <c:v>613773548.78990006</c:v>
                </c:pt>
                <c:pt idx="2">
                  <c:v>152355066.46000001</c:v>
                </c:pt>
                <c:pt idx="3">
                  <c:v>350843908.28999996</c:v>
                </c:pt>
                <c:pt idx="4">
                  <c:v>86337536.158899993</c:v>
                </c:pt>
                <c:pt idx="5">
                  <c:v>235398511.89999998</c:v>
                </c:pt>
                <c:pt idx="6">
                  <c:v>0</c:v>
                </c:pt>
                <c:pt idx="7">
                  <c:v>0</c:v>
                </c:pt>
                <c:pt idx="8">
                  <c:v>1226155486.1015</c:v>
                </c:pt>
                <c:pt idx="9">
                  <c:v>58499998.799999997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BA-49AF-BD12-6F1B00E68797}"/>
            </c:ext>
          </c:extLst>
        </c:ser>
        <c:ser>
          <c:idx val="3"/>
          <c:order val="2"/>
          <c:tx>
            <c:strRef>
              <c:f>'16.10.2023 (2)'!$M$4</c:f>
              <c:strCache>
                <c:ptCount val="1"/>
                <c:pt idx="0">
                  <c:v>Wnioski wybrane do dofinansowania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('16.10.2023 (2)'!$A$5:$A$11,'16.10.2023 (2)'!$A$13:$A$15)</c:f>
              <c:strCache>
                <c:ptCount val="10"/>
                <c:pt idx="0">
                  <c:v> priorytet 1 </c:v>
                </c:pt>
                <c:pt idx="1">
                  <c:v> priorytet 2 </c:v>
                </c:pt>
                <c:pt idx="2">
                  <c:v> priorytet 3 </c:v>
                </c:pt>
                <c:pt idx="3">
                  <c:v> priorytet 4 </c:v>
                </c:pt>
                <c:pt idx="4">
                  <c:v> priorytet 5 </c:v>
                </c:pt>
                <c:pt idx="5">
                  <c:v> priorytet 6 </c:v>
                </c:pt>
                <c:pt idx="6">
                  <c:v> priorytet 9 PT </c:v>
                </c:pt>
                <c:pt idx="7">
                  <c:v>priorytet 7</c:v>
                </c:pt>
                <c:pt idx="8">
                  <c:v>priorytet 8</c:v>
                </c:pt>
                <c:pt idx="9">
                  <c:v>priorytet 10 PT</c:v>
                </c:pt>
              </c:strCache>
            </c:strRef>
          </c:cat>
          <c:val>
            <c:numRef>
              <c:f>('16.10.2023 (2)'!$M$5:$M$11,'16.10.2023 (2)'!$M$13:$M$15)</c:f>
              <c:numCache>
                <c:formatCode>#,##0</c:formatCode>
                <c:ptCount val="10"/>
                <c:pt idx="0">
                  <c:v>539750554.97000003</c:v>
                </c:pt>
                <c:pt idx="1">
                  <c:v>499764682.42000002</c:v>
                </c:pt>
                <c:pt idx="2">
                  <c:v>75423908.849999994</c:v>
                </c:pt>
                <c:pt idx="3">
                  <c:v>349933898.28999996</c:v>
                </c:pt>
                <c:pt idx="4">
                  <c:v>26424180.219999999</c:v>
                </c:pt>
                <c:pt idx="5">
                  <c:v>113024767.96000001</c:v>
                </c:pt>
                <c:pt idx="6">
                  <c:v>0</c:v>
                </c:pt>
                <c:pt idx="7">
                  <c:v>0</c:v>
                </c:pt>
                <c:pt idx="8">
                  <c:v>448569645.44110018</c:v>
                </c:pt>
                <c:pt idx="9">
                  <c:v>58499998.799999997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2BA-49AF-BD12-6F1B00E68797}"/>
            </c:ext>
          </c:extLst>
        </c:ser>
        <c:ser>
          <c:idx val="0"/>
          <c:order val="3"/>
          <c:tx>
            <c:strRef>
              <c:f>'16.10.2023 (2)'!$P$4</c:f>
              <c:strCache>
                <c:ptCount val="1"/>
                <c:pt idx="0">
                  <c:v>kontraktacja (wkład UE)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('16.10.2023 (2)'!$P$5:$P$11,'16.10.2023 (2)'!$P$13:$P$15)</c:f>
              <c:numCache>
                <c:formatCode>#,##0</c:formatCode>
                <c:ptCount val="10"/>
                <c:pt idx="0">
                  <c:v>360341178.25</c:v>
                </c:pt>
                <c:pt idx="1">
                  <c:v>468889636.38999999</c:v>
                </c:pt>
                <c:pt idx="2">
                  <c:v>75423908.849999994</c:v>
                </c:pt>
                <c:pt idx="3">
                  <c:v>73396003.400000006</c:v>
                </c:pt>
                <c:pt idx="4">
                  <c:v>5937830.3300000001</c:v>
                </c:pt>
                <c:pt idx="5">
                  <c:v>29633251.960000001</c:v>
                </c:pt>
                <c:pt idx="6">
                  <c:v>0</c:v>
                </c:pt>
                <c:pt idx="7">
                  <c:v>0</c:v>
                </c:pt>
                <c:pt idx="8">
                  <c:v>239152859.19</c:v>
                </c:pt>
                <c:pt idx="9">
                  <c:v>47132096.25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8A4-41F7-8472-F2350C3297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33073951"/>
        <c:axId val="522222063"/>
      </c:barChart>
      <c:catAx>
        <c:axId val="6330739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522222063"/>
        <c:crosses val="autoZero"/>
        <c:auto val="1"/>
        <c:lblAlgn val="ctr"/>
        <c:lblOffset val="100"/>
        <c:noMultiLvlLbl val="0"/>
      </c:catAx>
      <c:valAx>
        <c:axId val="522222063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6330739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2884795313011727E-3"/>
          <c:y val="0.93003457713579918"/>
          <c:w val="0.51561080131976378"/>
          <c:h val="6.99654228642007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Arkusz1!$A$2:$A$5</cx:f>
        <cx:lvl ptCount="4">
          <cx:pt idx="0">1 326 487 384 EURO / 
5 683 733 143* tj. 72,24 % pochodzi z Europejskiego Funduszu Rozwoju Regionalnego i wydane zostanie na inwestycje o charakterze infrastrukturalnym</cx:pt>
          <cx:pt idx="1">509 618 947 EURO / 
2 183 615 264 PLN* tj. 27,76 % to środki Europejskiego Funduszu Społecznego + przeznaczone na cele o charakterze społecznym</cx:pt>
        </cx:lvl>
      </cx:strDim>
      <cx:numDim type="size">
        <cx:f>Arkusz1!$B$2:$B$5</cx:f>
        <cx:lvl ptCount="4" formatCode="Standardowy">
          <cx:pt idx="0">72.239999999999995</cx:pt>
          <cx:pt idx="1">27.760000000000002</cx:pt>
        </cx:lvl>
      </cx:numDim>
    </cx:data>
  </cx:chartData>
  <cx:chart>
    <cx:title pos="t" align="ctr" overlay="0">
      <cx:tx>
        <cx:txData>
          <cx:v/>
        </cx:txData>
      </cx:tx>
      <cx:txPr>
        <a:bodyPr rot="0" spcFirstLastPara="1" vertOverflow="ellipsis" vert="horz" wrap="square" lIns="38100" tIns="19050" rIns="38100" bIns="19050" anchor="ctr" anchorCtr="1" compatLnSpc="0"/>
        <a:lstStyle/>
        <a:p>
          <a:pPr algn="ctr" rtl="0">
            <a:defRPr sz="1862" b="0" i="0" u="none" strike="noStrike" kern="1200" spc="0" baseline="0">
              <a:solidFill>
                <a:srgbClr val="000000">
                  <a:lumMod val="65000"/>
                  <a:lumOff val="35000"/>
                </a:srgbClr>
              </a:solidFill>
              <a:latin typeface="+mn-lt"/>
              <a:ea typeface="+mn-ea"/>
              <a:cs typeface="+mn-cs"/>
            </a:defRPr>
          </a:pPr>
          <a:endParaRPr kumimoji="0" lang="en-US" sz="1862" b="0" i="0" u="none" strike="noStrike" kern="1200" cap="none" spc="0" normalizeH="0" baseline="0" noProof="0" dirty="0">
            <a:ln>
              <a:noFill/>
            </a:ln>
            <a:solidFill>
              <a:srgbClr val="000000">
                <a:lumMod val="65000"/>
                <a:lumOff val="35000"/>
              </a:srgbClr>
            </a:solidFill>
            <a:effectLst/>
            <a:uLnTx/>
            <a:uFillTx/>
            <a:latin typeface="Calibri" panose="020F0502020204030204"/>
          </a:endParaRPr>
        </a:p>
      </cx:txPr>
    </cx:title>
    <cx:plotArea>
      <cx:plotAreaRegion>
        <cx:series layoutId="sunburst" uniqueId="{2FC29300-AA8D-44A5-8433-1740B641EBFC}">
          <cx:tx>
            <cx:txData>
              <cx:f>Arkusz1!$B$1</cx:f>
              <cx:v>Łączna wartość RPO WK-P 2014-2020 1,9 miliarda euro</cx:v>
            </cx:txData>
          </cx:tx>
          <cx:dataPt idx="0">
            <cx:spPr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x:spPr>
          </cx:dataPt>
          <cx:dataPt idx="1">
            <cx:spPr>
              <a:effectLst>
                <a:outerShdw blurRad="50800" dist="50800" dir="5400000" algn="ctr" rotWithShape="0">
                  <a:srgbClr val="A6D3FF"/>
                </a:outerShdw>
              </a:effectLst>
            </cx:spPr>
          </cx:dataPt>
          <cx:dataId val="0"/>
          <cx:layoutPr/>
        </cx:series>
      </cx:plotAreaRegion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0.49448</cdr:x>
      <cdr:y>0.18726</cdr:y>
    </cdr:from>
    <cdr:to>
      <cdr:x>0.56298</cdr:x>
      <cdr:y>0.2616</cdr:y>
    </cdr:to>
    <cdr:sp macro="" textlink="">
      <cdr:nvSpPr>
        <cdr:cNvPr id="2" name="pole tekstowe 1">
          <a:extLst xmlns:a="http://schemas.openxmlformats.org/drawingml/2006/main">
            <a:ext uri="{FF2B5EF4-FFF2-40B4-BE49-F238E27FC236}">
              <a16:creationId xmlns:a16="http://schemas.microsoft.com/office/drawing/2014/main" id="{E6098E10-AF51-18A1-6BC7-69E71A4939FA}"/>
            </a:ext>
          </a:extLst>
        </cdr:cNvPr>
        <cdr:cNvSpPr txBox="1"/>
      </cdr:nvSpPr>
      <cdr:spPr>
        <a:xfrm xmlns:a="http://schemas.openxmlformats.org/drawingml/2006/main">
          <a:off x="4871584" y="795196"/>
          <a:ext cx="674914" cy="3156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0.57423</cdr:x>
      <cdr:y>0.14159</cdr:y>
    </cdr:from>
    <cdr:to>
      <cdr:x>0.60273</cdr:x>
      <cdr:y>0.25391</cdr:y>
    </cdr:to>
    <cdr:sp macro="" textlink="">
      <cdr:nvSpPr>
        <cdr:cNvPr id="4" name="pole tekstowe 3">
          <a:extLst xmlns:a="http://schemas.openxmlformats.org/drawingml/2006/main">
            <a:ext uri="{FF2B5EF4-FFF2-40B4-BE49-F238E27FC236}">
              <a16:creationId xmlns:a16="http://schemas.microsoft.com/office/drawing/2014/main" id="{7440EC6A-09AE-ED9B-85A4-5CE13CD26C7A}"/>
            </a:ext>
          </a:extLst>
        </cdr:cNvPr>
        <cdr:cNvSpPr txBox="1"/>
      </cdr:nvSpPr>
      <cdr:spPr>
        <a:xfrm xmlns:a="http://schemas.openxmlformats.org/drawingml/2006/main">
          <a:off x="5704113" y="696687"/>
          <a:ext cx="283069" cy="5526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600" b="1" dirty="0"/>
        </a:p>
      </cdr:txBody>
    </cdr:sp>
  </cdr:relSizeAnchor>
  <cdr:relSizeAnchor xmlns:cdr="http://schemas.openxmlformats.org/drawingml/2006/chartDrawing">
    <cdr:from>
      <cdr:x>0.33537</cdr:x>
      <cdr:y>0.46154</cdr:y>
    </cdr:from>
    <cdr:to>
      <cdr:x>0.42818</cdr:x>
      <cdr:y>0.67687</cdr:y>
    </cdr:to>
    <cdr:sp macro="" textlink="">
      <cdr:nvSpPr>
        <cdr:cNvPr id="5" name="pole tekstowe 4">
          <a:extLst xmlns:a="http://schemas.openxmlformats.org/drawingml/2006/main">
            <a:ext uri="{FF2B5EF4-FFF2-40B4-BE49-F238E27FC236}">
              <a16:creationId xmlns:a16="http://schemas.microsoft.com/office/drawing/2014/main" id="{5DD485E0-EE78-A989-BBDA-6913BC605343}"/>
            </a:ext>
          </a:extLst>
        </cdr:cNvPr>
        <cdr:cNvSpPr txBox="1"/>
      </cdr:nvSpPr>
      <cdr:spPr>
        <a:xfrm xmlns:a="http://schemas.openxmlformats.org/drawingml/2006/main">
          <a:off x="3304041" y="195996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0.58738</cdr:x>
      <cdr:y>0.40264</cdr:y>
    </cdr:from>
    <cdr:to>
      <cdr:x>0.62026</cdr:x>
      <cdr:y>0.50532</cdr:y>
    </cdr:to>
    <cdr:sp macro="" textlink="">
      <cdr:nvSpPr>
        <cdr:cNvPr id="7" name="pole tekstowe 6">
          <a:extLst xmlns:a="http://schemas.openxmlformats.org/drawingml/2006/main">
            <a:ext uri="{FF2B5EF4-FFF2-40B4-BE49-F238E27FC236}">
              <a16:creationId xmlns:a16="http://schemas.microsoft.com/office/drawing/2014/main" id="{B25E1B12-1775-479F-9129-8389720064BE}"/>
            </a:ext>
          </a:extLst>
        </cdr:cNvPr>
        <cdr:cNvSpPr txBox="1"/>
      </cdr:nvSpPr>
      <cdr:spPr>
        <a:xfrm xmlns:a="http://schemas.openxmlformats.org/drawingml/2006/main">
          <a:off x="5834742" y="1981201"/>
          <a:ext cx="326572" cy="5052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600" b="1" dirty="0"/>
        </a:p>
      </cdr:txBody>
    </cdr:sp>
  </cdr:relSizeAnchor>
  <cdr:relSizeAnchor xmlns:cdr="http://schemas.openxmlformats.org/drawingml/2006/chartDrawing">
    <cdr:from>
      <cdr:x>0.28233</cdr:x>
      <cdr:y>0.64611</cdr:y>
    </cdr:from>
    <cdr:to>
      <cdr:x>0.32542</cdr:x>
      <cdr:y>0.71276</cdr:y>
    </cdr:to>
    <cdr:sp macro="" textlink="">
      <cdr:nvSpPr>
        <cdr:cNvPr id="8" name="pole tekstowe 7">
          <a:extLst xmlns:a="http://schemas.openxmlformats.org/drawingml/2006/main">
            <a:ext uri="{FF2B5EF4-FFF2-40B4-BE49-F238E27FC236}">
              <a16:creationId xmlns:a16="http://schemas.microsoft.com/office/drawing/2014/main" id="{9C5B9B30-4472-E0D6-4718-ECE9845479AA}"/>
            </a:ext>
          </a:extLst>
        </cdr:cNvPr>
        <cdr:cNvSpPr txBox="1"/>
      </cdr:nvSpPr>
      <cdr:spPr>
        <a:xfrm xmlns:a="http://schemas.openxmlformats.org/drawingml/2006/main">
          <a:off x="2781526" y="2743739"/>
          <a:ext cx="424543" cy="2830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0.48122</cdr:x>
      <cdr:y>0.67687</cdr:y>
    </cdr:from>
    <cdr:to>
      <cdr:x>0.48586</cdr:x>
      <cdr:y>0.68764</cdr:y>
    </cdr:to>
    <cdr:sp macro="" textlink="">
      <cdr:nvSpPr>
        <cdr:cNvPr id="10" name="pole tekstowe 9">
          <a:extLst xmlns:a="http://schemas.openxmlformats.org/drawingml/2006/main">
            <a:ext uri="{FF2B5EF4-FFF2-40B4-BE49-F238E27FC236}">
              <a16:creationId xmlns:a16="http://schemas.microsoft.com/office/drawing/2014/main" id="{D7E9338D-1383-FD49-D3CA-E5E0A56B617A}"/>
            </a:ext>
          </a:extLst>
        </cdr:cNvPr>
        <cdr:cNvSpPr txBox="1"/>
      </cdr:nvSpPr>
      <cdr:spPr>
        <a:xfrm xmlns:a="http://schemas.openxmlformats.org/drawingml/2006/main">
          <a:off x="4740955" y="2874367"/>
          <a:ext cx="45719" cy="45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0.75724</cdr:x>
      <cdr:y>0.63936</cdr:y>
    </cdr:from>
    <cdr:to>
      <cdr:x>0.79341</cdr:x>
      <cdr:y>0.72045</cdr:y>
    </cdr:to>
    <cdr:sp macro="" textlink="">
      <cdr:nvSpPr>
        <cdr:cNvPr id="11" name="pole tekstowe 10">
          <a:extLst xmlns:a="http://schemas.openxmlformats.org/drawingml/2006/main">
            <a:ext uri="{FF2B5EF4-FFF2-40B4-BE49-F238E27FC236}">
              <a16:creationId xmlns:a16="http://schemas.microsoft.com/office/drawing/2014/main" id="{7ED25417-446A-5F8B-090B-1C29342192A3}"/>
            </a:ext>
          </a:extLst>
        </cdr:cNvPr>
        <cdr:cNvSpPr txBox="1"/>
      </cdr:nvSpPr>
      <cdr:spPr>
        <a:xfrm xmlns:a="http://schemas.openxmlformats.org/drawingml/2006/main">
          <a:off x="7522028" y="3145972"/>
          <a:ext cx="359229" cy="3989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6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0.49448</cdr:x>
      <cdr:y>0.18726</cdr:y>
    </cdr:from>
    <cdr:to>
      <cdr:x>0.56298</cdr:x>
      <cdr:y>0.2616</cdr:y>
    </cdr:to>
    <cdr:sp macro="" textlink="">
      <cdr:nvSpPr>
        <cdr:cNvPr id="2" name="pole tekstowe 1">
          <a:extLst xmlns:a="http://schemas.openxmlformats.org/drawingml/2006/main">
            <a:ext uri="{FF2B5EF4-FFF2-40B4-BE49-F238E27FC236}">
              <a16:creationId xmlns:a16="http://schemas.microsoft.com/office/drawing/2014/main" id="{E6098E10-AF51-18A1-6BC7-69E71A4939FA}"/>
            </a:ext>
          </a:extLst>
        </cdr:cNvPr>
        <cdr:cNvSpPr txBox="1"/>
      </cdr:nvSpPr>
      <cdr:spPr>
        <a:xfrm xmlns:a="http://schemas.openxmlformats.org/drawingml/2006/main">
          <a:off x="4871584" y="795196"/>
          <a:ext cx="674914" cy="3156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0.57423</cdr:x>
      <cdr:y>0.14159</cdr:y>
    </cdr:from>
    <cdr:to>
      <cdr:x>0.60273</cdr:x>
      <cdr:y>0.25391</cdr:y>
    </cdr:to>
    <cdr:sp macro="" textlink="">
      <cdr:nvSpPr>
        <cdr:cNvPr id="4" name="pole tekstowe 3">
          <a:extLst xmlns:a="http://schemas.openxmlformats.org/drawingml/2006/main">
            <a:ext uri="{FF2B5EF4-FFF2-40B4-BE49-F238E27FC236}">
              <a16:creationId xmlns:a16="http://schemas.microsoft.com/office/drawing/2014/main" id="{7440EC6A-09AE-ED9B-85A4-5CE13CD26C7A}"/>
            </a:ext>
          </a:extLst>
        </cdr:cNvPr>
        <cdr:cNvSpPr txBox="1"/>
      </cdr:nvSpPr>
      <cdr:spPr>
        <a:xfrm xmlns:a="http://schemas.openxmlformats.org/drawingml/2006/main">
          <a:off x="5704113" y="696687"/>
          <a:ext cx="283069" cy="5526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600" b="1" dirty="0"/>
        </a:p>
      </cdr:txBody>
    </cdr:sp>
  </cdr:relSizeAnchor>
  <cdr:relSizeAnchor xmlns:cdr="http://schemas.openxmlformats.org/drawingml/2006/chartDrawing">
    <cdr:from>
      <cdr:x>0.33537</cdr:x>
      <cdr:y>0.46154</cdr:y>
    </cdr:from>
    <cdr:to>
      <cdr:x>0.42818</cdr:x>
      <cdr:y>0.67687</cdr:y>
    </cdr:to>
    <cdr:sp macro="" textlink="">
      <cdr:nvSpPr>
        <cdr:cNvPr id="5" name="pole tekstowe 4">
          <a:extLst xmlns:a="http://schemas.openxmlformats.org/drawingml/2006/main">
            <a:ext uri="{FF2B5EF4-FFF2-40B4-BE49-F238E27FC236}">
              <a16:creationId xmlns:a16="http://schemas.microsoft.com/office/drawing/2014/main" id="{5DD485E0-EE78-A989-BBDA-6913BC605343}"/>
            </a:ext>
          </a:extLst>
        </cdr:cNvPr>
        <cdr:cNvSpPr txBox="1"/>
      </cdr:nvSpPr>
      <cdr:spPr>
        <a:xfrm xmlns:a="http://schemas.openxmlformats.org/drawingml/2006/main">
          <a:off x="3304041" y="195996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0.58738</cdr:x>
      <cdr:y>0.40264</cdr:y>
    </cdr:from>
    <cdr:to>
      <cdr:x>0.62026</cdr:x>
      <cdr:y>0.50532</cdr:y>
    </cdr:to>
    <cdr:sp macro="" textlink="">
      <cdr:nvSpPr>
        <cdr:cNvPr id="7" name="pole tekstowe 6">
          <a:extLst xmlns:a="http://schemas.openxmlformats.org/drawingml/2006/main">
            <a:ext uri="{FF2B5EF4-FFF2-40B4-BE49-F238E27FC236}">
              <a16:creationId xmlns:a16="http://schemas.microsoft.com/office/drawing/2014/main" id="{B25E1B12-1775-479F-9129-8389720064BE}"/>
            </a:ext>
          </a:extLst>
        </cdr:cNvPr>
        <cdr:cNvSpPr txBox="1"/>
      </cdr:nvSpPr>
      <cdr:spPr>
        <a:xfrm xmlns:a="http://schemas.openxmlformats.org/drawingml/2006/main">
          <a:off x="5834742" y="1981201"/>
          <a:ext cx="326572" cy="5052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600" b="1" dirty="0"/>
        </a:p>
      </cdr:txBody>
    </cdr:sp>
  </cdr:relSizeAnchor>
  <cdr:relSizeAnchor xmlns:cdr="http://schemas.openxmlformats.org/drawingml/2006/chartDrawing">
    <cdr:from>
      <cdr:x>0.28233</cdr:x>
      <cdr:y>0.64611</cdr:y>
    </cdr:from>
    <cdr:to>
      <cdr:x>0.32542</cdr:x>
      <cdr:y>0.71276</cdr:y>
    </cdr:to>
    <cdr:sp macro="" textlink="">
      <cdr:nvSpPr>
        <cdr:cNvPr id="8" name="pole tekstowe 7">
          <a:extLst xmlns:a="http://schemas.openxmlformats.org/drawingml/2006/main">
            <a:ext uri="{FF2B5EF4-FFF2-40B4-BE49-F238E27FC236}">
              <a16:creationId xmlns:a16="http://schemas.microsoft.com/office/drawing/2014/main" id="{9C5B9B30-4472-E0D6-4718-ECE9845479AA}"/>
            </a:ext>
          </a:extLst>
        </cdr:cNvPr>
        <cdr:cNvSpPr txBox="1"/>
      </cdr:nvSpPr>
      <cdr:spPr>
        <a:xfrm xmlns:a="http://schemas.openxmlformats.org/drawingml/2006/main">
          <a:off x="2781526" y="2743739"/>
          <a:ext cx="424543" cy="2830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0.48122</cdr:x>
      <cdr:y>0.67687</cdr:y>
    </cdr:from>
    <cdr:to>
      <cdr:x>0.48586</cdr:x>
      <cdr:y>0.68764</cdr:y>
    </cdr:to>
    <cdr:sp macro="" textlink="">
      <cdr:nvSpPr>
        <cdr:cNvPr id="10" name="pole tekstowe 9">
          <a:extLst xmlns:a="http://schemas.openxmlformats.org/drawingml/2006/main">
            <a:ext uri="{FF2B5EF4-FFF2-40B4-BE49-F238E27FC236}">
              <a16:creationId xmlns:a16="http://schemas.microsoft.com/office/drawing/2014/main" id="{D7E9338D-1383-FD49-D3CA-E5E0A56B617A}"/>
            </a:ext>
          </a:extLst>
        </cdr:cNvPr>
        <cdr:cNvSpPr txBox="1"/>
      </cdr:nvSpPr>
      <cdr:spPr>
        <a:xfrm xmlns:a="http://schemas.openxmlformats.org/drawingml/2006/main">
          <a:off x="4740955" y="2874367"/>
          <a:ext cx="45719" cy="45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0.75724</cdr:x>
      <cdr:y>0.63936</cdr:y>
    </cdr:from>
    <cdr:to>
      <cdr:x>0.79341</cdr:x>
      <cdr:y>0.72045</cdr:y>
    </cdr:to>
    <cdr:sp macro="" textlink="">
      <cdr:nvSpPr>
        <cdr:cNvPr id="11" name="pole tekstowe 10">
          <a:extLst xmlns:a="http://schemas.openxmlformats.org/drawingml/2006/main">
            <a:ext uri="{FF2B5EF4-FFF2-40B4-BE49-F238E27FC236}">
              <a16:creationId xmlns:a16="http://schemas.microsoft.com/office/drawing/2014/main" id="{7ED25417-446A-5F8B-090B-1C29342192A3}"/>
            </a:ext>
          </a:extLst>
        </cdr:cNvPr>
        <cdr:cNvSpPr txBox="1"/>
      </cdr:nvSpPr>
      <cdr:spPr>
        <a:xfrm xmlns:a="http://schemas.openxmlformats.org/drawingml/2006/main">
          <a:off x="7522028" y="3145972"/>
          <a:ext cx="359229" cy="3989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600" b="1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0.49448</cdr:x>
      <cdr:y>0.18726</cdr:y>
    </cdr:from>
    <cdr:to>
      <cdr:x>0.56298</cdr:x>
      <cdr:y>0.2616</cdr:y>
    </cdr:to>
    <cdr:sp macro="" textlink="">
      <cdr:nvSpPr>
        <cdr:cNvPr id="2" name="pole tekstowe 1">
          <a:extLst xmlns:a="http://schemas.openxmlformats.org/drawingml/2006/main">
            <a:ext uri="{FF2B5EF4-FFF2-40B4-BE49-F238E27FC236}">
              <a16:creationId xmlns:a16="http://schemas.microsoft.com/office/drawing/2014/main" id="{E6098E10-AF51-18A1-6BC7-69E71A4939FA}"/>
            </a:ext>
          </a:extLst>
        </cdr:cNvPr>
        <cdr:cNvSpPr txBox="1"/>
      </cdr:nvSpPr>
      <cdr:spPr>
        <a:xfrm xmlns:a="http://schemas.openxmlformats.org/drawingml/2006/main">
          <a:off x="4871584" y="795196"/>
          <a:ext cx="674914" cy="3156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0.57423</cdr:x>
      <cdr:y>0.14159</cdr:y>
    </cdr:from>
    <cdr:to>
      <cdr:x>0.60273</cdr:x>
      <cdr:y>0.25391</cdr:y>
    </cdr:to>
    <cdr:sp macro="" textlink="">
      <cdr:nvSpPr>
        <cdr:cNvPr id="4" name="pole tekstowe 3">
          <a:extLst xmlns:a="http://schemas.openxmlformats.org/drawingml/2006/main">
            <a:ext uri="{FF2B5EF4-FFF2-40B4-BE49-F238E27FC236}">
              <a16:creationId xmlns:a16="http://schemas.microsoft.com/office/drawing/2014/main" id="{7440EC6A-09AE-ED9B-85A4-5CE13CD26C7A}"/>
            </a:ext>
          </a:extLst>
        </cdr:cNvPr>
        <cdr:cNvSpPr txBox="1"/>
      </cdr:nvSpPr>
      <cdr:spPr>
        <a:xfrm xmlns:a="http://schemas.openxmlformats.org/drawingml/2006/main">
          <a:off x="5704113" y="696687"/>
          <a:ext cx="283069" cy="5526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600" b="1" dirty="0"/>
        </a:p>
      </cdr:txBody>
    </cdr:sp>
  </cdr:relSizeAnchor>
  <cdr:relSizeAnchor xmlns:cdr="http://schemas.openxmlformats.org/drawingml/2006/chartDrawing">
    <cdr:from>
      <cdr:x>0.33537</cdr:x>
      <cdr:y>0.46154</cdr:y>
    </cdr:from>
    <cdr:to>
      <cdr:x>0.42818</cdr:x>
      <cdr:y>0.67687</cdr:y>
    </cdr:to>
    <cdr:sp macro="" textlink="">
      <cdr:nvSpPr>
        <cdr:cNvPr id="5" name="pole tekstowe 4">
          <a:extLst xmlns:a="http://schemas.openxmlformats.org/drawingml/2006/main">
            <a:ext uri="{FF2B5EF4-FFF2-40B4-BE49-F238E27FC236}">
              <a16:creationId xmlns:a16="http://schemas.microsoft.com/office/drawing/2014/main" id="{5DD485E0-EE78-A989-BBDA-6913BC605343}"/>
            </a:ext>
          </a:extLst>
        </cdr:cNvPr>
        <cdr:cNvSpPr txBox="1"/>
      </cdr:nvSpPr>
      <cdr:spPr>
        <a:xfrm xmlns:a="http://schemas.openxmlformats.org/drawingml/2006/main">
          <a:off x="3304041" y="195996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0.58738</cdr:x>
      <cdr:y>0.40264</cdr:y>
    </cdr:from>
    <cdr:to>
      <cdr:x>0.62026</cdr:x>
      <cdr:y>0.50532</cdr:y>
    </cdr:to>
    <cdr:sp macro="" textlink="">
      <cdr:nvSpPr>
        <cdr:cNvPr id="7" name="pole tekstowe 6">
          <a:extLst xmlns:a="http://schemas.openxmlformats.org/drawingml/2006/main">
            <a:ext uri="{FF2B5EF4-FFF2-40B4-BE49-F238E27FC236}">
              <a16:creationId xmlns:a16="http://schemas.microsoft.com/office/drawing/2014/main" id="{B25E1B12-1775-479F-9129-8389720064BE}"/>
            </a:ext>
          </a:extLst>
        </cdr:cNvPr>
        <cdr:cNvSpPr txBox="1"/>
      </cdr:nvSpPr>
      <cdr:spPr>
        <a:xfrm xmlns:a="http://schemas.openxmlformats.org/drawingml/2006/main">
          <a:off x="5834742" y="1981201"/>
          <a:ext cx="326572" cy="5052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600" b="1" dirty="0"/>
        </a:p>
      </cdr:txBody>
    </cdr:sp>
  </cdr:relSizeAnchor>
  <cdr:relSizeAnchor xmlns:cdr="http://schemas.openxmlformats.org/drawingml/2006/chartDrawing">
    <cdr:from>
      <cdr:x>0.28233</cdr:x>
      <cdr:y>0.64611</cdr:y>
    </cdr:from>
    <cdr:to>
      <cdr:x>0.32542</cdr:x>
      <cdr:y>0.71276</cdr:y>
    </cdr:to>
    <cdr:sp macro="" textlink="">
      <cdr:nvSpPr>
        <cdr:cNvPr id="8" name="pole tekstowe 7">
          <a:extLst xmlns:a="http://schemas.openxmlformats.org/drawingml/2006/main">
            <a:ext uri="{FF2B5EF4-FFF2-40B4-BE49-F238E27FC236}">
              <a16:creationId xmlns:a16="http://schemas.microsoft.com/office/drawing/2014/main" id="{9C5B9B30-4472-E0D6-4718-ECE9845479AA}"/>
            </a:ext>
          </a:extLst>
        </cdr:cNvPr>
        <cdr:cNvSpPr txBox="1"/>
      </cdr:nvSpPr>
      <cdr:spPr>
        <a:xfrm xmlns:a="http://schemas.openxmlformats.org/drawingml/2006/main">
          <a:off x="2781526" y="2743739"/>
          <a:ext cx="424543" cy="2830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0.48122</cdr:x>
      <cdr:y>0.67687</cdr:y>
    </cdr:from>
    <cdr:to>
      <cdr:x>0.48586</cdr:x>
      <cdr:y>0.68764</cdr:y>
    </cdr:to>
    <cdr:sp macro="" textlink="">
      <cdr:nvSpPr>
        <cdr:cNvPr id="10" name="pole tekstowe 9">
          <a:extLst xmlns:a="http://schemas.openxmlformats.org/drawingml/2006/main">
            <a:ext uri="{FF2B5EF4-FFF2-40B4-BE49-F238E27FC236}">
              <a16:creationId xmlns:a16="http://schemas.microsoft.com/office/drawing/2014/main" id="{D7E9338D-1383-FD49-D3CA-E5E0A56B617A}"/>
            </a:ext>
          </a:extLst>
        </cdr:cNvPr>
        <cdr:cNvSpPr txBox="1"/>
      </cdr:nvSpPr>
      <cdr:spPr>
        <a:xfrm xmlns:a="http://schemas.openxmlformats.org/drawingml/2006/main">
          <a:off x="4740955" y="2874367"/>
          <a:ext cx="45719" cy="45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0.75724</cdr:x>
      <cdr:y>0.63936</cdr:y>
    </cdr:from>
    <cdr:to>
      <cdr:x>0.79341</cdr:x>
      <cdr:y>0.72045</cdr:y>
    </cdr:to>
    <cdr:sp macro="" textlink="">
      <cdr:nvSpPr>
        <cdr:cNvPr id="11" name="pole tekstowe 10">
          <a:extLst xmlns:a="http://schemas.openxmlformats.org/drawingml/2006/main">
            <a:ext uri="{FF2B5EF4-FFF2-40B4-BE49-F238E27FC236}">
              <a16:creationId xmlns:a16="http://schemas.microsoft.com/office/drawing/2014/main" id="{7ED25417-446A-5F8B-090B-1C29342192A3}"/>
            </a:ext>
          </a:extLst>
        </cdr:cNvPr>
        <cdr:cNvSpPr txBox="1"/>
      </cdr:nvSpPr>
      <cdr:spPr>
        <a:xfrm xmlns:a="http://schemas.openxmlformats.org/drawingml/2006/main">
          <a:off x="7522028" y="3145972"/>
          <a:ext cx="359229" cy="3989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600" b="1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0.49448</cdr:x>
      <cdr:y>0.18726</cdr:y>
    </cdr:from>
    <cdr:to>
      <cdr:x>0.56298</cdr:x>
      <cdr:y>0.2616</cdr:y>
    </cdr:to>
    <cdr:sp macro="" textlink="">
      <cdr:nvSpPr>
        <cdr:cNvPr id="2" name="pole tekstowe 1">
          <a:extLst xmlns:a="http://schemas.openxmlformats.org/drawingml/2006/main">
            <a:ext uri="{FF2B5EF4-FFF2-40B4-BE49-F238E27FC236}">
              <a16:creationId xmlns:a16="http://schemas.microsoft.com/office/drawing/2014/main" id="{E6098E10-AF51-18A1-6BC7-69E71A4939FA}"/>
            </a:ext>
          </a:extLst>
        </cdr:cNvPr>
        <cdr:cNvSpPr txBox="1"/>
      </cdr:nvSpPr>
      <cdr:spPr>
        <a:xfrm xmlns:a="http://schemas.openxmlformats.org/drawingml/2006/main">
          <a:off x="4871584" y="795196"/>
          <a:ext cx="674914" cy="3156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0.57423</cdr:x>
      <cdr:y>0.14159</cdr:y>
    </cdr:from>
    <cdr:to>
      <cdr:x>0.60273</cdr:x>
      <cdr:y>0.25391</cdr:y>
    </cdr:to>
    <cdr:sp macro="" textlink="">
      <cdr:nvSpPr>
        <cdr:cNvPr id="4" name="pole tekstowe 3">
          <a:extLst xmlns:a="http://schemas.openxmlformats.org/drawingml/2006/main">
            <a:ext uri="{FF2B5EF4-FFF2-40B4-BE49-F238E27FC236}">
              <a16:creationId xmlns:a16="http://schemas.microsoft.com/office/drawing/2014/main" id="{7440EC6A-09AE-ED9B-85A4-5CE13CD26C7A}"/>
            </a:ext>
          </a:extLst>
        </cdr:cNvPr>
        <cdr:cNvSpPr txBox="1"/>
      </cdr:nvSpPr>
      <cdr:spPr>
        <a:xfrm xmlns:a="http://schemas.openxmlformats.org/drawingml/2006/main">
          <a:off x="5704113" y="696687"/>
          <a:ext cx="283069" cy="5526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600" b="1" dirty="0"/>
        </a:p>
      </cdr:txBody>
    </cdr:sp>
  </cdr:relSizeAnchor>
  <cdr:relSizeAnchor xmlns:cdr="http://schemas.openxmlformats.org/drawingml/2006/chartDrawing">
    <cdr:from>
      <cdr:x>0.33537</cdr:x>
      <cdr:y>0.46154</cdr:y>
    </cdr:from>
    <cdr:to>
      <cdr:x>0.42818</cdr:x>
      <cdr:y>0.67687</cdr:y>
    </cdr:to>
    <cdr:sp macro="" textlink="">
      <cdr:nvSpPr>
        <cdr:cNvPr id="5" name="pole tekstowe 4">
          <a:extLst xmlns:a="http://schemas.openxmlformats.org/drawingml/2006/main">
            <a:ext uri="{FF2B5EF4-FFF2-40B4-BE49-F238E27FC236}">
              <a16:creationId xmlns:a16="http://schemas.microsoft.com/office/drawing/2014/main" id="{5DD485E0-EE78-A989-BBDA-6913BC605343}"/>
            </a:ext>
          </a:extLst>
        </cdr:cNvPr>
        <cdr:cNvSpPr txBox="1"/>
      </cdr:nvSpPr>
      <cdr:spPr>
        <a:xfrm xmlns:a="http://schemas.openxmlformats.org/drawingml/2006/main">
          <a:off x="3304041" y="195996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0.58738</cdr:x>
      <cdr:y>0.40264</cdr:y>
    </cdr:from>
    <cdr:to>
      <cdr:x>0.62026</cdr:x>
      <cdr:y>0.50532</cdr:y>
    </cdr:to>
    <cdr:sp macro="" textlink="">
      <cdr:nvSpPr>
        <cdr:cNvPr id="7" name="pole tekstowe 6">
          <a:extLst xmlns:a="http://schemas.openxmlformats.org/drawingml/2006/main">
            <a:ext uri="{FF2B5EF4-FFF2-40B4-BE49-F238E27FC236}">
              <a16:creationId xmlns:a16="http://schemas.microsoft.com/office/drawing/2014/main" id="{B25E1B12-1775-479F-9129-8389720064BE}"/>
            </a:ext>
          </a:extLst>
        </cdr:cNvPr>
        <cdr:cNvSpPr txBox="1"/>
      </cdr:nvSpPr>
      <cdr:spPr>
        <a:xfrm xmlns:a="http://schemas.openxmlformats.org/drawingml/2006/main">
          <a:off x="5834742" y="1981201"/>
          <a:ext cx="326572" cy="5052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600" b="1" dirty="0"/>
        </a:p>
      </cdr:txBody>
    </cdr:sp>
  </cdr:relSizeAnchor>
  <cdr:relSizeAnchor xmlns:cdr="http://schemas.openxmlformats.org/drawingml/2006/chartDrawing">
    <cdr:from>
      <cdr:x>0.28233</cdr:x>
      <cdr:y>0.64611</cdr:y>
    </cdr:from>
    <cdr:to>
      <cdr:x>0.32542</cdr:x>
      <cdr:y>0.71276</cdr:y>
    </cdr:to>
    <cdr:sp macro="" textlink="">
      <cdr:nvSpPr>
        <cdr:cNvPr id="8" name="pole tekstowe 7">
          <a:extLst xmlns:a="http://schemas.openxmlformats.org/drawingml/2006/main">
            <a:ext uri="{FF2B5EF4-FFF2-40B4-BE49-F238E27FC236}">
              <a16:creationId xmlns:a16="http://schemas.microsoft.com/office/drawing/2014/main" id="{9C5B9B30-4472-E0D6-4718-ECE9845479AA}"/>
            </a:ext>
          </a:extLst>
        </cdr:cNvPr>
        <cdr:cNvSpPr txBox="1"/>
      </cdr:nvSpPr>
      <cdr:spPr>
        <a:xfrm xmlns:a="http://schemas.openxmlformats.org/drawingml/2006/main">
          <a:off x="2781526" y="2743739"/>
          <a:ext cx="424543" cy="2830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0.48122</cdr:x>
      <cdr:y>0.67687</cdr:y>
    </cdr:from>
    <cdr:to>
      <cdr:x>0.48586</cdr:x>
      <cdr:y>0.68764</cdr:y>
    </cdr:to>
    <cdr:sp macro="" textlink="">
      <cdr:nvSpPr>
        <cdr:cNvPr id="10" name="pole tekstowe 9">
          <a:extLst xmlns:a="http://schemas.openxmlformats.org/drawingml/2006/main">
            <a:ext uri="{FF2B5EF4-FFF2-40B4-BE49-F238E27FC236}">
              <a16:creationId xmlns:a16="http://schemas.microsoft.com/office/drawing/2014/main" id="{D7E9338D-1383-FD49-D3CA-E5E0A56B617A}"/>
            </a:ext>
          </a:extLst>
        </cdr:cNvPr>
        <cdr:cNvSpPr txBox="1"/>
      </cdr:nvSpPr>
      <cdr:spPr>
        <a:xfrm xmlns:a="http://schemas.openxmlformats.org/drawingml/2006/main">
          <a:off x="4740955" y="2874367"/>
          <a:ext cx="45719" cy="45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0.75724</cdr:x>
      <cdr:y>0.63936</cdr:y>
    </cdr:from>
    <cdr:to>
      <cdr:x>0.79341</cdr:x>
      <cdr:y>0.72045</cdr:y>
    </cdr:to>
    <cdr:sp macro="" textlink="">
      <cdr:nvSpPr>
        <cdr:cNvPr id="11" name="pole tekstowe 10">
          <a:extLst xmlns:a="http://schemas.openxmlformats.org/drawingml/2006/main">
            <a:ext uri="{FF2B5EF4-FFF2-40B4-BE49-F238E27FC236}">
              <a16:creationId xmlns:a16="http://schemas.microsoft.com/office/drawing/2014/main" id="{7ED25417-446A-5F8B-090B-1C29342192A3}"/>
            </a:ext>
          </a:extLst>
        </cdr:cNvPr>
        <cdr:cNvSpPr txBox="1"/>
      </cdr:nvSpPr>
      <cdr:spPr>
        <a:xfrm xmlns:a="http://schemas.openxmlformats.org/drawingml/2006/main">
          <a:off x="7522028" y="3145972"/>
          <a:ext cx="359229" cy="3989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600" b="1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0.49448</cdr:x>
      <cdr:y>0.18726</cdr:y>
    </cdr:from>
    <cdr:to>
      <cdr:x>0.56298</cdr:x>
      <cdr:y>0.2616</cdr:y>
    </cdr:to>
    <cdr:sp macro="" textlink="">
      <cdr:nvSpPr>
        <cdr:cNvPr id="2" name="pole tekstowe 1">
          <a:extLst xmlns:a="http://schemas.openxmlformats.org/drawingml/2006/main">
            <a:ext uri="{FF2B5EF4-FFF2-40B4-BE49-F238E27FC236}">
              <a16:creationId xmlns:a16="http://schemas.microsoft.com/office/drawing/2014/main" id="{E6098E10-AF51-18A1-6BC7-69E71A4939FA}"/>
            </a:ext>
          </a:extLst>
        </cdr:cNvPr>
        <cdr:cNvSpPr txBox="1"/>
      </cdr:nvSpPr>
      <cdr:spPr>
        <a:xfrm xmlns:a="http://schemas.openxmlformats.org/drawingml/2006/main">
          <a:off x="4871584" y="795196"/>
          <a:ext cx="674914" cy="3156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0.57423</cdr:x>
      <cdr:y>0.14159</cdr:y>
    </cdr:from>
    <cdr:to>
      <cdr:x>0.60273</cdr:x>
      <cdr:y>0.25391</cdr:y>
    </cdr:to>
    <cdr:sp macro="" textlink="">
      <cdr:nvSpPr>
        <cdr:cNvPr id="4" name="pole tekstowe 3">
          <a:extLst xmlns:a="http://schemas.openxmlformats.org/drawingml/2006/main">
            <a:ext uri="{FF2B5EF4-FFF2-40B4-BE49-F238E27FC236}">
              <a16:creationId xmlns:a16="http://schemas.microsoft.com/office/drawing/2014/main" id="{7440EC6A-09AE-ED9B-85A4-5CE13CD26C7A}"/>
            </a:ext>
          </a:extLst>
        </cdr:cNvPr>
        <cdr:cNvSpPr txBox="1"/>
      </cdr:nvSpPr>
      <cdr:spPr>
        <a:xfrm xmlns:a="http://schemas.openxmlformats.org/drawingml/2006/main">
          <a:off x="5704113" y="696687"/>
          <a:ext cx="283069" cy="5526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600" b="1" dirty="0"/>
        </a:p>
      </cdr:txBody>
    </cdr:sp>
  </cdr:relSizeAnchor>
  <cdr:relSizeAnchor xmlns:cdr="http://schemas.openxmlformats.org/drawingml/2006/chartDrawing">
    <cdr:from>
      <cdr:x>0.33537</cdr:x>
      <cdr:y>0.46154</cdr:y>
    </cdr:from>
    <cdr:to>
      <cdr:x>0.42818</cdr:x>
      <cdr:y>0.67687</cdr:y>
    </cdr:to>
    <cdr:sp macro="" textlink="">
      <cdr:nvSpPr>
        <cdr:cNvPr id="5" name="pole tekstowe 4">
          <a:extLst xmlns:a="http://schemas.openxmlformats.org/drawingml/2006/main">
            <a:ext uri="{FF2B5EF4-FFF2-40B4-BE49-F238E27FC236}">
              <a16:creationId xmlns:a16="http://schemas.microsoft.com/office/drawing/2014/main" id="{5DD485E0-EE78-A989-BBDA-6913BC605343}"/>
            </a:ext>
          </a:extLst>
        </cdr:cNvPr>
        <cdr:cNvSpPr txBox="1"/>
      </cdr:nvSpPr>
      <cdr:spPr>
        <a:xfrm xmlns:a="http://schemas.openxmlformats.org/drawingml/2006/main">
          <a:off x="3304041" y="195996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0.58738</cdr:x>
      <cdr:y>0.40264</cdr:y>
    </cdr:from>
    <cdr:to>
      <cdr:x>0.62026</cdr:x>
      <cdr:y>0.50532</cdr:y>
    </cdr:to>
    <cdr:sp macro="" textlink="">
      <cdr:nvSpPr>
        <cdr:cNvPr id="7" name="pole tekstowe 6">
          <a:extLst xmlns:a="http://schemas.openxmlformats.org/drawingml/2006/main">
            <a:ext uri="{FF2B5EF4-FFF2-40B4-BE49-F238E27FC236}">
              <a16:creationId xmlns:a16="http://schemas.microsoft.com/office/drawing/2014/main" id="{B25E1B12-1775-479F-9129-8389720064BE}"/>
            </a:ext>
          </a:extLst>
        </cdr:cNvPr>
        <cdr:cNvSpPr txBox="1"/>
      </cdr:nvSpPr>
      <cdr:spPr>
        <a:xfrm xmlns:a="http://schemas.openxmlformats.org/drawingml/2006/main">
          <a:off x="5834742" y="1981201"/>
          <a:ext cx="326572" cy="5052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600" b="1" dirty="0"/>
        </a:p>
      </cdr:txBody>
    </cdr:sp>
  </cdr:relSizeAnchor>
  <cdr:relSizeAnchor xmlns:cdr="http://schemas.openxmlformats.org/drawingml/2006/chartDrawing">
    <cdr:from>
      <cdr:x>0.28233</cdr:x>
      <cdr:y>0.64611</cdr:y>
    </cdr:from>
    <cdr:to>
      <cdr:x>0.32542</cdr:x>
      <cdr:y>0.71276</cdr:y>
    </cdr:to>
    <cdr:sp macro="" textlink="">
      <cdr:nvSpPr>
        <cdr:cNvPr id="8" name="pole tekstowe 7">
          <a:extLst xmlns:a="http://schemas.openxmlformats.org/drawingml/2006/main">
            <a:ext uri="{FF2B5EF4-FFF2-40B4-BE49-F238E27FC236}">
              <a16:creationId xmlns:a16="http://schemas.microsoft.com/office/drawing/2014/main" id="{9C5B9B30-4472-E0D6-4718-ECE9845479AA}"/>
            </a:ext>
          </a:extLst>
        </cdr:cNvPr>
        <cdr:cNvSpPr txBox="1"/>
      </cdr:nvSpPr>
      <cdr:spPr>
        <a:xfrm xmlns:a="http://schemas.openxmlformats.org/drawingml/2006/main">
          <a:off x="2781526" y="2743739"/>
          <a:ext cx="424543" cy="2830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0.48122</cdr:x>
      <cdr:y>0.67687</cdr:y>
    </cdr:from>
    <cdr:to>
      <cdr:x>0.48586</cdr:x>
      <cdr:y>0.68764</cdr:y>
    </cdr:to>
    <cdr:sp macro="" textlink="">
      <cdr:nvSpPr>
        <cdr:cNvPr id="10" name="pole tekstowe 9">
          <a:extLst xmlns:a="http://schemas.openxmlformats.org/drawingml/2006/main">
            <a:ext uri="{FF2B5EF4-FFF2-40B4-BE49-F238E27FC236}">
              <a16:creationId xmlns:a16="http://schemas.microsoft.com/office/drawing/2014/main" id="{D7E9338D-1383-FD49-D3CA-E5E0A56B617A}"/>
            </a:ext>
          </a:extLst>
        </cdr:cNvPr>
        <cdr:cNvSpPr txBox="1"/>
      </cdr:nvSpPr>
      <cdr:spPr>
        <a:xfrm xmlns:a="http://schemas.openxmlformats.org/drawingml/2006/main">
          <a:off x="4740955" y="2874367"/>
          <a:ext cx="45719" cy="45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0.75724</cdr:x>
      <cdr:y>0.63936</cdr:y>
    </cdr:from>
    <cdr:to>
      <cdr:x>0.79341</cdr:x>
      <cdr:y>0.72045</cdr:y>
    </cdr:to>
    <cdr:sp macro="" textlink="">
      <cdr:nvSpPr>
        <cdr:cNvPr id="11" name="pole tekstowe 10">
          <a:extLst xmlns:a="http://schemas.openxmlformats.org/drawingml/2006/main">
            <a:ext uri="{FF2B5EF4-FFF2-40B4-BE49-F238E27FC236}">
              <a16:creationId xmlns:a16="http://schemas.microsoft.com/office/drawing/2014/main" id="{7ED25417-446A-5F8B-090B-1C29342192A3}"/>
            </a:ext>
          </a:extLst>
        </cdr:cNvPr>
        <cdr:cNvSpPr txBox="1"/>
      </cdr:nvSpPr>
      <cdr:spPr>
        <a:xfrm xmlns:a="http://schemas.openxmlformats.org/drawingml/2006/main">
          <a:off x="7522028" y="3145972"/>
          <a:ext cx="359229" cy="3989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600" b="1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0.49448</cdr:x>
      <cdr:y>0.18726</cdr:y>
    </cdr:from>
    <cdr:to>
      <cdr:x>0.56298</cdr:x>
      <cdr:y>0.2616</cdr:y>
    </cdr:to>
    <cdr:sp macro="" textlink="">
      <cdr:nvSpPr>
        <cdr:cNvPr id="2" name="pole tekstowe 1">
          <a:extLst xmlns:a="http://schemas.openxmlformats.org/drawingml/2006/main">
            <a:ext uri="{FF2B5EF4-FFF2-40B4-BE49-F238E27FC236}">
              <a16:creationId xmlns:a16="http://schemas.microsoft.com/office/drawing/2014/main" id="{E6098E10-AF51-18A1-6BC7-69E71A4939FA}"/>
            </a:ext>
          </a:extLst>
        </cdr:cNvPr>
        <cdr:cNvSpPr txBox="1"/>
      </cdr:nvSpPr>
      <cdr:spPr>
        <a:xfrm xmlns:a="http://schemas.openxmlformats.org/drawingml/2006/main">
          <a:off x="4871584" y="795196"/>
          <a:ext cx="674914" cy="3156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0.57423</cdr:x>
      <cdr:y>0.14159</cdr:y>
    </cdr:from>
    <cdr:to>
      <cdr:x>0.60273</cdr:x>
      <cdr:y>0.25391</cdr:y>
    </cdr:to>
    <cdr:sp macro="" textlink="">
      <cdr:nvSpPr>
        <cdr:cNvPr id="4" name="pole tekstowe 3">
          <a:extLst xmlns:a="http://schemas.openxmlformats.org/drawingml/2006/main">
            <a:ext uri="{FF2B5EF4-FFF2-40B4-BE49-F238E27FC236}">
              <a16:creationId xmlns:a16="http://schemas.microsoft.com/office/drawing/2014/main" id="{7440EC6A-09AE-ED9B-85A4-5CE13CD26C7A}"/>
            </a:ext>
          </a:extLst>
        </cdr:cNvPr>
        <cdr:cNvSpPr txBox="1"/>
      </cdr:nvSpPr>
      <cdr:spPr>
        <a:xfrm xmlns:a="http://schemas.openxmlformats.org/drawingml/2006/main">
          <a:off x="5704113" y="696687"/>
          <a:ext cx="283069" cy="5526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600" b="1" dirty="0"/>
        </a:p>
      </cdr:txBody>
    </cdr:sp>
  </cdr:relSizeAnchor>
  <cdr:relSizeAnchor xmlns:cdr="http://schemas.openxmlformats.org/drawingml/2006/chartDrawing">
    <cdr:from>
      <cdr:x>0.33537</cdr:x>
      <cdr:y>0.46154</cdr:y>
    </cdr:from>
    <cdr:to>
      <cdr:x>0.42818</cdr:x>
      <cdr:y>0.67687</cdr:y>
    </cdr:to>
    <cdr:sp macro="" textlink="">
      <cdr:nvSpPr>
        <cdr:cNvPr id="5" name="pole tekstowe 4">
          <a:extLst xmlns:a="http://schemas.openxmlformats.org/drawingml/2006/main">
            <a:ext uri="{FF2B5EF4-FFF2-40B4-BE49-F238E27FC236}">
              <a16:creationId xmlns:a16="http://schemas.microsoft.com/office/drawing/2014/main" id="{5DD485E0-EE78-A989-BBDA-6913BC605343}"/>
            </a:ext>
          </a:extLst>
        </cdr:cNvPr>
        <cdr:cNvSpPr txBox="1"/>
      </cdr:nvSpPr>
      <cdr:spPr>
        <a:xfrm xmlns:a="http://schemas.openxmlformats.org/drawingml/2006/main">
          <a:off x="3304041" y="195996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0.58738</cdr:x>
      <cdr:y>0.40264</cdr:y>
    </cdr:from>
    <cdr:to>
      <cdr:x>0.62026</cdr:x>
      <cdr:y>0.50532</cdr:y>
    </cdr:to>
    <cdr:sp macro="" textlink="">
      <cdr:nvSpPr>
        <cdr:cNvPr id="7" name="pole tekstowe 6">
          <a:extLst xmlns:a="http://schemas.openxmlformats.org/drawingml/2006/main">
            <a:ext uri="{FF2B5EF4-FFF2-40B4-BE49-F238E27FC236}">
              <a16:creationId xmlns:a16="http://schemas.microsoft.com/office/drawing/2014/main" id="{B25E1B12-1775-479F-9129-8389720064BE}"/>
            </a:ext>
          </a:extLst>
        </cdr:cNvPr>
        <cdr:cNvSpPr txBox="1"/>
      </cdr:nvSpPr>
      <cdr:spPr>
        <a:xfrm xmlns:a="http://schemas.openxmlformats.org/drawingml/2006/main">
          <a:off x="5834742" y="1981201"/>
          <a:ext cx="326572" cy="5052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600" b="1" dirty="0"/>
        </a:p>
      </cdr:txBody>
    </cdr:sp>
  </cdr:relSizeAnchor>
  <cdr:relSizeAnchor xmlns:cdr="http://schemas.openxmlformats.org/drawingml/2006/chartDrawing">
    <cdr:from>
      <cdr:x>0.28233</cdr:x>
      <cdr:y>0.64611</cdr:y>
    </cdr:from>
    <cdr:to>
      <cdr:x>0.32542</cdr:x>
      <cdr:y>0.71276</cdr:y>
    </cdr:to>
    <cdr:sp macro="" textlink="">
      <cdr:nvSpPr>
        <cdr:cNvPr id="8" name="pole tekstowe 7">
          <a:extLst xmlns:a="http://schemas.openxmlformats.org/drawingml/2006/main">
            <a:ext uri="{FF2B5EF4-FFF2-40B4-BE49-F238E27FC236}">
              <a16:creationId xmlns:a16="http://schemas.microsoft.com/office/drawing/2014/main" id="{9C5B9B30-4472-E0D6-4718-ECE9845479AA}"/>
            </a:ext>
          </a:extLst>
        </cdr:cNvPr>
        <cdr:cNvSpPr txBox="1"/>
      </cdr:nvSpPr>
      <cdr:spPr>
        <a:xfrm xmlns:a="http://schemas.openxmlformats.org/drawingml/2006/main">
          <a:off x="2781526" y="2743739"/>
          <a:ext cx="424543" cy="2830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0.48122</cdr:x>
      <cdr:y>0.67687</cdr:y>
    </cdr:from>
    <cdr:to>
      <cdr:x>0.48586</cdr:x>
      <cdr:y>0.68764</cdr:y>
    </cdr:to>
    <cdr:sp macro="" textlink="">
      <cdr:nvSpPr>
        <cdr:cNvPr id="10" name="pole tekstowe 9">
          <a:extLst xmlns:a="http://schemas.openxmlformats.org/drawingml/2006/main">
            <a:ext uri="{FF2B5EF4-FFF2-40B4-BE49-F238E27FC236}">
              <a16:creationId xmlns:a16="http://schemas.microsoft.com/office/drawing/2014/main" id="{D7E9338D-1383-FD49-D3CA-E5E0A56B617A}"/>
            </a:ext>
          </a:extLst>
        </cdr:cNvPr>
        <cdr:cNvSpPr txBox="1"/>
      </cdr:nvSpPr>
      <cdr:spPr>
        <a:xfrm xmlns:a="http://schemas.openxmlformats.org/drawingml/2006/main">
          <a:off x="4740955" y="2874367"/>
          <a:ext cx="45719" cy="45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0.75724</cdr:x>
      <cdr:y>0.63936</cdr:y>
    </cdr:from>
    <cdr:to>
      <cdr:x>0.79341</cdr:x>
      <cdr:y>0.72045</cdr:y>
    </cdr:to>
    <cdr:sp macro="" textlink="">
      <cdr:nvSpPr>
        <cdr:cNvPr id="11" name="pole tekstowe 10">
          <a:extLst xmlns:a="http://schemas.openxmlformats.org/drawingml/2006/main">
            <a:ext uri="{FF2B5EF4-FFF2-40B4-BE49-F238E27FC236}">
              <a16:creationId xmlns:a16="http://schemas.microsoft.com/office/drawing/2014/main" id="{7ED25417-446A-5F8B-090B-1C29342192A3}"/>
            </a:ext>
          </a:extLst>
        </cdr:cNvPr>
        <cdr:cNvSpPr txBox="1"/>
      </cdr:nvSpPr>
      <cdr:spPr>
        <a:xfrm xmlns:a="http://schemas.openxmlformats.org/drawingml/2006/main">
          <a:off x="7522028" y="3145972"/>
          <a:ext cx="359229" cy="3989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600" b="1" dirty="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0.17404</cdr:x>
      <cdr:y>0.28605</cdr:y>
    </cdr:from>
    <cdr:to>
      <cdr:x>0.25277</cdr:x>
      <cdr:y>0.36962</cdr:y>
    </cdr:to>
    <cdr:sp macro="" textlink="">
      <cdr:nvSpPr>
        <cdr:cNvPr id="2" name="pole tekstowe 1">
          <a:extLst xmlns:a="http://schemas.openxmlformats.org/drawingml/2006/main">
            <a:ext uri="{FF2B5EF4-FFF2-40B4-BE49-F238E27FC236}">
              <a16:creationId xmlns:a16="http://schemas.microsoft.com/office/drawing/2014/main" id="{8C154F6F-8861-05A0-3796-587AB813775F}"/>
            </a:ext>
          </a:extLst>
        </cdr:cNvPr>
        <cdr:cNvSpPr txBox="1"/>
      </cdr:nvSpPr>
      <cdr:spPr>
        <a:xfrm xmlns:a="http://schemas.openxmlformats.org/drawingml/2006/main">
          <a:off x="1828800" y="1550127"/>
          <a:ext cx="827314" cy="4528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100" dirty="0">
              <a:solidFill>
                <a:schemeClr val="bg1"/>
              </a:solidFill>
            </a:rPr>
            <a:t>101 umów</a:t>
          </a:r>
        </a:p>
      </cdr:txBody>
    </cdr:sp>
  </cdr:relSizeAnchor>
  <cdr:relSizeAnchor xmlns:cdr="http://schemas.openxmlformats.org/drawingml/2006/chartDrawing">
    <cdr:from>
      <cdr:x>0.3239</cdr:x>
      <cdr:y>0.6088</cdr:y>
    </cdr:from>
    <cdr:to>
      <cdr:x>0.40263</cdr:x>
      <cdr:y>0.69236</cdr:y>
    </cdr:to>
    <cdr:sp macro="" textlink="">
      <cdr:nvSpPr>
        <cdr:cNvPr id="3" name="pole tekstowe 1">
          <a:extLst xmlns:a="http://schemas.openxmlformats.org/drawingml/2006/main">
            <a:ext uri="{FF2B5EF4-FFF2-40B4-BE49-F238E27FC236}">
              <a16:creationId xmlns:a16="http://schemas.microsoft.com/office/drawing/2014/main" id="{F6959B7F-0330-C0F3-0E6B-486DA8331E0B}"/>
            </a:ext>
          </a:extLst>
        </cdr:cNvPr>
        <cdr:cNvSpPr txBox="1"/>
      </cdr:nvSpPr>
      <cdr:spPr>
        <a:xfrm xmlns:a="http://schemas.openxmlformats.org/drawingml/2006/main">
          <a:off x="3403600" y="3299098"/>
          <a:ext cx="827314" cy="4528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dirty="0">
              <a:solidFill>
                <a:schemeClr val="tx1"/>
              </a:solidFill>
            </a:rPr>
            <a:t>52</a:t>
          </a:r>
          <a:r>
            <a:rPr lang="pl-PL" sz="1100" dirty="0">
              <a:solidFill>
                <a:schemeClr val="tx1"/>
              </a:solidFill>
            </a:rPr>
            <a:t> umowy</a:t>
          </a:r>
        </a:p>
      </cdr:txBody>
    </cdr:sp>
  </cdr:relSizeAnchor>
  <cdr:relSizeAnchor xmlns:cdr="http://schemas.openxmlformats.org/drawingml/2006/chartDrawing">
    <cdr:from>
      <cdr:x>0.47811</cdr:x>
      <cdr:y>0.61335</cdr:y>
    </cdr:from>
    <cdr:to>
      <cdr:x>0.55684</cdr:x>
      <cdr:y>0.69692</cdr:y>
    </cdr:to>
    <cdr:sp macro="" textlink="">
      <cdr:nvSpPr>
        <cdr:cNvPr id="4" name="pole tekstowe 1">
          <a:extLst xmlns:a="http://schemas.openxmlformats.org/drawingml/2006/main">
            <a:ext uri="{FF2B5EF4-FFF2-40B4-BE49-F238E27FC236}">
              <a16:creationId xmlns:a16="http://schemas.microsoft.com/office/drawing/2014/main" id="{FB10CC04-268F-59AC-3E66-D0A54CFF7AB8}"/>
            </a:ext>
          </a:extLst>
        </cdr:cNvPr>
        <cdr:cNvSpPr txBox="1"/>
      </cdr:nvSpPr>
      <cdr:spPr>
        <a:xfrm xmlns:a="http://schemas.openxmlformats.org/drawingml/2006/main">
          <a:off x="5024038" y="3323772"/>
          <a:ext cx="827314" cy="4528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dirty="0">
              <a:solidFill>
                <a:schemeClr val="tx1"/>
              </a:solidFill>
            </a:rPr>
            <a:t>6</a:t>
          </a:r>
          <a:r>
            <a:rPr lang="pl-PL" sz="1100" dirty="0">
              <a:solidFill>
                <a:schemeClr val="tx1"/>
              </a:solidFill>
            </a:rPr>
            <a:t> umów</a:t>
          </a:r>
        </a:p>
      </cdr:txBody>
    </cdr:sp>
  </cdr:relSizeAnchor>
  <cdr:relSizeAnchor xmlns:cdr="http://schemas.openxmlformats.org/drawingml/2006/chartDrawing">
    <cdr:from>
      <cdr:x>0.61727</cdr:x>
      <cdr:y>0.8228</cdr:y>
    </cdr:from>
    <cdr:to>
      <cdr:x>0.696</cdr:x>
      <cdr:y>0.90128</cdr:y>
    </cdr:to>
    <cdr:sp macro="" textlink="">
      <cdr:nvSpPr>
        <cdr:cNvPr id="5" name="pole tekstowe 1">
          <a:extLst xmlns:a="http://schemas.openxmlformats.org/drawingml/2006/main">
            <a:ext uri="{FF2B5EF4-FFF2-40B4-BE49-F238E27FC236}">
              <a16:creationId xmlns:a16="http://schemas.microsoft.com/office/drawing/2014/main" id="{55F5C539-FE0B-1DDD-601D-5D63EC87541B}"/>
            </a:ext>
          </a:extLst>
        </cdr:cNvPr>
        <cdr:cNvSpPr txBox="1"/>
      </cdr:nvSpPr>
      <cdr:spPr>
        <a:xfrm xmlns:a="http://schemas.openxmlformats.org/drawingml/2006/main">
          <a:off x="6486435" y="4458789"/>
          <a:ext cx="827314" cy="4252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dirty="0">
              <a:solidFill>
                <a:schemeClr val="bg1"/>
              </a:solidFill>
            </a:rPr>
            <a:t>18</a:t>
          </a:r>
          <a:r>
            <a:rPr lang="pl-PL" sz="1100" dirty="0">
              <a:solidFill>
                <a:schemeClr val="bg1"/>
              </a:solidFill>
            </a:rPr>
            <a:t> umów</a:t>
          </a:r>
        </a:p>
      </cdr:txBody>
    </cdr:sp>
  </cdr:relSizeAnchor>
  <cdr:relSizeAnchor xmlns:cdr="http://schemas.openxmlformats.org/drawingml/2006/chartDrawing">
    <cdr:from>
      <cdr:x>0.76645</cdr:x>
      <cdr:y>0.81771</cdr:y>
    </cdr:from>
    <cdr:to>
      <cdr:x>0.84518</cdr:x>
      <cdr:y>0.90128</cdr:y>
    </cdr:to>
    <cdr:sp macro="" textlink="">
      <cdr:nvSpPr>
        <cdr:cNvPr id="6" name="pole tekstowe 1">
          <a:extLst xmlns:a="http://schemas.openxmlformats.org/drawingml/2006/main">
            <a:ext uri="{FF2B5EF4-FFF2-40B4-BE49-F238E27FC236}">
              <a16:creationId xmlns:a16="http://schemas.microsoft.com/office/drawing/2014/main" id="{55F5C539-FE0B-1DDD-601D-5D63EC87541B}"/>
            </a:ext>
          </a:extLst>
        </cdr:cNvPr>
        <cdr:cNvSpPr txBox="1"/>
      </cdr:nvSpPr>
      <cdr:spPr>
        <a:xfrm xmlns:a="http://schemas.openxmlformats.org/drawingml/2006/main">
          <a:off x="8053977" y="4431213"/>
          <a:ext cx="827314" cy="4528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dirty="0">
              <a:solidFill>
                <a:schemeClr val="bg1"/>
              </a:solidFill>
            </a:rPr>
            <a:t>25</a:t>
          </a:r>
          <a:r>
            <a:rPr lang="pl-PL" sz="1100" dirty="0">
              <a:solidFill>
                <a:schemeClr val="bg1"/>
              </a:solidFill>
            </a:rPr>
            <a:t> umów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2B91CC-87A4-4F60-A1FE-4E0B037A4ED7}" type="datetimeFigureOut">
              <a:rPr lang="pl-PL" smtClean="0"/>
              <a:t>21.06.2024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8C507C-8A59-4616-9AEF-C16FCD2E376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19224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4.png"/><Relationship Id="rId16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170659" y="1790613"/>
            <a:ext cx="9851923" cy="3924814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</a:extLst>
          </p:cNvPr>
          <p:cNvSpPr/>
          <p:nvPr userDrawn="1"/>
        </p:nvSpPr>
        <p:spPr>
          <a:xfrm>
            <a:off x="2" y="0"/>
            <a:ext cx="5685979" cy="24438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827" y="1790612"/>
            <a:ext cx="4514751" cy="653253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2B41AD81-079D-B212-C8B7-9A9D3BEE51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87" y="490243"/>
            <a:ext cx="1231537" cy="979756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0A433181-6EED-44B3-4822-4AF9E6BA906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255" y="490243"/>
            <a:ext cx="1231537" cy="979756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276322E5-6025-7EA2-67FB-9F57E921005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023" y="490243"/>
            <a:ext cx="1231537" cy="9797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0332" y="2775173"/>
            <a:ext cx="9031400" cy="1004864"/>
          </a:xfrm>
        </p:spPr>
        <p:txBody>
          <a:bodyPr anchor="t" anchorCtr="0">
            <a:normAutofit/>
          </a:bodyPr>
          <a:lstStyle>
            <a:lvl1pPr algn="l">
              <a:lnSpc>
                <a:spcPts val="3629"/>
              </a:lnSpc>
              <a:defRPr sz="290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0345" y="4410532"/>
            <a:ext cx="9031311" cy="979756"/>
          </a:xfrm>
        </p:spPr>
        <p:txBody>
          <a:bodyPr>
            <a:normAutofit/>
          </a:bodyPr>
          <a:lstStyle>
            <a:lvl1pPr marL="0" indent="0" algn="l">
              <a:lnSpc>
                <a:spcPts val="3175"/>
              </a:lnSpc>
              <a:buNone/>
              <a:defRPr sz="2540" b="1">
                <a:solidFill>
                  <a:schemeClr val="tx2"/>
                </a:solidFill>
              </a:defRPr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68958" y="490243"/>
            <a:ext cx="2052383" cy="316710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2A3D249-6366-4532-95C2-9DDC07D17B44}" type="datetime1">
              <a:rPr lang="pl-PL" smtClean="0"/>
              <a:t>21.06.2024</a:t>
            </a:fld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6087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169419" y="1799461"/>
            <a:ext cx="9853164" cy="3915966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" y="0"/>
            <a:ext cx="5685979" cy="24438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419" y="1799460"/>
            <a:ext cx="4514751" cy="6532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0332" y="2785254"/>
            <a:ext cx="9031400" cy="986800"/>
          </a:xfrm>
        </p:spPr>
        <p:txBody>
          <a:bodyPr anchor="t" anchorCtr="0">
            <a:normAutofit/>
          </a:bodyPr>
          <a:lstStyle>
            <a:lvl1pPr algn="l">
              <a:lnSpc>
                <a:spcPts val="3629"/>
              </a:lnSpc>
              <a:defRPr sz="290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0345" y="4410532"/>
            <a:ext cx="9031311" cy="979756"/>
          </a:xfrm>
        </p:spPr>
        <p:txBody>
          <a:bodyPr>
            <a:normAutofit/>
          </a:bodyPr>
          <a:lstStyle>
            <a:lvl1pPr marL="0" indent="0" algn="l">
              <a:lnSpc>
                <a:spcPts val="3175"/>
              </a:lnSpc>
              <a:buNone/>
              <a:defRPr sz="2540" b="1">
                <a:solidFill>
                  <a:schemeClr val="tx2"/>
                </a:solidFill>
              </a:defRPr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68958" y="490243"/>
            <a:ext cx="2052383" cy="316710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68EEE8EE-D7CF-4F1D-849B-3E54D1DD80B0}" type="datetime1">
              <a:rPr lang="pl-PL" smtClean="0"/>
              <a:t>21.06.2024</a:t>
            </a:fld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 descr="flaga Unii Europejskiej z dopiskiem dofinansowane przez Unię Europejską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039E0742-6ADE-F448-8437-7F591E1D07F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46" y="1128866"/>
            <a:ext cx="434459" cy="345636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F60567DB-D582-D44E-A6AD-12B2B5F1FE7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811" y="495200"/>
            <a:ext cx="434459" cy="345636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39EEE39C-033E-F640-8C4C-E23D91BEA33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213" y="1128866"/>
            <a:ext cx="434459" cy="345636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C169AC8E-96EA-1048-803E-97D6CEE5E10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326" y="488325"/>
            <a:ext cx="434459" cy="345636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D5D90F56-CFD2-1A40-B479-B556FC2D370D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59" y="495200"/>
            <a:ext cx="434459" cy="345636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48E96C1A-FA5C-A24F-9872-8608B9B3BC4F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550" y="1138358"/>
            <a:ext cx="434459" cy="345636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28B2440F-CBE5-784D-ADC8-E797F64F472B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564" y="493114"/>
            <a:ext cx="434459" cy="345636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1C717A0E-10D0-FA43-BF65-49909BDCEAFA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303" y="485586"/>
            <a:ext cx="434459" cy="345636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A2891D6F-956C-9342-B2BB-C701A5BC515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824" y="481800"/>
            <a:ext cx="434459" cy="345636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7DE0C268-A93E-1C47-9AA3-10F1F10D0971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776" y="1135780"/>
            <a:ext cx="434459" cy="345636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45508241-FE91-D847-8686-4F72BD314220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129" y="1134476"/>
            <a:ext cx="434459" cy="345636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EB9A3203-260A-FA4A-9526-A6276A5756DA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564" y="1134476"/>
            <a:ext cx="434459" cy="34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4363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 (krótk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16">
            <a:extLst>
              <a:ext uri="{FF2B5EF4-FFF2-40B4-BE49-F238E27FC236}">
                <a16:creationId xmlns:a16="http://schemas.microsoft.com/office/drawing/2014/main" id="{69383BDA-94B1-6FB6-27E3-0CC3DEDF5A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7736987" cy="4736658"/>
          </a:xfrm>
          <a:custGeom>
            <a:avLst/>
            <a:gdLst>
              <a:gd name="connsiteX0" fmla="*/ 0 w 6784975"/>
              <a:gd name="connsiteY0" fmla="*/ 0 h 5221288"/>
              <a:gd name="connsiteX1" fmla="*/ 6784975 w 6784975"/>
              <a:gd name="connsiteY1" fmla="*/ 0 h 5221288"/>
              <a:gd name="connsiteX2" fmla="*/ 6784975 w 6784975"/>
              <a:gd name="connsiteY2" fmla="*/ 4500563 h 5221288"/>
              <a:gd name="connsiteX3" fmla="*/ 2825750 w 6784975"/>
              <a:gd name="connsiteY3" fmla="*/ 4500563 h 5221288"/>
              <a:gd name="connsiteX4" fmla="*/ 2825750 w 6784975"/>
              <a:gd name="connsiteY4" fmla="*/ 5221288 h 5221288"/>
              <a:gd name="connsiteX5" fmla="*/ 0 w 6784975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4975" h="5221288">
                <a:moveTo>
                  <a:pt x="0" y="0"/>
                </a:moveTo>
                <a:lnTo>
                  <a:pt x="6784975" y="0"/>
                </a:lnTo>
                <a:lnTo>
                  <a:pt x="6784975" y="4500563"/>
                </a:lnTo>
                <a:lnTo>
                  <a:pt x="2825750" y="4500563"/>
                </a:lnTo>
                <a:lnTo>
                  <a:pt x="2825750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 dirty="0"/>
              <a:t>Kliknij ikonę, aby dodać obraz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8965D1A-9BC8-2AB7-6B73-C2BBDA5D66AA}"/>
              </a:ext>
            </a:extLst>
          </p:cNvPr>
          <p:cNvSpPr/>
          <p:nvPr userDrawn="1"/>
        </p:nvSpPr>
        <p:spPr>
          <a:xfrm>
            <a:off x="3222236" y="4082829"/>
            <a:ext cx="7800346" cy="16325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17991" y="5061678"/>
            <a:ext cx="6993665" cy="588349"/>
          </a:xfrm>
        </p:spPr>
        <p:txBody>
          <a:bodyPr anchor="t" anchorCtr="0">
            <a:normAutofit/>
          </a:bodyPr>
          <a:lstStyle>
            <a:lvl1pPr algn="l">
              <a:lnSpc>
                <a:spcPts val="3175"/>
              </a:lnSpc>
              <a:defRPr sz="254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0199" y="489652"/>
            <a:ext cx="2052383" cy="332686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857886D-A165-4D54-8DB0-CE6586ECA8EC}" type="datetime1">
              <a:rPr lang="pl-PL" smtClean="0"/>
              <a:t>21.06.2024</a:t>
            </a:fld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70B23A41-17AB-76D8-3EFE-38FC22C5B5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 descr="flaga Unii Europejskie z dopiskiem dofinansowane przez Unię Europejską">
            <a:extLst>
              <a:ext uri="{FF2B5EF4-FFF2-40B4-BE49-F238E27FC236}">
                <a16:creationId xmlns:a16="http://schemas.microsoft.com/office/drawing/2014/main" id="{E8AB2AB5-3131-C310-7606-68997985114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7C93677B-A16E-82CA-7FC4-B6B5151607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  <p:pic>
        <p:nvPicPr>
          <p:cNvPr id="18" name="Obraz 17" descr="Obraz zawierający tekst&#10;&#10;Opis wygenerowany automatycznie">
            <a:extLst>
              <a:ext uri="{FF2B5EF4-FFF2-40B4-BE49-F238E27FC236}">
                <a16:creationId xmlns:a16="http://schemas.microsoft.com/office/drawing/2014/main" id="{EB4DB370-BCB9-D1E9-5613-5A9DCA5F311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236" y="4082829"/>
            <a:ext cx="4514751" cy="65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5001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0D1F565A-4734-6B49-4F72-233C397DE031}"/>
              </a:ext>
            </a:extLst>
          </p:cNvPr>
          <p:cNvSpPr/>
          <p:nvPr userDrawn="1"/>
        </p:nvSpPr>
        <p:spPr>
          <a:xfrm>
            <a:off x="3222235" y="4082829"/>
            <a:ext cx="8205842" cy="19591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2E8330A-FFD8-2BBA-E745-7200C0738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3924" y="0"/>
            <a:ext cx="7794915" cy="4408303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5775" h="4859338">
                <a:moveTo>
                  <a:pt x="0" y="0"/>
                </a:moveTo>
                <a:lnTo>
                  <a:pt x="6835775" y="0"/>
                </a:lnTo>
                <a:lnTo>
                  <a:pt x="6835775" y="4500563"/>
                </a:lnTo>
                <a:lnTo>
                  <a:pt x="2155824" y="4500563"/>
                </a:lnTo>
                <a:lnTo>
                  <a:pt x="2155824" y="4859338"/>
                </a:lnTo>
                <a:lnTo>
                  <a:pt x="0" y="48593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BF7E1EF-0AB1-F3B1-F5CD-6A2AA3056193}"/>
              </a:ext>
            </a:extLst>
          </p:cNvPr>
          <p:cNvSpPr/>
          <p:nvPr userDrawn="1"/>
        </p:nvSpPr>
        <p:spPr>
          <a:xfrm>
            <a:off x="4453203" y="4082828"/>
            <a:ext cx="4105634" cy="326037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3E2C530-5988-0861-50D8-1C7FE1662A60}"/>
              </a:ext>
            </a:extLst>
          </p:cNvPr>
          <p:cNvSpPr/>
          <p:nvPr userDrawn="1"/>
        </p:nvSpPr>
        <p:spPr>
          <a:xfrm>
            <a:off x="3222237" y="4082828"/>
            <a:ext cx="1230967" cy="3254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3162" y="4713462"/>
            <a:ext cx="7389421" cy="1197862"/>
          </a:xfrm>
        </p:spPr>
        <p:txBody>
          <a:bodyPr anchor="t" anchorCtr="0">
            <a:normAutofit/>
          </a:bodyPr>
          <a:lstStyle>
            <a:lvl1pPr algn="l">
              <a:lnSpc>
                <a:spcPts val="3175"/>
              </a:lnSpc>
              <a:defRPr sz="254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303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ajd - tytuł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66868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ajd - tytuł + 2 elementy zawartości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9852" y="1796072"/>
            <a:ext cx="4720891" cy="424562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1255" y="1795869"/>
            <a:ext cx="4720891" cy="424581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03176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- tytuł + zdjęcie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9" y="816316"/>
            <a:ext cx="4926147" cy="979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0" y="1796072"/>
            <a:ext cx="4926582" cy="424561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E681B9F9-7BA5-2D43-A1BD-8AF5D02506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816566"/>
            <a:ext cx="5685980" cy="5225119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05407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Slajd - tytuł + zawartość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30E28BA-19A4-6182-CE10-65107EDF6B75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366369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Slajd - tytuł + 2 elementy zawartości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9852" y="1796072"/>
            <a:ext cx="4720891" cy="4245627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1255" y="1795869"/>
            <a:ext cx="4720891" cy="424581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A72189C-757E-47DF-313E-E0F36399C0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63107C-97A9-9A5D-A2A2-E6ABB7ED4C62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2673835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id="{F8E39A3A-22D6-B8ED-2F58-16F69704FFAA}"/>
              </a:ext>
            </a:extLst>
          </p:cNvPr>
          <p:cNvSpPr/>
          <p:nvPr userDrawn="1"/>
        </p:nvSpPr>
        <p:spPr>
          <a:xfrm>
            <a:off x="2811311" y="4082829"/>
            <a:ext cx="9380690" cy="16325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A760FD32-D539-3290-0E5F-1B5EF08EB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9419" y="0"/>
            <a:ext cx="9853164" cy="4736658"/>
          </a:xfrm>
          <a:custGeom>
            <a:avLst/>
            <a:gdLst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39863 w 8640763"/>
              <a:gd name="connsiteY3" fmla="*/ 4500563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40763" h="5221288">
                <a:moveTo>
                  <a:pt x="0" y="0"/>
                </a:moveTo>
                <a:lnTo>
                  <a:pt x="8640763" y="0"/>
                </a:lnTo>
                <a:lnTo>
                  <a:pt x="8640763" y="4500563"/>
                </a:lnTo>
                <a:lnTo>
                  <a:pt x="1439863" y="4500563"/>
                </a:lnTo>
                <a:lnTo>
                  <a:pt x="1439863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pic>
        <p:nvPicPr>
          <p:cNvPr id="7" name="Obraz 6" descr="Obraz zawierający tekst&#10;&#10;Opis wygenerowany automatycznie">
            <a:extLst>
              <a:ext uri="{FF2B5EF4-FFF2-40B4-BE49-F238E27FC236}">
                <a16:creationId xmlns:a16="http://schemas.microsoft.com/office/drawing/2014/main" id="{3B4B8A84-3D08-244B-BF5B-6E361D1A74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121" y="4082829"/>
            <a:ext cx="4514751" cy="653253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3C397EF-E780-3941-A190-8FF660EE9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2237" y="5074439"/>
            <a:ext cx="8620386" cy="640082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pl-PL" dirty="0"/>
          </a:p>
        </p:txBody>
      </p:sp>
      <p:pic>
        <p:nvPicPr>
          <p:cNvPr id="8" name="Obraz 7" descr="znak Funduszy Europejskich">
            <a:extLst>
              <a:ext uri="{FF2B5EF4-FFF2-40B4-BE49-F238E27FC236}">
                <a16:creationId xmlns:a16="http://schemas.microsoft.com/office/drawing/2014/main" id="{BFD80FA4-66E0-3049-A92A-085F431CEB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9" name="Obraz 8" descr="flaga Unii Europejskie z dopiskiem dofinansowane przez Unię Europejską">
            <a:extLst>
              <a:ext uri="{FF2B5EF4-FFF2-40B4-BE49-F238E27FC236}">
                <a16:creationId xmlns:a16="http://schemas.microsoft.com/office/drawing/2014/main" id="{695F0183-048A-AF46-A850-8C265BFACC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0" name="Obraz 9" descr="barwy RP">
            <a:extLst>
              <a:ext uri="{FF2B5EF4-FFF2-40B4-BE49-F238E27FC236}">
                <a16:creationId xmlns:a16="http://schemas.microsoft.com/office/drawing/2014/main" id="{875F5C9C-57CB-134D-A405-3BC05A23D8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842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ajd tytułow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5544" y="1959429"/>
            <a:ext cx="9144000" cy="3293408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aspernatur</a:t>
            </a:r>
            <a:r>
              <a:rPr lang="pl-PL" dirty="0"/>
              <a:t> </a:t>
            </a:r>
            <a:r>
              <a:rPr lang="pl-PL" dirty="0" err="1"/>
              <a:t>quaim</a:t>
            </a:r>
            <a:r>
              <a:rPr lang="pl-PL" dirty="0"/>
              <a:t> </a:t>
            </a:r>
          </a:p>
          <a:p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enim</a:t>
            </a:r>
            <a:r>
              <a:rPr lang="pl-PL" dirty="0"/>
              <a:t> od minima </a:t>
            </a:r>
            <a:r>
              <a:rPr lang="pl-PL" dirty="0" err="1"/>
              <a:t>veniam</a:t>
            </a:r>
            <a:r>
              <a:rPr lang="pl-PL" dirty="0"/>
              <a:t> </a:t>
            </a:r>
            <a:r>
              <a:rPr lang="pl-PL" dirty="0" err="1"/>
              <a:t>quis</a:t>
            </a:r>
            <a:r>
              <a:rPr lang="pl-PL" dirty="0"/>
              <a:t> </a:t>
            </a:r>
            <a:endParaRPr lang="en-US" dirty="0"/>
          </a:p>
        </p:txBody>
      </p:sp>
      <p:sp>
        <p:nvSpPr>
          <p:cNvPr id="8" name="Symbol zastępczy tekstu 7"/>
          <p:cNvSpPr>
            <a:spLocks noGrp="1"/>
          </p:cNvSpPr>
          <p:nvPr>
            <p:ph type="body" sz="quarter" idx="12" hasCustomPrompt="1"/>
          </p:nvPr>
        </p:nvSpPr>
        <p:spPr>
          <a:xfrm>
            <a:off x="732368" y="581821"/>
            <a:ext cx="3534499" cy="2559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pl-PL" dirty="0"/>
              <a:t>Miejsce, 12 miesiąc 2017r.</a:t>
            </a:r>
          </a:p>
        </p:txBody>
      </p:sp>
      <p:sp>
        <p:nvSpPr>
          <p:cNvPr id="10" name="Symbol zastępczy tekstu 9"/>
          <p:cNvSpPr>
            <a:spLocks noGrp="1"/>
          </p:cNvSpPr>
          <p:nvPr>
            <p:ph type="body" sz="quarter" idx="13" hasCustomPrompt="1"/>
          </p:nvPr>
        </p:nvSpPr>
        <p:spPr>
          <a:xfrm>
            <a:off x="736603" y="5328309"/>
            <a:ext cx="9801615" cy="3372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pl-PL" dirty="0"/>
              <a:t>Anna Kowalska  | Departament Rozwoju Regionalnego </a:t>
            </a:r>
          </a:p>
        </p:txBody>
      </p:sp>
      <p:cxnSp>
        <p:nvCxnSpPr>
          <p:cNvPr id="16" name="Łącznik prosty 15"/>
          <p:cNvCxnSpPr/>
          <p:nvPr userDrawn="1"/>
        </p:nvCxnSpPr>
        <p:spPr>
          <a:xfrm>
            <a:off x="866663" y="6529385"/>
            <a:ext cx="300469" cy="0"/>
          </a:xfrm>
          <a:prstGeom prst="line">
            <a:avLst/>
          </a:prstGeom>
          <a:ln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ymbol zastępczy tekstu 9"/>
          <p:cNvSpPr>
            <a:spLocks noGrp="1"/>
          </p:cNvSpPr>
          <p:nvPr>
            <p:ph type="body" sz="quarter" idx="14" hasCustomPrompt="1"/>
          </p:nvPr>
        </p:nvSpPr>
        <p:spPr>
          <a:xfrm>
            <a:off x="736603" y="6561135"/>
            <a:ext cx="9801615" cy="2010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pl-PL" sz="800" b="0" dirty="0">
                <a:solidFill>
                  <a:srgbClr val="414141"/>
                </a:solidFill>
              </a:defRPr>
            </a:lvl1pPr>
          </a:lstStyle>
          <a:p>
            <a:r>
              <a:rPr lang="pl-PL" b="1" dirty="0"/>
              <a:t>Urząd Marszałkowski Województwa Kujawsko-Pomorskiego w Toruniu   |   Departament Rozwoju Regionalnego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444159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ylko tytuł_biał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ostokąt 12">
            <a:extLst>
              <a:ext uri="{FF2B5EF4-FFF2-40B4-BE49-F238E27FC236}">
                <a16:creationId xmlns:a16="http://schemas.microsoft.com/office/drawing/2014/main" id="{97418687-D621-0443-9593-F546524940B3}"/>
              </a:ext>
            </a:extLst>
          </p:cNvPr>
          <p:cNvSpPr/>
          <p:nvPr userDrawn="1"/>
        </p:nvSpPr>
        <p:spPr>
          <a:xfrm>
            <a:off x="413825" y="483781"/>
            <a:ext cx="11364350" cy="5890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7" name="Data — symbol zastępczy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EDBCACD-2E13-4F23-B755-7850EECF1BBF}" type="datetime1">
              <a:rPr lang="pl-PL" noProof="0" smtClean="0"/>
              <a:t>21.06.2024</a:t>
            </a:fld>
            <a:endParaRPr lang="pl-PL" noProof="0"/>
          </a:p>
        </p:txBody>
      </p:sp>
      <p:sp>
        <p:nvSpPr>
          <p:cNvPr id="8" name="Stopka — symbol zastępczy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9" name="Numer slajdu — symbol zastępczy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11" name="Trójkąt 10">
            <a:extLst>
              <a:ext uri="{FF2B5EF4-FFF2-40B4-BE49-F238E27FC236}">
                <a16:creationId xmlns:a16="http://schemas.microsoft.com/office/drawing/2014/main" id="{6FFCA020-4282-7D4F-AD59-3DEA5E91ADAB}"/>
              </a:ext>
            </a:extLst>
          </p:cNvPr>
          <p:cNvSpPr/>
          <p:nvPr userDrawn="1"/>
        </p:nvSpPr>
        <p:spPr>
          <a:xfrm>
            <a:off x="10459099" y="5309445"/>
            <a:ext cx="1465933" cy="1465933"/>
          </a:xfrm>
          <a:prstGeom prst="triangl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2" name="Trójkąt 11">
            <a:extLst>
              <a:ext uri="{FF2B5EF4-FFF2-40B4-BE49-F238E27FC236}">
                <a16:creationId xmlns:a16="http://schemas.microsoft.com/office/drawing/2014/main" id="{653A8DFA-7BAB-7F45-AC35-E4D26BDBC78A}"/>
              </a:ext>
            </a:extLst>
          </p:cNvPr>
          <p:cNvSpPr/>
          <p:nvPr userDrawn="1"/>
        </p:nvSpPr>
        <p:spPr>
          <a:xfrm rot="5400000">
            <a:off x="-48606" y="1085137"/>
            <a:ext cx="648200" cy="5276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7" name="Tytuł 9">
            <a:extLst>
              <a:ext uri="{FF2B5EF4-FFF2-40B4-BE49-F238E27FC236}">
                <a16:creationId xmlns:a16="http://schemas.microsoft.com/office/drawing/2014/main" id="{FC3934F6-C727-0048-AD31-76E16E7796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329" y="893729"/>
            <a:ext cx="10452849" cy="910492"/>
          </a:xfrm>
        </p:spPr>
        <p:txBody>
          <a:bodyPr rtlCol="0" anchor="ctr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</p:spTree>
    <p:extLst>
      <p:ext uri="{BB962C8B-B14F-4D97-AF65-F5344CB8AC3E}">
        <p14:creationId xmlns:p14="http://schemas.microsoft.com/office/powerpoint/2010/main" val="3479593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69419" y="816316"/>
            <a:ext cx="9852728" cy="97975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9854" y="1796072"/>
            <a:ext cx="9852729" cy="42456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  <a:endParaRPr lang="en-US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617E16B8-2BD0-D12E-978E-94E428DF9717}"/>
              </a:ext>
            </a:extLst>
          </p:cNvPr>
          <p:cNvSpPr/>
          <p:nvPr userDrawn="1"/>
        </p:nvSpPr>
        <p:spPr>
          <a:xfrm>
            <a:off x="1169812" y="0"/>
            <a:ext cx="1232383" cy="1627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62915FD-1FF3-5CF3-5C57-034114B5E6A2}"/>
              </a:ext>
            </a:extLst>
          </p:cNvPr>
          <p:cNvSpPr/>
          <p:nvPr userDrawn="1"/>
        </p:nvSpPr>
        <p:spPr>
          <a:xfrm>
            <a:off x="2402195" y="0"/>
            <a:ext cx="8619951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026AD61-FC69-65FC-05E3-06AA14C89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89804" y="6368269"/>
            <a:ext cx="1231537" cy="163293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lvl1pPr algn="r">
              <a:defRPr sz="907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C2A84FB-402E-BB6C-632B-D1ADD49B7D8C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2266419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2" r:id="rId11"/>
    <p:sldLayoutId id="2147483673" r:id="rId12"/>
  </p:sldLayoutIdLst>
  <p:hf hdr="0" ftr="0"/>
  <p:txStyles>
    <p:titleStyle>
      <a:lvl1pPr algn="l" defTabSz="914406" rtl="0" eaLnBrk="1" latinLnBrk="0" hangingPunct="1">
        <a:lnSpc>
          <a:spcPts val="3266"/>
        </a:lnSpc>
        <a:spcBef>
          <a:spcPct val="0"/>
        </a:spcBef>
        <a:buNone/>
        <a:defRPr sz="2540" b="1" kern="1200">
          <a:solidFill>
            <a:schemeClr val="tx2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228602" indent="-228602" algn="l" defTabSz="914406" rtl="0" eaLnBrk="1" latinLnBrk="0" hangingPunct="1">
        <a:lnSpc>
          <a:spcPts val="2177"/>
        </a:lnSpc>
        <a:spcBef>
          <a:spcPts val="1000"/>
        </a:spcBef>
        <a:buClr>
          <a:schemeClr val="accent1"/>
        </a:buClr>
        <a:buFontTx/>
        <a:buBlip>
          <a:blip r:embed="rId14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685804" indent="-228602" algn="l" defTabSz="914406" rtl="0" eaLnBrk="1" latinLnBrk="0" hangingPunct="1">
        <a:lnSpc>
          <a:spcPts val="2177"/>
        </a:lnSpc>
        <a:spcBef>
          <a:spcPts val="500"/>
        </a:spcBef>
        <a:buFontTx/>
        <a:buBlip>
          <a:blip r:embed="rId15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143008" indent="-228602" algn="l" defTabSz="914406" rtl="0" eaLnBrk="1" latinLnBrk="0" hangingPunct="1">
        <a:lnSpc>
          <a:spcPts val="2177"/>
        </a:lnSpc>
        <a:spcBef>
          <a:spcPts val="500"/>
        </a:spcBef>
        <a:buFontTx/>
        <a:buBlip>
          <a:blip r:embed="rId16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600210" indent="-228602" algn="l" defTabSz="914406" rtl="0" eaLnBrk="1" latinLnBrk="0" hangingPunct="1">
        <a:lnSpc>
          <a:spcPts val="2177"/>
        </a:lnSpc>
        <a:spcBef>
          <a:spcPts val="500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057413" indent="-228602" algn="l" defTabSz="914406" rtl="0" eaLnBrk="1" latinLnBrk="0" hangingPunct="1">
        <a:lnSpc>
          <a:spcPts val="2177"/>
        </a:lnSpc>
        <a:spcBef>
          <a:spcPts val="500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514617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19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23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25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3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6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9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12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15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18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21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24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3">
          <p15:clr>
            <a:srgbClr val="F26B43"/>
          </p15:clr>
        </p15:guide>
        <p15:guide id="2" pos="419">
          <p15:clr>
            <a:srgbClr val="F26B43"/>
          </p15:clr>
        </p15:guide>
        <p15:guide id="3" pos="646">
          <p15:clr>
            <a:srgbClr val="F26B43"/>
          </p15:clr>
        </p15:guide>
        <p15:guide id="4" pos="873">
          <p15:clr>
            <a:srgbClr val="F26B43"/>
          </p15:clr>
        </p15:guide>
        <p15:guide id="5" pos="1100">
          <p15:clr>
            <a:srgbClr val="F26B43"/>
          </p15:clr>
        </p15:guide>
        <p15:guide id="6" pos="1327">
          <p15:clr>
            <a:srgbClr val="F26B43"/>
          </p15:clr>
        </p15:guide>
        <p15:guide id="7" pos="1553">
          <p15:clr>
            <a:srgbClr val="F26B43"/>
          </p15:clr>
        </p15:guide>
        <p15:guide id="8" pos="1780">
          <p15:clr>
            <a:srgbClr val="F26B43"/>
          </p15:clr>
        </p15:guide>
        <p15:guide id="9" pos="2007">
          <p15:clr>
            <a:srgbClr val="F26B43"/>
          </p15:clr>
        </p15:guide>
        <p15:guide id="10" pos="2234">
          <p15:clr>
            <a:srgbClr val="F26B43"/>
          </p15:clr>
        </p15:guide>
        <p15:guide id="11" pos="2460">
          <p15:clr>
            <a:srgbClr val="F26B43"/>
          </p15:clr>
        </p15:guide>
        <p15:guide id="12" pos="2687">
          <p15:clr>
            <a:srgbClr val="F26B43"/>
          </p15:clr>
        </p15:guide>
        <p15:guide id="13" pos="2914">
          <p15:clr>
            <a:srgbClr val="F26B43"/>
          </p15:clr>
        </p15:guide>
        <p15:guide id="14" pos="3141">
          <p15:clr>
            <a:srgbClr val="F26B43"/>
          </p15:clr>
        </p15:guide>
        <p15:guide id="15" pos="3368">
          <p15:clr>
            <a:srgbClr val="F26B43"/>
          </p15:clr>
        </p15:guide>
        <p15:guide id="16" pos="3594">
          <p15:clr>
            <a:srgbClr val="F26B43"/>
          </p15:clr>
        </p15:guide>
        <p15:guide id="17" pos="3821">
          <p15:clr>
            <a:srgbClr val="F26B43"/>
          </p15:clr>
        </p15:guide>
        <p15:guide id="18" pos="4048">
          <p15:clr>
            <a:srgbClr val="F26B43"/>
          </p15:clr>
        </p15:guide>
        <p15:guide id="19" pos="4275">
          <p15:clr>
            <a:srgbClr val="F26B43"/>
          </p15:clr>
        </p15:guide>
        <p15:guide id="20" pos="4501">
          <p15:clr>
            <a:srgbClr val="F26B43"/>
          </p15:clr>
        </p15:guide>
        <p15:guide id="21" pos="4728">
          <p15:clr>
            <a:srgbClr val="F26B43"/>
          </p15:clr>
        </p15:guide>
        <p15:guide id="22" pos="4955">
          <p15:clr>
            <a:srgbClr val="F26B43"/>
          </p15:clr>
        </p15:guide>
        <p15:guide id="23" pos="5182">
          <p15:clr>
            <a:srgbClr val="F26B43"/>
          </p15:clr>
        </p15:guide>
        <p15:guide id="24" pos="5408">
          <p15:clr>
            <a:srgbClr val="F26B43"/>
          </p15:clr>
        </p15:guide>
        <p15:guide id="25" pos="5635">
          <p15:clr>
            <a:srgbClr val="F26B43"/>
          </p15:clr>
        </p15:guide>
        <p15:guide id="26" pos="5862">
          <p15:clr>
            <a:srgbClr val="F26B43"/>
          </p15:clr>
        </p15:guide>
        <p15:guide id="27" pos="6089">
          <p15:clr>
            <a:srgbClr val="F26B43"/>
          </p15:clr>
        </p15:guide>
        <p15:guide id="28" pos="6316">
          <p15:clr>
            <a:srgbClr val="F26B43"/>
          </p15:clr>
        </p15:guide>
        <p15:guide id="29" pos="6542">
          <p15:clr>
            <a:srgbClr val="F26B43"/>
          </p15:clr>
        </p15:guide>
        <p15:guide id="30" orient="horz" pos="113">
          <p15:clr>
            <a:srgbClr val="F26B43"/>
          </p15:clr>
        </p15:guide>
        <p15:guide id="31" orient="horz" pos="340">
          <p15:clr>
            <a:srgbClr val="F26B43"/>
          </p15:clr>
        </p15:guide>
        <p15:guide id="32" orient="horz" pos="567">
          <p15:clr>
            <a:srgbClr val="F26B43"/>
          </p15:clr>
        </p15:guide>
        <p15:guide id="33" orient="horz" pos="794">
          <p15:clr>
            <a:srgbClr val="F26B43"/>
          </p15:clr>
        </p15:guide>
        <p15:guide id="34" orient="horz" pos="1020">
          <p15:clr>
            <a:srgbClr val="F26B43"/>
          </p15:clr>
        </p15:guide>
        <p15:guide id="35" orient="horz" pos="1247">
          <p15:clr>
            <a:srgbClr val="F26B43"/>
          </p15:clr>
        </p15:guide>
        <p15:guide id="36" orient="horz" pos="1474">
          <p15:clr>
            <a:srgbClr val="F26B43"/>
          </p15:clr>
        </p15:guide>
        <p15:guide id="37" orient="horz" pos="1701">
          <p15:clr>
            <a:srgbClr val="F26B43"/>
          </p15:clr>
        </p15:guide>
        <p15:guide id="38" orient="horz" pos="1927">
          <p15:clr>
            <a:srgbClr val="F26B43"/>
          </p15:clr>
        </p15:guide>
        <p15:guide id="39" orient="horz" pos="2154">
          <p15:clr>
            <a:srgbClr val="F26B43"/>
          </p15:clr>
        </p15:guide>
        <p15:guide id="40" orient="horz" pos="2381">
          <p15:clr>
            <a:srgbClr val="F26B43"/>
          </p15:clr>
        </p15:guide>
        <p15:guide id="41" orient="horz" pos="2608">
          <p15:clr>
            <a:srgbClr val="F26B43"/>
          </p15:clr>
        </p15:guide>
        <p15:guide id="42" orient="horz" pos="2835">
          <p15:clr>
            <a:srgbClr val="F26B43"/>
          </p15:clr>
        </p15:guide>
        <p15:guide id="43" orient="horz" pos="3061">
          <p15:clr>
            <a:srgbClr val="F26B43"/>
          </p15:clr>
        </p15:guide>
        <p15:guide id="44" orient="horz" pos="3288">
          <p15:clr>
            <a:srgbClr val="F26B43"/>
          </p15:clr>
        </p15:guide>
        <p15:guide id="45" orient="horz" pos="3515">
          <p15:clr>
            <a:srgbClr val="F26B43"/>
          </p15:clr>
        </p15:guide>
        <p15:guide id="46" orient="horz" pos="3742">
          <p15:clr>
            <a:srgbClr val="F26B43"/>
          </p15:clr>
        </p15:guide>
        <p15:guide id="47" orient="horz" pos="3968">
          <p15:clr>
            <a:srgbClr val="F26B43"/>
          </p15:clr>
        </p15:guide>
        <p15:guide id="48" orient="horz" pos="4195">
          <p15:clr>
            <a:srgbClr val="F26B43"/>
          </p15:clr>
        </p15:guide>
        <p15:guide id="49" orient="horz" pos="4422">
          <p15:clr>
            <a:srgbClr val="F26B43"/>
          </p15:clr>
        </p15:guide>
        <p15:guide id="50" orient="horz" pos="464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2CFA21B-1FE3-60DD-8D42-78DB8BAA4A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80345" y="2623825"/>
            <a:ext cx="9031311" cy="2396072"/>
          </a:xfrm>
        </p:spPr>
        <p:txBody>
          <a:bodyPr>
            <a:normAutofit fontScale="90000"/>
          </a:bodyPr>
          <a:lstStyle/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sz="2000" dirty="0"/>
              <a:t>FUNDUSZE EUROPEJSKIE dla KUJAW I POMORZA </a:t>
            </a:r>
            <a:br>
              <a:rPr lang="pl-PL" sz="2000" dirty="0"/>
            </a:br>
            <a:r>
              <a:rPr lang="pl-PL" sz="2000" dirty="0"/>
              <a:t>2021-2027</a:t>
            </a:r>
            <a:r>
              <a:rPr lang="pl-PL" sz="2700" dirty="0"/>
              <a:t> </a:t>
            </a:r>
            <a:br>
              <a:rPr lang="pl-PL" sz="1200" dirty="0"/>
            </a:br>
            <a:br>
              <a:rPr lang="pl-PL" dirty="0"/>
            </a:br>
            <a:br>
              <a:rPr lang="pl-PL" sz="1300" dirty="0">
                <a:latin typeface="Bookman Old Style" panose="02050604050505020204" pitchFamily="18" charset="0"/>
                <a:cs typeface="Arial" panose="020B0604020202020204" pitchFamily="34" charset="0"/>
              </a:rPr>
            </a:br>
            <a:br>
              <a:rPr lang="pl-PL" sz="1300" dirty="0">
                <a:latin typeface="Bookman Old Style" panose="02050604050505020204" pitchFamily="18" charset="0"/>
                <a:cs typeface="Arial" panose="020B0604020202020204" pitchFamily="34" charset="0"/>
              </a:rPr>
            </a:br>
            <a:br>
              <a:rPr lang="pl-PL" sz="1300" dirty="0">
                <a:latin typeface="Bookman Old Style" panose="02050604050505020204" pitchFamily="18" charset="0"/>
                <a:cs typeface="Arial" panose="020B0604020202020204" pitchFamily="34" charset="0"/>
              </a:rPr>
            </a:br>
            <a:br>
              <a:rPr lang="pl-PL" sz="1300" dirty="0">
                <a:latin typeface="Bookman Old Style" panose="02050604050505020204" pitchFamily="18" charset="0"/>
                <a:cs typeface="Arial" panose="020B0604020202020204" pitchFamily="34" charset="0"/>
              </a:rPr>
            </a:br>
            <a:br>
              <a:rPr lang="pl-PL" sz="1300" dirty="0">
                <a:latin typeface="Bookman Old Style" panose="02050604050505020204" pitchFamily="18" charset="0"/>
                <a:cs typeface="Arial" panose="020B0604020202020204" pitchFamily="34" charset="0"/>
              </a:rPr>
            </a:br>
            <a:r>
              <a:rPr lang="pl-PL" sz="1300" dirty="0">
                <a:latin typeface="Bookman Old Style" panose="02050604050505020204" pitchFamily="18" charset="0"/>
                <a:cs typeface="Arial" panose="020B0604020202020204" pitchFamily="34" charset="0"/>
              </a:rPr>
              <a:t>Źródło: Centralny System Teleinformatyczny/dane własne/dane </a:t>
            </a:r>
            <a:r>
              <a:rPr lang="pl-PL" sz="13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DZFEdKP</a:t>
            </a:r>
            <a:br>
              <a:rPr lang="pl-PL" altLang="pl-PL" sz="3200" dirty="0">
                <a:latin typeface="Bookman Old Style" panose="02050604050505020204" pitchFamily="18" charset="0"/>
              </a:rPr>
            </a:b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C911991-D2D8-5366-5066-89BCC3068D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0345" y="5162309"/>
            <a:ext cx="9031311" cy="474562"/>
          </a:xfrm>
        </p:spPr>
        <p:txBody>
          <a:bodyPr/>
          <a:lstStyle/>
          <a:p>
            <a:pPr algn="ctr"/>
            <a:r>
              <a:rPr lang="pl-PL" sz="1600" b="0" dirty="0"/>
              <a:t>Komitet Monitorujący w dniach 24-25.06.2024 r. </a:t>
            </a:r>
            <a:r>
              <a:rPr lang="pl-PL" sz="1400" b="0" dirty="0"/>
              <a:t>(stan na dzień 31.05.2024r.)</a:t>
            </a:r>
            <a:endParaRPr lang="pl-PL" b="0" dirty="0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4A859FB-B83E-771A-7305-CC49A5EB7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dirty="0"/>
              <a:t>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376B941-391F-DE16-4A58-FABF27705D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233" y="5779283"/>
            <a:ext cx="11608168" cy="107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957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9BA7438-8849-ABD7-E7DE-F762E2337E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0847FB-6D0F-40DB-BBD4-15809D9AB105}" type="slidenum">
              <a:rPr lang="pl-PL" smtClean="0"/>
              <a:t>2</a:t>
            </a:fld>
            <a:endParaRPr lang="pl-PL"/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8" name="Wykres 7">
                <a:extLst>
                  <a:ext uri="{FF2B5EF4-FFF2-40B4-BE49-F238E27FC236}">
                    <a16:creationId xmlns:a16="http://schemas.microsoft.com/office/drawing/2014/main" id="{E03EF148-7A8B-1E63-B330-A8F81E9D014E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601541775"/>
                  </p:ext>
                </p:extLst>
              </p:nvPr>
            </p:nvGraphicFramePr>
            <p:xfrm>
              <a:off x="1541642" y="1522078"/>
              <a:ext cx="8723003" cy="4603652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8" name="Wykres 7">
                <a:extLst>
                  <a:ext uri="{FF2B5EF4-FFF2-40B4-BE49-F238E27FC236}">
                    <a16:creationId xmlns:a16="http://schemas.microsoft.com/office/drawing/2014/main" id="{E03EF148-7A8B-1E63-B330-A8F81E9D014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41642" y="1522078"/>
                <a:ext cx="8723003" cy="4603652"/>
              </a:xfrm>
              <a:prstGeom prst="rect">
                <a:avLst/>
              </a:prstGeom>
            </p:spPr>
          </p:pic>
        </mc:Fallback>
      </mc:AlternateContent>
      <p:sp>
        <p:nvSpPr>
          <p:cNvPr id="2" name="pole tekstowe 1">
            <a:extLst>
              <a:ext uri="{FF2B5EF4-FFF2-40B4-BE49-F238E27FC236}">
                <a16:creationId xmlns:a16="http://schemas.microsoft.com/office/drawing/2014/main" id="{2367AD33-3E9C-F0F0-47CB-3499E4F233BC}"/>
              </a:ext>
            </a:extLst>
          </p:cNvPr>
          <p:cNvSpPr txBox="1"/>
          <p:nvPr/>
        </p:nvSpPr>
        <p:spPr>
          <a:xfrm>
            <a:off x="8175826" y="1885241"/>
            <a:ext cx="240508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/>
              <a:t>EFRR</a:t>
            </a:r>
          </a:p>
          <a:p>
            <a:r>
              <a:rPr lang="pl-PL" sz="2400" b="1" dirty="0"/>
              <a:t>72,24%</a:t>
            </a:r>
          </a:p>
          <a:p>
            <a:r>
              <a:rPr lang="pl-PL" b="1" dirty="0">
                <a:solidFill>
                  <a:schemeClr val="accent1"/>
                </a:solidFill>
              </a:rPr>
              <a:t>1 326 487 384 EUR </a:t>
            </a:r>
          </a:p>
          <a:p>
            <a:r>
              <a:rPr lang="pl-PL" b="1" dirty="0">
                <a:solidFill>
                  <a:schemeClr val="accent1"/>
                </a:solidFill>
              </a:rPr>
              <a:t>5 683 733 143 PLN*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05B51754-EF9A-B0FD-D231-B708B96DA65D}"/>
              </a:ext>
            </a:extLst>
          </p:cNvPr>
          <p:cNvSpPr txBox="1"/>
          <p:nvPr/>
        </p:nvSpPr>
        <p:spPr>
          <a:xfrm>
            <a:off x="1436914" y="2228671"/>
            <a:ext cx="21935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2400" b="1" dirty="0"/>
              <a:t>EFS+</a:t>
            </a:r>
          </a:p>
          <a:p>
            <a:pPr algn="r"/>
            <a:r>
              <a:rPr lang="pl-PL" sz="2400" b="1" dirty="0"/>
              <a:t>27,76%</a:t>
            </a:r>
          </a:p>
          <a:p>
            <a:pPr algn="r"/>
            <a:r>
              <a:rPr lang="pl-PL" b="1" dirty="0">
                <a:solidFill>
                  <a:schemeClr val="accent2">
                    <a:lumMod val="90000"/>
                  </a:schemeClr>
                </a:solidFill>
              </a:rPr>
              <a:t>509 618 947 EUR</a:t>
            </a:r>
            <a:br>
              <a:rPr lang="pl-PL" b="1" dirty="0">
                <a:solidFill>
                  <a:schemeClr val="accent2">
                    <a:lumMod val="90000"/>
                  </a:schemeClr>
                </a:solidFill>
              </a:rPr>
            </a:br>
            <a:r>
              <a:rPr lang="pl-PL" b="1" dirty="0">
                <a:solidFill>
                  <a:schemeClr val="accent2">
                    <a:lumMod val="90000"/>
                  </a:schemeClr>
                </a:solidFill>
              </a:rPr>
              <a:t>2 183 615 264 PLN*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C6DF4A02-2A3B-E98D-4A50-1EBFDEE2613A}"/>
              </a:ext>
            </a:extLst>
          </p:cNvPr>
          <p:cNvSpPr txBox="1"/>
          <p:nvPr/>
        </p:nvSpPr>
        <p:spPr>
          <a:xfrm>
            <a:off x="738049" y="6269952"/>
            <a:ext cx="8534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100" b="1" dirty="0"/>
              <a:t>*1 EUR (kurs na podstawie danych ECB) na 30.05.2024 r. = 4,2848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7AB50116-40F9-A1E6-FFC3-2E0B42DDAD48}"/>
              </a:ext>
            </a:extLst>
          </p:cNvPr>
          <p:cNvSpPr txBox="1"/>
          <p:nvPr/>
        </p:nvSpPr>
        <p:spPr>
          <a:xfrm>
            <a:off x="9514113" y="6269952"/>
            <a:ext cx="13476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100" b="1" dirty="0"/>
              <a:t>Źródło: CST2021</a:t>
            </a:r>
          </a:p>
        </p:txBody>
      </p:sp>
      <p:sp>
        <p:nvSpPr>
          <p:cNvPr id="12" name="Tytuł 1">
            <a:extLst>
              <a:ext uri="{FF2B5EF4-FFF2-40B4-BE49-F238E27FC236}">
                <a16:creationId xmlns:a16="http://schemas.microsoft.com/office/drawing/2014/main" id="{28E5DFD7-28D8-C78E-2075-6C0A84F25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8044" y="326438"/>
            <a:ext cx="9852728" cy="841180"/>
          </a:xfrm>
        </p:spPr>
        <p:txBody>
          <a:bodyPr>
            <a:normAutofit/>
          </a:bodyPr>
          <a:lstStyle/>
          <a:p>
            <a:pPr algn="ctr"/>
            <a:r>
              <a:rPr lang="pl-PL" sz="2000" b="1" dirty="0"/>
              <a:t>FUNDUSZE EUROPEJSKIE DLA KUJAW I POMORZA 2021-2027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1322959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683FE7E-8B1B-7D8F-8A92-3FA3A6913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8044" y="326438"/>
            <a:ext cx="9852728" cy="841180"/>
          </a:xfrm>
        </p:spPr>
        <p:txBody>
          <a:bodyPr>
            <a:normAutofit/>
          </a:bodyPr>
          <a:lstStyle/>
          <a:p>
            <a:pPr algn="ctr"/>
            <a:r>
              <a:rPr lang="pl-PL" sz="2000" b="1" dirty="0"/>
              <a:t>FUNDUSZE EUROPEJSKIE DLA KUJAW I POMORZA 2021-2027</a:t>
            </a:r>
            <a:endParaRPr lang="pl-PL" sz="2000" dirty="0"/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18C707DF-EAE9-D137-2000-12B4278EEE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5679559"/>
              </p:ext>
            </p:extLst>
          </p:nvPr>
        </p:nvGraphicFramePr>
        <p:xfrm>
          <a:off x="1124501" y="1001844"/>
          <a:ext cx="9852728" cy="5532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8A281CF-0AFF-1BE8-8557-315F7EBE40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3</a:t>
            </a:fld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D374F6C-248E-EB12-0378-5D54E231BA06}"/>
              </a:ext>
            </a:extLst>
          </p:cNvPr>
          <p:cNvSpPr txBox="1"/>
          <p:nvPr/>
        </p:nvSpPr>
        <p:spPr>
          <a:xfrm>
            <a:off x="9470571" y="6269952"/>
            <a:ext cx="13476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100" b="1" dirty="0"/>
              <a:t>Źródło: CST2021</a:t>
            </a:r>
          </a:p>
        </p:txBody>
      </p:sp>
    </p:spTree>
    <p:extLst>
      <p:ext uri="{BB962C8B-B14F-4D97-AF65-F5344CB8AC3E}">
        <p14:creationId xmlns:p14="http://schemas.microsoft.com/office/powerpoint/2010/main" val="53511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5166135-DCC1-AA95-92CA-DA87849F7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419" y="489732"/>
            <a:ext cx="9852728" cy="1306341"/>
          </a:xfrm>
        </p:spPr>
        <p:txBody>
          <a:bodyPr>
            <a:normAutofit/>
          </a:bodyPr>
          <a:lstStyle/>
          <a:p>
            <a:pPr algn="ctr"/>
            <a:r>
              <a:rPr lang="pl-PL" sz="2000" dirty="0">
                <a:solidFill>
                  <a:schemeClr val="accent1">
                    <a:lumMod val="75000"/>
                  </a:schemeClr>
                </a:solidFill>
              </a:rPr>
              <a:t>Łączne dane w zakresie Europejskiego Funduszu Rozwoju Regionalnego</a:t>
            </a:r>
            <a:br>
              <a:rPr lang="pl-PL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pl-PL" sz="2000" dirty="0">
                <a:solidFill>
                  <a:schemeClr val="accent1">
                    <a:lumMod val="75000"/>
                  </a:schemeClr>
                </a:solidFill>
              </a:rPr>
              <a:t> i Europejskiego Funduszu Społecznego PLUS</a:t>
            </a:r>
            <a:endParaRPr lang="pl-PL" sz="2000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64EA79F-5372-9A22-8E51-A2A20FF4B7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4</a:t>
            </a:fld>
            <a:endParaRPr lang="pl-PL" dirty="0"/>
          </a:p>
        </p:txBody>
      </p:sp>
      <p:graphicFrame>
        <p:nvGraphicFramePr>
          <p:cNvPr id="7" name="Symbol zastępczy zawartości 10">
            <a:extLst>
              <a:ext uri="{FF2B5EF4-FFF2-40B4-BE49-F238E27FC236}">
                <a16:creationId xmlns:a16="http://schemas.microsoft.com/office/drawing/2014/main" id="{D47435CC-6CF6-29AE-30FC-6CFBB0C6B21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902939"/>
              </p:ext>
            </p:extLst>
          </p:nvPr>
        </p:nvGraphicFramePr>
        <p:xfrm>
          <a:off x="289560" y="1796072"/>
          <a:ext cx="6625045" cy="4593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Symbol zastępczy zawartości 10">
            <a:extLst>
              <a:ext uri="{FF2B5EF4-FFF2-40B4-BE49-F238E27FC236}">
                <a16:creationId xmlns:a16="http://schemas.microsoft.com/office/drawing/2014/main" id="{C6CE02CF-A21F-128E-A12D-FF87E787FE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157033"/>
              </p:ext>
            </p:extLst>
          </p:nvPr>
        </p:nvGraphicFramePr>
        <p:xfrm>
          <a:off x="6705600" y="1796072"/>
          <a:ext cx="4876800" cy="45721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pole tekstowe 11">
            <a:extLst>
              <a:ext uri="{FF2B5EF4-FFF2-40B4-BE49-F238E27FC236}">
                <a16:creationId xmlns:a16="http://schemas.microsoft.com/office/drawing/2014/main" id="{4FBCA5A3-3F75-F962-388E-BF066F29D142}"/>
              </a:ext>
            </a:extLst>
          </p:cNvPr>
          <p:cNvSpPr txBox="1"/>
          <p:nvPr/>
        </p:nvSpPr>
        <p:spPr>
          <a:xfrm>
            <a:off x="9514113" y="6269952"/>
            <a:ext cx="13476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100" b="1" dirty="0"/>
              <a:t>Źródło: CST2021</a:t>
            </a:r>
          </a:p>
        </p:txBody>
      </p:sp>
    </p:spTree>
    <p:extLst>
      <p:ext uri="{BB962C8B-B14F-4D97-AF65-F5344CB8AC3E}">
        <p14:creationId xmlns:p14="http://schemas.microsoft.com/office/powerpoint/2010/main" val="723002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5166135-DCC1-AA95-92CA-DA87849F7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419" y="772887"/>
            <a:ext cx="9852728" cy="664028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000" dirty="0">
                <a:solidFill>
                  <a:schemeClr val="accent1">
                    <a:lumMod val="75000"/>
                  </a:schemeClr>
                </a:solidFill>
              </a:rPr>
              <a:t> Europejski Fundusz Rozwoju Regionalnego</a:t>
            </a:r>
            <a:br>
              <a:rPr lang="pl-PL" sz="2000" dirty="0">
                <a:solidFill>
                  <a:schemeClr val="accent1">
                    <a:lumMod val="75000"/>
                  </a:schemeClr>
                </a:solidFill>
              </a:rPr>
            </a:br>
            <a:endParaRPr lang="pl-PL" sz="2000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64EA79F-5372-9A22-8E51-A2A20FF4B7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789804" y="6368269"/>
            <a:ext cx="1231537" cy="206702"/>
          </a:xfrm>
        </p:spPr>
        <p:txBody>
          <a:bodyPr/>
          <a:lstStyle/>
          <a:p>
            <a:fld id="{EB4015AA-59F6-416B-87A6-8E3D940284E2}" type="slidenum">
              <a:rPr lang="pl-PL" smtClean="0"/>
              <a:pPr/>
              <a:t>5</a:t>
            </a:fld>
            <a:endParaRPr lang="pl-PL" dirty="0"/>
          </a:p>
        </p:txBody>
      </p:sp>
      <p:graphicFrame>
        <p:nvGraphicFramePr>
          <p:cNvPr id="7" name="Symbol zastępczy zawartości 10">
            <a:extLst>
              <a:ext uri="{FF2B5EF4-FFF2-40B4-BE49-F238E27FC236}">
                <a16:creationId xmlns:a16="http://schemas.microsoft.com/office/drawing/2014/main" id="{D47435CC-6CF6-29AE-30FC-6CFBB0C6B21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3599849"/>
              </p:ext>
            </p:extLst>
          </p:nvPr>
        </p:nvGraphicFramePr>
        <p:xfrm>
          <a:off x="391885" y="1796072"/>
          <a:ext cx="6890657" cy="45721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Symbol zastępczy zawartości 10">
            <a:extLst>
              <a:ext uri="{FF2B5EF4-FFF2-40B4-BE49-F238E27FC236}">
                <a16:creationId xmlns:a16="http://schemas.microsoft.com/office/drawing/2014/main" id="{C6CE02CF-A21F-128E-A12D-FF87E787FE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2960091"/>
              </p:ext>
            </p:extLst>
          </p:nvPr>
        </p:nvGraphicFramePr>
        <p:xfrm>
          <a:off x="7282542" y="1796072"/>
          <a:ext cx="4386943" cy="45721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pole tekstowe 2">
            <a:extLst>
              <a:ext uri="{FF2B5EF4-FFF2-40B4-BE49-F238E27FC236}">
                <a16:creationId xmlns:a16="http://schemas.microsoft.com/office/drawing/2014/main" id="{BC249690-A889-BD47-4252-C01BB7EA6CD0}"/>
              </a:ext>
            </a:extLst>
          </p:cNvPr>
          <p:cNvSpPr txBox="1"/>
          <p:nvPr/>
        </p:nvSpPr>
        <p:spPr>
          <a:xfrm>
            <a:off x="9514113" y="6269952"/>
            <a:ext cx="13476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100" b="1" dirty="0"/>
              <a:t>Źródło: CST2021</a:t>
            </a:r>
          </a:p>
        </p:txBody>
      </p:sp>
    </p:spTree>
    <p:extLst>
      <p:ext uri="{BB962C8B-B14F-4D97-AF65-F5344CB8AC3E}">
        <p14:creationId xmlns:p14="http://schemas.microsoft.com/office/powerpoint/2010/main" val="19644619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5166135-DCC1-AA95-92CA-DA87849F7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419" y="827314"/>
            <a:ext cx="9852728" cy="968759"/>
          </a:xfrm>
        </p:spPr>
        <p:txBody>
          <a:bodyPr>
            <a:normAutofit/>
          </a:bodyPr>
          <a:lstStyle/>
          <a:p>
            <a:pPr algn="ctr"/>
            <a:r>
              <a:rPr lang="pl-PL" sz="2000" dirty="0">
                <a:solidFill>
                  <a:schemeClr val="accent1">
                    <a:lumMod val="75000"/>
                  </a:schemeClr>
                </a:solidFill>
              </a:rPr>
              <a:t>Europejski Fundusz Społeczny PLUS</a:t>
            </a:r>
            <a:br>
              <a:rPr lang="pl-PL" sz="2000" dirty="0">
                <a:solidFill>
                  <a:schemeClr val="accent1">
                    <a:lumMod val="75000"/>
                  </a:schemeClr>
                </a:solidFill>
              </a:rPr>
            </a:br>
            <a:endParaRPr lang="pl-PL" sz="2000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64EA79F-5372-9A22-8E51-A2A20FF4B7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6</a:t>
            </a:fld>
            <a:endParaRPr lang="pl-PL" dirty="0"/>
          </a:p>
        </p:txBody>
      </p:sp>
      <p:graphicFrame>
        <p:nvGraphicFramePr>
          <p:cNvPr id="7" name="Symbol zastępczy zawartości 10">
            <a:extLst>
              <a:ext uri="{FF2B5EF4-FFF2-40B4-BE49-F238E27FC236}">
                <a16:creationId xmlns:a16="http://schemas.microsoft.com/office/drawing/2014/main" id="{D47435CC-6CF6-29AE-30FC-6CFBB0C6B21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5069200"/>
              </p:ext>
            </p:extLst>
          </p:nvPr>
        </p:nvGraphicFramePr>
        <p:xfrm>
          <a:off x="272143" y="1817851"/>
          <a:ext cx="6858001" cy="45721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Symbol zastępczy zawartości 10">
            <a:extLst>
              <a:ext uri="{FF2B5EF4-FFF2-40B4-BE49-F238E27FC236}">
                <a16:creationId xmlns:a16="http://schemas.microsoft.com/office/drawing/2014/main" id="{C6CE02CF-A21F-128E-A12D-FF87E787FE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3936887"/>
              </p:ext>
            </p:extLst>
          </p:nvPr>
        </p:nvGraphicFramePr>
        <p:xfrm>
          <a:off x="7130144" y="1817851"/>
          <a:ext cx="4876800" cy="45721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pole tekstowe 2">
            <a:extLst>
              <a:ext uri="{FF2B5EF4-FFF2-40B4-BE49-F238E27FC236}">
                <a16:creationId xmlns:a16="http://schemas.microsoft.com/office/drawing/2014/main" id="{1B00AB67-6ED7-EA03-3DC4-E038C445943F}"/>
              </a:ext>
            </a:extLst>
          </p:cNvPr>
          <p:cNvSpPr txBox="1"/>
          <p:nvPr/>
        </p:nvSpPr>
        <p:spPr>
          <a:xfrm>
            <a:off x="9514113" y="6269952"/>
            <a:ext cx="13476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100" b="1" dirty="0"/>
              <a:t>Źródło: CST2021</a:t>
            </a:r>
          </a:p>
        </p:txBody>
      </p:sp>
    </p:spTree>
    <p:extLst>
      <p:ext uri="{BB962C8B-B14F-4D97-AF65-F5344CB8AC3E}">
        <p14:creationId xmlns:p14="http://schemas.microsoft.com/office/powerpoint/2010/main" val="2095625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8D9802DD-77D5-A584-5B4F-1A4AAF31F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419" y="816316"/>
            <a:ext cx="9852728" cy="979757"/>
          </a:xfrm>
        </p:spPr>
        <p:txBody>
          <a:bodyPr/>
          <a:lstStyle/>
          <a:p>
            <a:pPr algn="ctr"/>
            <a:r>
              <a:rPr lang="pl-PL" dirty="0"/>
              <a:t>Liczba złożonych wniosków</a:t>
            </a:r>
          </a:p>
        </p:txBody>
      </p:sp>
      <p:graphicFrame>
        <p:nvGraphicFramePr>
          <p:cNvPr id="7" name="Symbol zastępczy zawartości 6" descr="tu umieść opis wykresu">
            <a:extLst>
              <a:ext uri="{FF2B5EF4-FFF2-40B4-BE49-F238E27FC236}">
                <a16:creationId xmlns:a16="http://schemas.microsoft.com/office/drawing/2014/main" id="{6D4FCD90-146F-4460-B172-B87B035C51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4898899"/>
              </p:ext>
            </p:extLst>
          </p:nvPr>
        </p:nvGraphicFramePr>
        <p:xfrm>
          <a:off x="1169988" y="1795463"/>
          <a:ext cx="9852025" cy="4246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D175E7F4-BA74-44F8-A965-E39C6D64EB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789804" y="6368269"/>
            <a:ext cx="1231537" cy="163293"/>
          </a:xfrm>
        </p:spPr>
        <p:txBody>
          <a:bodyPr/>
          <a:lstStyle/>
          <a:p>
            <a:fld id="{EB4015AA-59F6-416B-87A6-8E3D940284E2}" type="slidenum">
              <a:rPr lang="pl-PL" smtClean="0"/>
              <a:pPr/>
              <a:t>7</a:t>
            </a:fld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1B5D7431-367F-B36D-D0C7-06B89D955845}"/>
              </a:ext>
            </a:extLst>
          </p:cNvPr>
          <p:cNvSpPr txBox="1"/>
          <p:nvPr/>
        </p:nvSpPr>
        <p:spPr>
          <a:xfrm>
            <a:off x="9470571" y="6269952"/>
            <a:ext cx="13476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100" b="1" dirty="0"/>
              <a:t>Źródło: CST2021</a:t>
            </a:r>
          </a:p>
        </p:txBody>
      </p:sp>
    </p:spTree>
    <p:extLst>
      <p:ext uri="{BB962C8B-B14F-4D97-AF65-F5344CB8AC3E}">
        <p14:creationId xmlns:p14="http://schemas.microsoft.com/office/powerpoint/2010/main" val="1543050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8D9802DD-77D5-A584-5B4F-1A4AAF31F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Wartość złożonych wniosków</a:t>
            </a:r>
          </a:p>
        </p:txBody>
      </p:sp>
      <p:graphicFrame>
        <p:nvGraphicFramePr>
          <p:cNvPr id="7" name="Symbol zastępczy zawartości 6" descr="tu umieść opis wykresu">
            <a:extLst>
              <a:ext uri="{FF2B5EF4-FFF2-40B4-BE49-F238E27FC236}">
                <a16:creationId xmlns:a16="http://schemas.microsoft.com/office/drawing/2014/main" id="{6D4FCD90-146F-4460-B172-B87B035C51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936297"/>
              </p:ext>
            </p:extLst>
          </p:nvPr>
        </p:nvGraphicFramePr>
        <p:xfrm>
          <a:off x="1016344" y="1541417"/>
          <a:ext cx="10174170" cy="47285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D175E7F4-BA74-44F8-A965-E39C6D64EB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8</a:t>
            </a:fld>
            <a:endParaRPr lang="pl-PL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EB9155AD-2D5B-D6D8-F77E-1533DB2685DB}"/>
              </a:ext>
            </a:extLst>
          </p:cNvPr>
          <p:cNvSpPr txBox="1"/>
          <p:nvPr/>
        </p:nvSpPr>
        <p:spPr>
          <a:xfrm>
            <a:off x="9470571" y="6269952"/>
            <a:ext cx="13476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100" b="1" dirty="0"/>
              <a:t>Źródło: CST2021</a:t>
            </a:r>
          </a:p>
        </p:txBody>
      </p:sp>
    </p:spTree>
    <p:extLst>
      <p:ext uri="{BB962C8B-B14F-4D97-AF65-F5344CB8AC3E}">
        <p14:creationId xmlns:p14="http://schemas.microsoft.com/office/powerpoint/2010/main" val="3434873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FF8357E-1C38-9F41-DD53-0B941495C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419" y="435430"/>
            <a:ext cx="9851922" cy="1034142"/>
          </a:xfrm>
        </p:spPr>
        <p:txBody>
          <a:bodyPr>
            <a:normAutofit/>
          </a:bodyPr>
          <a:lstStyle/>
          <a:p>
            <a:pPr algn="ctr"/>
            <a:r>
              <a:rPr lang="pl-PL" sz="2000" dirty="0"/>
              <a:t>Kontraktacja </a:t>
            </a:r>
            <a:r>
              <a:rPr lang="pl-PL" sz="2000" dirty="0">
                <a:solidFill>
                  <a:schemeClr val="accent1">
                    <a:lumMod val="75000"/>
                  </a:schemeClr>
                </a:solidFill>
              </a:rPr>
              <a:t>w zakresie Europejskiego Funduszu Rozwoju Regionalnego</a:t>
            </a:r>
            <a:br>
              <a:rPr lang="pl-PL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pl-PL" sz="2000" dirty="0">
                <a:solidFill>
                  <a:schemeClr val="accent1">
                    <a:lumMod val="75000"/>
                  </a:schemeClr>
                </a:solidFill>
              </a:rPr>
              <a:t> i Europejskiego Funduszu Społecznego PLUS</a:t>
            </a:r>
            <a:endParaRPr lang="pl-PL" sz="2000" dirty="0"/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0CE2076D-C96A-1028-A7DC-877C6FD0CD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6790729"/>
              </p:ext>
            </p:extLst>
          </p:nvPr>
        </p:nvGraphicFramePr>
        <p:xfrm>
          <a:off x="217714" y="1872343"/>
          <a:ext cx="6346373" cy="41696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3DE8DCA-60DD-F49E-4FD6-2128CDDF29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9</a:t>
            </a:fld>
            <a:endParaRPr lang="pl-PL" dirty="0"/>
          </a:p>
        </p:txBody>
      </p:sp>
      <p:graphicFrame>
        <p:nvGraphicFramePr>
          <p:cNvPr id="10" name="Wykres 9">
            <a:extLst>
              <a:ext uri="{FF2B5EF4-FFF2-40B4-BE49-F238E27FC236}">
                <a16:creationId xmlns:a16="http://schemas.microsoft.com/office/drawing/2014/main" id="{D4FBFF57-FCD8-1048-E68E-8CF905A127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84862207"/>
              </p:ext>
            </p:extLst>
          </p:nvPr>
        </p:nvGraphicFramePr>
        <p:xfrm>
          <a:off x="6760029" y="1872343"/>
          <a:ext cx="4680856" cy="41696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66039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18E5619-18E3-874A-5099-19D40138F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741" y="536618"/>
            <a:ext cx="10261600" cy="791432"/>
          </a:xfrm>
        </p:spPr>
        <p:txBody>
          <a:bodyPr/>
          <a:lstStyle/>
          <a:p>
            <a:pPr algn="ctr"/>
            <a:r>
              <a:rPr lang="pl-PL" dirty="0"/>
              <a:t>Kontraktacja</a:t>
            </a:r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8116C574-9B99-C8C0-C08F-2153F91EF9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0007684"/>
              </p:ext>
            </p:extLst>
          </p:nvPr>
        </p:nvGraphicFramePr>
        <p:xfrm>
          <a:off x="513806" y="949234"/>
          <a:ext cx="10508207" cy="5419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BEC0DC0-E7CF-36CA-4466-D7E90D0517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10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665666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84F4F80-6A05-2D33-0555-CBE7E6966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3621" y="694392"/>
            <a:ext cx="9852728" cy="979757"/>
          </a:xfrm>
        </p:spPr>
        <p:txBody>
          <a:bodyPr>
            <a:normAutofit/>
          </a:bodyPr>
          <a:lstStyle/>
          <a:p>
            <a:pPr algn="ctr"/>
            <a:r>
              <a:rPr lang="pl-PL" sz="1800" dirty="0"/>
              <a:t>Zatwierdzone wnioski o płatność  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3EA75DE-7592-595E-BFF9-7F1BD9ECDB8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816046" y="6368270"/>
            <a:ext cx="205295" cy="102200"/>
          </a:xfrm>
        </p:spPr>
        <p:txBody>
          <a:bodyPr/>
          <a:lstStyle/>
          <a:p>
            <a:fld id="{EB4015AA-59F6-416B-87A6-8E3D940284E2}" type="slidenum">
              <a:rPr lang="pl-PL" smtClean="0"/>
              <a:pPr/>
              <a:t>11</a:t>
            </a:fld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7B575FE5-1E32-DAE7-B311-8D95DAFDCA18}"/>
              </a:ext>
            </a:extLst>
          </p:cNvPr>
          <p:cNvSpPr txBox="1"/>
          <p:nvPr/>
        </p:nvSpPr>
        <p:spPr>
          <a:xfrm>
            <a:off x="9470571" y="6269952"/>
            <a:ext cx="13476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100" b="1" dirty="0"/>
              <a:t>Źródło: CST2021</a:t>
            </a:r>
          </a:p>
        </p:txBody>
      </p:sp>
      <p:graphicFrame>
        <p:nvGraphicFramePr>
          <p:cNvPr id="5" name="Wykres 4">
            <a:extLst>
              <a:ext uri="{FF2B5EF4-FFF2-40B4-BE49-F238E27FC236}">
                <a16:creationId xmlns:a16="http://schemas.microsoft.com/office/drawing/2014/main" id="{33F033E8-CDDE-97F4-6843-EDEABA949A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7465684"/>
              </p:ext>
            </p:extLst>
          </p:nvPr>
        </p:nvGraphicFramePr>
        <p:xfrm>
          <a:off x="722811" y="1193074"/>
          <a:ext cx="10298530" cy="49705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pole tekstowe 1">
            <a:extLst>
              <a:ext uri="{FF2B5EF4-FFF2-40B4-BE49-F238E27FC236}">
                <a16:creationId xmlns:a16="http://schemas.microsoft.com/office/drawing/2014/main" id="{CDDEFE44-019F-C7D2-6AE3-99B31A0893F1}"/>
              </a:ext>
            </a:extLst>
          </p:cNvPr>
          <p:cNvSpPr txBox="1"/>
          <p:nvPr/>
        </p:nvSpPr>
        <p:spPr>
          <a:xfrm>
            <a:off x="2730138" y="2392668"/>
            <a:ext cx="827311" cy="452869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l-PL" sz="1100" dirty="0">
                <a:solidFill>
                  <a:schemeClr val="bg1"/>
                </a:solidFill>
              </a:rPr>
              <a:t>110 wniosków</a:t>
            </a:r>
          </a:p>
        </p:txBody>
      </p:sp>
      <p:sp>
        <p:nvSpPr>
          <p:cNvPr id="9" name="pole tekstowe 1">
            <a:extLst>
              <a:ext uri="{FF2B5EF4-FFF2-40B4-BE49-F238E27FC236}">
                <a16:creationId xmlns:a16="http://schemas.microsoft.com/office/drawing/2014/main" id="{6EF6BE82-7CC1-5FE0-A891-ADD5B29302AB}"/>
              </a:ext>
            </a:extLst>
          </p:cNvPr>
          <p:cNvSpPr txBox="1"/>
          <p:nvPr/>
        </p:nvSpPr>
        <p:spPr>
          <a:xfrm>
            <a:off x="5791201" y="2392667"/>
            <a:ext cx="827311" cy="452869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l-PL" dirty="0">
                <a:solidFill>
                  <a:schemeClr val="bg1"/>
                </a:solidFill>
              </a:rPr>
              <a:t>79</a:t>
            </a:r>
            <a:r>
              <a:rPr lang="pl-PL" sz="1100" dirty="0">
                <a:solidFill>
                  <a:schemeClr val="bg1"/>
                </a:solidFill>
              </a:rPr>
              <a:t> wniosków</a:t>
            </a:r>
          </a:p>
        </p:txBody>
      </p:sp>
      <p:sp>
        <p:nvSpPr>
          <p:cNvPr id="10" name="pole tekstowe 1">
            <a:extLst>
              <a:ext uri="{FF2B5EF4-FFF2-40B4-BE49-F238E27FC236}">
                <a16:creationId xmlns:a16="http://schemas.microsoft.com/office/drawing/2014/main" id="{DDC00E5D-33A9-0C4D-6F22-709B68E0B0F0}"/>
              </a:ext>
            </a:extLst>
          </p:cNvPr>
          <p:cNvSpPr txBox="1"/>
          <p:nvPr/>
        </p:nvSpPr>
        <p:spPr>
          <a:xfrm>
            <a:off x="8930641" y="5087972"/>
            <a:ext cx="827311" cy="452869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l-PL" sz="1100" dirty="0"/>
              <a:t>10 wniosków</a:t>
            </a:r>
          </a:p>
        </p:txBody>
      </p:sp>
    </p:spTree>
    <p:extLst>
      <p:ext uri="{BB962C8B-B14F-4D97-AF65-F5344CB8AC3E}">
        <p14:creationId xmlns:p14="http://schemas.microsoft.com/office/powerpoint/2010/main" val="36680287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0FEE4C2-7568-ECB9-54C6-77C197FE2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419" y="485385"/>
            <a:ext cx="9852728" cy="537922"/>
          </a:xfrm>
        </p:spPr>
        <p:txBody>
          <a:bodyPr>
            <a:normAutofit fontScale="90000"/>
          </a:bodyPr>
          <a:lstStyle/>
          <a:p>
            <a:pPr algn="ctr"/>
            <a:r>
              <a:rPr lang="pl-PL" sz="1800" dirty="0">
                <a:solidFill>
                  <a:srgbClr val="002060"/>
                </a:solidFill>
              </a:rPr>
              <a:t>Łączne dane w zakresie Europejskiego Funduszu Rozwoju Regionalnego i Europejskiego Funduszu Społecznego PLUS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E3933D9-26C7-4FF9-494E-9DD36AC834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12</a:t>
            </a:fld>
            <a:endParaRPr lang="pl-PL" dirty="0"/>
          </a:p>
        </p:txBody>
      </p:sp>
      <p:graphicFrame>
        <p:nvGraphicFramePr>
          <p:cNvPr id="7" name="Wykres 6">
            <a:extLst>
              <a:ext uri="{FF2B5EF4-FFF2-40B4-BE49-F238E27FC236}">
                <a16:creationId xmlns:a16="http://schemas.microsoft.com/office/drawing/2014/main" id="{9EC8BEB8-B4F0-E809-F04D-60DBE904C53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1818790"/>
              </p:ext>
            </p:extLst>
          </p:nvPr>
        </p:nvGraphicFramePr>
        <p:xfrm>
          <a:off x="348342" y="1306287"/>
          <a:ext cx="11593287" cy="53775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pole tekstowe 2">
            <a:extLst>
              <a:ext uri="{FF2B5EF4-FFF2-40B4-BE49-F238E27FC236}">
                <a16:creationId xmlns:a16="http://schemas.microsoft.com/office/drawing/2014/main" id="{4D552AD7-B396-EC54-6F30-EAE2F98098A2}"/>
              </a:ext>
            </a:extLst>
          </p:cNvPr>
          <p:cNvSpPr txBox="1"/>
          <p:nvPr/>
        </p:nvSpPr>
        <p:spPr>
          <a:xfrm>
            <a:off x="9470571" y="6269952"/>
            <a:ext cx="13476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100" b="1" dirty="0"/>
              <a:t>Źródło: CST2021</a:t>
            </a:r>
          </a:p>
        </p:txBody>
      </p:sp>
    </p:spTree>
    <p:extLst>
      <p:ext uri="{BB962C8B-B14F-4D97-AF65-F5344CB8AC3E}">
        <p14:creationId xmlns:p14="http://schemas.microsoft.com/office/powerpoint/2010/main" val="1905182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4FCDC68-55C2-F8EB-8D8B-5DF6BA2DDB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13</a:t>
            </a:fld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39D60BD4-6868-17E3-C15A-C97F44E9E7B0}"/>
              </a:ext>
            </a:extLst>
          </p:cNvPr>
          <p:cNvSpPr txBox="1"/>
          <p:nvPr/>
        </p:nvSpPr>
        <p:spPr>
          <a:xfrm>
            <a:off x="130629" y="6368269"/>
            <a:ext cx="320312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100" dirty="0"/>
              <a:t>Źródło: </a:t>
            </a:r>
            <a:r>
              <a:rPr lang="pl-PL" sz="1100" dirty="0" err="1"/>
              <a:t>DZFEdKP</a:t>
            </a:r>
            <a:r>
              <a:rPr lang="pl-PL" sz="1100" dirty="0"/>
              <a:t> Biuro Analiz Funduszy Europejskich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D256F175-2B4B-202C-F47F-65D9BC4548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21306" y="591562"/>
            <a:ext cx="8228237" cy="5839252"/>
          </a:xfrm>
          <a:prstGeom prst="rect">
            <a:avLst/>
          </a:prstGeom>
          <a:solidFill>
            <a:sysClr val="window" lastClr="FFFFFF"/>
          </a:solidFill>
          <a:ln>
            <a:solidFill>
              <a:sysClr val="window" lastClr="FFFFFF"/>
            </a:solidFill>
          </a:ln>
        </p:spPr>
      </p:pic>
      <p:sp>
        <p:nvSpPr>
          <p:cNvPr id="9" name="Tytuł 1">
            <a:extLst>
              <a:ext uri="{FF2B5EF4-FFF2-40B4-BE49-F238E27FC236}">
                <a16:creationId xmlns:a16="http://schemas.microsoft.com/office/drawing/2014/main" id="{CCA1EC30-CA6C-C418-4449-0F20EF844AB7}"/>
              </a:ext>
            </a:extLst>
          </p:cNvPr>
          <p:cNvSpPr txBox="1">
            <a:spLocks/>
          </p:cNvSpPr>
          <p:nvPr/>
        </p:nvSpPr>
        <p:spPr>
          <a:xfrm>
            <a:off x="228600" y="228600"/>
            <a:ext cx="11756571" cy="103414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6" rtl="0" eaLnBrk="1" latinLnBrk="0" hangingPunct="1">
              <a:lnSpc>
                <a:spcPts val="3266"/>
              </a:lnSpc>
              <a:spcBef>
                <a:spcPct val="0"/>
              </a:spcBef>
              <a:buNone/>
              <a:defRPr sz="254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 algn="ctr"/>
            <a:r>
              <a:rPr lang="pl-PL" sz="1700" dirty="0">
                <a:solidFill>
                  <a:schemeClr val="accent1">
                    <a:lumMod val="75000"/>
                  </a:schemeClr>
                </a:solidFill>
              </a:rPr>
              <a:t>Liczba złożonych wniosków o dofinansowanie oraz siedziby wnioskodawców w programie </a:t>
            </a:r>
            <a:r>
              <a:rPr lang="pl-PL" sz="1700" dirty="0" err="1">
                <a:solidFill>
                  <a:schemeClr val="accent1">
                    <a:lumMod val="75000"/>
                  </a:schemeClr>
                </a:solidFill>
              </a:rPr>
              <a:t>FEdKP</a:t>
            </a:r>
            <a:r>
              <a:rPr lang="pl-PL" sz="1700" dirty="0">
                <a:solidFill>
                  <a:schemeClr val="accent1">
                    <a:lumMod val="75000"/>
                  </a:schemeClr>
                </a:solidFill>
              </a:rPr>
              <a:t> 2021-2027</a:t>
            </a:r>
          </a:p>
        </p:txBody>
      </p:sp>
    </p:spTree>
    <p:extLst>
      <p:ext uri="{BB962C8B-B14F-4D97-AF65-F5344CB8AC3E}">
        <p14:creationId xmlns:p14="http://schemas.microsoft.com/office/powerpoint/2010/main" val="26346571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2D12560-B0FD-E5A7-68F5-45A010548B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14</a:t>
            </a:fld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9FE43F3F-8F79-40F5-B43F-C86AB0A325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50107" y="548013"/>
            <a:ext cx="8248288" cy="5832000"/>
          </a:xfrm>
          <a:prstGeom prst="rect">
            <a:avLst/>
          </a:prstGeom>
          <a:solidFill>
            <a:sysClr val="window" lastClr="FFFFFF"/>
          </a:solidFill>
          <a:ln>
            <a:solidFill>
              <a:srgbClr val="FFC000">
                <a:lumMod val="20000"/>
                <a:lumOff val="80000"/>
              </a:srgbClr>
            </a:solidFill>
          </a:ln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35B7AE20-78BF-EC5B-D0CF-5FA9E19C8DED}"/>
              </a:ext>
            </a:extLst>
          </p:cNvPr>
          <p:cNvSpPr txBox="1"/>
          <p:nvPr/>
        </p:nvSpPr>
        <p:spPr>
          <a:xfrm>
            <a:off x="130629" y="6368269"/>
            <a:ext cx="320312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100" dirty="0"/>
              <a:t>Źródło: </a:t>
            </a:r>
            <a:r>
              <a:rPr lang="pl-PL" sz="1100" dirty="0" err="1"/>
              <a:t>DZFEdKP</a:t>
            </a:r>
            <a:r>
              <a:rPr lang="pl-PL" sz="1100" dirty="0"/>
              <a:t> Biuro Analiz Funduszy Europejskich</a:t>
            </a:r>
          </a:p>
        </p:txBody>
      </p:sp>
      <p:sp>
        <p:nvSpPr>
          <p:cNvPr id="11" name="Tytuł 1">
            <a:extLst>
              <a:ext uri="{FF2B5EF4-FFF2-40B4-BE49-F238E27FC236}">
                <a16:creationId xmlns:a16="http://schemas.microsoft.com/office/drawing/2014/main" id="{4257CDDF-C9E7-7862-FC79-3275608AD418}"/>
              </a:ext>
            </a:extLst>
          </p:cNvPr>
          <p:cNvSpPr txBox="1">
            <a:spLocks/>
          </p:cNvSpPr>
          <p:nvPr/>
        </p:nvSpPr>
        <p:spPr>
          <a:xfrm>
            <a:off x="228600" y="228600"/>
            <a:ext cx="11756571" cy="103414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6" rtl="0" eaLnBrk="1" latinLnBrk="0" hangingPunct="1">
              <a:lnSpc>
                <a:spcPts val="3266"/>
              </a:lnSpc>
              <a:spcBef>
                <a:spcPct val="0"/>
              </a:spcBef>
              <a:buNone/>
              <a:defRPr sz="254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 algn="ctr"/>
            <a:r>
              <a:rPr lang="pl-PL" sz="1700" dirty="0">
                <a:solidFill>
                  <a:schemeClr val="accent1">
                    <a:lumMod val="75000"/>
                  </a:schemeClr>
                </a:solidFill>
              </a:rPr>
              <a:t>Liczba podpisanych i obowiązujących umów oraz siedziby beneficjentów w programie </a:t>
            </a:r>
            <a:r>
              <a:rPr lang="pl-PL" sz="1700" dirty="0" err="1">
                <a:solidFill>
                  <a:schemeClr val="accent1">
                    <a:lumMod val="75000"/>
                  </a:schemeClr>
                </a:solidFill>
              </a:rPr>
              <a:t>FEdKP</a:t>
            </a:r>
            <a:r>
              <a:rPr lang="pl-PL" sz="1700" dirty="0">
                <a:solidFill>
                  <a:schemeClr val="accent1">
                    <a:lumMod val="75000"/>
                  </a:schemeClr>
                </a:solidFill>
              </a:rPr>
              <a:t> 2021-2027</a:t>
            </a:r>
          </a:p>
        </p:txBody>
      </p:sp>
    </p:spTree>
    <p:extLst>
      <p:ext uri="{BB962C8B-B14F-4D97-AF65-F5344CB8AC3E}">
        <p14:creationId xmlns:p14="http://schemas.microsoft.com/office/powerpoint/2010/main" val="18279665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FF3123F-5EFC-81B3-92FE-21DC07E608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15</a:t>
            </a:fld>
            <a:endParaRPr lang="pl-PL" dirty="0"/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DD02C6EE-F2AC-715E-83E4-CDCD4422A6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7582517"/>
              </p:ext>
            </p:extLst>
          </p:nvPr>
        </p:nvGraphicFramePr>
        <p:xfrm>
          <a:off x="130628" y="957943"/>
          <a:ext cx="11604170" cy="5298886"/>
        </p:xfrm>
        <a:graphic>
          <a:graphicData uri="http://schemas.openxmlformats.org/drawingml/2006/table">
            <a:tbl>
              <a:tblPr/>
              <a:tblGrid>
                <a:gridCol w="898320">
                  <a:extLst>
                    <a:ext uri="{9D8B030D-6E8A-4147-A177-3AD203B41FA5}">
                      <a16:colId xmlns:a16="http://schemas.microsoft.com/office/drawing/2014/main" val="3156522990"/>
                    </a:ext>
                  </a:extLst>
                </a:gridCol>
                <a:gridCol w="800561">
                  <a:extLst>
                    <a:ext uri="{9D8B030D-6E8A-4147-A177-3AD203B41FA5}">
                      <a16:colId xmlns:a16="http://schemas.microsoft.com/office/drawing/2014/main" val="1468563815"/>
                    </a:ext>
                  </a:extLst>
                </a:gridCol>
                <a:gridCol w="750360">
                  <a:extLst>
                    <a:ext uri="{9D8B030D-6E8A-4147-A177-3AD203B41FA5}">
                      <a16:colId xmlns:a16="http://schemas.microsoft.com/office/drawing/2014/main" val="3744717278"/>
                    </a:ext>
                  </a:extLst>
                </a:gridCol>
                <a:gridCol w="745076">
                  <a:extLst>
                    <a:ext uri="{9D8B030D-6E8A-4147-A177-3AD203B41FA5}">
                      <a16:colId xmlns:a16="http://schemas.microsoft.com/office/drawing/2014/main" val="3373394022"/>
                    </a:ext>
                  </a:extLst>
                </a:gridCol>
                <a:gridCol w="475582">
                  <a:extLst>
                    <a:ext uri="{9D8B030D-6E8A-4147-A177-3AD203B41FA5}">
                      <a16:colId xmlns:a16="http://schemas.microsoft.com/office/drawing/2014/main" val="2940824844"/>
                    </a:ext>
                  </a:extLst>
                </a:gridCol>
                <a:gridCol w="750360">
                  <a:extLst>
                    <a:ext uri="{9D8B030D-6E8A-4147-A177-3AD203B41FA5}">
                      <a16:colId xmlns:a16="http://schemas.microsoft.com/office/drawing/2014/main" val="3405393169"/>
                    </a:ext>
                  </a:extLst>
                </a:gridCol>
                <a:gridCol w="745076">
                  <a:extLst>
                    <a:ext uri="{9D8B030D-6E8A-4147-A177-3AD203B41FA5}">
                      <a16:colId xmlns:a16="http://schemas.microsoft.com/office/drawing/2014/main" val="3852906824"/>
                    </a:ext>
                  </a:extLst>
                </a:gridCol>
                <a:gridCol w="594477">
                  <a:extLst>
                    <a:ext uri="{9D8B030D-6E8A-4147-A177-3AD203B41FA5}">
                      <a16:colId xmlns:a16="http://schemas.microsoft.com/office/drawing/2014/main" val="1332411479"/>
                    </a:ext>
                  </a:extLst>
                </a:gridCol>
                <a:gridCol w="554844">
                  <a:extLst>
                    <a:ext uri="{9D8B030D-6E8A-4147-A177-3AD203B41FA5}">
                      <a16:colId xmlns:a16="http://schemas.microsoft.com/office/drawing/2014/main" val="4281960252"/>
                    </a:ext>
                  </a:extLst>
                </a:gridCol>
                <a:gridCol w="750360">
                  <a:extLst>
                    <a:ext uri="{9D8B030D-6E8A-4147-A177-3AD203B41FA5}">
                      <a16:colId xmlns:a16="http://schemas.microsoft.com/office/drawing/2014/main" val="208075886"/>
                    </a:ext>
                  </a:extLst>
                </a:gridCol>
                <a:gridCol w="745076">
                  <a:extLst>
                    <a:ext uri="{9D8B030D-6E8A-4147-A177-3AD203B41FA5}">
                      <a16:colId xmlns:a16="http://schemas.microsoft.com/office/drawing/2014/main" val="2163548790"/>
                    </a:ext>
                  </a:extLst>
                </a:gridCol>
                <a:gridCol w="594477">
                  <a:extLst>
                    <a:ext uri="{9D8B030D-6E8A-4147-A177-3AD203B41FA5}">
                      <a16:colId xmlns:a16="http://schemas.microsoft.com/office/drawing/2014/main" val="3667414543"/>
                    </a:ext>
                  </a:extLst>
                </a:gridCol>
                <a:gridCol w="554844">
                  <a:extLst>
                    <a:ext uri="{9D8B030D-6E8A-4147-A177-3AD203B41FA5}">
                      <a16:colId xmlns:a16="http://schemas.microsoft.com/office/drawing/2014/main" val="2044843338"/>
                    </a:ext>
                  </a:extLst>
                </a:gridCol>
                <a:gridCol w="750360">
                  <a:extLst>
                    <a:ext uri="{9D8B030D-6E8A-4147-A177-3AD203B41FA5}">
                      <a16:colId xmlns:a16="http://schemas.microsoft.com/office/drawing/2014/main" val="2602361691"/>
                    </a:ext>
                  </a:extLst>
                </a:gridCol>
                <a:gridCol w="745076">
                  <a:extLst>
                    <a:ext uri="{9D8B030D-6E8A-4147-A177-3AD203B41FA5}">
                      <a16:colId xmlns:a16="http://schemas.microsoft.com/office/drawing/2014/main" val="4202826177"/>
                    </a:ext>
                  </a:extLst>
                </a:gridCol>
                <a:gridCol w="594477">
                  <a:extLst>
                    <a:ext uri="{9D8B030D-6E8A-4147-A177-3AD203B41FA5}">
                      <a16:colId xmlns:a16="http://schemas.microsoft.com/office/drawing/2014/main" val="2094646453"/>
                    </a:ext>
                  </a:extLst>
                </a:gridCol>
                <a:gridCol w="554844">
                  <a:extLst>
                    <a:ext uri="{9D8B030D-6E8A-4147-A177-3AD203B41FA5}">
                      <a16:colId xmlns:a16="http://schemas.microsoft.com/office/drawing/2014/main" val="694716466"/>
                    </a:ext>
                  </a:extLst>
                </a:gridCol>
              </a:tblGrid>
              <a:tr h="33112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Calibri" panose="020F0502020204030204" pitchFamily="34" charset="0"/>
                        </a:rPr>
                        <a:t>Województwo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Calibri" panose="020F0502020204030204" pitchFamily="34" charset="0"/>
                        </a:rPr>
                        <a:t>alokacja FE dla województw w perspektywie 2021-2027 - wkład UE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Calibri" panose="020F0502020204030204" pitchFamily="34" charset="0"/>
                        </a:rPr>
                        <a:t>nabory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Calibri" panose="020F0502020204030204" pitchFamily="34" charset="0"/>
                        </a:rPr>
                        <a:t>wnioski o dofinansowanie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Calibri" panose="020F0502020204030204" pitchFamily="34" charset="0"/>
                        </a:rPr>
                        <a:t>podpisane umowy (kontraktacja)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Calibri" panose="020F0502020204030204" pitchFamily="34" charset="0"/>
                        </a:rPr>
                        <a:t>wnioski o płatność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830571"/>
                  </a:ext>
                </a:extLst>
              </a:tr>
              <a:tr h="90929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Calibri" panose="020F0502020204030204" pitchFamily="34" charset="0"/>
                        </a:rPr>
                        <a:t>EFRR + EFS+ </a:t>
                      </a:r>
                      <a:b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Calibri" panose="020F0502020204030204" pitchFamily="34" charset="0"/>
                        </a:rPr>
                      </a:br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Calibri" panose="020F0502020204030204" pitchFamily="34" charset="0"/>
                        </a:rPr>
                        <a:t>(PLN)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Calibri" panose="020F0502020204030204" pitchFamily="34" charset="0"/>
                        </a:rPr>
                        <a:t>EFRR 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Calibri" panose="020F0502020204030204" pitchFamily="34" charset="0"/>
                        </a:rPr>
                        <a:t>EFS+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7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Calibri" panose="020F0502020204030204" pitchFamily="34" charset="0"/>
                        </a:rPr>
                        <a:t>liczba naborów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7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Calibri" panose="020F0502020204030204" pitchFamily="34" charset="0"/>
                        </a:rPr>
                        <a:t>liczba złożonych wniosków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7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Calibri" panose="020F0502020204030204" pitchFamily="34" charset="0"/>
                        </a:rPr>
                        <a:t>dofinansowanie we wnioskach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7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Calibri" panose="020F0502020204030204" pitchFamily="34" charset="0"/>
                        </a:rPr>
                        <a:t>% alokacji priorytetów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7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Calibri" panose="020F0502020204030204" pitchFamily="34" charset="0"/>
                        </a:rPr>
                        <a:t>Lokata </a:t>
                      </a:r>
                      <a:br>
                        <a:rPr lang="pl-PL" sz="7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Calibri" panose="020F0502020204030204" pitchFamily="34" charset="0"/>
                        </a:rPr>
                      </a:br>
                      <a:r>
                        <a:rPr lang="pl-PL" sz="7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Calibri" panose="020F0502020204030204" pitchFamily="34" charset="0"/>
                        </a:rPr>
                        <a:t>(% alokacji priorytetów we wnioskach o dofinansowanie)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7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Calibri" panose="020F0502020204030204" pitchFamily="34" charset="0"/>
                        </a:rPr>
                        <a:t>liczba podpisanych umów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7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Calibri" panose="020F0502020204030204" pitchFamily="34" charset="0"/>
                        </a:rPr>
                        <a:t>wartość wkładu w podpisanych umowach w PLN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7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Calibri" panose="020F0502020204030204" pitchFamily="34" charset="0"/>
                        </a:rPr>
                        <a:t>Alokacja priorytetów w podpisanych umowach (kontraktacja) w %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7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Calibri" panose="020F0502020204030204" pitchFamily="34" charset="0"/>
                        </a:rPr>
                        <a:t>Lokata </a:t>
                      </a:r>
                      <a:br>
                        <a:rPr lang="pl-PL" sz="7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Calibri" panose="020F0502020204030204" pitchFamily="34" charset="0"/>
                        </a:rPr>
                      </a:br>
                      <a:r>
                        <a:rPr lang="pl-PL" sz="7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Calibri" panose="020F0502020204030204" pitchFamily="34" charset="0"/>
                        </a:rPr>
                        <a:t>(% alokacji priorytetów w wartości podpisanych </a:t>
                      </a:r>
                      <a:r>
                        <a:rPr lang="pl-PL" sz="700" b="1" i="0" u="none" strike="noStrike" dirty="0" err="1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Calibri" panose="020F0502020204030204" pitchFamily="34" charset="0"/>
                        </a:rPr>
                        <a:t>umowów</a:t>
                      </a:r>
                      <a:r>
                        <a:rPr lang="pl-PL" sz="7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7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Calibri" panose="020F0502020204030204" pitchFamily="34" charset="0"/>
                        </a:rPr>
                        <a:t>liczba wniosków o płatność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7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Calibri" panose="020F0502020204030204" pitchFamily="34" charset="0"/>
                        </a:rPr>
                        <a:t>wartość </a:t>
                      </a:r>
                      <a:r>
                        <a:rPr lang="pl-PL" sz="700" b="1" i="0" u="none" strike="noStrike" dirty="0" err="1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Calibri" panose="020F0502020204030204" pitchFamily="34" charset="0"/>
                        </a:rPr>
                        <a:t>wkłądu</a:t>
                      </a:r>
                      <a:r>
                        <a:rPr lang="pl-PL" sz="7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Calibri" panose="020F0502020204030204" pitchFamily="34" charset="0"/>
                        </a:rPr>
                        <a:t> UE we wnioskach o płatność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7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Calibri" panose="020F0502020204030204" pitchFamily="34" charset="0"/>
                        </a:rPr>
                        <a:t>% alokacji priorytetów w zatwierdzonych wnioskach o płatność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7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Calibri" panose="020F0502020204030204" pitchFamily="34" charset="0"/>
                        </a:rPr>
                        <a:t>Lokata </a:t>
                      </a:r>
                      <a:br>
                        <a:rPr lang="pl-PL" sz="7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Calibri" panose="020F0502020204030204" pitchFamily="34" charset="0"/>
                        </a:rPr>
                      </a:br>
                      <a:r>
                        <a:rPr lang="pl-PL" sz="7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Calibri" panose="020F0502020204030204" pitchFamily="34" charset="0"/>
                        </a:rPr>
                        <a:t>(% alokacji priorytetów w zatwierdzonych wnioskach o płatność)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5138803"/>
                  </a:ext>
                </a:extLst>
              </a:tr>
              <a:tr h="229718">
                <a:tc>
                  <a:txBody>
                    <a:bodyPr/>
                    <a:lstStyle/>
                    <a:p>
                      <a:pPr algn="l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Dolnośląskie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7 432 794 317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5 372 745 414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2 060 048 903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2 060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6 405 431 219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86,2%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228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2 194 703 922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29,5%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329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133 242 863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1,79%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1208263"/>
                  </a:ext>
                </a:extLst>
              </a:tr>
              <a:tr h="229718">
                <a:tc>
                  <a:txBody>
                    <a:bodyPr/>
                    <a:lstStyle/>
                    <a:p>
                      <a:pPr algn="l" fontAlgn="ctr"/>
                      <a:r>
                        <a:rPr lang="pl-PL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Kujawsko-Pomorskie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7 867 348 407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5 683 733 143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2 183 615 264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127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533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3 296 461 605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41,9%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1 909 346 681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24,3%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58 854 552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0,75%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3330958"/>
                  </a:ext>
                </a:extLst>
              </a:tr>
              <a:tr h="229718">
                <a:tc>
                  <a:txBody>
                    <a:bodyPr/>
                    <a:lstStyle/>
                    <a:p>
                      <a:pPr algn="l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Lubelskie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10 420 452 863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7 404 631 861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3 015 821 002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2 014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5 751 590 718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55,2%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569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2 954 568 550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28,4%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775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130 449 670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1,25%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5987371"/>
                  </a:ext>
                </a:extLst>
              </a:tr>
              <a:tr h="229718">
                <a:tc>
                  <a:txBody>
                    <a:bodyPr/>
                    <a:lstStyle/>
                    <a:p>
                      <a:pPr algn="l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Lubuskie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3 919 911 642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2 792 538 690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1 127 372 952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346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1 226 834 837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31,3%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414 219 222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10,6%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14 854 761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0,38%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1603583"/>
                  </a:ext>
                </a:extLst>
              </a:tr>
              <a:tr h="229718">
                <a:tc>
                  <a:txBody>
                    <a:bodyPr/>
                    <a:lstStyle/>
                    <a:p>
                      <a:pPr algn="l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Łódzkie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10 178 200 362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7 358 664 612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2 819 535 749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2 408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8 214 453 472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80,7%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145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1 649 832 461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16,2%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167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100 008 743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0,98%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4819327"/>
                  </a:ext>
                </a:extLst>
              </a:tr>
              <a:tr h="229718">
                <a:tc>
                  <a:txBody>
                    <a:bodyPr/>
                    <a:lstStyle/>
                    <a:p>
                      <a:pPr algn="l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Małopolskie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10 393 809 235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7 449 593 926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2 944 215 310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2 085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5 785 174 507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55,7%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1 632 022 116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15,7%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122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100 332 959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0,97%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3887586"/>
                  </a:ext>
                </a:extLst>
              </a:tr>
              <a:tr h="229718">
                <a:tc>
                  <a:txBody>
                    <a:bodyPr/>
                    <a:lstStyle/>
                    <a:p>
                      <a:pPr algn="l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Mazowieckie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8 983 558 821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6 453 158 180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2 530 400 642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1 633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4 265 927 275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47,5%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303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1 382 053 282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15,4%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39 994 506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0,45%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4513715"/>
                  </a:ext>
                </a:extLst>
              </a:tr>
              <a:tr h="229718">
                <a:tc>
                  <a:txBody>
                    <a:bodyPr/>
                    <a:lstStyle/>
                    <a:p>
                      <a:pPr algn="l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Opolskie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4 141 180 775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2 957 001 624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1 184 179 151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324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1 455 100 801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35,1%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909 596 411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22,0%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34 973 227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0,84%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5766558"/>
                  </a:ext>
                </a:extLst>
              </a:tr>
              <a:tr h="229718">
                <a:tc>
                  <a:txBody>
                    <a:bodyPr/>
                    <a:lstStyle/>
                    <a:p>
                      <a:pPr algn="l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Podkarpackie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9 708 781 788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7 003 589 398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2 705 192 391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1 696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6 692 155 826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68,9%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313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2 642 624 801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27,2%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291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131 223 040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1,35%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2082690"/>
                  </a:ext>
                </a:extLst>
              </a:tr>
              <a:tr h="229718">
                <a:tc>
                  <a:txBody>
                    <a:bodyPr/>
                    <a:lstStyle/>
                    <a:p>
                      <a:pPr algn="l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Podlaskie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5 565 692 683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4 017 176 564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1 548 516 119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602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2 593 052 835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46,6%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1 363 847 770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24,5%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26 211 323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0,47%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5675559"/>
                  </a:ext>
                </a:extLst>
              </a:tr>
              <a:tr h="229718">
                <a:tc>
                  <a:txBody>
                    <a:bodyPr/>
                    <a:lstStyle/>
                    <a:p>
                      <a:pPr algn="l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Pomorskie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7 506 148 302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5 374 915 070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2 131 233 233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891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3 897 526 709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51,9%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1 748 357 846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23,3%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381 467 885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5,08%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8107967"/>
                  </a:ext>
                </a:extLst>
              </a:tr>
              <a:tr h="229718">
                <a:tc>
                  <a:txBody>
                    <a:bodyPr/>
                    <a:lstStyle/>
                    <a:p>
                      <a:pPr algn="l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Śląskie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12 521 258 874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8 965 209 551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3 556 049 323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131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2 932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16 153 979 215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129,0%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256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4 921 357 279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39,3%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220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98 718 580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0,79%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0609828"/>
                  </a:ext>
                </a:extLst>
              </a:tr>
              <a:tr h="229718">
                <a:tc>
                  <a:txBody>
                    <a:bodyPr/>
                    <a:lstStyle/>
                    <a:p>
                      <a:pPr algn="l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Świętokrzyskie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6 239 730 796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4 504 986 668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1 734 744 128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1 186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3 253 480 341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52,1%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241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1 561 978 744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25,0%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280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50 447 305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0,81%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4986870"/>
                  </a:ext>
                </a:extLst>
              </a:tr>
              <a:tr h="229718">
                <a:tc>
                  <a:txBody>
                    <a:bodyPr/>
                    <a:lstStyle/>
                    <a:p>
                      <a:pPr algn="l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Warmińsko-Mazurskie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7 652 158 711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5 557 935 353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2 094 223 358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1 515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3 033 135 787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39,6%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183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1 067 421 389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13,9%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211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87 931 255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1,15%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0755670"/>
                  </a:ext>
                </a:extLst>
              </a:tr>
              <a:tr h="229718">
                <a:tc>
                  <a:txBody>
                    <a:bodyPr/>
                    <a:lstStyle/>
                    <a:p>
                      <a:pPr algn="l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Wielkopolskie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7 453 826 807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5 364 566 206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2 089 260 600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1 068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5 249 714 097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70,4%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135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1 535 084 696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20,6%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190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62 296 988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0,84%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7394624"/>
                  </a:ext>
                </a:extLst>
              </a:tr>
              <a:tr h="229718">
                <a:tc>
                  <a:txBody>
                    <a:bodyPr/>
                    <a:lstStyle/>
                    <a:p>
                      <a:pPr algn="l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Zachodniopomorskie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7 226 867 147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5 220 779 437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2 006 087 709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589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2 418 759 128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33,5%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1 289 137 629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17,8%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158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53 980 221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0,75%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0304502"/>
                  </a:ext>
                </a:extLst>
              </a:tr>
              <a:tr h="331121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C000"/>
                          </a:highligh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8" marR="7258" marT="72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C000"/>
                          </a:highlight>
                          <a:latin typeface="Calibri" panose="020F0502020204030204" pitchFamily="34" charset="0"/>
                        </a:rPr>
                        <a:t>127 211 721 531</a:t>
                      </a:r>
                    </a:p>
                  </a:txBody>
                  <a:tcPr marL="7258" marR="7258" marT="725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C000"/>
                          </a:highlight>
                          <a:latin typeface="Calibri" panose="020F0502020204030204" pitchFamily="34" charset="0"/>
                        </a:rPr>
                        <a:t>91 481 225 697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C000"/>
                          </a:highlight>
                          <a:latin typeface="Calibri" panose="020F0502020204030204" pitchFamily="34" charset="0"/>
                        </a:rPr>
                        <a:t>35 730 495 835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C000"/>
                          </a:highlight>
                          <a:latin typeface="Calibri" panose="020F0502020204030204" pitchFamily="34" charset="0"/>
                        </a:rPr>
                        <a:t>1 265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C000"/>
                          </a:highlight>
                          <a:latin typeface="Calibri" panose="020F0502020204030204" pitchFamily="34" charset="0"/>
                        </a:rPr>
                        <a:t>21 882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C000"/>
                          </a:highlight>
                          <a:latin typeface="Calibri" panose="020F0502020204030204" pitchFamily="34" charset="0"/>
                        </a:rPr>
                        <a:t>79 692 778 373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C000"/>
                          </a:highlight>
                          <a:latin typeface="Calibri" panose="020F0502020204030204" pitchFamily="34" charset="0"/>
                        </a:rPr>
                        <a:t>62,6%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C000"/>
                          </a:highligh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C000"/>
                          </a:highlight>
                          <a:latin typeface="Calibri" panose="020F0502020204030204" pitchFamily="34" charset="0"/>
                        </a:rPr>
                        <a:t>2 978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C000"/>
                          </a:highlight>
                          <a:latin typeface="Calibri" panose="020F0502020204030204" pitchFamily="34" charset="0"/>
                        </a:rPr>
                        <a:t>29 176 152 796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C000"/>
                          </a:highlight>
                          <a:latin typeface="Calibri" panose="020F0502020204030204" pitchFamily="34" charset="0"/>
                        </a:rPr>
                        <a:t>22,9%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C000"/>
                          </a:highligh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C000"/>
                          </a:highlight>
                          <a:latin typeface="Calibri" panose="020F0502020204030204" pitchFamily="34" charset="0"/>
                        </a:rPr>
                        <a:t>3 244</a:t>
                      </a:r>
                    </a:p>
                  </a:txBody>
                  <a:tcPr marL="7258" marR="7258" marT="72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C000"/>
                          </a:highlight>
                          <a:latin typeface="Calibri" panose="020F0502020204030204" pitchFamily="34" charset="0"/>
                        </a:rPr>
                        <a:t>1 504 987 878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C000"/>
                          </a:highlight>
                          <a:latin typeface="Calibri" panose="020F0502020204030204" pitchFamily="34" charset="0"/>
                        </a:rPr>
                        <a:t>1,18%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C000"/>
                          </a:highligh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8" marR="7258" marT="72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3226233"/>
                  </a:ext>
                </a:extLst>
              </a:tr>
            </a:tbl>
          </a:graphicData>
        </a:graphic>
      </p:graphicFrame>
      <p:sp>
        <p:nvSpPr>
          <p:cNvPr id="3" name="Tytuł 1">
            <a:extLst>
              <a:ext uri="{FF2B5EF4-FFF2-40B4-BE49-F238E27FC236}">
                <a16:creationId xmlns:a16="http://schemas.microsoft.com/office/drawing/2014/main" id="{D8B4C2E9-C364-917F-0866-58A511423B12}"/>
              </a:ext>
            </a:extLst>
          </p:cNvPr>
          <p:cNvSpPr txBox="1">
            <a:spLocks/>
          </p:cNvSpPr>
          <p:nvPr/>
        </p:nvSpPr>
        <p:spPr>
          <a:xfrm>
            <a:off x="1169419" y="228600"/>
            <a:ext cx="9852728" cy="1034143"/>
          </a:xfrm>
          <a:prstGeom prst="rect">
            <a:avLst/>
          </a:prstGeom>
        </p:spPr>
        <p:txBody>
          <a:bodyPr vert="horz" lIns="0" tIns="0" rIns="0" bIns="0" rtlCol="0" anchor="t" anchorCtr="0">
            <a:normAutofit fontScale="92500"/>
          </a:bodyPr>
          <a:lstStyle>
            <a:lvl1pPr algn="l" defTabSz="914406" rtl="0" eaLnBrk="1" latinLnBrk="0" hangingPunct="1">
              <a:lnSpc>
                <a:spcPts val="3266"/>
              </a:lnSpc>
              <a:spcBef>
                <a:spcPct val="0"/>
              </a:spcBef>
              <a:buNone/>
              <a:defRPr sz="254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 algn="ctr"/>
            <a:r>
              <a:rPr lang="pl-PL" sz="1800" dirty="0">
                <a:solidFill>
                  <a:schemeClr val="accent1">
                    <a:lumMod val="75000"/>
                  </a:schemeClr>
                </a:solidFill>
              </a:rPr>
              <a:t>Realizacja Funduszy Europejskich dla województw na lata 2021-2027 (stan na 31.05.2024 r.) </a:t>
            </a:r>
          </a:p>
          <a:p>
            <a:pPr algn="ctr">
              <a:lnSpc>
                <a:spcPct val="100000"/>
              </a:lnSpc>
            </a:pPr>
            <a:r>
              <a:rPr lang="pl-PL" sz="1500" dirty="0">
                <a:solidFill>
                  <a:schemeClr val="accent1">
                    <a:lumMod val="75000"/>
                  </a:schemeClr>
                </a:solidFill>
              </a:rPr>
              <a:t>na podstawie danych wygenerowanych w dniu 01.06.2024 r.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482161D3-ED12-0FEF-56C3-C61621B2A0DB}"/>
              </a:ext>
            </a:extLst>
          </p:cNvPr>
          <p:cNvSpPr txBox="1"/>
          <p:nvPr/>
        </p:nvSpPr>
        <p:spPr>
          <a:xfrm>
            <a:off x="130629" y="6368269"/>
            <a:ext cx="320312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100" dirty="0"/>
              <a:t>Źródło: </a:t>
            </a:r>
            <a:r>
              <a:rPr lang="pl-PL" sz="1100" dirty="0" err="1"/>
              <a:t>DZFEdKP</a:t>
            </a:r>
            <a:r>
              <a:rPr lang="pl-PL" sz="1100" dirty="0"/>
              <a:t> Biuro Analiz Funduszy Europejskich</a:t>
            </a:r>
          </a:p>
        </p:txBody>
      </p:sp>
    </p:spTree>
    <p:extLst>
      <p:ext uri="{BB962C8B-B14F-4D97-AF65-F5344CB8AC3E}">
        <p14:creationId xmlns:p14="http://schemas.microsoft.com/office/powerpoint/2010/main" val="10491434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7B9CE745-7EA8-427B-FA67-B66593D8B7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5660" y="3577429"/>
            <a:ext cx="9031400" cy="1004864"/>
          </a:xfrm>
        </p:spPr>
        <p:txBody>
          <a:bodyPr/>
          <a:lstStyle/>
          <a:p>
            <a:pPr algn="ctr"/>
            <a:r>
              <a:rPr lang="pl-PL" dirty="0"/>
              <a:t>DZIĘKUJĘ ZA UWAGĘ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1FD2580-0DB3-0875-8F5F-27A1FE9F599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568128" y="6563603"/>
            <a:ext cx="1231900" cy="161925"/>
          </a:xfrm>
        </p:spPr>
        <p:txBody>
          <a:bodyPr/>
          <a:lstStyle/>
          <a:p>
            <a:r>
              <a:rPr lang="pl-PL" dirty="0"/>
              <a:t>8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0D1612A4-701F-CE3B-507D-11EB514071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60" y="5779283"/>
            <a:ext cx="11608168" cy="107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066126"/>
      </p:ext>
    </p:extLst>
  </p:cSld>
  <p:clrMapOvr>
    <a:masterClrMapping/>
  </p:clrMapOvr>
</p:sld>
</file>

<file path=ppt/theme/theme1.xml><?xml version="1.0" encoding="utf-8"?>
<a:theme xmlns:a="http://schemas.openxmlformats.org/drawingml/2006/main" name="1_Motyw pakietu Office">
  <a:themeElements>
    <a:clrScheme name="Niestandardowy 8">
      <a:dk1>
        <a:srgbClr val="000000"/>
      </a:dk1>
      <a:lt1>
        <a:srgbClr val="FFFFFF"/>
      </a:lt1>
      <a:dk2>
        <a:srgbClr val="002073"/>
      </a:dk2>
      <a:lt2>
        <a:srgbClr val="FFFFFF"/>
      </a:lt2>
      <a:accent1>
        <a:srgbClr val="003399"/>
      </a:accent1>
      <a:accent2>
        <a:srgbClr val="A6D3FF"/>
      </a:accent2>
      <a:accent3>
        <a:srgbClr val="FFD618"/>
      </a:accent3>
      <a:accent4>
        <a:srgbClr val="0051B0"/>
      </a:accent4>
      <a:accent5>
        <a:srgbClr val="6BB1E2"/>
      </a:accent5>
      <a:accent6>
        <a:srgbClr val="FFE60B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436F5452-C95B-4D43-A1C6-1CA5BE69C951}" vid="{ABE25C27-1E66-47F3-AA86-B88226738C33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4946</TotalTime>
  <Words>1150</Words>
  <Application>Microsoft Office PowerPoint</Application>
  <PresentationFormat>Panoramiczny</PresentationFormat>
  <Paragraphs>390</Paragraphs>
  <Slides>16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21" baseType="lpstr">
      <vt:lpstr>Arial</vt:lpstr>
      <vt:lpstr>Bookman Old Style</vt:lpstr>
      <vt:lpstr>Calibri</vt:lpstr>
      <vt:lpstr>Open Sans</vt:lpstr>
      <vt:lpstr>1_Motyw pakietu Office</vt:lpstr>
      <vt:lpstr>FUNDUSZE EUROPEJSKIE dla KUJAW I POMORZA  2021-2027        Źródło: Centralny System Teleinformatyczny/dane własne/dane DZFEdKP </vt:lpstr>
      <vt:lpstr>FUNDUSZE EUROPEJSKIE DLA KUJAW I POMORZA 2021-2027</vt:lpstr>
      <vt:lpstr>FUNDUSZE EUROPEJSKIE DLA KUJAW I POMORZA 2021-2027</vt:lpstr>
      <vt:lpstr>Łączne dane w zakresie Europejskiego Funduszu Rozwoju Regionalnego  i Europejskiego Funduszu Społecznego PLUS</vt:lpstr>
      <vt:lpstr> Europejski Fundusz Rozwoju Regionalnego </vt:lpstr>
      <vt:lpstr>Europejski Fundusz Społeczny PLUS </vt:lpstr>
      <vt:lpstr>Liczba złożonych wniosków</vt:lpstr>
      <vt:lpstr>Wartość złożonych wniosków</vt:lpstr>
      <vt:lpstr>Kontraktacja w zakresie Europejskiego Funduszu Rozwoju Regionalnego  i Europejskiego Funduszu Społecznego PLUS</vt:lpstr>
      <vt:lpstr>Kontraktacja</vt:lpstr>
      <vt:lpstr>Zatwierdzone wnioski o płatność  </vt:lpstr>
      <vt:lpstr>Łączne dane w zakresie Europejskiego Funduszu Rozwoju Regionalnego i Europejskiego Funduszu Społecznego PLUS</vt:lpstr>
      <vt:lpstr>Prezentacja programu PowerPoint</vt:lpstr>
      <vt:lpstr>Prezentacja programu PowerPoint</vt:lpstr>
      <vt:lpstr>Prezentacja programu PowerPoint</vt:lpstr>
      <vt:lpstr>DZIĘKUJĘ ZA UWAGĘ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Priorytet 2</dc:title>
  <dc:creator>Eliza Kaczmarek</dc:creator>
  <cp:lastModifiedBy>Barbara Jesionowska</cp:lastModifiedBy>
  <cp:revision>363</cp:revision>
  <cp:lastPrinted>2024-06-20T12:55:02Z</cp:lastPrinted>
  <dcterms:created xsi:type="dcterms:W3CDTF">2023-01-03T09:56:09Z</dcterms:created>
  <dcterms:modified xsi:type="dcterms:W3CDTF">2024-06-21T09:04:42Z</dcterms:modified>
</cp:coreProperties>
</file>