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5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77" r:id="rId2"/>
    <p:sldId id="2623" r:id="rId3"/>
    <p:sldId id="2678" r:id="rId4"/>
    <p:sldId id="2668" r:id="rId5"/>
    <p:sldId id="2669" r:id="rId6"/>
    <p:sldId id="2694" r:id="rId7"/>
    <p:sldId id="2700" r:id="rId8"/>
    <p:sldId id="2679" r:id="rId9"/>
    <p:sldId id="2670" r:id="rId10"/>
    <p:sldId id="2695" r:id="rId11"/>
    <p:sldId id="2696" r:id="rId12"/>
    <p:sldId id="2680" r:id="rId13"/>
    <p:sldId id="2708" r:id="rId14"/>
    <p:sldId id="2697" r:id="rId15"/>
    <p:sldId id="2580" r:id="rId16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78"/>
            <p14:sldId id="2668"/>
            <p14:sldId id="2669"/>
            <p14:sldId id="2694"/>
            <p14:sldId id="2700"/>
            <p14:sldId id="2679"/>
            <p14:sldId id="2670"/>
            <p14:sldId id="2695"/>
            <p14:sldId id="2696"/>
            <p14:sldId id="2680"/>
            <p14:sldId id="2708"/>
            <p14:sldId id="2697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68F2D-96AE-EF57-7802-43933D86B559}" name="Joanna Zimoląg" initials="JZ" userId="S-1-5-21-2619306676-2800222060-3362172700-5417" providerId="AD"/>
  <p188:author id="{00E03D3E-E5B8-D56F-46C9-56F87288252F}" name="Anna Głuszek" initials="AG" userId="28c6fadd772e9a04" providerId="Windows Live"/>
  <p188:author id="{9717F246-52D3-A4D3-0C7E-976EDC905F6B}" name="Barbara Jesionowska" initials="BJ" userId="S-1-5-21-2619306676-2800222060-3362172700-36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66FFFF"/>
    <a:srgbClr val="9999FF"/>
    <a:srgbClr val="000000"/>
    <a:srgbClr val="FF99FF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5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21452964593633E-3"/>
          <c:y val="0.23147052310492117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853930072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1621836829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552961583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871314151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557974613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1031028666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226717766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1880729219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  <c:pt idx="0">
                  <c:v>228114711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89010676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7</a:t>
                </a:r>
                <a:r>
                  <a:rPr lang="pl-PL" sz="1800" b="1" baseline="0" dirty="0"/>
                  <a:t> 913 618 287</a:t>
                </a:r>
                <a:endParaRPr lang="pl-PL" sz="1800" b="1" dirty="0"/>
              </a:p>
              <a:p>
                <a:pPr>
                  <a:defRPr sz="1800" b="1"/>
                </a:pPr>
                <a:r>
                  <a:rPr lang="pl-PL" sz="1000" b="1" dirty="0"/>
                  <a:t>1 EUR (kurs na podstawie danych ECB) na 30.11.2024</a:t>
                </a:r>
                <a:r>
                  <a:rPr lang="pl-PL" sz="1000" b="1" baseline="0" dirty="0"/>
                  <a:t> </a:t>
                </a:r>
                <a:r>
                  <a:rPr lang="pl-PL" sz="1000" b="1" dirty="0"/>
                  <a:t>r. = 4,31</a:t>
                </a:r>
              </a:p>
            </c:rich>
          </c:tx>
          <c:layout>
            <c:manualLayout>
              <c:xMode val="edge"/>
              <c:yMode val="edge"/>
              <c:x val="2.8469125215254385E-2"/>
              <c:y val="0.10758218891728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2538539997918103"/>
          <c:h val="4.7276901275733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Wartość zawartych</a:t>
            </a:r>
            <a:r>
              <a:rPr lang="pl-PL" baseline="0" dirty="0"/>
              <a:t> umów</a:t>
            </a:r>
            <a:endParaRPr lang="pl-PL" dirty="0"/>
          </a:p>
        </c:rich>
      </c:tx>
      <c:layout>
        <c:manualLayout>
          <c:xMode val="edge"/>
          <c:yMode val="edge"/>
          <c:x val="0.30895079756579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1248183805143506"/>
          <c:y val="0.16897859357140424"/>
          <c:w val="0.76170197012928076"/>
          <c:h val="0.74631262933896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2695686365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1808133236.7495999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887553129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Ilość</a:t>
            </a:r>
            <a:r>
              <a:rPr lang="pl-PL" baseline="0" dirty="0"/>
              <a:t> zawartych umów</a:t>
            </a:r>
            <a:endParaRPr lang="pl-PL" dirty="0"/>
          </a:p>
        </c:rich>
      </c:tx>
      <c:layout>
        <c:manualLayout>
          <c:xMode val="edge"/>
          <c:yMode val="edge"/>
          <c:x val="0.363164333086543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6902387215665298E-2"/>
          <c:y val="0.13905928092963163"/>
          <c:w val="0.87332189195399068"/>
          <c:h val="0.75509933798987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418155732942831E-2"/>
          <c:y val="5.0579854162226302E-2"/>
          <c:w val="0.96293858695398771"/>
          <c:h val="0.8309584968179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2695686365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1652865919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121432027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154694810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20328970852435E-2"/>
          <c:y val="0.25590277739895284"/>
          <c:w val="0.89088898941379357"/>
          <c:h val="0.5702362924685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Suma</c:v>
                </c:pt>
                <c:pt idx="1">
                  <c:v>FEKP.01.00</c:v>
                </c:pt>
                <c:pt idx="2">
                  <c:v>FEKP.02.00</c:v>
                </c:pt>
                <c:pt idx="3">
                  <c:v>FEKP.05.00</c:v>
                </c:pt>
                <c:pt idx="4">
                  <c:v>FEKP.06.00</c:v>
                </c:pt>
                <c:pt idx="5">
                  <c:v>FEKP.07.00</c:v>
                </c:pt>
                <c:pt idx="6">
                  <c:v>FEKP.08.00</c:v>
                </c:pt>
              </c:strCache>
            </c:strRef>
          </c:cat>
          <c:val>
            <c:numRef>
              <c:f>Arkusz1!$B$2:$B$8</c:f>
              <c:numCache>
                <c:formatCode>#,##0</c:formatCode>
                <c:ptCount val="7"/>
                <c:pt idx="0">
                  <c:v>397391967.56999999</c:v>
                </c:pt>
                <c:pt idx="1">
                  <c:v>1694092.5</c:v>
                </c:pt>
                <c:pt idx="2">
                  <c:v>23075905.27</c:v>
                </c:pt>
                <c:pt idx="3">
                  <c:v>26708895.539999999</c:v>
                </c:pt>
                <c:pt idx="4">
                  <c:v>103084140.04000001</c:v>
                </c:pt>
                <c:pt idx="5">
                  <c:v>115337428.45999999</c:v>
                </c:pt>
                <c:pt idx="6">
                  <c:v>127491505.76000001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86429513372281E-2"/>
          <c:y val="0.22883479733490644"/>
          <c:w val="0.89088898941379357"/>
          <c:h val="0.5702362924685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Suma</c:v>
                </c:pt>
                <c:pt idx="1">
                  <c:v>FEKP.02.00</c:v>
                </c:pt>
                <c:pt idx="2">
                  <c:v>FEKP.05.00</c:v>
                </c:pt>
                <c:pt idx="3">
                  <c:v>FEKP.08.00</c:v>
                </c:pt>
              </c:strCache>
            </c:strRef>
          </c:cat>
          <c:val>
            <c:numRef>
              <c:f>Arkusz1!$B$2:$B$5</c:f>
              <c:numCache>
                <c:formatCode>#,##0</c:formatCode>
                <c:ptCount val="4"/>
                <c:pt idx="0">
                  <c:v>25761297.920000002</c:v>
                </c:pt>
                <c:pt idx="1">
                  <c:v>7668617.4199999999</c:v>
                </c:pt>
                <c:pt idx="2">
                  <c:v>4063668.3</c:v>
                </c:pt>
                <c:pt idx="3">
                  <c:v>14029012.199999999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452554170335548E-2"/>
          <c:y val="3.6800122075222264E-2"/>
          <c:w val="0.88578946967755356"/>
          <c:h val="0.84725526202137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D9-4408-894A-80EAB16931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D9-4408-894A-80EAB16931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206255249</c:v>
                </c:pt>
                <c:pt idx="1">
                  <c:v>54512983.839999996</c:v>
                </c:pt>
                <c:pt idx="2">
                  <c:v>151742265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9-4408-894A-80EAB1693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797071"/>
        <c:axId val="1218794191"/>
      </c:barChart>
      <c:catAx>
        <c:axId val="1218797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8794191"/>
        <c:crosses val="autoZero"/>
        <c:auto val="1"/>
        <c:lblAlgn val="ctr"/>
        <c:lblOffset val="100"/>
        <c:noMultiLvlLbl val="0"/>
      </c:catAx>
      <c:valAx>
        <c:axId val="121879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87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1377318688101"/>
          <c:y val="4.0609996276627015E-2"/>
          <c:w val="0.80149259314059906"/>
          <c:h val="0.75631650630033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0B-4308-82AE-352560D683C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90B-4308-82AE-352560D683CC}"/>
              </c:ext>
            </c:extLst>
          </c:dPt>
          <c:dPt>
            <c:idx val="3"/>
            <c:invertIfNegative val="0"/>
            <c:bubble3D val="0"/>
            <c:spPr>
              <a:solidFill>
                <a:srgbClr val="66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15-4BDD-A3BB-403AC0CD39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FEDKiP </c:v>
                </c:pt>
                <c:pt idx="1">
                  <c:v>IP WUP</c:v>
                </c:pt>
                <c:pt idx="2">
                  <c:v>DW FEdKP</c:v>
                </c:pt>
                <c:pt idx="3">
                  <c:v>IP ZIT</c:v>
                </c:pt>
              </c:strCache>
            </c:strRef>
          </c:cat>
          <c:val>
            <c:numRef>
              <c:f>Arkusz1!$B$2:$B$5</c:f>
              <c:numCache>
                <c:formatCode>#,##0</c:formatCode>
                <c:ptCount val="4"/>
                <c:pt idx="0">
                  <c:v>206255249</c:v>
                </c:pt>
                <c:pt idx="1">
                  <c:v>96893874</c:v>
                </c:pt>
                <c:pt idx="2">
                  <c:v>91351434</c:v>
                </c:pt>
                <c:pt idx="3">
                  <c:v>18009941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308-82AE-352560D6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6062527"/>
        <c:axId val="816136335"/>
      </c:barChart>
      <c:catAx>
        <c:axId val="110606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136335"/>
        <c:crosses val="autoZero"/>
        <c:auto val="1"/>
        <c:lblAlgn val="ctr"/>
        <c:lblOffset val="100"/>
        <c:noMultiLvlLbl val="0"/>
      </c:catAx>
      <c:valAx>
        <c:axId val="81613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60625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3689101137825"/>
          <c:y val="2.328569388350828E-2"/>
          <c:w val="0.84789968206669852"/>
          <c:h val="0.83719541595060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zaksięgowanych wydatków w 2024r.(certyfikacja)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0.00%</c:formatCode>
                <c:ptCount val="1"/>
                <c:pt idx="0">
                  <c:v>4.4600000000000001E-2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A-4EE5-B62A-BF31FA49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81071"/>
        <c:axId val="1205282031"/>
      </c:barChart>
      <c:catAx>
        <c:axId val="1205281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5282031"/>
        <c:crosses val="autoZero"/>
        <c:auto val="1"/>
        <c:lblAlgn val="ctr"/>
        <c:lblOffset val="100"/>
        <c:noMultiLvlLbl val="0"/>
      </c:catAx>
      <c:valAx>
        <c:axId val="1205282031"/>
        <c:scaling>
          <c:orientation val="minMax"/>
          <c:max val="0.18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5 717 160 625* tj. 72,24 % pochodzi z Europejskiego Funduszu Rozwoju Regionalnego i wydane zostanie na inwestycje o charakterze infrastrukturalnym</cx:pt>
          <cx:pt idx="1">509 618 947 EURO / 
2 196 457 662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0.17404</cdr:x>
      <cdr:y>0.4576</cdr:y>
    </cdr:from>
    <cdr:to>
      <cdr:x>0.25277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828848" y="2479766"/>
          <a:ext cx="827311" cy="370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347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270</a:t>
          </a:r>
          <a:r>
            <a:rPr lang="pl-PL" sz="1100" b="1" dirty="0">
              <a:solidFill>
                <a:schemeClr val="tx1"/>
              </a:solidFill>
            </a:rPr>
            <a:t> umowy</a:t>
          </a:r>
        </a:p>
      </cdr:txBody>
    </cdr:sp>
  </cdr:relSizeAnchor>
  <cdr:relSizeAnchor xmlns:cdr="http://schemas.openxmlformats.org/drawingml/2006/chartDrawing">
    <cdr:from>
      <cdr:x>0.47321</cdr:x>
      <cdr:y>0.71272</cdr:y>
    </cdr:from>
    <cdr:to>
      <cdr:x>0.55684</cdr:x>
      <cdr:y>0.77499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4972594" y="3862252"/>
          <a:ext cx="878796" cy="337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6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0.61727</cdr:x>
      <cdr:y>0.82923</cdr:y>
    </cdr:from>
    <cdr:to>
      <cdr:x>0.696</cdr:x>
      <cdr:y>0.90128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86401" y="4493622"/>
          <a:ext cx="827311" cy="390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32</a:t>
          </a:r>
          <a:r>
            <a:rPr lang="pl-PL" sz="1100" b="1" dirty="0">
              <a:solidFill>
                <a:schemeClr val="bg1"/>
              </a:solidFill>
            </a:rPr>
            <a:t> umowy</a:t>
          </a:r>
        </a:p>
      </cdr:txBody>
    </cdr:sp>
  </cdr:relSizeAnchor>
  <cdr:relSizeAnchor xmlns:cdr="http://schemas.openxmlformats.org/drawingml/2006/chartDrawing">
    <cdr:from>
      <cdr:x>0.76645</cdr:x>
      <cdr:y>0.82762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54015" y="4484914"/>
          <a:ext cx="827311" cy="399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39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0.36891</cdr:x>
      <cdr:y>0.38978</cdr:y>
    </cdr:from>
    <cdr:to>
      <cdr:x>0.40118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634807" y="1828791"/>
          <a:ext cx="317910" cy="3657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11 umów</a:t>
          </a:r>
        </a:p>
      </cdr:txBody>
    </cdr:sp>
  </cdr:relSizeAnchor>
  <cdr:relSizeAnchor xmlns:cdr="http://schemas.openxmlformats.org/drawingml/2006/chartDrawing">
    <cdr:from>
      <cdr:x>0.48956</cdr:x>
      <cdr:y>0.36658</cdr:y>
    </cdr:from>
    <cdr:to>
      <cdr:x>0.59784</cdr:x>
      <cdr:y>0.46171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51991399-EC70-C2F3-CAED-EF8BA527B76A}"/>
            </a:ext>
          </a:extLst>
        </cdr:cNvPr>
        <cdr:cNvSpPr txBox="1"/>
      </cdr:nvSpPr>
      <cdr:spPr>
        <a:xfrm xmlns:a="http://schemas.openxmlformats.org/drawingml/2006/main">
          <a:off x="4823528" y="1719942"/>
          <a:ext cx="1066800" cy="4463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17 umów</a:t>
          </a:r>
        </a:p>
      </cdr:txBody>
    </cdr:sp>
  </cdr:relSizeAnchor>
  <cdr:relSizeAnchor xmlns:cdr="http://schemas.openxmlformats.org/drawingml/2006/chartDrawing">
    <cdr:from>
      <cdr:x>0.62524</cdr:x>
      <cdr:y>0.31554</cdr:y>
    </cdr:from>
    <cdr:to>
      <cdr:x>0.71362</cdr:x>
      <cdr:y>0.38793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6160293" y="1480458"/>
          <a:ext cx="870857" cy="3396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9 umów</a:t>
          </a:r>
        </a:p>
      </cdr:txBody>
    </cdr:sp>
  </cdr:relSizeAnchor>
  <cdr:relSizeAnchor xmlns:cdr="http://schemas.openxmlformats.org/drawingml/2006/chartDrawing">
    <cdr:from>
      <cdr:x>0.84311</cdr:x>
      <cdr:y>0.2993</cdr:y>
    </cdr:from>
    <cdr:to>
      <cdr:x>0.92752</cdr:x>
      <cdr:y>0.36194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8306933" y="1371657"/>
          <a:ext cx="831691" cy="287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48 umów</a:t>
          </a:r>
        </a:p>
      </cdr:txBody>
    </cdr:sp>
  </cdr:relSizeAnchor>
  <cdr:relSizeAnchor xmlns:cdr="http://schemas.openxmlformats.org/drawingml/2006/chartDrawing">
    <cdr:from>
      <cdr:x>0.01183</cdr:x>
      <cdr:y>0.05475</cdr:y>
    </cdr:from>
    <cdr:to>
      <cdr:x>0.11347</cdr:x>
      <cdr:y>0.129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F119730-F129-264C-63CB-3C7740D4862A}"/>
            </a:ext>
          </a:extLst>
        </cdr:cNvPr>
        <cdr:cNvSpPr txBox="1"/>
      </cdr:nvSpPr>
      <cdr:spPr>
        <a:xfrm xmlns:a="http://schemas.openxmlformats.org/drawingml/2006/main">
          <a:off x="116545" y="256889"/>
          <a:ext cx="1001485" cy="34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145 umów</a:t>
          </a:r>
        </a:p>
      </cdr:txBody>
    </cdr:sp>
  </cdr:relSizeAnchor>
  <cdr:relSizeAnchor xmlns:cdr="http://schemas.openxmlformats.org/drawingml/2006/chartDrawing">
    <cdr:from>
      <cdr:x>0.22307</cdr:x>
      <cdr:y>0.47331</cdr:y>
    </cdr:from>
    <cdr:to>
      <cdr:x>0.31588</cdr:x>
      <cdr:y>0.6682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2197893" y="222068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1 umowa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0.73926</cdr:x>
      <cdr:y>0.3044</cdr:y>
    </cdr:from>
    <cdr:to>
      <cdr:x>0.82676</cdr:x>
      <cdr:y>0.35823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EE6EDAC1-73BC-DDA4-5920-694DFAD7BD4C}"/>
            </a:ext>
          </a:extLst>
        </cdr:cNvPr>
        <cdr:cNvSpPr txBox="1"/>
      </cdr:nvSpPr>
      <cdr:spPr>
        <a:xfrm xmlns:a="http://schemas.openxmlformats.org/drawingml/2006/main">
          <a:off x="7283699" y="1428205"/>
          <a:ext cx="862148" cy="252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59 umów</a:t>
          </a:r>
        </a:p>
      </cdr:txBody>
    </cdr:sp>
  </cdr:relSizeAnchor>
  <cdr:relSizeAnchor xmlns:cdr="http://schemas.openxmlformats.org/drawingml/2006/chartDrawing">
    <cdr:from>
      <cdr:x>0.33886</cdr:x>
      <cdr:y>0.10875</cdr:y>
    </cdr:from>
    <cdr:to>
      <cdr:x>0.43167</cdr:x>
      <cdr:y>0.29073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47CF14F-BCAC-85AA-B473-741A7AB663E2}"/>
            </a:ext>
          </a:extLst>
        </cdr:cNvPr>
        <cdr:cNvSpPr txBox="1"/>
      </cdr:nvSpPr>
      <cdr:spPr>
        <a:xfrm xmlns:a="http://schemas.openxmlformats.org/drawingml/2006/main">
          <a:off x="3338716" y="546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0.36891</cdr:x>
      <cdr:y>0.34876</cdr:y>
    </cdr:from>
    <cdr:to>
      <cdr:x>0.47476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634770" y="1591492"/>
          <a:ext cx="1042889" cy="5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2 umowy</a:t>
          </a:r>
        </a:p>
      </cdr:txBody>
    </cdr:sp>
  </cdr:relSizeAnchor>
  <cdr:relSizeAnchor xmlns:cdr="http://schemas.openxmlformats.org/drawingml/2006/chartDrawing">
    <cdr:from>
      <cdr:x>0.59077</cdr:x>
      <cdr:y>0.39813</cdr:y>
    </cdr:from>
    <cdr:to>
      <cdr:x>0.71362</cdr:x>
      <cdr:y>0.4631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5820659" y="1867975"/>
          <a:ext cx="1210492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3 umowy</a:t>
          </a:r>
        </a:p>
      </cdr:txBody>
    </cdr:sp>
  </cdr:relSizeAnchor>
  <cdr:relSizeAnchor xmlns:cdr="http://schemas.openxmlformats.org/drawingml/2006/chartDrawing">
    <cdr:from>
      <cdr:x>0.80901</cdr:x>
      <cdr:y>0.21529</cdr:y>
    </cdr:from>
    <cdr:to>
      <cdr:x>0.90623</cdr:x>
      <cdr:y>0.28954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7970930" y="982425"/>
          <a:ext cx="957882" cy="338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1 umowa</a:t>
          </a:r>
        </a:p>
      </cdr:txBody>
    </cdr:sp>
  </cdr:relSizeAnchor>
  <cdr:relSizeAnchor xmlns:cdr="http://schemas.openxmlformats.org/drawingml/2006/chartDrawing">
    <cdr:from>
      <cdr:x>0.02968</cdr:x>
      <cdr:y>0.06218</cdr:y>
    </cdr:from>
    <cdr:to>
      <cdr:x>0.1232</cdr:x>
      <cdr:y>0.16797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292381" y="291723"/>
          <a:ext cx="921444" cy="496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/>
            <a:t>6 umów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0.20844</cdr:x>
      <cdr:y>0.25437</cdr:y>
    </cdr:from>
    <cdr:to>
      <cdr:x>0.39588</cdr:x>
      <cdr:y>0.47158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1A4FAF4-1820-9943-DE50-0E963844D29E}"/>
            </a:ext>
          </a:extLst>
        </cdr:cNvPr>
        <cdr:cNvSpPr txBox="1"/>
      </cdr:nvSpPr>
      <cdr:spPr>
        <a:xfrm xmlns:a="http://schemas.openxmlformats.org/drawingml/2006/main">
          <a:off x="1682639" y="968829"/>
          <a:ext cx="1513114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0.52533</cdr:x>
      <cdr:y>0.60591</cdr:y>
    </cdr:from>
    <cdr:to>
      <cdr:x>0.58467</cdr:x>
      <cdr:y>0.69165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D46B64D-65EB-A707-0B4E-C297F3B2B0C1}"/>
            </a:ext>
          </a:extLst>
        </cdr:cNvPr>
        <cdr:cNvSpPr txBox="1"/>
      </cdr:nvSpPr>
      <cdr:spPr>
        <a:xfrm xmlns:a="http://schemas.openxmlformats.org/drawingml/2006/main">
          <a:off x="4240782" y="2307772"/>
          <a:ext cx="478971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0.47032</cdr:x>
      <cdr:y>0.59765</cdr:y>
    </cdr:from>
    <cdr:to>
      <cdr:x>0.65649</cdr:x>
      <cdr:y>0.66964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888F0FD3-FA3F-D3EC-3FF7-0C38964DF1CA}"/>
            </a:ext>
          </a:extLst>
        </cdr:cNvPr>
        <cdr:cNvSpPr txBox="1"/>
      </cdr:nvSpPr>
      <cdr:spPr>
        <a:xfrm xmlns:a="http://schemas.openxmlformats.org/drawingml/2006/main">
          <a:off x="4262555" y="2439786"/>
          <a:ext cx="16872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900" b="1" dirty="0"/>
        </a:p>
      </cdr:txBody>
    </cdr:sp>
  </cdr:relSizeAnchor>
  <cdr:relSizeAnchor xmlns:cdr="http://schemas.openxmlformats.org/drawingml/2006/chartDrawing">
    <cdr:from>
      <cdr:x>0.88673</cdr:x>
      <cdr:y>0.75992</cdr:y>
    </cdr:from>
    <cdr:to>
      <cdr:x>1</cdr:x>
      <cdr:y>1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119B14D8-2CD1-C591-8656-A68A97B10A63}"/>
            </a:ext>
          </a:extLst>
        </cdr:cNvPr>
        <cdr:cNvSpPr txBox="1"/>
      </cdr:nvSpPr>
      <cdr:spPr>
        <a:xfrm xmlns:a="http://schemas.openxmlformats.org/drawingml/2006/main">
          <a:off x="7190811" y="29935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0.83185</cdr:x>
      <cdr:y>0.74164</cdr:y>
    </cdr:from>
    <cdr:to>
      <cdr:x>1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7AF45F77-A5CA-F6B1-C639-221007E5BBB3}"/>
            </a:ext>
          </a:extLst>
        </cdr:cNvPr>
        <cdr:cNvSpPr txBox="1"/>
      </cdr:nvSpPr>
      <cdr:spPr>
        <a:xfrm xmlns:a="http://schemas.openxmlformats.org/drawingml/2006/main">
          <a:off x="7539154" y="3027615"/>
          <a:ext cx="1523999" cy="1054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0.14008</cdr:x>
      <cdr:y>0.2071</cdr:y>
    </cdr:from>
    <cdr:to>
      <cdr:x>0.31174</cdr:x>
      <cdr:y>0.26612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AE72BAF-D320-44DE-558E-EE036868C313}"/>
            </a:ext>
          </a:extLst>
        </cdr:cNvPr>
        <cdr:cNvSpPr txBox="1"/>
      </cdr:nvSpPr>
      <cdr:spPr>
        <a:xfrm xmlns:a="http://schemas.openxmlformats.org/drawingml/2006/main">
          <a:off x="753291" y="825129"/>
          <a:ext cx="923109" cy="235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09.12.2024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Excel_Worksheet9.xlsx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865119"/>
            <a:ext cx="9031311" cy="215477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b="0" dirty="0"/>
              <a:t>Komitet Monitorujący w dniu 10.12.2024 r. </a:t>
            </a:r>
            <a:r>
              <a:rPr lang="pl-PL" sz="1400" b="0" dirty="0"/>
              <a:t>(stan na dzień 30.11.2024r.)</a:t>
            </a:r>
            <a:endParaRPr lang="pl-PL" b="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29092622"/>
                  </p:ext>
                </p:extLst>
              </p:nvPr>
            </p:nvGraphicFramePr>
            <p:xfrm>
              <a:off x="1541642" y="1522078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1642" y="1522078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175826" y="1885241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EFRR</a:t>
            </a:r>
          </a:p>
          <a:p>
            <a:r>
              <a:rPr lang="pl-PL" sz="2400" b="1" dirty="0"/>
              <a:t>72,2%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5 717 160 625 PLN*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/>
              <a:t>EFS+</a:t>
            </a:r>
          </a:p>
          <a:p>
            <a:pPr algn="r"/>
            <a:r>
              <a:rPr lang="pl-PL" sz="2400" b="1" dirty="0"/>
              <a:t>27,8%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2 196 457 662*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738049" y="6269952"/>
            <a:ext cx="853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/>
              <a:t>*1 EUR (kurs na podstawie danych ECB) na 30.11.2024 r. = 4,31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584052" y="6507740"/>
            <a:ext cx="1169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78377"/>
            <a:ext cx="9852728" cy="111469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/>
              <a:t>Alokacja dla Programu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409303"/>
            <a:ext cx="9852728" cy="853439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Alokacja w podziale na priorytety</a:t>
            </a:r>
            <a:endParaRPr lang="pl-PL" sz="20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176646"/>
              </p:ext>
            </p:extLst>
          </p:nvPr>
        </p:nvGraphicFramePr>
        <p:xfrm>
          <a:off x="1168044" y="1262742"/>
          <a:ext cx="10135682" cy="494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-130628" y="6531562"/>
            <a:ext cx="1369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1904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6270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/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w zakresie EFRR i EFS +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pl-PL" sz="20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310331"/>
              </p:ext>
            </p:extLst>
          </p:nvPr>
        </p:nvGraphicFramePr>
        <p:xfrm>
          <a:off x="272143" y="1676401"/>
          <a:ext cx="6346373" cy="4256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681" y="6568440"/>
            <a:ext cx="1053738" cy="187236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993803"/>
              </p:ext>
            </p:extLst>
          </p:nvPr>
        </p:nvGraphicFramePr>
        <p:xfrm>
          <a:off x="6749143" y="1774372"/>
          <a:ext cx="4691742" cy="438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0189740-B81A-DCE9-C5FC-AA3A06C42A01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Kontraktacja w FEdKP w podziale na IZ/IP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32562"/>
              </p:ext>
            </p:extLst>
          </p:nvPr>
        </p:nvGraphicFramePr>
        <p:xfrm>
          <a:off x="513134" y="893638"/>
          <a:ext cx="10508207" cy="541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57AE84-7B61-AEEA-C015-8C03C5DCAF37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592B1EC-C70D-F354-2633-4574D6774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670815"/>
              </p:ext>
            </p:extLst>
          </p:nvPr>
        </p:nvGraphicFramePr>
        <p:xfrm>
          <a:off x="815273" y="1358537"/>
          <a:ext cx="9852727" cy="4582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A1FB86-E7B4-F36D-B60F-FF08A3144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0C5F70DF-6B7C-BCD1-FFFE-00651B2A0FF8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A543CE-D8FE-6658-9125-7DE39EDC8D53}"/>
              </a:ext>
            </a:extLst>
          </p:cNvPr>
          <p:cNvSpPr txBox="1"/>
          <p:nvPr/>
        </p:nvSpPr>
        <p:spPr>
          <a:xfrm>
            <a:off x="3718560" y="853440"/>
            <a:ext cx="3712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IZ</a:t>
            </a:r>
          </a:p>
        </p:txBody>
      </p:sp>
    </p:spTree>
    <p:extLst>
      <p:ext uri="{BB962C8B-B14F-4D97-AF65-F5344CB8AC3E}">
        <p14:creationId xmlns:p14="http://schemas.microsoft.com/office/powerpoint/2010/main" val="337865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851-D23F-5496-4E0E-872D30D7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25224E9-09CC-EBBD-2D5C-CB040FC80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488774"/>
              </p:ext>
            </p:extLst>
          </p:nvPr>
        </p:nvGraphicFramePr>
        <p:xfrm>
          <a:off x="860992" y="1404257"/>
          <a:ext cx="9852727" cy="4563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0E933A5-7A21-5038-0943-58348E2DE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397F74E-BA07-EA2A-9607-8B58264C3D55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7A508AB-D0E5-9ADD-5726-390A4C3ADBD7}"/>
              </a:ext>
            </a:extLst>
          </p:cNvPr>
          <p:cNvSpPr txBox="1"/>
          <p:nvPr/>
        </p:nvSpPr>
        <p:spPr>
          <a:xfrm>
            <a:off x="4234272" y="797939"/>
            <a:ext cx="3723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IP</a:t>
            </a:r>
          </a:p>
        </p:txBody>
      </p:sp>
    </p:spTree>
    <p:extLst>
      <p:ext uri="{BB962C8B-B14F-4D97-AF65-F5344CB8AC3E}">
        <p14:creationId xmlns:p14="http://schemas.microsoft.com/office/powerpoint/2010/main" val="393592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161E1-009F-CE08-073C-D35496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8" y="816316"/>
            <a:ext cx="10678511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Zatwierdzone wnioski o płatność  w </a:t>
            </a:r>
            <a:r>
              <a:rPr lang="pl-PL" sz="2000" dirty="0" err="1"/>
              <a:t>FEdKP</a:t>
            </a:r>
            <a:r>
              <a:rPr lang="pl-PL" sz="2000" dirty="0"/>
              <a:t> w podziale na EFRR i EFS+</a:t>
            </a:r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6D4FCFC3-4863-2257-0A9A-B0618FE07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767126"/>
              </p:ext>
            </p:extLst>
          </p:nvPr>
        </p:nvGraphicFramePr>
        <p:xfrm>
          <a:off x="1169988" y="1795463"/>
          <a:ext cx="9852025" cy="42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DCA478-DF9D-6B60-86E7-97BAC0431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835" y="6574972"/>
            <a:ext cx="1071153" cy="200297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  <a:p>
            <a:r>
              <a:rPr lang="pl-PL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6D985D-9C5D-17AA-1BE7-DE5A87340DFE}"/>
              </a:ext>
            </a:extLst>
          </p:cNvPr>
          <p:cNvSpPr txBox="1"/>
          <p:nvPr/>
        </p:nvSpPr>
        <p:spPr>
          <a:xfrm>
            <a:off x="10824755" y="6339840"/>
            <a:ext cx="391886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802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B65752-4754-A587-EFEB-F8A70C977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dirty="0"/>
              <a:t>Zatwierdzone wnioski o płatność w FEdKP w podziale na IZ/IP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882835-8C20-207A-ADBF-AB751F606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125" y="6494499"/>
            <a:ext cx="1231537" cy="163293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BA743101-81E4-DEA2-94CC-CD06B09EA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201744"/>
              </p:ext>
            </p:extLst>
          </p:nvPr>
        </p:nvGraphicFramePr>
        <p:xfrm>
          <a:off x="1169419" y="2073431"/>
          <a:ext cx="9063153" cy="408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8E729CD5-07F9-E420-5455-309C6860545F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7753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5521BC-1974-3F39-9BB2-8837C15B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594"/>
            <a:ext cx="12192000" cy="1149531"/>
          </a:xfrm>
        </p:spPr>
        <p:txBody>
          <a:bodyPr>
            <a:noAutofit/>
          </a:bodyPr>
          <a:lstStyle/>
          <a:p>
            <a:pPr algn="ctr"/>
            <a:r>
              <a:rPr lang="pl-PL" sz="1800" dirty="0"/>
              <a:t>Stan realizacji (podpisane umowy o dofinansowanie, wnioski o płatność) księgowanie wydatków</a:t>
            </a:r>
            <a:br>
              <a:rPr lang="pl-PL" sz="1800" dirty="0"/>
            </a:br>
            <a:r>
              <a:rPr lang="pl-PL" sz="1800" dirty="0"/>
              <a:t>oraz % wykorzystanej alokacji </a:t>
            </a:r>
            <a:r>
              <a:rPr lang="pl-PL" sz="1800" dirty="0" err="1"/>
              <a:t>FEdKP</a:t>
            </a:r>
            <a:r>
              <a:rPr lang="pl-PL" sz="1800" dirty="0"/>
              <a:t> 2021-2027 w podziale na priorytety narastająco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CD53D-D696-3F1E-791C-4AFBFC0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758" y="6457406"/>
            <a:ext cx="1104619" cy="209006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65AA82D-D24C-FC72-45A7-CD566DE879A2}"/>
              </a:ext>
            </a:extLst>
          </p:cNvPr>
          <p:cNvSpPr txBox="1"/>
          <p:nvPr/>
        </p:nvSpPr>
        <p:spPr>
          <a:xfrm>
            <a:off x="10824754" y="6383381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0F2D0B07-87A2-A7CD-B5F6-DA06351B40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84789"/>
              </p:ext>
            </p:extLst>
          </p:nvPr>
        </p:nvGraphicFramePr>
        <p:xfrm>
          <a:off x="175985" y="1375954"/>
          <a:ext cx="11830289" cy="4937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7773612" imgH="7420111" progId="Excel.Sheet.12">
                  <p:embed/>
                </p:oleObj>
              </mc:Choice>
              <mc:Fallback>
                <p:oleObj name="Worksheet" r:id="rId2" imgW="17773612" imgH="7420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5985" y="1375954"/>
                        <a:ext cx="11830289" cy="4937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06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01046-A66B-B86E-21E3-7F2ACD9D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800" dirty="0"/>
              <a:t>Realizacja Polityki Terytorialnej w </a:t>
            </a:r>
            <a:r>
              <a:rPr lang="pl-PL" sz="1800" dirty="0" err="1"/>
              <a:t>FEdKP</a:t>
            </a:r>
            <a:r>
              <a:rPr lang="pl-PL" sz="1800" dirty="0"/>
              <a:t>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411102-D08E-F22C-E63F-408A020E3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4BC218-F91D-5A2F-4CD3-56FCB4D61E64}"/>
              </a:ext>
            </a:extLst>
          </p:cNvPr>
          <p:cNvSpPr txBox="1"/>
          <p:nvPr/>
        </p:nvSpPr>
        <p:spPr>
          <a:xfrm>
            <a:off x="209006" y="6165669"/>
            <a:ext cx="4927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Departament Zarządzania Funduszami Europejskimi dla Kujaw i Pomorza</a:t>
            </a:r>
          </a:p>
          <a:p>
            <a:endParaRPr lang="pl-PL" dirty="0"/>
          </a:p>
        </p:txBody>
      </p:sp>
      <p:graphicFrame>
        <p:nvGraphicFramePr>
          <p:cNvPr id="26" name="Obiekt 25">
            <a:extLst>
              <a:ext uri="{FF2B5EF4-FFF2-40B4-BE49-F238E27FC236}">
                <a16:creationId xmlns:a16="http://schemas.microsoft.com/office/drawing/2014/main" id="{071AAAB7-5846-87F0-243F-8FDBA5A6F4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407738"/>
              </p:ext>
            </p:extLst>
          </p:nvPr>
        </p:nvGraphicFramePr>
        <p:xfrm>
          <a:off x="209006" y="1619793"/>
          <a:ext cx="11598785" cy="4066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7640275" imgH="4905307" progId="Excel.Sheet.12">
                  <p:embed/>
                </p:oleObj>
              </mc:Choice>
              <mc:Fallback>
                <p:oleObj name="Worksheet" r:id="rId2" imgW="17640275" imgH="490530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9006" y="1619793"/>
                        <a:ext cx="11598785" cy="4066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41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B90607-12AE-91AE-33AD-E054E9607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2274C-A707-424E-89CE-09C7885957F7}"/>
              </a:ext>
            </a:extLst>
          </p:cNvPr>
          <p:cNvSpPr txBox="1"/>
          <p:nvPr/>
        </p:nvSpPr>
        <p:spPr>
          <a:xfrm>
            <a:off x="1567544" y="870857"/>
            <a:ext cx="945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Postęp w realizacji FEdKP 2021-2027 - % wykorzystanej alokacji Programu we wnioskach przekazanych do KE (księgowanie wydatków)</a:t>
            </a:r>
            <a:endParaRPr lang="pl-PL" sz="20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1FEB0DD0-58BA-00D5-CEBF-B5ACF71CB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283061"/>
              </p:ext>
            </p:extLst>
          </p:nvPr>
        </p:nvGraphicFramePr>
        <p:xfrm>
          <a:off x="3505200" y="2100951"/>
          <a:ext cx="5377543" cy="398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4BA05E9-F203-6071-4F3E-D19580B9A597}"/>
              </a:ext>
            </a:extLst>
          </p:cNvPr>
          <p:cNvCxnSpPr/>
          <p:nvPr/>
        </p:nvCxnSpPr>
        <p:spPr>
          <a:xfrm>
            <a:off x="4136571" y="3257006"/>
            <a:ext cx="4632960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C6C979-89F1-1E8A-1352-F0B0E06F9592}"/>
              </a:ext>
            </a:extLst>
          </p:cNvPr>
          <p:cNvSpPr txBox="1"/>
          <p:nvPr/>
        </p:nvSpPr>
        <p:spPr>
          <a:xfrm>
            <a:off x="4223656" y="2887674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33CC33"/>
                </a:solidFill>
              </a:rPr>
              <a:t>n+3 dla 2025r. 12,5 %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660614-3224-D007-4AFB-52429B864F08}"/>
              </a:ext>
            </a:extLst>
          </p:cNvPr>
          <p:cNvSpPr txBox="1"/>
          <p:nvPr/>
        </p:nvSpPr>
        <p:spPr>
          <a:xfrm>
            <a:off x="-88565" y="6449915"/>
            <a:ext cx="13476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20381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7A850-3185-16E8-FC71-69F8B558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326437"/>
            <a:ext cx="9852728" cy="61714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Księgowanie wydatków w ramach </a:t>
            </a:r>
            <a:r>
              <a:rPr lang="pl-P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FEdKP</a:t>
            </a:r>
            <a: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2021-2027 </a:t>
            </a: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dirty="0"/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0EFDAC76-AA53-2726-E7E1-EFDA6C0708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406925"/>
              </p:ext>
            </p:extLst>
          </p:nvPr>
        </p:nvGraphicFramePr>
        <p:xfrm>
          <a:off x="1169636" y="943584"/>
          <a:ext cx="9852729" cy="5330115"/>
        </p:xfrm>
        <a:graphic>
          <a:graphicData uri="http://schemas.openxmlformats.org/drawingml/2006/table">
            <a:tbl>
              <a:tblPr/>
              <a:tblGrid>
                <a:gridCol w="2315436">
                  <a:extLst>
                    <a:ext uri="{9D8B030D-6E8A-4147-A177-3AD203B41FA5}">
                      <a16:colId xmlns:a16="http://schemas.microsoft.com/office/drawing/2014/main" val="3941801102"/>
                    </a:ext>
                  </a:extLst>
                </a:gridCol>
                <a:gridCol w="3260784">
                  <a:extLst>
                    <a:ext uri="{9D8B030D-6E8A-4147-A177-3AD203B41FA5}">
                      <a16:colId xmlns:a16="http://schemas.microsoft.com/office/drawing/2014/main" val="913186456"/>
                    </a:ext>
                  </a:extLst>
                </a:gridCol>
                <a:gridCol w="1552754">
                  <a:extLst>
                    <a:ext uri="{9D8B030D-6E8A-4147-A177-3AD203B41FA5}">
                      <a16:colId xmlns:a16="http://schemas.microsoft.com/office/drawing/2014/main" val="326743378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8089488"/>
                    </a:ext>
                  </a:extLst>
                </a:gridCol>
                <a:gridCol w="1352155">
                  <a:extLst>
                    <a:ext uri="{9D8B030D-6E8A-4147-A177-3AD203B41FA5}">
                      <a16:colId xmlns:a16="http://schemas.microsoft.com/office/drawing/2014/main" val="2741111789"/>
                    </a:ext>
                  </a:extLst>
                </a:gridCol>
              </a:tblGrid>
              <a:tr h="379432">
                <a:tc>
                  <a:txBody>
                    <a:bodyPr/>
                    <a:lstStyle/>
                    <a:p>
                      <a:pPr algn="l" fontAlgn="b"/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4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Wkład UE w mln EURO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49496"/>
                  </a:ext>
                </a:extLst>
              </a:tr>
              <a:tr h="403849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190" marR="7190" marT="719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700246"/>
                  </a:ext>
                </a:extLst>
              </a:tr>
              <a:tr h="43663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Księgowanie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Certyfikacja/księgowanie w 2024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57,41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24,51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81,92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75717"/>
                  </a:ext>
                </a:extLst>
              </a:tr>
              <a:tr h="157689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442275"/>
                  </a:ext>
                </a:extLst>
              </a:tr>
              <a:tr h="3334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Wartość programu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1 326,49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509,62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1 836,11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6148"/>
                  </a:ext>
                </a:extLst>
              </a:tr>
              <a:tr h="52396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programu (rzeczywiste)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4,33%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4,46%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385386"/>
                  </a:ext>
                </a:extLst>
              </a:tr>
              <a:tr h="158776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730373"/>
                  </a:ext>
                </a:extLst>
              </a:tr>
              <a:tr h="748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IZ/IC dla roku 2024</a:t>
                      </a:r>
                      <a:b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(Przekazana do KE w lipcu 2024)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97,35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37,47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134,82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791392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7,34%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7,35%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7,34%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541331"/>
                  </a:ext>
                </a:extLst>
              </a:tr>
              <a:tr h="48426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prognozy 2024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(rzeczywisty)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58,97%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65,42%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60,76%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47065"/>
                  </a:ext>
                </a:extLst>
              </a:tr>
              <a:tr h="158776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0" marR="7190" marT="71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265116"/>
                  </a:ext>
                </a:extLst>
              </a:tr>
              <a:tr h="30167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</a:t>
                      </a:r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narastająco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 2025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165,24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63,48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228,72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44359"/>
                  </a:ext>
                </a:extLst>
              </a:tr>
              <a:tr h="38517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369937"/>
                  </a:ext>
                </a:extLst>
              </a:tr>
              <a:tr h="44974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n+3 </a:t>
                      </a:r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narastająco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 2025 (rzeczywisty)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34,74%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38,61%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35,82%</a:t>
                      </a:r>
                    </a:p>
                  </a:txBody>
                  <a:tcPr marL="7190" marR="7190" marT="7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183081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B7E5A9A-42FA-E49F-1D7C-F17E58064CD5}"/>
              </a:ext>
            </a:extLst>
          </p:cNvPr>
          <p:cNvSpPr txBox="1"/>
          <p:nvPr/>
        </p:nvSpPr>
        <p:spPr>
          <a:xfrm>
            <a:off x="313509" y="6531563"/>
            <a:ext cx="40126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/>
              <a:t>źródło: Wydział Certyfikacji Funduszy Europejskich dla Kujaw i Pomorza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CC8E0D9-1769-BE2C-6642-0B7D3BBF7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5" y="6426927"/>
            <a:ext cx="1232560" cy="104636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9417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BE3CA6-5DFC-9169-E278-A8477D150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17" y="444138"/>
            <a:ext cx="10781212" cy="696686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Realizacja Funduszy Europejskich dla województw na lata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0955F9-F4C6-BA6A-4F97-8EACA6DA9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7DD2B72-34B2-FC05-C9DC-4851FA0027D1}"/>
              </a:ext>
            </a:extLst>
          </p:cNvPr>
          <p:cNvSpPr txBox="1"/>
          <p:nvPr/>
        </p:nvSpPr>
        <p:spPr>
          <a:xfrm>
            <a:off x="113823" y="6488153"/>
            <a:ext cx="4231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opracowanie własne na podstawie www.funduszeeuropejskie.gov.pl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804EDAC4-6F1C-2DFE-FAB5-908164C09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848" y="1318422"/>
            <a:ext cx="11116952" cy="495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80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11850</TotalTime>
  <Words>470</Words>
  <Application>Microsoft Office PowerPoint</Application>
  <PresentationFormat>Panoramiczny</PresentationFormat>
  <Paragraphs>122</Paragraphs>
  <Slides>15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Bookman Old Style</vt:lpstr>
      <vt:lpstr>Calibri</vt:lpstr>
      <vt:lpstr>Open Sans</vt:lpstr>
      <vt:lpstr>1_Motyw pakietu Office</vt:lpstr>
      <vt:lpstr>Worksheet</vt:lpstr>
      <vt:lpstr>FUNDUSZE EUROPEJSKIE dla KUJAW I POMORZA  2021-2027         </vt:lpstr>
      <vt:lpstr>  Alokacja dla Programu</vt:lpstr>
      <vt:lpstr>Alokacja w podziale na priorytety</vt:lpstr>
      <vt:lpstr>Kontraktacja w zakresie EFRR i EFS +   </vt:lpstr>
      <vt:lpstr>Kontraktacja w FEdKP w podziale na IZ/IP</vt:lpstr>
      <vt:lpstr>Prezentacja programu PowerPoint</vt:lpstr>
      <vt:lpstr>Prezentacja programu PowerPoint</vt:lpstr>
      <vt:lpstr>Zatwierdzone wnioski o płatność  w FEdKP w podziale na EFRR i EFS+</vt:lpstr>
      <vt:lpstr>Zatwierdzone wnioski o płatność w FEdKP w podziale na IZ/IP</vt:lpstr>
      <vt:lpstr>Stan realizacji (podpisane umowy o dofinansowanie, wnioski o płatność) księgowanie wydatków oraz % wykorzystanej alokacji FEdKP 2021-2027 w podziale na priorytety narastająco</vt:lpstr>
      <vt:lpstr>Realizacja Polityki Terytorialnej w FEdKP 2021-2027</vt:lpstr>
      <vt:lpstr>Prezentacja programu PowerPoint</vt:lpstr>
      <vt:lpstr>Księgowanie wydatków w ramach FEdKP 2021-2027  </vt:lpstr>
      <vt:lpstr>Realizacja Funduszy Europejskich dla województw na lata 2021-2027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Joanna Zimoląg</cp:lastModifiedBy>
  <cp:revision>471</cp:revision>
  <cp:lastPrinted>2024-12-09T08:52:37Z</cp:lastPrinted>
  <dcterms:created xsi:type="dcterms:W3CDTF">2023-01-03T09:56:09Z</dcterms:created>
  <dcterms:modified xsi:type="dcterms:W3CDTF">2024-12-09T11:40:32Z</dcterms:modified>
</cp:coreProperties>
</file>