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18"/>
  </p:notesMasterIdLst>
  <p:sldIdLst>
    <p:sldId id="2590" r:id="rId2"/>
    <p:sldId id="2591" r:id="rId3"/>
    <p:sldId id="2592" r:id="rId4"/>
    <p:sldId id="2593" r:id="rId5"/>
    <p:sldId id="2604" r:id="rId6"/>
    <p:sldId id="2595" r:id="rId7"/>
    <p:sldId id="2602" r:id="rId8"/>
    <p:sldId id="2603" r:id="rId9"/>
    <p:sldId id="2596" r:id="rId10"/>
    <p:sldId id="2605" r:id="rId11"/>
    <p:sldId id="2594" r:id="rId12"/>
    <p:sldId id="2597" r:id="rId13"/>
    <p:sldId id="2598" r:id="rId14"/>
    <p:sldId id="2599" r:id="rId15"/>
    <p:sldId id="2600" r:id="rId16"/>
    <p:sldId id="2606" r:id="rId17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F3375-169F-5959-DEF2-B6A860E623BF}" v="14" dt="2025-01-14T11:10:28.901"/>
    <p1510:client id="{9663F4FC-9D8A-3FF2-F4F2-9A4756594D26}" v="77" dt="2025-01-14T13:06:56.809"/>
    <p1510:client id="{EADEE403-CC85-300B-799E-233589439C51}" v="49" dt="2025-01-14T14:04:29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14.01.2025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14.01.2025</a:t>
            </a:fld>
            <a:endParaRPr lang="pl-PL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14.01.2025</a:t>
            </a:fld>
            <a:endParaRPr lang="pl-PL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err="1"/>
              <a:t>Lorem</a:t>
            </a:r>
            <a:r>
              <a:rPr lang="pl-PL"/>
              <a:t> </a:t>
            </a:r>
            <a:r>
              <a:rPr lang="pl-PL" err="1"/>
              <a:t>aspernatur</a:t>
            </a:r>
            <a:r>
              <a:rPr lang="pl-PL"/>
              <a:t> </a:t>
            </a:r>
            <a:r>
              <a:rPr lang="pl-PL" err="1"/>
              <a:t>quaim</a:t>
            </a:r>
            <a:r>
              <a:rPr lang="pl-PL"/>
              <a:t> </a:t>
            </a:r>
          </a:p>
          <a:p>
            <a:r>
              <a:rPr lang="pl-PL" err="1"/>
              <a:t>Ut</a:t>
            </a:r>
            <a:r>
              <a:rPr lang="pl-PL"/>
              <a:t> </a:t>
            </a:r>
            <a:r>
              <a:rPr lang="pl-PL" err="1"/>
              <a:t>enim</a:t>
            </a:r>
            <a:r>
              <a:rPr lang="pl-PL"/>
              <a:t> od minima </a:t>
            </a:r>
            <a:r>
              <a:rPr lang="pl-PL" err="1"/>
              <a:t>veniam</a:t>
            </a:r>
            <a:r>
              <a:rPr lang="pl-PL"/>
              <a:t> </a:t>
            </a:r>
            <a:r>
              <a:rPr lang="pl-PL" err="1"/>
              <a:t>quis</a:t>
            </a:r>
            <a:r>
              <a:rPr lang="pl-PL"/>
              <a:t> </a:t>
            </a:r>
            <a:endParaRPr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/>
              <a:t>Urząd Marszałkowski Województwa Kujawsko-Pomorskiego w Toruniu   |   Departament Rozwoju Regionalnego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BCACD-2E13-4F23-B755-7850EECF1BBF}" type="datetime1">
              <a:rPr lang="pl-PL" noProof="0" smtClean="0"/>
              <a:t>14.01.2025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  <a:endParaRPr lang="en-US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D3224E-4BDD-6E56-82F1-A6EA3A49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70" y="1986089"/>
            <a:ext cx="9852728" cy="979757"/>
          </a:xfrm>
        </p:spPr>
        <p:txBody>
          <a:bodyPr/>
          <a:lstStyle/>
          <a:p>
            <a:pPr algn="ctr"/>
            <a:r>
              <a:rPr lang="pl-PL" sz="2800" b="1">
                <a:solidFill>
                  <a:schemeClr val="accent1">
                    <a:lumMod val="75000"/>
                  </a:schemeClr>
                </a:solidFill>
                <a:latin typeface="Century Gothic"/>
                <a:ea typeface="+mn-lt"/>
                <a:cs typeface="+mn-lt"/>
              </a:rPr>
              <a:t>Informacja o stanie realizacji projektów cyfrowych</a:t>
            </a:r>
            <a:br>
              <a:rPr lang="en-US" sz="2800" b="1">
                <a:solidFill>
                  <a:schemeClr val="accent1">
                    <a:lumMod val="75000"/>
                  </a:schemeClr>
                </a:solidFill>
                <a:latin typeface="Century Gothic"/>
              </a:rPr>
            </a:b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93671A-939C-8AB1-1561-97814F42A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929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35CC6C-D086-6042-0C43-DCA836EA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Agenda prezentacji</a:t>
            </a:r>
            <a:br>
              <a:rPr lang="pl-PL"/>
            </a:b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73270F-7B06-0B14-F7C4-86C90A676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Przedstawienie projektów cyfrowych 3.0</a:t>
            </a:r>
            <a:endParaRPr lang="en-US" sz="1600" dirty="0">
              <a:latin typeface="Open Sans"/>
              <a:ea typeface="Open Sans"/>
              <a:cs typeface="Open Sans"/>
            </a:endParaRP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Informacja o stanie realizacji prac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Informacja dotycząca zadania inwentaryzacji granic pasa drogowego i wsparcia Wojewody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Promocja produktów e-Projektów</a:t>
            </a:r>
            <a:endParaRPr lang="pl-PL" sz="1600" dirty="0"/>
          </a:p>
          <a:p>
            <a:pPr marL="228600" indent="-228600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312ED42-5070-6D4C-4EAF-49CB47639E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895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87001B-D591-CB94-572D-3F880AE14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516" y="1986089"/>
            <a:ext cx="9852728" cy="979757"/>
          </a:xfrm>
        </p:spPr>
        <p:txBody>
          <a:bodyPr/>
          <a:lstStyle/>
          <a:p>
            <a:pPr algn="ctr"/>
            <a:r>
              <a:rPr lang="pl-PL"/>
              <a:t>Przedstawienie projektów cyfrowych 3.0</a:t>
            </a:r>
            <a:br>
              <a:rPr lang="pl-PL"/>
            </a:b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FF6B90-ABAF-7B47-989B-B471D10D46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0833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5DE1C9-9A78-BDC7-5F7B-93B1FDF4A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206717"/>
            <a:ext cx="9852728" cy="427598"/>
          </a:xfrm>
        </p:spPr>
        <p:txBody>
          <a:bodyPr>
            <a:normAutofit fontScale="90000"/>
          </a:bodyPr>
          <a:lstStyle/>
          <a:p>
            <a:r>
              <a:rPr lang="pl-PL"/>
              <a:t>Zdrowie 3.0</a:t>
            </a:r>
            <a:br>
              <a:rPr lang="pl-PL"/>
            </a:b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1FBBE6-9EAC-8917-4FE4-1C5EA5144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612" y="2014100"/>
            <a:ext cx="9852729" cy="4245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30"/>
              <a:t>Propozycja głównych zadań: </a:t>
            </a:r>
          </a:p>
          <a:p>
            <a:r>
              <a:rPr lang="pl-PL" sz="1630"/>
              <a:t>Uruchomienie platformy profilaktyki zdrowotnej dla mieszkańców</a:t>
            </a:r>
          </a:p>
          <a:p>
            <a:r>
              <a:rPr lang="pl-PL" sz="1630"/>
              <a:t>Rozwój e-konsyliów lekarskich</a:t>
            </a:r>
          </a:p>
          <a:p>
            <a:r>
              <a:rPr lang="pl-PL" sz="1630"/>
              <a:t>Rozwój narzędzi dla lekarzy i personelu medycznego w RREDM np. </a:t>
            </a:r>
            <a:r>
              <a:rPr lang="pl-PL" sz="1630" err="1"/>
              <a:t>teleradiologii</a:t>
            </a:r>
            <a:endParaRPr lang="pl-PL" sz="1630"/>
          </a:p>
          <a:p>
            <a:r>
              <a:rPr lang="pl-PL" sz="1630"/>
              <a:t>Uruchomienie w RREDM nowych e-usług dla mieszkańców</a:t>
            </a:r>
          </a:p>
          <a:p>
            <a:r>
              <a:rPr lang="pl-PL" sz="1630"/>
              <a:t>Dalsza integracja szpitalnych systemów dziedzinowych w szpitalach z RREDM</a:t>
            </a:r>
          </a:p>
          <a:p>
            <a:r>
              <a:rPr lang="pl-PL" sz="1630"/>
              <a:t>Podniesienie poziomu bezpieczeństwa infrastruktury IT oraz danych w szpitalach</a:t>
            </a:r>
          </a:p>
          <a:p>
            <a:endParaRPr lang="pl-PL" sz="163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EF92CA-8A3C-2092-A988-3F5672FC7E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D20CAD1-5583-B68A-B52C-41DC8D229C2D}"/>
              </a:ext>
            </a:extLst>
          </p:cNvPr>
          <p:cNvSpPr txBox="1"/>
          <p:nvPr/>
        </p:nvSpPr>
        <p:spPr>
          <a:xfrm>
            <a:off x="1168612" y="691980"/>
            <a:ext cx="9977183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Celem projektu jest podniesienie jakości pracy szpitali oraz zapewnienie usług ochrony zdrowia dla mieszkańców</a:t>
            </a:r>
          </a:p>
        </p:txBody>
      </p:sp>
    </p:spTree>
    <p:extLst>
      <p:ext uri="{BB962C8B-B14F-4D97-AF65-F5344CB8AC3E}">
        <p14:creationId xmlns:p14="http://schemas.microsoft.com/office/powerpoint/2010/main" val="156156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B1403-508F-4FC6-1F93-6688D58D0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E0DBD37-34C9-A78A-25E9-5896F3654F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6C3FA89-7608-7EF4-8489-660618C9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18" y="280857"/>
            <a:ext cx="4357898" cy="542927"/>
          </a:xfrm>
        </p:spPr>
        <p:txBody>
          <a:bodyPr>
            <a:noAutofit/>
          </a:bodyPr>
          <a:lstStyle/>
          <a:p>
            <a:r>
              <a:rPr lang="pl-PL" sz="2000"/>
              <a:t>Regionalne Repozytorium</a:t>
            </a:r>
            <a:br>
              <a:rPr lang="pl-PL" sz="2000"/>
            </a:br>
            <a:r>
              <a:rPr lang="pl-PL" sz="2000"/>
              <a:t>Danych Medycznych</a:t>
            </a:r>
            <a:br>
              <a:rPr lang="pl-PL" sz="2000"/>
            </a:br>
            <a:endParaRPr lang="pl-PL" sz="200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178F9E1-ED2F-9EDE-7E8A-37C5CFF13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643" y="280857"/>
            <a:ext cx="4424086" cy="625070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164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9D414-69CE-3FC7-1507-E93FF6031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B2D14E-0725-BD06-D3AD-D4E37B4F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206717"/>
            <a:ext cx="9852728" cy="427598"/>
          </a:xfrm>
        </p:spPr>
        <p:txBody>
          <a:bodyPr>
            <a:normAutofit fontScale="90000"/>
          </a:bodyPr>
          <a:lstStyle/>
          <a:p>
            <a:r>
              <a:rPr lang="pl-PL" sz="2500" dirty="0">
                <a:latin typeface="Open Sans"/>
                <a:ea typeface="Open Sans"/>
                <a:cs typeface="Open Sans"/>
              </a:rPr>
              <a:t>Kultura 3.0</a:t>
            </a:r>
            <a:br>
              <a:rPr lang="pl-PL" sz="2500" dirty="0"/>
            </a:b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259035-89CC-AAAA-BF50-A676AA8FB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612" y="2014100"/>
            <a:ext cx="9852729" cy="424561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pl-PL" sz="1600" dirty="0">
                <a:latin typeface="Open Sans"/>
                <a:ea typeface="Open Sans"/>
                <a:cs typeface="Open Sans"/>
              </a:rPr>
              <a:t>Propozycja głównych zadań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Dalszy rozwój produktów dostarczonych w ramach e-Projektu 2.0 – przewodniki oraz wirtualne muzeum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Rozbudowa systemów wykorzystujących cyfrowe zasoby (np. ściany wizyjne, hologramy) 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Wdrożenie systemów dziedzinowych np. systemu cyfrowego wypożyczania dla bibliotek (z wykorzystaniem RFID, książkomatów, aplikacji mobilnych)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Wdrożenie rozwiązań do cyfrowego kanału kontaktu z odbiorcami np. regionalne VOD dla instytucji muzycznych i teatralnych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Digitalizacja i udostępnianie </a:t>
            </a:r>
            <a:r>
              <a:rPr lang="pl-PL" sz="1600" dirty="0" err="1">
                <a:latin typeface="Open Sans"/>
                <a:ea typeface="Open Sans"/>
                <a:cs typeface="Open Sans"/>
              </a:rPr>
              <a:t>zdigitalizowanych</a:t>
            </a:r>
            <a:r>
              <a:rPr lang="pl-PL" sz="1600" dirty="0">
                <a:latin typeface="Open Sans"/>
                <a:ea typeface="Open Sans"/>
                <a:cs typeface="Open Sans"/>
              </a:rPr>
              <a:t> obiektów</a:t>
            </a:r>
          </a:p>
          <a:p>
            <a:pPr marL="0" indent="0">
              <a:buNone/>
            </a:pPr>
            <a:endParaRPr lang="pl-PL" sz="163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A50DFB-A9EC-BD9A-57A9-771FBB7F5D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FAD5D38-0739-6A64-615C-B8B28AB36352}"/>
              </a:ext>
            </a:extLst>
          </p:cNvPr>
          <p:cNvSpPr txBox="1"/>
          <p:nvPr/>
        </p:nvSpPr>
        <p:spPr>
          <a:xfrm>
            <a:off x="1168612" y="691980"/>
            <a:ext cx="9977183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000" dirty="0">
                <a:latin typeface="Lato"/>
                <a:ea typeface="Lato"/>
                <a:cs typeface="Lato"/>
              </a:rPr>
              <a:t>Celem projektu jest promocja oferty kulturalnej oraz digitalizacja i popularyzacja zasobów dziedzictwa regionalnego</a:t>
            </a:r>
          </a:p>
        </p:txBody>
      </p:sp>
    </p:spTree>
    <p:extLst>
      <p:ext uri="{BB962C8B-B14F-4D97-AF65-F5344CB8AC3E}">
        <p14:creationId xmlns:p14="http://schemas.microsoft.com/office/powerpoint/2010/main" val="343612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246BDE6-2CB7-E4CD-EDBF-F3415A8229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1D57C6E-56A6-D0E9-7119-3AF7C3B38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906" y="222422"/>
            <a:ext cx="4398408" cy="6344581"/>
          </a:xfrm>
          <a:prstGeom prst="rect">
            <a:avLst/>
          </a:prstGeom>
          <a:ln>
            <a:noFill/>
          </a:ln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15643285-0C91-C45E-58C5-0D1C87C8C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17" y="280857"/>
            <a:ext cx="5923007" cy="979757"/>
          </a:xfrm>
        </p:spPr>
        <p:txBody>
          <a:bodyPr>
            <a:noAutofit/>
          </a:bodyPr>
          <a:lstStyle/>
          <a:p>
            <a:r>
              <a:rPr lang="pl-PL" sz="1600">
                <a:latin typeface="Open Sans"/>
                <a:ea typeface="Open Sans"/>
                <a:cs typeface="Open Sans"/>
              </a:rPr>
              <a:t>Kujawy i Pomorze – przewodniki </a:t>
            </a:r>
            <a:br>
              <a:rPr lang="pl-PL" sz="1600"/>
            </a:br>
            <a:r>
              <a:rPr lang="pl-PL" sz="1600">
                <a:latin typeface="Open Sans"/>
                <a:ea typeface="Open Sans"/>
                <a:cs typeface="Open Sans"/>
              </a:rPr>
              <a:t>serwis przewodniki.kulturawzasiegu.eu</a:t>
            </a:r>
            <a:br>
              <a:rPr lang="pl-PL" sz="1600"/>
            </a:br>
            <a:r>
              <a:rPr lang="pl-PL" sz="1600">
                <a:latin typeface="Open Sans"/>
                <a:ea typeface="Open Sans"/>
                <a:cs typeface="Open Sans"/>
              </a:rPr>
              <a:t>oraz aplikacja mobilna (Google, Apple)</a:t>
            </a:r>
            <a:br>
              <a:rPr lang="pl-PL" sz="1600"/>
            </a:br>
            <a:br>
              <a:rPr lang="pl-PL" sz="1600"/>
            </a:br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180268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D2415-912B-34C1-3516-480FBDFD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2F9A713-56A1-4B40-12FD-2DB23B5380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F086EDEC-73E9-F297-D365-2D5EDD31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18" y="280857"/>
            <a:ext cx="4357898" cy="542927"/>
          </a:xfrm>
        </p:spPr>
        <p:txBody>
          <a:bodyPr>
            <a:noAutofit/>
          </a:bodyPr>
          <a:lstStyle/>
          <a:p>
            <a:r>
              <a:rPr lang="pl-PL" sz="2000">
                <a:latin typeface="Open Sans"/>
                <a:ea typeface="Open Sans"/>
                <a:cs typeface="Open Sans"/>
              </a:rPr>
              <a:t>Serwis muzeum.kulturawzasiegu.eu</a:t>
            </a:r>
            <a:br>
              <a:rPr lang="pl-PL" sz="2000"/>
            </a:br>
            <a:endParaRPr lang="pl-PL" sz="200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505DA866-8ADB-104D-BED4-4530A9F25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721" y="185360"/>
            <a:ext cx="4357898" cy="634620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945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3DE17-C792-D28A-C90F-5D01A6605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347BCF-FC45-C73C-3CBC-D8EDDD607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206717"/>
            <a:ext cx="9852728" cy="427598"/>
          </a:xfrm>
        </p:spPr>
        <p:txBody>
          <a:bodyPr>
            <a:normAutofit fontScale="90000"/>
          </a:bodyPr>
          <a:lstStyle/>
          <a:p>
            <a:r>
              <a:rPr lang="pl-PL"/>
              <a:t>Infostrada 3.0</a:t>
            </a:r>
            <a:br>
              <a:rPr lang="pl-PL"/>
            </a:b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E54122-DD57-8ED2-8A86-4D24C8908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612" y="1824631"/>
            <a:ext cx="9852729" cy="358861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pl-PL" sz="1600" dirty="0">
                <a:latin typeface="Open Sans"/>
                <a:ea typeface="Open Sans"/>
                <a:cs typeface="Open Sans"/>
              </a:rPr>
              <a:t>Propozycja głównych zadań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Rozbudowa SIP WK-P: 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inwentaryzacja i digitalizacja granicy pasa drogowego - współpraca z Wojewodą, 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rozbudowa umożliwiająca realizację zadań przez Geologa </a:t>
            </a:r>
            <a:br>
              <a:rPr lang="pl-PL" sz="1600" dirty="0"/>
            </a:br>
            <a:r>
              <a:rPr lang="pl-PL" sz="1600" dirty="0">
                <a:latin typeface="Open Sans"/>
                <a:ea typeface="Open Sans"/>
                <a:cs typeface="Open Sans"/>
              </a:rPr>
              <a:t>i Geodetę województwa, aktualizacja danych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digitalizacja zasobów geodezyjnych np. utworzenie Geodezyjnej ewidencji sieci uzbrojenia terenu dla Miasta Włocławka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Rozbudowa Kujawsko-Pomorskiej Platformy Inwestycyjnej (współpraca z COI)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Rozbudowa RBIP dla JST (np. możliwość prowadzenia transmisji z obrad online)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Rozbudowa platform miejskich oraz uruchamianie e-usług dziedzinowych (np. podatki i opłaty)</a:t>
            </a:r>
          </a:p>
          <a:p>
            <a:pPr marL="0" indent="0">
              <a:buNone/>
            </a:pPr>
            <a:endParaRPr lang="pl-PL" sz="163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03499F-CA20-8784-DFAA-5F0F02D369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C2BC1DC-CE51-23A8-11F8-9E87F693F716}"/>
              </a:ext>
            </a:extLst>
          </p:cNvPr>
          <p:cNvSpPr txBox="1"/>
          <p:nvPr/>
        </p:nvSpPr>
        <p:spPr>
          <a:xfrm>
            <a:off x="1168612" y="691980"/>
            <a:ext cx="9977183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000" dirty="0">
                <a:latin typeface="Lato"/>
                <a:ea typeface="Lato"/>
                <a:cs typeface="Lato"/>
              </a:rPr>
              <a:t>Celem projektu jest kontynuowanie działań w zakresie transformacji cyfrowej administracji oraz informacji przestrzennej regionu</a:t>
            </a:r>
            <a:endParaRPr lang="en-US" dirty="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50441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59FC8-50C1-9F20-F5D7-294FA4FE7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BE6040-8287-683C-0612-57444948F1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F4A06B32-62E3-00BE-73A5-8B1477716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18" y="280857"/>
            <a:ext cx="4036541" cy="542927"/>
          </a:xfrm>
        </p:spPr>
        <p:txBody>
          <a:bodyPr>
            <a:noAutofit/>
          </a:bodyPr>
          <a:lstStyle/>
          <a:p>
            <a:r>
              <a:rPr lang="pl-PL" sz="2000"/>
              <a:t>Serwis geoportal.mojregion.info</a:t>
            </a:r>
            <a:br>
              <a:rPr lang="pl-PL" sz="2000"/>
            </a:br>
            <a:endParaRPr lang="pl-PL" sz="200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0E11E40-8DE5-F038-B7B9-AA65C76D3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734" y="280857"/>
            <a:ext cx="4522719" cy="64412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193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56F4ED-16D5-D9A6-D847-FEFD51D3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803" y="1977851"/>
            <a:ext cx="9852728" cy="979757"/>
          </a:xfrm>
        </p:spPr>
        <p:txBody>
          <a:bodyPr/>
          <a:lstStyle/>
          <a:p>
            <a:pPr algn="ctr"/>
            <a:r>
              <a:rPr lang="pl-PL" sz="2500" dirty="0">
                <a:latin typeface="Open Sans"/>
                <a:ea typeface="Open Sans"/>
                <a:cs typeface="Open Sans"/>
              </a:rPr>
              <a:t>Informacja o stanie realizacji e-Projektów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B1FB6E5-E35C-56CF-BC8E-CD3DBDE8B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9657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6EAA79-4930-6B14-19E4-38FA6EC5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326437"/>
            <a:ext cx="9852728" cy="622602"/>
          </a:xfrm>
        </p:spPr>
        <p:txBody>
          <a:bodyPr/>
          <a:lstStyle/>
          <a:p>
            <a:r>
              <a:rPr lang="pl-PL"/>
              <a:t>Główne zadania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C1CE2A-42D0-22BD-D481-50CB7678D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613" y="1112331"/>
            <a:ext cx="9852729" cy="525593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</a:rPr>
              <a:t>Zadania zakończone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Zgoda zarządu na rozpoczęcie działań w celu opracowania </a:t>
            </a:r>
            <a:br>
              <a:rPr lang="pl-PL" sz="1600" dirty="0"/>
            </a:br>
            <a:r>
              <a:rPr lang="pl-PL" sz="1600" dirty="0">
                <a:latin typeface="Open Sans"/>
                <a:ea typeface="Open Sans"/>
                <a:cs typeface="Open Sans"/>
              </a:rPr>
              <a:t>i złożenia wniosków o dofinansowanie projektów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Uzyskanie pozytywnej opinii Ministra Zdrowia oraz Głównego Geodety Kraju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Zebranie potrzeb od potencjalnych partnerów dla każdego z projektów</a:t>
            </a:r>
          </a:p>
          <a:p>
            <a:pPr marL="0" indent="0"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</a:rPr>
              <a:t>Zadania w trakcie realizacji</a:t>
            </a:r>
          </a:p>
          <a:p>
            <a:pPr marL="0" indent="0">
              <a:buNone/>
            </a:pPr>
            <a:r>
              <a:rPr lang="pl-PL" sz="1600" dirty="0">
                <a:latin typeface="Open Sans"/>
                <a:ea typeface="Open Sans"/>
                <a:cs typeface="Open Sans"/>
              </a:rPr>
              <a:t>Opracowanie planów inwestycyjnych dla projektów (analiza potrzeb oraz popytu, analiza zasadności inwestowania w infrastrukturę teleinformatyczną, analiza finansowa) - etap podpisania umowy</a:t>
            </a:r>
          </a:p>
          <a:p>
            <a:pPr marL="0" indent="0"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</a:rPr>
              <a:t>Zadania do zrealizowania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Podpisanie umów partnerskich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Zatwierdzanie ostatecznych wersji fiszek projektowych przez Zarząd Województwa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Złożenie wniosków o dofinansowanie (czerwiec)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Open Sans"/>
                <a:ea typeface="Open Sans"/>
                <a:cs typeface="Open Sans"/>
              </a:rPr>
              <a:t>Rozpoczęcie realizacji projektów</a:t>
            </a:r>
          </a:p>
          <a:p>
            <a:pPr marL="0" indent="0">
              <a:buNone/>
            </a:pPr>
            <a:endParaRPr lang="pl-PL"/>
          </a:p>
          <a:p>
            <a:pPr marL="228600" indent="-228600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FEE6173-3190-6A45-723D-55AC7391C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4292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6A3D0C-E0E5-AFBB-57A1-CDEB77760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565" y="1977851"/>
            <a:ext cx="9852728" cy="979757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500">
                <a:latin typeface="Open Sans"/>
                <a:ea typeface="Open Sans"/>
                <a:cs typeface="Open Sans"/>
              </a:rPr>
              <a:t>Informacja dotycząca zadania inwentaryzacji granic pasa drogowego i wsparcia wojewody</a:t>
            </a:r>
            <a:br>
              <a:rPr lang="pl-PL" sz="2500"/>
            </a:b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25B9EAF-C731-3387-A883-CAD112388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0331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F2A1A8-2EAA-3669-CF3F-D9364F67F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172153"/>
            <a:ext cx="9852728" cy="979757"/>
          </a:xfrm>
        </p:spPr>
        <p:txBody>
          <a:bodyPr/>
          <a:lstStyle/>
          <a:p>
            <a:r>
              <a:rPr lang="pl-PL"/>
              <a:t>Inwentaryzacja granic pasa drogowego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C36166-9B69-5401-D8D0-194F316DA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013255"/>
            <a:ext cx="9852729" cy="5058032"/>
          </a:xfrm>
        </p:spPr>
        <p:txBody>
          <a:bodyPr vert="horz" lIns="0" tIns="0" rIns="0" bIns="0" rtlCol="0" anchor="t">
            <a:normAutofit/>
          </a:bodyPr>
          <a:lstStyle/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Zadanie inwentaryzacji granic pasa drogowego zostało zgłoszone przez partnerów projektu Infostrada Kujaw i Pomorza 3.0, jako zadanie priorytetowe do realizacji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Realizacja zadania będzie dotyczyła inwentaryzacji granic dróg w ramach dróg powiatowych. Szacowany koszt realizacji tego zadania w zakresie dróg powiatowych to ok. 30 mln zł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Zadaniem zostaną objęte najbardziej newralgiczne odcinki dróg (pod kątem przyszłych inwestycji)</a:t>
            </a:r>
          </a:p>
          <a:p>
            <a:pPr marL="228600" indent="-228600"/>
            <a:r>
              <a:rPr lang="pl-PL" sz="1600" dirty="0">
                <a:latin typeface="Open Sans"/>
                <a:ea typeface="Open Sans"/>
                <a:cs typeface="Open Sans"/>
              </a:rPr>
              <a:t>Rezultatem realizacji zadania będzie ewidencja pasa drogi, która stanie się narzędziem pozwalającym utrzymywać infrastrukturę w odpowiednim stanie i zapewni możliwość: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wygenerowania niezwykle precyzyjnej mapy pasa drogowego, która pozwoli na sprawne zarządzanie pasem drogowym 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rzetelnego określania lokalizacji istniejących obiektów topograficznych oraz sieci uzbrojenia terenu w granicach tego pasa, w celu poprawy warunków bezpieczeństwa uczestników ruchu drogowego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sprawnego i mało kolizyjnego prowadzenia przyszłych inwestycji, co do których w coraz większym stopniu nie jest wymagane uzyskanie pozwolenia na budowę lub zgłoszenie.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4B8D364-AF36-0AE5-75C4-A9565CF45B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7727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C9AD25-4A82-39BB-BF2A-CC2FDC92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854" y="489731"/>
            <a:ext cx="9844069" cy="468871"/>
          </a:xfrm>
        </p:spPr>
        <p:txBody>
          <a:bodyPr/>
          <a:lstStyle/>
          <a:p>
            <a:r>
              <a:rPr lang="pl-PL"/>
              <a:t>Wsparcie Wojewody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3D6F05-8C9A-A85F-5AB3-77AB56E6B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494425"/>
            <a:ext cx="9844070" cy="2254022"/>
          </a:xfrm>
        </p:spPr>
        <p:txBody>
          <a:bodyPr vert="horz" lIns="0" tIns="0" rIns="0" bIns="0" rtlCol="0" anchor="t">
            <a:normAutofit/>
          </a:bodyPr>
          <a:lstStyle/>
          <a:p>
            <a:pPr marL="228600" indent="-228600"/>
            <a:r>
              <a:rPr lang="pl-PL" sz="1600">
                <a:latin typeface="Open Sans"/>
                <a:ea typeface="Open Sans"/>
                <a:cs typeface="Open Sans"/>
              </a:rPr>
              <a:t>Według ustaleń, Wojewoda wesprze Powiaty w realizacji zadania inwentaryzacji pasa drogowego</a:t>
            </a:r>
            <a:endParaRPr lang="en-US" sz="1600">
              <a:latin typeface="Open Sans"/>
              <a:ea typeface="Open Sans"/>
              <a:cs typeface="Open Sans"/>
            </a:endParaRPr>
          </a:p>
          <a:p>
            <a:pPr marL="228600" indent="-228600"/>
            <a:r>
              <a:rPr lang="pl-PL" sz="1600">
                <a:latin typeface="Open Sans"/>
                <a:ea typeface="Open Sans"/>
                <a:cs typeface="Open Sans"/>
              </a:rPr>
              <a:t>Wsparcie zostanie udzielone jednostkom pod warunkiem, że będą realizowały zadanie inwentaryzacji granic pasa drogowego w ramach projektu Infostrada 3.0</a:t>
            </a:r>
          </a:p>
          <a:p>
            <a:pPr marL="228600" indent="-228600"/>
            <a:r>
              <a:rPr lang="pl-PL" sz="1600">
                <a:latin typeface="Open Sans"/>
                <a:ea typeface="Open Sans"/>
                <a:cs typeface="Open Sans"/>
              </a:rPr>
              <a:t>Wsparcie będzie udzielane na podstawie wniosku złożonego przez jednostkę do wojewody</a:t>
            </a:r>
            <a:endParaRPr lang="pl-PL" sz="16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AE7D42-77CD-D857-4F31-F232472505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4497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C3D8C-54CE-C8F3-FFEF-F8E07D960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02CB62-27F8-E7FE-1BEB-93808FDD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565" y="1977851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/>
              <a:t>Dziękuję za uwagę</a:t>
            </a:r>
            <a:br>
              <a:rPr lang="pl-PL"/>
            </a:b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0FC351-BD86-0E2B-D922-8FAFE2CCDC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3274171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1_Motyw pakietu Office</vt:lpstr>
      <vt:lpstr>Informacja o stanie realizacji projektów cyfrowych </vt:lpstr>
      <vt:lpstr>Agenda prezentacji </vt:lpstr>
      <vt:lpstr>Przedstawienie projektów cyfrowych 3.0 </vt:lpstr>
      <vt:lpstr>Zdrowie 3.0 </vt:lpstr>
      <vt:lpstr>Regionalne Repozytorium Danych Medycznych </vt:lpstr>
      <vt:lpstr>Kultura 3.0 </vt:lpstr>
      <vt:lpstr>Kujawy i Pomorze – przewodniki  serwis przewodniki.kulturawzasiegu.eu oraz aplikacja mobilna (Google, Apple)  </vt:lpstr>
      <vt:lpstr>Serwis muzeum.kulturawzasiegu.eu </vt:lpstr>
      <vt:lpstr>Infostrada 3.0 </vt:lpstr>
      <vt:lpstr>Serwis geoportal.mojregion.info </vt:lpstr>
      <vt:lpstr>Informacja o stanie realizacji e-Projektów</vt:lpstr>
      <vt:lpstr>Główne zadania</vt:lpstr>
      <vt:lpstr>Informacja dotycząca zadania inwentaryzacji granic pasa drogowego i wsparcia wojewody </vt:lpstr>
      <vt:lpstr>Inwentaryzacja granic pasa drogowego</vt:lpstr>
      <vt:lpstr>Wsparcie Wojewody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revision>26</cp:revision>
  <cp:lastPrinted>2023-03-24T07:54:45Z</cp:lastPrinted>
  <dcterms:created xsi:type="dcterms:W3CDTF">2023-01-03T09:56:09Z</dcterms:created>
  <dcterms:modified xsi:type="dcterms:W3CDTF">2025-01-14T14:07:17Z</dcterms:modified>
</cp:coreProperties>
</file>