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1.xml" ContentType="application/vnd.openxmlformats-officedocument.drawingml.chart+xml"/>
  <Override PartName="/ppt/charts/style2.xml" ContentType="application/vnd.ms-office.chartstyle+xml"/>
  <Override PartName="/ppt/charts/colors2.xml" ContentType="application/vnd.ms-office.chartcolorstyle+xml"/>
  <Override PartName="/ppt/charts/chart2.xml" ContentType="application/vnd.openxmlformats-officedocument.drawingml.chart+xml"/>
  <Override PartName="/ppt/charts/style3.xml" ContentType="application/vnd.ms-office.chartstyle+xml"/>
  <Override PartName="/ppt/charts/colors3.xml" ContentType="application/vnd.ms-office.chartcolorstyle+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charts/chart4.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charts/chart5.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2.xml" ContentType="application/vnd.openxmlformats-officedocument.drawingml.chartshapes+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3.xml" ContentType="application/vnd.openxmlformats-officedocument.drawingml.chartshapes+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4.xml" ContentType="application/vnd.openxmlformats-officedocument.drawingml.chartshapes+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5.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6"/>
  </p:notesMasterIdLst>
  <p:sldIdLst>
    <p:sldId id="277" r:id="rId2"/>
    <p:sldId id="2623" r:id="rId3"/>
    <p:sldId id="2678" r:id="rId4"/>
    <p:sldId id="2668" r:id="rId5"/>
    <p:sldId id="2669" r:id="rId6"/>
    <p:sldId id="2694" r:id="rId7"/>
    <p:sldId id="2700" r:id="rId8"/>
    <p:sldId id="2679" r:id="rId9"/>
    <p:sldId id="2670" r:id="rId10"/>
    <p:sldId id="2695" r:id="rId11"/>
    <p:sldId id="2696" r:id="rId12"/>
    <p:sldId id="2680" r:id="rId13"/>
    <p:sldId id="2708" r:id="rId14"/>
    <p:sldId id="2697" r:id="rId15"/>
    <p:sldId id="2726" r:id="rId16"/>
    <p:sldId id="2718" r:id="rId17"/>
    <p:sldId id="2727" r:id="rId18"/>
    <p:sldId id="2717" r:id="rId19"/>
    <p:sldId id="2719" r:id="rId20"/>
    <p:sldId id="2724" r:id="rId21"/>
    <p:sldId id="2725" r:id="rId22"/>
    <p:sldId id="2720" r:id="rId23"/>
    <p:sldId id="2721" r:id="rId24"/>
    <p:sldId id="2722" r:id="rId25"/>
    <p:sldId id="2684" r:id="rId26"/>
    <p:sldId id="2685" r:id="rId27"/>
    <p:sldId id="2709" r:id="rId28"/>
    <p:sldId id="2710" r:id="rId29"/>
    <p:sldId id="2711" r:id="rId30"/>
    <p:sldId id="2712" r:id="rId31"/>
    <p:sldId id="2713" r:id="rId32"/>
    <p:sldId id="2714" r:id="rId33"/>
    <p:sldId id="2715" r:id="rId34"/>
    <p:sldId id="2580" r:id="rId35"/>
  </p:sldIdLst>
  <p:sldSz cx="12192000" cy="6858000"/>
  <p:notesSz cx="6797675" cy="9926638"/>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kcja domyślna" id="{676DC931-43CD-4F09-9C55-91ACB59F2ABC}">
          <p14:sldIdLst>
            <p14:sldId id="277"/>
            <p14:sldId id="2623"/>
            <p14:sldId id="2678"/>
            <p14:sldId id="2668"/>
            <p14:sldId id="2669"/>
            <p14:sldId id="2694"/>
            <p14:sldId id="2700"/>
            <p14:sldId id="2679"/>
            <p14:sldId id="2670"/>
            <p14:sldId id="2695"/>
            <p14:sldId id="2696"/>
            <p14:sldId id="2680"/>
            <p14:sldId id="2708"/>
            <p14:sldId id="2697"/>
            <p14:sldId id="2726"/>
            <p14:sldId id="2718"/>
            <p14:sldId id="2727"/>
            <p14:sldId id="2717"/>
            <p14:sldId id="2719"/>
            <p14:sldId id="2724"/>
            <p14:sldId id="2725"/>
            <p14:sldId id="2720"/>
            <p14:sldId id="2721"/>
            <p14:sldId id="2722"/>
            <p14:sldId id="2684"/>
            <p14:sldId id="2685"/>
            <p14:sldId id="2709"/>
            <p14:sldId id="2710"/>
            <p14:sldId id="2711"/>
            <p14:sldId id="2712"/>
            <p14:sldId id="2713"/>
            <p14:sldId id="2714"/>
            <p14:sldId id="2715"/>
            <p14:sldId id="2580"/>
          </p14:sldIdLst>
        </p14:section>
        <p14:section name="Sekcja bez tytułu" id="{3054DBE6-AD1B-4F01-8C22-2E045B5C225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E68F2D-96AE-EF57-7802-43933D86B559}" name="Joanna Zimoląg" initials="JZ" userId="S-1-5-21-2619306676-2800222060-3362172700-5417" providerId="AD"/>
  <p188:author id="{00E03D3E-E5B8-D56F-46C9-56F87288252F}" name="Anna Głuszek" initials="AG" userId="28c6fadd772e9a04" providerId="Windows Live"/>
  <p188:author id="{9717F246-52D3-A4D3-0C7E-976EDC905F6B}" name="Barbara Jesionowska" initials="BJ" userId="S-1-5-21-2619306676-2800222060-3362172700-363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na Skubiszewska" initials="AS" lastIdx="1" clrIdx="0">
    <p:extLst>
      <p:ext uri="{19B8F6BF-5375-455C-9EA6-DF929625EA0E}">
        <p15:presenceInfo xmlns:p15="http://schemas.microsoft.com/office/powerpoint/2012/main" userId="S-1-5-21-2619306676-2800222060-3362172700-11654" providerId="AD"/>
      </p:ext>
    </p:extLst>
  </p:cmAuthor>
  <p:cmAuthor id="2" name="Joanna Zimoląg" initials="JZ" lastIdx="1" clrIdx="1">
    <p:extLst>
      <p:ext uri="{19B8F6BF-5375-455C-9EA6-DF929625EA0E}">
        <p15:presenceInfo xmlns:p15="http://schemas.microsoft.com/office/powerpoint/2012/main" userId="S-1-5-21-2619306676-2800222060-3362172700-54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3CC33"/>
    <a:srgbClr val="66FFFF"/>
    <a:srgbClr val="9999FF"/>
    <a:srgbClr val="000000"/>
    <a:srgbClr val="FF99FF"/>
    <a:srgbClr val="FF0066"/>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Styl z motywem 1 — Ak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859" autoAdjust="0"/>
    <p:restoredTop sz="94660"/>
  </p:normalViewPr>
  <p:slideViewPr>
    <p:cSldViewPr snapToGrid="0">
      <p:cViewPr varScale="1">
        <p:scale>
          <a:sx n="110" d="100"/>
          <a:sy n="110" d="100"/>
        </p:scale>
        <p:origin x="12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3.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4.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5.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521452964593633E-3"/>
          <c:y val="0.23147052310492117"/>
          <c:w val="0.98581920676276646"/>
          <c:h val="0.57619137670825171"/>
        </c:manualLayout>
      </c:layout>
      <c:barChart>
        <c:barDir val="col"/>
        <c:grouping val="clustered"/>
        <c:varyColors val="0"/>
        <c:ser>
          <c:idx val="0"/>
          <c:order val="0"/>
          <c:tx>
            <c:strRef>
              <c:f>Arkusz1!$B$1</c:f>
              <c:strCache>
                <c:ptCount val="1"/>
                <c:pt idx="0">
                  <c:v>FEKP.01</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Arkusz1!$A$2</c:f>
              <c:numCache>
                <c:formatCode>General</c:formatCode>
                <c:ptCount val="1"/>
              </c:numCache>
            </c:numRef>
          </c:cat>
          <c:val>
            <c:numRef>
              <c:f>Arkusz1!$B$2</c:f>
              <c:numCache>
                <c:formatCode>#,##0</c:formatCode>
                <c:ptCount val="1"/>
                <c:pt idx="0">
                  <c:v>845113393</c:v>
                </c:pt>
              </c:numCache>
            </c:numRef>
          </c:val>
          <c:extLst>
            <c:ext xmlns:c16="http://schemas.microsoft.com/office/drawing/2014/chart" uri="{C3380CC4-5D6E-409C-BE32-E72D297353CC}">
              <c16:uniqueId val="{00000000-8E26-49B6-8EAC-6C9499E003CE}"/>
            </c:ext>
          </c:extLst>
        </c:ser>
        <c:ser>
          <c:idx val="1"/>
          <c:order val="1"/>
          <c:tx>
            <c:strRef>
              <c:f>Arkusz1!$C$1</c:f>
              <c:strCache>
                <c:ptCount val="1"/>
                <c:pt idx="0">
                  <c:v>FEKP.02</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Arkusz1!$A$2</c:f>
              <c:numCache>
                <c:formatCode>General</c:formatCode>
                <c:ptCount val="1"/>
              </c:numCache>
            </c:numRef>
          </c:cat>
          <c:val>
            <c:numRef>
              <c:f>Arkusz1!$C$2</c:f>
              <c:numCache>
                <c:formatCode>#,##0</c:formatCode>
                <c:ptCount val="1"/>
                <c:pt idx="0">
                  <c:v>1605091646</c:v>
                </c:pt>
              </c:numCache>
            </c:numRef>
          </c:val>
          <c:extLst>
            <c:ext xmlns:c16="http://schemas.microsoft.com/office/drawing/2014/chart" uri="{C3380CC4-5D6E-409C-BE32-E72D297353CC}">
              <c16:uniqueId val="{00000001-8E26-49B6-8EAC-6C9499E003CE}"/>
            </c:ext>
          </c:extLst>
        </c:ser>
        <c:ser>
          <c:idx val="2"/>
          <c:order val="2"/>
          <c:tx>
            <c:strRef>
              <c:f>Arkusz1!$D$1</c:f>
              <c:strCache>
                <c:ptCount val="1"/>
                <c:pt idx="0">
                  <c:v>FEKP.03</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Arkusz1!$A$2</c:f>
              <c:numCache>
                <c:formatCode>General</c:formatCode>
                <c:ptCount val="1"/>
              </c:numCache>
            </c:numRef>
          </c:cat>
          <c:val>
            <c:numRef>
              <c:f>Arkusz1!$D$2</c:f>
              <c:numCache>
                <c:formatCode>#,##0</c:formatCode>
                <c:ptCount val="1"/>
                <c:pt idx="0">
                  <c:v>547252351</c:v>
                </c:pt>
              </c:numCache>
            </c:numRef>
          </c:val>
          <c:extLst>
            <c:ext xmlns:c16="http://schemas.microsoft.com/office/drawing/2014/chart" uri="{C3380CC4-5D6E-409C-BE32-E72D297353CC}">
              <c16:uniqueId val="{00000002-8E26-49B6-8EAC-6C9499E003CE}"/>
            </c:ext>
          </c:extLst>
        </c:ser>
        <c:ser>
          <c:idx val="3"/>
          <c:order val="3"/>
          <c:tx>
            <c:strRef>
              <c:f>Arkusz1!$E$1</c:f>
              <c:strCache>
                <c:ptCount val="1"/>
                <c:pt idx="0">
                  <c:v>FEKP.04</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Arkusz1!$A$2</c:f>
              <c:numCache>
                <c:formatCode>General</c:formatCode>
                <c:ptCount val="1"/>
              </c:numCache>
            </c:numRef>
          </c:cat>
          <c:val>
            <c:numRef>
              <c:f>Arkusz1!$E$2</c:f>
              <c:numCache>
                <c:formatCode>#,##0</c:formatCode>
                <c:ptCount val="1"/>
                <c:pt idx="0">
                  <c:v>862317984</c:v>
                </c:pt>
              </c:numCache>
            </c:numRef>
          </c:val>
          <c:extLst>
            <c:ext xmlns:c16="http://schemas.microsoft.com/office/drawing/2014/chart" uri="{C3380CC4-5D6E-409C-BE32-E72D297353CC}">
              <c16:uniqueId val="{00000003-8E26-49B6-8EAC-6C9499E003CE}"/>
            </c:ext>
          </c:extLst>
        </c:ser>
        <c:ser>
          <c:idx val="4"/>
          <c:order val="4"/>
          <c:tx>
            <c:strRef>
              <c:f>Arkusz1!$F$1</c:f>
              <c:strCache>
                <c:ptCount val="1"/>
                <c:pt idx="0">
                  <c:v>FEKP.05</c:v>
                </c:pt>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Arkusz1!$A$2</c:f>
              <c:numCache>
                <c:formatCode>General</c:formatCode>
                <c:ptCount val="1"/>
              </c:numCache>
            </c:numRef>
          </c:cat>
          <c:val>
            <c:numRef>
              <c:f>Arkusz1!$F$2</c:f>
              <c:numCache>
                <c:formatCode>#,##0</c:formatCode>
                <c:ptCount val="1"/>
                <c:pt idx="0">
                  <c:v>552213622</c:v>
                </c:pt>
              </c:numCache>
            </c:numRef>
          </c:val>
          <c:extLst>
            <c:ext xmlns:c16="http://schemas.microsoft.com/office/drawing/2014/chart" uri="{C3380CC4-5D6E-409C-BE32-E72D297353CC}">
              <c16:uniqueId val="{0000000C-8E26-49B6-8EAC-6C9499E003CE}"/>
            </c:ext>
          </c:extLst>
        </c:ser>
        <c:ser>
          <c:idx val="5"/>
          <c:order val="5"/>
          <c:tx>
            <c:strRef>
              <c:f>Arkusz1!$G$1</c:f>
              <c:strCache>
                <c:ptCount val="1"/>
                <c:pt idx="0">
                  <c:v>FEKP.06</c:v>
                </c:pt>
              </c:strCache>
            </c:strRef>
          </c:tx>
          <c:spPr>
            <a:solidFill>
              <a:schemeClr val="accent6"/>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Arkusz1!$A$2</c:f>
              <c:numCache>
                <c:formatCode>General</c:formatCode>
                <c:ptCount val="1"/>
              </c:numCache>
            </c:numRef>
          </c:cat>
          <c:val>
            <c:numRef>
              <c:f>Arkusz1!$G$2</c:f>
              <c:numCache>
                <c:formatCode>#,##0</c:formatCode>
                <c:ptCount val="1"/>
                <c:pt idx="0">
                  <c:v>1020383475</c:v>
                </c:pt>
              </c:numCache>
            </c:numRef>
          </c:val>
          <c:extLst>
            <c:ext xmlns:c16="http://schemas.microsoft.com/office/drawing/2014/chart" uri="{C3380CC4-5D6E-409C-BE32-E72D297353CC}">
              <c16:uniqueId val="{0000000D-8E26-49B6-8EAC-6C9499E003CE}"/>
            </c:ext>
          </c:extLst>
        </c:ser>
        <c:ser>
          <c:idx val="6"/>
          <c:order val="6"/>
          <c:tx>
            <c:strRef>
              <c:f>Arkusz1!$H$1</c:f>
              <c:strCache>
                <c:ptCount val="1"/>
                <c:pt idx="0">
                  <c:v>FEKP.07</c:v>
                </c:pt>
              </c:strCache>
            </c:strRef>
          </c:tx>
          <c:spPr>
            <a:solidFill>
              <a:schemeClr val="accent1">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Arkusz1!$A$2</c:f>
              <c:numCache>
                <c:formatCode>General</c:formatCode>
                <c:ptCount val="1"/>
              </c:numCache>
            </c:numRef>
          </c:cat>
          <c:val>
            <c:numRef>
              <c:f>Arkusz1!$H$2</c:f>
              <c:numCache>
                <c:formatCode>#,##0</c:formatCode>
                <c:ptCount val="1"/>
                <c:pt idx="0">
                  <c:v>224376945</c:v>
                </c:pt>
              </c:numCache>
            </c:numRef>
          </c:val>
          <c:extLst>
            <c:ext xmlns:c16="http://schemas.microsoft.com/office/drawing/2014/chart" uri="{C3380CC4-5D6E-409C-BE32-E72D297353CC}">
              <c16:uniqueId val="{0000000E-8E26-49B6-8EAC-6C9499E003CE}"/>
            </c:ext>
          </c:extLst>
        </c:ser>
        <c:ser>
          <c:idx val="7"/>
          <c:order val="7"/>
          <c:tx>
            <c:strRef>
              <c:f>Arkusz1!$I$1</c:f>
              <c:strCache>
                <c:ptCount val="1"/>
                <c:pt idx="0">
                  <c:v>FEKP.08</c:v>
                </c:pt>
              </c:strCache>
            </c:strRef>
          </c:tx>
          <c:spPr>
            <a:solidFill>
              <a:schemeClr val="accent2">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Arkusz1!$A$2</c:f>
              <c:numCache>
                <c:formatCode>General</c:formatCode>
                <c:ptCount val="1"/>
              </c:numCache>
            </c:numRef>
          </c:cat>
          <c:val>
            <c:numRef>
              <c:f>Arkusz1!$I$2</c:f>
              <c:numCache>
                <c:formatCode>#,##0</c:formatCode>
                <c:ptCount val="1"/>
                <c:pt idx="0">
                  <c:v>1861311017</c:v>
                </c:pt>
              </c:numCache>
            </c:numRef>
          </c:val>
          <c:extLst>
            <c:ext xmlns:c16="http://schemas.microsoft.com/office/drawing/2014/chart" uri="{C3380CC4-5D6E-409C-BE32-E72D297353CC}">
              <c16:uniqueId val="{0000000F-8E26-49B6-8EAC-6C9499E003CE}"/>
            </c:ext>
          </c:extLst>
        </c:ser>
        <c:ser>
          <c:idx val="8"/>
          <c:order val="8"/>
          <c:tx>
            <c:strRef>
              <c:f>Arkusz1!$J$1</c:f>
              <c:strCache>
                <c:ptCount val="1"/>
                <c:pt idx="0">
                  <c:v>FEKP.09 PT</c:v>
                </c:pt>
              </c:strCache>
            </c:strRef>
          </c:tx>
          <c:spPr>
            <a:solidFill>
              <a:schemeClr val="accent3">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Arkusz1!$A$2</c:f>
              <c:numCache>
                <c:formatCode>General</c:formatCode>
                <c:ptCount val="1"/>
              </c:numCache>
            </c:numRef>
          </c:cat>
          <c:val>
            <c:numRef>
              <c:f>Arkusz1!$J$2</c:f>
              <c:numCache>
                <c:formatCode>#,##0</c:formatCode>
                <c:ptCount val="1"/>
                <c:pt idx="0">
                  <c:v>225759466</c:v>
                </c:pt>
              </c:numCache>
            </c:numRef>
          </c:val>
          <c:extLst>
            <c:ext xmlns:c16="http://schemas.microsoft.com/office/drawing/2014/chart" uri="{C3380CC4-5D6E-409C-BE32-E72D297353CC}">
              <c16:uniqueId val="{00000010-8E26-49B6-8EAC-6C9499E003CE}"/>
            </c:ext>
          </c:extLst>
        </c:ser>
        <c:ser>
          <c:idx val="9"/>
          <c:order val="9"/>
          <c:tx>
            <c:strRef>
              <c:f>Arkusz1!$K$1</c:f>
              <c:strCache>
                <c:ptCount val="1"/>
                <c:pt idx="0">
                  <c:v>FEKP.10 PT</c:v>
                </c:pt>
              </c:strCache>
            </c:strRef>
          </c:tx>
          <c:spPr>
            <a:solidFill>
              <a:schemeClr val="accent4">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Arkusz1!$A$2</c:f>
              <c:numCache>
                <c:formatCode>General</c:formatCode>
                <c:ptCount val="1"/>
              </c:numCache>
            </c:numRef>
          </c:cat>
          <c:val>
            <c:numRef>
              <c:f>Arkusz1!$K$2</c:f>
              <c:numCache>
                <c:formatCode>#,##0</c:formatCode>
                <c:ptCount val="1"/>
                <c:pt idx="0">
                  <c:v>88091656</c:v>
                </c:pt>
              </c:numCache>
            </c:numRef>
          </c:val>
          <c:extLst>
            <c:ext xmlns:c16="http://schemas.microsoft.com/office/drawing/2014/chart" uri="{C3380CC4-5D6E-409C-BE32-E72D297353CC}">
              <c16:uniqueId val="{00000000-9B66-48CF-9EDF-2746E423F0F9}"/>
            </c:ext>
          </c:extLst>
        </c:ser>
        <c:dLbls>
          <c:dLblPos val="outEnd"/>
          <c:showLegendKey val="0"/>
          <c:showVal val="1"/>
          <c:showCatName val="0"/>
          <c:showSerName val="0"/>
          <c:showPercent val="0"/>
          <c:showBubbleSize val="0"/>
        </c:dLbls>
        <c:gapWidth val="444"/>
        <c:overlap val="-90"/>
        <c:axId val="1676568095"/>
        <c:axId val="1679488095"/>
      </c:barChart>
      <c:catAx>
        <c:axId val="1676568095"/>
        <c:scaling>
          <c:orientation val="minMax"/>
        </c:scaling>
        <c:delete val="0"/>
        <c:axPos val="b"/>
        <c:majorGridlines>
          <c:spPr>
            <a:ln w="9525" cap="flat" cmpd="sng" algn="ctr">
              <a:solidFill>
                <a:schemeClr val="tx1">
                  <a:lumMod val="15000"/>
                  <a:lumOff val="85000"/>
                </a:schemeClr>
              </a:solidFill>
              <a:round/>
            </a:ln>
            <a:effectLst/>
          </c:spPr>
        </c:majorGridlines>
        <c:numFmt formatCode="#,##0.00\ &quot;zł&quot;"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pl-PL"/>
          </a:p>
        </c:txPr>
        <c:crossAx val="1679488095"/>
        <c:crosses val="autoZero"/>
        <c:auto val="1"/>
        <c:lblAlgn val="ctr"/>
        <c:lblOffset val="100"/>
        <c:noMultiLvlLbl val="0"/>
      </c:catAx>
      <c:valAx>
        <c:axId val="1679488095"/>
        <c:scaling>
          <c:orientation val="minMax"/>
        </c:scaling>
        <c:delete val="1"/>
        <c:axPos val="l"/>
        <c:title>
          <c:tx>
            <c:rich>
              <a:bodyPr rot="-5400000" spcFirstLastPara="1" vertOverflow="ellipsis" vert="horz" wrap="square" anchor="ctr" anchorCtr="1"/>
              <a:lstStyle/>
              <a:p>
                <a:pPr>
                  <a:defRPr sz="1800" b="1" i="0" u="none" strike="noStrike" kern="1200" cap="all" baseline="0">
                    <a:solidFill>
                      <a:schemeClr val="tx1">
                        <a:lumMod val="65000"/>
                        <a:lumOff val="35000"/>
                      </a:schemeClr>
                    </a:solidFill>
                    <a:latin typeface="+mn-lt"/>
                    <a:ea typeface="+mn-ea"/>
                    <a:cs typeface="+mn-cs"/>
                  </a:defRPr>
                </a:pPr>
                <a:r>
                  <a:rPr lang="pl-PL" sz="1800" b="1" dirty="0"/>
                  <a:t>7</a:t>
                </a:r>
                <a:r>
                  <a:rPr lang="pl-PL" sz="1800" b="1" baseline="0" dirty="0"/>
                  <a:t> 831 911 555</a:t>
                </a:r>
                <a:endParaRPr lang="pl-PL" sz="1800" b="1" dirty="0"/>
              </a:p>
              <a:p>
                <a:pPr>
                  <a:defRPr sz="1800" b="1"/>
                </a:pPr>
                <a:r>
                  <a:rPr lang="pl-PL" sz="1000" b="1" dirty="0"/>
                  <a:t>1 EUR (kurs na podstawie danych ECB) na 30.12.2024</a:t>
                </a:r>
                <a:r>
                  <a:rPr lang="pl-PL" sz="1000" b="1" baseline="0" dirty="0"/>
                  <a:t> </a:t>
                </a:r>
                <a:r>
                  <a:rPr lang="pl-PL" sz="1000" b="1" dirty="0"/>
                  <a:t>r. = 4,2655</a:t>
                </a:r>
              </a:p>
            </c:rich>
          </c:tx>
          <c:layout>
            <c:manualLayout>
              <c:xMode val="edge"/>
              <c:yMode val="edge"/>
              <c:x val="2.8469125215254385E-2"/>
              <c:y val="0.1075821889172856"/>
            </c:manualLayout>
          </c:layout>
          <c:overlay val="0"/>
          <c:spPr>
            <a:noFill/>
            <a:ln>
              <a:noFill/>
            </a:ln>
            <a:effectLst/>
          </c:spPr>
          <c:txPr>
            <a:bodyPr rot="-5400000" spcFirstLastPara="1" vertOverflow="ellipsis" vert="horz" wrap="square" anchor="ctr" anchorCtr="1"/>
            <a:lstStyle/>
            <a:p>
              <a:pPr>
                <a:defRPr sz="1800" b="1" i="0" u="none" strike="noStrike" kern="1200" cap="all" baseline="0">
                  <a:solidFill>
                    <a:schemeClr val="tx1">
                      <a:lumMod val="65000"/>
                      <a:lumOff val="35000"/>
                    </a:schemeClr>
                  </a:solidFill>
                  <a:latin typeface="+mn-lt"/>
                  <a:ea typeface="+mn-ea"/>
                  <a:cs typeface="+mn-cs"/>
                </a:defRPr>
              </a:pPr>
              <a:endParaRPr lang="pl-PL"/>
            </a:p>
          </c:txPr>
        </c:title>
        <c:numFmt formatCode="#,##0" sourceLinked="1"/>
        <c:majorTickMark val="none"/>
        <c:minorTickMark val="none"/>
        <c:tickLblPos val="nextTo"/>
        <c:crossAx val="1676568095"/>
        <c:crosses val="autoZero"/>
        <c:crossBetween val="between"/>
      </c:valAx>
      <c:spPr>
        <a:noFill/>
        <a:ln>
          <a:noFill/>
        </a:ln>
        <a:effectLst/>
      </c:spPr>
    </c:plotArea>
    <c:legend>
      <c:legendPos val="t"/>
      <c:layout>
        <c:manualLayout>
          <c:xMode val="edge"/>
          <c:yMode val="edge"/>
          <c:x val="8.9961348456399831E-2"/>
          <c:y val="0.86935056406160593"/>
          <c:w val="0.82538539997918103"/>
          <c:h val="4.727690127573341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pl-PL" dirty="0"/>
              <a:t>Wartość zawartych</a:t>
            </a:r>
            <a:r>
              <a:rPr lang="pl-PL" baseline="0" dirty="0"/>
              <a:t> umów</a:t>
            </a:r>
            <a:endParaRPr lang="pl-PL" dirty="0"/>
          </a:p>
        </c:rich>
      </c:tx>
      <c:layout>
        <c:manualLayout>
          <c:xMode val="edge"/>
          <c:yMode val="edge"/>
          <c:x val="0.30895079756579069"/>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0.21248183805143506"/>
          <c:y val="0.16897859357140424"/>
          <c:w val="0.76170197012928076"/>
          <c:h val="0.74631262933896514"/>
        </c:manualLayout>
      </c:layout>
      <c:barChart>
        <c:barDir val="col"/>
        <c:grouping val="clustered"/>
        <c:varyColors val="0"/>
        <c:ser>
          <c:idx val="0"/>
          <c:order val="0"/>
          <c:tx>
            <c:strRef>
              <c:f>Arkusz1!$B$1</c:f>
              <c:strCache>
                <c:ptCount val="1"/>
                <c:pt idx="0">
                  <c:v>Suma</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c:f>
              <c:numCache>
                <c:formatCode>General</c:formatCode>
                <c:ptCount val="1"/>
              </c:numCache>
            </c:numRef>
          </c:cat>
          <c:val>
            <c:numRef>
              <c:f>Arkusz1!$B$2</c:f>
              <c:numCache>
                <c:formatCode>General</c:formatCode>
                <c:ptCount val="1"/>
                <c:pt idx="0">
                  <c:v>3243674170</c:v>
                </c:pt>
              </c:numCache>
            </c:numRef>
          </c:val>
          <c:extLst>
            <c:ext xmlns:c16="http://schemas.microsoft.com/office/drawing/2014/chart" uri="{C3380CC4-5D6E-409C-BE32-E72D297353CC}">
              <c16:uniqueId val="{00000000-80AB-4006-B86C-B64E890EE984}"/>
            </c:ext>
          </c:extLst>
        </c:ser>
        <c:ser>
          <c:idx val="1"/>
          <c:order val="1"/>
          <c:tx>
            <c:strRef>
              <c:f>Arkusz1!$C$1</c:f>
              <c:strCache>
                <c:ptCount val="1"/>
                <c:pt idx="0">
                  <c:v>EFRR</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c:f>
              <c:numCache>
                <c:formatCode>General</c:formatCode>
                <c:ptCount val="1"/>
              </c:numCache>
            </c:numRef>
          </c:cat>
          <c:val>
            <c:numRef>
              <c:f>Arkusz1!$C$2</c:f>
              <c:numCache>
                <c:formatCode>#,##0</c:formatCode>
                <c:ptCount val="1"/>
                <c:pt idx="0">
                  <c:v>2100890103</c:v>
                </c:pt>
              </c:numCache>
            </c:numRef>
          </c:val>
          <c:extLst>
            <c:ext xmlns:c16="http://schemas.microsoft.com/office/drawing/2014/chart" uri="{C3380CC4-5D6E-409C-BE32-E72D297353CC}">
              <c16:uniqueId val="{00000001-80AB-4006-B86C-B64E890EE984}"/>
            </c:ext>
          </c:extLst>
        </c:ser>
        <c:ser>
          <c:idx val="2"/>
          <c:order val="2"/>
          <c:tx>
            <c:strRef>
              <c:f>Arkusz1!$D$1</c:f>
              <c:strCache>
                <c:ptCount val="1"/>
                <c:pt idx="0">
                  <c:v>EFS+</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c:f>
              <c:numCache>
                <c:formatCode>General</c:formatCode>
                <c:ptCount val="1"/>
              </c:numCache>
            </c:numRef>
          </c:cat>
          <c:val>
            <c:numRef>
              <c:f>Arkusz1!$D$2</c:f>
              <c:numCache>
                <c:formatCode>#,##0</c:formatCode>
                <c:ptCount val="1"/>
                <c:pt idx="0">
                  <c:v>1142784066</c:v>
                </c:pt>
              </c:numCache>
            </c:numRef>
          </c:val>
          <c:extLst>
            <c:ext xmlns:c16="http://schemas.microsoft.com/office/drawing/2014/chart" uri="{C3380CC4-5D6E-409C-BE32-E72D297353CC}">
              <c16:uniqueId val="{00000002-80AB-4006-B86C-B64E890EE984}"/>
            </c:ext>
          </c:extLst>
        </c:ser>
        <c:dLbls>
          <c:showLegendKey val="0"/>
          <c:showVal val="0"/>
          <c:showCatName val="0"/>
          <c:showSerName val="0"/>
          <c:showPercent val="0"/>
          <c:showBubbleSize val="0"/>
        </c:dLbls>
        <c:gapWidth val="219"/>
        <c:overlap val="-27"/>
        <c:axId val="1013175760"/>
        <c:axId val="1013181520"/>
      </c:barChart>
      <c:catAx>
        <c:axId val="101317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1013181520"/>
        <c:crosses val="autoZero"/>
        <c:auto val="1"/>
        <c:lblAlgn val="ctr"/>
        <c:lblOffset val="100"/>
        <c:noMultiLvlLbl val="0"/>
      </c:catAx>
      <c:valAx>
        <c:axId val="1013181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pl-PL"/>
          </a:p>
        </c:txPr>
        <c:crossAx val="101317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pl-PL" dirty="0"/>
              <a:t>Ilość</a:t>
            </a:r>
            <a:r>
              <a:rPr lang="pl-PL" baseline="0" dirty="0"/>
              <a:t> zawartych umów</a:t>
            </a:r>
            <a:endParaRPr lang="pl-PL" dirty="0"/>
          </a:p>
        </c:rich>
      </c:tx>
      <c:layout>
        <c:manualLayout>
          <c:xMode val="edge"/>
          <c:yMode val="edge"/>
          <c:x val="0.3631643330865436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9.6902387215665298E-2"/>
          <c:y val="0.13905928092963163"/>
          <c:w val="0.87332189195399068"/>
          <c:h val="0.75509933798987994"/>
        </c:manualLayout>
      </c:layout>
      <c:barChart>
        <c:barDir val="col"/>
        <c:grouping val="clustered"/>
        <c:varyColors val="0"/>
        <c:ser>
          <c:idx val="0"/>
          <c:order val="0"/>
          <c:tx>
            <c:strRef>
              <c:f>Arkusz1!$B$1</c:f>
              <c:strCache>
                <c:ptCount val="1"/>
                <c:pt idx="0">
                  <c:v>Suma</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BE3-4E1E-86DA-AEA830804976}"/>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pl-PL"/>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c:f>
              <c:numCache>
                <c:formatCode>General</c:formatCode>
                <c:ptCount val="1"/>
              </c:numCache>
            </c:numRef>
          </c:cat>
          <c:val>
            <c:numRef>
              <c:f>Arkusz1!$B$2</c:f>
              <c:numCache>
                <c:formatCode>General</c:formatCode>
                <c:ptCount val="1"/>
                <c:pt idx="0">
                  <c:v>463</c:v>
                </c:pt>
              </c:numCache>
            </c:numRef>
          </c:val>
          <c:extLst>
            <c:ext xmlns:c16="http://schemas.microsoft.com/office/drawing/2014/chart" uri="{C3380CC4-5D6E-409C-BE32-E72D297353CC}">
              <c16:uniqueId val="{00000000-7BE3-4E1E-86DA-AEA830804976}"/>
            </c:ext>
          </c:extLst>
        </c:ser>
        <c:ser>
          <c:idx val="1"/>
          <c:order val="1"/>
          <c:tx>
            <c:strRef>
              <c:f>Arkusz1!$C$1</c:f>
              <c:strCache>
                <c:ptCount val="1"/>
                <c:pt idx="0">
                  <c:v>EFRR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c:f>
              <c:numCache>
                <c:formatCode>General</c:formatCode>
                <c:ptCount val="1"/>
              </c:numCache>
            </c:numRef>
          </c:cat>
          <c:val>
            <c:numRef>
              <c:f>Arkusz1!$C$2</c:f>
              <c:numCache>
                <c:formatCode>General</c:formatCode>
                <c:ptCount val="1"/>
                <c:pt idx="0">
                  <c:v>153</c:v>
                </c:pt>
              </c:numCache>
            </c:numRef>
          </c:val>
          <c:extLst>
            <c:ext xmlns:c16="http://schemas.microsoft.com/office/drawing/2014/chart" uri="{C3380CC4-5D6E-409C-BE32-E72D297353CC}">
              <c16:uniqueId val="{00000001-7BE3-4E1E-86DA-AEA830804976}"/>
            </c:ext>
          </c:extLst>
        </c:ser>
        <c:ser>
          <c:idx val="2"/>
          <c:order val="2"/>
          <c:tx>
            <c:strRef>
              <c:f>Arkusz1!$D$1</c:f>
              <c:strCache>
                <c:ptCount val="1"/>
                <c:pt idx="0">
                  <c:v>EFS+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c:f>
              <c:numCache>
                <c:formatCode>General</c:formatCode>
                <c:ptCount val="1"/>
              </c:numCache>
            </c:numRef>
          </c:cat>
          <c:val>
            <c:numRef>
              <c:f>Arkusz1!$D$2</c:f>
              <c:numCache>
                <c:formatCode>General</c:formatCode>
                <c:ptCount val="1"/>
                <c:pt idx="0">
                  <c:v>310</c:v>
                </c:pt>
              </c:numCache>
            </c:numRef>
          </c:val>
          <c:extLst>
            <c:ext xmlns:c16="http://schemas.microsoft.com/office/drawing/2014/chart" uri="{C3380CC4-5D6E-409C-BE32-E72D297353CC}">
              <c16:uniqueId val="{00000002-7BE3-4E1E-86DA-AEA830804976}"/>
            </c:ext>
          </c:extLst>
        </c:ser>
        <c:dLbls>
          <c:showLegendKey val="0"/>
          <c:showVal val="0"/>
          <c:showCatName val="0"/>
          <c:showSerName val="0"/>
          <c:showPercent val="0"/>
          <c:showBubbleSize val="0"/>
        </c:dLbls>
        <c:gapWidth val="219"/>
        <c:overlap val="-27"/>
        <c:axId val="1013187280"/>
        <c:axId val="1013167120"/>
      </c:barChart>
      <c:catAx>
        <c:axId val="101318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1013167120"/>
        <c:crosses val="autoZero"/>
        <c:auto val="1"/>
        <c:lblAlgn val="ctr"/>
        <c:lblOffset val="100"/>
        <c:noMultiLvlLbl val="0"/>
      </c:catAx>
      <c:valAx>
        <c:axId val="101316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101318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043893216035807E-2"/>
          <c:y val="5.0579854162226302E-2"/>
          <c:w val="0.96293858695398771"/>
          <c:h val="0.83095849681792766"/>
        </c:manualLayout>
      </c:layout>
      <c:barChart>
        <c:barDir val="col"/>
        <c:grouping val="clustered"/>
        <c:varyColors val="0"/>
        <c:ser>
          <c:idx val="0"/>
          <c:order val="0"/>
          <c:tx>
            <c:strRef>
              <c:f>Arkusz1!$B$1</c:f>
              <c:strCache>
                <c:ptCount val="1"/>
                <c:pt idx="0">
                  <c:v>Suma</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c:f>
              <c:numCache>
                <c:formatCode>General</c:formatCode>
                <c:ptCount val="1"/>
              </c:numCache>
            </c:numRef>
          </c:cat>
          <c:val>
            <c:numRef>
              <c:f>Arkusz1!$B$2</c:f>
              <c:numCache>
                <c:formatCode>#,##0</c:formatCode>
                <c:ptCount val="1"/>
                <c:pt idx="0">
                  <c:v>3243674170</c:v>
                </c:pt>
              </c:numCache>
            </c:numRef>
          </c:val>
          <c:extLst>
            <c:ext xmlns:c16="http://schemas.microsoft.com/office/drawing/2014/chart" uri="{C3380CC4-5D6E-409C-BE32-E72D297353CC}">
              <c16:uniqueId val="{00000000-B5D5-4702-B353-7AF5FE81473C}"/>
            </c:ext>
          </c:extLst>
        </c:ser>
        <c:ser>
          <c:idx val="1"/>
          <c:order val="1"/>
          <c:tx>
            <c:strRef>
              <c:f>Arkusz1!$C$1</c:f>
              <c:strCache>
                <c:ptCount val="1"/>
                <c:pt idx="0">
                  <c:v>DW FEdKP</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c:f>
              <c:numCache>
                <c:formatCode>General</c:formatCode>
                <c:ptCount val="1"/>
              </c:numCache>
            </c:numRef>
          </c:cat>
          <c:val>
            <c:numRef>
              <c:f>Arkusz1!$C$2</c:f>
              <c:numCache>
                <c:formatCode>#,##0</c:formatCode>
                <c:ptCount val="1"/>
                <c:pt idx="0">
                  <c:v>2088602446</c:v>
                </c:pt>
              </c:numCache>
            </c:numRef>
          </c:val>
          <c:extLst>
            <c:ext xmlns:c16="http://schemas.microsoft.com/office/drawing/2014/chart" uri="{C3380CC4-5D6E-409C-BE32-E72D297353CC}">
              <c16:uniqueId val="{00000001-B5D5-4702-B353-7AF5FE81473C}"/>
            </c:ext>
          </c:extLst>
        </c:ser>
        <c:ser>
          <c:idx val="2"/>
          <c:order val="2"/>
          <c:tx>
            <c:strRef>
              <c:f>Arkusz1!$D$1</c:f>
              <c:strCache>
                <c:ptCount val="1"/>
                <c:pt idx="0">
                  <c:v>IF</c:v>
                </c:pt>
              </c:strCache>
            </c:strRef>
          </c:tx>
          <c:spPr>
            <a:solidFill>
              <a:schemeClr val="accent5"/>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c:f>
              <c:numCache>
                <c:formatCode>General</c:formatCode>
                <c:ptCount val="1"/>
              </c:numCache>
            </c:numRef>
          </c:cat>
          <c:val>
            <c:numRef>
              <c:f>Arkusz1!$D$2</c:f>
              <c:numCache>
                <c:formatCode>General</c:formatCode>
                <c:ptCount val="1"/>
                <c:pt idx="0">
                  <c:v>766693609</c:v>
                </c:pt>
              </c:numCache>
            </c:numRef>
          </c:val>
          <c:extLst>
            <c:ext xmlns:c16="http://schemas.microsoft.com/office/drawing/2014/chart" uri="{C3380CC4-5D6E-409C-BE32-E72D297353CC}">
              <c16:uniqueId val="{00000002-B5D5-4702-B353-7AF5FE81473C}"/>
            </c:ext>
          </c:extLst>
        </c:ser>
        <c:ser>
          <c:idx val="3"/>
          <c:order val="3"/>
          <c:tx>
            <c:strRef>
              <c:f>Arkusz1!$E$1</c:f>
              <c:strCache>
                <c:ptCount val="1"/>
                <c:pt idx="0">
                  <c:v>IP ZIT</c:v>
                </c:pt>
              </c:strCache>
            </c:strRef>
          </c:tx>
          <c:spPr>
            <a:solidFill>
              <a:schemeClr val="accent1">
                <a:lumMod val="6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c:f>
              <c:numCache>
                <c:formatCode>General</c:formatCode>
                <c:ptCount val="1"/>
              </c:numCache>
            </c:numRef>
          </c:cat>
          <c:val>
            <c:numRef>
              <c:f>Arkusz1!$E$2</c:f>
              <c:numCache>
                <c:formatCode>#,##0</c:formatCode>
                <c:ptCount val="1"/>
                <c:pt idx="0">
                  <c:v>178866124</c:v>
                </c:pt>
              </c:numCache>
            </c:numRef>
          </c:val>
          <c:extLst>
            <c:ext xmlns:c16="http://schemas.microsoft.com/office/drawing/2014/chart" uri="{C3380CC4-5D6E-409C-BE32-E72D297353CC}">
              <c16:uniqueId val="{00000003-B5D5-4702-B353-7AF5FE81473C}"/>
            </c:ext>
          </c:extLst>
        </c:ser>
        <c:ser>
          <c:idx val="4"/>
          <c:order val="4"/>
          <c:tx>
            <c:strRef>
              <c:f>Arkusz1!$F$1</c:f>
              <c:strCache>
                <c:ptCount val="1"/>
                <c:pt idx="0">
                  <c:v>IP WUP</c:v>
                </c:pt>
              </c:strCache>
            </c:strRef>
          </c:tx>
          <c:spPr>
            <a:solidFill>
              <a:schemeClr val="accent3">
                <a:lumMod val="6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Arkusz1!$A$2</c:f>
              <c:numCache>
                <c:formatCode>General</c:formatCode>
                <c:ptCount val="1"/>
              </c:numCache>
            </c:numRef>
          </c:cat>
          <c:val>
            <c:numRef>
              <c:f>Arkusz1!$F$2</c:f>
              <c:numCache>
                <c:formatCode>#,##0</c:formatCode>
                <c:ptCount val="1"/>
                <c:pt idx="0">
                  <c:v>209511990</c:v>
                </c:pt>
              </c:numCache>
            </c:numRef>
          </c:val>
          <c:extLst>
            <c:ext xmlns:c16="http://schemas.microsoft.com/office/drawing/2014/chart" uri="{C3380CC4-5D6E-409C-BE32-E72D297353CC}">
              <c16:uniqueId val="{00000004-B5D5-4702-B353-7AF5FE81473C}"/>
            </c:ext>
          </c:extLst>
        </c:ser>
        <c:dLbls>
          <c:showLegendKey val="0"/>
          <c:showVal val="0"/>
          <c:showCatName val="0"/>
          <c:showSerName val="0"/>
          <c:showPercent val="0"/>
          <c:showBubbleSize val="0"/>
        </c:dLbls>
        <c:gapWidth val="219"/>
        <c:overlap val="-27"/>
        <c:axId val="1133252800"/>
        <c:axId val="1133257120"/>
      </c:barChart>
      <c:catAx>
        <c:axId val="113325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1133257120"/>
        <c:crosses val="autoZero"/>
        <c:auto val="1"/>
        <c:lblAlgn val="ctr"/>
        <c:lblOffset val="100"/>
        <c:noMultiLvlLbl val="0"/>
      </c:catAx>
      <c:valAx>
        <c:axId val="1133257120"/>
        <c:scaling>
          <c:orientation val="minMax"/>
        </c:scaling>
        <c:delete val="1"/>
        <c:axPos val="l"/>
        <c:numFmt formatCode="#,##0" sourceLinked="0"/>
        <c:majorTickMark val="none"/>
        <c:minorTickMark val="none"/>
        <c:tickLblPos val="nextTo"/>
        <c:crossAx val="113325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440625962257516E-2"/>
          <c:y val="0.25590277739895284"/>
          <c:w val="0.92053560400080103"/>
          <c:h val="0.62011745876232982"/>
        </c:manualLayout>
      </c:layout>
      <c:barChart>
        <c:barDir val="col"/>
        <c:grouping val="clustered"/>
        <c:varyColors val="0"/>
        <c:ser>
          <c:idx val="0"/>
          <c:order val="0"/>
          <c:tx>
            <c:strRef>
              <c:f>Arkusz1!$B$1</c:f>
              <c:strCache>
                <c:ptCount val="1"/>
                <c:pt idx="0">
                  <c:v>Seria 1</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Arkusz1!$A$2:$A$9</c:f>
              <c:strCache>
                <c:ptCount val="8"/>
                <c:pt idx="0">
                  <c:v>Suma</c:v>
                </c:pt>
                <c:pt idx="1">
                  <c:v>FEKP.01.00</c:v>
                </c:pt>
                <c:pt idx="2">
                  <c:v>FEKP.02.00</c:v>
                </c:pt>
                <c:pt idx="3">
                  <c:v>FEKP.03.00</c:v>
                </c:pt>
                <c:pt idx="4">
                  <c:v>FEKP.05.00</c:v>
                </c:pt>
                <c:pt idx="5">
                  <c:v>FEKP.06.00</c:v>
                </c:pt>
                <c:pt idx="6">
                  <c:v>FEKP.07.00</c:v>
                </c:pt>
                <c:pt idx="7">
                  <c:v>FEKP.08.00</c:v>
                </c:pt>
              </c:strCache>
            </c:strRef>
          </c:cat>
          <c:val>
            <c:numRef>
              <c:f>Arkusz1!$B$2:$B$9</c:f>
              <c:numCache>
                <c:formatCode>#,##0</c:formatCode>
                <c:ptCount val="8"/>
                <c:pt idx="0">
                  <c:v>276029915.56999999</c:v>
                </c:pt>
                <c:pt idx="1">
                  <c:v>18006529.489999998</c:v>
                </c:pt>
                <c:pt idx="2">
                  <c:v>44477829.630000003</c:v>
                </c:pt>
                <c:pt idx="3">
                  <c:v>47730496.850000001</c:v>
                </c:pt>
                <c:pt idx="4">
                  <c:v>31647303.43</c:v>
                </c:pt>
                <c:pt idx="5">
                  <c:v>34471564.280000001</c:v>
                </c:pt>
                <c:pt idx="6">
                  <c:v>32500779.289999999</c:v>
                </c:pt>
                <c:pt idx="7">
                  <c:v>67195412.599999994</c:v>
                </c:pt>
              </c:numCache>
            </c:numRef>
          </c:val>
          <c:extLst>
            <c:ext xmlns:c16="http://schemas.microsoft.com/office/drawing/2014/chart" uri="{C3380CC4-5D6E-409C-BE32-E72D297353CC}">
              <c16:uniqueId val="{00000000-0B06-446E-AF3F-12DED6CB57AC}"/>
            </c:ext>
          </c:extLst>
        </c:ser>
        <c:dLbls>
          <c:dLblPos val="outEnd"/>
          <c:showLegendKey val="0"/>
          <c:showVal val="1"/>
          <c:showCatName val="0"/>
          <c:showSerName val="0"/>
          <c:showPercent val="0"/>
          <c:showBubbleSize val="0"/>
        </c:dLbls>
        <c:gapWidth val="444"/>
        <c:overlap val="-90"/>
        <c:axId val="1222915983"/>
        <c:axId val="1222918863"/>
      </c:barChart>
      <c:catAx>
        <c:axId val="122291598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cap="all" spc="120" normalizeH="0" baseline="0">
                <a:solidFill>
                  <a:schemeClr val="tx1">
                    <a:lumMod val="65000"/>
                    <a:lumOff val="35000"/>
                  </a:schemeClr>
                </a:solidFill>
                <a:latin typeface="+mn-lt"/>
                <a:ea typeface="+mn-ea"/>
                <a:cs typeface="+mn-cs"/>
              </a:defRPr>
            </a:pPr>
            <a:endParaRPr lang="pl-PL"/>
          </a:p>
        </c:txPr>
        <c:crossAx val="1222918863"/>
        <c:crosses val="autoZero"/>
        <c:auto val="1"/>
        <c:lblAlgn val="ctr"/>
        <c:lblOffset val="100"/>
        <c:noMultiLvlLbl val="0"/>
      </c:catAx>
      <c:valAx>
        <c:axId val="1222918863"/>
        <c:scaling>
          <c:orientation val="minMax"/>
        </c:scaling>
        <c:delete val="1"/>
        <c:axPos val="l"/>
        <c:numFmt formatCode="#,##0" sourceLinked="1"/>
        <c:majorTickMark val="none"/>
        <c:minorTickMark val="none"/>
        <c:tickLblPos val="nextTo"/>
        <c:crossAx val="12229159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343561432281645"/>
          <c:y val="0.3290256244833773"/>
          <c:w val="0.51708384896892001"/>
          <c:h val="0.45056397881178767"/>
        </c:manualLayout>
      </c:layout>
      <c:barChart>
        <c:barDir val="col"/>
        <c:grouping val="clustered"/>
        <c:varyColors val="0"/>
        <c:ser>
          <c:idx val="0"/>
          <c:order val="0"/>
          <c:tx>
            <c:strRef>
              <c:f>Arkusz1!$B$1</c:f>
              <c:strCache>
                <c:ptCount val="1"/>
                <c:pt idx="0">
                  <c:v>Seria 1</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600" b="1" i="0" u="none" strike="noStrike" kern="1200" baseline="0">
                    <a:solidFill>
                      <a:schemeClr val="tx1">
                        <a:lumMod val="65000"/>
                        <a:lumOff val="3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Arkusz1!$A$2</c:f>
              <c:strCache>
                <c:ptCount val="1"/>
                <c:pt idx="0">
                  <c:v>FEKP.08.00</c:v>
                </c:pt>
              </c:strCache>
            </c:strRef>
          </c:cat>
          <c:val>
            <c:numRef>
              <c:f>Arkusz1!$B$2</c:f>
              <c:numCache>
                <c:formatCode>#,##0</c:formatCode>
                <c:ptCount val="1"/>
                <c:pt idx="0">
                  <c:v>1812833.13</c:v>
                </c:pt>
              </c:numCache>
            </c:numRef>
          </c:val>
          <c:extLst>
            <c:ext xmlns:c16="http://schemas.microsoft.com/office/drawing/2014/chart" uri="{C3380CC4-5D6E-409C-BE32-E72D297353CC}">
              <c16:uniqueId val="{00000000-0B06-446E-AF3F-12DED6CB57AC}"/>
            </c:ext>
          </c:extLst>
        </c:ser>
        <c:dLbls>
          <c:dLblPos val="outEnd"/>
          <c:showLegendKey val="0"/>
          <c:showVal val="1"/>
          <c:showCatName val="0"/>
          <c:showSerName val="0"/>
          <c:showPercent val="0"/>
          <c:showBubbleSize val="0"/>
        </c:dLbls>
        <c:gapWidth val="444"/>
        <c:overlap val="-90"/>
        <c:axId val="1222915983"/>
        <c:axId val="1222918863"/>
      </c:barChart>
      <c:catAx>
        <c:axId val="122291598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cap="all" spc="120" normalizeH="0" baseline="0">
                <a:solidFill>
                  <a:schemeClr val="tx1">
                    <a:lumMod val="65000"/>
                    <a:lumOff val="35000"/>
                  </a:schemeClr>
                </a:solidFill>
                <a:latin typeface="+mn-lt"/>
                <a:ea typeface="+mn-ea"/>
                <a:cs typeface="+mn-cs"/>
              </a:defRPr>
            </a:pPr>
            <a:endParaRPr lang="pl-PL"/>
          </a:p>
        </c:txPr>
        <c:crossAx val="1222918863"/>
        <c:crosses val="autoZero"/>
        <c:auto val="1"/>
        <c:lblAlgn val="ctr"/>
        <c:lblOffset val="100"/>
        <c:noMultiLvlLbl val="0"/>
      </c:catAx>
      <c:valAx>
        <c:axId val="1222918863"/>
        <c:scaling>
          <c:orientation val="minMax"/>
        </c:scaling>
        <c:delete val="1"/>
        <c:axPos val="l"/>
        <c:numFmt formatCode="#,##0" sourceLinked="1"/>
        <c:majorTickMark val="none"/>
        <c:minorTickMark val="none"/>
        <c:tickLblPos val="nextTo"/>
        <c:crossAx val="12229159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452554170335548E-2"/>
          <c:y val="3.6800122075222264E-2"/>
          <c:w val="0.88578946967755356"/>
          <c:h val="0.84725526202137169"/>
        </c:manualLayout>
      </c:layout>
      <c:barChart>
        <c:barDir val="col"/>
        <c:grouping val="clustered"/>
        <c:varyColors val="0"/>
        <c:ser>
          <c:idx val="0"/>
          <c:order val="0"/>
          <c:tx>
            <c:strRef>
              <c:f>Arkusz1!$B$1</c:f>
              <c:strCache>
                <c:ptCount val="1"/>
                <c:pt idx="0">
                  <c:v>Seria 1</c:v>
                </c:pt>
              </c:strCache>
            </c:strRef>
          </c:tx>
          <c:spPr>
            <a:solidFill>
              <a:schemeClr val="accent1"/>
            </a:solidFill>
            <a:ln>
              <a:noFill/>
            </a:ln>
            <a:effectLst/>
          </c:spPr>
          <c:invertIfNegative val="0"/>
          <c:dPt>
            <c:idx val="1"/>
            <c:invertIfNegative val="0"/>
            <c:bubble3D val="0"/>
            <c:spPr>
              <a:solidFill>
                <a:schemeClr val="accent3"/>
              </a:solidFill>
              <a:ln>
                <a:noFill/>
              </a:ln>
              <a:effectLst/>
            </c:spPr>
            <c:extLst>
              <c:ext xmlns:c16="http://schemas.microsoft.com/office/drawing/2014/chart" uri="{C3380CC4-5D6E-409C-BE32-E72D297353CC}">
                <c16:uniqueId val="{00000003-85D9-4408-894A-80EAB169315F}"/>
              </c:ext>
            </c:extLst>
          </c:dPt>
          <c:dPt>
            <c:idx val="2"/>
            <c:invertIfNegative val="0"/>
            <c:bubble3D val="0"/>
            <c:spPr>
              <a:solidFill>
                <a:schemeClr val="accent4">
                  <a:lumMod val="40000"/>
                  <a:lumOff val="60000"/>
                </a:schemeClr>
              </a:solidFill>
              <a:ln>
                <a:noFill/>
              </a:ln>
              <a:effectLst/>
            </c:spPr>
            <c:extLst>
              <c:ext xmlns:c16="http://schemas.microsoft.com/office/drawing/2014/chart" uri="{C3380CC4-5D6E-409C-BE32-E72D297353CC}">
                <c16:uniqueId val="{00000004-85D9-4408-894A-80EAB169315F}"/>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pl-PL"/>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Arkusz1!$A$2:$A$4</c:f>
              <c:strCache>
                <c:ptCount val="3"/>
                <c:pt idx="0">
                  <c:v>FEDKiP</c:v>
                </c:pt>
                <c:pt idx="1">
                  <c:v>EFRR</c:v>
                </c:pt>
                <c:pt idx="2">
                  <c:v>EFS+</c:v>
                </c:pt>
              </c:strCache>
            </c:strRef>
          </c:cat>
          <c:val>
            <c:numRef>
              <c:f>Arkusz1!$B$2:$B$4</c:f>
              <c:numCache>
                <c:formatCode>#,##0</c:formatCode>
                <c:ptCount val="3"/>
                <c:pt idx="0">
                  <c:v>253338269</c:v>
                </c:pt>
                <c:pt idx="1">
                  <c:v>91083476</c:v>
                </c:pt>
                <c:pt idx="2">
                  <c:v>162254793</c:v>
                </c:pt>
              </c:numCache>
            </c:numRef>
          </c:val>
          <c:extLst>
            <c:ext xmlns:c16="http://schemas.microsoft.com/office/drawing/2014/chart" uri="{C3380CC4-5D6E-409C-BE32-E72D297353CC}">
              <c16:uniqueId val="{00000000-85D9-4408-894A-80EAB169315F}"/>
            </c:ext>
          </c:extLst>
        </c:ser>
        <c:dLbls>
          <c:showLegendKey val="0"/>
          <c:showVal val="0"/>
          <c:showCatName val="0"/>
          <c:showSerName val="0"/>
          <c:showPercent val="0"/>
          <c:showBubbleSize val="0"/>
        </c:dLbls>
        <c:gapWidth val="219"/>
        <c:overlap val="-27"/>
        <c:axId val="1218797071"/>
        <c:axId val="1218794191"/>
      </c:barChart>
      <c:catAx>
        <c:axId val="1218797071"/>
        <c:scaling>
          <c:orientation val="minMax"/>
        </c:scaling>
        <c:delete val="1"/>
        <c:axPos val="b"/>
        <c:numFmt formatCode="General" sourceLinked="1"/>
        <c:majorTickMark val="none"/>
        <c:minorTickMark val="none"/>
        <c:tickLblPos val="nextTo"/>
        <c:crossAx val="1218794191"/>
        <c:crosses val="autoZero"/>
        <c:auto val="1"/>
        <c:lblAlgn val="ctr"/>
        <c:lblOffset val="100"/>
        <c:noMultiLvlLbl val="0"/>
      </c:catAx>
      <c:valAx>
        <c:axId val="121879419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12187970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551377318688101"/>
          <c:y val="4.0609996276627015E-2"/>
          <c:w val="0.80149259314059906"/>
          <c:h val="0.75631650630033898"/>
        </c:manualLayout>
      </c:layout>
      <c:barChart>
        <c:barDir val="col"/>
        <c:grouping val="clustered"/>
        <c:varyColors val="0"/>
        <c:ser>
          <c:idx val="0"/>
          <c:order val="0"/>
          <c:tx>
            <c:strRef>
              <c:f>Arkusz1!$B$1</c:f>
              <c:strCache>
                <c:ptCount val="1"/>
                <c:pt idx="0">
                  <c:v>Seria 1</c:v>
                </c:pt>
              </c:strCache>
            </c:strRef>
          </c:tx>
          <c:spPr>
            <a:solidFill>
              <a:schemeClr val="accent1"/>
            </a:solidFill>
            <a:ln>
              <a:noFill/>
            </a:ln>
            <a:effectLst/>
          </c:spPr>
          <c:invertIfNegative val="0"/>
          <c:dPt>
            <c:idx val="1"/>
            <c:invertIfNegative val="0"/>
            <c:bubble3D val="0"/>
            <c:spPr>
              <a:solidFill>
                <a:schemeClr val="accent3"/>
              </a:solidFill>
              <a:ln>
                <a:noFill/>
              </a:ln>
              <a:effectLst/>
            </c:spPr>
            <c:extLst>
              <c:ext xmlns:c16="http://schemas.microsoft.com/office/drawing/2014/chart" uri="{C3380CC4-5D6E-409C-BE32-E72D297353CC}">
                <c16:uniqueId val="{00000003-D90B-4308-82AE-352560D683CC}"/>
              </c:ext>
            </c:extLst>
          </c:dPt>
          <c:dPt>
            <c:idx val="2"/>
            <c:invertIfNegative val="0"/>
            <c:bubble3D val="0"/>
            <c:spPr>
              <a:solidFill>
                <a:schemeClr val="accent1">
                  <a:lumMod val="40000"/>
                  <a:lumOff val="60000"/>
                </a:schemeClr>
              </a:solidFill>
              <a:ln>
                <a:noFill/>
              </a:ln>
              <a:effectLst/>
            </c:spPr>
            <c:extLst>
              <c:ext xmlns:c16="http://schemas.microsoft.com/office/drawing/2014/chart" uri="{C3380CC4-5D6E-409C-BE32-E72D297353CC}">
                <c16:uniqueId val="{00000004-D90B-4308-82AE-352560D683CC}"/>
              </c:ext>
            </c:extLst>
          </c:dPt>
          <c:dPt>
            <c:idx val="3"/>
            <c:invertIfNegative val="0"/>
            <c:bubble3D val="0"/>
            <c:spPr>
              <a:solidFill>
                <a:srgbClr val="66FFFF"/>
              </a:solidFill>
              <a:ln>
                <a:noFill/>
              </a:ln>
              <a:effectLst/>
            </c:spPr>
            <c:extLst>
              <c:ext xmlns:c16="http://schemas.microsoft.com/office/drawing/2014/chart" uri="{C3380CC4-5D6E-409C-BE32-E72D297353CC}">
                <c16:uniqueId val="{00000005-0715-4BDD-A3BB-403AC0CD395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Arkusz1!$A$2:$A$5</c:f>
              <c:strCache>
                <c:ptCount val="4"/>
                <c:pt idx="0">
                  <c:v>FEDKiP </c:v>
                </c:pt>
                <c:pt idx="1">
                  <c:v>IP WUP</c:v>
                </c:pt>
                <c:pt idx="2">
                  <c:v>DW FEdKP</c:v>
                </c:pt>
                <c:pt idx="3">
                  <c:v>IP ZIT</c:v>
                </c:pt>
              </c:strCache>
            </c:strRef>
          </c:cat>
          <c:val>
            <c:numRef>
              <c:f>Arkusz1!$B$2:$B$5</c:f>
              <c:numCache>
                <c:formatCode>#,##0</c:formatCode>
                <c:ptCount val="4"/>
                <c:pt idx="0">
                  <c:v>253338269</c:v>
                </c:pt>
                <c:pt idx="1">
                  <c:v>97841711</c:v>
                </c:pt>
                <c:pt idx="2">
                  <c:v>120598772</c:v>
                </c:pt>
                <c:pt idx="3">
                  <c:v>34897786</c:v>
                </c:pt>
              </c:numCache>
            </c:numRef>
          </c:val>
          <c:extLst>
            <c:ext xmlns:c16="http://schemas.microsoft.com/office/drawing/2014/chart" uri="{C3380CC4-5D6E-409C-BE32-E72D297353CC}">
              <c16:uniqueId val="{00000000-D90B-4308-82AE-352560D683CC}"/>
            </c:ext>
          </c:extLst>
        </c:ser>
        <c:dLbls>
          <c:showLegendKey val="0"/>
          <c:showVal val="0"/>
          <c:showCatName val="0"/>
          <c:showSerName val="0"/>
          <c:showPercent val="0"/>
          <c:showBubbleSize val="0"/>
        </c:dLbls>
        <c:gapWidth val="219"/>
        <c:overlap val="-27"/>
        <c:axId val="1106062527"/>
        <c:axId val="816136335"/>
      </c:barChart>
      <c:catAx>
        <c:axId val="11060625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816136335"/>
        <c:crosses val="autoZero"/>
        <c:auto val="1"/>
        <c:lblAlgn val="ctr"/>
        <c:lblOffset val="100"/>
        <c:noMultiLvlLbl val="0"/>
      </c:catAx>
      <c:valAx>
        <c:axId val="8161363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1106062527"/>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03689101137825"/>
          <c:y val="2.328569388350828E-2"/>
          <c:w val="0.84789968206669852"/>
          <c:h val="0.83719541595060243"/>
        </c:manualLayout>
      </c:layout>
      <c:barChart>
        <c:barDir val="col"/>
        <c:grouping val="clustered"/>
        <c:varyColors val="0"/>
        <c:ser>
          <c:idx val="0"/>
          <c:order val="0"/>
          <c:tx>
            <c:strRef>
              <c:f>Arkusz1!$B$1</c:f>
              <c:strCache>
                <c:ptCount val="1"/>
                <c:pt idx="0">
                  <c:v>% zaksięgowanych wydatków w 2024r.(certyfikacja)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c:f>
              <c:strCache>
                <c:ptCount val="1"/>
                <c:pt idx="0">
                  <c:v>Kategoria 1</c:v>
                </c:pt>
              </c:strCache>
            </c:strRef>
          </c:cat>
          <c:val>
            <c:numRef>
              <c:f>Arkusz1!$B$2</c:f>
              <c:numCache>
                <c:formatCode>0.00%</c:formatCode>
                <c:ptCount val="1"/>
                <c:pt idx="0">
                  <c:v>5.2699999999999997E-2</c:v>
                </c:pt>
              </c:numCache>
            </c:numRef>
          </c:val>
          <c:extLst>
            <c:ext xmlns:c16="http://schemas.microsoft.com/office/drawing/2014/chart" uri="{C3380CC4-5D6E-409C-BE32-E72D297353CC}">
              <c16:uniqueId val="{00000000-68FA-4EE5-B62A-BF31FA491571}"/>
            </c:ext>
          </c:extLst>
        </c:ser>
        <c:dLbls>
          <c:showLegendKey val="0"/>
          <c:showVal val="0"/>
          <c:showCatName val="0"/>
          <c:showSerName val="0"/>
          <c:showPercent val="0"/>
          <c:showBubbleSize val="0"/>
        </c:dLbls>
        <c:gapWidth val="219"/>
        <c:overlap val="-27"/>
        <c:axId val="1205281071"/>
        <c:axId val="1205282031"/>
      </c:barChart>
      <c:catAx>
        <c:axId val="1205281071"/>
        <c:scaling>
          <c:orientation val="minMax"/>
        </c:scaling>
        <c:delete val="1"/>
        <c:axPos val="b"/>
        <c:numFmt formatCode="General" sourceLinked="1"/>
        <c:majorTickMark val="none"/>
        <c:minorTickMark val="none"/>
        <c:tickLblPos val="nextTo"/>
        <c:crossAx val="1205282031"/>
        <c:crosses val="autoZero"/>
        <c:auto val="1"/>
        <c:lblAlgn val="ctr"/>
        <c:lblOffset val="100"/>
        <c:noMultiLvlLbl val="0"/>
      </c:catAx>
      <c:valAx>
        <c:axId val="1205282031"/>
        <c:scaling>
          <c:orientation val="minMax"/>
          <c:max val="0.18000000000000002"/>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12052810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3">
    <c:autoUpdate val="0"/>
  </c:externalData>
  <c:userShapes r:id="rId4"/>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Arkusz1!$A$2:$A$5</cx:f>
        <cx:lvl ptCount="4">
          <cx:pt idx="0">1 326 487 384 EURO / 
5 717 160 625* tj. 72,24 % pochodzi z Europejskiego Funduszu Rozwoju Regionalnego i wydane zostanie na inwestycje o charakterze infrastrukturalnym</cx:pt>
          <cx:pt idx="1">509 618 947 EURO / 
2 196 457 662 PLN* tj. 27,76 % to środki Europejskiego Funduszu Społecznego + przeznaczone na cele o charakterze społecznym</cx:pt>
        </cx:lvl>
      </cx:strDim>
      <cx:numDim type="size">
        <cx:f>Arkusz1!$B$2:$B$5</cx:f>
        <cx:lvl ptCount="4" formatCode="Standardowy">
          <cx:pt idx="0">72.239999999999995</cx:pt>
          <cx:pt idx="1">27.760000000000002</cx:pt>
        </cx:lvl>
      </cx:numDim>
    </cx:data>
  </cx:chartData>
  <cx:chart>
    <cx:title pos="t" align="ctr" overlay="0">
      <cx:tx>
        <cx:txData>
          <cx:v/>
        </cx:txData>
      </cx:tx>
      <cx:txPr>
        <a:bodyPr rot="0" spcFirstLastPara="1" vertOverflow="ellipsis" vert="horz" wrap="square" lIns="38100" tIns="19050" rIns="38100" bIns="19050" anchor="ctr" anchorCtr="1" compatLnSpc="0"/>
        <a:lstStyle/>
        <a:p>
          <a:pPr algn="ctr" rtl="0">
            <a:defRPr sz="1862" b="0" i="0" u="none" strike="noStrike" kern="1200" spc="0" baseline="0">
              <a:solidFill>
                <a:srgbClr val="000000">
                  <a:lumMod val="65000"/>
                  <a:lumOff val="35000"/>
                </a:srgbClr>
              </a:solidFill>
              <a:latin typeface="+mn-lt"/>
              <a:ea typeface="+mn-ea"/>
              <a:cs typeface="+mn-cs"/>
            </a:defRPr>
          </a:pPr>
          <a:endParaRPr kumimoji="0" lang="en-US" sz="1862" b="0" i="0" u="none" strike="noStrike" kern="1200" cap="none" spc="0" normalizeH="0" baseline="0" noProof="0" dirty="0">
            <a:ln>
              <a:noFill/>
            </a:ln>
            <a:solidFill>
              <a:srgbClr val="000000">
                <a:lumMod val="65000"/>
                <a:lumOff val="35000"/>
              </a:srgbClr>
            </a:solidFill>
            <a:effectLst/>
            <a:uLnTx/>
            <a:uFillTx/>
            <a:latin typeface="Calibri" panose="020F0502020204030204"/>
          </a:endParaRPr>
        </a:p>
      </cx:txPr>
    </cx:title>
    <cx:plotArea>
      <cx:plotAreaRegion>
        <cx:series layoutId="sunburst" uniqueId="{2FC29300-AA8D-44A5-8433-1740B641EBFC}">
          <cx:tx>
            <cx:txData>
              <cx:f>Arkusz1!$B$1</cx:f>
              <cx:v>Łączna wartość RPO WK-P 2014-2020 1,9 miliarda euro</cx:v>
            </cx:txData>
          </cx:tx>
          <cx:dataPt idx="0">
            <cx:spPr>
              <a:effectLst>
                <a:outerShdw blurRad="50800" dist="38100" dir="2700000" algn="tl" rotWithShape="0">
                  <a:prstClr val="black">
                    <a:alpha val="40000"/>
                  </a:prstClr>
                </a:outerShdw>
              </a:effectLst>
            </cx:spPr>
          </cx:dataPt>
          <cx:dataPt idx="1">
            <cx:spPr>
              <a:effectLst>
                <a:outerShdw blurRad="50800" dist="50800" dir="5400000" algn="ctr" rotWithShape="0">
                  <a:srgbClr val="A6D3FF"/>
                </a:outerShdw>
              </a:effectLst>
            </cx:spPr>
          </cx:dataPt>
          <cx:dataId val="0"/>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0.16333</cdr:x>
      <cdr:y>0.4576</cdr:y>
    </cdr:from>
    <cdr:to>
      <cdr:x>0.25277</cdr:x>
      <cdr:y>0.5259</cdr:y>
    </cdr:to>
    <cdr:sp macro="" textlink="">
      <cdr:nvSpPr>
        <cdr:cNvPr id="2" name="pole tekstowe 1">
          <a:extLst xmlns:a="http://schemas.openxmlformats.org/drawingml/2006/main">
            <a:ext uri="{FF2B5EF4-FFF2-40B4-BE49-F238E27FC236}">
              <a16:creationId xmlns:a16="http://schemas.microsoft.com/office/drawing/2014/main" id="{8C154F6F-8861-05A0-3796-587AB813775F}"/>
            </a:ext>
          </a:extLst>
        </cdr:cNvPr>
        <cdr:cNvSpPr txBox="1"/>
      </cdr:nvSpPr>
      <cdr:spPr>
        <a:xfrm xmlns:a="http://schemas.openxmlformats.org/drawingml/2006/main">
          <a:off x="1716260" y="2479750"/>
          <a:ext cx="939899" cy="37012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pl-PL" b="1" dirty="0">
              <a:solidFill>
                <a:schemeClr val="bg1"/>
              </a:solidFill>
            </a:rPr>
            <a:t>463 </a:t>
          </a:r>
          <a:r>
            <a:rPr lang="pl-PL" sz="1100" b="1" dirty="0">
              <a:solidFill>
                <a:schemeClr val="bg1"/>
              </a:solidFill>
            </a:rPr>
            <a:t>umowy</a:t>
          </a:r>
        </a:p>
      </cdr:txBody>
    </cdr:sp>
  </cdr:relSizeAnchor>
  <cdr:relSizeAnchor xmlns:cdr="http://schemas.openxmlformats.org/drawingml/2006/chartDrawing">
    <cdr:from>
      <cdr:x>0.31471</cdr:x>
      <cdr:y>0.60424</cdr:y>
    </cdr:from>
    <cdr:to>
      <cdr:x>0.40263</cdr:x>
      <cdr:y>0.69236</cdr:y>
    </cdr:to>
    <cdr:sp macro="" textlink="">
      <cdr:nvSpPr>
        <cdr:cNvPr id="3" name="pole tekstowe 1">
          <a:extLst xmlns:a="http://schemas.openxmlformats.org/drawingml/2006/main">
            <a:ext uri="{FF2B5EF4-FFF2-40B4-BE49-F238E27FC236}">
              <a16:creationId xmlns:a16="http://schemas.microsoft.com/office/drawing/2014/main" id="{F6959B7F-0330-C0F3-0E6B-486DA8331E0B}"/>
            </a:ext>
          </a:extLst>
        </cdr:cNvPr>
        <cdr:cNvSpPr txBox="1"/>
      </cdr:nvSpPr>
      <cdr:spPr>
        <a:xfrm xmlns:a="http://schemas.openxmlformats.org/drawingml/2006/main">
          <a:off x="3307080" y="3274423"/>
          <a:ext cx="923839" cy="4775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pl-PL" b="1" dirty="0">
              <a:solidFill>
                <a:schemeClr val="tx1"/>
              </a:solidFill>
            </a:rPr>
            <a:t>351</a:t>
          </a:r>
          <a:r>
            <a:rPr lang="pl-PL" sz="1100" b="1" dirty="0">
              <a:solidFill>
                <a:schemeClr val="tx1"/>
              </a:solidFill>
            </a:rPr>
            <a:t> umów</a:t>
          </a:r>
        </a:p>
      </cdr:txBody>
    </cdr:sp>
  </cdr:relSizeAnchor>
  <cdr:relSizeAnchor xmlns:cdr="http://schemas.openxmlformats.org/drawingml/2006/chartDrawing">
    <cdr:from>
      <cdr:x>0.47321</cdr:x>
      <cdr:y>0.71272</cdr:y>
    </cdr:from>
    <cdr:to>
      <cdr:x>0.55684</cdr:x>
      <cdr:y>0.77499</cdr:y>
    </cdr:to>
    <cdr:sp macro="" textlink="">
      <cdr:nvSpPr>
        <cdr:cNvPr id="4" name="pole tekstowe 1">
          <a:extLst xmlns:a="http://schemas.openxmlformats.org/drawingml/2006/main">
            <a:ext uri="{FF2B5EF4-FFF2-40B4-BE49-F238E27FC236}">
              <a16:creationId xmlns:a16="http://schemas.microsoft.com/office/drawing/2014/main" id="{FB10CC04-268F-59AC-3E66-D0A54CFF7AB8}"/>
            </a:ext>
          </a:extLst>
        </cdr:cNvPr>
        <cdr:cNvSpPr txBox="1"/>
      </cdr:nvSpPr>
      <cdr:spPr>
        <a:xfrm xmlns:a="http://schemas.openxmlformats.org/drawingml/2006/main">
          <a:off x="4972594" y="3862252"/>
          <a:ext cx="878796" cy="33745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pl-PL" b="1" dirty="0">
              <a:solidFill>
                <a:schemeClr val="tx1"/>
              </a:solidFill>
            </a:rPr>
            <a:t>6</a:t>
          </a:r>
          <a:r>
            <a:rPr lang="pl-PL" sz="1100" b="1" dirty="0">
              <a:solidFill>
                <a:schemeClr val="tx1"/>
              </a:solidFill>
            </a:rPr>
            <a:t> umów</a:t>
          </a:r>
        </a:p>
      </cdr:txBody>
    </cdr:sp>
  </cdr:relSizeAnchor>
  <cdr:relSizeAnchor xmlns:cdr="http://schemas.openxmlformats.org/drawingml/2006/chartDrawing">
    <cdr:from>
      <cdr:x>0.60587</cdr:x>
      <cdr:y>0.82503</cdr:y>
    </cdr:from>
    <cdr:to>
      <cdr:x>0.68709</cdr:x>
      <cdr:y>0.89091</cdr:y>
    </cdr:to>
    <cdr:sp macro="" textlink="">
      <cdr:nvSpPr>
        <cdr:cNvPr id="5" name="pole tekstowe 1">
          <a:extLst xmlns:a="http://schemas.openxmlformats.org/drawingml/2006/main">
            <a:ext uri="{FF2B5EF4-FFF2-40B4-BE49-F238E27FC236}">
              <a16:creationId xmlns:a16="http://schemas.microsoft.com/office/drawing/2014/main" id="{55F5C539-FE0B-1DDD-601D-5D63EC87541B}"/>
            </a:ext>
          </a:extLst>
        </cdr:cNvPr>
        <cdr:cNvSpPr txBox="1"/>
      </cdr:nvSpPr>
      <cdr:spPr>
        <a:xfrm xmlns:a="http://schemas.openxmlformats.org/drawingml/2006/main">
          <a:off x="6366638" y="4470842"/>
          <a:ext cx="853440" cy="35705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pl-PL" sz="1100" b="1" dirty="0">
              <a:solidFill>
                <a:schemeClr val="bg1"/>
              </a:solidFill>
            </a:rPr>
            <a:t> 47 umów</a:t>
          </a:r>
        </a:p>
      </cdr:txBody>
    </cdr:sp>
  </cdr:relSizeAnchor>
  <cdr:relSizeAnchor xmlns:cdr="http://schemas.openxmlformats.org/drawingml/2006/chartDrawing">
    <cdr:from>
      <cdr:x>0.7625</cdr:x>
      <cdr:y>0.83145</cdr:y>
    </cdr:from>
    <cdr:to>
      <cdr:x>0.84518</cdr:x>
      <cdr:y>0.90128</cdr:y>
    </cdr:to>
    <cdr:sp macro="" textlink="">
      <cdr:nvSpPr>
        <cdr:cNvPr id="6" name="pole tekstowe 1">
          <a:extLst xmlns:a="http://schemas.openxmlformats.org/drawingml/2006/main">
            <a:ext uri="{FF2B5EF4-FFF2-40B4-BE49-F238E27FC236}">
              <a16:creationId xmlns:a16="http://schemas.microsoft.com/office/drawing/2014/main" id="{55F5C539-FE0B-1DDD-601D-5D63EC87541B}"/>
            </a:ext>
          </a:extLst>
        </cdr:cNvPr>
        <cdr:cNvSpPr txBox="1"/>
      </cdr:nvSpPr>
      <cdr:spPr>
        <a:xfrm xmlns:a="http://schemas.openxmlformats.org/drawingml/2006/main">
          <a:off x="8012557" y="4505676"/>
          <a:ext cx="868769" cy="37839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pl-PL" b="1" dirty="0">
              <a:solidFill>
                <a:schemeClr val="bg1"/>
              </a:solidFill>
            </a:rPr>
            <a:t>59</a:t>
          </a:r>
          <a:r>
            <a:rPr lang="pl-PL" sz="1100" b="1" dirty="0">
              <a:solidFill>
                <a:schemeClr val="bg1"/>
              </a:solidFill>
            </a:rPr>
            <a:t> umów</a:t>
          </a:r>
        </a:p>
      </cdr:txBody>
    </cdr:sp>
  </cdr:relSizeAnchor>
</c:userShapes>
</file>

<file path=ppt/drawings/drawing2.xml><?xml version="1.0" encoding="utf-8"?>
<c:userShapes xmlns:c="http://schemas.openxmlformats.org/drawingml/2006/chart">
  <cdr:relSizeAnchor xmlns:cdr="http://schemas.openxmlformats.org/drawingml/2006/chartDrawing">
    <cdr:from>
      <cdr:x>0.35698</cdr:x>
      <cdr:y>0.7494</cdr:y>
    </cdr:from>
    <cdr:to>
      <cdr:x>0.41222</cdr:x>
      <cdr:y>0.97909</cdr:y>
    </cdr:to>
    <cdr:sp macro="" textlink="">
      <cdr:nvSpPr>
        <cdr:cNvPr id="2" name="pole tekstowe 1">
          <a:extLst xmlns:a="http://schemas.openxmlformats.org/drawingml/2006/main">
            <a:ext uri="{FF2B5EF4-FFF2-40B4-BE49-F238E27FC236}">
              <a16:creationId xmlns:a16="http://schemas.microsoft.com/office/drawing/2014/main" id="{2C5BB203-F4AB-EE72-2FCE-B3577C9A1134}"/>
            </a:ext>
          </a:extLst>
        </cdr:cNvPr>
        <cdr:cNvSpPr txBox="1"/>
      </cdr:nvSpPr>
      <cdr:spPr>
        <a:xfrm xmlns:a="http://schemas.openxmlformats.org/drawingml/2006/main">
          <a:off x="3517242" y="3516085"/>
          <a:ext cx="544285" cy="107768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b="1" kern="1200" dirty="0">
            <a:solidFill>
              <a:schemeClr val="bg1"/>
            </a:solidFill>
          </a:endParaRPr>
        </a:p>
      </cdr:txBody>
    </cdr:sp>
  </cdr:relSizeAnchor>
  <cdr:relSizeAnchor xmlns:cdr="http://schemas.openxmlformats.org/drawingml/2006/chartDrawing">
    <cdr:from>
      <cdr:x>0.33047</cdr:x>
      <cdr:y>0.35498</cdr:y>
    </cdr:from>
    <cdr:to>
      <cdr:x>0.42217</cdr:x>
      <cdr:y>0.42226</cdr:y>
    </cdr:to>
    <cdr:sp macro="" textlink="">
      <cdr:nvSpPr>
        <cdr:cNvPr id="3" name="pole tekstowe 2">
          <a:extLst xmlns:a="http://schemas.openxmlformats.org/drawingml/2006/main">
            <a:ext uri="{FF2B5EF4-FFF2-40B4-BE49-F238E27FC236}">
              <a16:creationId xmlns:a16="http://schemas.microsoft.com/office/drawing/2014/main" id="{04B9AB50-15A0-4409-A2EE-B8FCF32C01AA}"/>
            </a:ext>
          </a:extLst>
        </cdr:cNvPr>
        <cdr:cNvSpPr txBox="1"/>
      </cdr:nvSpPr>
      <cdr:spPr>
        <a:xfrm xmlns:a="http://schemas.openxmlformats.org/drawingml/2006/main">
          <a:off x="3255985" y="1665514"/>
          <a:ext cx="903514" cy="31568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kern="1200" dirty="0"/>
        </a:p>
      </cdr:txBody>
    </cdr:sp>
  </cdr:relSizeAnchor>
  <cdr:relSizeAnchor xmlns:cdr="http://schemas.openxmlformats.org/drawingml/2006/chartDrawing">
    <cdr:from>
      <cdr:x>0.34792</cdr:x>
      <cdr:y>0.38978</cdr:y>
    </cdr:from>
    <cdr:to>
      <cdr:x>0.35256</cdr:x>
      <cdr:y>0.39953</cdr:y>
    </cdr:to>
    <cdr:sp macro="" textlink="">
      <cdr:nvSpPr>
        <cdr:cNvPr id="4" name="pole tekstowe 3">
          <a:extLst xmlns:a="http://schemas.openxmlformats.org/drawingml/2006/main">
            <a:ext uri="{FF2B5EF4-FFF2-40B4-BE49-F238E27FC236}">
              <a16:creationId xmlns:a16="http://schemas.microsoft.com/office/drawing/2014/main" id="{3FCCB516-F48C-5A61-FD43-721E9F053314}"/>
            </a:ext>
          </a:extLst>
        </cdr:cNvPr>
        <cdr:cNvSpPr txBox="1"/>
      </cdr:nvSpPr>
      <cdr:spPr>
        <a:xfrm xmlns:a="http://schemas.openxmlformats.org/drawingml/2006/main">
          <a:off x="3427980" y="1828800"/>
          <a:ext cx="45719" cy="457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pl-PL" sz="1100" kern="1200" dirty="0"/>
            <a:t>1 umowa</a:t>
          </a:r>
        </a:p>
      </cdr:txBody>
    </cdr:sp>
  </cdr:relSizeAnchor>
  <cdr:relSizeAnchor xmlns:cdr="http://schemas.openxmlformats.org/drawingml/2006/chartDrawing">
    <cdr:from>
      <cdr:x>0.34372</cdr:x>
      <cdr:y>0.37586</cdr:y>
    </cdr:from>
    <cdr:to>
      <cdr:x>0.43764</cdr:x>
      <cdr:y>0.42226</cdr:y>
    </cdr:to>
    <cdr:sp macro="" textlink="">
      <cdr:nvSpPr>
        <cdr:cNvPr id="5" name="pole tekstowe 4">
          <a:extLst xmlns:a="http://schemas.openxmlformats.org/drawingml/2006/main">
            <a:ext uri="{FF2B5EF4-FFF2-40B4-BE49-F238E27FC236}">
              <a16:creationId xmlns:a16="http://schemas.microsoft.com/office/drawing/2014/main" id="{515701D2-E214-2D6C-F2FB-7FB91D16DCE8}"/>
            </a:ext>
          </a:extLst>
        </cdr:cNvPr>
        <cdr:cNvSpPr txBox="1"/>
      </cdr:nvSpPr>
      <cdr:spPr>
        <a:xfrm xmlns:a="http://schemas.openxmlformats.org/drawingml/2006/main">
          <a:off x="3386613" y="1763485"/>
          <a:ext cx="925286" cy="21771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kern="1200" dirty="0"/>
        </a:p>
      </cdr:txBody>
    </cdr:sp>
  </cdr:relSizeAnchor>
  <cdr:relSizeAnchor xmlns:cdr="http://schemas.openxmlformats.org/drawingml/2006/chartDrawing">
    <cdr:from>
      <cdr:x>0.32649</cdr:x>
      <cdr:y>0.38978</cdr:y>
    </cdr:from>
    <cdr:to>
      <cdr:x>0.40118</cdr:x>
      <cdr:y>0.46774</cdr:y>
    </cdr:to>
    <cdr:sp macro="" textlink="">
      <cdr:nvSpPr>
        <cdr:cNvPr id="6" name="pole tekstowe 5">
          <a:extLst xmlns:a="http://schemas.openxmlformats.org/drawingml/2006/main">
            <a:ext uri="{FF2B5EF4-FFF2-40B4-BE49-F238E27FC236}">
              <a16:creationId xmlns:a16="http://schemas.microsoft.com/office/drawing/2014/main" id="{F46F9FE5-663D-E702-B1AB-73BE9DA08B48}"/>
            </a:ext>
          </a:extLst>
        </cdr:cNvPr>
        <cdr:cNvSpPr txBox="1"/>
      </cdr:nvSpPr>
      <cdr:spPr>
        <a:xfrm xmlns:a="http://schemas.openxmlformats.org/drawingml/2006/main">
          <a:off x="3216796" y="1786317"/>
          <a:ext cx="735922" cy="35728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pl-PL" sz="1400" b="1" kern="1200" dirty="0">
              <a:solidFill>
                <a:schemeClr val="tx1">
                  <a:lumMod val="65000"/>
                  <a:lumOff val="35000"/>
                </a:schemeClr>
              </a:solidFill>
            </a:rPr>
            <a:t>21 umów</a:t>
          </a:r>
        </a:p>
      </cdr:txBody>
    </cdr:sp>
  </cdr:relSizeAnchor>
  <cdr:relSizeAnchor xmlns:cdr="http://schemas.openxmlformats.org/drawingml/2006/chartDrawing">
    <cdr:from>
      <cdr:x>0.42458</cdr:x>
      <cdr:y>0.38005</cdr:y>
    </cdr:from>
    <cdr:to>
      <cdr:x>0.52359</cdr:x>
      <cdr:y>0.45178</cdr:y>
    </cdr:to>
    <cdr:sp macro="" textlink="">
      <cdr:nvSpPr>
        <cdr:cNvPr id="7" name="pole tekstowe 6">
          <a:extLst xmlns:a="http://schemas.openxmlformats.org/drawingml/2006/main">
            <a:ext uri="{FF2B5EF4-FFF2-40B4-BE49-F238E27FC236}">
              <a16:creationId xmlns:a16="http://schemas.microsoft.com/office/drawing/2014/main" id="{51991399-EC70-C2F3-CAED-EF8BA527B76A}"/>
            </a:ext>
          </a:extLst>
        </cdr:cNvPr>
        <cdr:cNvSpPr txBox="1"/>
      </cdr:nvSpPr>
      <cdr:spPr>
        <a:xfrm xmlns:a="http://schemas.openxmlformats.org/drawingml/2006/main">
          <a:off x="4632961" y="1741714"/>
          <a:ext cx="1080370" cy="32874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pl-PL" sz="1400" b="1" kern="1200" dirty="0">
              <a:solidFill>
                <a:schemeClr val="tx1">
                  <a:lumMod val="65000"/>
                  <a:lumOff val="35000"/>
                </a:schemeClr>
              </a:solidFill>
            </a:rPr>
            <a:t>14 umów</a:t>
          </a:r>
        </a:p>
      </cdr:txBody>
    </cdr:sp>
  </cdr:relSizeAnchor>
  <cdr:relSizeAnchor xmlns:cdr="http://schemas.openxmlformats.org/drawingml/2006/chartDrawing">
    <cdr:from>
      <cdr:x>0.65529</cdr:x>
      <cdr:y>0.41805</cdr:y>
    </cdr:from>
    <cdr:to>
      <cdr:x>0.74102</cdr:x>
      <cdr:y>0.48836</cdr:y>
    </cdr:to>
    <cdr:sp macro="" textlink="">
      <cdr:nvSpPr>
        <cdr:cNvPr id="8" name="pole tekstowe 7">
          <a:extLst xmlns:a="http://schemas.openxmlformats.org/drawingml/2006/main">
            <a:ext uri="{FF2B5EF4-FFF2-40B4-BE49-F238E27FC236}">
              <a16:creationId xmlns:a16="http://schemas.microsoft.com/office/drawing/2014/main" id="{3D80DD02-23C5-12A6-AF56-61BE51D5DE19}"/>
            </a:ext>
          </a:extLst>
        </cdr:cNvPr>
        <cdr:cNvSpPr txBox="1"/>
      </cdr:nvSpPr>
      <cdr:spPr>
        <a:xfrm xmlns:a="http://schemas.openxmlformats.org/drawingml/2006/main">
          <a:off x="6456383" y="1915885"/>
          <a:ext cx="844733" cy="32221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pl-PL" sz="1400" b="1" kern="1200" dirty="0">
              <a:solidFill>
                <a:schemeClr val="tx1">
                  <a:lumMod val="65000"/>
                  <a:lumOff val="35000"/>
                </a:schemeClr>
              </a:solidFill>
            </a:rPr>
            <a:t>9 umów</a:t>
          </a:r>
        </a:p>
      </cdr:txBody>
    </cdr:sp>
  </cdr:relSizeAnchor>
  <cdr:relSizeAnchor xmlns:cdr="http://schemas.openxmlformats.org/drawingml/2006/chartDrawing">
    <cdr:from>
      <cdr:x>0.8851</cdr:x>
      <cdr:y>0.36295</cdr:y>
    </cdr:from>
    <cdr:to>
      <cdr:x>0.96906</cdr:x>
      <cdr:y>0.42945</cdr:y>
    </cdr:to>
    <cdr:sp macro="" textlink="">
      <cdr:nvSpPr>
        <cdr:cNvPr id="9" name="pole tekstowe 8">
          <a:extLst xmlns:a="http://schemas.openxmlformats.org/drawingml/2006/main">
            <a:ext uri="{FF2B5EF4-FFF2-40B4-BE49-F238E27FC236}">
              <a16:creationId xmlns:a16="http://schemas.microsoft.com/office/drawing/2014/main" id="{EDADB254-A6BA-4658-DCBE-A3C96C0C9957}"/>
            </a:ext>
          </a:extLst>
        </cdr:cNvPr>
        <cdr:cNvSpPr txBox="1"/>
      </cdr:nvSpPr>
      <cdr:spPr>
        <a:xfrm xmlns:a="http://schemas.openxmlformats.org/drawingml/2006/main">
          <a:off x="8720613" y="1663337"/>
          <a:ext cx="827314" cy="304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pl-PL" sz="1400" b="1" kern="1200" dirty="0">
              <a:solidFill>
                <a:schemeClr val="tx1">
                  <a:lumMod val="65000"/>
                  <a:lumOff val="35000"/>
                </a:schemeClr>
              </a:solidFill>
            </a:rPr>
            <a:t>46 umów</a:t>
          </a:r>
        </a:p>
      </cdr:txBody>
    </cdr:sp>
  </cdr:relSizeAnchor>
  <cdr:relSizeAnchor xmlns:cdr="http://schemas.openxmlformats.org/drawingml/2006/chartDrawing">
    <cdr:from>
      <cdr:x>0.01183</cdr:x>
      <cdr:y>0.05475</cdr:y>
    </cdr:from>
    <cdr:to>
      <cdr:x>0.11347</cdr:x>
      <cdr:y>0.129</cdr:y>
    </cdr:to>
    <cdr:sp macro="" textlink="">
      <cdr:nvSpPr>
        <cdr:cNvPr id="10" name="pole tekstowe 9">
          <a:extLst xmlns:a="http://schemas.openxmlformats.org/drawingml/2006/main">
            <a:ext uri="{FF2B5EF4-FFF2-40B4-BE49-F238E27FC236}">
              <a16:creationId xmlns:a16="http://schemas.microsoft.com/office/drawing/2014/main" id="{DF119730-F129-264C-63CB-3C7740D4862A}"/>
            </a:ext>
          </a:extLst>
        </cdr:cNvPr>
        <cdr:cNvSpPr txBox="1"/>
      </cdr:nvSpPr>
      <cdr:spPr>
        <a:xfrm xmlns:a="http://schemas.openxmlformats.org/drawingml/2006/main">
          <a:off x="116545" y="256889"/>
          <a:ext cx="1001485" cy="34834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pl-PL" sz="1400" b="1" kern="1200" dirty="0">
              <a:solidFill>
                <a:schemeClr val="tx1">
                  <a:lumMod val="65000"/>
                  <a:lumOff val="35000"/>
                </a:schemeClr>
              </a:solidFill>
            </a:rPr>
            <a:t>133 umowy</a:t>
          </a:r>
        </a:p>
      </cdr:txBody>
    </cdr:sp>
  </cdr:relSizeAnchor>
  <cdr:relSizeAnchor xmlns:cdr="http://schemas.openxmlformats.org/drawingml/2006/chartDrawing">
    <cdr:from>
      <cdr:x>0.20032</cdr:x>
      <cdr:y>0.45986</cdr:y>
    </cdr:from>
    <cdr:to>
      <cdr:x>0.28252</cdr:x>
      <cdr:y>0.6682</cdr:y>
    </cdr:to>
    <cdr:sp macro="" textlink="">
      <cdr:nvSpPr>
        <cdr:cNvPr id="12" name="pole tekstowe 11">
          <a:extLst xmlns:a="http://schemas.openxmlformats.org/drawingml/2006/main">
            <a:ext uri="{FF2B5EF4-FFF2-40B4-BE49-F238E27FC236}">
              <a16:creationId xmlns:a16="http://schemas.microsoft.com/office/drawing/2014/main" id="{FF004817-498F-8B38-C8BE-9C336296A12F}"/>
            </a:ext>
          </a:extLst>
        </cdr:cNvPr>
        <cdr:cNvSpPr txBox="1"/>
      </cdr:nvSpPr>
      <cdr:spPr>
        <a:xfrm xmlns:a="http://schemas.openxmlformats.org/drawingml/2006/main">
          <a:off x="2185851" y="2107474"/>
          <a:ext cx="896983" cy="95481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pl-PL" sz="1400" b="1" kern="1200" dirty="0">
              <a:solidFill>
                <a:schemeClr val="tx1">
                  <a:lumMod val="65000"/>
                  <a:lumOff val="35000"/>
                </a:schemeClr>
              </a:solidFill>
            </a:rPr>
            <a:t>1 umowa</a:t>
          </a:r>
        </a:p>
      </cdr:txBody>
    </cdr:sp>
  </cdr:relSizeAnchor>
  <cdr:relSizeAnchor xmlns:cdr="http://schemas.openxmlformats.org/drawingml/2006/chartDrawing">
    <cdr:from>
      <cdr:x>0.76113</cdr:x>
      <cdr:y>0.34709</cdr:y>
    </cdr:from>
    <cdr:to>
      <cdr:x>0.76577</cdr:x>
      <cdr:y>0.35684</cdr:y>
    </cdr:to>
    <cdr:sp macro="" textlink="">
      <cdr:nvSpPr>
        <cdr:cNvPr id="13" name="pole tekstowe 12">
          <a:extLst xmlns:a="http://schemas.openxmlformats.org/drawingml/2006/main">
            <a:ext uri="{FF2B5EF4-FFF2-40B4-BE49-F238E27FC236}">
              <a16:creationId xmlns:a16="http://schemas.microsoft.com/office/drawing/2014/main" id="{94B60A1A-CA1B-2F8F-998E-0100E0D2E4DE}"/>
            </a:ext>
          </a:extLst>
        </cdr:cNvPr>
        <cdr:cNvSpPr txBox="1"/>
      </cdr:nvSpPr>
      <cdr:spPr>
        <a:xfrm xmlns:a="http://schemas.openxmlformats.org/drawingml/2006/main">
          <a:off x="7499237" y="1628502"/>
          <a:ext cx="45719" cy="457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pl-PL" sz="1100" kern="1200" dirty="0"/>
            <a:t>59</a:t>
          </a:r>
        </a:p>
      </cdr:txBody>
    </cdr:sp>
  </cdr:relSizeAnchor>
  <cdr:relSizeAnchor xmlns:cdr="http://schemas.openxmlformats.org/drawingml/2006/chartDrawing">
    <cdr:from>
      <cdr:x>0.77095</cdr:x>
      <cdr:y>0.42945</cdr:y>
    </cdr:from>
    <cdr:to>
      <cdr:x>0.84677</cdr:x>
      <cdr:y>0.48646</cdr:y>
    </cdr:to>
    <cdr:sp macro="" textlink="">
      <cdr:nvSpPr>
        <cdr:cNvPr id="14" name="pole tekstowe 13">
          <a:extLst xmlns:a="http://schemas.openxmlformats.org/drawingml/2006/main">
            <a:ext uri="{FF2B5EF4-FFF2-40B4-BE49-F238E27FC236}">
              <a16:creationId xmlns:a16="http://schemas.microsoft.com/office/drawing/2014/main" id="{EE6EDAC1-73BC-DDA4-5920-694DFAD7BD4C}"/>
            </a:ext>
          </a:extLst>
        </cdr:cNvPr>
        <cdr:cNvSpPr txBox="1"/>
      </cdr:nvSpPr>
      <cdr:spPr>
        <a:xfrm xmlns:a="http://schemas.openxmlformats.org/drawingml/2006/main">
          <a:off x="8412480" y="1968137"/>
          <a:ext cx="827314" cy="26125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pl-PL" sz="1400" b="1" kern="1200" dirty="0">
              <a:solidFill>
                <a:schemeClr val="tx1">
                  <a:lumMod val="65000"/>
                  <a:lumOff val="35000"/>
                </a:schemeClr>
              </a:solidFill>
            </a:rPr>
            <a:t>20 umów</a:t>
          </a:r>
        </a:p>
      </cdr:txBody>
    </cdr:sp>
  </cdr:relSizeAnchor>
  <cdr:relSizeAnchor xmlns:cdr="http://schemas.openxmlformats.org/drawingml/2006/chartDrawing">
    <cdr:from>
      <cdr:x>0.33886</cdr:x>
      <cdr:y>0.10875</cdr:y>
    </cdr:from>
    <cdr:to>
      <cdr:x>0.43167</cdr:x>
      <cdr:y>0.29073</cdr:y>
    </cdr:to>
    <cdr:sp macro="" textlink="">
      <cdr:nvSpPr>
        <cdr:cNvPr id="11" name="pole tekstowe 10">
          <a:extLst xmlns:a="http://schemas.openxmlformats.org/drawingml/2006/main">
            <a:ext uri="{FF2B5EF4-FFF2-40B4-BE49-F238E27FC236}">
              <a16:creationId xmlns:a16="http://schemas.microsoft.com/office/drawing/2014/main" id="{047CF14F-BCAC-85AA-B473-741A7AB663E2}"/>
            </a:ext>
          </a:extLst>
        </cdr:cNvPr>
        <cdr:cNvSpPr txBox="1"/>
      </cdr:nvSpPr>
      <cdr:spPr>
        <a:xfrm xmlns:a="http://schemas.openxmlformats.org/drawingml/2006/main">
          <a:off x="3338716" y="546463"/>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kern="1200" dirty="0"/>
        </a:p>
      </cdr:txBody>
    </cdr:sp>
  </cdr:relSizeAnchor>
  <cdr:relSizeAnchor xmlns:cdr="http://schemas.openxmlformats.org/drawingml/2006/chartDrawing">
    <cdr:from>
      <cdr:x>0.54215</cdr:x>
      <cdr:y>0.41235</cdr:y>
    </cdr:from>
    <cdr:to>
      <cdr:x>0.66855</cdr:x>
      <cdr:y>0.48076</cdr:y>
    </cdr:to>
    <cdr:sp macro="" textlink="">
      <cdr:nvSpPr>
        <cdr:cNvPr id="15" name="pole tekstowe 14">
          <a:extLst xmlns:a="http://schemas.openxmlformats.org/drawingml/2006/main">
            <a:ext uri="{FF2B5EF4-FFF2-40B4-BE49-F238E27FC236}">
              <a16:creationId xmlns:a16="http://schemas.microsoft.com/office/drawing/2014/main" id="{680367EE-72DC-3B13-C67F-31077A5181A2}"/>
            </a:ext>
          </a:extLst>
        </cdr:cNvPr>
        <cdr:cNvSpPr txBox="1"/>
      </cdr:nvSpPr>
      <cdr:spPr>
        <a:xfrm xmlns:a="http://schemas.openxmlformats.org/drawingml/2006/main">
          <a:off x="5341688" y="1889760"/>
          <a:ext cx="1245326" cy="31350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kern="1200" dirty="0"/>
        </a:p>
      </cdr:txBody>
    </cdr:sp>
  </cdr:relSizeAnchor>
  <cdr:relSizeAnchor xmlns:cdr="http://schemas.openxmlformats.org/drawingml/2006/chartDrawing">
    <cdr:from>
      <cdr:x>0.54746</cdr:x>
      <cdr:y>0.4677</cdr:y>
    </cdr:from>
    <cdr:to>
      <cdr:x>0.6385</cdr:x>
      <cdr:y>0.5323</cdr:y>
    </cdr:to>
    <cdr:sp macro="" textlink="">
      <cdr:nvSpPr>
        <cdr:cNvPr id="16" name="pole tekstowe 15">
          <a:extLst xmlns:a="http://schemas.openxmlformats.org/drawingml/2006/main">
            <a:ext uri="{FF2B5EF4-FFF2-40B4-BE49-F238E27FC236}">
              <a16:creationId xmlns:a16="http://schemas.microsoft.com/office/drawing/2014/main" id="{FA635A1B-E14C-518E-D12E-0C333DB955B2}"/>
            </a:ext>
          </a:extLst>
        </cdr:cNvPr>
        <cdr:cNvSpPr txBox="1"/>
      </cdr:nvSpPr>
      <cdr:spPr>
        <a:xfrm xmlns:a="http://schemas.openxmlformats.org/drawingml/2006/main">
          <a:off x="5393938" y="2143396"/>
          <a:ext cx="896983" cy="29609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pl-PL" sz="1400" b="1" kern="1200" dirty="0">
              <a:solidFill>
                <a:schemeClr val="tx1">
                  <a:lumMod val="65000"/>
                  <a:lumOff val="35000"/>
                </a:schemeClr>
              </a:solidFill>
            </a:rPr>
            <a:t>19 umów</a:t>
          </a:r>
        </a:p>
      </cdr:txBody>
    </cdr:sp>
  </cdr:relSizeAnchor>
</c:userShapes>
</file>

<file path=ppt/drawings/drawing3.xml><?xml version="1.0" encoding="utf-8"?>
<c:userShapes xmlns:c="http://schemas.openxmlformats.org/drawingml/2006/chart">
  <cdr:relSizeAnchor xmlns:cdr="http://schemas.openxmlformats.org/drawingml/2006/chartDrawing">
    <cdr:from>
      <cdr:x>0.35698</cdr:x>
      <cdr:y>0.7494</cdr:y>
    </cdr:from>
    <cdr:to>
      <cdr:x>0.41222</cdr:x>
      <cdr:y>0.97909</cdr:y>
    </cdr:to>
    <cdr:sp macro="" textlink="">
      <cdr:nvSpPr>
        <cdr:cNvPr id="2" name="pole tekstowe 1">
          <a:extLst xmlns:a="http://schemas.openxmlformats.org/drawingml/2006/main">
            <a:ext uri="{FF2B5EF4-FFF2-40B4-BE49-F238E27FC236}">
              <a16:creationId xmlns:a16="http://schemas.microsoft.com/office/drawing/2014/main" id="{2C5BB203-F4AB-EE72-2FCE-B3577C9A1134}"/>
            </a:ext>
          </a:extLst>
        </cdr:cNvPr>
        <cdr:cNvSpPr txBox="1"/>
      </cdr:nvSpPr>
      <cdr:spPr>
        <a:xfrm xmlns:a="http://schemas.openxmlformats.org/drawingml/2006/main">
          <a:off x="3517242" y="3516085"/>
          <a:ext cx="544285" cy="107768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b="1" kern="1200" dirty="0">
            <a:solidFill>
              <a:schemeClr val="bg1"/>
            </a:solidFill>
          </a:endParaRPr>
        </a:p>
      </cdr:txBody>
    </cdr:sp>
  </cdr:relSizeAnchor>
  <cdr:relSizeAnchor xmlns:cdr="http://schemas.openxmlformats.org/drawingml/2006/chartDrawing">
    <cdr:from>
      <cdr:x>0.33047</cdr:x>
      <cdr:y>0.35498</cdr:y>
    </cdr:from>
    <cdr:to>
      <cdr:x>0.42217</cdr:x>
      <cdr:y>0.42226</cdr:y>
    </cdr:to>
    <cdr:sp macro="" textlink="">
      <cdr:nvSpPr>
        <cdr:cNvPr id="3" name="pole tekstowe 2">
          <a:extLst xmlns:a="http://schemas.openxmlformats.org/drawingml/2006/main">
            <a:ext uri="{FF2B5EF4-FFF2-40B4-BE49-F238E27FC236}">
              <a16:creationId xmlns:a16="http://schemas.microsoft.com/office/drawing/2014/main" id="{04B9AB50-15A0-4409-A2EE-B8FCF32C01AA}"/>
            </a:ext>
          </a:extLst>
        </cdr:cNvPr>
        <cdr:cNvSpPr txBox="1"/>
      </cdr:nvSpPr>
      <cdr:spPr>
        <a:xfrm xmlns:a="http://schemas.openxmlformats.org/drawingml/2006/main">
          <a:off x="3255985" y="1665514"/>
          <a:ext cx="903514" cy="31568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kern="1200" dirty="0"/>
        </a:p>
      </cdr:txBody>
    </cdr:sp>
  </cdr:relSizeAnchor>
  <cdr:relSizeAnchor xmlns:cdr="http://schemas.openxmlformats.org/drawingml/2006/chartDrawing">
    <cdr:from>
      <cdr:x>0.34792</cdr:x>
      <cdr:y>0.38978</cdr:y>
    </cdr:from>
    <cdr:to>
      <cdr:x>0.35256</cdr:x>
      <cdr:y>0.39953</cdr:y>
    </cdr:to>
    <cdr:sp macro="" textlink="">
      <cdr:nvSpPr>
        <cdr:cNvPr id="4" name="pole tekstowe 3">
          <a:extLst xmlns:a="http://schemas.openxmlformats.org/drawingml/2006/main">
            <a:ext uri="{FF2B5EF4-FFF2-40B4-BE49-F238E27FC236}">
              <a16:creationId xmlns:a16="http://schemas.microsoft.com/office/drawing/2014/main" id="{3FCCB516-F48C-5A61-FD43-721E9F053314}"/>
            </a:ext>
          </a:extLst>
        </cdr:cNvPr>
        <cdr:cNvSpPr txBox="1"/>
      </cdr:nvSpPr>
      <cdr:spPr>
        <a:xfrm xmlns:a="http://schemas.openxmlformats.org/drawingml/2006/main">
          <a:off x="3427980" y="1828800"/>
          <a:ext cx="45719" cy="457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pl-PL" sz="1100" kern="1200" dirty="0"/>
            <a:t>1 umowa</a:t>
          </a:r>
        </a:p>
      </cdr:txBody>
    </cdr:sp>
  </cdr:relSizeAnchor>
  <cdr:relSizeAnchor xmlns:cdr="http://schemas.openxmlformats.org/drawingml/2006/chartDrawing">
    <cdr:from>
      <cdr:x>0.34372</cdr:x>
      <cdr:y>0.37586</cdr:y>
    </cdr:from>
    <cdr:to>
      <cdr:x>0.43764</cdr:x>
      <cdr:y>0.42226</cdr:y>
    </cdr:to>
    <cdr:sp macro="" textlink="">
      <cdr:nvSpPr>
        <cdr:cNvPr id="5" name="pole tekstowe 4">
          <a:extLst xmlns:a="http://schemas.openxmlformats.org/drawingml/2006/main">
            <a:ext uri="{FF2B5EF4-FFF2-40B4-BE49-F238E27FC236}">
              <a16:creationId xmlns:a16="http://schemas.microsoft.com/office/drawing/2014/main" id="{515701D2-E214-2D6C-F2FB-7FB91D16DCE8}"/>
            </a:ext>
          </a:extLst>
        </cdr:cNvPr>
        <cdr:cNvSpPr txBox="1"/>
      </cdr:nvSpPr>
      <cdr:spPr>
        <a:xfrm xmlns:a="http://schemas.openxmlformats.org/drawingml/2006/main">
          <a:off x="3386613" y="1763485"/>
          <a:ext cx="925286" cy="21771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kern="1200" dirty="0"/>
        </a:p>
      </cdr:txBody>
    </cdr:sp>
  </cdr:relSizeAnchor>
  <cdr:relSizeAnchor xmlns:cdr="http://schemas.openxmlformats.org/drawingml/2006/chartDrawing">
    <cdr:from>
      <cdr:x>0.51631</cdr:x>
      <cdr:y>0.07347</cdr:y>
    </cdr:from>
    <cdr:to>
      <cdr:x>0.63885</cdr:x>
      <cdr:y>0.16685</cdr:y>
    </cdr:to>
    <cdr:sp macro="" textlink="">
      <cdr:nvSpPr>
        <cdr:cNvPr id="9" name="pole tekstowe 8">
          <a:extLst xmlns:a="http://schemas.openxmlformats.org/drawingml/2006/main">
            <a:ext uri="{FF2B5EF4-FFF2-40B4-BE49-F238E27FC236}">
              <a16:creationId xmlns:a16="http://schemas.microsoft.com/office/drawing/2014/main" id="{EDADB254-A6BA-4658-DCBE-A3C96C0C9957}"/>
            </a:ext>
          </a:extLst>
        </cdr:cNvPr>
        <cdr:cNvSpPr txBox="1"/>
      </cdr:nvSpPr>
      <cdr:spPr>
        <a:xfrm xmlns:a="http://schemas.openxmlformats.org/drawingml/2006/main">
          <a:off x="5087047" y="335259"/>
          <a:ext cx="1207363" cy="42612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pl-PL" sz="1400" b="1" kern="1200" dirty="0">
              <a:solidFill>
                <a:schemeClr val="tx1">
                  <a:lumMod val="65000"/>
                  <a:lumOff val="35000"/>
                </a:schemeClr>
              </a:solidFill>
            </a:rPr>
            <a:t>1 umowa</a:t>
          </a:r>
        </a:p>
      </cdr:txBody>
    </cdr:sp>
  </cdr:relSizeAnchor>
  <cdr:relSizeAnchor xmlns:cdr="http://schemas.openxmlformats.org/drawingml/2006/chartDrawing">
    <cdr:from>
      <cdr:x>0.76113</cdr:x>
      <cdr:y>0.34709</cdr:y>
    </cdr:from>
    <cdr:to>
      <cdr:x>0.76577</cdr:x>
      <cdr:y>0.35684</cdr:y>
    </cdr:to>
    <cdr:sp macro="" textlink="">
      <cdr:nvSpPr>
        <cdr:cNvPr id="13" name="pole tekstowe 12">
          <a:extLst xmlns:a="http://schemas.openxmlformats.org/drawingml/2006/main">
            <a:ext uri="{FF2B5EF4-FFF2-40B4-BE49-F238E27FC236}">
              <a16:creationId xmlns:a16="http://schemas.microsoft.com/office/drawing/2014/main" id="{94B60A1A-CA1B-2F8F-998E-0100E0D2E4DE}"/>
            </a:ext>
          </a:extLst>
        </cdr:cNvPr>
        <cdr:cNvSpPr txBox="1"/>
      </cdr:nvSpPr>
      <cdr:spPr>
        <a:xfrm xmlns:a="http://schemas.openxmlformats.org/drawingml/2006/main">
          <a:off x="7499237" y="1628502"/>
          <a:ext cx="45719" cy="457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pl-PL" sz="1100" kern="1200" dirty="0"/>
            <a:t>59</a:t>
          </a:r>
        </a:p>
      </cdr:txBody>
    </cdr:sp>
  </cdr:relSizeAnchor>
</c:userShapes>
</file>

<file path=ppt/drawings/drawing4.xml><?xml version="1.0" encoding="utf-8"?>
<c:userShapes xmlns:c="http://schemas.openxmlformats.org/drawingml/2006/chart">
  <cdr:relSizeAnchor xmlns:cdr="http://schemas.openxmlformats.org/drawingml/2006/chartDrawing">
    <cdr:from>
      <cdr:x>0.20844</cdr:x>
      <cdr:y>0.25437</cdr:y>
    </cdr:from>
    <cdr:to>
      <cdr:x>0.39588</cdr:x>
      <cdr:y>0.47158</cdr:y>
    </cdr:to>
    <cdr:sp macro="" textlink="">
      <cdr:nvSpPr>
        <cdr:cNvPr id="2" name="pole tekstowe 1">
          <a:extLst xmlns:a="http://schemas.openxmlformats.org/drawingml/2006/main">
            <a:ext uri="{FF2B5EF4-FFF2-40B4-BE49-F238E27FC236}">
              <a16:creationId xmlns:a16="http://schemas.microsoft.com/office/drawing/2014/main" id="{A1A4FAF4-1820-9943-DE50-0E963844D29E}"/>
            </a:ext>
          </a:extLst>
        </cdr:cNvPr>
        <cdr:cNvSpPr txBox="1"/>
      </cdr:nvSpPr>
      <cdr:spPr>
        <a:xfrm xmlns:a="http://schemas.openxmlformats.org/drawingml/2006/main">
          <a:off x="1682639" y="968829"/>
          <a:ext cx="1513114" cy="82731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b="1" dirty="0">
            <a:solidFill>
              <a:schemeClr val="bg1"/>
            </a:solidFill>
          </a:endParaRPr>
        </a:p>
      </cdr:txBody>
    </cdr:sp>
  </cdr:relSizeAnchor>
  <cdr:relSizeAnchor xmlns:cdr="http://schemas.openxmlformats.org/drawingml/2006/chartDrawing">
    <cdr:from>
      <cdr:x>0.52533</cdr:x>
      <cdr:y>0.60591</cdr:y>
    </cdr:from>
    <cdr:to>
      <cdr:x>0.58467</cdr:x>
      <cdr:y>0.69165</cdr:y>
    </cdr:to>
    <cdr:sp macro="" textlink="">
      <cdr:nvSpPr>
        <cdr:cNvPr id="3" name="pole tekstowe 2">
          <a:extLst xmlns:a="http://schemas.openxmlformats.org/drawingml/2006/main">
            <a:ext uri="{FF2B5EF4-FFF2-40B4-BE49-F238E27FC236}">
              <a16:creationId xmlns:a16="http://schemas.microsoft.com/office/drawing/2014/main" id="{0D46B64D-65EB-A707-0B4E-C297F3B2B0C1}"/>
            </a:ext>
          </a:extLst>
        </cdr:cNvPr>
        <cdr:cNvSpPr txBox="1"/>
      </cdr:nvSpPr>
      <cdr:spPr>
        <a:xfrm xmlns:a="http://schemas.openxmlformats.org/drawingml/2006/main">
          <a:off x="4240782" y="2307772"/>
          <a:ext cx="478971" cy="32657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0.47032</cdr:x>
      <cdr:y>0.59765</cdr:y>
    </cdr:from>
    <cdr:to>
      <cdr:x>0.65649</cdr:x>
      <cdr:y>0.66964</cdr:y>
    </cdr:to>
    <cdr:sp macro="" textlink="">
      <cdr:nvSpPr>
        <cdr:cNvPr id="4" name="pole tekstowe 3">
          <a:extLst xmlns:a="http://schemas.openxmlformats.org/drawingml/2006/main">
            <a:ext uri="{FF2B5EF4-FFF2-40B4-BE49-F238E27FC236}">
              <a16:creationId xmlns:a16="http://schemas.microsoft.com/office/drawing/2014/main" id="{888F0FD3-FA3F-D3EC-3FF7-0C38964DF1CA}"/>
            </a:ext>
          </a:extLst>
        </cdr:cNvPr>
        <cdr:cNvSpPr txBox="1"/>
      </cdr:nvSpPr>
      <cdr:spPr>
        <a:xfrm xmlns:a="http://schemas.openxmlformats.org/drawingml/2006/main">
          <a:off x="4262555" y="2439786"/>
          <a:ext cx="1687286" cy="29391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900" b="1" dirty="0"/>
        </a:p>
      </cdr:txBody>
    </cdr:sp>
  </cdr:relSizeAnchor>
  <cdr:relSizeAnchor xmlns:cdr="http://schemas.openxmlformats.org/drawingml/2006/chartDrawing">
    <cdr:from>
      <cdr:x>0.88673</cdr:x>
      <cdr:y>0.75992</cdr:y>
    </cdr:from>
    <cdr:to>
      <cdr:x>1</cdr:x>
      <cdr:y>1</cdr:y>
    </cdr:to>
    <cdr:sp macro="" textlink="">
      <cdr:nvSpPr>
        <cdr:cNvPr id="5" name="pole tekstowe 4">
          <a:extLst xmlns:a="http://schemas.openxmlformats.org/drawingml/2006/main">
            <a:ext uri="{FF2B5EF4-FFF2-40B4-BE49-F238E27FC236}">
              <a16:creationId xmlns:a16="http://schemas.microsoft.com/office/drawing/2014/main" id="{119B14D8-2CD1-C591-8656-A68A97B10A63}"/>
            </a:ext>
          </a:extLst>
        </cdr:cNvPr>
        <cdr:cNvSpPr txBox="1"/>
      </cdr:nvSpPr>
      <cdr:spPr>
        <a:xfrm xmlns:a="http://schemas.openxmlformats.org/drawingml/2006/main">
          <a:off x="7190811" y="299357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0.83185</cdr:x>
      <cdr:y>0.74164</cdr:y>
    </cdr:from>
    <cdr:to>
      <cdr:x>1</cdr:x>
      <cdr:y>1</cdr:y>
    </cdr:to>
    <cdr:sp macro="" textlink="">
      <cdr:nvSpPr>
        <cdr:cNvPr id="6" name="pole tekstowe 5">
          <a:extLst xmlns:a="http://schemas.openxmlformats.org/drawingml/2006/main">
            <a:ext uri="{FF2B5EF4-FFF2-40B4-BE49-F238E27FC236}">
              <a16:creationId xmlns:a16="http://schemas.microsoft.com/office/drawing/2014/main" id="{7AF45F77-A5CA-F6B1-C639-221007E5BBB3}"/>
            </a:ext>
          </a:extLst>
        </cdr:cNvPr>
        <cdr:cNvSpPr txBox="1"/>
      </cdr:nvSpPr>
      <cdr:spPr>
        <a:xfrm xmlns:a="http://schemas.openxmlformats.org/drawingml/2006/main">
          <a:off x="7539154" y="3027615"/>
          <a:ext cx="1523999" cy="105470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b="1" dirty="0"/>
        </a:p>
      </cdr:txBody>
    </cdr:sp>
  </cdr:relSizeAnchor>
</c:userShapes>
</file>

<file path=ppt/drawings/drawing5.xml><?xml version="1.0" encoding="utf-8"?>
<c:userShapes xmlns:c="http://schemas.openxmlformats.org/drawingml/2006/chart">
  <cdr:relSizeAnchor xmlns:cdr="http://schemas.openxmlformats.org/drawingml/2006/chartDrawing">
    <cdr:from>
      <cdr:x>0.14008</cdr:x>
      <cdr:y>0.2071</cdr:y>
    </cdr:from>
    <cdr:to>
      <cdr:x>0.31174</cdr:x>
      <cdr:y>0.26612</cdr:y>
    </cdr:to>
    <cdr:sp macro="" textlink="">
      <cdr:nvSpPr>
        <cdr:cNvPr id="2" name="pole tekstowe 1">
          <a:extLst xmlns:a="http://schemas.openxmlformats.org/drawingml/2006/main">
            <a:ext uri="{FF2B5EF4-FFF2-40B4-BE49-F238E27FC236}">
              <a16:creationId xmlns:a16="http://schemas.microsoft.com/office/drawing/2014/main" id="{AAE72BAF-D320-44DE-558E-EE036868C313}"/>
            </a:ext>
          </a:extLst>
        </cdr:cNvPr>
        <cdr:cNvSpPr txBox="1"/>
      </cdr:nvSpPr>
      <cdr:spPr>
        <a:xfrm xmlns:a="http://schemas.openxmlformats.org/drawingml/2006/main">
          <a:off x="753291" y="825129"/>
          <a:ext cx="923109" cy="23513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C2B91CC-87A4-4F60-A1FE-4E0B037A4ED7}" type="datetimeFigureOut">
              <a:rPr lang="pl-PL" smtClean="0"/>
              <a:t>15.01.2025</a:t>
            </a:fld>
            <a:endParaRPr lang="pl-PL"/>
          </a:p>
        </p:txBody>
      </p:sp>
      <p:sp>
        <p:nvSpPr>
          <p:cNvPr id="4" name="Symbol zastępczy obrazu slajdu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68C507C-8A59-4616-9AEF-C16FCD2E3764}" type="slidenum">
              <a:rPr lang="pl-PL" smtClean="0"/>
              <a:t>‹#›</a:t>
            </a:fld>
            <a:endParaRPr lang="pl-PL"/>
          </a:p>
        </p:txBody>
      </p:sp>
    </p:spTree>
    <p:extLst>
      <p:ext uri="{BB962C8B-B14F-4D97-AF65-F5344CB8AC3E}">
        <p14:creationId xmlns:p14="http://schemas.microsoft.com/office/powerpoint/2010/main" val="2919224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image" Target="../media/image4.png"/><Relationship Id="rId16"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długi tytuł)">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63EBD56-4A88-4F5C-BEAF-A33740721C44}"/>
              </a:ext>
            </a:extLst>
          </p:cNvPr>
          <p:cNvSpPr/>
          <p:nvPr userDrawn="1"/>
        </p:nvSpPr>
        <p:spPr>
          <a:xfrm>
            <a:off x="1170659" y="1790613"/>
            <a:ext cx="9851923" cy="3924814"/>
          </a:xfrm>
          <a:prstGeom prst="rect">
            <a:avLst/>
          </a:prstGeom>
          <a:solidFill>
            <a:srgbClr val="A6D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sp>
        <p:nvSpPr>
          <p:cNvPr id="11" name="Prostokąt 10">
            <a:extLst>
              <a:ext uri="{FF2B5EF4-FFF2-40B4-BE49-F238E27FC236}">
                <a16:creationId xmlns:a16="http://schemas.microsoft.com/office/drawing/2014/main" id="{48CDFE25-4437-7188-EA7B-7D9DAD502275}"/>
              </a:ext>
            </a:extLst>
          </p:cNvPr>
          <p:cNvSpPr/>
          <p:nvPr userDrawn="1"/>
        </p:nvSpPr>
        <p:spPr>
          <a:xfrm>
            <a:off x="2" y="0"/>
            <a:ext cx="5685979" cy="244386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pic>
        <p:nvPicPr>
          <p:cNvPr id="13" name="Obraz 12" descr="Obraz zawierający tekst&#10;&#10;Opis wygenerowany automatycznie">
            <a:extLst>
              <a:ext uri="{FF2B5EF4-FFF2-40B4-BE49-F238E27FC236}">
                <a16:creationId xmlns:a16="http://schemas.microsoft.com/office/drawing/2014/main" id="{49D1ECBE-9DB2-9B2A-CE8F-84EF95EA48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0827" y="1790612"/>
            <a:ext cx="4514751" cy="653253"/>
          </a:xfrm>
          <a:prstGeom prst="rect">
            <a:avLst/>
          </a:prstGeom>
        </p:spPr>
      </p:pic>
      <p:pic>
        <p:nvPicPr>
          <p:cNvPr id="14" name="Obraz 13">
            <a:extLst>
              <a:ext uri="{FF2B5EF4-FFF2-40B4-BE49-F238E27FC236}">
                <a16:creationId xmlns:a16="http://schemas.microsoft.com/office/drawing/2014/main" id="{2B41AD81-079D-B212-C8B7-9A9D3BEE5179}"/>
              </a:ext>
            </a:extLst>
          </p:cNvPr>
          <p:cNvPicPr>
            <a:picLocks noChangeAspect="1"/>
          </p:cNvPicPr>
          <p:nvPr userDrawn="1"/>
        </p:nvPicPr>
        <p:blipFill>
          <a:blip r:embed="rId3" cstate="print">
            <a:alphaModFix amt="55000"/>
            <a:extLst>
              <a:ext uri="{28A0092B-C50C-407E-A947-70E740481C1C}">
                <a14:useLocalDpi xmlns:a14="http://schemas.microsoft.com/office/drawing/2010/main" val="0"/>
              </a:ext>
            </a:extLst>
          </a:blip>
          <a:stretch>
            <a:fillRect/>
          </a:stretch>
        </p:blipFill>
        <p:spPr>
          <a:xfrm>
            <a:off x="681487" y="490243"/>
            <a:ext cx="1231537" cy="979756"/>
          </a:xfrm>
          <a:prstGeom prst="rect">
            <a:avLst/>
          </a:prstGeom>
        </p:spPr>
      </p:pic>
      <p:pic>
        <p:nvPicPr>
          <p:cNvPr id="15" name="Obraz 14">
            <a:extLst>
              <a:ext uri="{FF2B5EF4-FFF2-40B4-BE49-F238E27FC236}">
                <a16:creationId xmlns:a16="http://schemas.microsoft.com/office/drawing/2014/main" id="{0A433181-6EED-44B3-4822-4AF9E6BA906A}"/>
              </a:ext>
            </a:extLst>
          </p:cNvPr>
          <p:cNvPicPr>
            <a:picLocks noChangeAspect="1"/>
          </p:cNvPicPr>
          <p:nvPr userDrawn="1"/>
        </p:nvPicPr>
        <p:blipFill>
          <a:blip r:embed="rId4" cstate="print">
            <a:alphaModFix amt="55000"/>
            <a:extLst>
              <a:ext uri="{28A0092B-C50C-407E-A947-70E740481C1C}">
                <a14:useLocalDpi xmlns:a14="http://schemas.microsoft.com/office/drawing/2010/main" val="0"/>
              </a:ext>
            </a:extLst>
          </a:blip>
          <a:stretch>
            <a:fillRect/>
          </a:stretch>
        </p:blipFill>
        <p:spPr>
          <a:xfrm>
            <a:off x="2401255" y="490243"/>
            <a:ext cx="1231537" cy="979756"/>
          </a:xfrm>
          <a:prstGeom prst="rect">
            <a:avLst/>
          </a:prstGeom>
        </p:spPr>
      </p:pic>
      <p:pic>
        <p:nvPicPr>
          <p:cNvPr id="16" name="Obraz 15">
            <a:extLst>
              <a:ext uri="{FF2B5EF4-FFF2-40B4-BE49-F238E27FC236}">
                <a16:creationId xmlns:a16="http://schemas.microsoft.com/office/drawing/2014/main" id="{276322E5-6025-7EA2-67FB-9F57E9210052}"/>
              </a:ext>
            </a:extLst>
          </p:cNvPr>
          <p:cNvPicPr>
            <a:picLocks noChangeAspect="1"/>
          </p:cNvPicPr>
          <p:nvPr userDrawn="1"/>
        </p:nvPicPr>
        <p:blipFill>
          <a:blip r:embed="rId5" cstate="print">
            <a:alphaModFix amt="55000"/>
            <a:extLst>
              <a:ext uri="{28A0092B-C50C-407E-A947-70E740481C1C}">
                <a14:useLocalDpi xmlns:a14="http://schemas.microsoft.com/office/drawing/2010/main" val="0"/>
              </a:ext>
            </a:extLst>
          </a:blip>
          <a:stretch>
            <a:fillRect/>
          </a:stretch>
        </p:blipFill>
        <p:spPr>
          <a:xfrm>
            <a:off x="4121023" y="490243"/>
            <a:ext cx="1231537" cy="979756"/>
          </a:xfrm>
          <a:prstGeom prst="rect">
            <a:avLst/>
          </a:prstGeom>
        </p:spPr>
      </p:pic>
      <p:sp>
        <p:nvSpPr>
          <p:cNvPr id="2" name="Title 1"/>
          <p:cNvSpPr>
            <a:spLocks noGrp="1"/>
          </p:cNvSpPr>
          <p:nvPr>
            <p:ph type="ctrTitle"/>
          </p:nvPr>
        </p:nvSpPr>
        <p:spPr>
          <a:xfrm>
            <a:off x="1580332" y="2775173"/>
            <a:ext cx="9031400" cy="1004864"/>
          </a:xfrm>
        </p:spPr>
        <p:txBody>
          <a:bodyPr anchor="t" anchorCtr="0">
            <a:normAutofit/>
          </a:bodyPr>
          <a:lstStyle>
            <a:lvl1pPr algn="l">
              <a:lnSpc>
                <a:spcPts val="3629"/>
              </a:lnSpc>
              <a:defRPr sz="2903"/>
            </a:lvl1pPr>
          </a:lstStyle>
          <a:p>
            <a:r>
              <a:rPr lang="pl-PL"/>
              <a:t>Kliknij, aby edytować styl</a:t>
            </a:r>
            <a:endParaRPr lang="en-US" dirty="0"/>
          </a:p>
        </p:txBody>
      </p:sp>
      <p:sp>
        <p:nvSpPr>
          <p:cNvPr id="3" name="Subtitle 2"/>
          <p:cNvSpPr>
            <a:spLocks noGrp="1"/>
          </p:cNvSpPr>
          <p:nvPr>
            <p:ph type="subTitle" idx="1"/>
          </p:nvPr>
        </p:nvSpPr>
        <p:spPr>
          <a:xfrm>
            <a:off x="1580345" y="4410532"/>
            <a:ext cx="9031311" cy="979756"/>
          </a:xfrm>
        </p:spPr>
        <p:txBody>
          <a:bodyPr>
            <a:normAutofit/>
          </a:bodyPr>
          <a:lstStyle>
            <a:lvl1pPr marL="0" indent="0" algn="l">
              <a:lnSpc>
                <a:spcPts val="3175"/>
              </a:lnSpc>
              <a:buNone/>
              <a:defRPr sz="2540" b="1">
                <a:solidFill>
                  <a:schemeClr val="tx2"/>
                </a:solidFill>
              </a:defRPr>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pl-PL"/>
              <a:t>Kliknij, aby edytować styl wzorca podtytułu</a:t>
            </a:r>
            <a:endParaRPr lang="en-US" dirty="0"/>
          </a:p>
        </p:txBody>
      </p:sp>
      <p:sp>
        <p:nvSpPr>
          <p:cNvPr id="4" name="Date Placeholder 3"/>
          <p:cNvSpPr>
            <a:spLocks noGrp="1"/>
          </p:cNvSpPr>
          <p:nvPr>
            <p:ph type="dt" sz="half" idx="10"/>
          </p:nvPr>
        </p:nvSpPr>
        <p:spPr>
          <a:xfrm>
            <a:off x="8968958" y="490243"/>
            <a:ext cx="2052383" cy="316710"/>
          </a:xfrm>
          <a:prstGeom prst="rect">
            <a:avLst/>
          </a:prstGeom>
        </p:spPr>
        <p:txBody>
          <a:bodyPr lIns="0" tIns="0" rIns="0" bIns="0"/>
          <a:lstStyle>
            <a:lvl1pPr algn="r">
              <a:lnSpc>
                <a:spcPts val="1633"/>
              </a:lnSpc>
              <a:defRPr sz="1270">
                <a:solidFill>
                  <a:schemeClr val="tx2"/>
                </a:solidFill>
                <a:latin typeface="Open Sans" pitchFamily="2" charset="0"/>
                <a:ea typeface="Open Sans" pitchFamily="2" charset="0"/>
                <a:cs typeface="Open Sans" pitchFamily="2" charset="0"/>
              </a:defRPr>
            </a:lvl1pPr>
          </a:lstStyle>
          <a:p>
            <a:endParaRPr lang="pl-PL" dirty="0"/>
          </a:p>
        </p:txBody>
      </p:sp>
      <p:pic>
        <p:nvPicPr>
          <p:cNvPr id="8" name="Obraz 7">
            <a:extLst>
              <a:ext uri="{FF2B5EF4-FFF2-40B4-BE49-F238E27FC236}">
                <a16:creationId xmlns:a16="http://schemas.microsoft.com/office/drawing/2014/main" id="{500FFCFA-D3A4-40A4-E76C-99575547246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03127" y="5779698"/>
            <a:ext cx="1848740" cy="861090"/>
          </a:xfrm>
          <a:prstGeom prst="rect">
            <a:avLst/>
          </a:prstGeom>
        </p:spPr>
      </p:pic>
      <p:pic>
        <p:nvPicPr>
          <p:cNvPr id="10" name="Obraz 9">
            <a:extLst>
              <a:ext uri="{FF2B5EF4-FFF2-40B4-BE49-F238E27FC236}">
                <a16:creationId xmlns:a16="http://schemas.microsoft.com/office/drawing/2014/main" id="{DC91A070-16DB-C0E1-0B7B-93924541A6E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2348" y="5779698"/>
            <a:ext cx="3002864" cy="861090"/>
          </a:xfrm>
          <a:prstGeom prst="rect">
            <a:avLst/>
          </a:prstGeom>
        </p:spPr>
      </p:pic>
      <p:pic>
        <p:nvPicPr>
          <p:cNvPr id="12" name="Obraz 11">
            <a:extLst>
              <a:ext uri="{FF2B5EF4-FFF2-40B4-BE49-F238E27FC236}">
                <a16:creationId xmlns:a16="http://schemas.microsoft.com/office/drawing/2014/main" id="{AB280FEF-799B-B9CA-10D2-815DA71DA23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245088" y="5779092"/>
            <a:ext cx="2554038" cy="862304"/>
          </a:xfrm>
          <a:prstGeom prst="rect">
            <a:avLst/>
          </a:prstGeom>
        </p:spPr>
      </p:pic>
    </p:spTree>
    <p:extLst>
      <p:ext uri="{BB962C8B-B14F-4D97-AF65-F5344CB8AC3E}">
        <p14:creationId xmlns:p14="http://schemas.microsoft.com/office/powerpoint/2010/main" val="846608702"/>
      </p:ext>
    </p:extLst>
  </p:cSld>
  <p:clrMapOvr>
    <a:masterClrMapping/>
  </p:clrMapOvr>
  <p:extLst>
    <p:ext uri="{DCECCB84-F9BA-43D5-87BE-67443E8EF086}">
      <p15:sldGuideLst xmlns:p15="http://schemas.microsoft.com/office/powerpoint/2012/main">
        <p15:guide id="1" pos="193">
          <p15:clr>
            <a:srgbClr val="FBAE40"/>
          </p15:clr>
        </p15:guide>
        <p15:guide id="2" orient="horz" pos="113">
          <p15:clr>
            <a:srgbClr val="FBAE40"/>
          </p15:clr>
        </p15:guide>
        <p15:guide id="3" orient="horz" pos="2381">
          <p15:clr>
            <a:srgbClr val="FBAE40"/>
          </p15:clr>
        </p15:guide>
        <p15:guide id="4" orient="horz" pos="340">
          <p15:clr>
            <a:srgbClr val="FBAE40"/>
          </p15:clr>
        </p15:guide>
        <p15:guide id="5" orient="horz" pos="567">
          <p15:clr>
            <a:srgbClr val="FBAE40"/>
          </p15:clr>
        </p15:guide>
        <p15:guide id="6" orient="horz" pos="794">
          <p15:clr>
            <a:srgbClr val="FBAE40"/>
          </p15:clr>
        </p15:guide>
        <p15:guide id="7" orient="horz" pos="1020">
          <p15:clr>
            <a:srgbClr val="FBAE40"/>
          </p15:clr>
        </p15:guide>
        <p15:guide id="8" orient="horz" pos="1247">
          <p15:clr>
            <a:srgbClr val="FBAE40"/>
          </p15:clr>
        </p15:guide>
        <p15:guide id="9" orient="horz" pos="1474">
          <p15:clr>
            <a:srgbClr val="FBAE40"/>
          </p15:clr>
        </p15:guide>
        <p15:guide id="10" orient="horz" pos="1701">
          <p15:clr>
            <a:srgbClr val="FBAE40"/>
          </p15:clr>
        </p15:guide>
        <p15:guide id="11" orient="horz" pos="1927">
          <p15:clr>
            <a:srgbClr val="FBAE40"/>
          </p15:clr>
        </p15:guide>
        <p15:guide id="12" orient="horz" pos="2154">
          <p15:clr>
            <a:srgbClr val="FBAE40"/>
          </p15:clr>
        </p15:guide>
        <p15:guide id="13" orient="horz" pos="2608">
          <p15:clr>
            <a:srgbClr val="FBAE40"/>
          </p15:clr>
        </p15:guide>
        <p15:guide id="14" orient="horz" pos="2835">
          <p15:clr>
            <a:srgbClr val="FBAE40"/>
          </p15:clr>
        </p15:guide>
        <p15:guide id="15" orient="horz" pos="3061">
          <p15:clr>
            <a:srgbClr val="FBAE40"/>
          </p15:clr>
        </p15:guide>
        <p15:guide id="16" orient="horz" pos="3288">
          <p15:clr>
            <a:srgbClr val="FBAE40"/>
          </p15:clr>
        </p15:guide>
        <p15:guide id="17" orient="horz" pos="3515">
          <p15:clr>
            <a:srgbClr val="FBAE40"/>
          </p15:clr>
        </p15:guide>
        <p15:guide id="18" orient="horz" pos="3742">
          <p15:clr>
            <a:srgbClr val="FBAE40"/>
          </p15:clr>
        </p15:guide>
        <p15:guide id="19" orient="horz" pos="3968">
          <p15:clr>
            <a:srgbClr val="FBAE40"/>
          </p15:clr>
        </p15:guide>
        <p15:guide id="20" orient="horz" pos="4195">
          <p15:clr>
            <a:srgbClr val="FBAE40"/>
          </p15:clr>
        </p15:guide>
        <p15:guide id="21" orient="horz" pos="4422">
          <p15:clr>
            <a:srgbClr val="FBAE40"/>
          </p15:clr>
        </p15:guide>
        <p15:guide id="22" orient="horz" pos="4649">
          <p15:clr>
            <a:srgbClr val="FBAE40"/>
          </p15:clr>
        </p15:guide>
        <p15:guide id="23" pos="419">
          <p15:clr>
            <a:srgbClr val="FBAE40"/>
          </p15:clr>
        </p15:guide>
        <p15:guide id="24" pos="646">
          <p15:clr>
            <a:srgbClr val="FBAE40"/>
          </p15:clr>
        </p15:guide>
        <p15:guide id="25" pos="873">
          <p15:clr>
            <a:srgbClr val="FBAE40"/>
          </p15:clr>
        </p15:guide>
        <p15:guide id="26" pos="1100">
          <p15:clr>
            <a:srgbClr val="FBAE40"/>
          </p15:clr>
        </p15:guide>
        <p15:guide id="27" pos="1327">
          <p15:clr>
            <a:srgbClr val="FBAE40"/>
          </p15:clr>
        </p15:guide>
        <p15:guide id="28" pos="1553">
          <p15:clr>
            <a:srgbClr val="FBAE40"/>
          </p15:clr>
        </p15:guide>
        <p15:guide id="29" pos="1780">
          <p15:clr>
            <a:srgbClr val="FBAE40"/>
          </p15:clr>
        </p15:guide>
        <p15:guide id="30" pos="2007">
          <p15:clr>
            <a:srgbClr val="FBAE40"/>
          </p15:clr>
        </p15:guide>
        <p15:guide id="31" pos="2234">
          <p15:clr>
            <a:srgbClr val="FBAE40"/>
          </p15:clr>
        </p15:guide>
        <p15:guide id="32" pos="2460">
          <p15:clr>
            <a:srgbClr val="FBAE40"/>
          </p15:clr>
        </p15:guide>
        <p15:guide id="33" pos="2687">
          <p15:clr>
            <a:srgbClr val="FBAE40"/>
          </p15:clr>
        </p15:guide>
        <p15:guide id="34" pos="2914">
          <p15:clr>
            <a:srgbClr val="FBAE40"/>
          </p15:clr>
        </p15:guide>
        <p15:guide id="35" pos="3141">
          <p15:clr>
            <a:srgbClr val="FBAE40"/>
          </p15:clr>
        </p15:guide>
        <p15:guide id="36" pos="3368">
          <p15:clr>
            <a:srgbClr val="FBAE40"/>
          </p15:clr>
        </p15:guide>
        <p15:guide id="37" pos="3594">
          <p15:clr>
            <a:srgbClr val="FBAE40"/>
          </p15:clr>
        </p15:guide>
        <p15:guide id="38" pos="3821">
          <p15:clr>
            <a:srgbClr val="FBAE40"/>
          </p15:clr>
        </p15:guide>
        <p15:guide id="39" pos="4048">
          <p15:clr>
            <a:srgbClr val="FBAE40"/>
          </p15:clr>
        </p15:guide>
        <p15:guide id="40" pos="4275">
          <p15:clr>
            <a:srgbClr val="FBAE40"/>
          </p15:clr>
        </p15:guide>
        <p15:guide id="41" pos="4501">
          <p15:clr>
            <a:srgbClr val="FBAE40"/>
          </p15:clr>
        </p15:guide>
        <p15:guide id="42" pos="4728">
          <p15:clr>
            <a:srgbClr val="FBAE40"/>
          </p15:clr>
        </p15:guide>
        <p15:guide id="43" pos="4955">
          <p15:clr>
            <a:srgbClr val="FBAE40"/>
          </p15:clr>
        </p15:guide>
        <p15:guide id="44" pos="5182">
          <p15:clr>
            <a:srgbClr val="FBAE40"/>
          </p15:clr>
        </p15:guide>
        <p15:guide id="45" pos="5408">
          <p15:clr>
            <a:srgbClr val="FBAE40"/>
          </p15:clr>
        </p15:guide>
        <p15:guide id="46" pos="5635">
          <p15:clr>
            <a:srgbClr val="FBAE40"/>
          </p15:clr>
        </p15:guide>
        <p15:guide id="47" pos="5862">
          <p15:clr>
            <a:srgbClr val="FBAE40"/>
          </p15:clr>
        </p15:guide>
        <p15:guide id="48" pos="6089">
          <p15:clr>
            <a:srgbClr val="FBAE40"/>
          </p15:clr>
        </p15:guide>
        <p15:guide id="49" pos="6316">
          <p15:clr>
            <a:srgbClr val="FBAE40"/>
          </p15:clr>
        </p15:guide>
        <p15:guide id="50" pos="654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2_Slajd tytułowy (długi tytuł)">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63EBD56-4A88-4F5C-BEAF-A33740721C44}"/>
              </a:ext>
            </a:extLst>
          </p:cNvPr>
          <p:cNvSpPr/>
          <p:nvPr userDrawn="1"/>
        </p:nvSpPr>
        <p:spPr>
          <a:xfrm>
            <a:off x="1169419" y="1799461"/>
            <a:ext cx="9853164" cy="3915966"/>
          </a:xfrm>
          <a:prstGeom prst="rect">
            <a:avLst/>
          </a:prstGeom>
          <a:solidFill>
            <a:srgbClr val="A6D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sp>
        <p:nvSpPr>
          <p:cNvPr id="11" name="Prostokąt 10">
            <a:extLst>
              <a:ext uri="{FF2B5EF4-FFF2-40B4-BE49-F238E27FC236}">
                <a16:creationId xmlns:a16="http://schemas.microsoft.com/office/drawing/2014/main" id="{48CDFE25-4437-7188-EA7B-7D9DAD502275}"/>
              </a:ext>
              <a:ext uri="{C183D7F6-B498-43B3-948B-1728B52AA6E4}">
                <adec:decorative xmlns:adec="http://schemas.microsoft.com/office/drawing/2017/decorative" val="1"/>
              </a:ext>
            </a:extLst>
          </p:cNvPr>
          <p:cNvSpPr/>
          <p:nvPr userDrawn="1"/>
        </p:nvSpPr>
        <p:spPr>
          <a:xfrm>
            <a:off x="2" y="0"/>
            <a:ext cx="5685979" cy="244386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pic>
        <p:nvPicPr>
          <p:cNvPr id="13" name="Obraz 12" descr="Obraz zawierający tekst&#10;&#10;Opis wygenerowany automatycznie">
            <a:extLst>
              <a:ext uri="{FF2B5EF4-FFF2-40B4-BE49-F238E27FC236}">
                <a16:creationId xmlns:a16="http://schemas.microsoft.com/office/drawing/2014/main" id="{49D1ECBE-9DB2-9B2A-CE8F-84EF95EA48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9419" y="1799460"/>
            <a:ext cx="4514751" cy="653253"/>
          </a:xfrm>
          <a:prstGeom prst="rect">
            <a:avLst/>
          </a:prstGeom>
        </p:spPr>
      </p:pic>
      <p:sp>
        <p:nvSpPr>
          <p:cNvPr id="2" name="Title 1"/>
          <p:cNvSpPr>
            <a:spLocks noGrp="1"/>
          </p:cNvSpPr>
          <p:nvPr>
            <p:ph type="ctrTitle"/>
          </p:nvPr>
        </p:nvSpPr>
        <p:spPr>
          <a:xfrm>
            <a:off x="1580332" y="2785254"/>
            <a:ext cx="9031400" cy="986800"/>
          </a:xfrm>
        </p:spPr>
        <p:txBody>
          <a:bodyPr anchor="t" anchorCtr="0">
            <a:normAutofit/>
          </a:bodyPr>
          <a:lstStyle>
            <a:lvl1pPr algn="l">
              <a:lnSpc>
                <a:spcPts val="3629"/>
              </a:lnSpc>
              <a:defRPr sz="2903"/>
            </a:lvl1pPr>
          </a:lstStyle>
          <a:p>
            <a:r>
              <a:rPr lang="pl-PL"/>
              <a:t>Kliknij, aby edytować styl</a:t>
            </a:r>
            <a:endParaRPr lang="en-US" dirty="0"/>
          </a:p>
        </p:txBody>
      </p:sp>
      <p:sp>
        <p:nvSpPr>
          <p:cNvPr id="3" name="Subtitle 2"/>
          <p:cNvSpPr>
            <a:spLocks noGrp="1"/>
          </p:cNvSpPr>
          <p:nvPr>
            <p:ph type="subTitle" idx="1"/>
          </p:nvPr>
        </p:nvSpPr>
        <p:spPr>
          <a:xfrm>
            <a:off x="1580345" y="4410532"/>
            <a:ext cx="9031311" cy="979756"/>
          </a:xfrm>
        </p:spPr>
        <p:txBody>
          <a:bodyPr>
            <a:normAutofit/>
          </a:bodyPr>
          <a:lstStyle>
            <a:lvl1pPr marL="0" indent="0" algn="l">
              <a:lnSpc>
                <a:spcPts val="3175"/>
              </a:lnSpc>
              <a:buNone/>
              <a:defRPr sz="2540" b="1">
                <a:solidFill>
                  <a:schemeClr val="tx2"/>
                </a:solidFill>
              </a:defRPr>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pl-PL"/>
              <a:t>Kliknij, aby edytować styl wzorca podtytułu</a:t>
            </a:r>
            <a:endParaRPr lang="en-US" dirty="0"/>
          </a:p>
        </p:txBody>
      </p:sp>
      <p:sp>
        <p:nvSpPr>
          <p:cNvPr id="4" name="Date Placeholder 3"/>
          <p:cNvSpPr>
            <a:spLocks noGrp="1"/>
          </p:cNvSpPr>
          <p:nvPr>
            <p:ph type="dt" sz="half" idx="10"/>
          </p:nvPr>
        </p:nvSpPr>
        <p:spPr>
          <a:xfrm>
            <a:off x="8968958" y="490243"/>
            <a:ext cx="2052383" cy="316710"/>
          </a:xfrm>
          <a:prstGeom prst="rect">
            <a:avLst/>
          </a:prstGeom>
        </p:spPr>
        <p:txBody>
          <a:bodyPr lIns="0" tIns="0" rIns="0" bIns="0"/>
          <a:lstStyle>
            <a:lvl1pPr algn="r">
              <a:lnSpc>
                <a:spcPts val="1633"/>
              </a:lnSpc>
              <a:defRPr sz="1270">
                <a:solidFill>
                  <a:schemeClr val="tx2"/>
                </a:solidFill>
                <a:latin typeface="Open Sans" pitchFamily="2" charset="0"/>
                <a:ea typeface="Open Sans" pitchFamily="2" charset="0"/>
                <a:cs typeface="Open Sans" pitchFamily="2" charset="0"/>
              </a:defRPr>
            </a:lvl1pPr>
          </a:lstStyle>
          <a:p>
            <a:endParaRPr lang="pl-PL" dirty="0"/>
          </a:p>
        </p:txBody>
      </p:sp>
      <p:pic>
        <p:nvPicPr>
          <p:cNvPr id="8" name="Obraz 7" descr="logo Funduszy Europejskich">
            <a:extLst>
              <a:ext uri="{FF2B5EF4-FFF2-40B4-BE49-F238E27FC236}">
                <a16:creationId xmlns:a16="http://schemas.microsoft.com/office/drawing/2014/main" id="{500FFCFA-D3A4-40A4-E76C-99575547246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03127" y="5779698"/>
            <a:ext cx="1848740" cy="861090"/>
          </a:xfrm>
          <a:prstGeom prst="rect">
            <a:avLst/>
          </a:prstGeom>
        </p:spPr>
      </p:pic>
      <p:pic>
        <p:nvPicPr>
          <p:cNvPr id="10" name="Obraz 9" descr="flaga Unii Europejskiej z dopiskiem dofinansowane przez Unię Europejską">
            <a:extLst>
              <a:ext uri="{FF2B5EF4-FFF2-40B4-BE49-F238E27FC236}">
                <a16:creationId xmlns:a16="http://schemas.microsoft.com/office/drawing/2014/main" id="{DC91A070-16DB-C0E1-0B7B-93924541A6E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92348" y="5779698"/>
            <a:ext cx="3002864" cy="861090"/>
          </a:xfrm>
          <a:prstGeom prst="rect">
            <a:avLst/>
          </a:prstGeom>
        </p:spPr>
      </p:pic>
      <p:pic>
        <p:nvPicPr>
          <p:cNvPr id="12" name="Obraz 11" descr="barwy RP">
            <a:extLst>
              <a:ext uri="{FF2B5EF4-FFF2-40B4-BE49-F238E27FC236}">
                <a16:creationId xmlns:a16="http://schemas.microsoft.com/office/drawing/2014/main" id="{AB280FEF-799B-B9CA-10D2-815DA71DA23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245088" y="5779092"/>
            <a:ext cx="2554038" cy="862304"/>
          </a:xfrm>
          <a:prstGeom prst="rect">
            <a:avLst/>
          </a:prstGeom>
        </p:spPr>
      </p:pic>
      <p:pic>
        <p:nvPicPr>
          <p:cNvPr id="6" name="Obraz 5">
            <a:extLst>
              <a:ext uri="{FF2B5EF4-FFF2-40B4-BE49-F238E27FC236}">
                <a16:creationId xmlns:a16="http://schemas.microsoft.com/office/drawing/2014/main" id="{039E0742-6ADE-F448-8437-7F591E1D07FA}"/>
              </a:ext>
            </a:extLst>
          </p:cNvPr>
          <p:cNvPicPr>
            <a:picLocks noChangeAspect="1"/>
          </p:cNvPicPr>
          <p:nvPr userDrawn="1"/>
        </p:nvPicPr>
        <p:blipFill>
          <a:blip r:embed="rId6" cstate="print">
            <a:alphaModFix amt="55000"/>
            <a:extLst>
              <a:ext uri="{28A0092B-C50C-407E-A947-70E740481C1C}">
                <a14:useLocalDpi xmlns:a14="http://schemas.microsoft.com/office/drawing/2010/main" val="0"/>
              </a:ext>
            </a:extLst>
          </a:blip>
          <a:stretch>
            <a:fillRect/>
          </a:stretch>
        </p:blipFill>
        <p:spPr>
          <a:xfrm>
            <a:off x="744346" y="1128866"/>
            <a:ext cx="434459" cy="345636"/>
          </a:xfrm>
          <a:prstGeom prst="rect">
            <a:avLst/>
          </a:prstGeom>
        </p:spPr>
      </p:pic>
      <p:pic>
        <p:nvPicPr>
          <p:cNvPr id="17" name="Obraz 16">
            <a:extLst>
              <a:ext uri="{FF2B5EF4-FFF2-40B4-BE49-F238E27FC236}">
                <a16:creationId xmlns:a16="http://schemas.microsoft.com/office/drawing/2014/main" id="{F60567DB-D582-D44E-A6AD-12B2B5F1FE7B}"/>
              </a:ext>
            </a:extLst>
          </p:cNvPr>
          <p:cNvPicPr>
            <a:picLocks noChangeAspect="1"/>
          </p:cNvPicPr>
          <p:nvPr userDrawn="1"/>
        </p:nvPicPr>
        <p:blipFill>
          <a:blip r:embed="rId7" cstate="print">
            <a:alphaModFix amt="55000"/>
            <a:extLst>
              <a:ext uri="{28A0092B-C50C-407E-A947-70E740481C1C}">
                <a14:useLocalDpi xmlns:a14="http://schemas.microsoft.com/office/drawing/2010/main" val="0"/>
              </a:ext>
            </a:extLst>
          </a:blip>
          <a:stretch>
            <a:fillRect/>
          </a:stretch>
        </p:blipFill>
        <p:spPr>
          <a:xfrm>
            <a:off x="1556811" y="495200"/>
            <a:ext cx="434459" cy="345636"/>
          </a:xfrm>
          <a:prstGeom prst="rect">
            <a:avLst/>
          </a:prstGeom>
        </p:spPr>
      </p:pic>
      <p:pic>
        <p:nvPicPr>
          <p:cNvPr id="19" name="Obraz 18">
            <a:extLst>
              <a:ext uri="{FF2B5EF4-FFF2-40B4-BE49-F238E27FC236}">
                <a16:creationId xmlns:a16="http://schemas.microsoft.com/office/drawing/2014/main" id="{39EEE39C-033E-F640-8C4C-E23D91BEA336}"/>
              </a:ext>
            </a:extLst>
          </p:cNvPr>
          <p:cNvPicPr>
            <a:picLocks noChangeAspect="1"/>
          </p:cNvPicPr>
          <p:nvPr userDrawn="1"/>
        </p:nvPicPr>
        <p:blipFill>
          <a:blip r:embed="rId8" cstate="print">
            <a:alphaModFix amt="55000"/>
            <a:extLst>
              <a:ext uri="{28A0092B-C50C-407E-A947-70E740481C1C}">
                <a14:useLocalDpi xmlns:a14="http://schemas.microsoft.com/office/drawing/2010/main" val="0"/>
              </a:ext>
            </a:extLst>
          </a:blip>
          <a:stretch>
            <a:fillRect/>
          </a:stretch>
        </p:blipFill>
        <p:spPr>
          <a:xfrm>
            <a:off x="1574213" y="1128866"/>
            <a:ext cx="434459" cy="345636"/>
          </a:xfrm>
          <a:prstGeom prst="rect">
            <a:avLst/>
          </a:prstGeom>
        </p:spPr>
      </p:pic>
      <p:pic>
        <p:nvPicPr>
          <p:cNvPr id="21" name="Obraz 20">
            <a:extLst>
              <a:ext uri="{FF2B5EF4-FFF2-40B4-BE49-F238E27FC236}">
                <a16:creationId xmlns:a16="http://schemas.microsoft.com/office/drawing/2014/main" id="{C169AC8E-96EA-1048-803E-97D6CEE5E102}"/>
              </a:ext>
            </a:extLst>
          </p:cNvPr>
          <p:cNvPicPr>
            <a:picLocks noChangeAspect="1"/>
          </p:cNvPicPr>
          <p:nvPr userDrawn="1"/>
        </p:nvPicPr>
        <p:blipFill>
          <a:blip r:embed="rId9" cstate="print">
            <a:alphaModFix amt="55000"/>
            <a:extLst>
              <a:ext uri="{28A0092B-C50C-407E-A947-70E740481C1C}">
                <a14:useLocalDpi xmlns:a14="http://schemas.microsoft.com/office/drawing/2010/main" val="0"/>
              </a:ext>
            </a:extLst>
          </a:blip>
          <a:stretch>
            <a:fillRect/>
          </a:stretch>
        </p:blipFill>
        <p:spPr>
          <a:xfrm>
            <a:off x="4864326" y="488325"/>
            <a:ext cx="434459" cy="345636"/>
          </a:xfrm>
          <a:prstGeom prst="rect">
            <a:avLst/>
          </a:prstGeom>
        </p:spPr>
      </p:pic>
      <p:pic>
        <p:nvPicPr>
          <p:cNvPr id="23" name="Obraz 22">
            <a:extLst>
              <a:ext uri="{FF2B5EF4-FFF2-40B4-BE49-F238E27FC236}">
                <a16:creationId xmlns:a16="http://schemas.microsoft.com/office/drawing/2014/main" id="{D5D90F56-CFD2-1A40-B479-B556FC2D370D}"/>
              </a:ext>
            </a:extLst>
          </p:cNvPr>
          <p:cNvPicPr>
            <a:picLocks noChangeAspect="1"/>
          </p:cNvPicPr>
          <p:nvPr userDrawn="1"/>
        </p:nvPicPr>
        <p:blipFill>
          <a:blip r:embed="rId10" cstate="print">
            <a:alphaModFix amt="55000"/>
            <a:extLst>
              <a:ext uri="{28A0092B-C50C-407E-A947-70E740481C1C}">
                <a14:useLocalDpi xmlns:a14="http://schemas.microsoft.com/office/drawing/2010/main" val="0"/>
              </a:ext>
            </a:extLst>
          </a:blip>
          <a:stretch>
            <a:fillRect/>
          </a:stretch>
        </p:blipFill>
        <p:spPr>
          <a:xfrm>
            <a:off x="734959" y="495200"/>
            <a:ext cx="434459" cy="345636"/>
          </a:xfrm>
          <a:prstGeom prst="rect">
            <a:avLst/>
          </a:prstGeom>
        </p:spPr>
      </p:pic>
      <p:pic>
        <p:nvPicPr>
          <p:cNvPr id="25" name="Obraz 24">
            <a:extLst>
              <a:ext uri="{FF2B5EF4-FFF2-40B4-BE49-F238E27FC236}">
                <a16:creationId xmlns:a16="http://schemas.microsoft.com/office/drawing/2014/main" id="{48E96C1A-FA5C-A24F-9872-8608B9B3BC4F}"/>
              </a:ext>
            </a:extLst>
          </p:cNvPr>
          <p:cNvPicPr>
            <a:picLocks noChangeAspect="1"/>
          </p:cNvPicPr>
          <p:nvPr userDrawn="1"/>
        </p:nvPicPr>
        <p:blipFill>
          <a:blip r:embed="rId11" cstate="print">
            <a:alphaModFix amt="55000"/>
            <a:extLst>
              <a:ext uri="{28A0092B-C50C-407E-A947-70E740481C1C}">
                <a14:useLocalDpi xmlns:a14="http://schemas.microsoft.com/office/drawing/2010/main" val="0"/>
              </a:ext>
            </a:extLst>
          </a:blip>
          <a:stretch>
            <a:fillRect/>
          </a:stretch>
        </p:blipFill>
        <p:spPr>
          <a:xfrm>
            <a:off x="2399550" y="1138358"/>
            <a:ext cx="434459" cy="345636"/>
          </a:xfrm>
          <a:prstGeom prst="rect">
            <a:avLst/>
          </a:prstGeom>
        </p:spPr>
      </p:pic>
      <p:pic>
        <p:nvPicPr>
          <p:cNvPr id="27" name="Obraz 26">
            <a:extLst>
              <a:ext uri="{FF2B5EF4-FFF2-40B4-BE49-F238E27FC236}">
                <a16:creationId xmlns:a16="http://schemas.microsoft.com/office/drawing/2014/main" id="{28B2440F-CBE5-784D-ADC8-E797F64F472B}"/>
              </a:ext>
            </a:extLst>
          </p:cNvPr>
          <p:cNvPicPr>
            <a:picLocks noChangeAspect="1"/>
          </p:cNvPicPr>
          <p:nvPr userDrawn="1"/>
        </p:nvPicPr>
        <p:blipFill>
          <a:blip r:embed="rId12" cstate="print">
            <a:alphaModFix amt="55000"/>
            <a:extLst>
              <a:ext uri="{28A0092B-C50C-407E-A947-70E740481C1C}">
                <a14:useLocalDpi xmlns:a14="http://schemas.microsoft.com/office/drawing/2010/main" val="0"/>
              </a:ext>
            </a:extLst>
          </a:blip>
          <a:stretch>
            <a:fillRect/>
          </a:stretch>
        </p:blipFill>
        <p:spPr>
          <a:xfrm>
            <a:off x="3209564" y="493114"/>
            <a:ext cx="434459" cy="345636"/>
          </a:xfrm>
          <a:prstGeom prst="rect">
            <a:avLst/>
          </a:prstGeom>
        </p:spPr>
      </p:pic>
      <p:pic>
        <p:nvPicPr>
          <p:cNvPr id="29" name="Obraz 28">
            <a:extLst>
              <a:ext uri="{FF2B5EF4-FFF2-40B4-BE49-F238E27FC236}">
                <a16:creationId xmlns:a16="http://schemas.microsoft.com/office/drawing/2014/main" id="{1C717A0E-10D0-FA43-BF65-49909BDCEAFA}"/>
              </a:ext>
            </a:extLst>
          </p:cNvPr>
          <p:cNvPicPr>
            <a:picLocks noChangeAspect="1"/>
          </p:cNvPicPr>
          <p:nvPr userDrawn="1"/>
        </p:nvPicPr>
        <p:blipFill>
          <a:blip r:embed="rId13" cstate="print">
            <a:alphaModFix amt="55000"/>
            <a:extLst>
              <a:ext uri="{28A0092B-C50C-407E-A947-70E740481C1C}">
                <a14:useLocalDpi xmlns:a14="http://schemas.microsoft.com/office/drawing/2010/main" val="0"/>
              </a:ext>
            </a:extLst>
          </a:blip>
          <a:stretch>
            <a:fillRect/>
          </a:stretch>
        </p:blipFill>
        <p:spPr>
          <a:xfrm>
            <a:off x="4033303" y="485586"/>
            <a:ext cx="434459" cy="345636"/>
          </a:xfrm>
          <a:prstGeom prst="rect">
            <a:avLst/>
          </a:prstGeom>
        </p:spPr>
      </p:pic>
      <p:pic>
        <p:nvPicPr>
          <p:cNvPr id="31" name="Obraz 30">
            <a:extLst>
              <a:ext uri="{FF2B5EF4-FFF2-40B4-BE49-F238E27FC236}">
                <a16:creationId xmlns:a16="http://schemas.microsoft.com/office/drawing/2014/main" id="{A2891D6F-956C-9342-B2BB-C701A5BC5154}"/>
              </a:ext>
            </a:extLst>
          </p:cNvPr>
          <p:cNvPicPr>
            <a:picLocks noChangeAspect="1"/>
          </p:cNvPicPr>
          <p:nvPr userDrawn="1"/>
        </p:nvPicPr>
        <p:blipFill>
          <a:blip r:embed="rId14" cstate="print">
            <a:alphaModFix amt="55000"/>
            <a:extLst>
              <a:ext uri="{28A0092B-C50C-407E-A947-70E740481C1C}">
                <a14:useLocalDpi xmlns:a14="http://schemas.microsoft.com/office/drawing/2010/main" val="0"/>
              </a:ext>
            </a:extLst>
          </a:blip>
          <a:stretch>
            <a:fillRect/>
          </a:stretch>
        </p:blipFill>
        <p:spPr>
          <a:xfrm>
            <a:off x="2385824" y="481800"/>
            <a:ext cx="434459" cy="345636"/>
          </a:xfrm>
          <a:prstGeom prst="rect">
            <a:avLst/>
          </a:prstGeom>
        </p:spPr>
      </p:pic>
      <p:pic>
        <p:nvPicPr>
          <p:cNvPr id="33" name="Obraz 32">
            <a:extLst>
              <a:ext uri="{FF2B5EF4-FFF2-40B4-BE49-F238E27FC236}">
                <a16:creationId xmlns:a16="http://schemas.microsoft.com/office/drawing/2014/main" id="{7DE0C268-A93E-1C47-9AA3-10F1F10D0971}"/>
              </a:ext>
            </a:extLst>
          </p:cNvPr>
          <p:cNvPicPr>
            <a:picLocks noChangeAspect="1"/>
          </p:cNvPicPr>
          <p:nvPr userDrawn="1"/>
        </p:nvPicPr>
        <p:blipFill>
          <a:blip r:embed="rId15" cstate="print">
            <a:alphaModFix amt="55000"/>
            <a:extLst>
              <a:ext uri="{28A0092B-C50C-407E-A947-70E740481C1C}">
                <a14:useLocalDpi xmlns:a14="http://schemas.microsoft.com/office/drawing/2010/main" val="0"/>
              </a:ext>
            </a:extLst>
          </a:blip>
          <a:stretch>
            <a:fillRect/>
          </a:stretch>
        </p:blipFill>
        <p:spPr>
          <a:xfrm>
            <a:off x="4030776" y="1135780"/>
            <a:ext cx="434459" cy="345636"/>
          </a:xfrm>
          <a:prstGeom prst="rect">
            <a:avLst/>
          </a:prstGeom>
        </p:spPr>
      </p:pic>
      <p:pic>
        <p:nvPicPr>
          <p:cNvPr id="35" name="Obraz 34">
            <a:extLst>
              <a:ext uri="{FF2B5EF4-FFF2-40B4-BE49-F238E27FC236}">
                <a16:creationId xmlns:a16="http://schemas.microsoft.com/office/drawing/2014/main" id="{45508241-FE91-D847-8686-4F72BD314220}"/>
              </a:ext>
            </a:extLst>
          </p:cNvPr>
          <p:cNvPicPr>
            <a:picLocks noChangeAspect="1"/>
          </p:cNvPicPr>
          <p:nvPr userDrawn="1"/>
        </p:nvPicPr>
        <p:blipFill>
          <a:blip r:embed="rId16" cstate="print">
            <a:alphaModFix amt="55000"/>
            <a:extLst>
              <a:ext uri="{28A0092B-C50C-407E-A947-70E740481C1C}">
                <a14:useLocalDpi xmlns:a14="http://schemas.microsoft.com/office/drawing/2010/main" val="0"/>
              </a:ext>
            </a:extLst>
          </a:blip>
          <a:stretch>
            <a:fillRect/>
          </a:stretch>
        </p:blipFill>
        <p:spPr>
          <a:xfrm>
            <a:off x="4864129" y="1134476"/>
            <a:ext cx="434459" cy="345636"/>
          </a:xfrm>
          <a:prstGeom prst="rect">
            <a:avLst/>
          </a:prstGeom>
        </p:spPr>
      </p:pic>
      <p:pic>
        <p:nvPicPr>
          <p:cNvPr id="37" name="Obraz 36">
            <a:extLst>
              <a:ext uri="{FF2B5EF4-FFF2-40B4-BE49-F238E27FC236}">
                <a16:creationId xmlns:a16="http://schemas.microsoft.com/office/drawing/2014/main" id="{EB9A3203-260A-FA4A-9526-A6276A5756DA}"/>
              </a:ext>
            </a:extLst>
          </p:cNvPr>
          <p:cNvPicPr>
            <a:picLocks noChangeAspect="1"/>
          </p:cNvPicPr>
          <p:nvPr userDrawn="1"/>
        </p:nvPicPr>
        <p:blipFill>
          <a:blip r:embed="rId17" cstate="print">
            <a:alphaModFix amt="55000"/>
            <a:extLst>
              <a:ext uri="{28A0092B-C50C-407E-A947-70E740481C1C}">
                <a14:useLocalDpi xmlns:a14="http://schemas.microsoft.com/office/drawing/2010/main" val="0"/>
              </a:ext>
            </a:extLst>
          </a:blip>
          <a:stretch>
            <a:fillRect/>
          </a:stretch>
        </p:blipFill>
        <p:spPr>
          <a:xfrm>
            <a:off x="3209564" y="1134476"/>
            <a:ext cx="434459" cy="345636"/>
          </a:xfrm>
          <a:prstGeom prst="rect">
            <a:avLst/>
          </a:prstGeom>
        </p:spPr>
      </p:pic>
    </p:spTree>
    <p:extLst>
      <p:ext uri="{BB962C8B-B14F-4D97-AF65-F5344CB8AC3E}">
        <p14:creationId xmlns:p14="http://schemas.microsoft.com/office/powerpoint/2010/main" val="2851436359"/>
      </p:ext>
    </p:extLst>
  </p:cSld>
  <p:clrMapOvr>
    <a:masterClrMapping/>
  </p:clrMapOvr>
  <p:extLst>
    <p:ext uri="{DCECCB84-F9BA-43D5-87BE-67443E8EF086}">
      <p15:sldGuideLst xmlns:p15="http://schemas.microsoft.com/office/powerpoint/2012/main">
        <p15:guide id="1" pos="193">
          <p15:clr>
            <a:srgbClr val="FBAE40"/>
          </p15:clr>
        </p15:guide>
        <p15:guide id="2" orient="horz" pos="113">
          <p15:clr>
            <a:srgbClr val="FBAE40"/>
          </p15:clr>
        </p15:guide>
        <p15:guide id="3" orient="horz" pos="2381">
          <p15:clr>
            <a:srgbClr val="FBAE40"/>
          </p15:clr>
        </p15:guide>
        <p15:guide id="4" orient="horz" pos="340">
          <p15:clr>
            <a:srgbClr val="FBAE40"/>
          </p15:clr>
        </p15:guide>
        <p15:guide id="5" orient="horz" pos="567">
          <p15:clr>
            <a:srgbClr val="FBAE40"/>
          </p15:clr>
        </p15:guide>
        <p15:guide id="6" orient="horz" pos="794">
          <p15:clr>
            <a:srgbClr val="FBAE40"/>
          </p15:clr>
        </p15:guide>
        <p15:guide id="7" orient="horz" pos="1020">
          <p15:clr>
            <a:srgbClr val="FBAE40"/>
          </p15:clr>
        </p15:guide>
        <p15:guide id="8" orient="horz" pos="1247">
          <p15:clr>
            <a:srgbClr val="FBAE40"/>
          </p15:clr>
        </p15:guide>
        <p15:guide id="9" orient="horz" pos="1474">
          <p15:clr>
            <a:srgbClr val="FBAE40"/>
          </p15:clr>
        </p15:guide>
        <p15:guide id="10" orient="horz" pos="1701">
          <p15:clr>
            <a:srgbClr val="FBAE40"/>
          </p15:clr>
        </p15:guide>
        <p15:guide id="11" orient="horz" pos="1927">
          <p15:clr>
            <a:srgbClr val="FBAE40"/>
          </p15:clr>
        </p15:guide>
        <p15:guide id="12" orient="horz" pos="2154">
          <p15:clr>
            <a:srgbClr val="FBAE40"/>
          </p15:clr>
        </p15:guide>
        <p15:guide id="13" orient="horz" pos="2608">
          <p15:clr>
            <a:srgbClr val="FBAE40"/>
          </p15:clr>
        </p15:guide>
        <p15:guide id="14" orient="horz" pos="2835">
          <p15:clr>
            <a:srgbClr val="FBAE40"/>
          </p15:clr>
        </p15:guide>
        <p15:guide id="15" orient="horz" pos="3061">
          <p15:clr>
            <a:srgbClr val="FBAE40"/>
          </p15:clr>
        </p15:guide>
        <p15:guide id="16" orient="horz" pos="3288">
          <p15:clr>
            <a:srgbClr val="FBAE40"/>
          </p15:clr>
        </p15:guide>
        <p15:guide id="17" orient="horz" pos="3515">
          <p15:clr>
            <a:srgbClr val="FBAE40"/>
          </p15:clr>
        </p15:guide>
        <p15:guide id="18" orient="horz" pos="3742">
          <p15:clr>
            <a:srgbClr val="FBAE40"/>
          </p15:clr>
        </p15:guide>
        <p15:guide id="19" orient="horz" pos="3968">
          <p15:clr>
            <a:srgbClr val="FBAE40"/>
          </p15:clr>
        </p15:guide>
        <p15:guide id="20" orient="horz" pos="4195">
          <p15:clr>
            <a:srgbClr val="FBAE40"/>
          </p15:clr>
        </p15:guide>
        <p15:guide id="21" orient="horz" pos="4422">
          <p15:clr>
            <a:srgbClr val="FBAE40"/>
          </p15:clr>
        </p15:guide>
        <p15:guide id="22" orient="horz" pos="4649">
          <p15:clr>
            <a:srgbClr val="FBAE40"/>
          </p15:clr>
        </p15:guide>
        <p15:guide id="23" pos="419">
          <p15:clr>
            <a:srgbClr val="FBAE40"/>
          </p15:clr>
        </p15:guide>
        <p15:guide id="24" pos="646">
          <p15:clr>
            <a:srgbClr val="FBAE40"/>
          </p15:clr>
        </p15:guide>
        <p15:guide id="25" pos="873">
          <p15:clr>
            <a:srgbClr val="FBAE40"/>
          </p15:clr>
        </p15:guide>
        <p15:guide id="26" pos="1100">
          <p15:clr>
            <a:srgbClr val="FBAE40"/>
          </p15:clr>
        </p15:guide>
        <p15:guide id="27" pos="1327">
          <p15:clr>
            <a:srgbClr val="FBAE40"/>
          </p15:clr>
        </p15:guide>
        <p15:guide id="28" pos="1553">
          <p15:clr>
            <a:srgbClr val="FBAE40"/>
          </p15:clr>
        </p15:guide>
        <p15:guide id="29" pos="1780">
          <p15:clr>
            <a:srgbClr val="FBAE40"/>
          </p15:clr>
        </p15:guide>
        <p15:guide id="30" pos="2007">
          <p15:clr>
            <a:srgbClr val="FBAE40"/>
          </p15:clr>
        </p15:guide>
        <p15:guide id="31" pos="2234">
          <p15:clr>
            <a:srgbClr val="FBAE40"/>
          </p15:clr>
        </p15:guide>
        <p15:guide id="32" pos="2460">
          <p15:clr>
            <a:srgbClr val="FBAE40"/>
          </p15:clr>
        </p15:guide>
        <p15:guide id="33" pos="2687">
          <p15:clr>
            <a:srgbClr val="FBAE40"/>
          </p15:clr>
        </p15:guide>
        <p15:guide id="34" pos="2914">
          <p15:clr>
            <a:srgbClr val="FBAE40"/>
          </p15:clr>
        </p15:guide>
        <p15:guide id="35" pos="3141">
          <p15:clr>
            <a:srgbClr val="FBAE40"/>
          </p15:clr>
        </p15:guide>
        <p15:guide id="36" pos="3368">
          <p15:clr>
            <a:srgbClr val="FBAE40"/>
          </p15:clr>
        </p15:guide>
        <p15:guide id="37" pos="3594">
          <p15:clr>
            <a:srgbClr val="FBAE40"/>
          </p15:clr>
        </p15:guide>
        <p15:guide id="38" pos="3821">
          <p15:clr>
            <a:srgbClr val="FBAE40"/>
          </p15:clr>
        </p15:guide>
        <p15:guide id="39" pos="4048">
          <p15:clr>
            <a:srgbClr val="FBAE40"/>
          </p15:clr>
        </p15:guide>
        <p15:guide id="40" pos="4275">
          <p15:clr>
            <a:srgbClr val="FBAE40"/>
          </p15:clr>
        </p15:guide>
        <p15:guide id="41" pos="4501">
          <p15:clr>
            <a:srgbClr val="FBAE40"/>
          </p15:clr>
        </p15:guide>
        <p15:guide id="42" pos="4728">
          <p15:clr>
            <a:srgbClr val="FBAE40"/>
          </p15:clr>
        </p15:guide>
        <p15:guide id="43" pos="4955">
          <p15:clr>
            <a:srgbClr val="FBAE40"/>
          </p15:clr>
        </p15:guide>
        <p15:guide id="44" pos="5182">
          <p15:clr>
            <a:srgbClr val="FBAE40"/>
          </p15:clr>
        </p15:guide>
        <p15:guide id="45" pos="5408">
          <p15:clr>
            <a:srgbClr val="FBAE40"/>
          </p15:clr>
        </p15:guide>
        <p15:guide id="46" pos="5635">
          <p15:clr>
            <a:srgbClr val="FBAE40"/>
          </p15:clr>
        </p15:guide>
        <p15:guide id="47" pos="5862">
          <p15:clr>
            <a:srgbClr val="FBAE40"/>
          </p15:clr>
        </p15:guide>
        <p15:guide id="48" pos="6089">
          <p15:clr>
            <a:srgbClr val="FBAE40"/>
          </p15:clr>
        </p15:guide>
        <p15:guide id="49" pos="6316">
          <p15:clr>
            <a:srgbClr val="FBAE40"/>
          </p15:clr>
        </p15:guide>
        <p15:guide id="50" pos="654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lajd tytułowy (krótki tytuł)">
    <p:spTree>
      <p:nvGrpSpPr>
        <p:cNvPr id="1" name=""/>
        <p:cNvGrpSpPr/>
        <p:nvPr/>
      </p:nvGrpSpPr>
      <p:grpSpPr>
        <a:xfrm>
          <a:off x="0" y="0"/>
          <a:ext cx="0" cy="0"/>
          <a:chOff x="0" y="0"/>
          <a:chExt cx="0" cy="0"/>
        </a:xfrm>
      </p:grpSpPr>
      <p:sp>
        <p:nvSpPr>
          <p:cNvPr id="17" name="Symbol zastępczy obrazu 16">
            <a:extLst>
              <a:ext uri="{FF2B5EF4-FFF2-40B4-BE49-F238E27FC236}">
                <a16:creationId xmlns:a16="http://schemas.microsoft.com/office/drawing/2014/main" id="{69383BDA-94B1-6FB6-27E3-0CC3DEDF5AF5}"/>
              </a:ext>
            </a:extLst>
          </p:cNvPr>
          <p:cNvSpPr>
            <a:spLocks noGrp="1"/>
          </p:cNvSpPr>
          <p:nvPr>
            <p:ph type="pic" sz="quarter" idx="11"/>
          </p:nvPr>
        </p:nvSpPr>
        <p:spPr>
          <a:xfrm>
            <a:off x="0" y="0"/>
            <a:ext cx="7736987" cy="4736658"/>
          </a:xfrm>
          <a:custGeom>
            <a:avLst/>
            <a:gdLst>
              <a:gd name="connsiteX0" fmla="*/ 0 w 6784975"/>
              <a:gd name="connsiteY0" fmla="*/ 0 h 5221288"/>
              <a:gd name="connsiteX1" fmla="*/ 6784975 w 6784975"/>
              <a:gd name="connsiteY1" fmla="*/ 0 h 5221288"/>
              <a:gd name="connsiteX2" fmla="*/ 6784975 w 6784975"/>
              <a:gd name="connsiteY2" fmla="*/ 4500563 h 5221288"/>
              <a:gd name="connsiteX3" fmla="*/ 2825750 w 6784975"/>
              <a:gd name="connsiteY3" fmla="*/ 4500563 h 5221288"/>
              <a:gd name="connsiteX4" fmla="*/ 2825750 w 6784975"/>
              <a:gd name="connsiteY4" fmla="*/ 5221288 h 5221288"/>
              <a:gd name="connsiteX5" fmla="*/ 0 w 6784975"/>
              <a:gd name="connsiteY5" fmla="*/ 5221288 h 522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84975" h="5221288">
                <a:moveTo>
                  <a:pt x="0" y="0"/>
                </a:moveTo>
                <a:lnTo>
                  <a:pt x="6784975" y="0"/>
                </a:lnTo>
                <a:lnTo>
                  <a:pt x="6784975" y="4500563"/>
                </a:lnTo>
                <a:lnTo>
                  <a:pt x="2825750" y="4500563"/>
                </a:lnTo>
                <a:lnTo>
                  <a:pt x="2825750" y="5221288"/>
                </a:lnTo>
                <a:lnTo>
                  <a:pt x="0" y="522128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907"/>
            </a:lvl1pPr>
          </a:lstStyle>
          <a:p>
            <a:r>
              <a:rPr lang="pl-PL" dirty="0"/>
              <a:t>Kliknij ikonę, aby dodać obraz</a:t>
            </a:r>
          </a:p>
        </p:txBody>
      </p:sp>
      <p:sp>
        <p:nvSpPr>
          <p:cNvPr id="13" name="Prostokąt 12">
            <a:extLst>
              <a:ext uri="{FF2B5EF4-FFF2-40B4-BE49-F238E27FC236}">
                <a16:creationId xmlns:a16="http://schemas.microsoft.com/office/drawing/2014/main" id="{38965D1A-9BC8-2AB7-6B73-C2BBDA5D66AA}"/>
              </a:ext>
            </a:extLst>
          </p:cNvPr>
          <p:cNvSpPr/>
          <p:nvPr userDrawn="1"/>
        </p:nvSpPr>
        <p:spPr>
          <a:xfrm>
            <a:off x="3222236" y="4082829"/>
            <a:ext cx="7800346" cy="16325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sp>
        <p:nvSpPr>
          <p:cNvPr id="2" name="Title 1"/>
          <p:cNvSpPr>
            <a:spLocks noGrp="1"/>
          </p:cNvSpPr>
          <p:nvPr>
            <p:ph type="ctrTitle"/>
          </p:nvPr>
        </p:nvSpPr>
        <p:spPr>
          <a:xfrm>
            <a:off x="3617991" y="5061678"/>
            <a:ext cx="6993665" cy="588349"/>
          </a:xfrm>
        </p:spPr>
        <p:txBody>
          <a:bodyPr anchor="t" anchorCtr="0">
            <a:normAutofit/>
          </a:bodyPr>
          <a:lstStyle>
            <a:lvl1pPr algn="l">
              <a:lnSpc>
                <a:spcPts val="3175"/>
              </a:lnSpc>
              <a:defRPr sz="2540"/>
            </a:lvl1pPr>
          </a:lstStyle>
          <a:p>
            <a:r>
              <a:rPr lang="pl-PL"/>
              <a:t>Kliknij, aby edytować styl</a:t>
            </a:r>
            <a:endParaRPr lang="en-US" dirty="0"/>
          </a:p>
        </p:txBody>
      </p:sp>
      <p:sp>
        <p:nvSpPr>
          <p:cNvPr id="4" name="Date Placeholder 3"/>
          <p:cNvSpPr>
            <a:spLocks noGrp="1"/>
          </p:cNvSpPr>
          <p:nvPr>
            <p:ph type="dt" sz="half" idx="10"/>
          </p:nvPr>
        </p:nvSpPr>
        <p:spPr>
          <a:xfrm>
            <a:off x="8970199" y="489652"/>
            <a:ext cx="2052383" cy="332686"/>
          </a:xfrm>
          <a:prstGeom prst="rect">
            <a:avLst/>
          </a:prstGeom>
        </p:spPr>
        <p:txBody>
          <a:bodyPr lIns="0" tIns="0" rIns="0" bIns="0"/>
          <a:lstStyle>
            <a:lvl1pPr algn="r">
              <a:lnSpc>
                <a:spcPts val="1633"/>
              </a:lnSpc>
              <a:defRPr sz="1270">
                <a:solidFill>
                  <a:schemeClr val="tx2"/>
                </a:solidFill>
                <a:latin typeface="Open Sans" pitchFamily="2" charset="0"/>
                <a:ea typeface="Open Sans" pitchFamily="2" charset="0"/>
                <a:cs typeface="Open Sans" pitchFamily="2" charset="0"/>
              </a:defRPr>
            </a:lvl1pPr>
          </a:lstStyle>
          <a:p>
            <a:endParaRPr lang="pl-PL" dirty="0"/>
          </a:p>
        </p:txBody>
      </p:sp>
      <p:pic>
        <p:nvPicPr>
          <p:cNvPr id="8" name="Obraz 7" descr="logo Funduszy Europejskich">
            <a:extLst>
              <a:ext uri="{FF2B5EF4-FFF2-40B4-BE49-F238E27FC236}">
                <a16:creationId xmlns:a16="http://schemas.microsoft.com/office/drawing/2014/main" id="{70B23A41-17AB-76D8-3EFE-38FC22C5B5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127" y="5779698"/>
            <a:ext cx="1848740" cy="861090"/>
          </a:xfrm>
          <a:prstGeom prst="rect">
            <a:avLst/>
          </a:prstGeom>
        </p:spPr>
      </p:pic>
      <p:pic>
        <p:nvPicPr>
          <p:cNvPr id="10" name="Obraz 9" descr="flaga Unii Europejskie z dopiskiem dofinansowane przez Unię Europejską">
            <a:extLst>
              <a:ext uri="{FF2B5EF4-FFF2-40B4-BE49-F238E27FC236}">
                <a16:creationId xmlns:a16="http://schemas.microsoft.com/office/drawing/2014/main" id="{E8AB2AB5-3131-C310-7606-6899798511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92348" y="5779698"/>
            <a:ext cx="3002864" cy="861090"/>
          </a:xfrm>
          <a:prstGeom prst="rect">
            <a:avLst/>
          </a:prstGeom>
        </p:spPr>
      </p:pic>
      <p:pic>
        <p:nvPicPr>
          <p:cNvPr id="12" name="Obraz 11" descr="barwy RP">
            <a:extLst>
              <a:ext uri="{FF2B5EF4-FFF2-40B4-BE49-F238E27FC236}">
                <a16:creationId xmlns:a16="http://schemas.microsoft.com/office/drawing/2014/main" id="{7C93677B-A16E-82CA-7FC4-B6B51516070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45088" y="5779092"/>
            <a:ext cx="2554038" cy="862304"/>
          </a:xfrm>
          <a:prstGeom prst="rect">
            <a:avLst/>
          </a:prstGeom>
        </p:spPr>
      </p:pic>
      <p:pic>
        <p:nvPicPr>
          <p:cNvPr id="18" name="Obraz 17" descr="Obraz zawierający tekst&#10;&#10;Opis wygenerowany automatycznie">
            <a:extLst>
              <a:ext uri="{FF2B5EF4-FFF2-40B4-BE49-F238E27FC236}">
                <a16:creationId xmlns:a16="http://schemas.microsoft.com/office/drawing/2014/main" id="{EB4DB370-BCB9-D1E9-5613-5A9DCA5F311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22236" y="4082829"/>
            <a:ext cx="4514751" cy="653253"/>
          </a:xfrm>
          <a:prstGeom prst="rect">
            <a:avLst/>
          </a:prstGeom>
        </p:spPr>
      </p:pic>
    </p:spTree>
    <p:extLst>
      <p:ext uri="{BB962C8B-B14F-4D97-AF65-F5344CB8AC3E}">
        <p14:creationId xmlns:p14="http://schemas.microsoft.com/office/powerpoint/2010/main" val="1251500165"/>
      </p:ext>
    </p:extLst>
  </p:cSld>
  <p:clrMapOvr>
    <a:masterClrMapping/>
  </p:clrMapOvr>
  <p:extLst>
    <p:ext uri="{DCECCB84-F9BA-43D5-87BE-67443E8EF086}">
      <p15:sldGuideLst xmlns:p15="http://schemas.microsoft.com/office/powerpoint/2012/main">
        <p15:guide id="1" pos="192">
          <p15:clr>
            <a:srgbClr val="FBAE40"/>
          </p15:clr>
        </p15:guide>
        <p15:guide id="2" orient="horz" pos="113">
          <p15:clr>
            <a:srgbClr val="FBAE40"/>
          </p15:clr>
        </p15:guide>
        <p15:guide id="3" orient="horz" pos="2381">
          <p15:clr>
            <a:srgbClr val="FBAE40"/>
          </p15:clr>
        </p15:guide>
        <p15:guide id="4" orient="horz" pos="340">
          <p15:clr>
            <a:srgbClr val="FBAE40"/>
          </p15:clr>
        </p15:guide>
        <p15:guide id="5" orient="horz" pos="567">
          <p15:clr>
            <a:srgbClr val="FBAE40"/>
          </p15:clr>
        </p15:guide>
        <p15:guide id="6" orient="horz" pos="794">
          <p15:clr>
            <a:srgbClr val="FBAE40"/>
          </p15:clr>
        </p15:guide>
        <p15:guide id="7" orient="horz" pos="1020">
          <p15:clr>
            <a:srgbClr val="FBAE40"/>
          </p15:clr>
        </p15:guide>
        <p15:guide id="8" orient="horz" pos="1247">
          <p15:clr>
            <a:srgbClr val="FBAE40"/>
          </p15:clr>
        </p15:guide>
        <p15:guide id="9" orient="horz" pos="1474">
          <p15:clr>
            <a:srgbClr val="FBAE40"/>
          </p15:clr>
        </p15:guide>
        <p15:guide id="10" orient="horz" pos="1701">
          <p15:clr>
            <a:srgbClr val="FBAE40"/>
          </p15:clr>
        </p15:guide>
        <p15:guide id="11" orient="horz" pos="1927">
          <p15:clr>
            <a:srgbClr val="FBAE40"/>
          </p15:clr>
        </p15:guide>
        <p15:guide id="12" orient="horz" pos="2154">
          <p15:clr>
            <a:srgbClr val="FBAE40"/>
          </p15:clr>
        </p15:guide>
        <p15:guide id="13" orient="horz" pos="2608">
          <p15:clr>
            <a:srgbClr val="FBAE40"/>
          </p15:clr>
        </p15:guide>
        <p15:guide id="14" orient="horz" pos="2835">
          <p15:clr>
            <a:srgbClr val="FBAE40"/>
          </p15:clr>
        </p15:guide>
        <p15:guide id="15" orient="horz" pos="3061">
          <p15:clr>
            <a:srgbClr val="FBAE40"/>
          </p15:clr>
        </p15:guide>
        <p15:guide id="16" orient="horz" pos="3288">
          <p15:clr>
            <a:srgbClr val="FBAE40"/>
          </p15:clr>
        </p15:guide>
        <p15:guide id="17" orient="horz" pos="3515">
          <p15:clr>
            <a:srgbClr val="FBAE40"/>
          </p15:clr>
        </p15:guide>
        <p15:guide id="18" orient="horz" pos="3742">
          <p15:clr>
            <a:srgbClr val="FBAE40"/>
          </p15:clr>
        </p15:guide>
        <p15:guide id="19" orient="horz" pos="3968">
          <p15:clr>
            <a:srgbClr val="FBAE40"/>
          </p15:clr>
        </p15:guide>
        <p15:guide id="20" orient="horz" pos="4195">
          <p15:clr>
            <a:srgbClr val="FBAE40"/>
          </p15:clr>
        </p15:guide>
        <p15:guide id="21" orient="horz" pos="4422">
          <p15:clr>
            <a:srgbClr val="FBAE40"/>
          </p15:clr>
        </p15:guide>
        <p15:guide id="22" orient="horz" pos="4649">
          <p15:clr>
            <a:srgbClr val="FBAE40"/>
          </p15:clr>
        </p15:guide>
        <p15:guide id="23" pos="419">
          <p15:clr>
            <a:srgbClr val="FBAE40"/>
          </p15:clr>
        </p15:guide>
        <p15:guide id="24" pos="646">
          <p15:clr>
            <a:srgbClr val="FBAE40"/>
          </p15:clr>
        </p15:guide>
        <p15:guide id="25" pos="873">
          <p15:clr>
            <a:srgbClr val="FBAE40"/>
          </p15:clr>
        </p15:guide>
        <p15:guide id="26" pos="1100">
          <p15:clr>
            <a:srgbClr val="FBAE40"/>
          </p15:clr>
        </p15:guide>
        <p15:guide id="27" pos="1327">
          <p15:clr>
            <a:srgbClr val="FBAE40"/>
          </p15:clr>
        </p15:guide>
        <p15:guide id="28" pos="1553">
          <p15:clr>
            <a:srgbClr val="FBAE40"/>
          </p15:clr>
        </p15:guide>
        <p15:guide id="29" pos="1780">
          <p15:clr>
            <a:srgbClr val="FBAE40"/>
          </p15:clr>
        </p15:guide>
        <p15:guide id="30" pos="2007">
          <p15:clr>
            <a:srgbClr val="FBAE40"/>
          </p15:clr>
        </p15:guide>
        <p15:guide id="31" pos="2234">
          <p15:clr>
            <a:srgbClr val="FBAE40"/>
          </p15:clr>
        </p15:guide>
        <p15:guide id="32" pos="2460">
          <p15:clr>
            <a:srgbClr val="FBAE40"/>
          </p15:clr>
        </p15:guide>
        <p15:guide id="33" pos="2687">
          <p15:clr>
            <a:srgbClr val="FBAE40"/>
          </p15:clr>
        </p15:guide>
        <p15:guide id="34" pos="2914">
          <p15:clr>
            <a:srgbClr val="FBAE40"/>
          </p15:clr>
        </p15:guide>
        <p15:guide id="35" pos="3141">
          <p15:clr>
            <a:srgbClr val="FBAE40"/>
          </p15:clr>
        </p15:guide>
        <p15:guide id="36" pos="3368">
          <p15:clr>
            <a:srgbClr val="FBAE40"/>
          </p15:clr>
        </p15:guide>
        <p15:guide id="37" pos="3594">
          <p15:clr>
            <a:srgbClr val="FBAE40"/>
          </p15:clr>
        </p15:guide>
        <p15:guide id="38" pos="3821">
          <p15:clr>
            <a:srgbClr val="FBAE40"/>
          </p15:clr>
        </p15:guide>
        <p15:guide id="39" pos="4048">
          <p15:clr>
            <a:srgbClr val="FBAE40"/>
          </p15:clr>
        </p15:guide>
        <p15:guide id="40" pos="4275">
          <p15:clr>
            <a:srgbClr val="FBAE40"/>
          </p15:clr>
        </p15:guide>
        <p15:guide id="41" pos="4501">
          <p15:clr>
            <a:srgbClr val="FBAE40"/>
          </p15:clr>
        </p15:guide>
        <p15:guide id="42" pos="4728">
          <p15:clr>
            <a:srgbClr val="FBAE40"/>
          </p15:clr>
        </p15:guide>
        <p15:guide id="43" pos="4955">
          <p15:clr>
            <a:srgbClr val="FBAE40"/>
          </p15:clr>
        </p15:guide>
        <p15:guide id="44" pos="5182">
          <p15:clr>
            <a:srgbClr val="FBAE40"/>
          </p15:clr>
        </p15:guide>
        <p15:guide id="45" pos="5408">
          <p15:clr>
            <a:srgbClr val="FBAE40"/>
          </p15:clr>
        </p15:guide>
        <p15:guide id="46" pos="5635">
          <p15:clr>
            <a:srgbClr val="FBAE40"/>
          </p15:clr>
        </p15:guide>
        <p15:guide id="47" pos="5862">
          <p15:clr>
            <a:srgbClr val="FBAE40"/>
          </p15:clr>
        </p15:guide>
        <p15:guide id="48" pos="6089">
          <p15:clr>
            <a:srgbClr val="FBAE40"/>
          </p15:clr>
        </p15:guide>
        <p15:guide id="49" pos="6316">
          <p15:clr>
            <a:srgbClr val="FBAE40"/>
          </p15:clr>
        </p15:guide>
        <p15:guide id="50" pos="654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lajd tytuł sekcji">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0D1F565A-4734-6B49-4F72-233C397DE031}"/>
              </a:ext>
            </a:extLst>
          </p:cNvPr>
          <p:cNvSpPr/>
          <p:nvPr userDrawn="1"/>
        </p:nvSpPr>
        <p:spPr>
          <a:xfrm>
            <a:off x="3222235" y="4082829"/>
            <a:ext cx="8205842" cy="19591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sp>
        <p:nvSpPr>
          <p:cNvPr id="9" name="Symbol zastępczy obrazu 8">
            <a:extLst>
              <a:ext uri="{FF2B5EF4-FFF2-40B4-BE49-F238E27FC236}">
                <a16:creationId xmlns:a16="http://schemas.microsoft.com/office/drawing/2014/main" id="{12E8330A-FFD8-2BBA-E745-7200C0738BE5}"/>
              </a:ext>
            </a:extLst>
          </p:cNvPr>
          <p:cNvSpPr>
            <a:spLocks noGrp="1"/>
          </p:cNvSpPr>
          <p:nvPr>
            <p:ph type="pic" sz="quarter" idx="10"/>
          </p:nvPr>
        </p:nvSpPr>
        <p:spPr>
          <a:xfrm>
            <a:off x="763924" y="0"/>
            <a:ext cx="7794915" cy="4408303"/>
          </a:xfrm>
          <a:custGeom>
            <a:avLst/>
            <a:gdLst>
              <a:gd name="connsiteX0" fmla="*/ 0 w 6835775"/>
              <a:gd name="connsiteY0" fmla="*/ 0 h 4859338"/>
              <a:gd name="connsiteX1" fmla="*/ 6835775 w 6835775"/>
              <a:gd name="connsiteY1" fmla="*/ 0 h 4859338"/>
              <a:gd name="connsiteX2" fmla="*/ 6835775 w 6835775"/>
              <a:gd name="connsiteY2" fmla="*/ 4500563 h 4859338"/>
              <a:gd name="connsiteX3" fmla="*/ 2155824 w 6835775"/>
              <a:gd name="connsiteY3" fmla="*/ 4500563 h 4859338"/>
              <a:gd name="connsiteX4" fmla="*/ 2155824 w 6835775"/>
              <a:gd name="connsiteY4" fmla="*/ 4859338 h 4859338"/>
              <a:gd name="connsiteX5" fmla="*/ 0 w 6835775"/>
              <a:gd name="connsiteY5" fmla="*/ 4859338 h 485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35775" h="4859338">
                <a:moveTo>
                  <a:pt x="0" y="0"/>
                </a:moveTo>
                <a:lnTo>
                  <a:pt x="6835775" y="0"/>
                </a:lnTo>
                <a:lnTo>
                  <a:pt x="6835775" y="4500563"/>
                </a:lnTo>
                <a:lnTo>
                  <a:pt x="2155824" y="4500563"/>
                </a:lnTo>
                <a:lnTo>
                  <a:pt x="2155824" y="4859338"/>
                </a:lnTo>
                <a:lnTo>
                  <a:pt x="0" y="485933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907"/>
            </a:lvl1pPr>
          </a:lstStyle>
          <a:p>
            <a:r>
              <a:rPr lang="pl-PL"/>
              <a:t>Kliknij ikonę, aby dodać obraz</a:t>
            </a:r>
            <a:endParaRPr lang="pl-PL" dirty="0"/>
          </a:p>
        </p:txBody>
      </p:sp>
      <p:sp>
        <p:nvSpPr>
          <p:cNvPr id="5" name="Prostokąt 4">
            <a:extLst>
              <a:ext uri="{FF2B5EF4-FFF2-40B4-BE49-F238E27FC236}">
                <a16:creationId xmlns:a16="http://schemas.microsoft.com/office/drawing/2014/main" id="{7BF7E1EF-0AB1-F3B1-F5CD-6A2AA3056193}"/>
              </a:ext>
            </a:extLst>
          </p:cNvPr>
          <p:cNvSpPr/>
          <p:nvPr userDrawn="1"/>
        </p:nvSpPr>
        <p:spPr>
          <a:xfrm>
            <a:off x="4453203" y="4082828"/>
            <a:ext cx="4105634" cy="326037"/>
          </a:xfrm>
          <a:prstGeom prst="rect">
            <a:avLst/>
          </a:prstGeom>
          <a:solidFill>
            <a:srgbClr val="005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sp>
        <p:nvSpPr>
          <p:cNvPr id="6" name="Prostokąt 5">
            <a:extLst>
              <a:ext uri="{FF2B5EF4-FFF2-40B4-BE49-F238E27FC236}">
                <a16:creationId xmlns:a16="http://schemas.microsoft.com/office/drawing/2014/main" id="{03E2C530-5988-0861-50D8-1C7FE1662A60}"/>
              </a:ext>
            </a:extLst>
          </p:cNvPr>
          <p:cNvSpPr/>
          <p:nvPr userDrawn="1"/>
        </p:nvSpPr>
        <p:spPr>
          <a:xfrm>
            <a:off x="3222237" y="4082828"/>
            <a:ext cx="1230967" cy="3254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sp>
        <p:nvSpPr>
          <p:cNvPr id="2" name="Title 1"/>
          <p:cNvSpPr>
            <a:spLocks noGrp="1"/>
          </p:cNvSpPr>
          <p:nvPr>
            <p:ph type="ctrTitle"/>
          </p:nvPr>
        </p:nvSpPr>
        <p:spPr>
          <a:xfrm>
            <a:off x="3633162" y="4713462"/>
            <a:ext cx="7389421" cy="1197862"/>
          </a:xfrm>
        </p:spPr>
        <p:txBody>
          <a:bodyPr anchor="t" anchorCtr="0">
            <a:normAutofit/>
          </a:bodyPr>
          <a:lstStyle>
            <a:lvl1pPr algn="l">
              <a:lnSpc>
                <a:spcPts val="3175"/>
              </a:lnSpc>
              <a:defRPr sz="2540"/>
            </a:lvl1pPr>
          </a:lstStyle>
          <a:p>
            <a:r>
              <a:rPr lang="pl-PL"/>
              <a:t>Kliknij, aby edytować styl</a:t>
            </a:r>
            <a:endParaRPr lang="en-US" dirty="0"/>
          </a:p>
        </p:txBody>
      </p:sp>
    </p:spTree>
    <p:extLst>
      <p:ext uri="{BB962C8B-B14F-4D97-AF65-F5344CB8AC3E}">
        <p14:creationId xmlns:p14="http://schemas.microsoft.com/office/powerpoint/2010/main" val="2185303901"/>
      </p:ext>
    </p:extLst>
  </p:cSld>
  <p:clrMapOvr>
    <a:masterClrMapping/>
  </p:clrMapOvr>
  <p:extLst>
    <p:ext uri="{DCECCB84-F9BA-43D5-87BE-67443E8EF086}">
      <p15:sldGuideLst xmlns:p15="http://schemas.microsoft.com/office/powerpoint/2012/main">
        <p15:guide id="1" pos="193">
          <p15:clr>
            <a:srgbClr val="FBAE40"/>
          </p15:clr>
        </p15:guide>
        <p15:guide id="2" orient="horz" pos="113">
          <p15:clr>
            <a:srgbClr val="FBAE40"/>
          </p15:clr>
        </p15:guide>
        <p15:guide id="3" orient="horz" pos="2381">
          <p15:clr>
            <a:srgbClr val="FBAE40"/>
          </p15:clr>
        </p15:guide>
        <p15:guide id="4" orient="horz" pos="340">
          <p15:clr>
            <a:srgbClr val="FBAE40"/>
          </p15:clr>
        </p15:guide>
        <p15:guide id="5" orient="horz" pos="567">
          <p15:clr>
            <a:srgbClr val="FBAE40"/>
          </p15:clr>
        </p15:guide>
        <p15:guide id="6" orient="horz" pos="794">
          <p15:clr>
            <a:srgbClr val="FBAE40"/>
          </p15:clr>
        </p15:guide>
        <p15:guide id="7" orient="horz" pos="1020">
          <p15:clr>
            <a:srgbClr val="FBAE40"/>
          </p15:clr>
        </p15:guide>
        <p15:guide id="8" orient="horz" pos="1247">
          <p15:clr>
            <a:srgbClr val="FBAE40"/>
          </p15:clr>
        </p15:guide>
        <p15:guide id="9" orient="horz" pos="1474">
          <p15:clr>
            <a:srgbClr val="FBAE40"/>
          </p15:clr>
        </p15:guide>
        <p15:guide id="10" orient="horz" pos="1701">
          <p15:clr>
            <a:srgbClr val="FBAE40"/>
          </p15:clr>
        </p15:guide>
        <p15:guide id="11" orient="horz" pos="1927">
          <p15:clr>
            <a:srgbClr val="FBAE40"/>
          </p15:clr>
        </p15:guide>
        <p15:guide id="12" orient="horz" pos="2154">
          <p15:clr>
            <a:srgbClr val="FBAE40"/>
          </p15:clr>
        </p15:guide>
        <p15:guide id="13" orient="horz" pos="2608">
          <p15:clr>
            <a:srgbClr val="FBAE40"/>
          </p15:clr>
        </p15:guide>
        <p15:guide id="14" orient="horz" pos="2835">
          <p15:clr>
            <a:srgbClr val="FBAE40"/>
          </p15:clr>
        </p15:guide>
        <p15:guide id="15" orient="horz" pos="3061">
          <p15:clr>
            <a:srgbClr val="FBAE40"/>
          </p15:clr>
        </p15:guide>
        <p15:guide id="16" orient="horz" pos="3288">
          <p15:clr>
            <a:srgbClr val="FBAE40"/>
          </p15:clr>
        </p15:guide>
        <p15:guide id="17" orient="horz" pos="3515">
          <p15:clr>
            <a:srgbClr val="FBAE40"/>
          </p15:clr>
        </p15:guide>
        <p15:guide id="18" orient="horz" pos="3742">
          <p15:clr>
            <a:srgbClr val="FBAE40"/>
          </p15:clr>
        </p15:guide>
        <p15:guide id="19" orient="horz" pos="3968">
          <p15:clr>
            <a:srgbClr val="FBAE40"/>
          </p15:clr>
        </p15:guide>
        <p15:guide id="20" orient="horz" pos="4195">
          <p15:clr>
            <a:srgbClr val="FBAE40"/>
          </p15:clr>
        </p15:guide>
        <p15:guide id="21" orient="horz" pos="4422">
          <p15:clr>
            <a:srgbClr val="FBAE40"/>
          </p15:clr>
        </p15:guide>
        <p15:guide id="22" orient="horz" pos="4649">
          <p15:clr>
            <a:srgbClr val="FBAE40"/>
          </p15:clr>
        </p15:guide>
        <p15:guide id="23" pos="419">
          <p15:clr>
            <a:srgbClr val="FBAE40"/>
          </p15:clr>
        </p15:guide>
        <p15:guide id="24" pos="646">
          <p15:clr>
            <a:srgbClr val="FBAE40"/>
          </p15:clr>
        </p15:guide>
        <p15:guide id="25" pos="873">
          <p15:clr>
            <a:srgbClr val="FBAE40"/>
          </p15:clr>
        </p15:guide>
        <p15:guide id="26" pos="1100">
          <p15:clr>
            <a:srgbClr val="FBAE40"/>
          </p15:clr>
        </p15:guide>
        <p15:guide id="27" pos="1327">
          <p15:clr>
            <a:srgbClr val="FBAE40"/>
          </p15:clr>
        </p15:guide>
        <p15:guide id="28" pos="1553">
          <p15:clr>
            <a:srgbClr val="FBAE40"/>
          </p15:clr>
        </p15:guide>
        <p15:guide id="29" pos="1780">
          <p15:clr>
            <a:srgbClr val="FBAE40"/>
          </p15:clr>
        </p15:guide>
        <p15:guide id="30" pos="2007">
          <p15:clr>
            <a:srgbClr val="FBAE40"/>
          </p15:clr>
        </p15:guide>
        <p15:guide id="31" pos="2234">
          <p15:clr>
            <a:srgbClr val="FBAE40"/>
          </p15:clr>
        </p15:guide>
        <p15:guide id="32" pos="2460">
          <p15:clr>
            <a:srgbClr val="FBAE40"/>
          </p15:clr>
        </p15:guide>
        <p15:guide id="33" pos="2687">
          <p15:clr>
            <a:srgbClr val="FBAE40"/>
          </p15:clr>
        </p15:guide>
        <p15:guide id="34" pos="2914">
          <p15:clr>
            <a:srgbClr val="FBAE40"/>
          </p15:clr>
        </p15:guide>
        <p15:guide id="35" pos="3141">
          <p15:clr>
            <a:srgbClr val="FBAE40"/>
          </p15:clr>
        </p15:guide>
        <p15:guide id="36" pos="3368">
          <p15:clr>
            <a:srgbClr val="FBAE40"/>
          </p15:clr>
        </p15:guide>
        <p15:guide id="37" pos="3594">
          <p15:clr>
            <a:srgbClr val="FBAE40"/>
          </p15:clr>
        </p15:guide>
        <p15:guide id="38" pos="3821">
          <p15:clr>
            <a:srgbClr val="FBAE40"/>
          </p15:clr>
        </p15:guide>
        <p15:guide id="39" pos="4048">
          <p15:clr>
            <a:srgbClr val="FBAE40"/>
          </p15:clr>
        </p15:guide>
        <p15:guide id="40" pos="4275">
          <p15:clr>
            <a:srgbClr val="FBAE40"/>
          </p15:clr>
        </p15:guide>
        <p15:guide id="41" pos="4501">
          <p15:clr>
            <a:srgbClr val="FBAE40"/>
          </p15:clr>
        </p15:guide>
        <p15:guide id="42" pos="4728">
          <p15:clr>
            <a:srgbClr val="FBAE40"/>
          </p15:clr>
        </p15:guide>
        <p15:guide id="43" pos="4955">
          <p15:clr>
            <a:srgbClr val="FBAE40"/>
          </p15:clr>
        </p15:guide>
        <p15:guide id="44" pos="5182">
          <p15:clr>
            <a:srgbClr val="FBAE40"/>
          </p15:clr>
        </p15:guide>
        <p15:guide id="45" pos="5408">
          <p15:clr>
            <a:srgbClr val="FBAE40"/>
          </p15:clr>
        </p15:guide>
        <p15:guide id="46" pos="5635">
          <p15:clr>
            <a:srgbClr val="FBAE40"/>
          </p15:clr>
        </p15:guide>
        <p15:guide id="47" pos="5862">
          <p15:clr>
            <a:srgbClr val="FBAE40"/>
          </p15:clr>
        </p15:guide>
        <p15:guide id="48" pos="6089">
          <p15:clr>
            <a:srgbClr val="FBAE40"/>
          </p15:clr>
        </p15:guide>
        <p15:guide id="49" pos="6316">
          <p15:clr>
            <a:srgbClr val="FBAE40"/>
          </p15:clr>
        </p15:guide>
        <p15:guide id="50" pos="654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Slajd - tytuł + zawartość z paski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dirty="0"/>
              <a:t>Kliknij, aby edytować style wzorca tekstu</a:t>
            </a:r>
          </a:p>
          <a:p>
            <a:pPr lvl="1"/>
            <a:r>
              <a:rPr lang="pl-PL" dirty="0"/>
              <a:t>Drugi poziom</a:t>
            </a:r>
          </a:p>
          <a:p>
            <a:pPr lvl="2"/>
            <a:r>
              <a:rPr lang="pl-PL" dirty="0"/>
              <a:t>Trzeci poziom</a:t>
            </a:r>
          </a:p>
        </p:txBody>
      </p:sp>
      <p:sp>
        <p:nvSpPr>
          <p:cNvPr id="5" name="Symbol zastępczy numeru slajdu 4">
            <a:extLst>
              <a:ext uri="{FF2B5EF4-FFF2-40B4-BE49-F238E27FC236}">
                <a16:creationId xmlns:a16="http://schemas.microsoft.com/office/drawing/2014/main" id="{96BE561E-99B3-4335-3AEE-43699306B9E0}"/>
              </a:ext>
            </a:extLst>
          </p:cNvPr>
          <p:cNvSpPr>
            <a:spLocks noGrp="1"/>
          </p:cNvSpPr>
          <p:nvPr>
            <p:ph type="sldNum" sz="quarter" idx="10"/>
          </p:nvPr>
        </p:nvSpPr>
        <p:spPr/>
        <p:txBody>
          <a:bodyPr/>
          <a:lstStyle/>
          <a:p>
            <a:fld id="{EB4015AA-59F6-416B-87A6-8E3D940284E2}" type="slidenum">
              <a:rPr lang="pl-PL" smtClean="0"/>
              <a:pPr/>
              <a:t>‹#›</a:t>
            </a:fld>
            <a:endParaRPr lang="pl-PL" dirty="0"/>
          </a:p>
        </p:txBody>
      </p:sp>
    </p:spTree>
    <p:extLst>
      <p:ext uri="{BB962C8B-B14F-4D97-AF65-F5344CB8AC3E}">
        <p14:creationId xmlns:p14="http://schemas.microsoft.com/office/powerpoint/2010/main" val="2666868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Slajd - tytuł + 2 elementy zawartości z paski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69852" y="1796072"/>
            <a:ext cx="4720891" cy="4245627"/>
          </a:xfrm>
        </p:spPr>
        <p:txBody>
          <a:bodyPr/>
          <a:lstStyle/>
          <a:p>
            <a:pPr lvl="0"/>
            <a:r>
              <a:rPr lang="pl-PL"/>
              <a:t>Kliknij, aby edytować style wzorca tekstu</a:t>
            </a:r>
          </a:p>
          <a:p>
            <a:pPr lvl="1"/>
            <a:r>
              <a:rPr lang="pl-PL"/>
              <a:t>Drugi poziom</a:t>
            </a:r>
          </a:p>
          <a:p>
            <a:pPr lvl="2"/>
            <a:r>
              <a:rPr lang="pl-PL"/>
              <a:t>Trzeci poziom</a:t>
            </a:r>
          </a:p>
        </p:txBody>
      </p:sp>
      <p:sp>
        <p:nvSpPr>
          <p:cNvPr id="4" name="Content Placeholder 3"/>
          <p:cNvSpPr>
            <a:spLocks noGrp="1"/>
          </p:cNvSpPr>
          <p:nvPr>
            <p:ph sz="half" idx="2"/>
          </p:nvPr>
        </p:nvSpPr>
        <p:spPr>
          <a:xfrm>
            <a:off x="6301255" y="1795869"/>
            <a:ext cx="4720891" cy="4245816"/>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141AAA0E-45E9-08FB-9373-71A084B88847}"/>
              </a:ext>
            </a:extLst>
          </p:cNvPr>
          <p:cNvSpPr>
            <a:spLocks noGrp="1"/>
          </p:cNvSpPr>
          <p:nvPr>
            <p:ph type="sldNum" sz="quarter" idx="10"/>
          </p:nvPr>
        </p:nvSpPr>
        <p:spPr/>
        <p:txBody>
          <a:bodyPr/>
          <a:lstStyle/>
          <a:p>
            <a:fld id="{EB4015AA-59F6-416B-87A6-8E3D940284E2}" type="slidenum">
              <a:rPr lang="pl-PL" smtClean="0"/>
              <a:pPr/>
              <a:t>‹#›</a:t>
            </a:fld>
            <a:endParaRPr lang="pl-PL" dirty="0"/>
          </a:p>
        </p:txBody>
      </p:sp>
    </p:spTree>
    <p:extLst>
      <p:ext uri="{BB962C8B-B14F-4D97-AF65-F5344CB8AC3E}">
        <p14:creationId xmlns:p14="http://schemas.microsoft.com/office/powerpoint/2010/main" val="1303176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lajd - tytuł + zdjęcie + zawartość z paskiem">
    <p:spTree>
      <p:nvGrpSpPr>
        <p:cNvPr id="1" name=""/>
        <p:cNvGrpSpPr/>
        <p:nvPr/>
      </p:nvGrpSpPr>
      <p:grpSpPr>
        <a:xfrm>
          <a:off x="0" y="0"/>
          <a:ext cx="0" cy="0"/>
          <a:chOff x="0" y="0"/>
          <a:chExt cx="0" cy="0"/>
        </a:xfrm>
      </p:grpSpPr>
      <p:sp>
        <p:nvSpPr>
          <p:cNvPr id="2" name="Title 1"/>
          <p:cNvSpPr>
            <a:spLocks noGrp="1"/>
          </p:cNvSpPr>
          <p:nvPr>
            <p:ph type="title"/>
          </p:nvPr>
        </p:nvSpPr>
        <p:spPr>
          <a:xfrm>
            <a:off x="6095999" y="816316"/>
            <a:ext cx="4926147" cy="979757"/>
          </a:xfrm>
        </p:spPr>
        <p:txBody>
          <a:bodyPr/>
          <a:lstStyle/>
          <a:p>
            <a:r>
              <a:rPr lang="pl-PL"/>
              <a:t>Kliknij, aby edytować styl</a:t>
            </a:r>
            <a:endParaRPr lang="en-US" dirty="0"/>
          </a:p>
        </p:txBody>
      </p:sp>
      <p:sp>
        <p:nvSpPr>
          <p:cNvPr id="3" name="Content Placeholder 2"/>
          <p:cNvSpPr>
            <a:spLocks noGrp="1"/>
          </p:cNvSpPr>
          <p:nvPr>
            <p:ph sz="half" idx="1"/>
          </p:nvPr>
        </p:nvSpPr>
        <p:spPr>
          <a:xfrm>
            <a:off x="6096000" y="1796072"/>
            <a:ext cx="4926582" cy="4245613"/>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141AAA0E-45E9-08FB-9373-71A084B88847}"/>
              </a:ext>
            </a:extLst>
          </p:cNvPr>
          <p:cNvSpPr>
            <a:spLocks noGrp="1"/>
          </p:cNvSpPr>
          <p:nvPr>
            <p:ph type="sldNum" sz="quarter" idx="10"/>
          </p:nvPr>
        </p:nvSpPr>
        <p:spPr/>
        <p:txBody>
          <a:bodyPr/>
          <a:lstStyle/>
          <a:p>
            <a:fld id="{EB4015AA-59F6-416B-87A6-8E3D940284E2}" type="slidenum">
              <a:rPr lang="pl-PL" smtClean="0"/>
              <a:pPr/>
              <a:t>‹#›</a:t>
            </a:fld>
            <a:endParaRPr lang="pl-PL" dirty="0"/>
          </a:p>
        </p:txBody>
      </p:sp>
      <p:sp>
        <p:nvSpPr>
          <p:cNvPr id="7" name="Symbol zastępczy obrazu 6">
            <a:extLst>
              <a:ext uri="{FF2B5EF4-FFF2-40B4-BE49-F238E27FC236}">
                <a16:creationId xmlns:a16="http://schemas.microsoft.com/office/drawing/2014/main" id="{E681B9F9-7BA5-2D43-A1BD-8AF5D0250636}"/>
              </a:ext>
            </a:extLst>
          </p:cNvPr>
          <p:cNvSpPr>
            <a:spLocks noGrp="1"/>
          </p:cNvSpPr>
          <p:nvPr>
            <p:ph type="pic" sz="quarter" idx="11"/>
          </p:nvPr>
        </p:nvSpPr>
        <p:spPr>
          <a:xfrm>
            <a:off x="0" y="816566"/>
            <a:ext cx="5685980" cy="5225119"/>
          </a:xfrm>
          <a:solidFill>
            <a:schemeClr val="bg1">
              <a:lumMod val="95000"/>
            </a:schemeClr>
          </a:solidFill>
        </p:spPr>
        <p:txBody>
          <a:bodyPr anchor="ctr" anchorCtr="0"/>
          <a:lstStyle>
            <a:lvl1pPr algn="ctr">
              <a:buFont typeface="Arial" panose="020B0604020202020204" pitchFamily="34" charset="0"/>
              <a:buNone/>
              <a:defRPr sz="907"/>
            </a:lvl1pPr>
          </a:lstStyle>
          <a:p>
            <a:r>
              <a:rPr lang="pl-PL"/>
              <a:t>Kliknij ikonę, aby dodać obraz</a:t>
            </a:r>
            <a:endParaRPr lang="pl-PL" dirty="0"/>
          </a:p>
        </p:txBody>
      </p:sp>
    </p:spTree>
    <p:extLst>
      <p:ext uri="{BB962C8B-B14F-4D97-AF65-F5344CB8AC3E}">
        <p14:creationId xmlns:p14="http://schemas.microsoft.com/office/powerpoint/2010/main" val="3605407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1_Slajd - tytuł + zawartość bez pask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96BE561E-99B3-4335-3AEE-43699306B9E0}"/>
              </a:ext>
            </a:extLst>
          </p:cNvPr>
          <p:cNvSpPr>
            <a:spLocks noGrp="1"/>
          </p:cNvSpPr>
          <p:nvPr>
            <p:ph type="sldNum" sz="quarter" idx="10"/>
          </p:nvPr>
        </p:nvSpPr>
        <p:spPr/>
        <p:txBody>
          <a:bodyPr/>
          <a:lstStyle/>
          <a:p>
            <a:fld id="{EB4015AA-59F6-416B-87A6-8E3D940284E2}" type="slidenum">
              <a:rPr lang="pl-PL" smtClean="0"/>
              <a:pPr/>
              <a:t>‹#›</a:t>
            </a:fld>
            <a:endParaRPr lang="pl-PL" dirty="0"/>
          </a:p>
        </p:txBody>
      </p:sp>
      <p:sp>
        <p:nvSpPr>
          <p:cNvPr id="6" name="Prostokąt 5">
            <a:extLst>
              <a:ext uri="{FF2B5EF4-FFF2-40B4-BE49-F238E27FC236}">
                <a16:creationId xmlns:a16="http://schemas.microsoft.com/office/drawing/2014/main" id="{630E28BA-19A4-6182-CE10-65107EDF6B75}"/>
              </a:ext>
            </a:extLst>
          </p:cNvPr>
          <p:cNvSpPr/>
          <p:nvPr userDrawn="1"/>
        </p:nvSpPr>
        <p:spPr>
          <a:xfrm>
            <a:off x="9790199" y="6695263"/>
            <a:ext cx="1232383" cy="1627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spTree>
    <p:extLst>
      <p:ext uri="{BB962C8B-B14F-4D97-AF65-F5344CB8AC3E}">
        <p14:creationId xmlns:p14="http://schemas.microsoft.com/office/powerpoint/2010/main" val="366369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1_Slajd - tytuł + 2 elementy zawartości bez pask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69852" y="1796072"/>
            <a:ext cx="4720891" cy="4245627"/>
          </a:xfrm>
        </p:spPr>
        <p:txBody>
          <a:bodyPr/>
          <a:lstStyle/>
          <a:p>
            <a:pPr lvl="0"/>
            <a:r>
              <a:rPr lang="pl-PL" dirty="0"/>
              <a:t>Kliknij, aby edytować style wzorca tekstu</a:t>
            </a:r>
          </a:p>
          <a:p>
            <a:pPr lvl="1"/>
            <a:r>
              <a:rPr lang="pl-PL" dirty="0"/>
              <a:t>Drugi poziom</a:t>
            </a:r>
          </a:p>
          <a:p>
            <a:pPr lvl="2"/>
            <a:r>
              <a:rPr lang="pl-PL" dirty="0"/>
              <a:t>Trzeci poziom</a:t>
            </a:r>
          </a:p>
        </p:txBody>
      </p:sp>
      <p:sp>
        <p:nvSpPr>
          <p:cNvPr id="4" name="Content Placeholder 3"/>
          <p:cNvSpPr>
            <a:spLocks noGrp="1"/>
          </p:cNvSpPr>
          <p:nvPr>
            <p:ph sz="half" idx="2"/>
          </p:nvPr>
        </p:nvSpPr>
        <p:spPr>
          <a:xfrm>
            <a:off x="6301255" y="1795869"/>
            <a:ext cx="4720891" cy="4245816"/>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9A72189C-757E-47DF-313E-E0F36399C09C}"/>
              </a:ext>
            </a:extLst>
          </p:cNvPr>
          <p:cNvSpPr>
            <a:spLocks noGrp="1"/>
          </p:cNvSpPr>
          <p:nvPr>
            <p:ph type="sldNum" sz="quarter" idx="10"/>
          </p:nvPr>
        </p:nvSpPr>
        <p:spPr/>
        <p:txBody>
          <a:bodyPr/>
          <a:lstStyle/>
          <a:p>
            <a:fld id="{EB4015AA-59F6-416B-87A6-8E3D940284E2}" type="slidenum">
              <a:rPr lang="pl-PL" smtClean="0"/>
              <a:pPr/>
              <a:t>‹#›</a:t>
            </a:fld>
            <a:endParaRPr lang="pl-PL" dirty="0"/>
          </a:p>
        </p:txBody>
      </p:sp>
      <p:sp>
        <p:nvSpPr>
          <p:cNvPr id="6" name="Prostokąt 5">
            <a:extLst>
              <a:ext uri="{FF2B5EF4-FFF2-40B4-BE49-F238E27FC236}">
                <a16:creationId xmlns:a16="http://schemas.microsoft.com/office/drawing/2014/main" id="{E363107C-97A9-9A5D-A2A2-E6ABB7ED4C62}"/>
              </a:ext>
            </a:extLst>
          </p:cNvPr>
          <p:cNvSpPr/>
          <p:nvPr userDrawn="1"/>
        </p:nvSpPr>
        <p:spPr>
          <a:xfrm>
            <a:off x="9790199" y="6695263"/>
            <a:ext cx="1232383" cy="1627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spTree>
    <p:extLst>
      <p:ext uri="{BB962C8B-B14F-4D97-AF65-F5344CB8AC3E}">
        <p14:creationId xmlns:p14="http://schemas.microsoft.com/office/powerpoint/2010/main" val="2673835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lajd końcowy">
    <p:spTree>
      <p:nvGrpSpPr>
        <p:cNvPr id="1" name=""/>
        <p:cNvGrpSpPr/>
        <p:nvPr/>
      </p:nvGrpSpPr>
      <p:grpSpPr>
        <a:xfrm>
          <a:off x="0" y="0"/>
          <a:ext cx="0" cy="0"/>
          <a:chOff x="0" y="0"/>
          <a:chExt cx="0" cy="0"/>
        </a:xfrm>
      </p:grpSpPr>
      <p:sp>
        <p:nvSpPr>
          <p:cNvPr id="12" name="Prostokąt 11">
            <a:extLst>
              <a:ext uri="{FF2B5EF4-FFF2-40B4-BE49-F238E27FC236}">
                <a16:creationId xmlns:a16="http://schemas.microsoft.com/office/drawing/2014/main" id="{F8E39A3A-22D6-B8ED-2F58-16F69704FFAA}"/>
              </a:ext>
            </a:extLst>
          </p:cNvPr>
          <p:cNvSpPr/>
          <p:nvPr userDrawn="1"/>
        </p:nvSpPr>
        <p:spPr>
          <a:xfrm>
            <a:off x="2811311" y="4082829"/>
            <a:ext cx="9380690" cy="16325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sp>
        <p:nvSpPr>
          <p:cNvPr id="11" name="Symbol zastępczy obrazu 10">
            <a:extLst>
              <a:ext uri="{FF2B5EF4-FFF2-40B4-BE49-F238E27FC236}">
                <a16:creationId xmlns:a16="http://schemas.microsoft.com/office/drawing/2014/main" id="{A760FD32-D539-3290-0E5F-1B5EF08EB2F0}"/>
              </a:ext>
            </a:extLst>
          </p:cNvPr>
          <p:cNvSpPr>
            <a:spLocks noGrp="1"/>
          </p:cNvSpPr>
          <p:nvPr>
            <p:ph type="pic" sz="quarter" idx="10"/>
          </p:nvPr>
        </p:nvSpPr>
        <p:spPr>
          <a:xfrm>
            <a:off x="1169419" y="0"/>
            <a:ext cx="9853164" cy="4736658"/>
          </a:xfrm>
          <a:custGeom>
            <a:avLst/>
            <a:gdLst>
              <a:gd name="connsiteX0" fmla="*/ 0 w 8640763"/>
              <a:gd name="connsiteY0" fmla="*/ 0 h 5221288"/>
              <a:gd name="connsiteX1" fmla="*/ 8640763 w 8640763"/>
              <a:gd name="connsiteY1" fmla="*/ 0 h 5221288"/>
              <a:gd name="connsiteX2" fmla="*/ 8640763 w 8640763"/>
              <a:gd name="connsiteY2" fmla="*/ 4500563 h 5221288"/>
              <a:gd name="connsiteX3" fmla="*/ 1439863 w 8640763"/>
              <a:gd name="connsiteY3" fmla="*/ 4500563 h 5221288"/>
              <a:gd name="connsiteX4" fmla="*/ 1439863 w 8640763"/>
              <a:gd name="connsiteY4" fmla="*/ 5221288 h 5221288"/>
              <a:gd name="connsiteX5" fmla="*/ 0 w 8640763"/>
              <a:gd name="connsiteY5" fmla="*/ 5221288 h 522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40763" h="5221288">
                <a:moveTo>
                  <a:pt x="0" y="0"/>
                </a:moveTo>
                <a:lnTo>
                  <a:pt x="8640763" y="0"/>
                </a:lnTo>
                <a:lnTo>
                  <a:pt x="8640763" y="4500563"/>
                </a:lnTo>
                <a:lnTo>
                  <a:pt x="1439863" y="4500563"/>
                </a:lnTo>
                <a:lnTo>
                  <a:pt x="1439863" y="5221288"/>
                </a:lnTo>
                <a:lnTo>
                  <a:pt x="0" y="522128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907"/>
            </a:lvl1pPr>
          </a:lstStyle>
          <a:p>
            <a:r>
              <a:rPr lang="pl-PL"/>
              <a:t>Kliknij ikonę, aby dodać obraz</a:t>
            </a:r>
            <a:endParaRPr lang="pl-PL" dirty="0"/>
          </a:p>
        </p:txBody>
      </p:sp>
      <p:pic>
        <p:nvPicPr>
          <p:cNvPr id="7" name="Obraz 6" descr="Obraz zawierający tekst&#10;&#10;Opis wygenerowany automatycznie">
            <a:extLst>
              <a:ext uri="{FF2B5EF4-FFF2-40B4-BE49-F238E27FC236}">
                <a16:creationId xmlns:a16="http://schemas.microsoft.com/office/drawing/2014/main" id="{3B4B8A84-3D08-244B-BF5B-6E361D1A74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13121" y="4082829"/>
            <a:ext cx="4514751" cy="653253"/>
          </a:xfrm>
          <a:prstGeom prst="rect">
            <a:avLst/>
          </a:prstGeom>
        </p:spPr>
      </p:pic>
      <p:sp>
        <p:nvSpPr>
          <p:cNvPr id="2" name="Tytuł 1">
            <a:extLst>
              <a:ext uri="{FF2B5EF4-FFF2-40B4-BE49-F238E27FC236}">
                <a16:creationId xmlns:a16="http://schemas.microsoft.com/office/drawing/2014/main" id="{C3C397EF-E780-3941-A190-8FF660EE9016}"/>
              </a:ext>
            </a:extLst>
          </p:cNvPr>
          <p:cNvSpPr>
            <a:spLocks noGrp="1"/>
          </p:cNvSpPr>
          <p:nvPr>
            <p:ph type="title"/>
          </p:nvPr>
        </p:nvSpPr>
        <p:spPr>
          <a:xfrm>
            <a:off x="3222237" y="5074439"/>
            <a:ext cx="8620386" cy="640082"/>
          </a:xfrm>
        </p:spPr>
        <p:txBody>
          <a:bodyPr/>
          <a:lstStyle/>
          <a:p>
            <a:r>
              <a:rPr lang="pl-PL"/>
              <a:t>Kliknij, aby edytować styl</a:t>
            </a:r>
            <a:endParaRPr lang="pl-PL" dirty="0"/>
          </a:p>
        </p:txBody>
      </p:sp>
      <p:pic>
        <p:nvPicPr>
          <p:cNvPr id="8" name="Obraz 7" descr="znak Funduszy Europejskich">
            <a:extLst>
              <a:ext uri="{FF2B5EF4-FFF2-40B4-BE49-F238E27FC236}">
                <a16:creationId xmlns:a16="http://schemas.microsoft.com/office/drawing/2014/main" id="{BFD80FA4-66E0-3049-A92A-085F431CEB0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03127" y="5779698"/>
            <a:ext cx="1848740" cy="861090"/>
          </a:xfrm>
          <a:prstGeom prst="rect">
            <a:avLst/>
          </a:prstGeom>
        </p:spPr>
      </p:pic>
      <p:pic>
        <p:nvPicPr>
          <p:cNvPr id="9" name="Obraz 8" descr="flaga Unii Europejskie z dopiskiem dofinansowane przez Unię Europejską">
            <a:extLst>
              <a:ext uri="{FF2B5EF4-FFF2-40B4-BE49-F238E27FC236}">
                <a16:creationId xmlns:a16="http://schemas.microsoft.com/office/drawing/2014/main" id="{695F0183-048A-AF46-A850-8C265BFACC2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92348" y="5779698"/>
            <a:ext cx="3002864" cy="861090"/>
          </a:xfrm>
          <a:prstGeom prst="rect">
            <a:avLst/>
          </a:prstGeom>
        </p:spPr>
      </p:pic>
      <p:pic>
        <p:nvPicPr>
          <p:cNvPr id="10" name="Obraz 9" descr="barwy RP">
            <a:extLst>
              <a:ext uri="{FF2B5EF4-FFF2-40B4-BE49-F238E27FC236}">
                <a16:creationId xmlns:a16="http://schemas.microsoft.com/office/drawing/2014/main" id="{875F5C9C-57CB-134D-A405-3BC05A23D85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245088" y="5779092"/>
            <a:ext cx="2554038" cy="862304"/>
          </a:xfrm>
          <a:prstGeom prst="rect">
            <a:avLst/>
          </a:prstGeom>
        </p:spPr>
      </p:pic>
    </p:spTree>
    <p:extLst>
      <p:ext uri="{BB962C8B-B14F-4D97-AF65-F5344CB8AC3E}">
        <p14:creationId xmlns:p14="http://schemas.microsoft.com/office/powerpoint/2010/main" val="2244842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Slajd tytułow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735544" y="1959429"/>
            <a:ext cx="9144000" cy="3293408"/>
          </a:xfrm>
          <a:prstGeom prst="rect">
            <a:avLst/>
          </a:prstGeom>
        </p:spPr>
        <p:txBody>
          <a:bodyPr anchor="b"/>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dirty="0" err="1"/>
              <a:t>Lorem</a:t>
            </a:r>
            <a:r>
              <a:rPr lang="pl-PL" dirty="0"/>
              <a:t> </a:t>
            </a:r>
            <a:r>
              <a:rPr lang="pl-PL" dirty="0" err="1"/>
              <a:t>aspernatur</a:t>
            </a:r>
            <a:r>
              <a:rPr lang="pl-PL" dirty="0"/>
              <a:t> </a:t>
            </a:r>
            <a:r>
              <a:rPr lang="pl-PL" dirty="0" err="1"/>
              <a:t>quaim</a:t>
            </a:r>
            <a:r>
              <a:rPr lang="pl-PL" dirty="0"/>
              <a:t> </a:t>
            </a:r>
          </a:p>
          <a:p>
            <a:r>
              <a:rPr lang="pl-PL" dirty="0" err="1"/>
              <a:t>Ut</a:t>
            </a:r>
            <a:r>
              <a:rPr lang="pl-PL" dirty="0"/>
              <a:t> </a:t>
            </a:r>
            <a:r>
              <a:rPr lang="pl-PL" dirty="0" err="1"/>
              <a:t>enim</a:t>
            </a:r>
            <a:r>
              <a:rPr lang="pl-PL" dirty="0"/>
              <a:t> od minima </a:t>
            </a:r>
            <a:r>
              <a:rPr lang="pl-PL" dirty="0" err="1"/>
              <a:t>veniam</a:t>
            </a:r>
            <a:r>
              <a:rPr lang="pl-PL" dirty="0"/>
              <a:t> </a:t>
            </a:r>
            <a:r>
              <a:rPr lang="pl-PL" dirty="0" err="1"/>
              <a:t>quis</a:t>
            </a:r>
            <a:r>
              <a:rPr lang="pl-PL" dirty="0"/>
              <a:t> </a:t>
            </a:r>
            <a:endParaRPr lang="en-US" dirty="0"/>
          </a:p>
        </p:txBody>
      </p:sp>
      <p:sp>
        <p:nvSpPr>
          <p:cNvPr id="8" name="Symbol zastępczy tekstu 7"/>
          <p:cNvSpPr>
            <a:spLocks noGrp="1"/>
          </p:cNvSpPr>
          <p:nvPr>
            <p:ph type="body" sz="quarter" idx="12" hasCustomPrompt="1"/>
          </p:nvPr>
        </p:nvSpPr>
        <p:spPr>
          <a:xfrm>
            <a:off x="732368" y="581821"/>
            <a:ext cx="3534499" cy="255921"/>
          </a:xfrm>
          <a:prstGeom prst="rect">
            <a:avLst/>
          </a:prstGeom>
        </p:spPr>
        <p:txBody>
          <a:bodyPr/>
          <a:lstStyle>
            <a:lvl1pPr marL="0" indent="0">
              <a:buNone/>
              <a:defRPr sz="1200"/>
            </a:lvl1pPr>
          </a:lstStyle>
          <a:p>
            <a:pPr lvl="0"/>
            <a:r>
              <a:rPr lang="pl-PL" dirty="0"/>
              <a:t>Miejsce, 12 miesiąc 2017r.</a:t>
            </a:r>
          </a:p>
        </p:txBody>
      </p:sp>
      <p:sp>
        <p:nvSpPr>
          <p:cNvPr id="10" name="Symbol zastępczy tekstu 9"/>
          <p:cNvSpPr>
            <a:spLocks noGrp="1"/>
          </p:cNvSpPr>
          <p:nvPr>
            <p:ph type="body" sz="quarter" idx="13" hasCustomPrompt="1"/>
          </p:nvPr>
        </p:nvSpPr>
        <p:spPr>
          <a:xfrm>
            <a:off x="736603" y="5328309"/>
            <a:ext cx="9801615" cy="337218"/>
          </a:xfrm>
          <a:prstGeom prst="rect">
            <a:avLst/>
          </a:prstGeom>
        </p:spPr>
        <p:txBody>
          <a:bodyPr/>
          <a:lstStyle>
            <a:lvl1pPr marL="0" indent="0">
              <a:buNone/>
              <a:defRPr sz="1600"/>
            </a:lvl1pPr>
          </a:lstStyle>
          <a:p>
            <a:pPr lvl="0"/>
            <a:r>
              <a:rPr lang="pl-PL" dirty="0"/>
              <a:t>Anna Kowalska  | Departament Rozwoju Regionalnego </a:t>
            </a:r>
          </a:p>
        </p:txBody>
      </p:sp>
      <p:cxnSp>
        <p:nvCxnSpPr>
          <p:cNvPr id="16" name="Łącznik prosty 15"/>
          <p:cNvCxnSpPr/>
          <p:nvPr userDrawn="1"/>
        </p:nvCxnSpPr>
        <p:spPr>
          <a:xfrm>
            <a:off x="866663" y="6529385"/>
            <a:ext cx="300469" cy="0"/>
          </a:xfrm>
          <a:prstGeom prst="line">
            <a:avLst/>
          </a:prstGeom>
          <a:ln>
            <a:solidFill>
              <a:srgbClr val="6E6E6E"/>
            </a:solidFill>
          </a:ln>
        </p:spPr>
        <p:style>
          <a:lnRef idx="1">
            <a:schemeClr val="accent1"/>
          </a:lnRef>
          <a:fillRef idx="0">
            <a:schemeClr val="accent1"/>
          </a:fillRef>
          <a:effectRef idx="0">
            <a:schemeClr val="accent1"/>
          </a:effectRef>
          <a:fontRef idx="minor">
            <a:schemeClr val="tx1"/>
          </a:fontRef>
        </p:style>
      </p:cxnSp>
      <p:sp>
        <p:nvSpPr>
          <p:cNvPr id="19" name="Symbol zastępczy tekstu 9"/>
          <p:cNvSpPr>
            <a:spLocks noGrp="1"/>
          </p:cNvSpPr>
          <p:nvPr>
            <p:ph type="body" sz="quarter" idx="14" hasCustomPrompt="1"/>
          </p:nvPr>
        </p:nvSpPr>
        <p:spPr>
          <a:xfrm>
            <a:off x="736603" y="6561135"/>
            <a:ext cx="9801615" cy="201046"/>
          </a:xfrm>
          <a:prstGeom prst="rect">
            <a:avLst/>
          </a:prstGeom>
        </p:spPr>
        <p:txBody>
          <a:bodyPr/>
          <a:lstStyle>
            <a:lvl1pPr marL="0" indent="0">
              <a:buNone/>
              <a:defRPr lang="pl-PL" sz="800" b="0" dirty="0">
                <a:solidFill>
                  <a:srgbClr val="414141"/>
                </a:solidFill>
              </a:defRPr>
            </a:lvl1pPr>
          </a:lstStyle>
          <a:p>
            <a:r>
              <a:rPr lang="pl-PL" b="1" dirty="0"/>
              <a:t>Urząd Marszałkowski Województwa Kujawsko-Pomorskiego w Toruniu   |   Departament Rozwoju Regionalnego</a:t>
            </a:r>
            <a:endParaRPr lang="pl-PL" dirty="0"/>
          </a:p>
        </p:txBody>
      </p:sp>
    </p:spTree>
    <p:extLst>
      <p:ext uri="{BB962C8B-B14F-4D97-AF65-F5344CB8AC3E}">
        <p14:creationId xmlns:p14="http://schemas.microsoft.com/office/powerpoint/2010/main" val="224441594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ylko tytuł_biały">
    <p:spTree>
      <p:nvGrpSpPr>
        <p:cNvPr id="1" name=""/>
        <p:cNvGrpSpPr/>
        <p:nvPr/>
      </p:nvGrpSpPr>
      <p:grpSpPr>
        <a:xfrm>
          <a:off x="0" y="0"/>
          <a:ext cx="0" cy="0"/>
          <a:chOff x="0" y="0"/>
          <a:chExt cx="0" cy="0"/>
        </a:xfrm>
      </p:grpSpPr>
      <p:sp>
        <p:nvSpPr>
          <p:cNvPr id="13" name="Prostokąt 12">
            <a:extLst>
              <a:ext uri="{FF2B5EF4-FFF2-40B4-BE49-F238E27FC236}">
                <a16:creationId xmlns:a16="http://schemas.microsoft.com/office/drawing/2014/main" id="{97418687-D621-0443-9593-F546524940B3}"/>
              </a:ext>
            </a:extLst>
          </p:cNvPr>
          <p:cNvSpPr/>
          <p:nvPr userDrawn="1"/>
        </p:nvSpPr>
        <p:spPr>
          <a:xfrm>
            <a:off x="413825" y="483781"/>
            <a:ext cx="11364350" cy="5890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a:p>
        </p:txBody>
      </p:sp>
      <p:sp>
        <p:nvSpPr>
          <p:cNvPr id="7" name="Data — symbol zastępczy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endParaRPr lang="pl-PL" noProof="0"/>
          </a:p>
        </p:txBody>
      </p:sp>
      <p:sp>
        <p:nvSpPr>
          <p:cNvPr id="8" name="Stopka — symbol zastępczy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pl-PL" noProof="0"/>
          </a:p>
        </p:txBody>
      </p:sp>
      <p:sp>
        <p:nvSpPr>
          <p:cNvPr id="9" name="Numer slajdu — symbol zastępczy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pl-PL" noProof="0" smtClean="0"/>
              <a:t>‹#›</a:t>
            </a:fld>
            <a:endParaRPr lang="pl-PL" noProof="0"/>
          </a:p>
        </p:txBody>
      </p:sp>
      <p:sp>
        <p:nvSpPr>
          <p:cNvPr id="11" name="Trójkąt 10">
            <a:extLst>
              <a:ext uri="{FF2B5EF4-FFF2-40B4-BE49-F238E27FC236}">
                <a16:creationId xmlns:a16="http://schemas.microsoft.com/office/drawing/2014/main" id="{6FFCA020-4282-7D4F-AD59-3DEA5E91ADAB}"/>
              </a:ext>
            </a:extLst>
          </p:cNvPr>
          <p:cNvSpPr/>
          <p:nvPr userDrawn="1"/>
        </p:nvSpPr>
        <p:spPr>
          <a:xfrm>
            <a:off x="10459099" y="5309445"/>
            <a:ext cx="1465933" cy="146593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a:p>
        </p:txBody>
      </p:sp>
      <p:sp>
        <p:nvSpPr>
          <p:cNvPr id="12" name="Trójkąt 11">
            <a:extLst>
              <a:ext uri="{FF2B5EF4-FFF2-40B4-BE49-F238E27FC236}">
                <a16:creationId xmlns:a16="http://schemas.microsoft.com/office/drawing/2014/main" id="{653A8DFA-7BAB-7F45-AC35-E4D26BDBC78A}"/>
              </a:ext>
            </a:extLst>
          </p:cNvPr>
          <p:cNvSpPr/>
          <p:nvPr userDrawn="1"/>
        </p:nvSpPr>
        <p:spPr>
          <a:xfrm rot="5400000">
            <a:off x="-48606" y="1085137"/>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a:p>
        </p:txBody>
      </p:sp>
      <p:sp>
        <p:nvSpPr>
          <p:cNvPr id="17" name="Tytuł 9">
            <a:extLst>
              <a:ext uri="{FF2B5EF4-FFF2-40B4-BE49-F238E27FC236}">
                <a16:creationId xmlns:a16="http://schemas.microsoft.com/office/drawing/2014/main" id="{FC3934F6-C727-0048-AD31-76E16E779680}"/>
              </a:ext>
            </a:extLst>
          </p:cNvPr>
          <p:cNvSpPr>
            <a:spLocks noGrp="1"/>
          </p:cNvSpPr>
          <p:nvPr>
            <p:ph type="title" hasCustomPrompt="1"/>
          </p:nvPr>
        </p:nvSpPr>
        <p:spPr>
          <a:xfrm>
            <a:off x="932329" y="893729"/>
            <a:ext cx="10452849" cy="910492"/>
          </a:xfrm>
        </p:spPr>
        <p:txBody>
          <a:bodyPr rtlCol="0" anchor="ctr"/>
          <a:lstStyle>
            <a:lvl1pPr algn="l">
              <a:defRPr>
                <a:solidFill>
                  <a:schemeClr val="tx1"/>
                </a:solidFill>
              </a:defRPr>
            </a:lvl1pPr>
          </a:lstStyle>
          <a:p>
            <a:pPr rtl="0"/>
            <a:r>
              <a:rPr lang="pl-PL" noProof="0"/>
              <a:t>Kliknij, aby edytować styl wzorca tytułu</a:t>
            </a:r>
          </a:p>
        </p:txBody>
      </p:sp>
    </p:spTree>
    <p:extLst>
      <p:ext uri="{BB962C8B-B14F-4D97-AF65-F5344CB8AC3E}">
        <p14:creationId xmlns:p14="http://schemas.microsoft.com/office/powerpoint/2010/main" val="3479593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69419" y="816316"/>
            <a:ext cx="9852728" cy="979757"/>
          </a:xfrm>
          <a:prstGeom prst="rect">
            <a:avLst/>
          </a:prstGeom>
        </p:spPr>
        <p:txBody>
          <a:bodyPr vert="horz" lIns="0" tIns="0" rIns="0" bIns="0" rtlCol="0" anchor="t" anchorCtr="0">
            <a:normAutofit/>
          </a:bodyPr>
          <a:lstStyle/>
          <a:p>
            <a:r>
              <a:rPr lang="pl-PL" dirty="0"/>
              <a:t>Kliknij, aby edytować styl</a:t>
            </a:r>
            <a:endParaRPr lang="en-US" dirty="0"/>
          </a:p>
        </p:txBody>
      </p:sp>
      <p:sp>
        <p:nvSpPr>
          <p:cNvPr id="3" name="Text Placeholder 2"/>
          <p:cNvSpPr>
            <a:spLocks noGrp="1"/>
          </p:cNvSpPr>
          <p:nvPr>
            <p:ph type="body" idx="1"/>
          </p:nvPr>
        </p:nvSpPr>
        <p:spPr>
          <a:xfrm>
            <a:off x="1169854" y="1796072"/>
            <a:ext cx="9852729" cy="4245613"/>
          </a:xfrm>
          <a:prstGeom prst="rect">
            <a:avLst/>
          </a:prstGeom>
        </p:spPr>
        <p:txBody>
          <a:bodyPr vert="horz" lIns="0" tIns="0" rIns="0" bIns="0" rtlCol="0">
            <a:normAutofit/>
          </a:bodyPr>
          <a:lstStyle/>
          <a:p>
            <a:pPr lvl="0"/>
            <a:r>
              <a:rPr lang="pl-PL" dirty="0"/>
              <a:t>Kliknij, aby edytować style wzorca tekstu</a:t>
            </a:r>
          </a:p>
          <a:p>
            <a:pPr lvl="1"/>
            <a:r>
              <a:rPr lang="pl-PL" dirty="0"/>
              <a:t>Drugi poziom</a:t>
            </a:r>
          </a:p>
          <a:p>
            <a:pPr lvl="2"/>
            <a:r>
              <a:rPr lang="pl-PL" dirty="0"/>
              <a:t>Trzeci poziom</a:t>
            </a:r>
            <a:endParaRPr lang="en-US" dirty="0"/>
          </a:p>
        </p:txBody>
      </p:sp>
      <p:sp>
        <p:nvSpPr>
          <p:cNvPr id="10" name="Prostokąt 9">
            <a:extLst>
              <a:ext uri="{FF2B5EF4-FFF2-40B4-BE49-F238E27FC236}">
                <a16:creationId xmlns:a16="http://schemas.microsoft.com/office/drawing/2014/main" id="{617E16B8-2BD0-D12E-978E-94E428DF9717}"/>
              </a:ext>
            </a:extLst>
          </p:cNvPr>
          <p:cNvSpPr/>
          <p:nvPr userDrawn="1"/>
        </p:nvSpPr>
        <p:spPr>
          <a:xfrm>
            <a:off x="1169812" y="0"/>
            <a:ext cx="1232383" cy="1627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sp>
        <p:nvSpPr>
          <p:cNvPr id="12" name="Prostokąt 11">
            <a:extLst>
              <a:ext uri="{FF2B5EF4-FFF2-40B4-BE49-F238E27FC236}">
                <a16:creationId xmlns:a16="http://schemas.microsoft.com/office/drawing/2014/main" id="{662915FD-1FF3-5CF3-5C57-034114B5E6A2}"/>
              </a:ext>
            </a:extLst>
          </p:cNvPr>
          <p:cNvSpPr/>
          <p:nvPr userDrawn="1"/>
        </p:nvSpPr>
        <p:spPr>
          <a:xfrm>
            <a:off x="2402195" y="0"/>
            <a:ext cx="8619951" cy="1627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sp>
        <p:nvSpPr>
          <p:cNvPr id="4" name="Symbol zastępczy numeru slajdu 3">
            <a:extLst>
              <a:ext uri="{FF2B5EF4-FFF2-40B4-BE49-F238E27FC236}">
                <a16:creationId xmlns:a16="http://schemas.microsoft.com/office/drawing/2014/main" id="{5026AD61-FC69-65FC-05E3-06AA14C89304}"/>
              </a:ext>
            </a:extLst>
          </p:cNvPr>
          <p:cNvSpPr>
            <a:spLocks noGrp="1"/>
          </p:cNvSpPr>
          <p:nvPr>
            <p:ph type="sldNum" sz="quarter" idx="4"/>
          </p:nvPr>
        </p:nvSpPr>
        <p:spPr>
          <a:xfrm>
            <a:off x="9789804" y="6368269"/>
            <a:ext cx="1231537" cy="163293"/>
          </a:xfrm>
          <a:prstGeom prst="rect">
            <a:avLst/>
          </a:prstGeom>
          <a:noFill/>
        </p:spPr>
        <p:txBody>
          <a:bodyPr vert="horz" lIns="0" tIns="72000" rIns="0" bIns="72000" rtlCol="0" anchor="ctr" anchorCtr="0"/>
          <a:lstStyle>
            <a:lvl1pPr algn="r">
              <a:defRPr sz="907">
                <a:solidFill>
                  <a:schemeClr val="tx2"/>
                </a:solidFill>
                <a:latin typeface="Open Sans" pitchFamily="2" charset="0"/>
                <a:ea typeface="Open Sans" pitchFamily="2" charset="0"/>
                <a:cs typeface="Open Sans" pitchFamily="2" charset="0"/>
              </a:defRPr>
            </a:lvl1pPr>
          </a:lstStyle>
          <a:p>
            <a:fld id="{EB4015AA-59F6-416B-87A6-8E3D940284E2}" type="slidenum">
              <a:rPr lang="pl-PL" smtClean="0"/>
              <a:pPr/>
              <a:t>‹#›</a:t>
            </a:fld>
            <a:endParaRPr lang="pl-PL" dirty="0"/>
          </a:p>
        </p:txBody>
      </p:sp>
      <p:sp>
        <p:nvSpPr>
          <p:cNvPr id="7" name="Prostokąt 6">
            <a:extLst>
              <a:ext uri="{FF2B5EF4-FFF2-40B4-BE49-F238E27FC236}">
                <a16:creationId xmlns:a16="http://schemas.microsoft.com/office/drawing/2014/main" id="{4C2A84FB-402E-BB6C-632B-D1ADD49B7D8C}"/>
              </a:ext>
            </a:extLst>
          </p:cNvPr>
          <p:cNvSpPr/>
          <p:nvPr userDrawn="1"/>
        </p:nvSpPr>
        <p:spPr>
          <a:xfrm>
            <a:off x="9790199" y="6695263"/>
            <a:ext cx="1232383" cy="1627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33"/>
          </a:p>
        </p:txBody>
      </p:sp>
    </p:spTree>
    <p:extLst>
      <p:ext uri="{BB962C8B-B14F-4D97-AF65-F5344CB8AC3E}">
        <p14:creationId xmlns:p14="http://schemas.microsoft.com/office/powerpoint/2010/main" val="22664196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2" r:id="rId11"/>
    <p:sldLayoutId id="2147483673" r:id="rId12"/>
  </p:sldLayoutIdLst>
  <p:hf hdr="0" ftr="0" dt="0"/>
  <p:txStyles>
    <p:titleStyle>
      <a:lvl1pPr algn="l" defTabSz="914406" rtl="0" eaLnBrk="1" latinLnBrk="0" hangingPunct="1">
        <a:lnSpc>
          <a:spcPts val="3266"/>
        </a:lnSpc>
        <a:spcBef>
          <a:spcPct val="0"/>
        </a:spcBef>
        <a:buNone/>
        <a:defRPr sz="2540" b="1" kern="1200">
          <a:solidFill>
            <a:schemeClr val="tx2"/>
          </a:solidFill>
          <a:latin typeface="Open Sans" pitchFamily="2" charset="0"/>
          <a:ea typeface="Open Sans" pitchFamily="2" charset="0"/>
          <a:cs typeface="Open Sans" pitchFamily="2" charset="0"/>
        </a:defRPr>
      </a:lvl1pPr>
    </p:titleStyle>
    <p:bodyStyle>
      <a:lvl1pPr marL="228602" indent="-228602" algn="l" defTabSz="914406" rtl="0" eaLnBrk="1" latinLnBrk="0" hangingPunct="1">
        <a:lnSpc>
          <a:spcPts val="2177"/>
        </a:lnSpc>
        <a:spcBef>
          <a:spcPts val="1000"/>
        </a:spcBef>
        <a:buClr>
          <a:schemeClr val="accent1"/>
        </a:buClr>
        <a:buFontTx/>
        <a:buBlip>
          <a:blip r:embed="rId14"/>
        </a:buBlip>
        <a:defRPr sz="1633" kern="1200">
          <a:solidFill>
            <a:schemeClr val="tx1"/>
          </a:solidFill>
          <a:latin typeface="Open Sans" pitchFamily="2" charset="0"/>
          <a:ea typeface="Open Sans" pitchFamily="2" charset="0"/>
          <a:cs typeface="Open Sans" pitchFamily="2" charset="0"/>
        </a:defRPr>
      </a:lvl1pPr>
      <a:lvl2pPr marL="685804" indent="-228602" algn="l" defTabSz="914406" rtl="0" eaLnBrk="1" latinLnBrk="0" hangingPunct="1">
        <a:lnSpc>
          <a:spcPts val="2177"/>
        </a:lnSpc>
        <a:spcBef>
          <a:spcPts val="500"/>
        </a:spcBef>
        <a:buFontTx/>
        <a:buBlip>
          <a:blip r:embed="rId15"/>
        </a:buBlip>
        <a:defRPr sz="1633" kern="1200">
          <a:solidFill>
            <a:schemeClr val="tx1"/>
          </a:solidFill>
          <a:latin typeface="Open Sans" pitchFamily="2" charset="0"/>
          <a:ea typeface="Open Sans" pitchFamily="2" charset="0"/>
          <a:cs typeface="Open Sans" pitchFamily="2" charset="0"/>
        </a:defRPr>
      </a:lvl2pPr>
      <a:lvl3pPr marL="1143008" indent="-228602" algn="l" defTabSz="914406" rtl="0" eaLnBrk="1" latinLnBrk="0" hangingPunct="1">
        <a:lnSpc>
          <a:spcPts val="2177"/>
        </a:lnSpc>
        <a:spcBef>
          <a:spcPts val="500"/>
        </a:spcBef>
        <a:buFontTx/>
        <a:buBlip>
          <a:blip r:embed="rId16"/>
        </a:buBlip>
        <a:defRPr sz="1633" kern="1200">
          <a:solidFill>
            <a:schemeClr val="tx1"/>
          </a:solidFill>
          <a:latin typeface="Open Sans" pitchFamily="2" charset="0"/>
          <a:ea typeface="Open Sans" pitchFamily="2" charset="0"/>
          <a:cs typeface="Open Sans" pitchFamily="2" charset="0"/>
        </a:defRPr>
      </a:lvl3pPr>
      <a:lvl4pPr marL="1600210" indent="-228602" algn="l" defTabSz="914406" rtl="0" eaLnBrk="1" latinLnBrk="0" hangingPunct="1">
        <a:lnSpc>
          <a:spcPts val="2177"/>
        </a:lnSpc>
        <a:spcBef>
          <a:spcPts val="500"/>
        </a:spcBef>
        <a:buFont typeface="Arial" panose="020B0604020202020204" pitchFamily="34" charset="0"/>
        <a:buChar char="•"/>
        <a:defRPr sz="1633" kern="1200">
          <a:solidFill>
            <a:schemeClr val="tx1"/>
          </a:solidFill>
          <a:latin typeface="Open Sans" pitchFamily="2" charset="0"/>
          <a:ea typeface="Open Sans" pitchFamily="2" charset="0"/>
          <a:cs typeface="Open Sans" pitchFamily="2" charset="0"/>
        </a:defRPr>
      </a:lvl4pPr>
      <a:lvl5pPr marL="2057413" indent="-228602" algn="l" defTabSz="914406" rtl="0" eaLnBrk="1" latinLnBrk="0" hangingPunct="1">
        <a:lnSpc>
          <a:spcPts val="2177"/>
        </a:lnSpc>
        <a:spcBef>
          <a:spcPts val="500"/>
        </a:spcBef>
        <a:buFont typeface="Arial" panose="020B0604020202020204" pitchFamily="34" charset="0"/>
        <a:buChar char="•"/>
        <a:defRPr sz="1633" kern="1200">
          <a:solidFill>
            <a:schemeClr val="tx1"/>
          </a:solidFill>
          <a:latin typeface="Open Sans" pitchFamily="2" charset="0"/>
          <a:ea typeface="Open Sans" pitchFamily="2" charset="0"/>
          <a:cs typeface="Open Sans" pitchFamily="2"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3">
          <p15:clr>
            <a:srgbClr val="F26B43"/>
          </p15:clr>
        </p15:guide>
        <p15:guide id="2" pos="419">
          <p15:clr>
            <a:srgbClr val="F26B43"/>
          </p15:clr>
        </p15:guide>
        <p15:guide id="3" pos="646">
          <p15:clr>
            <a:srgbClr val="F26B43"/>
          </p15:clr>
        </p15:guide>
        <p15:guide id="4" pos="873">
          <p15:clr>
            <a:srgbClr val="F26B43"/>
          </p15:clr>
        </p15:guide>
        <p15:guide id="5" pos="1100">
          <p15:clr>
            <a:srgbClr val="F26B43"/>
          </p15:clr>
        </p15:guide>
        <p15:guide id="6" pos="1327">
          <p15:clr>
            <a:srgbClr val="F26B43"/>
          </p15:clr>
        </p15:guide>
        <p15:guide id="7" pos="1553">
          <p15:clr>
            <a:srgbClr val="F26B43"/>
          </p15:clr>
        </p15:guide>
        <p15:guide id="8" pos="1780">
          <p15:clr>
            <a:srgbClr val="F26B43"/>
          </p15:clr>
        </p15:guide>
        <p15:guide id="9" pos="2007">
          <p15:clr>
            <a:srgbClr val="F26B43"/>
          </p15:clr>
        </p15:guide>
        <p15:guide id="10" pos="2234">
          <p15:clr>
            <a:srgbClr val="F26B43"/>
          </p15:clr>
        </p15:guide>
        <p15:guide id="11" pos="2460">
          <p15:clr>
            <a:srgbClr val="F26B43"/>
          </p15:clr>
        </p15:guide>
        <p15:guide id="12" pos="2687">
          <p15:clr>
            <a:srgbClr val="F26B43"/>
          </p15:clr>
        </p15:guide>
        <p15:guide id="13" pos="2914">
          <p15:clr>
            <a:srgbClr val="F26B43"/>
          </p15:clr>
        </p15:guide>
        <p15:guide id="14" pos="3141">
          <p15:clr>
            <a:srgbClr val="F26B43"/>
          </p15:clr>
        </p15:guide>
        <p15:guide id="15" pos="3368">
          <p15:clr>
            <a:srgbClr val="F26B43"/>
          </p15:clr>
        </p15:guide>
        <p15:guide id="16" pos="3594">
          <p15:clr>
            <a:srgbClr val="F26B43"/>
          </p15:clr>
        </p15:guide>
        <p15:guide id="17" pos="3821">
          <p15:clr>
            <a:srgbClr val="F26B43"/>
          </p15:clr>
        </p15:guide>
        <p15:guide id="18" pos="4048">
          <p15:clr>
            <a:srgbClr val="F26B43"/>
          </p15:clr>
        </p15:guide>
        <p15:guide id="19" pos="4275">
          <p15:clr>
            <a:srgbClr val="F26B43"/>
          </p15:clr>
        </p15:guide>
        <p15:guide id="20" pos="4501">
          <p15:clr>
            <a:srgbClr val="F26B43"/>
          </p15:clr>
        </p15:guide>
        <p15:guide id="21" pos="4728">
          <p15:clr>
            <a:srgbClr val="F26B43"/>
          </p15:clr>
        </p15:guide>
        <p15:guide id="22" pos="4955">
          <p15:clr>
            <a:srgbClr val="F26B43"/>
          </p15:clr>
        </p15:guide>
        <p15:guide id="23" pos="5182">
          <p15:clr>
            <a:srgbClr val="F26B43"/>
          </p15:clr>
        </p15:guide>
        <p15:guide id="24" pos="5408">
          <p15:clr>
            <a:srgbClr val="F26B43"/>
          </p15:clr>
        </p15:guide>
        <p15:guide id="25" pos="5635">
          <p15:clr>
            <a:srgbClr val="F26B43"/>
          </p15:clr>
        </p15:guide>
        <p15:guide id="26" pos="5862">
          <p15:clr>
            <a:srgbClr val="F26B43"/>
          </p15:clr>
        </p15:guide>
        <p15:guide id="27" pos="6089">
          <p15:clr>
            <a:srgbClr val="F26B43"/>
          </p15:clr>
        </p15:guide>
        <p15:guide id="28" pos="6316">
          <p15:clr>
            <a:srgbClr val="F26B43"/>
          </p15:clr>
        </p15:guide>
        <p15:guide id="29" pos="6542">
          <p15:clr>
            <a:srgbClr val="F26B43"/>
          </p15:clr>
        </p15:guide>
        <p15:guide id="30" orient="horz" pos="113">
          <p15:clr>
            <a:srgbClr val="F26B43"/>
          </p15:clr>
        </p15:guide>
        <p15:guide id="31" orient="horz" pos="340">
          <p15:clr>
            <a:srgbClr val="F26B43"/>
          </p15:clr>
        </p15:guide>
        <p15:guide id="32" orient="horz" pos="567">
          <p15:clr>
            <a:srgbClr val="F26B43"/>
          </p15:clr>
        </p15:guide>
        <p15:guide id="33" orient="horz" pos="794">
          <p15:clr>
            <a:srgbClr val="F26B43"/>
          </p15:clr>
        </p15:guide>
        <p15:guide id="34" orient="horz" pos="1020">
          <p15:clr>
            <a:srgbClr val="F26B43"/>
          </p15:clr>
        </p15:guide>
        <p15:guide id="35" orient="horz" pos="1247">
          <p15:clr>
            <a:srgbClr val="F26B43"/>
          </p15:clr>
        </p15:guide>
        <p15:guide id="36" orient="horz" pos="1474">
          <p15:clr>
            <a:srgbClr val="F26B43"/>
          </p15:clr>
        </p15:guide>
        <p15:guide id="37" orient="horz" pos="1701">
          <p15:clr>
            <a:srgbClr val="F26B43"/>
          </p15:clr>
        </p15:guide>
        <p15:guide id="38" orient="horz" pos="1927">
          <p15:clr>
            <a:srgbClr val="F26B43"/>
          </p15:clr>
        </p15:guide>
        <p15:guide id="39" orient="horz" pos="2154">
          <p15:clr>
            <a:srgbClr val="F26B43"/>
          </p15:clr>
        </p15:guide>
        <p15:guide id="40" orient="horz" pos="2381">
          <p15:clr>
            <a:srgbClr val="F26B43"/>
          </p15:clr>
        </p15:guide>
        <p15:guide id="41" orient="horz" pos="2608">
          <p15:clr>
            <a:srgbClr val="F26B43"/>
          </p15:clr>
        </p15:guide>
        <p15:guide id="42" orient="horz" pos="2835">
          <p15:clr>
            <a:srgbClr val="F26B43"/>
          </p15:clr>
        </p15:guide>
        <p15:guide id="43" orient="horz" pos="3061">
          <p15:clr>
            <a:srgbClr val="F26B43"/>
          </p15:clr>
        </p15:guide>
        <p15:guide id="44" orient="horz" pos="3288">
          <p15:clr>
            <a:srgbClr val="F26B43"/>
          </p15:clr>
        </p15:guide>
        <p15:guide id="45" orient="horz" pos="3515">
          <p15:clr>
            <a:srgbClr val="F26B43"/>
          </p15:clr>
        </p15:guide>
        <p15:guide id="46" orient="horz" pos="3742">
          <p15:clr>
            <a:srgbClr val="F26B43"/>
          </p15:clr>
        </p15:guide>
        <p15:guide id="47" orient="horz" pos="3968">
          <p15:clr>
            <a:srgbClr val="F26B43"/>
          </p15:clr>
        </p15:guide>
        <p15:guide id="48" orient="horz" pos="4195">
          <p15:clr>
            <a:srgbClr val="F26B43"/>
          </p15:clr>
        </p15:guide>
        <p15:guide id="49" orient="horz" pos="4422">
          <p15:clr>
            <a:srgbClr val="F26B43"/>
          </p15:clr>
        </p15:guide>
        <p15:guide id="50" orient="horz" pos="464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microsoft.com/office/2014/relationships/chartEx" Target="../charts/chartEx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package" Target="../embeddings/Microsoft_Excel_Worksheet9.xlsx"/><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package" Target="../embeddings/Microsoft_Excel_Worksheet10.xlsx"/><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CFA21B-1FE3-60DD-8D42-78DB8BAA4A86}"/>
              </a:ext>
            </a:extLst>
          </p:cNvPr>
          <p:cNvSpPr>
            <a:spLocks noGrp="1"/>
          </p:cNvSpPr>
          <p:nvPr>
            <p:ph type="ctrTitle"/>
          </p:nvPr>
        </p:nvSpPr>
        <p:spPr>
          <a:xfrm>
            <a:off x="1580345" y="2865119"/>
            <a:ext cx="9031311" cy="2154777"/>
          </a:xfrm>
        </p:spPr>
        <p:txBody>
          <a:bodyPr>
            <a:normAutofit fontScale="90000"/>
          </a:bodyPr>
          <a:lstStyle/>
          <a:p>
            <a:pPr algn="ctr" eaLnBrk="1" hangingPunct="1">
              <a:lnSpc>
                <a:spcPct val="100000"/>
              </a:lnSpc>
              <a:spcBef>
                <a:spcPct val="0"/>
              </a:spcBef>
              <a:buFontTx/>
              <a:buNone/>
            </a:pPr>
            <a:r>
              <a:rPr lang="pl-PL" sz="2000" dirty="0"/>
              <a:t>FUNDUSZE EUROPEJSKIE dla KUJAW I POMORZA </a:t>
            </a:r>
            <a:br>
              <a:rPr lang="pl-PL" sz="2000" dirty="0"/>
            </a:br>
            <a:r>
              <a:rPr lang="pl-PL" sz="2000" dirty="0"/>
              <a:t>2021-2027</a:t>
            </a:r>
            <a:r>
              <a:rPr lang="pl-PL" sz="2700" dirty="0"/>
              <a:t> </a:t>
            </a:r>
            <a:br>
              <a:rPr lang="pl-PL" sz="1200" dirty="0"/>
            </a:br>
            <a:br>
              <a:rPr lang="pl-PL" dirty="0"/>
            </a:br>
            <a:br>
              <a:rPr lang="pl-PL" sz="1300" dirty="0">
                <a:latin typeface="Bookman Old Style" panose="02050604050505020204" pitchFamily="18" charset="0"/>
                <a:cs typeface="Arial" panose="020B0604020202020204" pitchFamily="34" charset="0"/>
              </a:rPr>
            </a:br>
            <a:br>
              <a:rPr lang="pl-PL" sz="1300" dirty="0">
                <a:latin typeface="Bookman Old Style" panose="02050604050505020204" pitchFamily="18" charset="0"/>
                <a:cs typeface="Arial" panose="020B0604020202020204" pitchFamily="34" charset="0"/>
              </a:rPr>
            </a:br>
            <a:br>
              <a:rPr lang="pl-PL" sz="1300" dirty="0">
                <a:latin typeface="Bookman Old Style" panose="02050604050505020204" pitchFamily="18" charset="0"/>
                <a:cs typeface="Arial" panose="020B0604020202020204" pitchFamily="34" charset="0"/>
              </a:rPr>
            </a:br>
            <a:br>
              <a:rPr lang="pl-PL" sz="1300" dirty="0">
                <a:latin typeface="Bookman Old Style" panose="02050604050505020204" pitchFamily="18" charset="0"/>
                <a:cs typeface="Arial" panose="020B0604020202020204" pitchFamily="34" charset="0"/>
              </a:rPr>
            </a:br>
            <a:br>
              <a:rPr lang="pl-PL" sz="1300" dirty="0">
                <a:latin typeface="Bookman Old Style" panose="02050604050505020204" pitchFamily="18" charset="0"/>
                <a:cs typeface="Arial" panose="020B0604020202020204" pitchFamily="34" charset="0"/>
              </a:rPr>
            </a:br>
            <a:br>
              <a:rPr lang="pl-PL" altLang="pl-PL" sz="3200" dirty="0">
                <a:latin typeface="Bookman Old Style" panose="02050604050505020204" pitchFamily="18" charset="0"/>
              </a:rPr>
            </a:br>
            <a:endParaRPr lang="pl-PL" dirty="0"/>
          </a:p>
        </p:txBody>
      </p:sp>
      <p:sp>
        <p:nvSpPr>
          <p:cNvPr id="3" name="Podtytuł 2">
            <a:extLst>
              <a:ext uri="{FF2B5EF4-FFF2-40B4-BE49-F238E27FC236}">
                <a16:creationId xmlns:a16="http://schemas.microsoft.com/office/drawing/2014/main" id="{EC911991-D2D8-5366-5066-89BCC3068D16}"/>
              </a:ext>
            </a:extLst>
          </p:cNvPr>
          <p:cNvSpPr>
            <a:spLocks noGrp="1"/>
          </p:cNvSpPr>
          <p:nvPr>
            <p:ph type="subTitle" idx="1"/>
          </p:nvPr>
        </p:nvSpPr>
        <p:spPr>
          <a:xfrm>
            <a:off x="1580345" y="5162309"/>
            <a:ext cx="9031311" cy="474562"/>
          </a:xfrm>
        </p:spPr>
        <p:txBody>
          <a:bodyPr/>
          <a:lstStyle/>
          <a:p>
            <a:pPr algn="ctr"/>
            <a:r>
              <a:rPr lang="pl-PL" sz="1600" b="0" dirty="0"/>
              <a:t>Komitet Monitorujący w dniu 16.01.2024 r. </a:t>
            </a:r>
            <a:r>
              <a:rPr lang="pl-PL" sz="1400" b="0" dirty="0"/>
              <a:t>(stan na dzień 31.12.2024r.)</a:t>
            </a:r>
            <a:endParaRPr lang="pl-PL" b="0" dirty="0"/>
          </a:p>
        </p:txBody>
      </p:sp>
      <p:pic>
        <p:nvPicPr>
          <p:cNvPr id="5" name="Obraz 4">
            <a:extLst>
              <a:ext uri="{FF2B5EF4-FFF2-40B4-BE49-F238E27FC236}">
                <a16:creationId xmlns:a16="http://schemas.microsoft.com/office/drawing/2014/main" id="{B376B941-391F-DE16-4A58-FABF27705D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233" y="5779283"/>
            <a:ext cx="11608168" cy="1078717"/>
          </a:xfrm>
          <a:prstGeom prst="rect">
            <a:avLst/>
          </a:prstGeom>
        </p:spPr>
      </p:pic>
    </p:spTree>
    <p:extLst>
      <p:ext uri="{BB962C8B-B14F-4D97-AF65-F5344CB8AC3E}">
        <p14:creationId xmlns:p14="http://schemas.microsoft.com/office/powerpoint/2010/main" val="3349957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numeru slajdu 2">
            <a:extLst>
              <a:ext uri="{FF2B5EF4-FFF2-40B4-BE49-F238E27FC236}">
                <a16:creationId xmlns:a16="http://schemas.microsoft.com/office/drawing/2014/main" id="{69BA7438-8849-ABD7-E7DE-F762E2337EE0}"/>
              </a:ext>
            </a:extLst>
          </p:cNvPr>
          <p:cNvSpPr>
            <a:spLocks noGrp="1"/>
          </p:cNvSpPr>
          <p:nvPr>
            <p:ph type="sldNum" sz="quarter" idx="10"/>
          </p:nvPr>
        </p:nvSpPr>
        <p:spPr/>
        <p:txBody>
          <a:bodyPr/>
          <a:lstStyle/>
          <a:p>
            <a:fld id="{740847FB-6D0F-40DB-BBD4-15809D9AB105}" type="slidenum">
              <a:rPr lang="pl-PL" smtClean="0"/>
              <a:t>2</a:t>
            </a:fld>
            <a:endParaRPr lang="pl-PL" dirty="0"/>
          </a:p>
        </p:txBody>
      </p:sp>
      <mc:AlternateContent xmlns:mc="http://schemas.openxmlformats.org/markup-compatibility/2006" xmlns:cx1="http://schemas.microsoft.com/office/drawing/2015/9/8/chartex">
        <mc:Choice Requires="cx1">
          <p:graphicFrame>
            <p:nvGraphicFramePr>
              <p:cNvPr id="8" name="Wykres 7">
                <a:extLst>
                  <a:ext uri="{FF2B5EF4-FFF2-40B4-BE49-F238E27FC236}">
                    <a16:creationId xmlns:a16="http://schemas.microsoft.com/office/drawing/2014/main" id="{E03EF148-7A8B-1E63-B330-A8F81E9D014E}"/>
                  </a:ext>
                </a:extLst>
              </p:cNvPr>
              <p:cNvGraphicFramePr/>
              <p:nvPr>
                <p:extLst>
                  <p:ext uri="{D42A27DB-BD31-4B8C-83A1-F6EECF244321}">
                    <p14:modId xmlns:p14="http://schemas.microsoft.com/office/powerpoint/2010/main" val="1829092622"/>
                  </p:ext>
                </p:extLst>
              </p:nvPr>
            </p:nvGraphicFramePr>
            <p:xfrm>
              <a:off x="1541642" y="1522078"/>
              <a:ext cx="8723003" cy="4603652"/>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8" name="Wykres 7">
                <a:extLst>
                  <a:ext uri="{FF2B5EF4-FFF2-40B4-BE49-F238E27FC236}">
                    <a16:creationId xmlns:a16="http://schemas.microsoft.com/office/drawing/2014/main" id="{E03EF148-7A8B-1E63-B330-A8F81E9D014E}"/>
                  </a:ext>
                </a:extLst>
              </p:cNvPr>
              <p:cNvPicPr>
                <a:picLocks noGrp="1" noRot="1" noChangeAspect="1" noMove="1" noResize="1" noEditPoints="1" noAdjustHandles="1" noChangeArrowheads="1" noChangeShapeType="1"/>
              </p:cNvPicPr>
              <p:nvPr/>
            </p:nvPicPr>
            <p:blipFill>
              <a:blip r:embed="rId3"/>
              <a:stretch>
                <a:fillRect/>
              </a:stretch>
            </p:blipFill>
            <p:spPr>
              <a:xfrm>
                <a:off x="1541642" y="1522078"/>
                <a:ext cx="8723003" cy="4603652"/>
              </a:xfrm>
              <a:prstGeom prst="rect">
                <a:avLst/>
              </a:prstGeom>
            </p:spPr>
          </p:pic>
        </mc:Fallback>
      </mc:AlternateContent>
      <p:sp>
        <p:nvSpPr>
          <p:cNvPr id="2" name="pole tekstowe 1">
            <a:extLst>
              <a:ext uri="{FF2B5EF4-FFF2-40B4-BE49-F238E27FC236}">
                <a16:creationId xmlns:a16="http://schemas.microsoft.com/office/drawing/2014/main" id="{2367AD33-3E9C-F0F0-47CB-3499E4F233BC}"/>
              </a:ext>
            </a:extLst>
          </p:cNvPr>
          <p:cNvSpPr txBox="1"/>
          <p:nvPr/>
        </p:nvSpPr>
        <p:spPr>
          <a:xfrm>
            <a:off x="8245271" y="2736502"/>
            <a:ext cx="2405087" cy="1384995"/>
          </a:xfrm>
          <a:prstGeom prst="rect">
            <a:avLst/>
          </a:prstGeom>
          <a:noFill/>
        </p:spPr>
        <p:txBody>
          <a:bodyPr wrap="square" rtlCol="0">
            <a:spAutoFit/>
          </a:bodyPr>
          <a:lstStyle/>
          <a:p>
            <a:r>
              <a:rPr lang="pl-PL" sz="2400" b="1" dirty="0">
                <a:solidFill>
                  <a:schemeClr val="tx1">
                    <a:lumMod val="65000"/>
                    <a:lumOff val="35000"/>
                  </a:schemeClr>
                </a:solidFill>
              </a:rPr>
              <a:t>EFRR</a:t>
            </a:r>
          </a:p>
          <a:p>
            <a:r>
              <a:rPr lang="pl-PL" sz="2400" b="1" dirty="0">
                <a:solidFill>
                  <a:schemeClr val="tx1">
                    <a:lumMod val="65000"/>
                    <a:lumOff val="35000"/>
                  </a:schemeClr>
                </a:solidFill>
              </a:rPr>
              <a:t>72,2%</a:t>
            </a:r>
          </a:p>
          <a:p>
            <a:r>
              <a:rPr lang="pl-PL" b="1" dirty="0">
                <a:solidFill>
                  <a:schemeClr val="accent1"/>
                </a:solidFill>
              </a:rPr>
              <a:t>1 326 487 384 EUR </a:t>
            </a:r>
          </a:p>
          <a:p>
            <a:r>
              <a:rPr lang="pl-PL" b="1" dirty="0">
                <a:solidFill>
                  <a:schemeClr val="accent1"/>
                </a:solidFill>
              </a:rPr>
              <a:t>5 658 131 936 PLN*</a:t>
            </a:r>
          </a:p>
        </p:txBody>
      </p:sp>
      <p:sp>
        <p:nvSpPr>
          <p:cNvPr id="4" name="pole tekstowe 3">
            <a:extLst>
              <a:ext uri="{FF2B5EF4-FFF2-40B4-BE49-F238E27FC236}">
                <a16:creationId xmlns:a16="http://schemas.microsoft.com/office/drawing/2014/main" id="{05B51754-EF9A-B0FD-D231-B708B96DA65D}"/>
              </a:ext>
            </a:extLst>
          </p:cNvPr>
          <p:cNvSpPr txBox="1"/>
          <p:nvPr/>
        </p:nvSpPr>
        <p:spPr>
          <a:xfrm>
            <a:off x="1436914" y="2228671"/>
            <a:ext cx="2193547" cy="1384995"/>
          </a:xfrm>
          <a:prstGeom prst="rect">
            <a:avLst/>
          </a:prstGeom>
          <a:noFill/>
        </p:spPr>
        <p:txBody>
          <a:bodyPr wrap="square" rtlCol="0">
            <a:spAutoFit/>
          </a:bodyPr>
          <a:lstStyle/>
          <a:p>
            <a:pPr algn="r"/>
            <a:r>
              <a:rPr lang="pl-PL" sz="2400" b="1" dirty="0">
                <a:solidFill>
                  <a:schemeClr val="tx1">
                    <a:lumMod val="65000"/>
                    <a:lumOff val="35000"/>
                  </a:schemeClr>
                </a:solidFill>
              </a:rPr>
              <a:t>EFS+</a:t>
            </a:r>
          </a:p>
          <a:p>
            <a:pPr algn="r"/>
            <a:r>
              <a:rPr lang="pl-PL" sz="2400" b="1" dirty="0">
                <a:solidFill>
                  <a:schemeClr val="tx1">
                    <a:lumMod val="65000"/>
                    <a:lumOff val="35000"/>
                  </a:schemeClr>
                </a:solidFill>
              </a:rPr>
              <a:t>27,8%</a:t>
            </a:r>
          </a:p>
          <a:p>
            <a:pPr algn="r"/>
            <a:r>
              <a:rPr lang="pl-PL" b="1" dirty="0">
                <a:solidFill>
                  <a:schemeClr val="accent2">
                    <a:lumMod val="90000"/>
                  </a:schemeClr>
                </a:solidFill>
              </a:rPr>
              <a:t>509 618 947 EUR</a:t>
            </a:r>
            <a:br>
              <a:rPr lang="pl-PL" b="1" dirty="0">
                <a:solidFill>
                  <a:schemeClr val="accent2">
                    <a:lumMod val="90000"/>
                  </a:schemeClr>
                </a:solidFill>
              </a:rPr>
            </a:br>
            <a:r>
              <a:rPr lang="pl-PL" b="1" dirty="0">
                <a:solidFill>
                  <a:schemeClr val="accent2">
                    <a:lumMod val="90000"/>
                  </a:schemeClr>
                </a:solidFill>
              </a:rPr>
              <a:t>2 173 779 618 PLN*</a:t>
            </a:r>
          </a:p>
        </p:txBody>
      </p:sp>
      <p:sp>
        <p:nvSpPr>
          <p:cNvPr id="7" name="pole tekstowe 6">
            <a:extLst>
              <a:ext uri="{FF2B5EF4-FFF2-40B4-BE49-F238E27FC236}">
                <a16:creationId xmlns:a16="http://schemas.microsoft.com/office/drawing/2014/main" id="{C6DF4A02-2A3B-E98D-4A50-1EBFDEE2613A}"/>
              </a:ext>
            </a:extLst>
          </p:cNvPr>
          <p:cNvSpPr txBox="1"/>
          <p:nvPr/>
        </p:nvSpPr>
        <p:spPr>
          <a:xfrm>
            <a:off x="738049" y="6269952"/>
            <a:ext cx="8534400" cy="261610"/>
          </a:xfrm>
          <a:prstGeom prst="rect">
            <a:avLst/>
          </a:prstGeom>
          <a:noFill/>
        </p:spPr>
        <p:txBody>
          <a:bodyPr wrap="square" rtlCol="0">
            <a:spAutoFit/>
          </a:bodyPr>
          <a:lstStyle/>
          <a:p>
            <a:r>
              <a:rPr lang="pl-PL" sz="1100" b="1" dirty="0"/>
              <a:t>*1 EUR (kurs na podstawie danych ECB) na 30.12.2024 r. = 4,2655</a:t>
            </a:r>
          </a:p>
        </p:txBody>
      </p:sp>
      <p:sp>
        <p:nvSpPr>
          <p:cNvPr id="9" name="pole tekstowe 8">
            <a:extLst>
              <a:ext uri="{FF2B5EF4-FFF2-40B4-BE49-F238E27FC236}">
                <a16:creationId xmlns:a16="http://schemas.microsoft.com/office/drawing/2014/main" id="{7AB50116-40F9-A1E6-FFC3-2E0B42DDAD48}"/>
              </a:ext>
            </a:extLst>
          </p:cNvPr>
          <p:cNvSpPr txBox="1"/>
          <p:nvPr/>
        </p:nvSpPr>
        <p:spPr>
          <a:xfrm>
            <a:off x="584052" y="6507740"/>
            <a:ext cx="1169122" cy="246221"/>
          </a:xfrm>
          <a:prstGeom prst="rect">
            <a:avLst/>
          </a:prstGeom>
          <a:noFill/>
        </p:spPr>
        <p:txBody>
          <a:bodyPr wrap="square" rtlCol="0">
            <a:spAutoFit/>
          </a:bodyPr>
          <a:lstStyle/>
          <a:p>
            <a:pPr algn="r"/>
            <a:r>
              <a:rPr lang="pl-PL" sz="1000" b="1" dirty="0"/>
              <a:t>źródło: CST2021</a:t>
            </a:r>
          </a:p>
        </p:txBody>
      </p:sp>
      <p:sp>
        <p:nvSpPr>
          <p:cNvPr id="12" name="Tytuł 1">
            <a:extLst>
              <a:ext uri="{FF2B5EF4-FFF2-40B4-BE49-F238E27FC236}">
                <a16:creationId xmlns:a16="http://schemas.microsoft.com/office/drawing/2014/main" id="{28E5DFD7-28D8-C78E-2075-6C0A84F257B4}"/>
              </a:ext>
            </a:extLst>
          </p:cNvPr>
          <p:cNvSpPr>
            <a:spLocks noGrp="1"/>
          </p:cNvSpPr>
          <p:nvPr>
            <p:ph type="title"/>
          </p:nvPr>
        </p:nvSpPr>
        <p:spPr>
          <a:xfrm>
            <a:off x="1168613" y="78377"/>
            <a:ext cx="9852728" cy="1114697"/>
          </a:xfrm>
        </p:spPr>
        <p:txBody>
          <a:bodyPr>
            <a:normAutofit/>
          </a:bodyPr>
          <a:lstStyle/>
          <a:p>
            <a:pPr algn="ctr"/>
            <a:r>
              <a:rPr lang="pl-PL" sz="2000" b="1" dirty="0"/>
              <a:t> </a:t>
            </a:r>
            <a:br>
              <a:rPr lang="pl-PL" sz="2000" b="1" dirty="0"/>
            </a:br>
            <a:r>
              <a:rPr lang="pl-PL" sz="2000" b="1" dirty="0"/>
              <a:t>Alokacja dla Programu</a:t>
            </a:r>
            <a:endParaRPr lang="pl-PL" sz="2000" dirty="0"/>
          </a:p>
        </p:txBody>
      </p:sp>
    </p:spTree>
    <p:extLst>
      <p:ext uri="{BB962C8B-B14F-4D97-AF65-F5344CB8AC3E}">
        <p14:creationId xmlns:p14="http://schemas.microsoft.com/office/powerpoint/2010/main" val="1322959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683FE7E-8B1B-7D8F-8A92-3FA3A6913834}"/>
              </a:ext>
            </a:extLst>
          </p:cNvPr>
          <p:cNvSpPr>
            <a:spLocks noGrp="1"/>
          </p:cNvSpPr>
          <p:nvPr>
            <p:ph type="title"/>
          </p:nvPr>
        </p:nvSpPr>
        <p:spPr>
          <a:xfrm>
            <a:off x="1168044" y="409303"/>
            <a:ext cx="9852728" cy="853439"/>
          </a:xfrm>
        </p:spPr>
        <p:txBody>
          <a:bodyPr>
            <a:normAutofit/>
          </a:bodyPr>
          <a:lstStyle/>
          <a:p>
            <a:pPr algn="ctr"/>
            <a:r>
              <a:rPr lang="pl-PL" sz="2000" b="1" dirty="0"/>
              <a:t>Alokacja w podziale na priorytety</a:t>
            </a:r>
            <a:endParaRPr lang="pl-PL" sz="2000" dirty="0"/>
          </a:p>
        </p:txBody>
      </p:sp>
      <p:graphicFrame>
        <p:nvGraphicFramePr>
          <p:cNvPr id="7" name="Symbol zastępczy zawartości 6">
            <a:extLst>
              <a:ext uri="{FF2B5EF4-FFF2-40B4-BE49-F238E27FC236}">
                <a16:creationId xmlns:a16="http://schemas.microsoft.com/office/drawing/2014/main" id="{18C707DF-EAE9-D137-2000-12B4278EEED6}"/>
              </a:ext>
            </a:extLst>
          </p:cNvPr>
          <p:cNvGraphicFramePr>
            <a:graphicFrameLocks noGrp="1"/>
          </p:cNvGraphicFramePr>
          <p:nvPr>
            <p:ph idx="1"/>
            <p:extLst>
              <p:ext uri="{D42A27DB-BD31-4B8C-83A1-F6EECF244321}">
                <p14:modId xmlns:p14="http://schemas.microsoft.com/office/powerpoint/2010/main" val="3612150642"/>
              </p:ext>
            </p:extLst>
          </p:nvPr>
        </p:nvGraphicFramePr>
        <p:xfrm>
          <a:off x="1168044" y="1262742"/>
          <a:ext cx="10135682" cy="4942234"/>
        </p:xfrm>
        <a:graphic>
          <a:graphicData uri="http://schemas.openxmlformats.org/drawingml/2006/chart">
            <c:chart xmlns:c="http://schemas.openxmlformats.org/drawingml/2006/chart" xmlns:r="http://schemas.openxmlformats.org/officeDocument/2006/relationships" r:id="rId2"/>
          </a:graphicData>
        </a:graphic>
      </p:graphicFrame>
      <p:sp>
        <p:nvSpPr>
          <p:cNvPr id="4" name="Symbol zastępczy numeru slajdu 3">
            <a:extLst>
              <a:ext uri="{FF2B5EF4-FFF2-40B4-BE49-F238E27FC236}">
                <a16:creationId xmlns:a16="http://schemas.microsoft.com/office/drawing/2014/main" id="{98A281CF-0AFF-1BE8-8557-315F7EBE40BA}"/>
              </a:ext>
            </a:extLst>
          </p:cNvPr>
          <p:cNvSpPr>
            <a:spLocks noGrp="1"/>
          </p:cNvSpPr>
          <p:nvPr>
            <p:ph type="sldNum" sz="quarter" idx="10"/>
          </p:nvPr>
        </p:nvSpPr>
        <p:spPr/>
        <p:txBody>
          <a:bodyPr/>
          <a:lstStyle/>
          <a:p>
            <a:fld id="{EB4015AA-59F6-416B-87A6-8E3D940284E2}" type="slidenum">
              <a:rPr lang="pl-PL" smtClean="0"/>
              <a:pPr/>
              <a:t>3</a:t>
            </a:fld>
            <a:endParaRPr lang="pl-PL" dirty="0"/>
          </a:p>
        </p:txBody>
      </p:sp>
      <p:sp>
        <p:nvSpPr>
          <p:cNvPr id="3" name="pole tekstowe 2">
            <a:extLst>
              <a:ext uri="{FF2B5EF4-FFF2-40B4-BE49-F238E27FC236}">
                <a16:creationId xmlns:a16="http://schemas.microsoft.com/office/drawing/2014/main" id="{CD374F6C-248E-EB12-0378-5D54E231BA06}"/>
              </a:ext>
            </a:extLst>
          </p:cNvPr>
          <p:cNvSpPr txBox="1"/>
          <p:nvPr/>
        </p:nvSpPr>
        <p:spPr>
          <a:xfrm>
            <a:off x="-130628" y="6531562"/>
            <a:ext cx="1369420" cy="246221"/>
          </a:xfrm>
          <a:prstGeom prst="rect">
            <a:avLst/>
          </a:prstGeom>
          <a:noFill/>
        </p:spPr>
        <p:txBody>
          <a:bodyPr wrap="square" rtlCol="0">
            <a:spAutoFit/>
          </a:bodyPr>
          <a:lstStyle/>
          <a:p>
            <a:pPr algn="r"/>
            <a:r>
              <a:rPr lang="pl-PL" sz="1000" b="1" dirty="0"/>
              <a:t>źródło: CST2021</a:t>
            </a:r>
          </a:p>
        </p:txBody>
      </p:sp>
    </p:spTree>
    <p:extLst>
      <p:ext uri="{BB962C8B-B14F-4D97-AF65-F5344CB8AC3E}">
        <p14:creationId xmlns:p14="http://schemas.microsoft.com/office/powerpoint/2010/main" val="3319045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FF8357E-1C38-9F41-DD53-0B941495CA0D}"/>
              </a:ext>
            </a:extLst>
          </p:cNvPr>
          <p:cNvSpPr>
            <a:spLocks noGrp="1"/>
          </p:cNvSpPr>
          <p:nvPr>
            <p:ph type="title"/>
          </p:nvPr>
        </p:nvSpPr>
        <p:spPr>
          <a:xfrm>
            <a:off x="1169419" y="435430"/>
            <a:ext cx="9851922" cy="627016"/>
          </a:xfrm>
        </p:spPr>
        <p:txBody>
          <a:bodyPr>
            <a:normAutofit fontScale="90000"/>
          </a:bodyPr>
          <a:lstStyle/>
          <a:p>
            <a:pPr algn="ctr"/>
            <a:r>
              <a:rPr lang="pl-PL" sz="2000" dirty="0"/>
              <a:t>Kontraktacja </a:t>
            </a:r>
            <a:r>
              <a:rPr lang="pl-PL" sz="2000" dirty="0">
                <a:solidFill>
                  <a:schemeClr val="accent1">
                    <a:lumMod val="75000"/>
                  </a:schemeClr>
                </a:solidFill>
              </a:rPr>
              <a:t>w zakresie EFRR i EFS +</a:t>
            </a:r>
            <a:br>
              <a:rPr lang="pl-PL" sz="2000" dirty="0">
                <a:solidFill>
                  <a:schemeClr val="accent1">
                    <a:lumMod val="75000"/>
                  </a:schemeClr>
                </a:solidFill>
              </a:rPr>
            </a:br>
            <a:r>
              <a:rPr lang="pl-PL" sz="2000" dirty="0">
                <a:solidFill>
                  <a:schemeClr val="accent1">
                    <a:lumMod val="75000"/>
                  </a:schemeClr>
                </a:solidFill>
              </a:rPr>
              <a:t>  </a:t>
            </a:r>
            <a:endParaRPr lang="pl-PL" sz="2000" dirty="0"/>
          </a:p>
        </p:txBody>
      </p:sp>
      <p:graphicFrame>
        <p:nvGraphicFramePr>
          <p:cNvPr id="7" name="Symbol zastępczy zawartości 6">
            <a:extLst>
              <a:ext uri="{FF2B5EF4-FFF2-40B4-BE49-F238E27FC236}">
                <a16:creationId xmlns:a16="http://schemas.microsoft.com/office/drawing/2014/main" id="{0CE2076D-C96A-1028-A7DC-877C6FD0CD64}"/>
              </a:ext>
            </a:extLst>
          </p:cNvPr>
          <p:cNvGraphicFramePr>
            <a:graphicFrameLocks noGrp="1"/>
          </p:cNvGraphicFramePr>
          <p:nvPr>
            <p:ph idx="1"/>
            <p:extLst>
              <p:ext uri="{D42A27DB-BD31-4B8C-83A1-F6EECF244321}">
                <p14:modId xmlns:p14="http://schemas.microsoft.com/office/powerpoint/2010/main" val="3999772861"/>
              </p:ext>
            </p:extLst>
          </p:nvPr>
        </p:nvGraphicFramePr>
        <p:xfrm>
          <a:off x="272143" y="1676401"/>
          <a:ext cx="6346373" cy="4256314"/>
        </p:xfrm>
        <a:graphic>
          <a:graphicData uri="http://schemas.openxmlformats.org/drawingml/2006/chart">
            <c:chart xmlns:c="http://schemas.openxmlformats.org/drawingml/2006/chart" xmlns:r="http://schemas.openxmlformats.org/officeDocument/2006/relationships" r:id="rId2"/>
          </a:graphicData>
        </a:graphic>
      </p:graphicFrame>
      <p:sp>
        <p:nvSpPr>
          <p:cNvPr id="4" name="Symbol zastępczy numeru slajdu 3">
            <a:extLst>
              <a:ext uri="{FF2B5EF4-FFF2-40B4-BE49-F238E27FC236}">
                <a16:creationId xmlns:a16="http://schemas.microsoft.com/office/drawing/2014/main" id="{63DE8DCA-60DD-F49E-4FD6-2128CDDF294B}"/>
              </a:ext>
            </a:extLst>
          </p:cNvPr>
          <p:cNvSpPr>
            <a:spLocks noGrp="1"/>
          </p:cNvSpPr>
          <p:nvPr>
            <p:ph type="sldNum" sz="quarter" idx="10"/>
          </p:nvPr>
        </p:nvSpPr>
        <p:spPr>
          <a:xfrm>
            <a:off x="115681" y="6568440"/>
            <a:ext cx="1053738" cy="187236"/>
          </a:xfrm>
        </p:spPr>
        <p:txBody>
          <a:bodyPr/>
          <a:lstStyle/>
          <a:p>
            <a:r>
              <a:rPr lang="pl-PL" sz="1000" b="1" dirty="0">
                <a:solidFill>
                  <a:schemeClr val="tx1"/>
                </a:solidFill>
                <a:latin typeface="+mn-lt"/>
              </a:rPr>
              <a:t>źródło: CST2021</a:t>
            </a:r>
          </a:p>
        </p:txBody>
      </p:sp>
      <p:graphicFrame>
        <p:nvGraphicFramePr>
          <p:cNvPr id="10" name="Wykres 9">
            <a:extLst>
              <a:ext uri="{FF2B5EF4-FFF2-40B4-BE49-F238E27FC236}">
                <a16:creationId xmlns:a16="http://schemas.microsoft.com/office/drawing/2014/main" id="{D4FBFF57-FCD8-1048-E68E-8CF905A127F0}"/>
              </a:ext>
            </a:extLst>
          </p:cNvPr>
          <p:cNvGraphicFramePr/>
          <p:nvPr>
            <p:extLst>
              <p:ext uri="{D42A27DB-BD31-4B8C-83A1-F6EECF244321}">
                <p14:modId xmlns:p14="http://schemas.microsoft.com/office/powerpoint/2010/main" val="3156133255"/>
              </p:ext>
            </p:extLst>
          </p:nvPr>
        </p:nvGraphicFramePr>
        <p:xfrm>
          <a:off x="6749143" y="1774372"/>
          <a:ext cx="4691742" cy="4386942"/>
        </p:xfrm>
        <a:graphic>
          <a:graphicData uri="http://schemas.openxmlformats.org/drawingml/2006/chart">
            <c:chart xmlns:c="http://schemas.openxmlformats.org/drawingml/2006/chart" xmlns:r="http://schemas.openxmlformats.org/officeDocument/2006/relationships" r:id="rId3"/>
          </a:graphicData>
        </a:graphic>
      </p:graphicFrame>
      <p:sp>
        <p:nvSpPr>
          <p:cNvPr id="3" name="pole tekstowe 2">
            <a:extLst>
              <a:ext uri="{FF2B5EF4-FFF2-40B4-BE49-F238E27FC236}">
                <a16:creationId xmlns:a16="http://schemas.microsoft.com/office/drawing/2014/main" id="{70189740-B81A-DCE9-C5FC-AA3A06C42A01}"/>
              </a:ext>
            </a:extLst>
          </p:cNvPr>
          <p:cNvSpPr txBox="1"/>
          <p:nvPr/>
        </p:nvSpPr>
        <p:spPr>
          <a:xfrm>
            <a:off x="10824755" y="6339840"/>
            <a:ext cx="391886" cy="230832"/>
          </a:xfrm>
          <a:prstGeom prst="rect">
            <a:avLst/>
          </a:prstGeom>
          <a:noFill/>
        </p:spPr>
        <p:txBody>
          <a:bodyPr wrap="square" rtlCol="0">
            <a:spAutoFit/>
          </a:bodyPr>
          <a:lstStyle/>
          <a:p>
            <a:r>
              <a:rPr lang="pl-PL" sz="910" dirty="0">
                <a:solidFill>
                  <a:schemeClr val="tx2"/>
                </a:solidFill>
                <a:latin typeface="Open Sans" panose="020B0606030504020204" pitchFamily="34" charset="0"/>
                <a:ea typeface="Open Sans" panose="020B0606030504020204" pitchFamily="34" charset="0"/>
                <a:cs typeface="Open Sans" panose="020B0606030504020204" pitchFamily="34" charset="0"/>
              </a:rPr>
              <a:t>4</a:t>
            </a:r>
          </a:p>
        </p:txBody>
      </p:sp>
    </p:spTree>
    <p:extLst>
      <p:ext uri="{BB962C8B-B14F-4D97-AF65-F5344CB8AC3E}">
        <p14:creationId xmlns:p14="http://schemas.microsoft.com/office/powerpoint/2010/main" val="76603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8E5619-18E3-874A-5099-19D40138F980}"/>
              </a:ext>
            </a:extLst>
          </p:cNvPr>
          <p:cNvSpPr>
            <a:spLocks noGrp="1"/>
          </p:cNvSpPr>
          <p:nvPr>
            <p:ph type="title"/>
          </p:nvPr>
        </p:nvSpPr>
        <p:spPr>
          <a:xfrm>
            <a:off x="759741" y="536618"/>
            <a:ext cx="10261600" cy="791432"/>
          </a:xfrm>
        </p:spPr>
        <p:txBody>
          <a:bodyPr>
            <a:normAutofit/>
          </a:bodyPr>
          <a:lstStyle/>
          <a:p>
            <a:pPr algn="ctr"/>
            <a:r>
              <a:rPr lang="pl-PL" sz="2000" dirty="0">
                <a:highlight>
                  <a:srgbClr val="FFFFFF"/>
                </a:highlight>
              </a:rPr>
              <a:t>Kontraktacja w FEdKP w podziale na IZ/IP</a:t>
            </a:r>
          </a:p>
        </p:txBody>
      </p:sp>
      <p:graphicFrame>
        <p:nvGraphicFramePr>
          <p:cNvPr id="7" name="Symbol zastępczy zawartości 6">
            <a:extLst>
              <a:ext uri="{FF2B5EF4-FFF2-40B4-BE49-F238E27FC236}">
                <a16:creationId xmlns:a16="http://schemas.microsoft.com/office/drawing/2014/main" id="{8116C574-9B99-C8C0-C08F-2153F91EF9BE}"/>
              </a:ext>
            </a:extLst>
          </p:cNvPr>
          <p:cNvGraphicFramePr>
            <a:graphicFrameLocks noGrp="1"/>
          </p:cNvGraphicFramePr>
          <p:nvPr>
            <p:ph idx="1"/>
            <p:extLst>
              <p:ext uri="{D42A27DB-BD31-4B8C-83A1-F6EECF244321}">
                <p14:modId xmlns:p14="http://schemas.microsoft.com/office/powerpoint/2010/main" val="599201419"/>
              </p:ext>
            </p:extLst>
          </p:nvPr>
        </p:nvGraphicFramePr>
        <p:xfrm>
          <a:off x="513134" y="893638"/>
          <a:ext cx="10508207" cy="5419035"/>
        </p:xfrm>
        <a:graphic>
          <a:graphicData uri="http://schemas.openxmlformats.org/drawingml/2006/chart">
            <c:chart xmlns:c="http://schemas.openxmlformats.org/drawingml/2006/chart" xmlns:r="http://schemas.openxmlformats.org/officeDocument/2006/relationships" r:id="rId2"/>
          </a:graphicData>
        </a:graphic>
      </p:graphicFrame>
      <p:sp>
        <p:nvSpPr>
          <p:cNvPr id="4" name="Symbol zastępczy numeru slajdu 3">
            <a:extLst>
              <a:ext uri="{FF2B5EF4-FFF2-40B4-BE49-F238E27FC236}">
                <a16:creationId xmlns:a16="http://schemas.microsoft.com/office/drawing/2014/main" id="{8BEC0DC0-E7CF-36CA-4466-D7E90D05175F}"/>
              </a:ext>
            </a:extLst>
          </p:cNvPr>
          <p:cNvSpPr>
            <a:spLocks noGrp="1"/>
          </p:cNvSpPr>
          <p:nvPr>
            <p:ph type="sldNum" sz="quarter" idx="10"/>
          </p:nvPr>
        </p:nvSpPr>
        <p:spPr>
          <a:xfrm>
            <a:off x="280770" y="6433521"/>
            <a:ext cx="957941" cy="236172"/>
          </a:xfrm>
        </p:spPr>
        <p:txBody>
          <a:bodyPr/>
          <a:lstStyle/>
          <a:p>
            <a:r>
              <a:rPr lang="pl-PL" sz="1000" b="1" dirty="0">
                <a:solidFill>
                  <a:schemeClr val="tx1"/>
                </a:solidFill>
                <a:latin typeface="+mn-lt"/>
              </a:rPr>
              <a:t>źródło: CST2021</a:t>
            </a:r>
          </a:p>
        </p:txBody>
      </p:sp>
      <p:sp>
        <p:nvSpPr>
          <p:cNvPr id="3" name="pole tekstowe 2">
            <a:extLst>
              <a:ext uri="{FF2B5EF4-FFF2-40B4-BE49-F238E27FC236}">
                <a16:creationId xmlns:a16="http://schemas.microsoft.com/office/drawing/2014/main" id="{CC57AE84-7B61-AEEA-C015-8C03C5DCAF37}"/>
              </a:ext>
            </a:extLst>
          </p:cNvPr>
          <p:cNvSpPr txBox="1"/>
          <p:nvPr/>
        </p:nvSpPr>
        <p:spPr>
          <a:xfrm>
            <a:off x="10824755" y="6339840"/>
            <a:ext cx="391886" cy="230832"/>
          </a:xfrm>
          <a:prstGeom prst="rect">
            <a:avLst/>
          </a:prstGeom>
          <a:noFill/>
        </p:spPr>
        <p:txBody>
          <a:bodyPr wrap="square" rtlCol="0">
            <a:spAutoFit/>
          </a:bodyPr>
          <a:lstStyle/>
          <a:p>
            <a:r>
              <a:rPr lang="pl-PL" sz="910" dirty="0">
                <a:solidFill>
                  <a:schemeClr val="tx2"/>
                </a:solidFill>
                <a:latin typeface="Open Sans" panose="020B0606030504020204" pitchFamily="34" charset="0"/>
                <a:ea typeface="Open Sans" panose="020B0606030504020204" pitchFamily="34" charset="0"/>
                <a:cs typeface="Open Sans" panose="020B0606030504020204" pitchFamily="34" charset="0"/>
              </a:rPr>
              <a:t>5</a:t>
            </a:r>
          </a:p>
        </p:txBody>
      </p:sp>
    </p:spTree>
    <p:extLst>
      <p:ext uri="{BB962C8B-B14F-4D97-AF65-F5344CB8AC3E}">
        <p14:creationId xmlns:p14="http://schemas.microsoft.com/office/powerpoint/2010/main" val="866566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ymbol zastępczy zawartości 6">
            <a:extLst>
              <a:ext uri="{FF2B5EF4-FFF2-40B4-BE49-F238E27FC236}">
                <a16:creationId xmlns:a16="http://schemas.microsoft.com/office/drawing/2014/main" id="{4592B1EC-C70D-F354-2633-4574D6774F75}"/>
              </a:ext>
            </a:extLst>
          </p:cNvPr>
          <p:cNvGraphicFramePr>
            <a:graphicFrameLocks noGrp="1"/>
          </p:cNvGraphicFramePr>
          <p:nvPr>
            <p:ph idx="1"/>
            <p:extLst>
              <p:ext uri="{D42A27DB-BD31-4B8C-83A1-F6EECF244321}">
                <p14:modId xmlns:p14="http://schemas.microsoft.com/office/powerpoint/2010/main" val="2855121483"/>
              </p:ext>
            </p:extLst>
          </p:nvPr>
        </p:nvGraphicFramePr>
        <p:xfrm>
          <a:off x="313509" y="1532709"/>
          <a:ext cx="10911840" cy="4582885"/>
        </p:xfrm>
        <a:graphic>
          <a:graphicData uri="http://schemas.openxmlformats.org/drawingml/2006/chart">
            <c:chart xmlns:c="http://schemas.openxmlformats.org/drawingml/2006/chart" xmlns:r="http://schemas.openxmlformats.org/officeDocument/2006/relationships" r:id="rId2"/>
          </a:graphicData>
        </a:graphic>
      </p:graphicFrame>
      <p:sp>
        <p:nvSpPr>
          <p:cNvPr id="4" name="Symbol zastępczy numeru slajdu 3">
            <a:extLst>
              <a:ext uri="{FF2B5EF4-FFF2-40B4-BE49-F238E27FC236}">
                <a16:creationId xmlns:a16="http://schemas.microsoft.com/office/drawing/2014/main" id="{4CA1FB86-E7B4-F36D-B60F-FF08A3144146}"/>
              </a:ext>
            </a:extLst>
          </p:cNvPr>
          <p:cNvSpPr>
            <a:spLocks noGrp="1"/>
          </p:cNvSpPr>
          <p:nvPr>
            <p:ph type="sldNum" sz="quarter" idx="10"/>
          </p:nvPr>
        </p:nvSpPr>
        <p:spPr/>
        <p:txBody>
          <a:bodyPr/>
          <a:lstStyle/>
          <a:p>
            <a:fld id="{EB4015AA-59F6-416B-87A6-8E3D940284E2}" type="slidenum">
              <a:rPr lang="pl-PL" smtClean="0"/>
              <a:pPr/>
              <a:t>6</a:t>
            </a:fld>
            <a:endParaRPr lang="pl-PL" dirty="0"/>
          </a:p>
        </p:txBody>
      </p:sp>
      <p:sp>
        <p:nvSpPr>
          <p:cNvPr id="8" name="Symbol zastępczy numeru slajdu 3">
            <a:extLst>
              <a:ext uri="{FF2B5EF4-FFF2-40B4-BE49-F238E27FC236}">
                <a16:creationId xmlns:a16="http://schemas.microsoft.com/office/drawing/2014/main" id="{0C5F70DF-6B7C-BCD1-FFFE-00651B2A0FF8}"/>
              </a:ext>
            </a:extLst>
          </p:cNvPr>
          <p:cNvSpPr txBox="1">
            <a:spLocks/>
          </p:cNvSpPr>
          <p:nvPr/>
        </p:nvSpPr>
        <p:spPr>
          <a:xfrm>
            <a:off x="116246" y="6373812"/>
            <a:ext cx="1052367" cy="402770"/>
          </a:xfrm>
          <a:prstGeom prst="rect">
            <a:avLst/>
          </a:prstGeom>
          <a:noFill/>
        </p:spPr>
        <p:txBody>
          <a:bodyPr vert="horz" lIns="0" tIns="72000" rIns="0" bIns="72000" rtlCol="0" anchor="ctr" anchorCtr="0"/>
          <a:lstStyle>
            <a:defPPr>
              <a:defRPr lang="pl-PL"/>
            </a:defPPr>
            <a:lvl1pPr marL="0" algn="r" defTabSz="914400" rtl="0" eaLnBrk="1" latinLnBrk="0" hangingPunct="1">
              <a:defRPr sz="907" kern="1200">
                <a:solidFill>
                  <a:schemeClr val="tx2"/>
                </a:solidFill>
                <a:latin typeface="Open Sans" pitchFamily="2" charset="0"/>
                <a:ea typeface="Open Sans" pitchFamily="2" charset="0"/>
                <a:cs typeface="Open Sans"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l-PL" sz="1000" b="1" dirty="0">
                <a:solidFill>
                  <a:schemeClr val="tx1"/>
                </a:solidFill>
                <a:latin typeface="+mn-lt"/>
              </a:rPr>
              <a:t>źródło: CST2021</a:t>
            </a:r>
          </a:p>
        </p:txBody>
      </p:sp>
      <p:sp>
        <p:nvSpPr>
          <p:cNvPr id="2" name="pole tekstowe 1">
            <a:extLst>
              <a:ext uri="{FF2B5EF4-FFF2-40B4-BE49-F238E27FC236}">
                <a16:creationId xmlns:a16="http://schemas.microsoft.com/office/drawing/2014/main" id="{D9A543CE-D8FE-6658-9125-7DE39EDC8D53}"/>
              </a:ext>
            </a:extLst>
          </p:cNvPr>
          <p:cNvSpPr txBox="1"/>
          <p:nvPr/>
        </p:nvSpPr>
        <p:spPr>
          <a:xfrm>
            <a:off x="3718560" y="853440"/>
            <a:ext cx="3712235" cy="400110"/>
          </a:xfrm>
          <a:prstGeom prst="rect">
            <a:avLst/>
          </a:prstGeom>
          <a:noFill/>
        </p:spPr>
        <p:txBody>
          <a:bodyPr wrap="none" rtlCol="0">
            <a:spAutoFit/>
          </a:bodyPr>
          <a:lstStyle/>
          <a:p>
            <a:pPr algn="ctr"/>
            <a:r>
              <a:rPr lang="pl-PL" sz="2000" b="1" dirty="0">
                <a:solidFill>
                  <a:schemeClr val="tx2"/>
                </a:solidFill>
                <a:highlight>
                  <a:srgbClr val="FFFFFF"/>
                </a:highlight>
                <a:latin typeface="Open Sans" panose="020B0606030504020204" pitchFamily="34" charset="0"/>
                <a:ea typeface="Open Sans" panose="020B0606030504020204" pitchFamily="34" charset="0"/>
                <a:cs typeface="Open Sans" panose="020B0606030504020204" pitchFamily="34" charset="0"/>
              </a:rPr>
              <a:t>Umowy w przygotowaniu IZ</a:t>
            </a:r>
          </a:p>
        </p:txBody>
      </p:sp>
    </p:spTree>
    <p:extLst>
      <p:ext uri="{BB962C8B-B14F-4D97-AF65-F5344CB8AC3E}">
        <p14:creationId xmlns:p14="http://schemas.microsoft.com/office/powerpoint/2010/main" val="3378655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CC851-D23F-5496-4E0E-872D30D7FC43}"/>
            </a:ext>
          </a:extLst>
        </p:cNvPr>
        <p:cNvGrpSpPr/>
        <p:nvPr/>
      </p:nvGrpSpPr>
      <p:grpSpPr>
        <a:xfrm>
          <a:off x="0" y="0"/>
          <a:ext cx="0" cy="0"/>
          <a:chOff x="0" y="0"/>
          <a:chExt cx="0" cy="0"/>
        </a:xfrm>
      </p:grpSpPr>
      <p:graphicFrame>
        <p:nvGraphicFramePr>
          <p:cNvPr id="7" name="Symbol zastępczy zawartości 6">
            <a:extLst>
              <a:ext uri="{FF2B5EF4-FFF2-40B4-BE49-F238E27FC236}">
                <a16:creationId xmlns:a16="http://schemas.microsoft.com/office/drawing/2014/main" id="{425224E9-09CC-EBBD-2D5C-CB040FC808B8}"/>
              </a:ext>
            </a:extLst>
          </p:cNvPr>
          <p:cNvGraphicFramePr>
            <a:graphicFrameLocks noGrp="1"/>
          </p:cNvGraphicFramePr>
          <p:nvPr>
            <p:ph idx="1"/>
            <p:extLst>
              <p:ext uri="{D42A27DB-BD31-4B8C-83A1-F6EECF244321}">
                <p14:modId xmlns:p14="http://schemas.microsoft.com/office/powerpoint/2010/main" val="482144632"/>
              </p:ext>
            </p:extLst>
          </p:nvPr>
        </p:nvGraphicFramePr>
        <p:xfrm>
          <a:off x="523640" y="1342621"/>
          <a:ext cx="9852727" cy="4563292"/>
        </p:xfrm>
        <a:graphic>
          <a:graphicData uri="http://schemas.openxmlformats.org/drawingml/2006/chart">
            <c:chart xmlns:c="http://schemas.openxmlformats.org/drawingml/2006/chart" xmlns:r="http://schemas.openxmlformats.org/officeDocument/2006/relationships" r:id="rId2"/>
          </a:graphicData>
        </a:graphic>
      </p:graphicFrame>
      <p:sp>
        <p:nvSpPr>
          <p:cNvPr id="4" name="Symbol zastępczy numeru slajdu 3">
            <a:extLst>
              <a:ext uri="{FF2B5EF4-FFF2-40B4-BE49-F238E27FC236}">
                <a16:creationId xmlns:a16="http://schemas.microsoft.com/office/drawing/2014/main" id="{E0E933A5-7A21-5038-0943-58348E2DE295}"/>
              </a:ext>
            </a:extLst>
          </p:cNvPr>
          <p:cNvSpPr>
            <a:spLocks noGrp="1"/>
          </p:cNvSpPr>
          <p:nvPr>
            <p:ph type="sldNum" sz="quarter" idx="10"/>
          </p:nvPr>
        </p:nvSpPr>
        <p:spPr/>
        <p:txBody>
          <a:bodyPr/>
          <a:lstStyle/>
          <a:p>
            <a:fld id="{EB4015AA-59F6-416B-87A6-8E3D940284E2}" type="slidenum">
              <a:rPr lang="pl-PL" smtClean="0"/>
              <a:pPr/>
              <a:t>7</a:t>
            </a:fld>
            <a:endParaRPr lang="pl-PL" dirty="0"/>
          </a:p>
        </p:txBody>
      </p:sp>
      <p:sp>
        <p:nvSpPr>
          <p:cNvPr id="8" name="Symbol zastępczy numeru slajdu 3">
            <a:extLst>
              <a:ext uri="{FF2B5EF4-FFF2-40B4-BE49-F238E27FC236}">
                <a16:creationId xmlns:a16="http://schemas.microsoft.com/office/drawing/2014/main" id="{7397F74E-BA07-EA2A-9607-8B58264C3D55}"/>
              </a:ext>
            </a:extLst>
          </p:cNvPr>
          <p:cNvSpPr txBox="1">
            <a:spLocks/>
          </p:cNvSpPr>
          <p:nvPr/>
        </p:nvSpPr>
        <p:spPr>
          <a:xfrm>
            <a:off x="116246" y="6373812"/>
            <a:ext cx="1052367" cy="402770"/>
          </a:xfrm>
          <a:prstGeom prst="rect">
            <a:avLst/>
          </a:prstGeom>
          <a:noFill/>
        </p:spPr>
        <p:txBody>
          <a:bodyPr vert="horz" lIns="0" tIns="72000" rIns="0" bIns="72000" rtlCol="0" anchor="ctr" anchorCtr="0"/>
          <a:lstStyle>
            <a:defPPr>
              <a:defRPr lang="pl-PL"/>
            </a:defPPr>
            <a:lvl1pPr marL="0" algn="r" defTabSz="914400" rtl="0" eaLnBrk="1" latinLnBrk="0" hangingPunct="1">
              <a:defRPr sz="907" kern="1200">
                <a:solidFill>
                  <a:schemeClr val="tx2"/>
                </a:solidFill>
                <a:latin typeface="Open Sans" pitchFamily="2" charset="0"/>
                <a:ea typeface="Open Sans" pitchFamily="2" charset="0"/>
                <a:cs typeface="Open Sans"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l-PL" sz="1000" b="1" dirty="0">
                <a:solidFill>
                  <a:schemeClr val="tx1"/>
                </a:solidFill>
                <a:latin typeface="+mn-lt"/>
              </a:rPr>
              <a:t>źródło: CST2021</a:t>
            </a:r>
          </a:p>
        </p:txBody>
      </p:sp>
      <p:sp>
        <p:nvSpPr>
          <p:cNvPr id="2" name="pole tekstowe 1">
            <a:extLst>
              <a:ext uri="{FF2B5EF4-FFF2-40B4-BE49-F238E27FC236}">
                <a16:creationId xmlns:a16="http://schemas.microsoft.com/office/drawing/2014/main" id="{47A508AB-D0E5-9ADD-5726-390A4C3ADBD7}"/>
              </a:ext>
            </a:extLst>
          </p:cNvPr>
          <p:cNvSpPr txBox="1"/>
          <p:nvPr/>
        </p:nvSpPr>
        <p:spPr>
          <a:xfrm>
            <a:off x="4234272" y="797939"/>
            <a:ext cx="3723455" cy="400110"/>
          </a:xfrm>
          <a:prstGeom prst="rect">
            <a:avLst/>
          </a:prstGeom>
          <a:noFill/>
        </p:spPr>
        <p:txBody>
          <a:bodyPr wrap="none" rtlCol="0">
            <a:spAutoFit/>
          </a:bodyPr>
          <a:lstStyle/>
          <a:p>
            <a:pPr algn="ctr"/>
            <a:r>
              <a:rPr lang="pl-PL" sz="2000" b="1" dirty="0">
                <a:solidFill>
                  <a:schemeClr val="tx2"/>
                </a:solidFill>
                <a:latin typeface="Open Sans" panose="020B0606030504020204" pitchFamily="34" charset="0"/>
                <a:ea typeface="Open Sans" panose="020B0606030504020204" pitchFamily="34" charset="0"/>
                <a:cs typeface="Open Sans" panose="020B0606030504020204" pitchFamily="34" charset="0"/>
              </a:rPr>
              <a:t>Umowy w przygotowaniu IP</a:t>
            </a:r>
          </a:p>
        </p:txBody>
      </p:sp>
    </p:spTree>
    <p:extLst>
      <p:ext uri="{BB962C8B-B14F-4D97-AF65-F5344CB8AC3E}">
        <p14:creationId xmlns:p14="http://schemas.microsoft.com/office/powerpoint/2010/main" val="3935927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84161E1-009F-CE08-073C-D3549664EDD6}"/>
              </a:ext>
            </a:extLst>
          </p:cNvPr>
          <p:cNvSpPr>
            <a:spLocks noGrp="1"/>
          </p:cNvSpPr>
          <p:nvPr>
            <p:ph type="title"/>
          </p:nvPr>
        </p:nvSpPr>
        <p:spPr>
          <a:xfrm>
            <a:off x="861848" y="816316"/>
            <a:ext cx="10678511" cy="979757"/>
          </a:xfrm>
        </p:spPr>
        <p:txBody>
          <a:bodyPr>
            <a:normAutofit/>
          </a:bodyPr>
          <a:lstStyle/>
          <a:p>
            <a:pPr algn="ctr"/>
            <a:r>
              <a:rPr lang="pl-PL" sz="2000" dirty="0"/>
              <a:t>Zatwierdzone wnioski o płatność  w </a:t>
            </a:r>
            <a:r>
              <a:rPr lang="pl-PL" sz="2000" dirty="0" err="1"/>
              <a:t>FEdKP</a:t>
            </a:r>
            <a:r>
              <a:rPr lang="pl-PL" sz="2000" dirty="0"/>
              <a:t> w podziale na EFRR i EFS+</a:t>
            </a:r>
          </a:p>
        </p:txBody>
      </p:sp>
      <p:graphicFrame>
        <p:nvGraphicFramePr>
          <p:cNvPr id="10" name="Symbol zastępczy zawartości 9">
            <a:extLst>
              <a:ext uri="{FF2B5EF4-FFF2-40B4-BE49-F238E27FC236}">
                <a16:creationId xmlns:a16="http://schemas.microsoft.com/office/drawing/2014/main" id="{6D4FCFC3-4863-2257-0A9A-B0618FE07B79}"/>
              </a:ext>
            </a:extLst>
          </p:cNvPr>
          <p:cNvGraphicFramePr>
            <a:graphicFrameLocks noGrp="1"/>
          </p:cNvGraphicFramePr>
          <p:nvPr>
            <p:ph idx="1"/>
            <p:extLst>
              <p:ext uri="{D42A27DB-BD31-4B8C-83A1-F6EECF244321}">
                <p14:modId xmlns:p14="http://schemas.microsoft.com/office/powerpoint/2010/main" val="714553882"/>
              </p:ext>
            </p:extLst>
          </p:nvPr>
        </p:nvGraphicFramePr>
        <p:xfrm>
          <a:off x="1169988" y="1795463"/>
          <a:ext cx="9852025" cy="4246562"/>
        </p:xfrm>
        <a:graphic>
          <a:graphicData uri="http://schemas.openxmlformats.org/drawingml/2006/chart">
            <c:chart xmlns:c="http://schemas.openxmlformats.org/drawingml/2006/chart" xmlns:r="http://schemas.openxmlformats.org/officeDocument/2006/relationships" r:id="rId2"/>
          </a:graphicData>
        </a:graphic>
      </p:graphicFrame>
      <p:sp>
        <p:nvSpPr>
          <p:cNvPr id="4" name="Symbol zastępczy numeru slajdu 3">
            <a:extLst>
              <a:ext uri="{FF2B5EF4-FFF2-40B4-BE49-F238E27FC236}">
                <a16:creationId xmlns:a16="http://schemas.microsoft.com/office/drawing/2014/main" id="{D7DCA478-DF9D-6B60-86E7-97BAC04310ED}"/>
              </a:ext>
            </a:extLst>
          </p:cNvPr>
          <p:cNvSpPr>
            <a:spLocks noGrp="1"/>
          </p:cNvSpPr>
          <p:nvPr>
            <p:ph type="sldNum" sz="quarter" idx="10"/>
          </p:nvPr>
        </p:nvSpPr>
        <p:spPr>
          <a:xfrm>
            <a:off x="98835" y="6574972"/>
            <a:ext cx="1071153" cy="200297"/>
          </a:xfrm>
        </p:spPr>
        <p:txBody>
          <a:bodyPr/>
          <a:lstStyle/>
          <a:p>
            <a:r>
              <a:rPr lang="pl-PL" sz="1000" b="1" dirty="0">
                <a:solidFill>
                  <a:schemeClr val="tx1"/>
                </a:solidFill>
                <a:latin typeface="+mn-lt"/>
              </a:rPr>
              <a:t>źródło: CST2021</a:t>
            </a:r>
          </a:p>
          <a:p>
            <a:r>
              <a:rPr lang="pl-PL" dirty="0">
                <a:solidFill>
                  <a:schemeClr val="tx1"/>
                </a:solidFill>
                <a:latin typeface="+mn-lt"/>
              </a:rPr>
              <a:t>  </a:t>
            </a:r>
          </a:p>
        </p:txBody>
      </p:sp>
      <p:sp>
        <p:nvSpPr>
          <p:cNvPr id="3" name="pole tekstowe 2">
            <a:extLst>
              <a:ext uri="{FF2B5EF4-FFF2-40B4-BE49-F238E27FC236}">
                <a16:creationId xmlns:a16="http://schemas.microsoft.com/office/drawing/2014/main" id="{9A6D985D-9C5D-17AA-1BE7-DE5A87340DFE}"/>
              </a:ext>
            </a:extLst>
          </p:cNvPr>
          <p:cNvSpPr txBox="1"/>
          <p:nvPr/>
        </p:nvSpPr>
        <p:spPr>
          <a:xfrm>
            <a:off x="10824755" y="6339840"/>
            <a:ext cx="391886" cy="232371"/>
          </a:xfrm>
          <a:prstGeom prst="rect">
            <a:avLst/>
          </a:prstGeom>
          <a:noFill/>
        </p:spPr>
        <p:txBody>
          <a:bodyPr wrap="square" rtlCol="0">
            <a:spAutoFit/>
          </a:bodyPr>
          <a:lstStyle/>
          <a:p>
            <a:r>
              <a:rPr lang="pl-PL" sz="910" dirty="0">
                <a:solidFill>
                  <a:schemeClr val="tx2"/>
                </a:solidFill>
                <a:latin typeface="Open Sans" panose="020B0606030504020204" pitchFamily="34" charset="0"/>
                <a:ea typeface="Open Sans" panose="020B0606030504020204" pitchFamily="34" charset="0"/>
                <a:cs typeface="Open Sans" panose="020B0606030504020204" pitchFamily="34" charset="0"/>
              </a:rPr>
              <a:t>8</a:t>
            </a:r>
          </a:p>
        </p:txBody>
      </p:sp>
    </p:spTree>
    <p:extLst>
      <p:ext uri="{BB962C8B-B14F-4D97-AF65-F5344CB8AC3E}">
        <p14:creationId xmlns:p14="http://schemas.microsoft.com/office/powerpoint/2010/main" val="680298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CB65752-4754-A587-EFEB-F8A70C9775EC}"/>
              </a:ext>
            </a:extLst>
          </p:cNvPr>
          <p:cNvSpPr>
            <a:spLocks noGrp="1"/>
          </p:cNvSpPr>
          <p:nvPr>
            <p:ph type="title"/>
          </p:nvPr>
        </p:nvSpPr>
        <p:spPr>
          <a:xfrm>
            <a:off x="1169419" y="747899"/>
            <a:ext cx="9852728" cy="979757"/>
          </a:xfrm>
        </p:spPr>
        <p:txBody>
          <a:bodyPr>
            <a:normAutofit/>
          </a:bodyPr>
          <a:lstStyle/>
          <a:p>
            <a:pPr algn="ctr"/>
            <a:r>
              <a:rPr lang="pl-PL" sz="2000" dirty="0">
                <a:highlight>
                  <a:srgbClr val="FFFFFF"/>
                </a:highlight>
              </a:rPr>
              <a:t>Zatwierdzone wnioski o płatność w FEdKP w podziale na IZ/IP</a:t>
            </a:r>
          </a:p>
        </p:txBody>
      </p:sp>
      <p:sp>
        <p:nvSpPr>
          <p:cNvPr id="4" name="Symbol zastępczy numeru slajdu 3">
            <a:extLst>
              <a:ext uri="{FF2B5EF4-FFF2-40B4-BE49-F238E27FC236}">
                <a16:creationId xmlns:a16="http://schemas.microsoft.com/office/drawing/2014/main" id="{01882835-8C20-207A-ADBF-AB751F606B25}"/>
              </a:ext>
            </a:extLst>
          </p:cNvPr>
          <p:cNvSpPr>
            <a:spLocks noGrp="1"/>
          </p:cNvSpPr>
          <p:nvPr>
            <p:ph type="sldNum" sz="quarter" idx="10"/>
          </p:nvPr>
        </p:nvSpPr>
        <p:spPr>
          <a:xfrm>
            <a:off x="26125" y="6494499"/>
            <a:ext cx="1231537" cy="163293"/>
          </a:xfrm>
        </p:spPr>
        <p:txBody>
          <a:bodyPr/>
          <a:lstStyle/>
          <a:p>
            <a:pPr algn="r"/>
            <a:r>
              <a:rPr lang="pl-PL" sz="1000" b="1" dirty="0">
                <a:solidFill>
                  <a:schemeClr val="tx1"/>
                </a:solidFill>
                <a:latin typeface="+mn-lt"/>
              </a:rPr>
              <a:t>źródło: CST2021</a:t>
            </a:r>
          </a:p>
        </p:txBody>
      </p:sp>
      <p:graphicFrame>
        <p:nvGraphicFramePr>
          <p:cNvPr id="7" name="Wykres 6">
            <a:extLst>
              <a:ext uri="{FF2B5EF4-FFF2-40B4-BE49-F238E27FC236}">
                <a16:creationId xmlns:a16="http://schemas.microsoft.com/office/drawing/2014/main" id="{BA743101-81E4-DEA2-94CC-CD06B09EA982}"/>
              </a:ext>
            </a:extLst>
          </p:cNvPr>
          <p:cNvGraphicFramePr/>
          <p:nvPr>
            <p:extLst>
              <p:ext uri="{D42A27DB-BD31-4B8C-83A1-F6EECF244321}">
                <p14:modId xmlns:p14="http://schemas.microsoft.com/office/powerpoint/2010/main" val="602933595"/>
              </p:ext>
            </p:extLst>
          </p:nvPr>
        </p:nvGraphicFramePr>
        <p:xfrm>
          <a:off x="1169419" y="2073431"/>
          <a:ext cx="9063153" cy="4082320"/>
        </p:xfrm>
        <a:graphic>
          <a:graphicData uri="http://schemas.openxmlformats.org/drawingml/2006/chart">
            <c:chart xmlns:c="http://schemas.openxmlformats.org/drawingml/2006/chart" xmlns:r="http://schemas.openxmlformats.org/officeDocument/2006/relationships" r:id="rId2"/>
          </a:graphicData>
        </a:graphic>
      </p:graphicFrame>
      <p:sp>
        <p:nvSpPr>
          <p:cNvPr id="3" name="pole tekstowe 2">
            <a:extLst>
              <a:ext uri="{FF2B5EF4-FFF2-40B4-BE49-F238E27FC236}">
                <a16:creationId xmlns:a16="http://schemas.microsoft.com/office/drawing/2014/main" id="{8E729CD5-07F9-E420-5455-309C6860545F}"/>
              </a:ext>
            </a:extLst>
          </p:cNvPr>
          <p:cNvSpPr txBox="1"/>
          <p:nvPr/>
        </p:nvSpPr>
        <p:spPr>
          <a:xfrm>
            <a:off x="10824755" y="6339840"/>
            <a:ext cx="391886" cy="230832"/>
          </a:xfrm>
          <a:prstGeom prst="rect">
            <a:avLst/>
          </a:prstGeom>
          <a:noFill/>
        </p:spPr>
        <p:txBody>
          <a:bodyPr wrap="square" rtlCol="0">
            <a:spAutoFit/>
          </a:bodyPr>
          <a:lstStyle/>
          <a:p>
            <a:r>
              <a:rPr lang="pl-PL" sz="910" dirty="0">
                <a:solidFill>
                  <a:schemeClr val="tx2"/>
                </a:solidFill>
                <a:latin typeface="Open Sans" panose="020B0606030504020204" pitchFamily="34" charset="0"/>
                <a:ea typeface="Open Sans" panose="020B0606030504020204" pitchFamily="34" charset="0"/>
                <a:cs typeface="Open Sans" panose="020B0606030504020204" pitchFamily="34" charset="0"/>
              </a:rPr>
              <a:t>9</a:t>
            </a:r>
          </a:p>
        </p:txBody>
      </p:sp>
    </p:spTree>
    <p:extLst>
      <p:ext uri="{BB962C8B-B14F-4D97-AF65-F5344CB8AC3E}">
        <p14:creationId xmlns:p14="http://schemas.microsoft.com/office/powerpoint/2010/main" val="2177537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B5521BC-1974-3F39-9BB2-8837C15BB6D5}"/>
              </a:ext>
            </a:extLst>
          </p:cNvPr>
          <p:cNvSpPr>
            <a:spLocks noGrp="1"/>
          </p:cNvSpPr>
          <p:nvPr>
            <p:ph type="title"/>
          </p:nvPr>
        </p:nvSpPr>
        <p:spPr>
          <a:xfrm>
            <a:off x="0" y="400594"/>
            <a:ext cx="12192000" cy="1149531"/>
          </a:xfrm>
        </p:spPr>
        <p:txBody>
          <a:bodyPr>
            <a:noAutofit/>
          </a:bodyPr>
          <a:lstStyle/>
          <a:p>
            <a:pPr algn="ctr"/>
            <a:r>
              <a:rPr lang="pl-PL" sz="1800" dirty="0"/>
              <a:t>Stan realizacji (podpisane umowy o dofinansowanie, wnioski o płatność) księgowanie wydatków</a:t>
            </a:r>
            <a:br>
              <a:rPr lang="pl-PL" sz="1800" dirty="0"/>
            </a:br>
            <a:r>
              <a:rPr lang="pl-PL" sz="1800" dirty="0"/>
              <a:t>oraz % wykorzystanej alokacji </a:t>
            </a:r>
            <a:r>
              <a:rPr lang="pl-PL" sz="1800" dirty="0" err="1"/>
              <a:t>FEdKP</a:t>
            </a:r>
            <a:r>
              <a:rPr lang="pl-PL" sz="1800" dirty="0"/>
              <a:t> 2021-2027 w podziale na priorytety narastająco</a:t>
            </a:r>
          </a:p>
        </p:txBody>
      </p:sp>
      <p:sp>
        <p:nvSpPr>
          <p:cNvPr id="4" name="Symbol zastępczy numeru slajdu 3">
            <a:extLst>
              <a:ext uri="{FF2B5EF4-FFF2-40B4-BE49-F238E27FC236}">
                <a16:creationId xmlns:a16="http://schemas.microsoft.com/office/drawing/2014/main" id="{478CD53D-D696-3F1E-791C-4AFBFC086B78}"/>
              </a:ext>
            </a:extLst>
          </p:cNvPr>
          <p:cNvSpPr>
            <a:spLocks noGrp="1"/>
          </p:cNvSpPr>
          <p:nvPr>
            <p:ph type="sldNum" sz="quarter" idx="10"/>
          </p:nvPr>
        </p:nvSpPr>
        <p:spPr>
          <a:xfrm>
            <a:off x="105758" y="6457406"/>
            <a:ext cx="1104619" cy="209006"/>
          </a:xfrm>
        </p:spPr>
        <p:txBody>
          <a:bodyPr/>
          <a:lstStyle/>
          <a:p>
            <a:pPr algn="r"/>
            <a:r>
              <a:rPr lang="pl-PL" sz="1000" b="1" dirty="0">
                <a:solidFill>
                  <a:schemeClr val="tx1"/>
                </a:solidFill>
                <a:latin typeface="+mn-lt"/>
              </a:rPr>
              <a:t>źródło: CST2021</a:t>
            </a:r>
          </a:p>
        </p:txBody>
      </p:sp>
      <p:sp>
        <p:nvSpPr>
          <p:cNvPr id="3" name="pole tekstowe 2">
            <a:extLst>
              <a:ext uri="{FF2B5EF4-FFF2-40B4-BE49-F238E27FC236}">
                <a16:creationId xmlns:a16="http://schemas.microsoft.com/office/drawing/2014/main" id="{F65AA82D-D24C-FC72-45A7-CD566DE879A2}"/>
              </a:ext>
            </a:extLst>
          </p:cNvPr>
          <p:cNvSpPr txBox="1"/>
          <p:nvPr/>
        </p:nvSpPr>
        <p:spPr>
          <a:xfrm>
            <a:off x="10824754" y="6383381"/>
            <a:ext cx="391886" cy="230832"/>
          </a:xfrm>
          <a:prstGeom prst="rect">
            <a:avLst/>
          </a:prstGeom>
          <a:noFill/>
        </p:spPr>
        <p:txBody>
          <a:bodyPr wrap="square" rtlCol="0">
            <a:spAutoFit/>
          </a:bodyPr>
          <a:lstStyle/>
          <a:p>
            <a:r>
              <a:rPr lang="pl-PL" sz="910" dirty="0">
                <a:solidFill>
                  <a:schemeClr val="tx2"/>
                </a:solidFill>
                <a:latin typeface="Open Sans" panose="020B0606030504020204" pitchFamily="34" charset="0"/>
                <a:ea typeface="Open Sans" panose="020B0606030504020204" pitchFamily="34" charset="0"/>
                <a:cs typeface="Open Sans" panose="020B0606030504020204" pitchFamily="34" charset="0"/>
              </a:rPr>
              <a:t>10</a:t>
            </a:r>
          </a:p>
        </p:txBody>
      </p:sp>
      <p:graphicFrame>
        <p:nvGraphicFramePr>
          <p:cNvPr id="7" name="Obiekt 6">
            <a:extLst>
              <a:ext uri="{FF2B5EF4-FFF2-40B4-BE49-F238E27FC236}">
                <a16:creationId xmlns:a16="http://schemas.microsoft.com/office/drawing/2014/main" id="{50C6F258-F21B-D887-1518-4C6AE9E9D1EA}"/>
              </a:ext>
            </a:extLst>
          </p:cNvPr>
          <p:cNvGraphicFramePr>
            <a:graphicFrameLocks noChangeAspect="1"/>
          </p:cNvGraphicFramePr>
          <p:nvPr>
            <p:extLst>
              <p:ext uri="{D42A27DB-BD31-4B8C-83A1-F6EECF244321}">
                <p14:modId xmlns:p14="http://schemas.microsoft.com/office/powerpoint/2010/main" val="3776820584"/>
              </p:ext>
            </p:extLst>
          </p:nvPr>
        </p:nvGraphicFramePr>
        <p:xfrm>
          <a:off x="241585" y="1463040"/>
          <a:ext cx="11708830" cy="4789713"/>
        </p:xfrm>
        <a:graphic>
          <a:graphicData uri="http://schemas.openxmlformats.org/presentationml/2006/ole">
            <mc:AlternateContent xmlns:mc="http://schemas.openxmlformats.org/markup-compatibility/2006">
              <mc:Choice xmlns:v="urn:schemas-microsoft-com:vml" Requires="v">
                <p:oleObj name="Worksheet" r:id="rId2" imgW="19011875" imgH="7420111" progId="Excel.Sheet.12">
                  <p:embed/>
                </p:oleObj>
              </mc:Choice>
              <mc:Fallback>
                <p:oleObj name="Worksheet" r:id="rId2" imgW="19011875" imgH="7420111" progId="Excel.Sheet.12">
                  <p:embed/>
                  <p:pic>
                    <p:nvPicPr>
                      <p:cNvPr id="0" name=""/>
                      <p:cNvPicPr/>
                      <p:nvPr/>
                    </p:nvPicPr>
                    <p:blipFill>
                      <a:blip r:embed="rId3"/>
                      <a:stretch>
                        <a:fillRect/>
                      </a:stretch>
                    </p:blipFill>
                    <p:spPr>
                      <a:xfrm>
                        <a:off x="241585" y="1463040"/>
                        <a:ext cx="11708830" cy="4789713"/>
                      </a:xfrm>
                      <a:prstGeom prst="rect">
                        <a:avLst/>
                      </a:prstGeom>
                    </p:spPr>
                  </p:pic>
                </p:oleObj>
              </mc:Fallback>
            </mc:AlternateContent>
          </a:graphicData>
        </a:graphic>
      </p:graphicFrame>
    </p:spTree>
    <p:extLst>
      <p:ext uri="{BB962C8B-B14F-4D97-AF65-F5344CB8AC3E}">
        <p14:creationId xmlns:p14="http://schemas.microsoft.com/office/powerpoint/2010/main" val="2643062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9601046-A66B-B86E-21E3-7F2ACD9D8F83}"/>
              </a:ext>
            </a:extLst>
          </p:cNvPr>
          <p:cNvSpPr>
            <a:spLocks noGrp="1"/>
          </p:cNvSpPr>
          <p:nvPr>
            <p:ph type="title"/>
          </p:nvPr>
        </p:nvSpPr>
        <p:spPr/>
        <p:txBody>
          <a:bodyPr>
            <a:normAutofit/>
          </a:bodyPr>
          <a:lstStyle/>
          <a:p>
            <a:pPr algn="ctr"/>
            <a:r>
              <a:rPr lang="pl-PL" sz="1800" dirty="0"/>
              <a:t>Realizacja Polityki Terytorialnej w </a:t>
            </a:r>
            <a:r>
              <a:rPr lang="pl-PL" sz="1800" dirty="0" err="1"/>
              <a:t>FEdKP</a:t>
            </a:r>
            <a:r>
              <a:rPr lang="pl-PL" sz="1800" dirty="0"/>
              <a:t> 2021-2027</a:t>
            </a:r>
          </a:p>
        </p:txBody>
      </p:sp>
      <p:sp>
        <p:nvSpPr>
          <p:cNvPr id="4" name="Symbol zastępczy numeru slajdu 3">
            <a:extLst>
              <a:ext uri="{FF2B5EF4-FFF2-40B4-BE49-F238E27FC236}">
                <a16:creationId xmlns:a16="http://schemas.microsoft.com/office/drawing/2014/main" id="{5F411102-D08E-F22C-E63F-408A020E3D92}"/>
              </a:ext>
            </a:extLst>
          </p:cNvPr>
          <p:cNvSpPr>
            <a:spLocks noGrp="1"/>
          </p:cNvSpPr>
          <p:nvPr>
            <p:ph type="sldNum" sz="quarter" idx="10"/>
          </p:nvPr>
        </p:nvSpPr>
        <p:spPr/>
        <p:txBody>
          <a:bodyPr/>
          <a:lstStyle/>
          <a:p>
            <a:fld id="{EB4015AA-59F6-416B-87A6-8E3D940284E2}" type="slidenum">
              <a:rPr lang="pl-PL" smtClean="0"/>
              <a:pPr/>
              <a:t>11</a:t>
            </a:fld>
            <a:endParaRPr lang="pl-PL" dirty="0"/>
          </a:p>
        </p:txBody>
      </p:sp>
      <p:sp>
        <p:nvSpPr>
          <p:cNvPr id="24" name="pole tekstowe 23">
            <a:extLst>
              <a:ext uri="{FF2B5EF4-FFF2-40B4-BE49-F238E27FC236}">
                <a16:creationId xmlns:a16="http://schemas.microsoft.com/office/drawing/2014/main" id="{E54BC218-F91D-5A2F-4CD3-56FCB4D61E64}"/>
              </a:ext>
            </a:extLst>
          </p:cNvPr>
          <p:cNvSpPr txBox="1"/>
          <p:nvPr/>
        </p:nvSpPr>
        <p:spPr>
          <a:xfrm>
            <a:off x="217714" y="6269952"/>
            <a:ext cx="4927625" cy="523220"/>
          </a:xfrm>
          <a:prstGeom prst="rect">
            <a:avLst/>
          </a:prstGeom>
          <a:noFill/>
        </p:spPr>
        <p:txBody>
          <a:bodyPr wrap="square" rtlCol="0">
            <a:spAutoFit/>
          </a:bodyPr>
          <a:lstStyle/>
          <a:p>
            <a:r>
              <a:rPr lang="pl-PL" sz="1000" b="1" dirty="0"/>
              <a:t>źródło: Departament Zarządzania Funduszami Europejskimi dla Kujaw i Pomorza</a:t>
            </a:r>
          </a:p>
          <a:p>
            <a:endParaRPr lang="pl-PL" dirty="0"/>
          </a:p>
        </p:txBody>
      </p:sp>
      <p:graphicFrame>
        <p:nvGraphicFramePr>
          <p:cNvPr id="11" name="Obiekt 10">
            <a:extLst>
              <a:ext uri="{FF2B5EF4-FFF2-40B4-BE49-F238E27FC236}">
                <a16:creationId xmlns:a16="http://schemas.microsoft.com/office/drawing/2014/main" id="{B4F35FC4-6577-17F3-8A07-91605E436D74}"/>
              </a:ext>
            </a:extLst>
          </p:cNvPr>
          <p:cNvGraphicFramePr>
            <a:graphicFrameLocks noChangeAspect="1"/>
          </p:cNvGraphicFramePr>
          <p:nvPr>
            <p:extLst>
              <p:ext uri="{D42A27DB-BD31-4B8C-83A1-F6EECF244321}">
                <p14:modId xmlns:p14="http://schemas.microsoft.com/office/powerpoint/2010/main" val="870067685"/>
              </p:ext>
            </p:extLst>
          </p:nvPr>
        </p:nvGraphicFramePr>
        <p:xfrm>
          <a:off x="428016" y="1795557"/>
          <a:ext cx="11058590" cy="3627713"/>
        </p:xfrm>
        <a:graphic>
          <a:graphicData uri="http://schemas.openxmlformats.org/presentationml/2006/ole">
            <mc:AlternateContent xmlns:mc="http://schemas.openxmlformats.org/markup-compatibility/2006">
              <mc:Choice xmlns:v="urn:schemas-microsoft-com:vml" Requires="v">
                <p:oleObj name="Worksheet" r:id="rId2" imgW="18135702" imgH="5086248" progId="Excel.Sheet.12">
                  <p:embed/>
                </p:oleObj>
              </mc:Choice>
              <mc:Fallback>
                <p:oleObj name="Worksheet" r:id="rId2" imgW="18135702" imgH="5086248" progId="Excel.Sheet.12">
                  <p:embed/>
                  <p:pic>
                    <p:nvPicPr>
                      <p:cNvPr id="0" name=""/>
                      <p:cNvPicPr/>
                      <p:nvPr/>
                    </p:nvPicPr>
                    <p:blipFill>
                      <a:blip r:embed="rId3"/>
                      <a:stretch>
                        <a:fillRect/>
                      </a:stretch>
                    </p:blipFill>
                    <p:spPr>
                      <a:xfrm>
                        <a:off x="428016" y="1795557"/>
                        <a:ext cx="11058590" cy="3627713"/>
                      </a:xfrm>
                      <a:prstGeom prst="rect">
                        <a:avLst/>
                      </a:prstGeom>
                    </p:spPr>
                  </p:pic>
                </p:oleObj>
              </mc:Fallback>
            </mc:AlternateContent>
          </a:graphicData>
        </a:graphic>
      </p:graphicFrame>
    </p:spTree>
    <p:extLst>
      <p:ext uri="{BB962C8B-B14F-4D97-AF65-F5344CB8AC3E}">
        <p14:creationId xmlns:p14="http://schemas.microsoft.com/office/powerpoint/2010/main" val="1592417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81B90607-12AE-91AE-33AD-E054E9607CBA}"/>
              </a:ext>
            </a:extLst>
          </p:cNvPr>
          <p:cNvSpPr>
            <a:spLocks noGrp="1"/>
          </p:cNvSpPr>
          <p:nvPr>
            <p:ph type="sldNum" sz="quarter" idx="10"/>
          </p:nvPr>
        </p:nvSpPr>
        <p:spPr/>
        <p:txBody>
          <a:bodyPr/>
          <a:lstStyle/>
          <a:p>
            <a:fld id="{EB4015AA-59F6-416B-87A6-8E3D940284E2}" type="slidenum">
              <a:rPr lang="pl-PL" smtClean="0"/>
              <a:pPr/>
              <a:t>12</a:t>
            </a:fld>
            <a:endParaRPr lang="pl-PL" dirty="0"/>
          </a:p>
        </p:txBody>
      </p:sp>
      <p:sp>
        <p:nvSpPr>
          <p:cNvPr id="5" name="pole tekstowe 4">
            <a:extLst>
              <a:ext uri="{FF2B5EF4-FFF2-40B4-BE49-F238E27FC236}">
                <a16:creationId xmlns:a16="http://schemas.microsoft.com/office/drawing/2014/main" id="{41D2274C-A707-424E-89CE-09C7885957F7}"/>
              </a:ext>
            </a:extLst>
          </p:cNvPr>
          <p:cNvSpPr txBox="1"/>
          <p:nvPr/>
        </p:nvSpPr>
        <p:spPr>
          <a:xfrm>
            <a:off x="1567544" y="870857"/>
            <a:ext cx="9453798" cy="707886"/>
          </a:xfrm>
          <a:prstGeom prst="rect">
            <a:avLst/>
          </a:prstGeom>
          <a:noFill/>
        </p:spPr>
        <p:txBody>
          <a:bodyPr wrap="square" rtlCol="0">
            <a:spAutoFit/>
          </a:bodyPr>
          <a:lstStyle/>
          <a:p>
            <a:r>
              <a:rPr lang="pl-PL" sz="2000" b="1" dirty="0">
                <a:solidFill>
                  <a:schemeClr val="tx2"/>
                </a:solidFill>
                <a:latin typeface="Open Sans" panose="020B0606030504020204" pitchFamily="34" charset="0"/>
                <a:ea typeface="Open Sans" panose="020B0606030504020204" pitchFamily="34" charset="0"/>
                <a:cs typeface="Open Sans" panose="020B0606030504020204" pitchFamily="34" charset="0"/>
              </a:rPr>
              <a:t>Postęp w realizacji FEdKP 2021-2027 - % wykorzystanej alokacji Programu we wnioskach przekazanych do KE (księgowanie wydatków)</a:t>
            </a:r>
            <a:endParaRPr lang="pl-PL" sz="200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28" name="Wykres 27">
            <a:extLst>
              <a:ext uri="{FF2B5EF4-FFF2-40B4-BE49-F238E27FC236}">
                <a16:creationId xmlns:a16="http://schemas.microsoft.com/office/drawing/2014/main" id="{1FEB0DD0-58BA-00D5-CEBF-B5ACF71CBB25}"/>
              </a:ext>
            </a:extLst>
          </p:cNvPr>
          <p:cNvGraphicFramePr/>
          <p:nvPr>
            <p:extLst>
              <p:ext uri="{D42A27DB-BD31-4B8C-83A1-F6EECF244321}">
                <p14:modId xmlns:p14="http://schemas.microsoft.com/office/powerpoint/2010/main" val="4070495303"/>
              </p:ext>
            </p:extLst>
          </p:nvPr>
        </p:nvGraphicFramePr>
        <p:xfrm>
          <a:off x="3505200" y="2100951"/>
          <a:ext cx="5377543" cy="3984163"/>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Łącznik prosty 6">
            <a:extLst>
              <a:ext uri="{FF2B5EF4-FFF2-40B4-BE49-F238E27FC236}">
                <a16:creationId xmlns:a16="http://schemas.microsoft.com/office/drawing/2014/main" id="{44BA05E9-F203-6071-4F3E-D19580B9A597}"/>
              </a:ext>
            </a:extLst>
          </p:cNvPr>
          <p:cNvCxnSpPr/>
          <p:nvPr/>
        </p:nvCxnSpPr>
        <p:spPr>
          <a:xfrm>
            <a:off x="4136571" y="3257006"/>
            <a:ext cx="4632960" cy="0"/>
          </a:xfrm>
          <a:prstGeom prst="line">
            <a:avLst/>
          </a:prstGeom>
          <a:ln>
            <a:solidFill>
              <a:srgbClr val="33CC33"/>
            </a:solidFill>
          </a:ln>
        </p:spPr>
        <p:style>
          <a:lnRef idx="3">
            <a:schemeClr val="accent4"/>
          </a:lnRef>
          <a:fillRef idx="0">
            <a:schemeClr val="accent4"/>
          </a:fillRef>
          <a:effectRef idx="2">
            <a:schemeClr val="accent4"/>
          </a:effectRef>
          <a:fontRef idx="minor">
            <a:schemeClr val="tx1"/>
          </a:fontRef>
        </p:style>
      </p:cxnSp>
      <p:sp>
        <p:nvSpPr>
          <p:cNvPr id="8" name="pole tekstowe 7">
            <a:extLst>
              <a:ext uri="{FF2B5EF4-FFF2-40B4-BE49-F238E27FC236}">
                <a16:creationId xmlns:a16="http://schemas.microsoft.com/office/drawing/2014/main" id="{6DC6C979-89F1-1E8A-1352-F0B0E06F9592}"/>
              </a:ext>
            </a:extLst>
          </p:cNvPr>
          <p:cNvSpPr txBox="1"/>
          <p:nvPr/>
        </p:nvSpPr>
        <p:spPr>
          <a:xfrm>
            <a:off x="4223656" y="2887674"/>
            <a:ext cx="2383971" cy="369332"/>
          </a:xfrm>
          <a:prstGeom prst="rect">
            <a:avLst/>
          </a:prstGeom>
          <a:noFill/>
        </p:spPr>
        <p:txBody>
          <a:bodyPr wrap="square" rtlCol="0">
            <a:spAutoFit/>
          </a:bodyPr>
          <a:lstStyle/>
          <a:p>
            <a:r>
              <a:rPr lang="pl-PL" b="1" dirty="0">
                <a:solidFill>
                  <a:srgbClr val="33CC33"/>
                </a:solidFill>
              </a:rPr>
              <a:t>n+3 dla 2025r. 12,5 %</a:t>
            </a:r>
          </a:p>
        </p:txBody>
      </p:sp>
      <p:sp>
        <p:nvSpPr>
          <p:cNvPr id="9" name="pole tekstowe 8">
            <a:extLst>
              <a:ext uri="{FF2B5EF4-FFF2-40B4-BE49-F238E27FC236}">
                <a16:creationId xmlns:a16="http://schemas.microsoft.com/office/drawing/2014/main" id="{8D660614-3224-D007-4AFB-52429B864F08}"/>
              </a:ext>
            </a:extLst>
          </p:cNvPr>
          <p:cNvSpPr txBox="1"/>
          <p:nvPr/>
        </p:nvSpPr>
        <p:spPr>
          <a:xfrm>
            <a:off x="-88565" y="6449915"/>
            <a:ext cx="1347649" cy="246221"/>
          </a:xfrm>
          <a:prstGeom prst="rect">
            <a:avLst/>
          </a:prstGeom>
          <a:noFill/>
        </p:spPr>
        <p:txBody>
          <a:bodyPr wrap="square" rtlCol="0">
            <a:spAutoFit/>
          </a:bodyPr>
          <a:lstStyle/>
          <a:p>
            <a:pPr algn="r"/>
            <a:r>
              <a:rPr lang="pl-PL" sz="1000" b="1" dirty="0"/>
              <a:t>źródło: CST2021</a:t>
            </a:r>
          </a:p>
        </p:txBody>
      </p:sp>
    </p:spTree>
    <p:extLst>
      <p:ext uri="{BB962C8B-B14F-4D97-AF65-F5344CB8AC3E}">
        <p14:creationId xmlns:p14="http://schemas.microsoft.com/office/powerpoint/2010/main" val="3420381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2B7A850-3185-16E8-FC71-69F8B55852D2}"/>
              </a:ext>
            </a:extLst>
          </p:cNvPr>
          <p:cNvSpPr>
            <a:spLocks noGrp="1"/>
          </p:cNvSpPr>
          <p:nvPr>
            <p:ph type="title"/>
          </p:nvPr>
        </p:nvSpPr>
        <p:spPr>
          <a:xfrm>
            <a:off x="1169636" y="326438"/>
            <a:ext cx="9852728" cy="617146"/>
          </a:xfrm>
        </p:spPr>
        <p:txBody>
          <a:bodyPr>
            <a:noAutofit/>
          </a:bodyPr>
          <a:lstStyle/>
          <a:p>
            <a:pPr algn="ctr"/>
            <a:r>
              <a:rPr lang="pl-PL" sz="2400" dirty="0">
                <a:effectLst/>
                <a:latin typeface="Open Sans" panose="020B0606030504020204" pitchFamily="34" charset="0"/>
                <a:ea typeface="Open Sans" panose="020B0606030504020204" pitchFamily="34" charset="0"/>
                <a:cs typeface="Open Sans" panose="020B0606030504020204" pitchFamily="34" charset="0"/>
              </a:rPr>
              <a:t>Księgowanie wydatków w ramach </a:t>
            </a:r>
            <a:r>
              <a:rPr lang="pl-PL" sz="2400" dirty="0" err="1">
                <a:effectLst/>
                <a:latin typeface="Open Sans" panose="020B0606030504020204" pitchFamily="34" charset="0"/>
                <a:ea typeface="Open Sans" panose="020B0606030504020204" pitchFamily="34" charset="0"/>
                <a:cs typeface="Open Sans" panose="020B0606030504020204" pitchFamily="34" charset="0"/>
              </a:rPr>
              <a:t>FEdKP</a:t>
            </a:r>
            <a:r>
              <a:rPr lang="pl-PL" sz="2400" dirty="0">
                <a:effectLst/>
                <a:latin typeface="Open Sans" panose="020B0606030504020204" pitchFamily="34" charset="0"/>
                <a:ea typeface="Open Sans" panose="020B0606030504020204" pitchFamily="34" charset="0"/>
                <a:cs typeface="Open Sans" panose="020B0606030504020204" pitchFamily="34" charset="0"/>
              </a:rPr>
              <a:t> 2021-2027 </a:t>
            </a:r>
            <a:br>
              <a:rPr lang="pl-PL" sz="2400" dirty="0">
                <a:effectLst/>
                <a:latin typeface="Open Sans" panose="020B0606030504020204" pitchFamily="34" charset="0"/>
                <a:ea typeface="Open Sans" panose="020B0606030504020204" pitchFamily="34" charset="0"/>
                <a:cs typeface="Open Sans" panose="020B0606030504020204" pitchFamily="34" charset="0"/>
              </a:rPr>
            </a:br>
            <a:endParaRPr lang="pl-PL" sz="2400"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5" name="Symbol zastępczy zawartości 4">
            <a:extLst>
              <a:ext uri="{FF2B5EF4-FFF2-40B4-BE49-F238E27FC236}">
                <a16:creationId xmlns:a16="http://schemas.microsoft.com/office/drawing/2014/main" id="{31CBCA96-0256-BD65-F24F-A85CF81A7CF6}"/>
              </a:ext>
            </a:extLst>
          </p:cNvPr>
          <p:cNvGraphicFramePr>
            <a:graphicFrameLocks noGrp="1"/>
          </p:cNvGraphicFramePr>
          <p:nvPr>
            <p:ph idx="1"/>
            <p:extLst>
              <p:ext uri="{D42A27DB-BD31-4B8C-83A1-F6EECF244321}">
                <p14:modId xmlns:p14="http://schemas.microsoft.com/office/powerpoint/2010/main" val="4045409718"/>
              </p:ext>
            </p:extLst>
          </p:nvPr>
        </p:nvGraphicFramePr>
        <p:xfrm>
          <a:off x="1169635" y="1199073"/>
          <a:ext cx="9959921" cy="5074774"/>
        </p:xfrm>
        <a:graphic>
          <a:graphicData uri="http://schemas.openxmlformats.org/drawingml/2006/table">
            <a:tbl>
              <a:tblPr/>
              <a:tblGrid>
                <a:gridCol w="2079019">
                  <a:extLst>
                    <a:ext uri="{9D8B030D-6E8A-4147-A177-3AD203B41FA5}">
                      <a16:colId xmlns:a16="http://schemas.microsoft.com/office/drawing/2014/main" val="1680914680"/>
                    </a:ext>
                  </a:extLst>
                </a:gridCol>
                <a:gridCol w="4128979">
                  <a:extLst>
                    <a:ext uri="{9D8B030D-6E8A-4147-A177-3AD203B41FA5}">
                      <a16:colId xmlns:a16="http://schemas.microsoft.com/office/drawing/2014/main" val="1864129588"/>
                    </a:ext>
                  </a:extLst>
                </a:gridCol>
                <a:gridCol w="1250641">
                  <a:extLst>
                    <a:ext uri="{9D8B030D-6E8A-4147-A177-3AD203B41FA5}">
                      <a16:colId xmlns:a16="http://schemas.microsoft.com/office/drawing/2014/main" val="612383802"/>
                    </a:ext>
                  </a:extLst>
                </a:gridCol>
                <a:gridCol w="1250641">
                  <a:extLst>
                    <a:ext uri="{9D8B030D-6E8A-4147-A177-3AD203B41FA5}">
                      <a16:colId xmlns:a16="http://schemas.microsoft.com/office/drawing/2014/main" val="3714011381"/>
                    </a:ext>
                  </a:extLst>
                </a:gridCol>
                <a:gridCol w="1250641">
                  <a:extLst>
                    <a:ext uri="{9D8B030D-6E8A-4147-A177-3AD203B41FA5}">
                      <a16:colId xmlns:a16="http://schemas.microsoft.com/office/drawing/2014/main" val="3786025143"/>
                    </a:ext>
                  </a:extLst>
                </a:gridCol>
              </a:tblGrid>
              <a:tr h="249322">
                <a:tc>
                  <a:txBody>
                    <a:bodyPr/>
                    <a:lstStyle/>
                    <a:p>
                      <a:pPr algn="l" fontAlgn="b"/>
                      <a:endParaRPr lang="pl-PL" sz="1400" b="0" i="0" u="none" strike="noStrike" dirty="0">
                        <a:solidFill>
                          <a:srgbClr val="000000"/>
                        </a:solidFill>
                        <a:effectLst/>
                        <a:latin typeface="Calibri" panose="020F0502020204030204" pitchFamily="34" charset="0"/>
                      </a:endParaRPr>
                    </a:p>
                  </a:txBody>
                  <a:tcPr marL="7190" marR="7190" marT="7190" marB="0" anchor="b">
                    <a:lnL>
                      <a:noFill/>
                    </a:lnL>
                    <a:lnR>
                      <a:noFill/>
                    </a:lnR>
                    <a:lnT>
                      <a:noFill/>
                    </a:lnT>
                    <a:lnB>
                      <a:noFill/>
                    </a:lnB>
                    <a:noFill/>
                  </a:tcPr>
                </a:tc>
                <a:tc>
                  <a:txBody>
                    <a:bodyPr/>
                    <a:lstStyle/>
                    <a:p>
                      <a:pPr algn="l" fontAlgn="b"/>
                      <a:endParaRPr lang="pl-PL" sz="1400" b="0" i="0" u="none" strike="noStrike" dirty="0">
                        <a:solidFill>
                          <a:srgbClr val="000000"/>
                        </a:solidFill>
                        <a:effectLst/>
                        <a:latin typeface="Calibri" panose="020F0502020204030204" pitchFamily="34" charset="0"/>
                      </a:endParaRPr>
                    </a:p>
                  </a:txBody>
                  <a:tcPr marL="7190" marR="7190" marT="7190" marB="0" anchor="b">
                    <a:lnL>
                      <a:noFill/>
                    </a:lnL>
                    <a:lnR w="6350" cap="flat" cmpd="sng" algn="ctr">
                      <a:solidFill>
                        <a:srgbClr val="000000"/>
                      </a:solidFill>
                      <a:prstDash val="solid"/>
                      <a:round/>
                      <a:headEnd type="none" w="med" len="med"/>
                      <a:tailEnd type="none" w="med" len="med"/>
                    </a:lnR>
                    <a:lnT>
                      <a:noFill/>
                    </a:lnT>
                    <a:lnB>
                      <a:noFill/>
                    </a:lnB>
                    <a:noFill/>
                  </a:tcPr>
                </a:tc>
                <a:tc gridSpan="3">
                  <a:txBody>
                    <a:bodyPr/>
                    <a:lstStyle/>
                    <a:p>
                      <a:pPr algn="ctr" fontAlgn="ctr"/>
                      <a:r>
                        <a:rPr lang="pl-PL" sz="1400" b="1" i="1" u="none" strike="noStrike">
                          <a:solidFill>
                            <a:srgbClr val="002060"/>
                          </a:solidFill>
                          <a:effectLst/>
                          <a:latin typeface="Calibri" panose="020F0502020204030204" pitchFamily="34" charset="0"/>
                        </a:rPr>
                        <a:t>Wkład UE w mln EURO</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2962374577"/>
                  </a:ext>
                </a:extLst>
              </a:tr>
              <a:tr h="213100">
                <a:tc>
                  <a:txBody>
                    <a:bodyPr/>
                    <a:lstStyle/>
                    <a:p>
                      <a:pPr algn="l" fontAlgn="b"/>
                      <a:endParaRPr lang="pl-PL" sz="1400" b="0" i="0" u="none" strike="noStrike">
                        <a:solidFill>
                          <a:srgbClr val="000000"/>
                        </a:solidFill>
                        <a:effectLst/>
                        <a:latin typeface="Calibri" panose="020F0502020204030204" pitchFamily="34" charset="0"/>
                      </a:endParaRPr>
                    </a:p>
                  </a:txBody>
                  <a:tcPr marL="7190" marR="7190" marT="719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dirty="0">
                          <a:solidFill>
                            <a:srgbClr val="000000"/>
                          </a:solidFill>
                          <a:effectLst/>
                          <a:latin typeface="Arial" panose="020B0604020202020204" pitchFamily="34" charset="0"/>
                        </a:rPr>
                        <a:t> </a:t>
                      </a:r>
                    </a:p>
                  </a:txBody>
                  <a:tcPr marL="7190" marR="7190" marT="719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r>
                        <a:rPr lang="pl-PL" sz="1400" b="1" i="0" u="none" strike="noStrike">
                          <a:solidFill>
                            <a:srgbClr val="002060"/>
                          </a:solidFill>
                          <a:effectLst/>
                          <a:latin typeface="Calibri" panose="020F0502020204030204" pitchFamily="34" charset="0"/>
                        </a:rPr>
                        <a:t>EFRR</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1" i="0" u="none" strike="noStrike">
                          <a:solidFill>
                            <a:srgbClr val="002060"/>
                          </a:solidFill>
                          <a:effectLst/>
                          <a:latin typeface="Calibri" panose="020F0502020204030204" pitchFamily="34" charset="0"/>
                        </a:rPr>
                        <a:t>EFS+</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1" i="0" u="none" strike="noStrike">
                          <a:solidFill>
                            <a:srgbClr val="002060"/>
                          </a:solidFill>
                          <a:effectLst/>
                          <a:latin typeface="Calibri" panose="020F0502020204030204" pitchFamily="34" charset="0"/>
                        </a:rPr>
                        <a:t>Razem</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793282"/>
                  </a:ext>
                </a:extLst>
              </a:tr>
              <a:tr h="422597">
                <a:tc>
                  <a:txBody>
                    <a:bodyPr/>
                    <a:lstStyle/>
                    <a:p>
                      <a:pPr algn="ctr" fontAlgn="ctr"/>
                      <a:r>
                        <a:rPr lang="pl-PL" sz="1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Księgowanie</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pl-PL" sz="1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Certyfikacja/księgowanie w 2024</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pl-PL" sz="1400" b="1" i="0" u="none" strike="noStrike">
                          <a:solidFill>
                            <a:srgbClr val="000000"/>
                          </a:solidFill>
                          <a:effectLst/>
                          <a:latin typeface="Calibri" panose="020F0502020204030204" pitchFamily="34" charset="0"/>
                        </a:rPr>
                        <a:t>62,64</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pl-PL" sz="1400" b="1" i="0" u="none" strike="noStrike">
                          <a:solidFill>
                            <a:srgbClr val="000000"/>
                          </a:solidFill>
                          <a:effectLst/>
                          <a:latin typeface="Calibri" panose="020F0502020204030204" pitchFamily="34" charset="0"/>
                        </a:rPr>
                        <a:t>34,17</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pl-PL" sz="1400" b="1" i="0" u="none" strike="noStrike">
                          <a:solidFill>
                            <a:srgbClr val="000000"/>
                          </a:solidFill>
                          <a:effectLst/>
                          <a:latin typeface="Calibri" panose="020F0502020204030204" pitchFamily="34" charset="0"/>
                        </a:rPr>
                        <a:t>96,81</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3289922120"/>
                  </a:ext>
                </a:extLst>
              </a:tr>
              <a:tr h="213100">
                <a:tc>
                  <a:txBody>
                    <a:bodyPr/>
                    <a:lstStyle/>
                    <a:p>
                      <a:pPr algn="l" fontAlgn="b"/>
                      <a:endParaRPr lang="pl-PL" sz="12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pl-PL" sz="1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pl-PL" sz="1400" b="0" i="0" u="none" strike="noStrike">
                        <a:solidFill>
                          <a:srgbClr val="000000"/>
                        </a:solidFill>
                        <a:effectLst/>
                        <a:latin typeface="Calibri" panose="020F050202020403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pl-PL" sz="1400" b="0" i="0" u="none" strike="noStrike">
                        <a:solidFill>
                          <a:srgbClr val="000000"/>
                        </a:solidFill>
                        <a:effectLst/>
                        <a:latin typeface="Calibri" panose="020F050202020403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pl-PL" sz="1400" b="0" i="0" u="none" strike="noStrike">
                        <a:solidFill>
                          <a:srgbClr val="000000"/>
                        </a:solidFill>
                        <a:effectLst/>
                        <a:latin typeface="Calibri" panose="020F050202020403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9641963"/>
                  </a:ext>
                </a:extLst>
              </a:tr>
              <a:tr h="322711">
                <a:tc rowSpan="2">
                  <a:txBody>
                    <a:bodyPr/>
                    <a:lstStyle/>
                    <a:p>
                      <a:pPr algn="ctr" fontAlgn="ctr"/>
                      <a:r>
                        <a:rPr lang="pl-PL" sz="12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Program</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pl-PL" sz="1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Wartość programu</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pl-PL" sz="1400" b="1" i="0" u="none" strike="noStrike">
                          <a:solidFill>
                            <a:srgbClr val="000000"/>
                          </a:solidFill>
                          <a:effectLst/>
                          <a:latin typeface="Calibri" panose="020F0502020204030204" pitchFamily="34" charset="0"/>
                        </a:rPr>
                        <a:t>1 326,49</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pl-PL" sz="1400" b="1" i="0" u="none" strike="noStrike">
                          <a:solidFill>
                            <a:srgbClr val="000000"/>
                          </a:solidFill>
                          <a:effectLst/>
                          <a:latin typeface="Calibri" panose="020F0502020204030204" pitchFamily="34" charset="0"/>
                        </a:rPr>
                        <a:t>509,62</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pl-PL" sz="1400" b="1" i="0" u="none" strike="noStrike">
                          <a:solidFill>
                            <a:srgbClr val="000000"/>
                          </a:solidFill>
                          <a:effectLst/>
                          <a:latin typeface="Calibri" panose="020F0502020204030204" pitchFamily="34" charset="0"/>
                        </a:rPr>
                        <a:t>1 836,11</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2699963668"/>
                  </a:ext>
                </a:extLst>
              </a:tr>
              <a:tr h="507117">
                <a:tc vMerge="1">
                  <a:txBody>
                    <a:bodyPr/>
                    <a:lstStyle/>
                    <a:p>
                      <a:endParaRPr lang="pl-PL"/>
                    </a:p>
                  </a:txBody>
                  <a:tcPr/>
                </a:tc>
                <a:tc>
                  <a:txBody>
                    <a:bodyPr/>
                    <a:lstStyle/>
                    <a:p>
                      <a:pPr algn="ctr" fontAlgn="ctr"/>
                      <a:r>
                        <a:rPr lang="pl-PL" sz="1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wykonania programu (rzeczywiste)</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a:solidFill>
                            <a:srgbClr val="000000"/>
                          </a:solidFill>
                          <a:effectLst/>
                          <a:latin typeface="Calibri" panose="020F0502020204030204" pitchFamily="34" charset="0"/>
                        </a:rPr>
                        <a:t>4,72%</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a:solidFill>
                            <a:srgbClr val="000000"/>
                          </a:solidFill>
                          <a:effectLst/>
                          <a:latin typeface="Calibri" panose="020F0502020204030204" pitchFamily="34" charset="0"/>
                        </a:rPr>
                        <a:t>6,71%</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a:solidFill>
                            <a:srgbClr val="000000"/>
                          </a:solidFill>
                          <a:effectLst/>
                          <a:latin typeface="Calibri" panose="020F0502020204030204" pitchFamily="34" charset="0"/>
                        </a:rPr>
                        <a:t>5,27%</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4506622"/>
                  </a:ext>
                </a:extLst>
              </a:tr>
              <a:tr h="213100">
                <a:tc>
                  <a:txBody>
                    <a:bodyPr/>
                    <a:lstStyle/>
                    <a:p>
                      <a:pPr algn="l" fontAlgn="b"/>
                      <a:endParaRPr lang="pl-PL" sz="12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pl-PL" sz="12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pl-PL" sz="1400" b="0" i="0" u="none" strike="noStrike" dirty="0">
                        <a:solidFill>
                          <a:srgbClr val="000000"/>
                        </a:solidFill>
                        <a:effectLst/>
                        <a:latin typeface="Calibri" panose="020F050202020403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pl-PL" sz="1400" b="0" i="0" u="none" strike="noStrike">
                        <a:solidFill>
                          <a:srgbClr val="000000"/>
                        </a:solidFill>
                        <a:effectLst/>
                        <a:latin typeface="Calibri" panose="020F050202020403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pl-PL" sz="1400" b="0" i="0" u="none" strike="noStrike">
                        <a:solidFill>
                          <a:srgbClr val="000000"/>
                        </a:solidFill>
                        <a:effectLst/>
                        <a:latin typeface="Calibri" panose="020F050202020403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5224662"/>
                  </a:ext>
                </a:extLst>
              </a:tr>
              <a:tr h="724252">
                <a:tc rowSpan="3">
                  <a:txBody>
                    <a:bodyPr/>
                    <a:lstStyle/>
                    <a:p>
                      <a:pPr algn="ctr" fontAlgn="ctr"/>
                      <a:r>
                        <a:rPr lang="pl-PL" sz="1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Prognoza</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1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Prognoza IZ/IC dla roku 2024</a:t>
                      </a:r>
                      <a:br>
                        <a:rPr lang="pl-PL" sz="1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br>
                      <a:r>
                        <a:rPr lang="pl-PL" sz="1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(Przekazana do KE w lipcu 2024)</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1400" b="1" i="0" u="none" strike="noStrike">
                          <a:solidFill>
                            <a:srgbClr val="000000"/>
                          </a:solidFill>
                          <a:effectLst/>
                          <a:latin typeface="Calibri" panose="020F0502020204030204" pitchFamily="34" charset="0"/>
                        </a:rPr>
                        <a:t>97,35</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1400" b="1" i="0" u="none" strike="noStrike">
                          <a:solidFill>
                            <a:srgbClr val="000000"/>
                          </a:solidFill>
                          <a:effectLst/>
                          <a:latin typeface="Calibri" panose="020F0502020204030204" pitchFamily="34" charset="0"/>
                        </a:rPr>
                        <a:t>37,47</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1400" b="1" i="0" u="none" strike="noStrike">
                          <a:solidFill>
                            <a:srgbClr val="000000"/>
                          </a:solidFill>
                          <a:effectLst/>
                          <a:latin typeface="Calibri" panose="020F0502020204030204" pitchFamily="34" charset="0"/>
                        </a:rPr>
                        <a:t>134,82</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998119693"/>
                  </a:ext>
                </a:extLst>
              </a:tr>
              <a:tr h="391864">
                <a:tc vMerge="1">
                  <a:txBody>
                    <a:bodyPr/>
                    <a:lstStyle/>
                    <a:p>
                      <a:endParaRPr lang="pl-PL"/>
                    </a:p>
                  </a:txBody>
                  <a:tcPr/>
                </a:tc>
                <a:tc>
                  <a:txBody>
                    <a:bodyPr/>
                    <a:lstStyle/>
                    <a:p>
                      <a:pPr algn="ctr" fontAlgn="ctr"/>
                      <a:r>
                        <a:rPr lang="pl-PL" sz="1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programu</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a:solidFill>
                            <a:srgbClr val="000000"/>
                          </a:solidFill>
                          <a:effectLst/>
                          <a:latin typeface="Calibri" panose="020F0502020204030204" pitchFamily="34" charset="0"/>
                        </a:rPr>
                        <a:t>7,34%</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a:solidFill>
                            <a:srgbClr val="000000"/>
                          </a:solidFill>
                          <a:effectLst/>
                          <a:latin typeface="Calibri" panose="020F0502020204030204" pitchFamily="34" charset="0"/>
                        </a:rPr>
                        <a:t>7,35%</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a:solidFill>
                            <a:srgbClr val="000000"/>
                          </a:solidFill>
                          <a:effectLst/>
                          <a:latin typeface="Calibri" panose="020F0502020204030204" pitchFamily="34" charset="0"/>
                        </a:rPr>
                        <a:t>7,34%</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7320535"/>
                  </a:ext>
                </a:extLst>
              </a:tr>
              <a:tr h="468699">
                <a:tc vMerge="1">
                  <a:txBody>
                    <a:bodyPr/>
                    <a:lstStyle/>
                    <a:p>
                      <a:endParaRPr lang="pl-PL"/>
                    </a:p>
                  </a:txBody>
                  <a:tcPr/>
                </a:tc>
                <a:tc>
                  <a:txBody>
                    <a:bodyPr/>
                    <a:lstStyle/>
                    <a:p>
                      <a:pPr algn="ctr" fontAlgn="ctr"/>
                      <a:r>
                        <a:rPr lang="pl-PL" sz="1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wykonania prognozy 2024 (rzeczywisty)</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a:solidFill>
                            <a:srgbClr val="000000"/>
                          </a:solidFill>
                          <a:effectLst/>
                          <a:latin typeface="Calibri" panose="020F0502020204030204" pitchFamily="34" charset="0"/>
                        </a:rPr>
                        <a:t>64,34%</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a:solidFill>
                            <a:srgbClr val="000000"/>
                          </a:solidFill>
                          <a:effectLst/>
                          <a:latin typeface="Calibri" panose="020F0502020204030204" pitchFamily="34" charset="0"/>
                        </a:rPr>
                        <a:t>91,20%</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a:solidFill>
                            <a:srgbClr val="000000"/>
                          </a:solidFill>
                          <a:effectLst/>
                          <a:latin typeface="Calibri" panose="020F0502020204030204" pitchFamily="34" charset="0"/>
                        </a:rPr>
                        <a:t>71,81%</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1149311"/>
                  </a:ext>
                </a:extLst>
              </a:tr>
              <a:tr h="213100">
                <a:tc>
                  <a:txBody>
                    <a:bodyPr/>
                    <a:lstStyle/>
                    <a:p>
                      <a:pPr algn="l" fontAlgn="b"/>
                      <a:endParaRPr lang="pl-PL" sz="12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pl-PL" sz="1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pl-PL" sz="1400" b="0" i="0" u="none" strike="noStrike">
                        <a:solidFill>
                          <a:srgbClr val="000000"/>
                        </a:solidFill>
                        <a:effectLst/>
                        <a:latin typeface="Calibri" panose="020F050202020403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pl-PL" sz="1400" b="0" i="0" u="none" strike="noStrike">
                        <a:solidFill>
                          <a:srgbClr val="000000"/>
                        </a:solidFill>
                        <a:effectLst/>
                        <a:latin typeface="Calibri" panose="020F050202020403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pl-PL" sz="1400" b="0" i="0" u="none" strike="noStrike">
                        <a:solidFill>
                          <a:srgbClr val="000000"/>
                        </a:solidFill>
                        <a:effectLst/>
                        <a:latin typeface="Calibri" panose="020F0502020204030204" pitchFamily="34" charset="0"/>
                      </a:endParaRPr>
                    </a:p>
                  </a:txBody>
                  <a:tcPr marL="7190" marR="7190" marT="719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894193"/>
                  </a:ext>
                </a:extLst>
              </a:tr>
              <a:tr h="291976">
                <a:tc rowSpan="3">
                  <a:txBody>
                    <a:bodyPr/>
                    <a:lstStyle/>
                    <a:p>
                      <a:pPr algn="ctr" fontAlgn="ctr"/>
                      <a:r>
                        <a:rPr lang="pl-PL" sz="1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Cel n+3</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66"/>
                    </a:solidFill>
                  </a:tcPr>
                </a:tc>
                <a:tc>
                  <a:txBody>
                    <a:bodyPr/>
                    <a:lstStyle/>
                    <a:p>
                      <a:pPr algn="ctr" fontAlgn="ctr"/>
                      <a:r>
                        <a:rPr lang="pl-PL" sz="1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n+3 </a:t>
                      </a:r>
                      <a:r>
                        <a:rPr lang="pl-PL" sz="1200" b="1" i="0" u="none" strike="noStrike"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narastająco</a:t>
                      </a:r>
                      <a:r>
                        <a:rPr lang="pl-PL" sz="1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na 2025</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66"/>
                    </a:solidFill>
                  </a:tcPr>
                </a:tc>
                <a:tc>
                  <a:txBody>
                    <a:bodyPr/>
                    <a:lstStyle/>
                    <a:p>
                      <a:pPr algn="ctr" fontAlgn="ctr"/>
                      <a:r>
                        <a:rPr lang="pl-PL" sz="1400" b="1" i="0" u="none" strike="noStrike" dirty="0">
                          <a:solidFill>
                            <a:srgbClr val="000000"/>
                          </a:solidFill>
                          <a:effectLst/>
                          <a:latin typeface="Calibri" panose="020F0502020204030204" pitchFamily="34" charset="0"/>
                        </a:rPr>
                        <a:t>165,24</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66"/>
                    </a:solidFill>
                  </a:tcPr>
                </a:tc>
                <a:tc>
                  <a:txBody>
                    <a:bodyPr/>
                    <a:lstStyle/>
                    <a:p>
                      <a:pPr algn="ctr" fontAlgn="ctr"/>
                      <a:r>
                        <a:rPr lang="pl-PL" sz="1400" b="1" i="0" u="none" strike="noStrike">
                          <a:solidFill>
                            <a:srgbClr val="000000"/>
                          </a:solidFill>
                          <a:effectLst/>
                          <a:latin typeface="Calibri" panose="020F0502020204030204" pitchFamily="34" charset="0"/>
                        </a:rPr>
                        <a:t>63,48</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66"/>
                    </a:solidFill>
                  </a:tcPr>
                </a:tc>
                <a:tc>
                  <a:txBody>
                    <a:bodyPr/>
                    <a:lstStyle/>
                    <a:p>
                      <a:pPr algn="ctr" fontAlgn="ctr"/>
                      <a:r>
                        <a:rPr lang="pl-PL" sz="1400" b="1" i="0" u="none" strike="noStrike">
                          <a:solidFill>
                            <a:srgbClr val="000000"/>
                          </a:solidFill>
                          <a:effectLst/>
                          <a:latin typeface="Calibri" panose="020F0502020204030204" pitchFamily="34" charset="0"/>
                        </a:rPr>
                        <a:t>228,72</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66"/>
                    </a:solidFill>
                  </a:tcPr>
                </a:tc>
                <a:extLst>
                  <a:ext uri="{0D108BD9-81ED-4DB2-BD59-A6C34878D82A}">
                    <a16:rowId xmlns:a16="http://schemas.microsoft.com/office/drawing/2014/main" val="619259647"/>
                  </a:ext>
                </a:extLst>
              </a:tr>
              <a:tr h="268926">
                <a:tc vMerge="1">
                  <a:txBody>
                    <a:bodyPr/>
                    <a:lstStyle/>
                    <a:p>
                      <a:endParaRPr lang="pl-PL"/>
                    </a:p>
                  </a:txBody>
                  <a:tcPr/>
                </a:tc>
                <a:tc>
                  <a:txBody>
                    <a:bodyPr/>
                    <a:lstStyle/>
                    <a:p>
                      <a:pPr algn="ctr" fontAlgn="ctr"/>
                      <a:r>
                        <a:rPr lang="pl-PL" sz="1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programu</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dirty="0">
                          <a:solidFill>
                            <a:srgbClr val="000000"/>
                          </a:solidFill>
                          <a:effectLst/>
                          <a:latin typeface="Calibri" panose="020F0502020204030204" pitchFamily="34" charset="0"/>
                        </a:rPr>
                        <a:t>12,46%</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a:solidFill>
                            <a:srgbClr val="000000"/>
                          </a:solidFill>
                          <a:effectLst/>
                          <a:latin typeface="Calibri" panose="020F0502020204030204" pitchFamily="34" charset="0"/>
                        </a:rPr>
                        <a:t>12,46%</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a:solidFill>
                            <a:srgbClr val="000000"/>
                          </a:solidFill>
                          <a:effectLst/>
                          <a:latin typeface="Calibri" panose="020F0502020204030204" pitchFamily="34" charset="0"/>
                        </a:rPr>
                        <a:t>12,46%</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94372063"/>
                  </a:ext>
                </a:extLst>
              </a:tr>
              <a:tr h="545110">
                <a:tc vMerge="1">
                  <a:txBody>
                    <a:bodyPr/>
                    <a:lstStyle/>
                    <a:p>
                      <a:endParaRPr lang="pl-PL"/>
                    </a:p>
                  </a:txBody>
                  <a:tcPr/>
                </a:tc>
                <a:tc>
                  <a:txBody>
                    <a:bodyPr/>
                    <a:lstStyle/>
                    <a:p>
                      <a:pPr algn="ctr" fontAlgn="ctr"/>
                      <a:r>
                        <a:rPr lang="pl-PL" sz="1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wykonania n+3 </a:t>
                      </a:r>
                      <a:r>
                        <a:rPr lang="pl-PL" sz="1200" b="0" i="0" u="none" strike="noStrike"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narastająco</a:t>
                      </a:r>
                      <a:r>
                        <a:rPr lang="pl-PL" sz="1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na 2025 (rzeczywisty)</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dirty="0">
                          <a:solidFill>
                            <a:srgbClr val="000000"/>
                          </a:solidFill>
                          <a:effectLst/>
                          <a:latin typeface="Calibri" panose="020F0502020204030204" pitchFamily="34" charset="0"/>
                        </a:rPr>
                        <a:t>37,91%</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dirty="0">
                          <a:solidFill>
                            <a:srgbClr val="000000"/>
                          </a:solidFill>
                          <a:effectLst/>
                          <a:latin typeface="Calibri" panose="020F0502020204030204" pitchFamily="34" charset="0"/>
                        </a:rPr>
                        <a:t>53,83%</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1400" b="0" i="0" u="none" strike="noStrike" dirty="0">
                          <a:solidFill>
                            <a:srgbClr val="000000"/>
                          </a:solidFill>
                          <a:effectLst/>
                          <a:latin typeface="Calibri" panose="020F0502020204030204" pitchFamily="34" charset="0"/>
                        </a:rPr>
                        <a:t>42,33%</a:t>
                      </a:r>
                    </a:p>
                  </a:txBody>
                  <a:tcPr marL="7190" marR="7190" marT="71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2440319"/>
                  </a:ext>
                </a:extLst>
              </a:tr>
            </a:tbl>
          </a:graphicData>
        </a:graphic>
      </p:graphicFrame>
      <p:sp>
        <p:nvSpPr>
          <p:cNvPr id="3" name="Symbol zastępczy numeru slajdu 2">
            <a:extLst>
              <a:ext uri="{FF2B5EF4-FFF2-40B4-BE49-F238E27FC236}">
                <a16:creationId xmlns:a16="http://schemas.microsoft.com/office/drawing/2014/main" id="{29C2BDED-3C8B-FD31-87C0-91492C343B80}"/>
              </a:ext>
            </a:extLst>
          </p:cNvPr>
          <p:cNvSpPr>
            <a:spLocks noGrp="1"/>
          </p:cNvSpPr>
          <p:nvPr>
            <p:ph type="sldNum" sz="quarter" idx="10"/>
          </p:nvPr>
        </p:nvSpPr>
        <p:spPr/>
        <p:txBody>
          <a:bodyPr/>
          <a:lstStyle/>
          <a:p>
            <a:fld id="{EB4015AA-59F6-416B-87A6-8E3D940284E2}" type="slidenum">
              <a:rPr lang="pl-PL" smtClean="0"/>
              <a:pPr/>
              <a:t>13</a:t>
            </a:fld>
            <a:endParaRPr lang="pl-PL" dirty="0"/>
          </a:p>
        </p:txBody>
      </p:sp>
      <p:sp>
        <p:nvSpPr>
          <p:cNvPr id="6" name="pole tekstowe 5">
            <a:extLst>
              <a:ext uri="{FF2B5EF4-FFF2-40B4-BE49-F238E27FC236}">
                <a16:creationId xmlns:a16="http://schemas.microsoft.com/office/drawing/2014/main" id="{1CCE80CA-1F86-89F9-EC71-6A91D507F883}"/>
              </a:ext>
            </a:extLst>
          </p:cNvPr>
          <p:cNvSpPr txBox="1"/>
          <p:nvPr/>
        </p:nvSpPr>
        <p:spPr>
          <a:xfrm>
            <a:off x="181104" y="6466965"/>
            <a:ext cx="4532938"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dirty="0">
                <a:ln>
                  <a:noFill/>
                </a:ln>
                <a:solidFill>
                  <a:srgbClr val="000000"/>
                </a:solidFill>
                <a:effectLst/>
                <a:uLnTx/>
                <a:uFillTx/>
                <a:latin typeface="Calibri" panose="020F0502020204030204"/>
                <a:ea typeface="+mn-ea"/>
                <a:cs typeface="+mn-cs"/>
              </a:rPr>
              <a:t>źródło: </a:t>
            </a:r>
            <a:r>
              <a:rPr lang="pl-PL" sz="1000" b="1" dirty="0">
                <a:solidFill>
                  <a:srgbClr val="000000"/>
                </a:solidFill>
                <a:latin typeface="Calibri" panose="020F0502020204030204"/>
              </a:rPr>
              <a:t>Wydział Certyfikacji</a:t>
            </a:r>
            <a:r>
              <a:rPr kumimoji="0" lang="pl-PL" sz="1000" b="1" i="0" u="none" strike="noStrike" kern="1200" cap="none" spc="0" normalizeH="0" baseline="0" noProof="0" dirty="0">
                <a:ln>
                  <a:noFill/>
                </a:ln>
                <a:solidFill>
                  <a:srgbClr val="000000"/>
                </a:solidFill>
                <a:effectLst/>
                <a:uLnTx/>
                <a:uFillTx/>
                <a:latin typeface="Calibri" panose="020F0502020204030204"/>
                <a:ea typeface="+mn-ea"/>
                <a:cs typeface="+mn-cs"/>
              </a:rPr>
              <a:t> Funduszy Europejski</a:t>
            </a:r>
            <a:r>
              <a:rPr lang="pl-PL" sz="1000" b="1" dirty="0" err="1">
                <a:solidFill>
                  <a:srgbClr val="000000"/>
                </a:solidFill>
                <a:latin typeface="Calibri" panose="020F0502020204030204"/>
              </a:rPr>
              <a:t>ch</a:t>
            </a:r>
            <a:r>
              <a:rPr kumimoji="0" lang="pl-PL" sz="1000" b="1" i="0" u="none" strike="noStrike" kern="1200" cap="none" spc="0" normalizeH="0" baseline="0" noProof="0" dirty="0">
                <a:ln>
                  <a:noFill/>
                </a:ln>
                <a:solidFill>
                  <a:srgbClr val="000000"/>
                </a:solidFill>
                <a:effectLst/>
                <a:uLnTx/>
                <a:uFillTx/>
                <a:latin typeface="Calibri" panose="020F0502020204030204"/>
                <a:ea typeface="+mn-ea"/>
                <a:cs typeface="+mn-cs"/>
              </a:rPr>
              <a:t> dla Kujaw i Pomorza</a:t>
            </a:r>
          </a:p>
        </p:txBody>
      </p:sp>
    </p:spTree>
    <p:extLst>
      <p:ext uri="{BB962C8B-B14F-4D97-AF65-F5344CB8AC3E}">
        <p14:creationId xmlns:p14="http://schemas.microsoft.com/office/powerpoint/2010/main" val="2319417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BE3CA6-5DFC-9169-E278-A8477D15010F}"/>
              </a:ext>
            </a:extLst>
          </p:cNvPr>
          <p:cNvSpPr>
            <a:spLocks noGrp="1"/>
          </p:cNvSpPr>
          <p:nvPr>
            <p:ph type="title"/>
          </p:nvPr>
        </p:nvSpPr>
        <p:spPr>
          <a:xfrm>
            <a:off x="322217" y="444138"/>
            <a:ext cx="10781212" cy="696686"/>
          </a:xfrm>
        </p:spPr>
        <p:txBody>
          <a:bodyPr>
            <a:normAutofit/>
          </a:bodyPr>
          <a:lstStyle/>
          <a:p>
            <a:pPr algn="ctr"/>
            <a:r>
              <a:rPr lang="pl-PL" sz="2000" dirty="0"/>
              <a:t>Realizacja Funduszy Europejskich dla województw na lata 2021-2027</a:t>
            </a:r>
          </a:p>
        </p:txBody>
      </p:sp>
      <p:sp>
        <p:nvSpPr>
          <p:cNvPr id="4" name="Symbol zastępczy numeru slajdu 3">
            <a:extLst>
              <a:ext uri="{FF2B5EF4-FFF2-40B4-BE49-F238E27FC236}">
                <a16:creationId xmlns:a16="http://schemas.microsoft.com/office/drawing/2014/main" id="{0B0955F9-F4C6-BA6A-4F97-8EACA6DA9C3E}"/>
              </a:ext>
            </a:extLst>
          </p:cNvPr>
          <p:cNvSpPr>
            <a:spLocks noGrp="1"/>
          </p:cNvSpPr>
          <p:nvPr>
            <p:ph type="sldNum" sz="quarter" idx="10"/>
          </p:nvPr>
        </p:nvSpPr>
        <p:spPr/>
        <p:txBody>
          <a:bodyPr/>
          <a:lstStyle/>
          <a:p>
            <a:fld id="{EB4015AA-59F6-416B-87A6-8E3D940284E2}" type="slidenum">
              <a:rPr lang="pl-PL" smtClean="0"/>
              <a:pPr/>
              <a:t>14</a:t>
            </a:fld>
            <a:endParaRPr lang="pl-PL" dirty="0"/>
          </a:p>
        </p:txBody>
      </p:sp>
      <p:sp>
        <p:nvSpPr>
          <p:cNvPr id="3" name="pole tekstowe 2">
            <a:extLst>
              <a:ext uri="{FF2B5EF4-FFF2-40B4-BE49-F238E27FC236}">
                <a16:creationId xmlns:a16="http://schemas.microsoft.com/office/drawing/2014/main" id="{97DD2B72-34B2-FC05-C9DC-4851FA0027D1}"/>
              </a:ext>
            </a:extLst>
          </p:cNvPr>
          <p:cNvSpPr txBox="1"/>
          <p:nvPr/>
        </p:nvSpPr>
        <p:spPr>
          <a:xfrm>
            <a:off x="78989" y="6492703"/>
            <a:ext cx="4658474" cy="246221"/>
          </a:xfrm>
          <a:prstGeom prst="rect">
            <a:avLst/>
          </a:prstGeom>
          <a:noFill/>
        </p:spPr>
        <p:txBody>
          <a:bodyPr wrap="square" rtlCol="0">
            <a:spAutoFit/>
          </a:bodyPr>
          <a:lstStyle/>
          <a:p>
            <a:r>
              <a:rPr lang="pl-PL" sz="1000" b="1" dirty="0"/>
              <a:t>źródło: Departament Zarządzania Funduszami Europejskimi dla Kujaw i Pomorza</a:t>
            </a:r>
          </a:p>
        </p:txBody>
      </p:sp>
      <p:graphicFrame>
        <p:nvGraphicFramePr>
          <p:cNvPr id="14" name="Symbol zastępczy zawartości 13">
            <a:extLst>
              <a:ext uri="{FF2B5EF4-FFF2-40B4-BE49-F238E27FC236}">
                <a16:creationId xmlns:a16="http://schemas.microsoft.com/office/drawing/2014/main" id="{C6E0632C-2BBC-3DBC-F0C7-5D05720AB938}"/>
              </a:ext>
            </a:extLst>
          </p:cNvPr>
          <p:cNvGraphicFramePr>
            <a:graphicFrameLocks noGrp="1"/>
          </p:cNvGraphicFramePr>
          <p:nvPr>
            <p:ph idx="1"/>
            <p:extLst>
              <p:ext uri="{D42A27DB-BD31-4B8C-83A1-F6EECF244321}">
                <p14:modId xmlns:p14="http://schemas.microsoft.com/office/powerpoint/2010/main" val="2028046094"/>
              </p:ext>
            </p:extLst>
          </p:nvPr>
        </p:nvGraphicFramePr>
        <p:xfrm>
          <a:off x="383177" y="1140824"/>
          <a:ext cx="11268890" cy="5146770"/>
        </p:xfrm>
        <a:graphic>
          <a:graphicData uri="http://schemas.openxmlformats.org/drawingml/2006/table">
            <a:tbl>
              <a:tblPr/>
              <a:tblGrid>
                <a:gridCol w="1153951">
                  <a:extLst>
                    <a:ext uri="{9D8B030D-6E8A-4147-A177-3AD203B41FA5}">
                      <a16:colId xmlns:a16="http://schemas.microsoft.com/office/drawing/2014/main" val="465305269"/>
                    </a:ext>
                  </a:extLst>
                </a:gridCol>
                <a:gridCol w="819509">
                  <a:extLst>
                    <a:ext uri="{9D8B030D-6E8A-4147-A177-3AD203B41FA5}">
                      <a16:colId xmlns:a16="http://schemas.microsoft.com/office/drawing/2014/main" val="2390341942"/>
                    </a:ext>
                  </a:extLst>
                </a:gridCol>
                <a:gridCol w="421242">
                  <a:extLst>
                    <a:ext uri="{9D8B030D-6E8A-4147-A177-3AD203B41FA5}">
                      <a16:colId xmlns:a16="http://schemas.microsoft.com/office/drawing/2014/main" val="2957632304"/>
                    </a:ext>
                  </a:extLst>
                </a:gridCol>
                <a:gridCol w="819509">
                  <a:extLst>
                    <a:ext uri="{9D8B030D-6E8A-4147-A177-3AD203B41FA5}">
                      <a16:colId xmlns:a16="http://schemas.microsoft.com/office/drawing/2014/main" val="1401078650"/>
                    </a:ext>
                  </a:extLst>
                </a:gridCol>
                <a:gridCol w="490174">
                  <a:extLst>
                    <a:ext uri="{9D8B030D-6E8A-4147-A177-3AD203B41FA5}">
                      <a16:colId xmlns:a16="http://schemas.microsoft.com/office/drawing/2014/main" val="3115314628"/>
                    </a:ext>
                  </a:extLst>
                </a:gridCol>
                <a:gridCol w="755684">
                  <a:extLst>
                    <a:ext uri="{9D8B030D-6E8A-4147-A177-3AD203B41FA5}">
                      <a16:colId xmlns:a16="http://schemas.microsoft.com/office/drawing/2014/main" val="3308374055"/>
                    </a:ext>
                  </a:extLst>
                </a:gridCol>
                <a:gridCol w="750578">
                  <a:extLst>
                    <a:ext uri="{9D8B030D-6E8A-4147-A177-3AD203B41FA5}">
                      <a16:colId xmlns:a16="http://schemas.microsoft.com/office/drawing/2014/main" val="1594038126"/>
                    </a:ext>
                  </a:extLst>
                </a:gridCol>
                <a:gridCol w="694413">
                  <a:extLst>
                    <a:ext uri="{9D8B030D-6E8A-4147-A177-3AD203B41FA5}">
                      <a16:colId xmlns:a16="http://schemas.microsoft.com/office/drawing/2014/main" val="3989218978"/>
                    </a:ext>
                  </a:extLst>
                </a:gridCol>
                <a:gridCol w="696966">
                  <a:extLst>
                    <a:ext uri="{9D8B030D-6E8A-4147-A177-3AD203B41FA5}">
                      <a16:colId xmlns:a16="http://schemas.microsoft.com/office/drawing/2014/main" val="1011021532"/>
                    </a:ext>
                  </a:extLst>
                </a:gridCol>
                <a:gridCol w="755684">
                  <a:extLst>
                    <a:ext uri="{9D8B030D-6E8A-4147-A177-3AD203B41FA5}">
                      <a16:colId xmlns:a16="http://schemas.microsoft.com/office/drawing/2014/main" val="3397604327"/>
                    </a:ext>
                  </a:extLst>
                </a:gridCol>
                <a:gridCol w="758238">
                  <a:extLst>
                    <a:ext uri="{9D8B030D-6E8A-4147-A177-3AD203B41FA5}">
                      <a16:colId xmlns:a16="http://schemas.microsoft.com/office/drawing/2014/main" val="1798417768"/>
                    </a:ext>
                  </a:extLst>
                </a:gridCol>
                <a:gridCol w="574423">
                  <a:extLst>
                    <a:ext uri="{9D8B030D-6E8A-4147-A177-3AD203B41FA5}">
                      <a16:colId xmlns:a16="http://schemas.microsoft.com/office/drawing/2014/main" val="2221810558"/>
                    </a:ext>
                  </a:extLst>
                </a:gridCol>
                <a:gridCol w="725049">
                  <a:extLst>
                    <a:ext uri="{9D8B030D-6E8A-4147-A177-3AD203B41FA5}">
                      <a16:colId xmlns:a16="http://schemas.microsoft.com/office/drawing/2014/main" val="3597394545"/>
                    </a:ext>
                  </a:extLst>
                </a:gridCol>
                <a:gridCol w="719942">
                  <a:extLst>
                    <a:ext uri="{9D8B030D-6E8A-4147-A177-3AD203B41FA5}">
                      <a16:colId xmlns:a16="http://schemas.microsoft.com/office/drawing/2014/main" val="1065859130"/>
                    </a:ext>
                  </a:extLst>
                </a:gridCol>
                <a:gridCol w="574423">
                  <a:extLst>
                    <a:ext uri="{9D8B030D-6E8A-4147-A177-3AD203B41FA5}">
                      <a16:colId xmlns:a16="http://schemas.microsoft.com/office/drawing/2014/main" val="807039433"/>
                    </a:ext>
                  </a:extLst>
                </a:gridCol>
                <a:gridCol w="559105">
                  <a:extLst>
                    <a:ext uri="{9D8B030D-6E8A-4147-A177-3AD203B41FA5}">
                      <a16:colId xmlns:a16="http://schemas.microsoft.com/office/drawing/2014/main" val="597537289"/>
                    </a:ext>
                  </a:extLst>
                </a:gridCol>
              </a:tblGrid>
              <a:tr h="394831">
                <a:tc rowSpan="2">
                  <a:txBody>
                    <a:bodyPr/>
                    <a:lstStyle/>
                    <a:p>
                      <a:pPr algn="ctr" fontAlgn="ctr"/>
                      <a:r>
                        <a:rPr lang="pl-PL" sz="800" b="1" i="0" u="none" strike="noStrike">
                          <a:solidFill>
                            <a:srgbClr val="000000"/>
                          </a:solidFill>
                          <a:effectLst/>
                          <a:latin typeface="Calibri" panose="020F0502020204030204" pitchFamily="34" charset="0"/>
                        </a:rPr>
                        <a:t>Województwo</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3">
                  <a:txBody>
                    <a:bodyPr/>
                    <a:lstStyle/>
                    <a:p>
                      <a:pPr algn="ctr" fontAlgn="ctr"/>
                      <a:r>
                        <a:rPr lang="pl-PL" sz="800" b="1" i="0" u="none" strike="noStrike">
                          <a:solidFill>
                            <a:srgbClr val="000000"/>
                          </a:solidFill>
                          <a:effectLst/>
                          <a:latin typeface="Calibri" panose="020F0502020204030204" pitchFamily="34" charset="0"/>
                        </a:rPr>
                        <a:t>alokacja FE dla województw w perspektywie 2021-2027 - wkład UE</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tc>
                  <a:txBody>
                    <a:bodyPr/>
                    <a:lstStyle/>
                    <a:p>
                      <a:pPr algn="ctr" fontAlgn="ctr"/>
                      <a:r>
                        <a:rPr lang="pl-PL" sz="800" b="1" i="0" u="none" strike="noStrike">
                          <a:solidFill>
                            <a:srgbClr val="000000"/>
                          </a:solidFill>
                          <a:effectLst/>
                          <a:latin typeface="Calibri" panose="020F0502020204030204" pitchFamily="34" charset="0"/>
                        </a:rPr>
                        <a:t>nabory</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4">
                  <a:txBody>
                    <a:bodyPr/>
                    <a:lstStyle/>
                    <a:p>
                      <a:pPr algn="ctr" fontAlgn="ctr"/>
                      <a:r>
                        <a:rPr lang="pl-PL" sz="800" b="1" i="0" u="none" strike="noStrike">
                          <a:solidFill>
                            <a:srgbClr val="000000"/>
                          </a:solidFill>
                          <a:effectLst/>
                          <a:latin typeface="Calibri" panose="020F0502020204030204" pitchFamily="34" charset="0"/>
                        </a:rPr>
                        <a:t>wnioski o dofinansowanie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800" b="1" i="0" u="none" strike="noStrike">
                          <a:solidFill>
                            <a:srgbClr val="000000"/>
                          </a:solidFill>
                          <a:effectLst/>
                          <a:latin typeface="Calibri" panose="020F0502020204030204" pitchFamily="34" charset="0"/>
                        </a:rPr>
                        <a:t>podpisane umowy (kontraktacja)</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ctr" fontAlgn="ctr"/>
                      <a:r>
                        <a:rPr lang="pl-PL" sz="800" b="1" i="0" u="none" strike="noStrike">
                          <a:solidFill>
                            <a:srgbClr val="000000"/>
                          </a:solidFill>
                          <a:effectLst/>
                          <a:latin typeface="Calibri" panose="020F0502020204030204" pitchFamily="34" charset="0"/>
                        </a:rPr>
                        <a:t>wnioski o płatność</a:t>
                      </a:r>
                    </a:p>
                  </a:txBody>
                  <a:tcPr marL="7259" marR="7259" marT="72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232512031"/>
                  </a:ext>
                </a:extLst>
              </a:tr>
              <a:tr h="1079205">
                <a:tc vMerge="1">
                  <a:txBody>
                    <a:bodyPr/>
                    <a:lstStyle/>
                    <a:p>
                      <a:endParaRPr lang="pl-PL"/>
                    </a:p>
                  </a:txBody>
                  <a:tcPr/>
                </a:tc>
                <a:tc gridSpan="2">
                  <a:txBody>
                    <a:bodyPr/>
                    <a:lstStyle/>
                    <a:p>
                      <a:pPr algn="ctr" fontAlgn="ctr"/>
                      <a:r>
                        <a:rPr lang="pl-PL" sz="700" b="1" i="0" u="none" strike="noStrike">
                          <a:solidFill>
                            <a:srgbClr val="000000"/>
                          </a:solidFill>
                          <a:effectLst/>
                          <a:latin typeface="Calibri" panose="020F0502020204030204" pitchFamily="34" charset="0"/>
                        </a:rPr>
                        <a:t>EFRR + EFS+ </a:t>
                      </a:r>
                      <a:br>
                        <a:rPr lang="pl-PL" sz="700" b="1" i="0" u="none" strike="noStrike">
                          <a:solidFill>
                            <a:srgbClr val="000000"/>
                          </a:solidFill>
                          <a:effectLst/>
                          <a:latin typeface="Calibri" panose="020F0502020204030204" pitchFamily="34" charset="0"/>
                        </a:rPr>
                      </a:br>
                      <a:r>
                        <a:rPr lang="pl-PL" sz="700" b="1" i="0" u="none" strike="noStrike">
                          <a:solidFill>
                            <a:srgbClr val="000000"/>
                          </a:solidFill>
                          <a:effectLst/>
                          <a:latin typeface="Calibri" panose="020F0502020204030204" pitchFamily="34" charset="0"/>
                        </a:rPr>
                        <a:t>(EUR)</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a:txBody>
                    <a:bodyPr/>
                    <a:lstStyle/>
                    <a:p>
                      <a:pPr algn="ctr" fontAlgn="ctr"/>
                      <a:r>
                        <a:rPr lang="pl-PL" sz="700" b="1" i="0" u="none" strike="noStrike">
                          <a:solidFill>
                            <a:srgbClr val="000000"/>
                          </a:solidFill>
                          <a:effectLst/>
                          <a:latin typeface="Calibri" panose="020F0502020204030204" pitchFamily="34" charset="0"/>
                        </a:rPr>
                        <a:t>EFRR + EFS+ </a:t>
                      </a:r>
                      <a:br>
                        <a:rPr lang="pl-PL" sz="700" b="1" i="0" u="none" strike="noStrike">
                          <a:solidFill>
                            <a:srgbClr val="000000"/>
                          </a:solidFill>
                          <a:effectLst/>
                          <a:latin typeface="Calibri" panose="020F0502020204030204" pitchFamily="34" charset="0"/>
                        </a:rPr>
                      </a:br>
                      <a:r>
                        <a:rPr lang="pl-PL" sz="700" b="1" i="0" u="none" strike="noStrike">
                          <a:solidFill>
                            <a:srgbClr val="000000"/>
                          </a:solidFill>
                          <a:effectLst/>
                          <a:latin typeface="Calibri" panose="020F0502020204030204" pitchFamily="34" charset="0"/>
                        </a:rPr>
                        <a:t>(PLN)</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700" b="1" i="0" u="none" strike="noStrike">
                          <a:solidFill>
                            <a:srgbClr val="000000"/>
                          </a:solidFill>
                          <a:effectLst/>
                          <a:latin typeface="Calibri" panose="020F0502020204030204" pitchFamily="34" charset="0"/>
                        </a:rPr>
                        <a:t>liczba naborów</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700" b="1" i="0" u="none" strike="noStrike">
                          <a:solidFill>
                            <a:srgbClr val="000000"/>
                          </a:solidFill>
                          <a:effectLst/>
                          <a:latin typeface="Calibri" panose="020F0502020204030204" pitchFamily="34" charset="0"/>
                        </a:rPr>
                        <a:t>liczba złożonych wniosków</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700" b="1" i="0" u="none" strike="noStrike">
                          <a:solidFill>
                            <a:srgbClr val="000000"/>
                          </a:solidFill>
                          <a:effectLst/>
                          <a:latin typeface="Calibri" panose="020F0502020204030204" pitchFamily="34" charset="0"/>
                        </a:rPr>
                        <a:t>dofinansowanie we wnioskach</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700" b="1" i="0" u="none" strike="noStrike">
                          <a:solidFill>
                            <a:srgbClr val="000000"/>
                          </a:solidFill>
                          <a:effectLst/>
                          <a:latin typeface="Calibri" panose="020F0502020204030204" pitchFamily="34" charset="0"/>
                        </a:rPr>
                        <a:t>% alokacji priorytetów</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700" b="1" i="0" u="none" strike="noStrike">
                          <a:solidFill>
                            <a:srgbClr val="000000"/>
                          </a:solidFill>
                          <a:effectLst/>
                          <a:latin typeface="Calibri" panose="020F0502020204030204" pitchFamily="34" charset="0"/>
                        </a:rPr>
                        <a:t>Lokata </a:t>
                      </a:r>
                      <a:br>
                        <a:rPr lang="pl-PL" sz="700" b="1" i="0" u="none" strike="noStrike">
                          <a:solidFill>
                            <a:srgbClr val="000000"/>
                          </a:solidFill>
                          <a:effectLst/>
                          <a:latin typeface="Calibri" panose="020F0502020204030204" pitchFamily="34" charset="0"/>
                        </a:rPr>
                      </a:br>
                      <a:r>
                        <a:rPr lang="pl-PL" sz="700" b="1" i="0" u="none" strike="noStrike">
                          <a:solidFill>
                            <a:srgbClr val="000000"/>
                          </a:solidFill>
                          <a:effectLst/>
                          <a:latin typeface="Calibri" panose="020F0502020204030204" pitchFamily="34" charset="0"/>
                        </a:rPr>
                        <a:t>(% alokacji priorytetów we wnioskach o dofinansowanie)</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700" b="1" i="0" u="none" strike="noStrike">
                          <a:solidFill>
                            <a:srgbClr val="000000"/>
                          </a:solidFill>
                          <a:effectLst/>
                          <a:latin typeface="Calibri" panose="020F0502020204030204" pitchFamily="34" charset="0"/>
                        </a:rPr>
                        <a:t>liczba podpisanych umów</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700" b="1" i="0" u="none" strike="noStrike">
                          <a:solidFill>
                            <a:srgbClr val="000000"/>
                          </a:solidFill>
                          <a:effectLst/>
                          <a:latin typeface="Calibri" panose="020F0502020204030204" pitchFamily="34" charset="0"/>
                        </a:rPr>
                        <a:t>wartość wkładu w podpisanych umowach w PLN</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700" b="1" i="0" u="none" strike="noStrike">
                          <a:solidFill>
                            <a:srgbClr val="000000"/>
                          </a:solidFill>
                          <a:effectLst/>
                          <a:latin typeface="Calibri" panose="020F0502020204030204" pitchFamily="34" charset="0"/>
                        </a:rPr>
                        <a:t>Alokacja priorytetów w podpisanych umowach (kontraktacja) w %</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700" b="1" i="0" u="none" strike="noStrike">
                          <a:solidFill>
                            <a:srgbClr val="000000"/>
                          </a:solidFill>
                          <a:effectLst/>
                          <a:latin typeface="Calibri" panose="020F0502020204030204" pitchFamily="34" charset="0"/>
                        </a:rPr>
                        <a:t>Lokata </a:t>
                      </a:r>
                      <a:br>
                        <a:rPr lang="pl-PL" sz="700" b="1" i="0" u="none" strike="noStrike">
                          <a:solidFill>
                            <a:srgbClr val="000000"/>
                          </a:solidFill>
                          <a:effectLst/>
                          <a:latin typeface="Calibri" panose="020F0502020204030204" pitchFamily="34" charset="0"/>
                        </a:rPr>
                      </a:br>
                      <a:r>
                        <a:rPr lang="pl-PL" sz="700" b="1" i="0" u="none" strike="noStrike">
                          <a:solidFill>
                            <a:srgbClr val="000000"/>
                          </a:solidFill>
                          <a:effectLst/>
                          <a:latin typeface="Calibri" panose="020F0502020204030204" pitchFamily="34" charset="0"/>
                        </a:rPr>
                        <a:t>(% alokacji priorytetów w wartości podpisanych umowów)</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700" b="1" i="0" u="none" strike="noStrike">
                          <a:solidFill>
                            <a:srgbClr val="000000"/>
                          </a:solidFill>
                          <a:effectLst/>
                          <a:latin typeface="Calibri" panose="020F0502020204030204" pitchFamily="34" charset="0"/>
                        </a:rPr>
                        <a:t>wartość wkłądu UE we wnioskach o płatność</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700" b="1" i="0" u="none" strike="noStrike">
                          <a:solidFill>
                            <a:srgbClr val="000000"/>
                          </a:solidFill>
                          <a:effectLst/>
                          <a:latin typeface="Calibri" panose="020F0502020204030204" pitchFamily="34" charset="0"/>
                        </a:rPr>
                        <a:t>% alokacji priorytetów w zatwierdzonych wnioskach o płatność</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700" b="1" i="0" u="none" strike="noStrike">
                          <a:solidFill>
                            <a:srgbClr val="000000"/>
                          </a:solidFill>
                          <a:effectLst/>
                          <a:latin typeface="Calibri" panose="020F0502020204030204" pitchFamily="34" charset="0"/>
                        </a:rPr>
                        <a:t>Lokata </a:t>
                      </a:r>
                      <a:br>
                        <a:rPr lang="pl-PL" sz="700" b="1" i="0" u="none" strike="noStrike">
                          <a:solidFill>
                            <a:srgbClr val="000000"/>
                          </a:solidFill>
                          <a:effectLst/>
                          <a:latin typeface="Calibri" panose="020F0502020204030204" pitchFamily="34" charset="0"/>
                        </a:rPr>
                      </a:br>
                      <a:r>
                        <a:rPr lang="pl-PL" sz="700" b="1" i="0" u="none" strike="noStrike">
                          <a:solidFill>
                            <a:srgbClr val="000000"/>
                          </a:solidFill>
                          <a:effectLst/>
                          <a:latin typeface="Calibri" panose="020F0502020204030204" pitchFamily="34" charset="0"/>
                        </a:rPr>
                        <a:t>(% alokacji priorytetów w zatwierdzonych wnioskach o płatność)</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52380000"/>
                  </a:ext>
                </a:extLst>
              </a:tr>
              <a:tr h="210577">
                <a:tc>
                  <a:txBody>
                    <a:bodyPr/>
                    <a:lstStyle/>
                    <a:p>
                      <a:pPr algn="l" fontAlgn="ctr"/>
                      <a:r>
                        <a:rPr lang="pl-PL" sz="800" b="1" i="0" u="none" strike="noStrike">
                          <a:solidFill>
                            <a:srgbClr val="000000"/>
                          </a:solidFill>
                          <a:effectLst/>
                          <a:latin typeface="Calibri" panose="020F0502020204030204" pitchFamily="34" charset="0"/>
                        </a:rPr>
                        <a:t>Dolnośląskie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1 734 688 741</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5,8%</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7 399 314 825</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172</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2 445</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7 887 611 334</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106,6%</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692</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3 953 235 705</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53,4%</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583 909 699</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7,89%</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0000"/>
                      </a:solidFill>
                      <a:prstDash val="solid"/>
                      <a:round/>
                      <a:headEnd type="none" w="med" len="med"/>
                      <a:tailEnd type="none" w="med" len="med"/>
                    </a:lnB>
                    <a:noFill/>
                  </a:tcPr>
                </a:tc>
                <a:extLst>
                  <a:ext uri="{0D108BD9-81ED-4DB2-BD59-A6C34878D82A}">
                    <a16:rowId xmlns:a16="http://schemas.microsoft.com/office/drawing/2014/main" val="213011385"/>
                  </a:ext>
                </a:extLst>
              </a:tr>
              <a:tr h="210577">
                <a:tc>
                  <a:txBody>
                    <a:bodyPr/>
                    <a:lstStyle/>
                    <a:p>
                      <a:pPr algn="l" fontAlgn="ctr"/>
                      <a:r>
                        <a:rPr lang="pl-PL" sz="800" b="1" i="0" u="none" strike="noStrike">
                          <a:solidFill>
                            <a:srgbClr val="000000"/>
                          </a:solidFill>
                          <a:effectLst/>
                          <a:latin typeface="Calibri" panose="020F0502020204030204" pitchFamily="34" charset="0"/>
                        </a:rPr>
                        <a:t>Kujawsko-Pomorskie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1 836 106 331</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6,2%</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7 831 911 555</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184</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869</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5 244 921 017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67,0%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10</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463</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3 243 674 170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41,4%</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5</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253 338 269</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3,23%</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tc>
                  <a:txBody>
                    <a:bodyPr/>
                    <a:lstStyle/>
                    <a:p>
                      <a:pPr algn="ctr" fontAlgn="ctr"/>
                      <a:r>
                        <a:rPr lang="pl-PL" sz="800" b="1" i="0" u="none" strike="noStrike">
                          <a:solidFill>
                            <a:srgbClr val="000000"/>
                          </a:solidFill>
                          <a:effectLst/>
                          <a:latin typeface="Calibri" panose="020F0502020204030204" pitchFamily="34" charset="0"/>
                        </a:rPr>
                        <a:t>8</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solidFill>
                      <a:srgbClr val="FFFF99"/>
                    </a:solidFill>
                  </a:tcPr>
                </a:tc>
                <a:extLst>
                  <a:ext uri="{0D108BD9-81ED-4DB2-BD59-A6C34878D82A}">
                    <a16:rowId xmlns:a16="http://schemas.microsoft.com/office/drawing/2014/main" val="3164334591"/>
                  </a:ext>
                </a:extLst>
              </a:tr>
              <a:tr h="210577">
                <a:tc>
                  <a:txBody>
                    <a:bodyPr/>
                    <a:lstStyle/>
                    <a:p>
                      <a:pPr algn="l" fontAlgn="ctr"/>
                      <a:r>
                        <a:rPr lang="pl-PL" sz="800" b="1" i="0" u="none" strike="noStrike">
                          <a:solidFill>
                            <a:srgbClr val="000000"/>
                          </a:solidFill>
                          <a:effectLst/>
                          <a:latin typeface="Calibri" panose="020F0502020204030204" pitchFamily="34" charset="0"/>
                        </a:rPr>
                        <a:t>Lubelskie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2 431 957 819</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8,2%</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10 373 516 077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141</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2 816</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7 814 306 934</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75,3%</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8</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1017</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3 844 896 353</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37,1%</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6</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456 259 192</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4,40%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4606605"/>
                  </a:ext>
                </a:extLst>
              </a:tr>
              <a:tr h="210577">
                <a:tc>
                  <a:txBody>
                    <a:bodyPr/>
                    <a:lstStyle/>
                    <a:p>
                      <a:pPr algn="l" fontAlgn="ctr"/>
                      <a:r>
                        <a:rPr lang="pl-PL" sz="800" b="1" i="0" u="none" strike="noStrike">
                          <a:solidFill>
                            <a:srgbClr val="000000"/>
                          </a:solidFill>
                          <a:effectLst/>
                          <a:latin typeface="Calibri" panose="020F0502020204030204" pitchFamily="34" charset="0"/>
                        </a:rPr>
                        <a:t>Lubuskie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914 841 216</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3,1%</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3 902 255 207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86</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498</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1 700 612 757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43,6%</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16</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185</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1 048 118 359</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26,9%</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14</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62 695 260</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1,61%</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16</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9934146"/>
                  </a:ext>
                </a:extLst>
              </a:tr>
              <a:tr h="210577">
                <a:tc>
                  <a:txBody>
                    <a:bodyPr/>
                    <a:lstStyle/>
                    <a:p>
                      <a:pPr algn="l" fontAlgn="ctr"/>
                      <a:r>
                        <a:rPr lang="pl-PL" sz="800" b="1" i="0" u="none" strike="noStrike">
                          <a:solidFill>
                            <a:srgbClr val="000000"/>
                          </a:solidFill>
                          <a:effectLst/>
                          <a:latin typeface="Calibri" panose="020F0502020204030204" pitchFamily="34" charset="0"/>
                        </a:rPr>
                        <a:t>Łódzkie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2 375 420 174</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8,0%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10 132 354 752</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137</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3 420</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9 905 432 142</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97,8%</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620</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3 264 722 902</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32,2%</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11</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395 309 617</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3,90%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5</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4576078"/>
                  </a:ext>
                </a:extLst>
              </a:tr>
              <a:tr h="210577">
                <a:tc>
                  <a:txBody>
                    <a:bodyPr/>
                    <a:lstStyle/>
                    <a:p>
                      <a:pPr algn="l" fontAlgn="ctr"/>
                      <a:r>
                        <a:rPr lang="pl-PL" sz="800" b="1" i="0" u="none" strike="noStrike">
                          <a:solidFill>
                            <a:srgbClr val="000000"/>
                          </a:solidFill>
                          <a:effectLst/>
                          <a:latin typeface="Calibri" panose="020F0502020204030204" pitchFamily="34" charset="0"/>
                        </a:rPr>
                        <a:t>Małopolskie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2 425 739 646</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8,2%</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10 346 992 460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149</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3 116</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10 032 280 624</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97,0%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5</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798</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3 484 096 603</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33,7%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8</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269 438 218</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2,60%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15</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4551991"/>
                  </a:ext>
                </a:extLst>
              </a:tr>
              <a:tr h="210577">
                <a:tc>
                  <a:txBody>
                    <a:bodyPr/>
                    <a:lstStyle/>
                    <a:p>
                      <a:pPr algn="l" fontAlgn="ctr"/>
                      <a:r>
                        <a:rPr lang="pl-PL" sz="800" b="1" i="0" u="none" strike="noStrike">
                          <a:solidFill>
                            <a:srgbClr val="000000"/>
                          </a:solidFill>
                          <a:effectLst/>
                          <a:latin typeface="Calibri" panose="020F0502020204030204" pitchFamily="34" charset="0"/>
                        </a:rPr>
                        <a:t>Mazowieckie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2 096 611 002</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7,1%</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8 943 094 229</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133</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2 423</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7 437 142 583</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83,2%</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6</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506</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2 090 492 877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23,4%</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16</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276 652 750</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3,09%</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10</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2582716"/>
                  </a:ext>
                </a:extLst>
              </a:tr>
              <a:tr h="210577">
                <a:tc>
                  <a:txBody>
                    <a:bodyPr/>
                    <a:lstStyle/>
                    <a:p>
                      <a:pPr algn="l" fontAlgn="ctr"/>
                      <a:r>
                        <a:rPr lang="pl-PL" sz="800" b="1" i="0" u="none" strike="noStrike">
                          <a:solidFill>
                            <a:srgbClr val="000000"/>
                          </a:solidFill>
                          <a:effectLst/>
                          <a:latin typeface="Calibri" panose="020F0502020204030204" pitchFamily="34" charset="0"/>
                        </a:rPr>
                        <a:t>Opolskie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966 481 697</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3,3%</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4 122 527 679</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106</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516</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2 295 878 328</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55,7%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14</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120</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1 029 991 650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25,0%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15</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147 095 495</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3,57%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2718229"/>
                  </a:ext>
                </a:extLst>
              </a:tr>
              <a:tr h="210577">
                <a:tc>
                  <a:txBody>
                    <a:bodyPr/>
                    <a:lstStyle/>
                    <a:p>
                      <a:pPr algn="l" fontAlgn="ctr"/>
                      <a:r>
                        <a:rPr lang="pl-PL" sz="800" b="1" i="0" u="none" strike="noStrike">
                          <a:solidFill>
                            <a:srgbClr val="000000"/>
                          </a:solidFill>
                          <a:effectLst/>
                          <a:latin typeface="Calibri" panose="020F0502020204030204" pitchFamily="34" charset="0"/>
                        </a:rPr>
                        <a:t>Podkarpackie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2 265 865 802</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7,6%</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9 665 050 578</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85</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2 280</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7 888 496 247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81,6%</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841</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4 124 575 657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42,7%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384 811 386</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3,98%</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1922205"/>
                  </a:ext>
                </a:extLst>
              </a:tr>
              <a:tr h="210577">
                <a:tc>
                  <a:txBody>
                    <a:bodyPr/>
                    <a:lstStyle/>
                    <a:p>
                      <a:pPr algn="l" fontAlgn="ctr"/>
                      <a:r>
                        <a:rPr lang="pl-PL" sz="800" b="1" i="0" u="none" strike="noStrike">
                          <a:solidFill>
                            <a:srgbClr val="000000"/>
                          </a:solidFill>
                          <a:effectLst/>
                          <a:latin typeface="Calibri" panose="020F0502020204030204" pitchFamily="34" charset="0"/>
                        </a:rPr>
                        <a:t>Podlaskie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1 298 938 733</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4,4%</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5 540 623 166</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95</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1 016</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3 402 801 210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61,4%</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13</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218</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1 836 225 817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33,1%</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173 665 993</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3,13%</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4411665"/>
                  </a:ext>
                </a:extLst>
              </a:tr>
              <a:tr h="210577">
                <a:tc>
                  <a:txBody>
                    <a:bodyPr/>
                    <a:lstStyle/>
                    <a:p>
                      <a:pPr algn="l" fontAlgn="ctr"/>
                      <a:r>
                        <a:rPr lang="pl-PL" sz="800" b="1" i="0" u="none" strike="noStrike">
                          <a:solidFill>
                            <a:srgbClr val="000000"/>
                          </a:solidFill>
                          <a:effectLst/>
                          <a:latin typeface="Calibri" panose="020F0502020204030204" pitchFamily="34" charset="0"/>
                        </a:rPr>
                        <a:t>Pomorskie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1 751 808 323</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5,9%</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7 472 338 402</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63</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1 118</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4 971 525 315</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66,5%</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11</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343</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2 442 491 456</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32,7%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10</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472 042 200</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6,32%</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8995408"/>
                  </a:ext>
                </a:extLst>
              </a:tr>
              <a:tr h="210577">
                <a:tc>
                  <a:txBody>
                    <a:bodyPr/>
                    <a:lstStyle/>
                    <a:p>
                      <a:pPr algn="l" fontAlgn="ctr"/>
                      <a:r>
                        <a:rPr lang="pl-PL" sz="800" b="1" i="0" u="none" strike="noStrike">
                          <a:solidFill>
                            <a:srgbClr val="000000"/>
                          </a:solidFill>
                          <a:effectLst/>
                          <a:latin typeface="Calibri" panose="020F0502020204030204" pitchFamily="34" charset="0"/>
                        </a:rPr>
                        <a:t>Śląskie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2 922 250 484</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9,8%</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12 464 859 440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167</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4 065</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20 292 353 787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162,8%</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1488</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8 809 678 055</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70,7%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333 734 728</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2,68%</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14</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8303784"/>
                  </a:ext>
                </a:extLst>
              </a:tr>
              <a:tr h="210577">
                <a:tc>
                  <a:txBody>
                    <a:bodyPr/>
                    <a:lstStyle/>
                    <a:p>
                      <a:pPr algn="l" fontAlgn="ctr"/>
                      <a:r>
                        <a:rPr lang="pl-PL" sz="800" b="1" i="0" u="none" strike="noStrike">
                          <a:solidFill>
                            <a:srgbClr val="000000"/>
                          </a:solidFill>
                          <a:effectLst/>
                          <a:latin typeface="Calibri" panose="020F0502020204030204" pitchFamily="34" charset="0"/>
                        </a:rPr>
                        <a:t>Świętokrzyskie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1 456 247 852</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4,9%</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6 211 625 213</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102</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1 564</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4 618 810 639</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74,4%</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454</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2 216 419 045</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35,7%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191 269 795</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3,08%</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12</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2817555"/>
                  </a:ext>
                </a:extLst>
              </a:tr>
              <a:tr h="210577">
                <a:tc>
                  <a:txBody>
                    <a:bodyPr/>
                    <a:lstStyle/>
                    <a:p>
                      <a:pPr algn="l" fontAlgn="ctr"/>
                      <a:r>
                        <a:rPr lang="pl-PL" sz="800" b="1" i="0" u="none" strike="noStrike">
                          <a:solidFill>
                            <a:srgbClr val="000000"/>
                          </a:solidFill>
                          <a:effectLst/>
                          <a:latin typeface="Calibri" panose="020F0502020204030204" pitchFamily="34" charset="0"/>
                        </a:rPr>
                        <a:t>Warmińsko-Mazurskie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1 785 884 688</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6,0%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7 617 691 137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99</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2 668</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4 845 994 394</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63,6%</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12</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408</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2 096 473 472</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27,5%</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12</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229 090 664</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3,01%</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13</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0455020"/>
                  </a:ext>
                </a:extLst>
              </a:tr>
              <a:tr h="210577">
                <a:tc>
                  <a:txBody>
                    <a:bodyPr/>
                    <a:lstStyle/>
                    <a:p>
                      <a:pPr algn="l" fontAlgn="ctr"/>
                      <a:r>
                        <a:rPr lang="pl-PL" sz="800" b="1" i="0" u="none" strike="noStrike">
                          <a:solidFill>
                            <a:srgbClr val="000000"/>
                          </a:solidFill>
                          <a:effectLst/>
                          <a:latin typeface="Calibri" panose="020F0502020204030204" pitchFamily="34" charset="0"/>
                        </a:rPr>
                        <a:t>Wielkopolskie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1 739 597 369</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5,9%</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7 420 252 577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145</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1 769</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7 287 909 214</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98,2%</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599</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3 282 861 837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44,2%</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267 524 776</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3,61%</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6</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5737349"/>
                  </a:ext>
                </a:extLst>
              </a:tr>
              <a:tr h="210577">
                <a:tc>
                  <a:txBody>
                    <a:bodyPr/>
                    <a:lstStyle/>
                    <a:p>
                      <a:pPr algn="l" fontAlgn="ctr"/>
                      <a:r>
                        <a:rPr lang="pl-PL" sz="800" b="1" i="0" u="none" strike="noStrike">
                          <a:solidFill>
                            <a:srgbClr val="000000"/>
                          </a:solidFill>
                          <a:effectLst/>
                          <a:latin typeface="Calibri" panose="020F0502020204030204" pitchFamily="34" charset="0"/>
                        </a:rPr>
                        <a:t>Zachodniopomorskie</a:t>
                      </a:r>
                    </a:p>
                  </a:txBody>
                  <a:tcPr marL="7259" marR="7259" marT="72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1 686 628 815</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5,7%</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7 194 315 210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95</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959</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3 382 792 669</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47,0%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15</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329</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1 964 899 749</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27,3%</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13</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222 316 452</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3,09%</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pl-PL" sz="800" b="1" i="0" u="none" strike="noStrike">
                          <a:solidFill>
                            <a:srgbClr val="000000"/>
                          </a:solidFill>
                          <a:effectLst/>
                          <a:latin typeface="Calibri" panose="020F0502020204030204" pitchFamily="34" charset="0"/>
                        </a:rPr>
                        <a:t>10</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3242620"/>
                  </a:ext>
                </a:extLst>
              </a:tr>
              <a:tr h="303502">
                <a:tc>
                  <a:txBody>
                    <a:bodyPr/>
                    <a:lstStyle/>
                    <a:p>
                      <a:pPr algn="l" fontAlgn="b"/>
                      <a:r>
                        <a:rPr lang="pl-PL" sz="800" b="0" i="0" u="none" strike="noStrike">
                          <a:solidFill>
                            <a:srgbClr val="000000"/>
                          </a:solidFill>
                          <a:effectLst/>
                          <a:latin typeface="Calibri" panose="020F0502020204030204" pitchFamily="34" charset="0"/>
                        </a:rPr>
                        <a:t> </a:t>
                      </a:r>
                    </a:p>
                  </a:txBody>
                  <a:tcPr marL="7259" marR="7259" marT="72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29 689 068 692</a:t>
                      </a:r>
                    </a:p>
                  </a:txBody>
                  <a:tcPr marL="7259" marR="7259" marT="725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100,0%</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126 638 722 506</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1 959</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31 542</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109 008 869 194</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86,1%</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 </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9 081</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48 732 853 706</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38,5%</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 </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4 719 154 494</a:t>
                      </a:r>
                    </a:p>
                  </a:txBody>
                  <a:tcPr marL="7259" marR="7259" marT="72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a:solidFill>
                            <a:srgbClr val="000000"/>
                          </a:solidFill>
                          <a:effectLst/>
                          <a:latin typeface="Calibri" panose="020F0502020204030204" pitchFamily="34" charset="0"/>
                        </a:rPr>
                        <a:t>3,73%</a:t>
                      </a:r>
                    </a:p>
                  </a:txBody>
                  <a:tcPr marL="7259" marR="7259" marT="7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800" b="1" i="0" u="none" strike="noStrike" dirty="0">
                          <a:solidFill>
                            <a:srgbClr val="000000"/>
                          </a:solidFill>
                          <a:effectLst/>
                          <a:latin typeface="Calibri" panose="020F0502020204030204" pitchFamily="34" charset="0"/>
                        </a:rPr>
                        <a:t> </a:t>
                      </a:r>
                    </a:p>
                  </a:txBody>
                  <a:tcPr marL="7259" marR="7259" marT="72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346678723"/>
                  </a:ext>
                </a:extLst>
              </a:tr>
            </a:tbl>
          </a:graphicData>
        </a:graphic>
      </p:graphicFrame>
    </p:spTree>
    <p:extLst>
      <p:ext uri="{BB962C8B-B14F-4D97-AF65-F5344CB8AC3E}">
        <p14:creationId xmlns:p14="http://schemas.microsoft.com/office/powerpoint/2010/main" val="3234580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4AFB917-9FDE-F2AF-D9E9-09D564372B4E}"/>
              </a:ext>
            </a:extLst>
          </p:cNvPr>
          <p:cNvSpPr>
            <a:spLocks noGrp="1"/>
          </p:cNvSpPr>
          <p:nvPr>
            <p:ph type="title"/>
          </p:nvPr>
        </p:nvSpPr>
        <p:spPr>
          <a:xfrm>
            <a:off x="1169419" y="522514"/>
            <a:ext cx="9852728" cy="1045029"/>
          </a:xfrm>
        </p:spPr>
        <p:txBody>
          <a:bodyPr>
            <a:normAutofit/>
          </a:bodyPr>
          <a:lstStyle/>
          <a:p>
            <a:pPr algn="ctr"/>
            <a:r>
              <a:rPr lang="pl-PL" sz="2000" dirty="0">
                <a:highlight>
                  <a:srgbClr val="FFFFFF"/>
                </a:highlight>
              </a:rPr>
              <a:t>Centra usług społecznych i Dzienne domy pobytu </a:t>
            </a:r>
            <a:br>
              <a:rPr lang="pl-PL" sz="2000" dirty="0">
                <a:highlight>
                  <a:srgbClr val="FFFFFF"/>
                </a:highlight>
              </a:rPr>
            </a:br>
            <a:r>
              <a:rPr lang="pl-PL" sz="2000" dirty="0">
                <a:highlight>
                  <a:srgbClr val="FFFFFF"/>
                </a:highlight>
              </a:rPr>
              <a:t>w ramach </a:t>
            </a:r>
            <a:r>
              <a:rPr lang="pl-PL" sz="2000" dirty="0" err="1">
                <a:highlight>
                  <a:srgbClr val="FFFFFF"/>
                </a:highlight>
              </a:rPr>
              <a:t>FEdKP</a:t>
            </a:r>
            <a:r>
              <a:rPr lang="pl-PL" sz="2000" dirty="0">
                <a:highlight>
                  <a:srgbClr val="FFFFFF"/>
                </a:highlight>
              </a:rPr>
              <a:t> 2021-2027</a:t>
            </a:r>
          </a:p>
        </p:txBody>
      </p:sp>
      <p:sp>
        <p:nvSpPr>
          <p:cNvPr id="4" name="Symbol zastępczy numeru slajdu 3">
            <a:extLst>
              <a:ext uri="{FF2B5EF4-FFF2-40B4-BE49-F238E27FC236}">
                <a16:creationId xmlns:a16="http://schemas.microsoft.com/office/drawing/2014/main" id="{5A2C8D9C-ACB5-1C2D-BE32-3645F34FD5E4}"/>
              </a:ext>
            </a:extLst>
          </p:cNvPr>
          <p:cNvSpPr>
            <a:spLocks noGrp="1"/>
          </p:cNvSpPr>
          <p:nvPr>
            <p:ph type="sldNum" sz="quarter" idx="10"/>
          </p:nvPr>
        </p:nvSpPr>
        <p:spPr/>
        <p:txBody>
          <a:bodyPr/>
          <a:lstStyle/>
          <a:p>
            <a:fld id="{EB4015AA-59F6-416B-87A6-8E3D940284E2}" type="slidenum">
              <a:rPr lang="pl-PL" smtClean="0"/>
              <a:pPr/>
              <a:t>15</a:t>
            </a:fld>
            <a:endParaRPr lang="pl-PL" dirty="0"/>
          </a:p>
        </p:txBody>
      </p:sp>
      <p:sp>
        <p:nvSpPr>
          <p:cNvPr id="11" name="pole tekstowe 10">
            <a:extLst>
              <a:ext uri="{FF2B5EF4-FFF2-40B4-BE49-F238E27FC236}">
                <a16:creationId xmlns:a16="http://schemas.microsoft.com/office/drawing/2014/main" id="{913AC9BE-14B9-B802-46AF-F7F77D335920}"/>
              </a:ext>
            </a:extLst>
          </p:cNvPr>
          <p:cNvSpPr txBox="1"/>
          <p:nvPr/>
        </p:nvSpPr>
        <p:spPr>
          <a:xfrm>
            <a:off x="583474" y="4598126"/>
            <a:ext cx="10249988" cy="1754326"/>
          </a:xfrm>
          <a:prstGeom prst="rect">
            <a:avLst/>
          </a:prstGeom>
          <a:noFill/>
        </p:spPr>
        <p:txBody>
          <a:bodyPr wrap="square" rtlCol="0">
            <a:spAutoFit/>
          </a:bodyPr>
          <a:lstStyle/>
          <a:p>
            <a:pPr marL="0" indent="0">
              <a:buNone/>
            </a:pPr>
            <a:r>
              <a:rPr lang="pl-PL" sz="1800" b="1" dirty="0">
                <a:solidFill>
                  <a:schemeClr val="tx2"/>
                </a:solidFill>
                <a:latin typeface="Open Sans" panose="020B0606030504020204" pitchFamily="34" charset="0"/>
                <a:ea typeface="Open Sans" panose="020B0606030504020204" pitchFamily="34" charset="0"/>
                <a:cs typeface="Open Sans" panose="020B0606030504020204" pitchFamily="34" charset="0"/>
              </a:rPr>
              <a:t>Podsumowując w ramach </a:t>
            </a:r>
            <a:r>
              <a:rPr lang="pl-PL" sz="1800" b="1" dirty="0" err="1">
                <a:solidFill>
                  <a:schemeClr val="tx2"/>
                </a:solidFill>
                <a:latin typeface="Open Sans" panose="020B0606030504020204" pitchFamily="34" charset="0"/>
                <a:ea typeface="Open Sans" panose="020B0606030504020204" pitchFamily="34" charset="0"/>
                <a:cs typeface="Open Sans" panose="020B0606030504020204" pitchFamily="34" charset="0"/>
              </a:rPr>
              <a:t>FEdKP</a:t>
            </a:r>
            <a:r>
              <a:rPr lang="pl-PL" sz="1800" b="1" dirty="0">
                <a:solidFill>
                  <a:schemeClr val="tx2"/>
                </a:solidFill>
                <a:latin typeface="Open Sans" panose="020B0606030504020204" pitchFamily="34" charset="0"/>
                <a:ea typeface="Open Sans" panose="020B0606030504020204" pitchFamily="34" charset="0"/>
                <a:cs typeface="Open Sans" panose="020B0606030504020204" pitchFamily="34" charset="0"/>
              </a:rPr>
              <a:t> powstanie:</a:t>
            </a:r>
          </a:p>
          <a:p>
            <a:pPr marL="0" indent="0">
              <a:buNone/>
            </a:pPr>
            <a:endParaRPr lang="pl-PL" sz="1800" b="1" u="sng"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Wingdings" panose="05000000000000000000" pitchFamily="2" charset="2"/>
              <a:buChar char="§"/>
            </a:pPr>
            <a:r>
              <a:rPr lang="pl-PL" sz="1800" b="1" dirty="0">
                <a:latin typeface="Open Sans" panose="020B0606030504020204" pitchFamily="34" charset="0"/>
                <a:ea typeface="Open Sans" panose="020B0606030504020204" pitchFamily="34" charset="0"/>
                <a:cs typeface="Open Sans" panose="020B0606030504020204" pitchFamily="34" charset="0"/>
              </a:rPr>
              <a:t>DDP: 87 w tym 47 nowych placówek i 40 otrzyma wsparcie w ramach kontynuacji inwestycji z RPO WK-P na lata 2014-2020</a:t>
            </a:r>
          </a:p>
          <a:p>
            <a:endParaRPr lang="pl-PL" sz="18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Wingdings" panose="05000000000000000000" pitchFamily="2" charset="2"/>
              <a:buChar char="§"/>
            </a:pPr>
            <a:r>
              <a:rPr lang="pl-PL" sz="1800" b="1" dirty="0">
                <a:latin typeface="Open Sans" panose="020B0606030504020204" pitchFamily="34" charset="0"/>
                <a:ea typeface="Open Sans" panose="020B0606030504020204" pitchFamily="34" charset="0"/>
                <a:cs typeface="Open Sans" panose="020B0606030504020204" pitchFamily="34" charset="0"/>
              </a:rPr>
              <a:t>CUS : 21 nowych placówek</a:t>
            </a:r>
          </a:p>
        </p:txBody>
      </p:sp>
      <p:graphicFrame>
        <p:nvGraphicFramePr>
          <p:cNvPr id="7" name="Symbol zastępczy zawartości 6">
            <a:extLst>
              <a:ext uri="{FF2B5EF4-FFF2-40B4-BE49-F238E27FC236}">
                <a16:creationId xmlns:a16="http://schemas.microsoft.com/office/drawing/2014/main" id="{F74EFDCF-E0A4-7F38-BAC3-650BD140F6FA}"/>
              </a:ext>
            </a:extLst>
          </p:cNvPr>
          <p:cNvGraphicFramePr>
            <a:graphicFrameLocks noGrp="1"/>
          </p:cNvGraphicFramePr>
          <p:nvPr>
            <p:ph idx="1"/>
            <p:extLst>
              <p:ext uri="{D42A27DB-BD31-4B8C-83A1-F6EECF244321}">
                <p14:modId xmlns:p14="http://schemas.microsoft.com/office/powerpoint/2010/main" val="1550111375"/>
              </p:ext>
            </p:extLst>
          </p:nvPr>
        </p:nvGraphicFramePr>
        <p:xfrm>
          <a:off x="2142092" y="1567543"/>
          <a:ext cx="7907382" cy="2699657"/>
        </p:xfrm>
        <a:graphic>
          <a:graphicData uri="http://schemas.openxmlformats.org/drawingml/2006/table">
            <a:tbl>
              <a:tblPr/>
              <a:tblGrid>
                <a:gridCol w="2540324">
                  <a:extLst>
                    <a:ext uri="{9D8B030D-6E8A-4147-A177-3AD203B41FA5}">
                      <a16:colId xmlns:a16="http://schemas.microsoft.com/office/drawing/2014/main" val="3486274197"/>
                    </a:ext>
                  </a:extLst>
                </a:gridCol>
                <a:gridCol w="1593929">
                  <a:extLst>
                    <a:ext uri="{9D8B030D-6E8A-4147-A177-3AD203B41FA5}">
                      <a16:colId xmlns:a16="http://schemas.microsoft.com/office/drawing/2014/main" val="1795376198"/>
                    </a:ext>
                  </a:extLst>
                </a:gridCol>
                <a:gridCol w="2092032">
                  <a:extLst>
                    <a:ext uri="{9D8B030D-6E8A-4147-A177-3AD203B41FA5}">
                      <a16:colId xmlns:a16="http://schemas.microsoft.com/office/drawing/2014/main" val="2064661662"/>
                    </a:ext>
                  </a:extLst>
                </a:gridCol>
                <a:gridCol w="1681097">
                  <a:extLst>
                    <a:ext uri="{9D8B030D-6E8A-4147-A177-3AD203B41FA5}">
                      <a16:colId xmlns:a16="http://schemas.microsoft.com/office/drawing/2014/main" val="923325831"/>
                    </a:ext>
                  </a:extLst>
                </a:gridCol>
              </a:tblGrid>
              <a:tr h="760467">
                <a:tc>
                  <a:txBody>
                    <a:bodyPr/>
                    <a:lstStyle/>
                    <a:p>
                      <a:pPr algn="ctr" fontAlgn="ctr"/>
                      <a:r>
                        <a:rPr lang="pl-PL" sz="1200" b="1" i="0" u="none" strike="noStrike" dirty="0">
                          <a:solidFill>
                            <a:srgbClr val="000000"/>
                          </a:solidFill>
                          <a:effectLst/>
                          <a:latin typeface="Calibri" panose="020F0502020204030204" pitchFamily="34" charset="0"/>
                        </a:rPr>
                        <a:t>CUS / DDP</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0CECE"/>
                    </a:solidFill>
                  </a:tcPr>
                </a:tc>
                <a:tc>
                  <a:txBody>
                    <a:bodyPr/>
                    <a:lstStyle/>
                    <a:p>
                      <a:pPr algn="ctr" fontAlgn="ctr"/>
                      <a:r>
                        <a:rPr lang="pl-PL" sz="1200" b="1" i="0" u="none" strike="noStrike" dirty="0">
                          <a:solidFill>
                            <a:srgbClr val="000000"/>
                          </a:solidFill>
                          <a:effectLst/>
                          <a:latin typeface="Calibri" panose="020F0502020204030204" pitchFamily="34" charset="0"/>
                        </a:rPr>
                        <a:t>liczba zawartych umów o dofinansowanie</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B4C6E7"/>
                    </a:solidFill>
                  </a:tcPr>
                </a:tc>
                <a:tc>
                  <a:txBody>
                    <a:bodyPr/>
                    <a:lstStyle/>
                    <a:p>
                      <a:pPr algn="ctr" fontAlgn="ctr"/>
                      <a:r>
                        <a:rPr lang="pl-PL" sz="1200" b="1" i="0" u="none" strike="noStrike" dirty="0">
                          <a:solidFill>
                            <a:srgbClr val="000000"/>
                          </a:solidFill>
                          <a:effectLst/>
                          <a:latin typeface="Calibri" panose="020F0502020204030204" pitchFamily="34" charset="0"/>
                        </a:rPr>
                        <a:t>Wsparte placówki</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B4C6E7"/>
                    </a:solidFill>
                  </a:tcPr>
                </a:tc>
                <a:tc>
                  <a:txBody>
                    <a:bodyPr/>
                    <a:lstStyle/>
                    <a:p>
                      <a:pPr algn="ctr" fontAlgn="ctr"/>
                      <a:r>
                        <a:rPr lang="pl-PL" sz="1200" b="1" i="0" u="none" strike="noStrike" dirty="0">
                          <a:solidFill>
                            <a:srgbClr val="000000"/>
                          </a:solidFill>
                          <a:effectLst/>
                          <a:latin typeface="Calibri" panose="020F0502020204030204" pitchFamily="34" charset="0"/>
                        </a:rPr>
                        <a:t>Dofinansowanie UE</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4C6E7"/>
                    </a:solidFill>
                  </a:tcPr>
                </a:tc>
                <a:extLst>
                  <a:ext uri="{0D108BD9-81ED-4DB2-BD59-A6C34878D82A}">
                    <a16:rowId xmlns:a16="http://schemas.microsoft.com/office/drawing/2014/main" val="871926808"/>
                  </a:ext>
                </a:extLst>
              </a:tr>
              <a:tr h="722444">
                <a:tc>
                  <a:txBody>
                    <a:bodyPr/>
                    <a:lstStyle/>
                    <a:p>
                      <a:pPr algn="ctr" fontAlgn="ctr"/>
                      <a:r>
                        <a:rPr lang="pl-PL" sz="1200" b="1" i="0" u="none" strike="noStrike" dirty="0">
                          <a:solidFill>
                            <a:srgbClr val="000000"/>
                          </a:solidFill>
                          <a:effectLst/>
                          <a:latin typeface="Calibri" panose="020F0502020204030204" pitchFamily="34" charset="0"/>
                        </a:rPr>
                        <a:t>Centra usług społecznych</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ctr"/>
                      <a:r>
                        <a:rPr lang="pl-PL" sz="1200" b="1" i="0" u="none" strike="noStrike" dirty="0">
                          <a:solidFill>
                            <a:srgbClr val="000000"/>
                          </a:solidFill>
                          <a:effectLst/>
                          <a:latin typeface="Calibri" panose="020F0502020204030204" pitchFamily="34" charset="0"/>
                        </a:rPr>
                        <a:t>21</a:t>
                      </a:r>
                    </a:p>
                  </a:txBody>
                  <a:tcPr marL="9525" marR="9525" marT="9525" marB="0" anchor="ctr">
                    <a:lnL>
                      <a:noFill/>
                    </a:lnL>
                    <a:lnR>
                      <a:noFill/>
                    </a:lnR>
                    <a:lnT>
                      <a:noFill/>
                    </a:lnT>
                    <a:lnB>
                      <a:noFill/>
                    </a:lnB>
                    <a:solidFill>
                      <a:srgbClr val="F2F2F2"/>
                    </a:solidFill>
                  </a:tcPr>
                </a:tc>
                <a:tc>
                  <a:txBody>
                    <a:bodyPr/>
                    <a:lstStyle/>
                    <a:p>
                      <a:pPr algn="ctr" fontAlgn="ctr"/>
                      <a:r>
                        <a:rPr lang="pl-PL" sz="1100" b="1" i="0" u="none" strike="noStrike" dirty="0">
                          <a:solidFill>
                            <a:srgbClr val="000000"/>
                          </a:solidFill>
                          <a:effectLst/>
                          <a:latin typeface="Calibri" panose="020F0502020204030204" pitchFamily="34" charset="0"/>
                        </a:rPr>
                        <a:t>21 CUS w tym: 8 DDP                                 (5 nowych i 3 w ramach kontynuacji)</a:t>
                      </a:r>
                    </a:p>
                  </a:txBody>
                  <a:tcPr marL="9525" marR="9525" marT="9525" marB="0" anchor="ctr">
                    <a:lnL>
                      <a:noFill/>
                    </a:lnL>
                    <a:lnR>
                      <a:noFill/>
                    </a:lnR>
                    <a:lnT>
                      <a:noFill/>
                    </a:lnT>
                    <a:lnB>
                      <a:noFill/>
                    </a:lnB>
                    <a:solidFill>
                      <a:srgbClr val="F2F2F2"/>
                    </a:solidFill>
                  </a:tcPr>
                </a:tc>
                <a:tc>
                  <a:txBody>
                    <a:bodyPr/>
                    <a:lstStyle/>
                    <a:p>
                      <a:pPr algn="ctr" fontAlgn="ctr"/>
                      <a:r>
                        <a:rPr lang="pl-PL" sz="1200" b="1" i="0" u="none" strike="noStrike" dirty="0">
                          <a:solidFill>
                            <a:srgbClr val="000000"/>
                          </a:solidFill>
                          <a:effectLst/>
                          <a:latin typeface="Calibri" panose="020F0502020204030204" pitchFamily="34" charset="0"/>
                        </a:rPr>
                        <a:t>110 941 573</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3643096145"/>
                  </a:ext>
                </a:extLst>
              </a:tr>
              <a:tr h="608373">
                <a:tc>
                  <a:txBody>
                    <a:bodyPr/>
                    <a:lstStyle/>
                    <a:p>
                      <a:pPr algn="ctr" fontAlgn="ctr"/>
                      <a:r>
                        <a:rPr lang="pl-PL" sz="1200" b="1" i="0" u="none" strike="noStrike" dirty="0">
                          <a:solidFill>
                            <a:srgbClr val="000000"/>
                          </a:solidFill>
                          <a:effectLst/>
                          <a:latin typeface="Calibri" panose="020F0502020204030204" pitchFamily="34" charset="0"/>
                        </a:rPr>
                        <a:t>Dzienne domy pobytu</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pl-PL" sz="1200" b="1" i="0" u="none" strike="noStrike" dirty="0">
                          <a:solidFill>
                            <a:srgbClr val="000000"/>
                          </a:solidFill>
                          <a:effectLst/>
                          <a:latin typeface="Calibri" panose="020F0502020204030204" pitchFamily="34" charset="0"/>
                        </a:rPr>
                        <a:t>31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pl-PL" sz="1100" b="1" i="0" u="none" strike="noStrike" dirty="0">
                          <a:solidFill>
                            <a:srgbClr val="000000"/>
                          </a:solidFill>
                          <a:effectLst/>
                          <a:latin typeface="Calibri" panose="020F0502020204030204" pitchFamily="34" charset="0"/>
                        </a:rPr>
                        <a:t>79 DDP w tym: 42 nowe                               i 37 w ramach kontynuacji</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pl-PL" sz="1200" b="1" i="0" u="none" strike="noStrike" dirty="0">
                          <a:solidFill>
                            <a:srgbClr val="000000"/>
                          </a:solidFill>
                          <a:effectLst/>
                          <a:latin typeface="Calibri" panose="020F0502020204030204" pitchFamily="34" charset="0"/>
                        </a:rPr>
                        <a:t>241 027 971</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205968902"/>
                  </a:ext>
                </a:extLst>
              </a:tr>
              <a:tr h="608373">
                <a:tc>
                  <a:txBody>
                    <a:bodyPr/>
                    <a:lstStyle/>
                    <a:p>
                      <a:pPr algn="ctr" fontAlgn="ctr"/>
                      <a:r>
                        <a:rPr lang="pl-PL" sz="1200" b="1" i="0" u="none" strike="noStrike" dirty="0">
                          <a:solidFill>
                            <a:srgbClr val="000000"/>
                          </a:solidFill>
                          <a:effectLst/>
                          <a:latin typeface="Calibri" panose="020F0502020204030204" pitchFamily="34" charset="0"/>
                        </a:rPr>
                        <a:t>Suma </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1200" b="1" i="0" u="none" strike="noStrike" dirty="0">
                          <a:solidFill>
                            <a:srgbClr val="000000"/>
                          </a:solidFill>
                          <a:effectLst/>
                          <a:latin typeface="Calibri" panose="020F0502020204030204" pitchFamily="34" charset="0"/>
                        </a:rPr>
                        <a:t>52</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1100" b="1" i="0" u="none" strike="noStrike" dirty="0">
                          <a:solidFill>
                            <a:srgbClr val="000000"/>
                          </a:solidFill>
                          <a:effectLst/>
                          <a:latin typeface="Calibri" panose="020F050202020403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pl-PL" sz="1200" b="1" i="0" u="none" strike="noStrike" dirty="0">
                          <a:solidFill>
                            <a:srgbClr val="000000"/>
                          </a:solidFill>
                          <a:effectLst/>
                          <a:latin typeface="Calibri" panose="020F0502020204030204" pitchFamily="34" charset="0"/>
                        </a:rPr>
                        <a:t>351 969 544</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4249141166"/>
                  </a:ext>
                </a:extLst>
              </a:tr>
            </a:tbl>
          </a:graphicData>
        </a:graphic>
      </p:graphicFrame>
    </p:spTree>
    <p:extLst>
      <p:ext uri="{BB962C8B-B14F-4D97-AF65-F5344CB8AC3E}">
        <p14:creationId xmlns:p14="http://schemas.microsoft.com/office/powerpoint/2010/main" val="4246808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105EC52-BB1D-F737-7167-F44C90C7BF00}"/>
              </a:ext>
            </a:extLst>
          </p:cNvPr>
          <p:cNvSpPr>
            <a:spLocks noGrp="1"/>
          </p:cNvSpPr>
          <p:nvPr>
            <p:ph type="title"/>
          </p:nvPr>
        </p:nvSpPr>
        <p:spPr/>
        <p:txBody>
          <a:bodyPr>
            <a:normAutofit/>
          </a:bodyPr>
          <a:lstStyle/>
          <a:p>
            <a:pPr algn="ctr"/>
            <a:r>
              <a:rPr lang="pl-PL" sz="2000" dirty="0">
                <a:highlight>
                  <a:srgbClr val="FFFFFF"/>
                </a:highlight>
              </a:rPr>
              <a:t>Centra usług społecznych i Dzienne domy pobytu w ramach </a:t>
            </a:r>
            <a:r>
              <a:rPr lang="pl-PL" sz="2000" dirty="0" err="1">
                <a:highlight>
                  <a:srgbClr val="FFFFFF"/>
                </a:highlight>
              </a:rPr>
              <a:t>FEdKP</a:t>
            </a:r>
            <a:r>
              <a:rPr lang="pl-PL" sz="2000" dirty="0">
                <a:highlight>
                  <a:srgbClr val="FFFFFF"/>
                </a:highlight>
              </a:rPr>
              <a:t> 2021-2027           - wnioski w ocenie</a:t>
            </a:r>
          </a:p>
        </p:txBody>
      </p:sp>
      <p:sp>
        <p:nvSpPr>
          <p:cNvPr id="3" name="Symbol zastępczy zawartości 2">
            <a:extLst>
              <a:ext uri="{FF2B5EF4-FFF2-40B4-BE49-F238E27FC236}">
                <a16:creationId xmlns:a16="http://schemas.microsoft.com/office/drawing/2014/main" id="{3AF18DB4-69F3-9596-2789-BA5384275362}"/>
              </a:ext>
            </a:extLst>
          </p:cNvPr>
          <p:cNvSpPr>
            <a:spLocks noGrp="1"/>
          </p:cNvSpPr>
          <p:nvPr>
            <p:ph idx="1"/>
          </p:nvPr>
        </p:nvSpPr>
        <p:spPr>
          <a:xfrm>
            <a:off x="1105988" y="2525485"/>
            <a:ext cx="10049691" cy="2760617"/>
          </a:xfrm>
        </p:spPr>
        <p:txBody>
          <a:bodyPr>
            <a:noAutofit/>
          </a:bodyPr>
          <a:lstStyle/>
          <a:p>
            <a:pPr marL="0" indent="0">
              <a:buNone/>
            </a:pPr>
            <a:r>
              <a:rPr lang="pl-PL" sz="1800" b="1" i="0" dirty="0">
                <a:effectLst/>
                <a:latin typeface="Open Sans" panose="020B0606030504020204" pitchFamily="34" charset="0"/>
                <a:ea typeface="Open Sans" panose="020B0606030504020204" pitchFamily="34" charset="0"/>
                <a:cs typeface="Open Sans" panose="020B0606030504020204" pitchFamily="34" charset="0"/>
              </a:rPr>
              <a:t>Działanie 08.24 Usługi społeczne i zdrowotne</a:t>
            </a:r>
          </a:p>
          <a:p>
            <a:pPr marL="0" indent="0">
              <a:buNone/>
            </a:pPr>
            <a:endParaRPr lang="pl-PL" sz="1800" dirty="0">
              <a:latin typeface="Open Sans" panose="020B0606030504020204" pitchFamily="34" charset="0"/>
              <a:ea typeface="Open Sans" panose="020B0606030504020204" pitchFamily="34" charset="0"/>
              <a:cs typeface="Open Sans" panose="020B0606030504020204" pitchFamily="34" charset="0"/>
            </a:endParaRPr>
          </a:p>
          <a:p>
            <a:pPr>
              <a:buFont typeface="Wingdings" panose="05000000000000000000" pitchFamily="2" charset="2"/>
              <a:buChar char="§"/>
            </a:pP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b="1" dirty="0">
                <a:latin typeface="Open Sans" panose="020B0606030504020204" pitchFamily="34" charset="0"/>
                <a:ea typeface="Open Sans" panose="020B0606030504020204" pitchFamily="34" charset="0"/>
                <a:cs typeface="Open Sans" panose="020B0606030504020204" pitchFamily="34" charset="0"/>
              </a:rPr>
              <a:t>Konkurs w ocenie: </a:t>
            </a:r>
            <a:r>
              <a:rPr lang="pl-PL" sz="1800" dirty="0">
                <a:latin typeface="Open Sans" panose="020B0606030504020204" pitchFamily="34" charset="0"/>
                <a:ea typeface="Open Sans" panose="020B0606030504020204" pitchFamily="34" charset="0"/>
                <a:cs typeface="Open Sans" panose="020B0606030504020204" pitchFamily="34" charset="0"/>
              </a:rPr>
              <a:t>nr FEKP.08.24-IZ.00-153/24</a:t>
            </a:r>
          </a:p>
          <a:p>
            <a:pPr>
              <a:buFont typeface="Wingdings" panose="05000000000000000000" pitchFamily="2" charset="2"/>
              <a:buChar char="§"/>
            </a:pP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b="1" dirty="0">
                <a:latin typeface="Open Sans" panose="020B0606030504020204" pitchFamily="34" charset="0"/>
                <a:ea typeface="Open Sans" panose="020B0606030504020204" pitchFamily="34" charset="0"/>
                <a:cs typeface="Open Sans" panose="020B0606030504020204" pitchFamily="34" charset="0"/>
              </a:rPr>
              <a:t>Budżet naboru: </a:t>
            </a:r>
            <a:r>
              <a:rPr lang="pl-PL" sz="1800" dirty="0">
                <a:latin typeface="Open Sans" panose="020B0606030504020204" pitchFamily="34" charset="0"/>
                <a:ea typeface="Open Sans" panose="020B0606030504020204" pitchFamily="34" charset="0"/>
                <a:cs typeface="Open Sans" panose="020B0606030504020204" pitchFamily="34" charset="0"/>
              </a:rPr>
              <a:t>23 538 778 zł</a:t>
            </a:r>
            <a:r>
              <a:rPr lang="pl-PL" sz="1800" b="0" i="0" dirty="0">
                <a:solidFill>
                  <a:srgbClr val="1B1B1B"/>
                </a:solidFill>
                <a:effectLst/>
                <a:latin typeface="Open Sans" panose="020B0606030504020204" pitchFamily="34" charset="0"/>
                <a:ea typeface="Open Sans" panose="020B0606030504020204" pitchFamily="34" charset="0"/>
                <a:cs typeface="Open Sans" panose="020B0606030504020204" pitchFamily="34" charset="0"/>
              </a:rPr>
              <a:t> (21 061 011,68  zł EFS+, 2 477 766,08 zł – BP)</a:t>
            </a:r>
          </a:p>
          <a:p>
            <a:pPr>
              <a:buFont typeface="Wingdings" panose="05000000000000000000" pitchFamily="2" charset="2"/>
              <a:buChar char="§"/>
            </a:pPr>
            <a:r>
              <a:rPr lang="pl-PL" sz="1800" dirty="0">
                <a:latin typeface="Open Sans" panose="020B0606030504020204" pitchFamily="34" charset="0"/>
                <a:ea typeface="Open Sans" panose="020B0606030504020204" pitchFamily="34" charset="0"/>
                <a:cs typeface="Open Sans" panose="020B0606030504020204" pitchFamily="34" charset="0"/>
              </a:rPr>
              <a:t> </a:t>
            </a:r>
            <a:r>
              <a:rPr lang="pl-PL" sz="1800" b="1" dirty="0">
                <a:latin typeface="Open Sans" panose="020B0606030504020204" pitchFamily="34" charset="0"/>
                <a:ea typeface="Open Sans" panose="020B0606030504020204" pitchFamily="34" charset="0"/>
                <a:cs typeface="Open Sans" panose="020B0606030504020204" pitchFamily="34" charset="0"/>
              </a:rPr>
              <a:t>Liczba złożonych wniosków: </a:t>
            </a:r>
            <a:r>
              <a:rPr lang="pl-PL" sz="1800" dirty="0">
                <a:latin typeface="Open Sans" panose="020B0606030504020204" pitchFamily="34" charset="0"/>
                <a:ea typeface="Open Sans" panose="020B0606030504020204" pitchFamily="34" charset="0"/>
                <a:cs typeface="Open Sans" panose="020B0606030504020204" pitchFamily="34" charset="0"/>
              </a:rPr>
              <a:t>18 na kwotę dofinansowania 92 619 214 zł (EFS+ i BP)</a:t>
            </a:r>
          </a:p>
          <a:p>
            <a:pPr>
              <a:buFont typeface="Wingdings" panose="05000000000000000000" pitchFamily="2" charset="2"/>
              <a:buChar char="§"/>
            </a:pPr>
            <a:r>
              <a:rPr lang="pl-PL" sz="1800" dirty="0">
                <a:latin typeface="Open Sans" panose="020B0606030504020204" pitchFamily="34" charset="0"/>
                <a:ea typeface="Open Sans" panose="020B0606030504020204" pitchFamily="34" charset="0"/>
                <a:cs typeface="Open Sans" panose="020B0606030504020204" pitchFamily="34" charset="0"/>
              </a:rPr>
              <a:t>W przypadku zakontraktowania wszystkich projektów powstałoby </a:t>
            </a:r>
            <a:r>
              <a:rPr lang="pl-PL" sz="1800" b="1" dirty="0">
                <a:latin typeface="Open Sans" panose="020B0606030504020204" pitchFamily="34" charset="0"/>
                <a:ea typeface="Open Sans" panose="020B0606030504020204" pitchFamily="34" charset="0"/>
                <a:cs typeface="Open Sans" panose="020B0606030504020204" pitchFamily="34" charset="0"/>
              </a:rPr>
              <a:t>25 nowych DDP                       </a:t>
            </a:r>
            <a:r>
              <a:rPr lang="pl-PL" sz="1800" dirty="0">
                <a:latin typeface="Open Sans" panose="020B0606030504020204" pitchFamily="34" charset="0"/>
                <a:ea typeface="Open Sans" panose="020B0606030504020204" pitchFamily="34" charset="0"/>
                <a:cs typeface="Open Sans" panose="020B0606030504020204" pitchFamily="34" charset="0"/>
              </a:rPr>
              <a:t>oraz </a:t>
            </a:r>
            <a:r>
              <a:rPr lang="pl-PL" sz="1800" b="1" dirty="0">
                <a:latin typeface="Open Sans" panose="020B0606030504020204" pitchFamily="34" charset="0"/>
                <a:ea typeface="Open Sans" panose="020B0606030504020204" pitchFamily="34" charset="0"/>
                <a:cs typeface="Open Sans" panose="020B0606030504020204" pitchFamily="34" charset="0"/>
              </a:rPr>
              <a:t>1 w ramach kontynuacji inwestycji z RPO WK-P na lata 2014-2020</a:t>
            </a:r>
          </a:p>
          <a:p>
            <a:pPr>
              <a:buFont typeface="Wingdings" panose="05000000000000000000" pitchFamily="2" charset="2"/>
              <a:buChar char="§"/>
            </a:pPr>
            <a:endParaRPr lang="pl-PL" sz="18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ymbol zastępczy numeru slajdu 3">
            <a:extLst>
              <a:ext uri="{FF2B5EF4-FFF2-40B4-BE49-F238E27FC236}">
                <a16:creationId xmlns:a16="http://schemas.microsoft.com/office/drawing/2014/main" id="{6103B6A0-65CA-9BF8-2E94-F313E42E52F6}"/>
              </a:ext>
            </a:extLst>
          </p:cNvPr>
          <p:cNvSpPr>
            <a:spLocks noGrp="1"/>
          </p:cNvSpPr>
          <p:nvPr>
            <p:ph type="sldNum" sz="quarter" idx="10"/>
          </p:nvPr>
        </p:nvSpPr>
        <p:spPr/>
        <p:txBody>
          <a:bodyPr/>
          <a:lstStyle/>
          <a:p>
            <a:fld id="{EB4015AA-59F6-416B-87A6-8E3D940284E2}" type="slidenum">
              <a:rPr lang="pl-PL" smtClean="0"/>
              <a:pPr/>
              <a:t>16</a:t>
            </a:fld>
            <a:endParaRPr lang="pl-PL" dirty="0"/>
          </a:p>
        </p:txBody>
      </p:sp>
    </p:spTree>
    <p:extLst>
      <p:ext uri="{BB962C8B-B14F-4D97-AF65-F5344CB8AC3E}">
        <p14:creationId xmlns:p14="http://schemas.microsoft.com/office/powerpoint/2010/main" val="1503626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A7DA1DF-2B9F-15E8-93F6-F0F6F1B3D411}"/>
              </a:ext>
            </a:extLst>
          </p:cNvPr>
          <p:cNvSpPr>
            <a:spLocks noGrp="1"/>
          </p:cNvSpPr>
          <p:nvPr>
            <p:ph type="title"/>
          </p:nvPr>
        </p:nvSpPr>
        <p:spPr>
          <a:xfrm>
            <a:off x="1169419" y="888274"/>
            <a:ext cx="9852728" cy="907799"/>
          </a:xfrm>
        </p:spPr>
        <p:txBody>
          <a:bodyPr>
            <a:normAutofit/>
          </a:bodyPr>
          <a:lstStyle/>
          <a:p>
            <a:pPr algn="ctr"/>
            <a:r>
              <a:rPr lang="pl-PL" sz="2000" dirty="0">
                <a:highlight>
                  <a:srgbClr val="FFFFFF"/>
                </a:highlight>
              </a:rPr>
              <a:t>Centra usług społecznych i Dzienne domy pobytu </a:t>
            </a:r>
            <a:br>
              <a:rPr lang="pl-PL" sz="2000" dirty="0">
                <a:highlight>
                  <a:srgbClr val="FFFFFF"/>
                </a:highlight>
              </a:rPr>
            </a:br>
            <a:r>
              <a:rPr lang="pl-PL" sz="2000" dirty="0">
                <a:highlight>
                  <a:srgbClr val="FFFFFF"/>
                </a:highlight>
              </a:rPr>
              <a:t>w ramach </a:t>
            </a:r>
            <a:r>
              <a:rPr lang="pl-PL" sz="2000" dirty="0" err="1">
                <a:highlight>
                  <a:srgbClr val="FFFFFF"/>
                </a:highlight>
              </a:rPr>
              <a:t>FEdKP</a:t>
            </a:r>
            <a:r>
              <a:rPr lang="pl-PL" sz="2000" dirty="0">
                <a:highlight>
                  <a:srgbClr val="FFFFFF"/>
                </a:highlight>
              </a:rPr>
              <a:t> 2021-2027</a:t>
            </a:r>
          </a:p>
        </p:txBody>
      </p:sp>
      <p:sp>
        <p:nvSpPr>
          <p:cNvPr id="3" name="Symbol zastępczy zawartości 2">
            <a:extLst>
              <a:ext uri="{FF2B5EF4-FFF2-40B4-BE49-F238E27FC236}">
                <a16:creationId xmlns:a16="http://schemas.microsoft.com/office/drawing/2014/main" id="{075A5A1D-9827-275E-C546-691044A4744C}"/>
              </a:ext>
            </a:extLst>
          </p:cNvPr>
          <p:cNvSpPr>
            <a:spLocks noGrp="1"/>
          </p:cNvSpPr>
          <p:nvPr>
            <p:ph idx="1"/>
          </p:nvPr>
        </p:nvSpPr>
        <p:spPr>
          <a:xfrm>
            <a:off x="1169419" y="2743201"/>
            <a:ext cx="9228615" cy="1611086"/>
          </a:xfrm>
        </p:spPr>
        <p:txBody>
          <a:bodyPr>
            <a:normAutofit/>
          </a:bodyPr>
          <a:lstStyle/>
          <a:p>
            <a:pPr>
              <a:lnSpc>
                <a:spcPct val="150000"/>
              </a:lnSpc>
              <a:spcAft>
                <a:spcPts val="1000"/>
              </a:spcAft>
            </a:pPr>
            <a:r>
              <a:rPr lang="pl-PL"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Na </a:t>
            </a:r>
            <a:r>
              <a:rPr lang="pl-PL"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144 gminy </a:t>
            </a:r>
            <a:r>
              <a:rPr lang="pl-PL"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w województwie kujawsko-pomorskim w </a:t>
            </a:r>
            <a:r>
              <a:rPr lang="pl-PL"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69 gminach </a:t>
            </a:r>
            <a:r>
              <a:rPr lang="pl-PL"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znajduje się przynajmniej jeden </a:t>
            </a:r>
            <a:r>
              <a:rPr lang="pl-PL"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dzienny dom pobytu,</a:t>
            </a:r>
            <a:r>
              <a:rPr lang="pl-PL"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który otrzymał dofinansowanie w ramach </a:t>
            </a:r>
            <a:r>
              <a:rPr lang="pl-PL"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RPO WK-P na lata 2014-2020 </a:t>
            </a:r>
            <a:r>
              <a:rPr lang="pl-PL"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oraz w ramach </a:t>
            </a:r>
            <a:r>
              <a:rPr lang="pl-PL" sz="1800" b="1" dirty="0" err="1">
                <a:highlight>
                  <a:srgbClr val="FFFFFF"/>
                </a:highlight>
                <a:latin typeface="Open Sans" panose="020B0606030504020204" pitchFamily="34" charset="0"/>
                <a:ea typeface="Open Sans" panose="020B0606030504020204" pitchFamily="34" charset="0"/>
                <a:cs typeface="Open Sans" panose="020B0606030504020204" pitchFamily="34" charset="0"/>
              </a:rPr>
              <a:t>FEdKP</a:t>
            </a:r>
            <a:r>
              <a:rPr lang="pl-PL"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a:t>
            </a:r>
            <a:r>
              <a:rPr lang="pl-PL"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na lata 2021-2027.</a:t>
            </a:r>
          </a:p>
          <a:p>
            <a:pPr marL="0" indent="0">
              <a:buNone/>
            </a:pPr>
            <a:endParaRPr lang="pl-PL" dirty="0"/>
          </a:p>
        </p:txBody>
      </p:sp>
      <p:sp>
        <p:nvSpPr>
          <p:cNvPr id="4" name="Symbol zastępczy numeru slajdu 3">
            <a:extLst>
              <a:ext uri="{FF2B5EF4-FFF2-40B4-BE49-F238E27FC236}">
                <a16:creationId xmlns:a16="http://schemas.microsoft.com/office/drawing/2014/main" id="{89263B38-0C3F-313B-40FD-E26A60D14E65}"/>
              </a:ext>
            </a:extLst>
          </p:cNvPr>
          <p:cNvSpPr>
            <a:spLocks noGrp="1"/>
          </p:cNvSpPr>
          <p:nvPr>
            <p:ph type="sldNum" sz="quarter" idx="10"/>
          </p:nvPr>
        </p:nvSpPr>
        <p:spPr/>
        <p:txBody>
          <a:bodyPr/>
          <a:lstStyle/>
          <a:p>
            <a:fld id="{EB4015AA-59F6-416B-87A6-8E3D940284E2}" type="slidenum">
              <a:rPr lang="pl-PL" smtClean="0"/>
              <a:pPr/>
              <a:t>17</a:t>
            </a:fld>
            <a:endParaRPr lang="pl-PL" dirty="0"/>
          </a:p>
        </p:txBody>
      </p:sp>
    </p:spTree>
    <p:extLst>
      <p:ext uri="{BB962C8B-B14F-4D97-AF65-F5344CB8AC3E}">
        <p14:creationId xmlns:p14="http://schemas.microsoft.com/office/powerpoint/2010/main" val="2967982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BC02EB5-2AD6-6DD4-4210-C96B346618BA}"/>
              </a:ext>
            </a:extLst>
          </p:cNvPr>
          <p:cNvSpPr>
            <a:spLocks noGrp="1"/>
          </p:cNvSpPr>
          <p:nvPr>
            <p:ph type="title"/>
          </p:nvPr>
        </p:nvSpPr>
        <p:spPr>
          <a:xfrm>
            <a:off x="1663337" y="426719"/>
            <a:ext cx="9358004" cy="531523"/>
          </a:xfrm>
        </p:spPr>
        <p:txBody>
          <a:bodyPr>
            <a:normAutofit fontScale="90000"/>
          </a:bodyPr>
          <a:lstStyle/>
          <a:p>
            <a:pPr algn="ctr"/>
            <a:r>
              <a:rPr lang="pl-PL" sz="2200" dirty="0">
                <a:highlight>
                  <a:srgbClr val="FFFFFF"/>
                </a:highlight>
                <a:latin typeface="Open Sans" panose="020B0606030504020204" pitchFamily="34" charset="0"/>
                <a:ea typeface="Open Sans" panose="020B0606030504020204" pitchFamily="34" charset="0"/>
                <a:cs typeface="Open Sans" panose="020B0606030504020204" pitchFamily="34" charset="0"/>
              </a:rPr>
              <a:t>Priorytet 7 Fundusze Europejskie Na Rozwój Lokalny:</a:t>
            </a:r>
            <a:br>
              <a:rPr lang="pl-PL" sz="2200" dirty="0">
                <a:highlight>
                  <a:srgbClr val="FFFFFF"/>
                </a:highlight>
              </a:rPr>
            </a:br>
            <a:br>
              <a:rPr lang="pl-PL" sz="2200" dirty="0">
                <a:highlight>
                  <a:srgbClr val="FFFFFF"/>
                </a:highlight>
              </a:rPr>
            </a:br>
            <a:br>
              <a:rPr lang="pl-PL" sz="1800" dirty="0"/>
            </a:br>
            <a:endParaRPr lang="pl-PL" sz="1800" dirty="0"/>
          </a:p>
        </p:txBody>
      </p:sp>
      <p:sp>
        <p:nvSpPr>
          <p:cNvPr id="4" name="Symbol zastępczy numeru slajdu 3">
            <a:extLst>
              <a:ext uri="{FF2B5EF4-FFF2-40B4-BE49-F238E27FC236}">
                <a16:creationId xmlns:a16="http://schemas.microsoft.com/office/drawing/2014/main" id="{DB5A8AD2-1D7C-EE92-7EF3-A9F74EF9468E}"/>
              </a:ext>
            </a:extLst>
          </p:cNvPr>
          <p:cNvSpPr>
            <a:spLocks noGrp="1"/>
          </p:cNvSpPr>
          <p:nvPr>
            <p:ph type="sldNum" sz="quarter" idx="10"/>
          </p:nvPr>
        </p:nvSpPr>
        <p:spPr/>
        <p:txBody>
          <a:bodyPr/>
          <a:lstStyle/>
          <a:p>
            <a:fld id="{EB4015AA-59F6-416B-87A6-8E3D940284E2}" type="slidenum">
              <a:rPr lang="pl-PL" smtClean="0"/>
              <a:pPr/>
              <a:t>18</a:t>
            </a:fld>
            <a:endParaRPr lang="pl-PL" dirty="0"/>
          </a:p>
        </p:txBody>
      </p:sp>
      <p:sp>
        <p:nvSpPr>
          <p:cNvPr id="9" name="pole tekstowe 8">
            <a:extLst>
              <a:ext uri="{FF2B5EF4-FFF2-40B4-BE49-F238E27FC236}">
                <a16:creationId xmlns:a16="http://schemas.microsoft.com/office/drawing/2014/main" id="{4C741F51-9E31-24B8-CB30-7622C6D2DFAB}"/>
              </a:ext>
            </a:extLst>
          </p:cNvPr>
          <p:cNvSpPr txBox="1"/>
          <p:nvPr/>
        </p:nvSpPr>
        <p:spPr>
          <a:xfrm>
            <a:off x="957943" y="1230513"/>
            <a:ext cx="8621486" cy="1015663"/>
          </a:xfrm>
          <a:prstGeom prst="rect">
            <a:avLst/>
          </a:prstGeom>
          <a:noFill/>
        </p:spPr>
        <p:txBody>
          <a:bodyPr wrap="square" rtlCol="0">
            <a:spAutoFit/>
          </a:bodyPr>
          <a:lstStyle/>
          <a:p>
            <a:pPr marL="342900" indent="-342900">
              <a:buFont typeface="+mj-lt"/>
              <a:buAutoNum type="arabicPeriod"/>
            </a:pPr>
            <a:r>
              <a:rPr lang="pl-PL" sz="1500" b="1" dirty="0">
                <a:solidFill>
                  <a:schemeClr val="tx2"/>
                </a:solidFill>
                <a:latin typeface="Open Sans" panose="020B0606030504020204" pitchFamily="34" charset="0"/>
                <a:ea typeface="Open Sans" panose="020B0606030504020204" pitchFamily="34" charset="0"/>
                <a:cs typeface="Open Sans" panose="020B0606030504020204" pitchFamily="34" charset="0"/>
              </a:rPr>
              <a:t>Działanie nr FEKP.07.01 - Przełamywanie stereotypów związanych z płcią</a:t>
            </a:r>
          </a:p>
          <a:p>
            <a:pPr marL="342900" indent="-342900">
              <a:buFont typeface="+mj-lt"/>
              <a:buAutoNum type="arabicPeriod"/>
            </a:pPr>
            <a:r>
              <a:rPr lang="pl-PL" sz="1500" b="1" dirty="0">
                <a:solidFill>
                  <a:schemeClr val="tx2"/>
                </a:solidFill>
                <a:latin typeface="Open Sans" panose="020B0606030504020204" pitchFamily="34" charset="0"/>
                <a:ea typeface="Open Sans" panose="020B0606030504020204" pitchFamily="34" charset="0"/>
                <a:cs typeface="Open Sans" panose="020B0606030504020204" pitchFamily="34" charset="0"/>
              </a:rPr>
              <a:t>Działanie nr FEKP.07.02 - Wsparcie dzieci i młodzieży poza edukacją formalną</a:t>
            </a:r>
          </a:p>
          <a:p>
            <a:pPr marL="342900" indent="-342900">
              <a:buFont typeface="+mj-lt"/>
              <a:buAutoNum type="arabicPeriod"/>
            </a:pPr>
            <a:r>
              <a:rPr lang="pl-PL" sz="1500" b="1" dirty="0">
                <a:solidFill>
                  <a:schemeClr val="tx2"/>
                </a:solidFill>
                <a:latin typeface="Open Sans" panose="020B0606030504020204" pitchFamily="34" charset="0"/>
                <a:ea typeface="Open Sans" panose="020B0606030504020204" pitchFamily="34" charset="0"/>
                <a:cs typeface="Open Sans" panose="020B0606030504020204" pitchFamily="34" charset="0"/>
              </a:rPr>
              <a:t>Działanie nr FEKP.07.03 -  Aktywizacja edukacyjna osób dorosłych</a:t>
            </a:r>
          </a:p>
          <a:p>
            <a:pPr marL="342900" indent="-342900">
              <a:buFont typeface="+mj-lt"/>
              <a:buAutoNum type="arabicPeriod"/>
            </a:pPr>
            <a:r>
              <a:rPr lang="pl-PL" sz="1500" b="1" dirty="0">
                <a:solidFill>
                  <a:schemeClr val="tx2"/>
                </a:solidFill>
                <a:latin typeface="Open Sans" panose="020B0606030504020204" pitchFamily="34" charset="0"/>
                <a:ea typeface="Open Sans" panose="020B0606030504020204" pitchFamily="34" charset="0"/>
                <a:cs typeface="Open Sans" panose="020B0606030504020204" pitchFamily="34" charset="0"/>
              </a:rPr>
              <a:t>Działanie nr FEKP.07.04 - Wspieranie integracji społecznej</a:t>
            </a:r>
          </a:p>
        </p:txBody>
      </p:sp>
      <p:graphicFrame>
        <p:nvGraphicFramePr>
          <p:cNvPr id="8" name="Symbol zastępczy zawartości 7">
            <a:extLst>
              <a:ext uri="{FF2B5EF4-FFF2-40B4-BE49-F238E27FC236}">
                <a16:creationId xmlns:a16="http://schemas.microsoft.com/office/drawing/2014/main" id="{2FD2339C-D5CB-7413-33EB-7F5A0D505860}"/>
              </a:ext>
            </a:extLst>
          </p:cNvPr>
          <p:cNvGraphicFramePr>
            <a:graphicFrameLocks noGrp="1"/>
          </p:cNvGraphicFramePr>
          <p:nvPr>
            <p:ph idx="1"/>
            <p:extLst>
              <p:ext uri="{D42A27DB-BD31-4B8C-83A1-F6EECF244321}">
                <p14:modId xmlns:p14="http://schemas.microsoft.com/office/powerpoint/2010/main" val="3816530720"/>
              </p:ext>
            </p:extLst>
          </p:nvPr>
        </p:nvGraphicFramePr>
        <p:xfrm>
          <a:off x="557348" y="2664823"/>
          <a:ext cx="10885715" cy="3396342"/>
        </p:xfrm>
        <a:graphic>
          <a:graphicData uri="http://schemas.openxmlformats.org/drawingml/2006/table">
            <a:tbl>
              <a:tblPr/>
              <a:tblGrid>
                <a:gridCol w="635726">
                  <a:extLst>
                    <a:ext uri="{9D8B030D-6E8A-4147-A177-3AD203B41FA5}">
                      <a16:colId xmlns:a16="http://schemas.microsoft.com/office/drawing/2014/main" val="1147021806"/>
                    </a:ext>
                  </a:extLst>
                </a:gridCol>
                <a:gridCol w="809897">
                  <a:extLst>
                    <a:ext uri="{9D8B030D-6E8A-4147-A177-3AD203B41FA5}">
                      <a16:colId xmlns:a16="http://schemas.microsoft.com/office/drawing/2014/main" val="1463965218"/>
                    </a:ext>
                  </a:extLst>
                </a:gridCol>
                <a:gridCol w="1550126">
                  <a:extLst>
                    <a:ext uri="{9D8B030D-6E8A-4147-A177-3AD203B41FA5}">
                      <a16:colId xmlns:a16="http://schemas.microsoft.com/office/drawing/2014/main" val="1324276606"/>
                    </a:ext>
                  </a:extLst>
                </a:gridCol>
                <a:gridCol w="984069">
                  <a:extLst>
                    <a:ext uri="{9D8B030D-6E8A-4147-A177-3AD203B41FA5}">
                      <a16:colId xmlns:a16="http://schemas.microsoft.com/office/drawing/2014/main" val="2407489845"/>
                    </a:ext>
                  </a:extLst>
                </a:gridCol>
                <a:gridCol w="1149531">
                  <a:extLst>
                    <a:ext uri="{9D8B030D-6E8A-4147-A177-3AD203B41FA5}">
                      <a16:colId xmlns:a16="http://schemas.microsoft.com/office/drawing/2014/main" val="2797591304"/>
                    </a:ext>
                  </a:extLst>
                </a:gridCol>
                <a:gridCol w="714103">
                  <a:extLst>
                    <a:ext uri="{9D8B030D-6E8A-4147-A177-3AD203B41FA5}">
                      <a16:colId xmlns:a16="http://schemas.microsoft.com/office/drawing/2014/main" val="1886556970"/>
                    </a:ext>
                  </a:extLst>
                </a:gridCol>
                <a:gridCol w="1149531">
                  <a:extLst>
                    <a:ext uri="{9D8B030D-6E8A-4147-A177-3AD203B41FA5}">
                      <a16:colId xmlns:a16="http://schemas.microsoft.com/office/drawing/2014/main" val="3806146735"/>
                    </a:ext>
                  </a:extLst>
                </a:gridCol>
                <a:gridCol w="1045029">
                  <a:extLst>
                    <a:ext uri="{9D8B030D-6E8A-4147-A177-3AD203B41FA5}">
                      <a16:colId xmlns:a16="http://schemas.microsoft.com/office/drawing/2014/main" val="3209271041"/>
                    </a:ext>
                  </a:extLst>
                </a:gridCol>
                <a:gridCol w="1071154">
                  <a:extLst>
                    <a:ext uri="{9D8B030D-6E8A-4147-A177-3AD203B41FA5}">
                      <a16:colId xmlns:a16="http://schemas.microsoft.com/office/drawing/2014/main" val="3949333218"/>
                    </a:ext>
                  </a:extLst>
                </a:gridCol>
                <a:gridCol w="862149">
                  <a:extLst>
                    <a:ext uri="{9D8B030D-6E8A-4147-A177-3AD203B41FA5}">
                      <a16:colId xmlns:a16="http://schemas.microsoft.com/office/drawing/2014/main" val="1473063269"/>
                    </a:ext>
                  </a:extLst>
                </a:gridCol>
                <a:gridCol w="914400">
                  <a:extLst>
                    <a:ext uri="{9D8B030D-6E8A-4147-A177-3AD203B41FA5}">
                      <a16:colId xmlns:a16="http://schemas.microsoft.com/office/drawing/2014/main" val="696502251"/>
                    </a:ext>
                  </a:extLst>
                </a:gridCol>
              </a:tblGrid>
              <a:tr h="1105522">
                <a:tc>
                  <a:txBody>
                    <a:bodyPr/>
                    <a:lstStyle/>
                    <a:p>
                      <a:pPr algn="ctr" fontAlgn="ctr"/>
                      <a:r>
                        <a:rPr lang="pl-PL" sz="1200" b="1" i="0" u="none" strike="noStrike" dirty="0">
                          <a:solidFill>
                            <a:srgbClr val="000000"/>
                          </a:solidFill>
                          <a:effectLst/>
                          <a:latin typeface="Calibri" panose="020F0502020204030204" pitchFamily="34" charset="0"/>
                        </a:rPr>
                        <a:t>Priorytet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D9D9D9"/>
                    </a:solidFill>
                  </a:tcPr>
                </a:tc>
                <a:tc>
                  <a:txBody>
                    <a:bodyPr/>
                    <a:lstStyle/>
                    <a:p>
                      <a:pPr algn="ctr" fontAlgn="ctr"/>
                      <a:r>
                        <a:rPr lang="pl-PL" sz="1200" b="1" i="0" u="none" strike="noStrike" dirty="0">
                          <a:solidFill>
                            <a:srgbClr val="000000"/>
                          </a:solidFill>
                          <a:effectLst/>
                          <a:latin typeface="Calibri" panose="020F0502020204030204" pitchFamily="34" charset="0"/>
                        </a:rPr>
                        <a:t>Działanie</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D9D9D9"/>
                    </a:solidFill>
                  </a:tcPr>
                </a:tc>
                <a:tc>
                  <a:txBody>
                    <a:bodyPr/>
                    <a:lstStyle/>
                    <a:p>
                      <a:pPr algn="ctr" fontAlgn="ctr"/>
                      <a:r>
                        <a:rPr lang="pl-PL" sz="1200" b="1" i="0" u="none" strike="noStrike" dirty="0">
                          <a:solidFill>
                            <a:srgbClr val="000000"/>
                          </a:solidFill>
                          <a:effectLst/>
                          <a:latin typeface="Calibri" panose="020F0502020204030204" pitchFamily="34" charset="0"/>
                        </a:rPr>
                        <a:t>Numer naboru</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D9D9D9"/>
                    </a:solidFill>
                  </a:tcPr>
                </a:tc>
                <a:tc>
                  <a:txBody>
                    <a:bodyPr/>
                    <a:lstStyle/>
                    <a:p>
                      <a:pPr algn="ctr" fontAlgn="ctr"/>
                      <a:r>
                        <a:rPr lang="pl-PL" sz="1200" b="1" i="0" u="none" strike="noStrike" dirty="0">
                          <a:solidFill>
                            <a:srgbClr val="000000"/>
                          </a:solidFill>
                          <a:effectLst/>
                          <a:latin typeface="Calibri" panose="020F0502020204030204" pitchFamily="34" charset="0"/>
                        </a:rPr>
                        <a:t>Typ wnioskodawcy </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D9D9D9"/>
                    </a:solidFill>
                  </a:tcPr>
                </a:tc>
                <a:tc>
                  <a:txBody>
                    <a:bodyPr/>
                    <a:lstStyle/>
                    <a:p>
                      <a:pPr algn="ctr" fontAlgn="ctr"/>
                      <a:r>
                        <a:rPr lang="pl-PL" sz="1200" b="1" i="0" u="none" strike="noStrike" dirty="0">
                          <a:solidFill>
                            <a:srgbClr val="000000"/>
                          </a:solidFill>
                          <a:effectLst/>
                          <a:latin typeface="Calibri" panose="020F0502020204030204" pitchFamily="34" charset="0"/>
                        </a:rPr>
                        <a:t>Budżet naboru</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B8CCE4"/>
                    </a:solidFill>
                  </a:tcPr>
                </a:tc>
                <a:tc>
                  <a:txBody>
                    <a:bodyPr/>
                    <a:lstStyle/>
                    <a:p>
                      <a:pPr algn="ctr" fontAlgn="ctr"/>
                      <a:r>
                        <a:rPr lang="pl-PL" sz="1200" b="1" i="0" u="none" strike="noStrike" dirty="0">
                          <a:solidFill>
                            <a:srgbClr val="000000"/>
                          </a:solidFill>
                          <a:effectLst/>
                          <a:latin typeface="Calibri" panose="020F0502020204030204" pitchFamily="34" charset="0"/>
                        </a:rPr>
                        <a:t>Liczba złożonych wniosków </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B8CCE4"/>
                    </a:solidFill>
                  </a:tcPr>
                </a:tc>
                <a:tc>
                  <a:txBody>
                    <a:bodyPr/>
                    <a:lstStyle/>
                    <a:p>
                      <a:pPr algn="ctr" fontAlgn="ctr"/>
                      <a:r>
                        <a:rPr lang="pl-PL" sz="1200" b="1" i="0" u="none" strike="noStrike" dirty="0">
                          <a:solidFill>
                            <a:srgbClr val="000000"/>
                          </a:solidFill>
                          <a:effectLst/>
                          <a:latin typeface="Calibri" panose="020F0502020204030204" pitchFamily="34" charset="0"/>
                        </a:rPr>
                        <a:t>Dofinansowanie we wnioskach</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B8CCE4"/>
                    </a:solidFill>
                  </a:tcPr>
                </a:tc>
                <a:tc>
                  <a:txBody>
                    <a:bodyPr/>
                    <a:lstStyle/>
                    <a:p>
                      <a:pPr algn="ctr" fontAlgn="ctr"/>
                      <a:r>
                        <a:rPr lang="pl-PL" sz="1200" b="1" i="0" u="none" strike="noStrike" dirty="0">
                          <a:solidFill>
                            <a:srgbClr val="000000"/>
                          </a:solidFill>
                          <a:effectLst/>
                          <a:latin typeface="Calibri" panose="020F0502020204030204" pitchFamily="34" charset="0"/>
                        </a:rPr>
                        <a:t>Liczba wniosków wybranych do dofinansowania</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B8CCE4"/>
                    </a:solidFill>
                  </a:tcPr>
                </a:tc>
                <a:tc>
                  <a:txBody>
                    <a:bodyPr/>
                    <a:lstStyle/>
                    <a:p>
                      <a:pPr algn="ctr" fontAlgn="ctr"/>
                      <a:r>
                        <a:rPr lang="pl-PL" sz="1200" b="1" i="0" u="none" strike="noStrike" dirty="0">
                          <a:solidFill>
                            <a:srgbClr val="000000"/>
                          </a:solidFill>
                          <a:effectLst/>
                          <a:latin typeface="Calibri" panose="020F0502020204030204" pitchFamily="34" charset="0"/>
                        </a:rPr>
                        <a:t>Dofinansowanie we wnioskach wybranych do dofinansowania</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B8CCE4"/>
                    </a:solidFill>
                  </a:tcPr>
                </a:tc>
                <a:tc>
                  <a:txBody>
                    <a:bodyPr/>
                    <a:lstStyle/>
                    <a:p>
                      <a:pPr algn="ctr" fontAlgn="ctr"/>
                      <a:r>
                        <a:rPr lang="pl-PL" sz="1200" b="1" i="0" u="none" strike="noStrike" dirty="0">
                          <a:solidFill>
                            <a:srgbClr val="000000"/>
                          </a:solidFill>
                          <a:effectLst/>
                          <a:latin typeface="Calibri" panose="020F0502020204030204" pitchFamily="34" charset="0"/>
                        </a:rPr>
                        <a:t>Liczba podpisanych umów</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B8CCE4"/>
                    </a:solidFill>
                  </a:tcPr>
                </a:tc>
                <a:tc>
                  <a:txBody>
                    <a:bodyPr/>
                    <a:lstStyle/>
                    <a:p>
                      <a:pPr algn="ctr" fontAlgn="ctr"/>
                      <a:r>
                        <a:rPr lang="pl-PL" sz="1200" b="1" i="0" u="none" strike="noStrike" dirty="0">
                          <a:solidFill>
                            <a:srgbClr val="000000"/>
                          </a:solidFill>
                          <a:effectLst/>
                          <a:latin typeface="Calibri" panose="020F0502020204030204" pitchFamily="34" charset="0"/>
                        </a:rPr>
                        <a:t>Wkład UE              w  umowach </a:t>
                      </a:r>
                    </a:p>
                  </a:txBody>
                  <a:tcPr marL="9525" marR="9525" marT="9525" marB="0" anchor="ctr">
                    <a:lnL w="6350" cap="flat" cmpd="sng" algn="ctr">
                      <a:solidFill>
                        <a:srgbClr val="97999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B8CCE4"/>
                    </a:solidFill>
                  </a:tcPr>
                </a:tc>
                <a:extLst>
                  <a:ext uri="{0D108BD9-81ED-4DB2-BD59-A6C34878D82A}">
                    <a16:rowId xmlns:a16="http://schemas.microsoft.com/office/drawing/2014/main" val="2033201841"/>
                  </a:ext>
                </a:extLst>
              </a:tr>
              <a:tr h="512870">
                <a:tc rowSpan="4">
                  <a:txBody>
                    <a:bodyPr/>
                    <a:lstStyle/>
                    <a:p>
                      <a:pPr algn="ctr" fontAlgn="ctr"/>
                      <a:r>
                        <a:rPr lang="pl-PL" sz="1100" b="1" i="0" u="none" strike="noStrike">
                          <a:solidFill>
                            <a:srgbClr val="000000"/>
                          </a:solidFill>
                          <a:effectLst/>
                          <a:latin typeface="Calibri" panose="020F0502020204030204" pitchFamily="34" charset="0"/>
                        </a:rPr>
                        <a:t>7</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FEKP.07.01</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dirty="0">
                          <a:solidFill>
                            <a:srgbClr val="000000"/>
                          </a:solidFill>
                          <a:effectLst/>
                          <a:latin typeface="Calibri" panose="020F0502020204030204" pitchFamily="34" charset="0"/>
                        </a:rPr>
                        <a:t>FEKP.07.01-IZ.00-102/24</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rowSpan="4">
                  <a:txBody>
                    <a:bodyPr/>
                    <a:lstStyle/>
                    <a:p>
                      <a:pPr algn="ctr" fontAlgn="ctr"/>
                      <a:r>
                        <a:rPr lang="pl-PL" sz="1100" b="1" i="0" u="none" strike="noStrike" dirty="0">
                          <a:solidFill>
                            <a:srgbClr val="000000"/>
                          </a:solidFill>
                          <a:effectLst/>
                          <a:latin typeface="Calibri" panose="020F0502020204030204" pitchFamily="34" charset="0"/>
                        </a:rPr>
                        <a:t>Lokalne Grupy Działania</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pl-PL" sz="1100" b="1" i="0" u="none" strike="noStrike" dirty="0">
                          <a:solidFill>
                            <a:srgbClr val="000000"/>
                          </a:solidFill>
                          <a:effectLst/>
                          <a:latin typeface="Calibri" panose="020F0502020204030204" pitchFamily="34" charset="0"/>
                        </a:rPr>
                        <a:t>16 913 772</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18</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16 913 772</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18</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16 913 772</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11</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10 638 335</a:t>
                      </a:r>
                    </a:p>
                  </a:txBody>
                  <a:tcPr marL="9525" marR="9525" marT="9525" marB="0" anchor="ctr">
                    <a:lnL w="6350" cap="flat" cmpd="sng" algn="ctr">
                      <a:solidFill>
                        <a:srgbClr val="97999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extLst>
                  <a:ext uri="{0D108BD9-81ED-4DB2-BD59-A6C34878D82A}">
                    <a16:rowId xmlns:a16="http://schemas.microsoft.com/office/drawing/2014/main" val="369081773"/>
                  </a:ext>
                </a:extLst>
              </a:tr>
              <a:tr h="512870">
                <a:tc vMerge="1">
                  <a:txBody>
                    <a:bodyPr/>
                    <a:lstStyle/>
                    <a:p>
                      <a:endParaRPr lang="pl-PL"/>
                    </a:p>
                  </a:txBody>
                  <a:tcPr/>
                </a:tc>
                <a:tc>
                  <a:txBody>
                    <a:bodyPr/>
                    <a:lstStyle/>
                    <a:p>
                      <a:pPr algn="ctr" fontAlgn="ctr"/>
                      <a:r>
                        <a:rPr lang="pl-PL" sz="1100" b="1" i="0" u="none" strike="noStrike">
                          <a:solidFill>
                            <a:srgbClr val="000000"/>
                          </a:solidFill>
                          <a:effectLst/>
                          <a:latin typeface="Calibri" panose="020F0502020204030204" pitchFamily="34" charset="0"/>
                        </a:rPr>
                        <a:t>FEKP.07.02</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FEKP.07.02-IZ.00-103/24</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vMerge="1">
                  <a:txBody>
                    <a:bodyPr/>
                    <a:lstStyle/>
                    <a:p>
                      <a:endParaRPr lang="pl-PL"/>
                    </a:p>
                  </a:txBody>
                  <a:tcPr/>
                </a:tc>
                <a:tc>
                  <a:txBody>
                    <a:bodyPr/>
                    <a:lstStyle/>
                    <a:p>
                      <a:pPr algn="ctr" fontAlgn="ctr"/>
                      <a:r>
                        <a:rPr lang="pl-PL" sz="1100" b="1" i="0" u="none" strike="noStrike" dirty="0">
                          <a:solidFill>
                            <a:srgbClr val="000000"/>
                          </a:solidFill>
                          <a:effectLst/>
                          <a:latin typeface="Calibri" panose="020F0502020204030204" pitchFamily="34" charset="0"/>
                        </a:rPr>
                        <a:t>76 551 402</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dirty="0">
                          <a:solidFill>
                            <a:srgbClr val="000000"/>
                          </a:solidFill>
                          <a:effectLst/>
                          <a:latin typeface="Calibri" panose="020F0502020204030204" pitchFamily="34" charset="0"/>
                        </a:rPr>
                        <a:t>28</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dirty="0">
                          <a:solidFill>
                            <a:srgbClr val="000000"/>
                          </a:solidFill>
                          <a:effectLst/>
                          <a:latin typeface="Calibri" panose="020F0502020204030204" pitchFamily="34" charset="0"/>
                        </a:rPr>
                        <a:t>79 699 918</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26</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73 402 885</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dirty="0">
                          <a:solidFill>
                            <a:srgbClr val="000000"/>
                          </a:solidFill>
                          <a:effectLst/>
                          <a:latin typeface="Calibri" panose="020F0502020204030204" pitchFamily="34" charset="0"/>
                        </a:rPr>
                        <a:t>23</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66 256 799</a:t>
                      </a:r>
                    </a:p>
                  </a:txBody>
                  <a:tcPr marL="9525" marR="9525" marT="9525" marB="0" anchor="ctr">
                    <a:lnL w="6350" cap="flat" cmpd="sng" algn="ctr">
                      <a:solidFill>
                        <a:srgbClr val="97999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extLst>
                  <a:ext uri="{0D108BD9-81ED-4DB2-BD59-A6C34878D82A}">
                    <a16:rowId xmlns:a16="http://schemas.microsoft.com/office/drawing/2014/main" val="273284851"/>
                  </a:ext>
                </a:extLst>
              </a:tr>
              <a:tr h="512870">
                <a:tc vMerge="1">
                  <a:txBody>
                    <a:bodyPr/>
                    <a:lstStyle/>
                    <a:p>
                      <a:endParaRPr lang="pl-PL"/>
                    </a:p>
                  </a:txBody>
                  <a:tcPr/>
                </a:tc>
                <a:tc>
                  <a:txBody>
                    <a:bodyPr/>
                    <a:lstStyle/>
                    <a:p>
                      <a:pPr algn="ctr" fontAlgn="ctr"/>
                      <a:r>
                        <a:rPr lang="pl-PL" sz="1100" b="1" i="0" u="none" strike="noStrike">
                          <a:solidFill>
                            <a:srgbClr val="000000"/>
                          </a:solidFill>
                          <a:effectLst/>
                          <a:latin typeface="Calibri" panose="020F0502020204030204" pitchFamily="34" charset="0"/>
                        </a:rPr>
                        <a:t>FEKP.07.03</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dirty="0">
                          <a:solidFill>
                            <a:srgbClr val="000000"/>
                          </a:solidFill>
                          <a:effectLst/>
                          <a:latin typeface="Calibri" panose="020F0502020204030204" pitchFamily="34" charset="0"/>
                        </a:rPr>
                        <a:t>FEKP.07.03-IZ.00-104/24</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vMerge="1">
                  <a:txBody>
                    <a:bodyPr/>
                    <a:lstStyle/>
                    <a:p>
                      <a:endParaRPr lang="pl-PL"/>
                    </a:p>
                  </a:txBody>
                  <a:tcPr/>
                </a:tc>
                <a:tc>
                  <a:txBody>
                    <a:bodyPr/>
                    <a:lstStyle/>
                    <a:p>
                      <a:pPr algn="ctr" fontAlgn="ctr"/>
                      <a:r>
                        <a:rPr lang="pl-PL" sz="1100" b="1" i="0" u="none" strike="noStrike">
                          <a:solidFill>
                            <a:srgbClr val="000000"/>
                          </a:solidFill>
                          <a:effectLst/>
                          <a:latin typeface="Calibri" panose="020F0502020204030204" pitchFamily="34" charset="0"/>
                        </a:rPr>
                        <a:t>14 487 806</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15</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dirty="0">
                          <a:solidFill>
                            <a:srgbClr val="000000"/>
                          </a:solidFill>
                          <a:effectLst/>
                          <a:latin typeface="Calibri" panose="020F0502020204030204" pitchFamily="34" charset="0"/>
                        </a:rPr>
                        <a:t>16 943 490</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dirty="0">
                          <a:solidFill>
                            <a:srgbClr val="000000"/>
                          </a:solidFill>
                          <a:effectLst/>
                          <a:latin typeface="Calibri" panose="020F0502020204030204" pitchFamily="34" charset="0"/>
                        </a:rPr>
                        <a:t>10</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7 343 156</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6</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4 932 731</a:t>
                      </a:r>
                    </a:p>
                  </a:txBody>
                  <a:tcPr marL="9525" marR="9525" marT="9525" marB="0" anchor="ctr">
                    <a:lnL w="6350" cap="flat" cmpd="sng" algn="ctr">
                      <a:solidFill>
                        <a:srgbClr val="97999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979991"/>
                      </a:solidFill>
                      <a:prstDash val="solid"/>
                      <a:round/>
                      <a:headEnd type="none" w="med" len="med"/>
                      <a:tailEnd type="none" w="med" len="med"/>
                    </a:lnT>
                    <a:lnB w="6350" cap="flat" cmpd="sng" algn="ctr">
                      <a:solidFill>
                        <a:srgbClr val="979991"/>
                      </a:solidFill>
                      <a:prstDash val="solid"/>
                      <a:round/>
                      <a:headEnd type="none" w="med" len="med"/>
                      <a:tailEnd type="none" w="med" len="med"/>
                    </a:lnB>
                    <a:solidFill>
                      <a:srgbClr val="F2F2F2"/>
                    </a:solidFill>
                  </a:tcPr>
                </a:tc>
                <a:extLst>
                  <a:ext uri="{0D108BD9-81ED-4DB2-BD59-A6C34878D82A}">
                    <a16:rowId xmlns:a16="http://schemas.microsoft.com/office/drawing/2014/main" val="4038017665"/>
                  </a:ext>
                </a:extLst>
              </a:tr>
              <a:tr h="512870">
                <a:tc vMerge="1">
                  <a:txBody>
                    <a:bodyPr/>
                    <a:lstStyle/>
                    <a:p>
                      <a:endParaRPr lang="pl-PL"/>
                    </a:p>
                  </a:txBody>
                  <a:tcPr/>
                </a:tc>
                <a:tc>
                  <a:txBody>
                    <a:bodyPr/>
                    <a:lstStyle/>
                    <a:p>
                      <a:pPr algn="ctr" fontAlgn="ctr"/>
                      <a:r>
                        <a:rPr lang="pl-PL" sz="1100" b="1" i="0" u="none" strike="noStrike">
                          <a:solidFill>
                            <a:srgbClr val="000000"/>
                          </a:solidFill>
                          <a:effectLst/>
                          <a:latin typeface="Calibri" panose="020F0502020204030204" pitchFamily="34" charset="0"/>
                        </a:rPr>
                        <a:t>FEKP.07.04</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FEKP.07.04-IZ.00-105/24</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vMerge="1">
                  <a:txBody>
                    <a:bodyPr/>
                    <a:lstStyle/>
                    <a:p>
                      <a:endParaRPr lang="pl-PL"/>
                    </a:p>
                  </a:txBody>
                  <a:tcPr/>
                </a:tc>
                <a:tc>
                  <a:txBody>
                    <a:bodyPr/>
                    <a:lstStyle/>
                    <a:p>
                      <a:pPr algn="ctr" fontAlgn="ctr"/>
                      <a:r>
                        <a:rPr lang="pl-PL" sz="1100" b="1" i="0" u="none" strike="noStrike">
                          <a:solidFill>
                            <a:srgbClr val="000000"/>
                          </a:solidFill>
                          <a:effectLst/>
                          <a:latin typeface="Calibri" panose="020F0502020204030204" pitchFamily="34" charset="0"/>
                        </a:rPr>
                        <a:t>94 423 899</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27</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81 627 166</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27</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pl-PL" sz="1100" b="1" i="0" u="none" strike="noStrike" dirty="0">
                          <a:solidFill>
                            <a:srgbClr val="000000"/>
                          </a:solidFill>
                          <a:effectLst/>
                          <a:latin typeface="Calibri" panose="020F0502020204030204" pitchFamily="34" charset="0"/>
                        </a:rPr>
                        <a:t>81 627 166</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21</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6350" cap="flat" cmpd="sng" algn="ctr">
                      <a:solidFill>
                        <a:srgbClr val="97999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pl-PL" sz="1100" b="1" i="0" u="none" strike="noStrike">
                          <a:solidFill>
                            <a:srgbClr val="000000"/>
                          </a:solidFill>
                          <a:effectLst/>
                          <a:latin typeface="Calibri" panose="020F0502020204030204" pitchFamily="34" charset="0"/>
                        </a:rPr>
                        <a:t>64 958 336</a:t>
                      </a:r>
                    </a:p>
                  </a:txBody>
                  <a:tcPr marL="9525" marR="9525" marT="9525" marB="0" anchor="ctr">
                    <a:lnL w="6350" cap="flat" cmpd="sng" algn="ctr">
                      <a:solidFill>
                        <a:srgbClr val="97999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97999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371839881"/>
                  </a:ext>
                </a:extLst>
              </a:tr>
              <a:tr h="239340">
                <a:tc>
                  <a:txBody>
                    <a:bodyPr/>
                    <a:lstStyle/>
                    <a:p>
                      <a:pPr algn="l" fontAlgn="b"/>
                      <a:endParaRPr lang="pl-PL"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pl-PL"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pl-PL"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pl-PL"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pl-PL" sz="1400" b="1" i="0" u="none" strike="noStrike" dirty="0">
                          <a:solidFill>
                            <a:srgbClr val="000000"/>
                          </a:solidFill>
                          <a:effectLst/>
                          <a:latin typeface="Calibri" panose="020F0502020204030204" pitchFamily="34" charset="0"/>
                        </a:rPr>
                        <a:t>Razem</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algn="ctr" fontAlgn="ctr"/>
                      <a:r>
                        <a:rPr lang="pl-PL" sz="1400" b="1" i="0" u="none" strike="noStrike" dirty="0">
                          <a:solidFill>
                            <a:srgbClr val="000000"/>
                          </a:solidFill>
                          <a:effectLst/>
                          <a:latin typeface="Calibri" panose="020F0502020204030204" pitchFamily="34" charset="0"/>
                        </a:rPr>
                        <a:t>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algn="ctr" fontAlgn="ctr"/>
                      <a:r>
                        <a:rPr lang="pl-PL" sz="1400" b="1" i="0" u="none" strike="noStrike" dirty="0">
                          <a:solidFill>
                            <a:srgbClr val="000000"/>
                          </a:solidFill>
                          <a:effectLst/>
                          <a:latin typeface="Calibri" panose="020F0502020204030204" pitchFamily="34" charset="0"/>
                        </a:rPr>
                        <a:t>195 184 347</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algn="ctr" fontAlgn="ctr"/>
                      <a:r>
                        <a:rPr lang="pl-PL" sz="1400" b="1" i="0" u="none" strike="noStrike" dirty="0">
                          <a:solidFill>
                            <a:srgbClr val="000000"/>
                          </a:solidFill>
                          <a:effectLst/>
                          <a:latin typeface="Calibri" panose="020F0502020204030204" pitchFamily="34" charset="0"/>
                        </a:rPr>
                        <a:t>81</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algn="ctr" fontAlgn="ctr"/>
                      <a:r>
                        <a:rPr lang="pl-PL" sz="1400" b="1" i="0" u="none" strike="noStrike" dirty="0">
                          <a:solidFill>
                            <a:srgbClr val="000000"/>
                          </a:solidFill>
                          <a:effectLst/>
                          <a:latin typeface="Calibri" panose="020F0502020204030204" pitchFamily="34" charset="0"/>
                        </a:rPr>
                        <a:t>179 286 980</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algn="ctr" fontAlgn="ctr"/>
                      <a:r>
                        <a:rPr lang="pl-PL" sz="1400" b="1" i="0" u="none" strike="noStrike" dirty="0">
                          <a:solidFill>
                            <a:srgbClr val="000000"/>
                          </a:solidFill>
                          <a:effectLst/>
                          <a:latin typeface="Calibri" panose="020F0502020204030204" pitchFamily="34" charset="0"/>
                        </a:rPr>
                        <a:t>61</a:t>
                      </a:r>
                    </a:p>
                  </a:txBody>
                  <a:tcPr marL="9525" marR="9525" marT="9525" marB="0" anchor="ctr">
                    <a:lnL w="6350" cap="flat" cmpd="sng" algn="ctr">
                      <a:solidFill>
                        <a:srgbClr val="979991"/>
                      </a:solidFill>
                      <a:prstDash val="solid"/>
                      <a:round/>
                      <a:headEnd type="none" w="med" len="med"/>
                      <a:tailEnd type="none" w="med" len="med"/>
                    </a:lnL>
                    <a:lnR w="6350" cap="flat" cmpd="sng" algn="ctr">
                      <a:solidFill>
                        <a:srgbClr val="97999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algn="ctr" fontAlgn="ctr"/>
                      <a:r>
                        <a:rPr lang="pl-PL" sz="1400" b="1" i="0" u="none" strike="noStrike" dirty="0">
                          <a:solidFill>
                            <a:srgbClr val="000000"/>
                          </a:solidFill>
                          <a:effectLst/>
                          <a:latin typeface="Calibri" panose="020F0502020204030204" pitchFamily="34" charset="0"/>
                        </a:rPr>
                        <a:t>146 786 201</a:t>
                      </a:r>
                    </a:p>
                  </a:txBody>
                  <a:tcPr marL="9525" marR="9525" marT="9525" marB="0" anchor="ctr">
                    <a:lnL w="6350" cap="flat" cmpd="sng" algn="ctr">
                      <a:solidFill>
                        <a:srgbClr val="97999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extLst>
                  <a:ext uri="{0D108BD9-81ED-4DB2-BD59-A6C34878D82A}">
                    <a16:rowId xmlns:a16="http://schemas.microsoft.com/office/drawing/2014/main" val="2087448923"/>
                  </a:ext>
                </a:extLst>
              </a:tr>
            </a:tbl>
          </a:graphicData>
        </a:graphic>
      </p:graphicFrame>
    </p:spTree>
    <p:extLst>
      <p:ext uri="{BB962C8B-B14F-4D97-AF65-F5344CB8AC3E}">
        <p14:creationId xmlns:p14="http://schemas.microsoft.com/office/powerpoint/2010/main" val="2917162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D1A1936-50CC-CE88-EC20-AEB5890612EE}"/>
              </a:ext>
            </a:extLst>
          </p:cNvPr>
          <p:cNvSpPr>
            <a:spLocks noGrp="1"/>
          </p:cNvSpPr>
          <p:nvPr>
            <p:ph type="title"/>
          </p:nvPr>
        </p:nvSpPr>
        <p:spPr/>
        <p:txBody>
          <a:bodyPr>
            <a:noAutofit/>
          </a:bodyPr>
          <a:lstStyle/>
          <a:p>
            <a:pPr algn="ctr"/>
            <a:r>
              <a:rPr lang="pl-PL" sz="2000" b="1" dirty="0">
                <a:highlight>
                  <a:srgbClr val="FFFFFF"/>
                </a:highlight>
              </a:rPr>
              <a:t>Projekt nr FEKP.08.21-IZ.00-0001/23 pn. Rozwój NGO siłą Kujaw i Pomorza </a:t>
            </a:r>
            <a:br>
              <a:rPr lang="pl-PL" sz="2000" b="1" dirty="0">
                <a:highlight>
                  <a:srgbClr val="FFFFFF"/>
                </a:highlight>
              </a:rPr>
            </a:br>
            <a:r>
              <a:rPr lang="pl-PL" sz="2000" b="1" dirty="0">
                <a:highlight>
                  <a:srgbClr val="FFFFFF"/>
                </a:highlight>
              </a:rPr>
              <a:t>Beneficjent: Województwo Kujawsko-Pomorskie (Departament Spraw Społecznych i Zdrowia)</a:t>
            </a:r>
            <a:br>
              <a:rPr lang="pl-PL" sz="2000" b="1" dirty="0">
                <a:highlight>
                  <a:srgbClr val="FFFFFF"/>
                </a:highlight>
              </a:rPr>
            </a:br>
            <a:br>
              <a:rPr lang="pl-PL" sz="2000" b="1" dirty="0"/>
            </a:br>
            <a:endParaRPr lang="pl-PL" sz="2000" dirty="0"/>
          </a:p>
        </p:txBody>
      </p:sp>
      <p:sp>
        <p:nvSpPr>
          <p:cNvPr id="3" name="Symbol zastępczy zawartości 2">
            <a:extLst>
              <a:ext uri="{FF2B5EF4-FFF2-40B4-BE49-F238E27FC236}">
                <a16:creationId xmlns:a16="http://schemas.microsoft.com/office/drawing/2014/main" id="{95FFEDDF-3CCC-59C5-1D20-8E11BF3F041F}"/>
              </a:ext>
            </a:extLst>
          </p:cNvPr>
          <p:cNvSpPr>
            <a:spLocks noGrp="1"/>
          </p:cNvSpPr>
          <p:nvPr>
            <p:ph idx="1"/>
          </p:nvPr>
        </p:nvSpPr>
        <p:spPr>
          <a:xfrm>
            <a:off x="1169419" y="2917370"/>
            <a:ext cx="9853165" cy="3124315"/>
          </a:xfrm>
        </p:spPr>
        <p:txBody>
          <a:bodyPr/>
          <a:lstStyle/>
          <a:p>
            <a:pPr>
              <a:buFont typeface="Wingdings" panose="05000000000000000000" pitchFamily="2" charset="2"/>
              <a:buChar char="§"/>
            </a:pPr>
            <a:r>
              <a:rPr lang="pl-PL" sz="1800" dirty="0"/>
              <a:t>Okres realizacji projektu: </a:t>
            </a:r>
            <a:r>
              <a:rPr lang="pl-PL" sz="1800" b="1" dirty="0"/>
              <a:t>od 1 stycznia 2024 r. do 31 grudnia 2026 r.</a:t>
            </a:r>
          </a:p>
          <a:p>
            <a:pPr>
              <a:buFont typeface="Wingdings" panose="05000000000000000000" pitchFamily="2" charset="2"/>
              <a:buChar char="§"/>
            </a:pPr>
            <a:r>
              <a:rPr lang="pl-PL" sz="1800" dirty="0"/>
              <a:t>Wydatki kwalifikowalne projektu: </a:t>
            </a:r>
            <a:r>
              <a:rPr lang="pl-PL" sz="1800" b="1" dirty="0"/>
              <a:t>5 337 696,25 zł</a:t>
            </a:r>
          </a:p>
          <a:p>
            <a:pPr>
              <a:buFont typeface="Wingdings" panose="05000000000000000000" pitchFamily="2" charset="2"/>
              <a:buChar char="§"/>
            </a:pPr>
            <a:r>
              <a:rPr lang="pl-PL" sz="1800" dirty="0"/>
              <a:t>Dofinansowanie z EFRR: </a:t>
            </a:r>
            <a:r>
              <a:rPr lang="pl-PL" sz="1800" b="1" dirty="0"/>
              <a:t>4 537 041,81zł</a:t>
            </a:r>
          </a:p>
          <a:p>
            <a:pPr>
              <a:buFont typeface="Wingdings" panose="05000000000000000000" pitchFamily="2" charset="2"/>
              <a:buChar char="§"/>
            </a:pPr>
            <a:r>
              <a:rPr lang="pl-PL" sz="1800" dirty="0"/>
              <a:t>Data podpisania Umowy: </a:t>
            </a:r>
            <a:r>
              <a:rPr lang="pl-PL" sz="1800" b="1" dirty="0"/>
              <a:t>16 kwietnia 2024 r.</a:t>
            </a:r>
          </a:p>
          <a:p>
            <a:pPr marL="0" indent="0">
              <a:buNone/>
            </a:pPr>
            <a:endParaRPr lang="pl-PL" dirty="0"/>
          </a:p>
        </p:txBody>
      </p:sp>
      <p:sp>
        <p:nvSpPr>
          <p:cNvPr id="4" name="Symbol zastępczy numeru slajdu 3">
            <a:extLst>
              <a:ext uri="{FF2B5EF4-FFF2-40B4-BE49-F238E27FC236}">
                <a16:creationId xmlns:a16="http://schemas.microsoft.com/office/drawing/2014/main" id="{AF65AE15-3AD9-C6D6-511A-7E6879C11591}"/>
              </a:ext>
            </a:extLst>
          </p:cNvPr>
          <p:cNvSpPr>
            <a:spLocks noGrp="1"/>
          </p:cNvSpPr>
          <p:nvPr>
            <p:ph type="sldNum" sz="quarter" idx="10"/>
          </p:nvPr>
        </p:nvSpPr>
        <p:spPr/>
        <p:txBody>
          <a:bodyPr/>
          <a:lstStyle/>
          <a:p>
            <a:fld id="{EB4015AA-59F6-416B-87A6-8E3D940284E2}" type="slidenum">
              <a:rPr lang="pl-PL" smtClean="0"/>
              <a:pPr/>
              <a:t>19</a:t>
            </a:fld>
            <a:endParaRPr lang="pl-PL" dirty="0"/>
          </a:p>
        </p:txBody>
      </p:sp>
    </p:spTree>
    <p:extLst>
      <p:ext uri="{BB962C8B-B14F-4D97-AF65-F5344CB8AC3E}">
        <p14:creationId xmlns:p14="http://schemas.microsoft.com/office/powerpoint/2010/main" val="4057382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7A0BF-C8CC-BD7F-3CE2-E1D43FC76ABA}"/>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C5425200-4BC7-A00D-5B6A-27AA16E4667C}"/>
              </a:ext>
            </a:extLst>
          </p:cNvPr>
          <p:cNvSpPr>
            <a:spLocks noGrp="1"/>
          </p:cNvSpPr>
          <p:nvPr>
            <p:ph type="title"/>
          </p:nvPr>
        </p:nvSpPr>
        <p:spPr/>
        <p:txBody>
          <a:bodyPr>
            <a:noAutofit/>
          </a:bodyPr>
          <a:lstStyle/>
          <a:p>
            <a:pPr algn="ctr"/>
            <a:r>
              <a:rPr lang="pl-PL" sz="2000" b="1" dirty="0">
                <a:highlight>
                  <a:srgbClr val="FFFFFF"/>
                </a:highlight>
              </a:rPr>
              <a:t>Projekt nr FEKP.08.21-IZ.00-0001/23 pn. Rozwój NGO siłą Kujaw i Pomorza </a:t>
            </a:r>
            <a:br>
              <a:rPr lang="pl-PL" sz="2000" b="1" dirty="0">
                <a:highlight>
                  <a:srgbClr val="FFFFFF"/>
                </a:highlight>
              </a:rPr>
            </a:br>
            <a:r>
              <a:rPr lang="pl-PL" sz="2000" b="1" dirty="0">
                <a:highlight>
                  <a:srgbClr val="FFFFFF"/>
                </a:highlight>
              </a:rPr>
              <a:t>Beneficjent: Województwo Kujawsko-Pomorskie (Departament Spraw Społecznych i Zdrowia)</a:t>
            </a:r>
            <a:br>
              <a:rPr lang="pl-PL" sz="2000" b="1" dirty="0">
                <a:highlight>
                  <a:srgbClr val="FFFFFF"/>
                </a:highlight>
              </a:rPr>
            </a:br>
            <a:br>
              <a:rPr lang="pl-PL" sz="2000" b="1" dirty="0"/>
            </a:br>
            <a:endParaRPr lang="pl-PL" sz="2000" dirty="0"/>
          </a:p>
        </p:txBody>
      </p:sp>
      <p:sp>
        <p:nvSpPr>
          <p:cNvPr id="3" name="Symbol zastępczy zawartości 2">
            <a:extLst>
              <a:ext uri="{FF2B5EF4-FFF2-40B4-BE49-F238E27FC236}">
                <a16:creationId xmlns:a16="http://schemas.microsoft.com/office/drawing/2014/main" id="{B9D99A83-DF28-2636-3C4D-86E1DB52F25C}"/>
              </a:ext>
            </a:extLst>
          </p:cNvPr>
          <p:cNvSpPr>
            <a:spLocks noGrp="1"/>
          </p:cNvSpPr>
          <p:nvPr>
            <p:ph idx="1"/>
          </p:nvPr>
        </p:nvSpPr>
        <p:spPr>
          <a:xfrm>
            <a:off x="879565" y="2272936"/>
            <a:ext cx="10141775" cy="4258626"/>
          </a:xfrm>
        </p:spPr>
        <p:txBody>
          <a:bodyPr>
            <a:noAutofit/>
          </a:bodyPr>
          <a:lstStyle/>
          <a:p>
            <a:r>
              <a:rPr lang="pl-PL" sz="1400" b="1" dirty="0"/>
              <a:t>Cel projektu -</a:t>
            </a:r>
            <a:r>
              <a:rPr lang="pl-PL" sz="1400" dirty="0"/>
              <a:t> wzmocnienie potencjału ludzkiego, organizacyjno-technicznego i funkcjonalnego NGO umożliwiającego poprawę kondycji, efektywności działalności, stabilności funkcjonalnej i trwałości podejmowanych przez NGO działań poprzez wdrożenie kompleksowych i zindywidualizowanych instrumentów rozwoju. Podejmowane </a:t>
            </a:r>
            <a:br>
              <a:rPr lang="pl-PL" sz="1400" dirty="0"/>
            </a:br>
            <a:r>
              <a:rPr lang="pl-PL" sz="1400" dirty="0"/>
              <a:t>w ramach projektu kompleksowe działania mają na celu budowanie zdolności organizacji społeczeństwa obywatelskiego i podmiotów sektora społecznego w sposób adekwatny do potrzeb oraz wyzwań wynikających z procesów społeczno-gospodarczych i aktualnego poziomu rozwoju sektora społecznego.</a:t>
            </a:r>
          </a:p>
          <a:p>
            <a:r>
              <a:rPr lang="pl-PL" sz="1400" dirty="0"/>
              <a:t> </a:t>
            </a:r>
            <a:r>
              <a:rPr lang="pl-PL" sz="1400" b="1" dirty="0"/>
              <a:t>Zaplanowane w ramach projektu wsparcie będzie ukierunkowane na: </a:t>
            </a:r>
            <a:r>
              <a:rPr lang="pl-PL" sz="1400" dirty="0"/>
              <a:t>budowanie zdolności i potencjału partnerów społeczeństwa obywatelskiego rozumiane jako wspieranie instytucjonalnych podmiotów (liderów) działających w trzecim sektorze w celu rozwijania skutecznych, sprawnych i dobrze zarządzanych instytucji efektywnie wykorzystujących posiadane zasoby ludzkie, sprzętowo-techniczne, finansowe w celu realizacji zadań, do których zostały powołane. Działania te wynikać będą z aktualnie zdiagnozowanych potrzeb NGO i obejmować będą różnorodny zakres wsparcia, w tym w formie szkoleń, działań służących tworzeniu sieci kontaktów i wzmacniania ich potencjału (organizacyjnego, technicznego, jak i finansowego), w celu rozwoju, a także na rzecz podejmowania wspólnych inicjatyw z innymi podmiotami funkcjonującymi w ich otoczeniu.</a:t>
            </a:r>
          </a:p>
          <a:p>
            <a:pPr marL="0" indent="0">
              <a:buNone/>
            </a:pPr>
            <a:endParaRPr lang="pl-PL" sz="1400" dirty="0"/>
          </a:p>
        </p:txBody>
      </p:sp>
      <p:sp>
        <p:nvSpPr>
          <p:cNvPr id="4" name="Symbol zastępczy numeru slajdu 3">
            <a:extLst>
              <a:ext uri="{FF2B5EF4-FFF2-40B4-BE49-F238E27FC236}">
                <a16:creationId xmlns:a16="http://schemas.microsoft.com/office/drawing/2014/main" id="{D6992CD1-BA64-D1A6-A8BA-E63F21748EAE}"/>
              </a:ext>
            </a:extLst>
          </p:cNvPr>
          <p:cNvSpPr>
            <a:spLocks noGrp="1"/>
          </p:cNvSpPr>
          <p:nvPr>
            <p:ph type="sldNum" sz="quarter" idx="10"/>
          </p:nvPr>
        </p:nvSpPr>
        <p:spPr/>
        <p:txBody>
          <a:bodyPr/>
          <a:lstStyle/>
          <a:p>
            <a:fld id="{EB4015AA-59F6-416B-87A6-8E3D940284E2}" type="slidenum">
              <a:rPr lang="pl-PL" smtClean="0"/>
              <a:pPr/>
              <a:t>20</a:t>
            </a:fld>
            <a:endParaRPr lang="pl-PL" dirty="0"/>
          </a:p>
        </p:txBody>
      </p:sp>
    </p:spTree>
    <p:extLst>
      <p:ext uri="{BB962C8B-B14F-4D97-AF65-F5344CB8AC3E}">
        <p14:creationId xmlns:p14="http://schemas.microsoft.com/office/powerpoint/2010/main" val="3689465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3EC2A-4A47-BA15-5E1D-73CC8F9A1E67}"/>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0074DD63-7CF4-239A-0B4C-3F1BE89211FA}"/>
              </a:ext>
            </a:extLst>
          </p:cNvPr>
          <p:cNvSpPr>
            <a:spLocks noGrp="1"/>
          </p:cNvSpPr>
          <p:nvPr>
            <p:ph type="title"/>
          </p:nvPr>
        </p:nvSpPr>
        <p:spPr>
          <a:xfrm>
            <a:off x="1169419" y="426128"/>
            <a:ext cx="9852728" cy="1369946"/>
          </a:xfrm>
        </p:spPr>
        <p:txBody>
          <a:bodyPr>
            <a:noAutofit/>
          </a:bodyPr>
          <a:lstStyle/>
          <a:p>
            <a:pPr algn="ctr"/>
            <a:r>
              <a:rPr lang="pl-PL" sz="1800" b="1" dirty="0">
                <a:highlight>
                  <a:srgbClr val="FFFFFF"/>
                </a:highlight>
              </a:rPr>
              <a:t>Projekt nr FEKP.08.21-IZ.00-0001/23 pn. Rozwój NGO siłą Kujaw i Pomorza </a:t>
            </a:r>
            <a:br>
              <a:rPr lang="pl-PL" sz="1800" b="1" dirty="0">
                <a:highlight>
                  <a:srgbClr val="FFFFFF"/>
                </a:highlight>
              </a:rPr>
            </a:br>
            <a:r>
              <a:rPr lang="pl-PL" sz="1800" b="1" dirty="0">
                <a:highlight>
                  <a:srgbClr val="FFFFFF"/>
                </a:highlight>
              </a:rPr>
              <a:t>Beneficjent: Województwo Kujawsko-Pomorskie                                                           (Departament Spraw Społecznych i Zdrowia)</a:t>
            </a:r>
            <a:br>
              <a:rPr lang="pl-PL" sz="2000" b="1" dirty="0"/>
            </a:br>
            <a:br>
              <a:rPr lang="pl-PL" sz="2000" b="1" dirty="0"/>
            </a:br>
            <a:endParaRPr lang="pl-PL" sz="2000" dirty="0"/>
          </a:p>
        </p:txBody>
      </p:sp>
      <p:sp>
        <p:nvSpPr>
          <p:cNvPr id="3" name="Symbol zastępczy zawartości 2">
            <a:extLst>
              <a:ext uri="{FF2B5EF4-FFF2-40B4-BE49-F238E27FC236}">
                <a16:creationId xmlns:a16="http://schemas.microsoft.com/office/drawing/2014/main" id="{E626423F-C86A-CBF8-8087-130FAAB49EA6}"/>
              </a:ext>
            </a:extLst>
          </p:cNvPr>
          <p:cNvSpPr>
            <a:spLocks noGrp="1"/>
          </p:cNvSpPr>
          <p:nvPr>
            <p:ph idx="1"/>
          </p:nvPr>
        </p:nvSpPr>
        <p:spPr>
          <a:xfrm>
            <a:off x="656949" y="1796074"/>
            <a:ext cx="10164932" cy="4831149"/>
          </a:xfrm>
        </p:spPr>
        <p:txBody>
          <a:bodyPr>
            <a:noAutofit/>
          </a:bodyPr>
          <a:lstStyle/>
          <a:p>
            <a:r>
              <a:rPr lang="pl-PL" sz="1200" b="1" dirty="0"/>
              <a:t>Grupa docelowa projektu - </a:t>
            </a:r>
            <a:r>
              <a:rPr lang="pl-PL" sz="1200" dirty="0"/>
              <a:t>uzupełniająco pracownicy organizacji pozarządowych, jak i osoby z nimi współpracujące (w tym wolontariusze). Projekt oferuje wsparcie w zakresie uzupełnienia, nabywania i rozwoju kompetencji i kwalifikacji zawodowych zasobów ludzkich NGO tj. pracowników, organów zarządczych, członków oraz wolontariuszy niezbędnych do zarządzania organizacją jak również prowadzenia działań statutowych. Podejmowane działania będą ukierunkowane na wzmocnienie potencjału NGO, jak również będą wspierać budowanie refleksyjności sektora NGO, w szczególności wzmocnienie zasobów ludzkich w NGO, czy zdolności do budowania strategii/planów rozwoju organizacji. Zakres merytoryczny działań dotyczyć może jedynie budowy zdolności organizacji społeczeństwa obywatelskiego statutowo zgodnych z obszarami celów EFS+. </a:t>
            </a:r>
          </a:p>
          <a:p>
            <a:r>
              <a:rPr lang="pl-PL" sz="1200" b="1" dirty="0"/>
              <a:t>W ramach projektu - </a:t>
            </a:r>
            <a:r>
              <a:rPr lang="pl-PL" sz="1200" dirty="0"/>
              <a:t>realizacja kompleksowych działań szkoleniowo-doradczych obejmujących szkolenia oraz warsztaty tematyczne dot. w szczególności zarządzanie finansami, zasobami ludzkimi,  projektami, zarządzanie zmianą i ryzykiem, finansowanie działalności, projektowanie usług/tworzenie oferty produktów w organizacji, a także doradztwo i konsultacje z ekspertami w zakresie m.in. oceny potencjału czy tworzenia planu rozwoju organizacji. Kluczowe będą również działania z zakresu wewnętrznego i międzysektorowej współpracy poprzez organizację spotkań branżowych, </a:t>
            </a:r>
            <a:r>
              <a:rPr lang="pl-PL" sz="1200" dirty="0" err="1"/>
              <a:t>networkingowych</a:t>
            </a:r>
            <a:r>
              <a:rPr lang="pl-PL" sz="1200" dirty="0"/>
              <a:t>, sieciujących czy wizyt studyjnych. Instrumentem silnie oddziałującym na budowanie potencjału NGO będzie dofinansowanie indywidualnego planu rozwoju danej organizacji w obszarach przez nie wskazanych. </a:t>
            </a:r>
          </a:p>
          <a:p>
            <a:r>
              <a:rPr lang="pl-PL" sz="1200" b="1" dirty="0"/>
              <a:t>Działania informacyjne </a:t>
            </a:r>
            <a:r>
              <a:rPr lang="pl-PL" sz="1200" dirty="0"/>
              <a:t>realizowane na obszarze całego województwa, z wykorzystaniem narzędzi umożliwiających dotarcie do szerokiego grona odbiorców, z wykorzystaniem portali społecznościowych i stron www.Efektem proj. będzie wsparcie min.70NGO oraz min.150 przedstawicieli III sektora.</a:t>
            </a:r>
          </a:p>
          <a:p>
            <a:pPr marL="0" indent="0">
              <a:buNone/>
            </a:pPr>
            <a:endParaRPr lang="pl-PL" sz="1200" dirty="0"/>
          </a:p>
        </p:txBody>
      </p:sp>
      <p:sp>
        <p:nvSpPr>
          <p:cNvPr id="4" name="Symbol zastępczy numeru slajdu 3">
            <a:extLst>
              <a:ext uri="{FF2B5EF4-FFF2-40B4-BE49-F238E27FC236}">
                <a16:creationId xmlns:a16="http://schemas.microsoft.com/office/drawing/2014/main" id="{16F96232-4048-0A8A-7876-B55CC418166E}"/>
              </a:ext>
            </a:extLst>
          </p:cNvPr>
          <p:cNvSpPr>
            <a:spLocks noGrp="1"/>
          </p:cNvSpPr>
          <p:nvPr>
            <p:ph type="sldNum" sz="quarter" idx="10"/>
          </p:nvPr>
        </p:nvSpPr>
        <p:spPr/>
        <p:txBody>
          <a:bodyPr/>
          <a:lstStyle/>
          <a:p>
            <a:fld id="{EB4015AA-59F6-416B-87A6-8E3D940284E2}" type="slidenum">
              <a:rPr lang="pl-PL" smtClean="0"/>
              <a:pPr/>
              <a:t>21</a:t>
            </a:fld>
            <a:endParaRPr lang="pl-PL" dirty="0"/>
          </a:p>
        </p:txBody>
      </p:sp>
    </p:spTree>
    <p:extLst>
      <p:ext uri="{BB962C8B-B14F-4D97-AF65-F5344CB8AC3E}">
        <p14:creationId xmlns:p14="http://schemas.microsoft.com/office/powerpoint/2010/main" val="3422141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E585D-FEED-9E07-C5E9-28A9F78D77A0}"/>
            </a:ext>
          </a:extLst>
        </p:cNvPr>
        <p:cNvGrpSpPr/>
        <p:nvPr/>
      </p:nvGrpSpPr>
      <p:grpSpPr>
        <a:xfrm>
          <a:off x="0" y="0"/>
          <a:ext cx="0" cy="0"/>
          <a:chOff x="0" y="0"/>
          <a:chExt cx="0" cy="0"/>
        </a:xfrm>
      </p:grpSpPr>
      <p:sp>
        <p:nvSpPr>
          <p:cNvPr id="3" name="Symbol zastępczy numeru slajdu 2">
            <a:extLst>
              <a:ext uri="{FF2B5EF4-FFF2-40B4-BE49-F238E27FC236}">
                <a16:creationId xmlns:a16="http://schemas.microsoft.com/office/drawing/2014/main" id="{9DDE53C4-EB39-D443-E1C8-4059DBE72CED}"/>
              </a:ext>
            </a:extLst>
          </p:cNvPr>
          <p:cNvSpPr>
            <a:spLocks noGrp="1"/>
          </p:cNvSpPr>
          <p:nvPr>
            <p:ph type="sldNum" sz="quarter" idx="10"/>
          </p:nvPr>
        </p:nvSpPr>
        <p:spPr/>
        <p:txBody>
          <a:bodyPr/>
          <a:lstStyle/>
          <a:p>
            <a:fld id="{740847FB-6D0F-40DB-BBD4-15809D9AB105}" type="slidenum">
              <a:rPr lang="pl-PL" smtClean="0"/>
              <a:t>22</a:t>
            </a:fld>
            <a:endParaRPr lang="pl-PL" dirty="0"/>
          </a:p>
        </p:txBody>
      </p:sp>
      <p:sp>
        <p:nvSpPr>
          <p:cNvPr id="12" name="Tytuł 1">
            <a:extLst>
              <a:ext uri="{FF2B5EF4-FFF2-40B4-BE49-F238E27FC236}">
                <a16:creationId xmlns:a16="http://schemas.microsoft.com/office/drawing/2014/main" id="{AC278AE3-4C79-11C7-5CF9-45474AF63FCE}"/>
              </a:ext>
            </a:extLst>
          </p:cNvPr>
          <p:cNvSpPr>
            <a:spLocks noGrp="1"/>
          </p:cNvSpPr>
          <p:nvPr>
            <p:ph type="title"/>
          </p:nvPr>
        </p:nvSpPr>
        <p:spPr>
          <a:xfrm>
            <a:off x="1168613" y="740229"/>
            <a:ext cx="9852728" cy="851135"/>
          </a:xfrm>
        </p:spPr>
        <p:txBody>
          <a:bodyPr>
            <a:normAutofit fontScale="90000"/>
          </a:bodyPr>
          <a:lstStyle/>
          <a:p>
            <a:pPr algn="ctr"/>
            <a:r>
              <a:rPr lang="pl-PL" sz="2000" b="1" dirty="0">
                <a:highlight>
                  <a:srgbClr val="FFFFFF"/>
                </a:highlight>
              </a:rPr>
              <a:t> </a:t>
            </a:r>
            <a:br>
              <a:rPr lang="pl-PL" sz="2000" b="1" dirty="0">
                <a:highlight>
                  <a:srgbClr val="FFFFFF"/>
                </a:highlight>
              </a:rPr>
            </a:br>
            <a:r>
              <a:rPr lang="pl-PL" sz="2400" b="1" dirty="0">
                <a:highlight>
                  <a:srgbClr val="FFFFFF"/>
                </a:highlight>
              </a:rPr>
              <a:t>Projekt nr FEKP.01.03-IZ.00-0006/24 pn. Regionalny Akcelerator Biznesu – Platforma Współpracy Biznesu</a:t>
            </a:r>
            <a:endParaRPr lang="pl-PL" sz="2000" dirty="0">
              <a:highlight>
                <a:srgbClr val="FFFFFF"/>
              </a:highlight>
            </a:endParaRPr>
          </a:p>
        </p:txBody>
      </p:sp>
      <p:sp>
        <p:nvSpPr>
          <p:cNvPr id="6" name="Tytuł 1">
            <a:extLst>
              <a:ext uri="{FF2B5EF4-FFF2-40B4-BE49-F238E27FC236}">
                <a16:creationId xmlns:a16="http://schemas.microsoft.com/office/drawing/2014/main" id="{BEABB8A1-9DA9-DFC5-54E2-2752FA7146BC}"/>
              </a:ext>
            </a:extLst>
          </p:cNvPr>
          <p:cNvSpPr txBox="1">
            <a:spLocks/>
          </p:cNvSpPr>
          <p:nvPr/>
        </p:nvSpPr>
        <p:spPr>
          <a:xfrm>
            <a:off x="1168613" y="1994262"/>
            <a:ext cx="9852728" cy="539931"/>
          </a:xfrm>
          <a:prstGeom prst="rect">
            <a:avLst/>
          </a:prstGeom>
        </p:spPr>
        <p:txBody>
          <a:bodyPr vert="horz" lIns="0" tIns="0" rIns="0" bIns="0" rtlCol="0" anchor="t" anchorCtr="0">
            <a:normAutofit/>
          </a:bodyPr>
          <a:lstStyle>
            <a:lvl1pPr algn="l" defTabSz="914406" rtl="0" eaLnBrk="1" latinLnBrk="0" hangingPunct="1">
              <a:lnSpc>
                <a:spcPts val="3266"/>
              </a:lnSpc>
              <a:spcBef>
                <a:spcPct val="0"/>
              </a:spcBef>
              <a:buNone/>
              <a:defRPr sz="2540" b="1" kern="1200">
                <a:solidFill>
                  <a:schemeClr val="tx2"/>
                </a:solidFill>
                <a:latin typeface="Open Sans" pitchFamily="2" charset="0"/>
                <a:ea typeface="Open Sans" pitchFamily="2" charset="0"/>
                <a:cs typeface="Open Sans" pitchFamily="2" charset="0"/>
              </a:defRPr>
            </a:lvl1pPr>
          </a:lstStyle>
          <a:p>
            <a:pPr algn="ctr"/>
            <a:r>
              <a:rPr lang="pl-PL" sz="2000" dirty="0"/>
              <a:t>Beneficjent: Izba Przemysłowo-Handlowa w Toruniu</a:t>
            </a:r>
          </a:p>
        </p:txBody>
      </p:sp>
      <p:sp>
        <p:nvSpPr>
          <p:cNvPr id="13" name="Symbol zastępczy zawartości 12">
            <a:extLst>
              <a:ext uri="{FF2B5EF4-FFF2-40B4-BE49-F238E27FC236}">
                <a16:creationId xmlns:a16="http://schemas.microsoft.com/office/drawing/2014/main" id="{CBABB86E-D640-BC9E-1117-8EB2208F7079}"/>
              </a:ext>
            </a:extLst>
          </p:cNvPr>
          <p:cNvSpPr>
            <a:spLocks noGrp="1"/>
          </p:cNvSpPr>
          <p:nvPr>
            <p:ph idx="1"/>
          </p:nvPr>
        </p:nvSpPr>
        <p:spPr>
          <a:xfrm>
            <a:off x="1619793" y="2899954"/>
            <a:ext cx="9402789" cy="2159725"/>
          </a:xfrm>
        </p:spPr>
        <p:txBody>
          <a:bodyPr>
            <a:normAutofit/>
          </a:bodyPr>
          <a:lstStyle/>
          <a:p>
            <a:pPr>
              <a:buFont typeface="Wingdings" panose="05000000000000000000" pitchFamily="2" charset="2"/>
              <a:buChar char="§"/>
            </a:pPr>
            <a:r>
              <a:rPr lang="pl-PL" sz="2000" dirty="0"/>
              <a:t>Okres realizacji projektu: </a:t>
            </a:r>
            <a:r>
              <a:rPr lang="pl-PL" sz="2000" b="1" dirty="0"/>
              <a:t>od 1 stycznia 2024 r. do 31 sierpnia 2027 r.</a:t>
            </a:r>
          </a:p>
          <a:p>
            <a:pPr>
              <a:buFont typeface="Wingdings" panose="05000000000000000000" pitchFamily="2" charset="2"/>
              <a:buChar char="§"/>
            </a:pPr>
            <a:r>
              <a:rPr lang="pl-PL" sz="2000" dirty="0"/>
              <a:t>Wydatki kwalifikowalne projektu: </a:t>
            </a:r>
            <a:r>
              <a:rPr lang="pl-PL" sz="2000" b="1" dirty="0"/>
              <a:t>28 661 662,00 zł</a:t>
            </a:r>
          </a:p>
          <a:p>
            <a:pPr>
              <a:buFont typeface="Wingdings" panose="05000000000000000000" pitchFamily="2" charset="2"/>
              <a:buChar char="§"/>
            </a:pPr>
            <a:r>
              <a:rPr lang="pl-PL" sz="2000" dirty="0"/>
              <a:t>Dofinansowanie z EFRR: </a:t>
            </a:r>
            <a:r>
              <a:rPr lang="pl-PL" sz="2000" b="1" dirty="0"/>
              <a:t>21 544 971,32 zł</a:t>
            </a:r>
          </a:p>
          <a:p>
            <a:pPr>
              <a:buFont typeface="Wingdings" panose="05000000000000000000" pitchFamily="2" charset="2"/>
              <a:buChar char="§"/>
            </a:pPr>
            <a:r>
              <a:rPr lang="pl-PL" sz="2000" dirty="0"/>
              <a:t>Data podpisania Umowy: </a:t>
            </a:r>
            <a:r>
              <a:rPr lang="pl-PL" sz="2000" b="1" dirty="0"/>
              <a:t>4 listopada 2024 r.</a:t>
            </a:r>
          </a:p>
        </p:txBody>
      </p:sp>
    </p:spTree>
    <p:extLst>
      <p:ext uri="{BB962C8B-B14F-4D97-AF65-F5344CB8AC3E}">
        <p14:creationId xmlns:p14="http://schemas.microsoft.com/office/powerpoint/2010/main" val="1191325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5D4E7-8DBA-EECA-A5E8-956CC8A067B8}"/>
            </a:ext>
          </a:extLst>
        </p:cNvPr>
        <p:cNvGrpSpPr/>
        <p:nvPr/>
      </p:nvGrpSpPr>
      <p:grpSpPr>
        <a:xfrm>
          <a:off x="0" y="0"/>
          <a:ext cx="0" cy="0"/>
          <a:chOff x="0" y="0"/>
          <a:chExt cx="0" cy="0"/>
        </a:xfrm>
      </p:grpSpPr>
      <p:sp>
        <p:nvSpPr>
          <p:cNvPr id="3" name="Symbol zastępczy numeru slajdu 2">
            <a:extLst>
              <a:ext uri="{FF2B5EF4-FFF2-40B4-BE49-F238E27FC236}">
                <a16:creationId xmlns:a16="http://schemas.microsoft.com/office/drawing/2014/main" id="{02A0C3ED-DE64-5F37-3C55-180B6EBB4CD3}"/>
              </a:ext>
            </a:extLst>
          </p:cNvPr>
          <p:cNvSpPr>
            <a:spLocks noGrp="1"/>
          </p:cNvSpPr>
          <p:nvPr>
            <p:ph type="sldNum" sz="quarter" idx="10"/>
          </p:nvPr>
        </p:nvSpPr>
        <p:spPr/>
        <p:txBody>
          <a:bodyPr/>
          <a:lstStyle/>
          <a:p>
            <a:fld id="{740847FB-6D0F-40DB-BBD4-15809D9AB105}" type="slidenum">
              <a:rPr lang="pl-PL" smtClean="0"/>
              <a:t>23</a:t>
            </a:fld>
            <a:endParaRPr lang="pl-PL" dirty="0"/>
          </a:p>
        </p:txBody>
      </p:sp>
      <p:sp>
        <p:nvSpPr>
          <p:cNvPr id="12" name="Tytuł 1">
            <a:extLst>
              <a:ext uri="{FF2B5EF4-FFF2-40B4-BE49-F238E27FC236}">
                <a16:creationId xmlns:a16="http://schemas.microsoft.com/office/drawing/2014/main" id="{1E5F51EA-F016-9404-74F4-9039CE560485}"/>
              </a:ext>
            </a:extLst>
          </p:cNvPr>
          <p:cNvSpPr>
            <a:spLocks noGrp="1"/>
          </p:cNvSpPr>
          <p:nvPr>
            <p:ph type="title"/>
          </p:nvPr>
        </p:nvSpPr>
        <p:spPr>
          <a:xfrm>
            <a:off x="1168613" y="78377"/>
            <a:ext cx="9852728" cy="1114697"/>
          </a:xfrm>
        </p:spPr>
        <p:txBody>
          <a:bodyPr>
            <a:normAutofit fontScale="90000"/>
          </a:bodyPr>
          <a:lstStyle/>
          <a:p>
            <a:pPr algn="ctr"/>
            <a:r>
              <a:rPr lang="pl-PL" sz="1800" b="1" dirty="0">
                <a:highlight>
                  <a:srgbClr val="FFFFFF"/>
                </a:highlight>
              </a:rPr>
              <a:t> </a:t>
            </a:r>
            <a:br>
              <a:rPr lang="pl-PL" sz="1800" b="1" dirty="0">
                <a:highlight>
                  <a:srgbClr val="FFFFFF"/>
                </a:highlight>
              </a:rPr>
            </a:br>
            <a:r>
              <a:rPr lang="pl-PL" sz="2000" b="1" dirty="0">
                <a:highlight>
                  <a:srgbClr val="FFFFFF"/>
                </a:highlight>
              </a:rPr>
              <a:t>Projekt nr FEKP.01.03-IZ.00-0006/24 pn. Regionalny Akcelerator Biznesu – Platforma Współpracy Biznesu</a:t>
            </a:r>
            <a:endParaRPr lang="pl-PL" sz="2000" dirty="0">
              <a:highlight>
                <a:srgbClr val="FFFFFF"/>
              </a:highlight>
            </a:endParaRPr>
          </a:p>
        </p:txBody>
      </p:sp>
      <p:sp>
        <p:nvSpPr>
          <p:cNvPr id="6" name="Tytuł 1">
            <a:extLst>
              <a:ext uri="{FF2B5EF4-FFF2-40B4-BE49-F238E27FC236}">
                <a16:creationId xmlns:a16="http://schemas.microsoft.com/office/drawing/2014/main" id="{9367985F-95B7-6B7D-6B27-B5ECCDDCFEF9}"/>
              </a:ext>
            </a:extLst>
          </p:cNvPr>
          <p:cNvSpPr txBox="1">
            <a:spLocks/>
          </p:cNvSpPr>
          <p:nvPr/>
        </p:nvSpPr>
        <p:spPr>
          <a:xfrm>
            <a:off x="1168613" y="1299880"/>
            <a:ext cx="9852728" cy="424219"/>
          </a:xfrm>
          <a:prstGeom prst="rect">
            <a:avLst/>
          </a:prstGeom>
        </p:spPr>
        <p:txBody>
          <a:bodyPr vert="horz" lIns="0" tIns="0" rIns="0" bIns="0" rtlCol="0" anchor="t" anchorCtr="0">
            <a:normAutofit fontScale="25000" lnSpcReduction="20000"/>
          </a:bodyPr>
          <a:lstStyle>
            <a:lvl1pPr algn="l" defTabSz="914406" rtl="0" eaLnBrk="1" latinLnBrk="0" hangingPunct="1">
              <a:lnSpc>
                <a:spcPts val="3266"/>
              </a:lnSpc>
              <a:spcBef>
                <a:spcPct val="0"/>
              </a:spcBef>
              <a:buNone/>
              <a:defRPr sz="2540" b="1" kern="1200">
                <a:solidFill>
                  <a:schemeClr val="tx2"/>
                </a:solidFill>
                <a:latin typeface="Open Sans" pitchFamily="2" charset="0"/>
                <a:ea typeface="Open Sans" pitchFamily="2" charset="0"/>
                <a:cs typeface="Open Sans" pitchFamily="2" charset="0"/>
              </a:defRPr>
            </a:lvl1pPr>
          </a:lstStyle>
          <a:p>
            <a:pPr algn="ctr"/>
            <a:r>
              <a:rPr lang="pl-PL" sz="7200" dirty="0"/>
              <a:t>Beneficjent: Izba Przemysłowo-Handlowa w Toruniu</a:t>
            </a:r>
          </a:p>
          <a:p>
            <a:pPr algn="ctr"/>
            <a:r>
              <a:rPr lang="pl-PL" sz="2000" dirty="0"/>
              <a:t>.</a:t>
            </a:r>
          </a:p>
        </p:txBody>
      </p:sp>
      <p:sp>
        <p:nvSpPr>
          <p:cNvPr id="13" name="Symbol zastępczy zawartości 12">
            <a:extLst>
              <a:ext uri="{FF2B5EF4-FFF2-40B4-BE49-F238E27FC236}">
                <a16:creationId xmlns:a16="http://schemas.microsoft.com/office/drawing/2014/main" id="{778939A6-1DA1-3B4E-EECA-ECF10B05C9EA}"/>
              </a:ext>
            </a:extLst>
          </p:cNvPr>
          <p:cNvSpPr>
            <a:spLocks noGrp="1"/>
          </p:cNvSpPr>
          <p:nvPr>
            <p:ph idx="1"/>
          </p:nvPr>
        </p:nvSpPr>
        <p:spPr>
          <a:xfrm>
            <a:off x="1097279" y="2011680"/>
            <a:ext cx="9562011" cy="4693920"/>
          </a:xfrm>
        </p:spPr>
        <p:txBody>
          <a:bodyPr>
            <a:normAutofit fontScale="85000" lnSpcReduction="10000"/>
          </a:bodyPr>
          <a:lstStyle/>
          <a:p>
            <a:pPr marL="0" indent="0">
              <a:buNone/>
            </a:pPr>
            <a:r>
              <a:rPr lang="pl-PL" sz="1700" b="1" i="0" dirty="0">
                <a:effectLst/>
                <a:latin typeface="Open Sans" panose="020B0606030504020204" pitchFamily="34" charset="0"/>
                <a:ea typeface="Open Sans" panose="020B0606030504020204" pitchFamily="34" charset="0"/>
                <a:cs typeface="Open Sans" panose="020B0606030504020204" pitchFamily="34" charset="0"/>
              </a:rPr>
              <a:t>Celem projektu </a:t>
            </a:r>
            <a:r>
              <a:rPr lang="pl-PL" sz="1700" b="0" i="0" dirty="0">
                <a:effectLst/>
                <a:latin typeface="Open Sans" panose="020B0606030504020204" pitchFamily="34" charset="0"/>
                <a:ea typeface="Open Sans" panose="020B0606030504020204" pitchFamily="34" charset="0"/>
                <a:cs typeface="Open Sans" panose="020B0606030504020204" pitchFamily="34" charset="0"/>
              </a:rPr>
              <a:t>jest zainicjowanie i wsparcie współpracy start-</a:t>
            </a:r>
            <a:r>
              <a:rPr lang="pl-PL" sz="1700" b="0" i="0" dirty="0" err="1">
                <a:effectLst/>
                <a:latin typeface="Open Sans" panose="020B0606030504020204" pitchFamily="34" charset="0"/>
                <a:ea typeface="Open Sans" panose="020B0606030504020204" pitchFamily="34" charset="0"/>
                <a:cs typeface="Open Sans" panose="020B0606030504020204" pitchFamily="34" charset="0"/>
              </a:rPr>
              <a:t>upów</a:t>
            </a:r>
            <a:r>
              <a:rPr lang="pl-PL" sz="1700" b="0" i="0" dirty="0">
                <a:effectLst/>
                <a:latin typeface="Open Sans" panose="020B0606030504020204" pitchFamily="34" charset="0"/>
                <a:ea typeface="Open Sans" panose="020B0606030504020204" pitchFamily="34" charset="0"/>
                <a:cs typeface="Open Sans" panose="020B0606030504020204" pitchFamily="34" charset="0"/>
              </a:rPr>
              <a:t> z dużymi i/lub średnimi firmami </a:t>
            </a:r>
            <a:r>
              <a:rPr lang="pl-PL" sz="1700" b="0" i="0" dirty="0" err="1">
                <a:effectLst/>
                <a:latin typeface="Open Sans" panose="020B0606030504020204" pitchFamily="34" charset="0"/>
                <a:ea typeface="Open Sans" panose="020B0606030504020204" pitchFamily="34" charset="0"/>
                <a:cs typeface="Open Sans" panose="020B0606030504020204" pitchFamily="34" charset="0"/>
              </a:rPr>
              <a:t>m.in.o</a:t>
            </a:r>
            <a:r>
              <a:rPr lang="pl-PL" sz="1700" b="0" i="0" dirty="0">
                <a:effectLst/>
                <a:latin typeface="Open Sans" panose="020B0606030504020204" pitchFamily="34" charset="0"/>
                <a:ea typeface="Open Sans" panose="020B0606030504020204" pitchFamily="34" charset="0"/>
                <a:cs typeface="Open Sans" panose="020B0606030504020204" pitchFamily="34" charset="0"/>
              </a:rPr>
              <a:t> zasięgu międzynarodowym. Zakłada się, że współpraca ze start-</a:t>
            </a:r>
            <a:r>
              <a:rPr lang="pl-PL" sz="1700" b="0" i="0" dirty="0" err="1">
                <a:effectLst/>
                <a:latin typeface="Open Sans" panose="020B0606030504020204" pitchFamily="34" charset="0"/>
                <a:ea typeface="Open Sans" panose="020B0606030504020204" pitchFamily="34" charset="0"/>
                <a:cs typeface="Open Sans" panose="020B0606030504020204" pitchFamily="34" charset="0"/>
              </a:rPr>
              <a:t>upami</a:t>
            </a:r>
            <a:r>
              <a:rPr lang="pl-PL" sz="1700" b="0" i="0" dirty="0">
                <a:effectLst/>
                <a:latin typeface="Open Sans" panose="020B0606030504020204" pitchFamily="34" charset="0"/>
                <a:ea typeface="Open Sans" panose="020B0606030504020204" pitchFamily="34" charset="0"/>
                <a:cs typeface="Open Sans" panose="020B0606030504020204" pitchFamily="34" charset="0"/>
              </a:rPr>
              <a:t> będzie inicjowana i przeprowadzana w ramach Programu Akceleracyjnego (dalej: </a:t>
            </a:r>
            <a:r>
              <a:rPr lang="pl-PL" sz="1700" b="1" i="0" dirty="0">
                <a:effectLst/>
                <a:latin typeface="Open Sans" panose="020B0606030504020204" pitchFamily="34" charset="0"/>
                <a:ea typeface="Open Sans" panose="020B0606030504020204" pitchFamily="34" charset="0"/>
                <a:cs typeface="Open Sans" panose="020B0606030504020204" pitchFamily="34" charset="0"/>
              </a:rPr>
              <a:t>PA</a:t>
            </a:r>
            <a:r>
              <a:rPr lang="pl-PL" sz="1700" b="0" i="0" dirty="0">
                <a:effectLst/>
                <a:latin typeface="Open Sans" panose="020B0606030504020204" pitchFamily="34" charset="0"/>
                <a:ea typeface="Open Sans" panose="020B0606030504020204" pitchFamily="34" charset="0"/>
                <a:cs typeface="Open Sans" panose="020B0606030504020204" pitchFamily="34" charset="0"/>
              </a:rPr>
              <a:t>) (obejmującego mentoring, skalowanie, internacjonalizację, współpracę badawczą, stabilizację procesów produkcyjnych</a:t>
            </a:r>
            <a:r>
              <a:rPr lang="pl-PL" sz="1700" dirty="0">
                <a:latin typeface="Open Sans" panose="020B0606030504020204" pitchFamily="34" charset="0"/>
                <a:ea typeface="Open Sans" panose="020B0606030504020204" pitchFamily="34" charset="0"/>
                <a:cs typeface="Open Sans" panose="020B0606030504020204" pitchFamily="34" charset="0"/>
              </a:rPr>
              <a:t> </a:t>
            </a:r>
            <a:r>
              <a:rPr lang="pl-PL" sz="1700" b="0" i="0" dirty="0">
                <a:effectLst/>
                <a:latin typeface="Open Sans" panose="020B0606030504020204" pitchFamily="34" charset="0"/>
                <a:ea typeface="Open Sans" panose="020B0606030504020204" pitchFamily="34" charset="0"/>
                <a:cs typeface="Open Sans" panose="020B0606030504020204" pitchFamily="34" charset="0"/>
              </a:rPr>
              <a:t>i usługowych) przez komercjalizację innowacyjnych pomysłów lub technologii istotnych dla funkcjonowania dużych i średnich firm. Program Akceleracyjny będzie uzupełniony wsparciem dotacyjnym, które umożliwi start-</a:t>
            </a:r>
            <a:r>
              <a:rPr lang="pl-PL" sz="1700" b="0" i="0" dirty="0" err="1">
                <a:effectLst/>
                <a:latin typeface="Open Sans" panose="020B0606030504020204" pitchFamily="34" charset="0"/>
                <a:ea typeface="Open Sans" panose="020B0606030504020204" pitchFamily="34" charset="0"/>
                <a:cs typeface="Open Sans" panose="020B0606030504020204" pitchFamily="34" charset="0"/>
              </a:rPr>
              <a:t>upom</a:t>
            </a:r>
            <a:r>
              <a:rPr lang="pl-PL" sz="1700" b="0" i="0" dirty="0">
                <a:effectLst/>
                <a:latin typeface="Open Sans" panose="020B0606030504020204" pitchFamily="34" charset="0"/>
                <a:ea typeface="Open Sans" panose="020B0606030504020204" pitchFamily="34" charset="0"/>
                <a:cs typeface="Open Sans" panose="020B0606030504020204" pitchFamily="34" charset="0"/>
              </a:rPr>
              <a:t>-uczestnikom projektu z obszarów OSI (borykającym się ze szczególnymi trudnościami we wychodzeniu na rynek, testowaniu produktów, walidowaniu ich) przygotowanie się do wejścia na rynek od strony finansowej, pozwoli na właściwie wycenianie swoich projektów i jednocześnie umożliwi im przygotowanie się do rozmów z potencjalnymi inwestorami.</a:t>
            </a:r>
          </a:p>
          <a:p>
            <a:pPr marL="0" indent="0">
              <a:buNone/>
            </a:pPr>
            <a:r>
              <a:rPr lang="pl-PL" sz="1700" b="0" i="0" dirty="0">
                <a:effectLst/>
                <a:latin typeface="Open Sans" panose="020B0606030504020204" pitchFamily="34" charset="0"/>
                <a:ea typeface="Open Sans" panose="020B0606030504020204" pitchFamily="34" charset="0"/>
                <a:cs typeface="Open Sans" panose="020B0606030504020204" pitchFamily="34" charset="0"/>
              </a:rPr>
              <a:t> </a:t>
            </a:r>
            <a:r>
              <a:rPr lang="pl-PL" sz="1700" b="1" i="0" dirty="0">
                <a:effectLst/>
                <a:latin typeface="Open Sans" panose="020B0606030504020204" pitchFamily="34" charset="0"/>
                <a:ea typeface="Open Sans" panose="020B0606030504020204" pitchFamily="34" charset="0"/>
                <a:cs typeface="Open Sans" panose="020B0606030504020204" pitchFamily="34" charset="0"/>
              </a:rPr>
              <a:t>Projekt będzie realizowany w 3 etapach:</a:t>
            </a:r>
          </a:p>
          <a:p>
            <a:pPr marL="0" indent="0">
              <a:buNone/>
            </a:pPr>
            <a:endParaRPr lang="pl-PL" sz="1700" b="1" dirty="0">
              <a:latin typeface="Open Sans" panose="020B0606030504020204" pitchFamily="34" charset="0"/>
              <a:ea typeface="Open Sans" panose="020B0606030504020204" pitchFamily="34" charset="0"/>
              <a:cs typeface="Open Sans" panose="020B0606030504020204" pitchFamily="34" charset="0"/>
            </a:endParaRPr>
          </a:p>
          <a:p>
            <a:pPr lvl="1">
              <a:buClr>
                <a:schemeClr val="accent1"/>
              </a:buClr>
              <a:buFont typeface="Wingdings" panose="05000000000000000000" pitchFamily="2" charset="2"/>
              <a:buChar char="§"/>
            </a:pPr>
            <a:r>
              <a:rPr lang="pl-PL" sz="1700" b="1" dirty="0">
                <a:latin typeface="Open Sans" panose="020B0606030504020204" pitchFamily="34" charset="0"/>
                <a:ea typeface="Open Sans" panose="020B0606030504020204" pitchFamily="34" charset="0"/>
                <a:cs typeface="Open Sans" panose="020B0606030504020204" pitchFamily="34" charset="0"/>
              </a:rPr>
              <a:t>p</a:t>
            </a:r>
            <a:r>
              <a:rPr lang="pl-PL" sz="1700" b="1" i="0" dirty="0">
                <a:effectLst/>
                <a:latin typeface="Open Sans" panose="020B0606030504020204" pitchFamily="34" charset="0"/>
                <a:ea typeface="Open Sans" panose="020B0606030504020204" pitchFamily="34" charset="0"/>
                <a:cs typeface="Open Sans" panose="020B0606030504020204" pitchFamily="34" charset="0"/>
              </a:rPr>
              <a:t>ierwszym etapem </a:t>
            </a:r>
            <a:r>
              <a:rPr lang="pl-PL" sz="1700" b="0" i="0" dirty="0">
                <a:effectLst/>
                <a:latin typeface="Open Sans" panose="020B0606030504020204" pitchFamily="34" charset="0"/>
                <a:ea typeface="Open Sans" panose="020B0606030504020204" pitchFamily="34" charset="0"/>
                <a:cs typeface="Open Sans" panose="020B0606030504020204" pitchFamily="34" charset="0"/>
              </a:rPr>
              <a:t>realizacji będzie wyłanianie do udziału w projekcie dużych i/lub średnich firm oraz rekrutacja start-</a:t>
            </a:r>
            <a:r>
              <a:rPr lang="pl-PL" sz="1700" b="0" i="0" dirty="0" err="1">
                <a:effectLst/>
                <a:latin typeface="Open Sans" panose="020B0606030504020204" pitchFamily="34" charset="0"/>
                <a:ea typeface="Open Sans" panose="020B0606030504020204" pitchFamily="34" charset="0"/>
                <a:cs typeface="Open Sans" panose="020B0606030504020204" pitchFamily="34" charset="0"/>
              </a:rPr>
              <a:t>upów</a:t>
            </a:r>
            <a:r>
              <a:rPr lang="pl-PL" sz="1700" b="0" i="0" dirty="0">
                <a:effectLst/>
                <a:latin typeface="Open Sans" panose="020B0606030504020204" pitchFamily="34" charset="0"/>
                <a:ea typeface="Open Sans" panose="020B0606030504020204" pitchFamily="34" charset="0"/>
                <a:cs typeface="Open Sans" panose="020B0606030504020204" pitchFamily="34" charset="0"/>
              </a:rPr>
              <a:t> do udziału w projekcie. Wyłanianie Odbiorców Technologii (dalej: </a:t>
            </a:r>
            <a:r>
              <a:rPr lang="pl-PL" sz="1700" b="1" i="0" dirty="0">
                <a:effectLst/>
                <a:latin typeface="Open Sans" panose="020B0606030504020204" pitchFamily="34" charset="0"/>
                <a:ea typeface="Open Sans" panose="020B0606030504020204" pitchFamily="34" charset="0"/>
                <a:cs typeface="Open Sans" panose="020B0606030504020204" pitchFamily="34" charset="0"/>
              </a:rPr>
              <a:t>OT</a:t>
            </a:r>
            <a:r>
              <a:rPr lang="pl-PL" sz="1700" b="0" i="0" dirty="0">
                <a:effectLst/>
                <a:latin typeface="Open Sans" panose="020B0606030504020204" pitchFamily="34" charset="0"/>
                <a:ea typeface="Open Sans" panose="020B0606030504020204" pitchFamily="34" charset="0"/>
                <a:cs typeface="Open Sans" panose="020B0606030504020204" pitchFamily="34" charset="0"/>
              </a:rPr>
              <a:t>) i rekrutacja start-</a:t>
            </a:r>
            <a:r>
              <a:rPr lang="pl-PL" sz="1700" b="0" i="0" dirty="0" err="1">
                <a:effectLst/>
                <a:latin typeface="Open Sans" panose="020B0606030504020204" pitchFamily="34" charset="0"/>
                <a:ea typeface="Open Sans" panose="020B0606030504020204" pitchFamily="34" charset="0"/>
                <a:cs typeface="Open Sans" panose="020B0606030504020204" pitchFamily="34" charset="0"/>
              </a:rPr>
              <a:t>upów</a:t>
            </a:r>
            <a:r>
              <a:rPr lang="pl-PL" sz="1700" b="0" i="0" dirty="0">
                <a:effectLst/>
                <a:latin typeface="Open Sans" panose="020B0606030504020204" pitchFamily="34" charset="0"/>
                <a:ea typeface="Open Sans" panose="020B0606030504020204" pitchFamily="34" charset="0"/>
                <a:cs typeface="Open Sans" panose="020B0606030504020204" pitchFamily="34" charset="0"/>
              </a:rPr>
              <a:t> będzie następowała przy użyciu dedykowanego do tego celu generatora.</a:t>
            </a:r>
          </a:p>
          <a:p>
            <a:pPr lvl="1">
              <a:buClr>
                <a:schemeClr val="accent1"/>
              </a:buClr>
              <a:buFont typeface="Wingdings" panose="05000000000000000000" pitchFamily="2" charset="2"/>
              <a:buChar char="§"/>
            </a:pPr>
            <a:endParaRPr lang="pl-PL" sz="1700" dirty="0"/>
          </a:p>
        </p:txBody>
      </p:sp>
    </p:spTree>
    <p:extLst>
      <p:ext uri="{BB962C8B-B14F-4D97-AF65-F5344CB8AC3E}">
        <p14:creationId xmlns:p14="http://schemas.microsoft.com/office/powerpoint/2010/main" val="246102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72DBA01-1DA3-58BB-A234-A33D00300EB1}"/>
              </a:ext>
            </a:extLst>
          </p:cNvPr>
          <p:cNvSpPr>
            <a:spLocks noGrp="1"/>
          </p:cNvSpPr>
          <p:nvPr>
            <p:ph type="title"/>
          </p:nvPr>
        </p:nvSpPr>
        <p:spPr/>
        <p:txBody>
          <a:bodyPr>
            <a:normAutofit fontScale="90000"/>
          </a:bodyPr>
          <a:lstStyle/>
          <a:p>
            <a:pPr algn="ctr"/>
            <a:r>
              <a:rPr lang="pl-PL" sz="2000" b="1" dirty="0">
                <a:highlight>
                  <a:srgbClr val="FFFFFF"/>
                </a:highlight>
              </a:rPr>
              <a:t>Projekt nr FEKP.01.03-IZ.00-0006/24 pn. Regionalny Akcelerator Biznesu – Platforma Współpracy Biznesu</a:t>
            </a:r>
            <a:br>
              <a:rPr lang="pl-PL" sz="2000" b="1" dirty="0"/>
            </a:br>
            <a:r>
              <a:rPr lang="pl-PL" sz="2000" dirty="0"/>
              <a:t>Beneficjent: Izba Przemysłowo-Handlowa w Toruniu</a:t>
            </a:r>
            <a:br>
              <a:rPr lang="pl-PL" sz="2800" dirty="0"/>
            </a:br>
            <a:br>
              <a:rPr lang="pl-PL" sz="2800" b="1" dirty="0"/>
            </a:br>
            <a:endParaRPr lang="pl-PL" dirty="0"/>
          </a:p>
        </p:txBody>
      </p:sp>
      <p:sp>
        <p:nvSpPr>
          <p:cNvPr id="3" name="Symbol zastępczy zawartości 2">
            <a:extLst>
              <a:ext uri="{FF2B5EF4-FFF2-40B4-BE49-F238E27FC236}">
                <a16:creationId xmlns:a16="http://schemas.microsoft.com/office/drawing/2014/main" id="{A8E54B31-0FA9-5D90-B5BF-4C7B28C0EA05}"/>
              </a:ext>
            </a:extLst>
          </p:cNvPr>
          <p:cNvSpPr>
            <a:spLocks noGrp="1"/>
          </p:cNvSpPr>
          <p:nvPr>
            <p:ph idx="1"/>
          </p:nvPr>
        </p:nvSpPr>
        <p:spPr>
          <a:xfrm>
            <a:off x="1036320" y="2203269"/>
            <a:ext cx="9986263" cy="4249782"/>
          </a:xfrm>
        </p:spPr>
        <p:txBody>
          <a:bodyPr>
            <a:normAutofit fontScale="85000" lnSpcReduction="10000"/>
          </a:bodyPr>
          <a:lstStyle/>
          <a:p>
            <a:pPr lvl="1">
              <a:buClr>
                <a:schemeClr val="accent1"/>
              </a:buClr>
              <a:buFont typeface="Wingdings" panose="05000000000000000000" pitchFamily="2" charset="2"/>
              <a:buChar char="§"/>
            </a:pPr>
            <a:r>
              <a:rPr lang="pl-PL" sz="1800" b="1" dirty="0">
                <a:latin typeface="Open Sans" panose="020B0606030504020204" pitchFamily="34" charset="0"/>
                <a:ea typeface="Open Sans" panose="020B0606030504020204" pitchFamily="34" charset="0"/>
                <a:cs typeface="Open Sans" panose="020B0606030504020204" pitchFamily="34" charset="0"/>
              </a:rPr>
              <a:t>d</a:t>
            </a:r>
            <a:r>
              <a:rPr lang="pl-PL" sz="1800" b="1" i="0" dirty="0">
                <a:effectLst/>
                <a:latin typeface="Open Sans" panose="020B0606030504020204" pitchFamily="34" charset="0"/>
                <a:ea typeface="Open Sans" panose="020B0606030504020204" pitchFamily="34" charset="0"/>
                <a:cs typeface="Open Sans" panose="020B0606030504020204" pitchFamily="34" charset="0"/>
              </a:rPr>
              <a:t>rugim etapem </a:t>
            </a:r>
            <a:r>
              <a:rPr lang="pl-PL" sz="1800" b="0" i="0" dirty="0">
                <a:effectLst/>
                <a:latin typeface="Open Sans" panose="020B0606030504020204" pitchFamily="34" charset="0"/>
                <a:ea typeface="Open Sans" panose="020B0606030504020204" pitchFamily="34" charset="0"/>
                <a:cs typeface="Open Sans" panose="020B0606030504020204" pitchFamily="34" charset="0"/>
              </a:rPr>
              <a:t>realizacji będzie proces, w ramach którego mentorzy-przedstawiciele OT zainicjują</a:t>
            </a:r>
            <a:br>
              <a:rPr lang="pl-PL" sz="1800" b="0" i="0" dirty="0">
                <a:effectLst/>
                <a:latin typeface="Open Sans" panose="020B0606030504020204" pitchFamily="34" charset="0"/>
                <a:ea typeface="Open Sans" panose="020B0606030504020204" pitchFamily="34" charset="0"/>
                <a:cs typeface="Open Sans" panose="020B0606030504020204" pitchFamily="34" charset="0"/>
              </a:rPr>
            </a:br>
            <a:r>
              <a:rPr lang="pl-PL" sz="1800" b="0" i="0" dirty="0">
                <a:effectLst/>
                <a:latin typeface="Open Sans" panose="020B0606030504020204" pitchFamily="34" charset="0"/>
                <a:ea typeface="Open Sans" panose="020B0606030504020204" pitchFamily="34" charset="0"/>
                <a:cs typeface="Open Sans" panose="020B0606030504020204" pitchFamily="34" charset="0"/>
              </a:rPr>
              <a:t> i będą prowadzić współpracę z dobranymi, wg wymagań OT, start-</a:t>
            </a:r>
            <a:r>
              <a:rPr lang="pl-PL" sz="1800" b="0" i="0" dirty="0" err="1">
                <a:effectLst/>
                <a:latin typeface="Open Sans" panose="020B0606030504020204" pitchFamily="34" charset="0"/>
                <a:ea typeface="Open Sans" panose="020B0606030504020204" pitchFamily="34" charset="0"/>
                <a:cs typeface="Open Sans" panose="020B0606030504020204" pitchFamily="34" charset="0"/>
              </a:rPr>
              <a:t>upami</a:t>
            </a:r>
            <a:r>
              <a:rPr lang="pl-PL" sz="1800" b="0" i="0" dirty="0">
                <a:effectLst/>
                <a:latin typeface="Open Sans" panose="020B0606030504020204" pitchFamily="34" charset="0"/>
                <a:ea typeface="Open Sans" panose="020B0606030504020204" pitchFamily="34" charset="0"/>
                <a:cs typeface="Open Sans" panose="020B0606030504020204" pitchFamily="34" charset="0"/>
              </a:rPr>
              <a:t>. W PA będą realizowane warsztaty prowadzone dla start-</a:t>
            </a:r>
            <a:r>
              <a:rPr lang="pl-PL" sz="1800" b="0" i="0" dirty="0" err="1">
                <a:effectLst/>
                <a:latin typeface="Open Sans" panose="020B0606030504020204" pitchFamily="34" charset="0"/>
                <a:ea typeface="Open Sans" panose="020B0606030504020204" pitchFamily="34" charset="0"/>
                <a:cs typeface="Open Sans" panose="020B0606030504020204" pitchFamily="34" charset="0"/>
              </a:rPr>
              <a:t>upów</a:t>
            </a:r>
            <a:r>
              <a:rPr lang="pl-PL" sz="1800" b="0" i="0" dirty="0">
                <a:effectLst/>
                <a:latin typeface="Open Sans" panose="020B0606030504020204" pitchFamily="34" charset="0"/>
                <a:ea typeface="Open Sans" panose="020B0606030504020204" pitchFamily="34" charset="0"/>
                <a:cs typeface="Open Sans" panose="020B0606030504020204" pitchFamily="34" charset="0"/>
              </a:rPr>
              <a:t> przez mentorów z OT, wizyty studyjne dla start-</a:t>
            </a:r>
            <a:r>
              <a:rPr lang="pl-PL" sz="1800" b="0" i="0" dirty="0" err="1">
                <a:effectLst/>
                <a:latin typeface="Open Sans" panose="020B0606030504020204" pitchFamily="34" charset="0"/>
                <a:ea typeface="Open Sans" panose="020B0606030504020204" pitchFamily="34" charset="0"/>
                <a:cs typeface="Open Sans" panose="020B0606030504020204" pitchFamily="34" charset="0"/>
              </a:rPr>
              <a:t>upów</a:t>
            </a:r>
            <a:r>
              <a:rPr lang="pl-PL" sz="1800" b="0" i="0" dirty="0">
                <a:effectLst/>
                <a:latin typeface="Open Sans" panose="020B0606030504020204" pitchFamily="34" charset="0"/>
                <a:ea typeface="Open Sans" panose="020B0606030504020204" pitchFamily="34" charset="0"/>
                <a:cs typeface="Open Sans" panose="020B0606030504020204" pitchFamily="34" charset="0"/>
              </a:rPr>
              <a:t> w OT oraz szkolenia dla przedstawicieli start-</a:t>
            </a:r>
            <a:r>
              <a:rPr lang="pl-PL" sz="1800" b="0" i="0" dirty="0" err="1">
                <a:effectLst/>
                <a:latin typeface="Open Sans" panose="020B0606030504020204" pitchFamily="34" charset="0"/>
                <a:ea typeface="Open Sans" panose="020B0606030504020204" pitchFamily="34" charset="0"/>
                <a:cs typeface="Open Sans" panose="020B0606030504020204" pitchFamily="34" charset="0"/>
              </a:rPr>
              <a:t>upów</a:t>
            </a:r>
            <a:r>
              <a:rPr lang="pl-PL" sz="1800" b="0" i="0" dirty="0">
                <a:effectLst/>
                <a:latin typeface="Open Sans" panose="020B0606030504020204" pitchFamily="34" charset="0"/>
                <a:ea typeface="Open Sans" panose="020B0606030504020204" pitchFamily="34" charset="0"/>
                <a:cs typeface="Open Sans" panose="020B0606030504020204" pitchFamily="34" charset="0"/>
              </a:rPr>
              <a:t> z następujących umiejętności: techniczne, zarządzanie, przedsiębiorczość, ekologia i inne związane z transformacją przemysłową i przedsiębiorczością, zgodnie ze zgłaszanym zapotrzebowaniem.</a:t>
            </a:r>
          </a:p>
          <a:p>
            <a:pPr lvl="1">
              <a:buClr>
                <a:schemeClr val="accent1"/>
              </a:buClr>
              <a:buFont typeface="Wingdings" panose="05000000000000000000" pitchFamily="2" charset="2"/>
              <a:buChar char="§"/>
            </a:pPr>
            <a:r>
              <a:rPr lang="pl-PL" sz="1800" b="1" dirty="0">
                <a:latin typeface="Open Sans" panose="020B0606030504020204" pitchFamily="34" charset="0"/>
                <a:ea typeface="Open Sans" panose="020B0606030504020204" pitchFamily="34" charset="0"/>
                <a:cs typeface="Open Sans" panose="020B0606030504020204" pitchFamily="34" charset="0"/>
              </a:rPr>
              <a:t>t</a:t>
            </a:r>
            <a:r>
              <a:rPr lang="pl-PL" sz="1800" b="1" i="0" dirty="0">
                <a:effectLst/>
                <a:latin typeface="Open Sans" panose="020B0606030504020204" pitchFamily="34" charset="0"/>
                <a:ea typeface="Open Sans" panose="020B0606030504020204" pitchFamily="34" charset="0"/>
                <a:cs typeface="Open Sans" panose="020B0606030504020204" pitchFamily="34" charset="0"/>
              </a:rPr>
              <a:t>rzecim etapem </a:t>
            </a:r>
            <a:r>
              <a:rPr lang="pl-PL" sz="1800" b="0" i="0" dirty="0">
                <a:effectLst/>
                <a:latin typeface="Open Sans" panose="020B0606030504020204" pitchFamily="34" charset="0"/>
                <a:ea typeface="Open Sans" panose="020B0606030504020204" pitchFamily="34" charset="0"/>
                <a:cs typeface="Open Sans" panose="020B0606030504020204" pitchFamily="34" charset="0"/>
              </a:rPr>
              <a:t>tj. </a:t>
            </a:r>
            <a:r>
              <a:rPr lang="pl-PL" sz="1800" dirty="0">
                <a:latin typeface="Open Sans" panose="020B0606030504020204" pitchFamily="34" charset="0"/>
                <a:ea typeface="Open Sans" panose="020B0606030504020204" pitchFamily="34" charset="0"/>
                <a:cs typeface="Open Sans" panose="020B0606030504020204" pitchFamily="34" charset="0"/>
              </a:rPr>
              <a:t>p</a:t>
            </a:r>
            <a:r>
              <a:rPr lang="pl-PL" sz="1800" b="0" i="0" dirty="0">
                <a:effectLst/>
                <a:latin typeface="Open Sans" panose="020B0606030504020204" pitchFamily="34" charset="0"/>
                <a:ea typeface="Open Sans" panose="020B0606030504020204" pitchFamily="34" charset="0"/>
                <a:cs typeface="Open Sans" panose="020B0606030504020204" pitchFamily="34" charset="0"/>
              </a:rPr>
              <a:t>o zakończeniu PA rozpocznie się realizacja projektu  - przyznawanie dotacji. </a:t>
            </a:r>
          </a:p>
          <a:p>
            <a:pPr marL="457202" lvl="1" indent="0">
              <a:buClr>
                <a:schemeClr val="accent1"/>
              </a:buClr>
              <a:buNone/>
            </a:pPr>
            <a:endParaRPr lang="pl-PL" sz="1800" b="0" i="0" dirty="0">
              <a:effectLst/>
              <a:latin typeface="Open Sans" panose="020B0606030504020204" pitchFamily="34" charset="0"/>
              <a:ea typeface="Open Sans" panose="020B0606030504020204" pitchFamily="34" charset="0"/>
              <a:cs typeface="Open Sans" panose="020B0606030504020204" pitchFamily="34" charset="0"/>
            </a:endParaRPr>
          </a:p>
          <a:p>
            <a:pPr marL="457202" lvl="1" indent="0">
              <a:buClr>
                <a:schemeClr val="accent1"/>
              </a:buClr>
              <a:buNone/>
            </a:pPr>
            <a:r>
              <a:rPr lang="pl-PL" sz="1800" b="0" i="0" dirty="0">
                <a:effectLst/>
                <a:latin typeface="Open Sans" panose="020B0606030504020204" pitchFamily="34" charset="0"/>
                <a:ea typeface="Open Sans" panose="020B0606030504020204" pitchFamily="34" charset="0"/>
                <a:cs typeface="Open Sans" panose="020B0606030504020204" pitchFamily="34" charset="0"/>
              </a:rPr>
              <a:t>Do projektu zostanie przyjętych </a:t>
            </a:r>
            <a:r>
              <a:rPr lang="pl-PL" sz="1800" b="1" i="0" dirty="0">
                <a:effectLst/>
                <a:latin typeface="Open Sans" panose="020B0606030504020204" pitchFamily="34" charset="0"/>
                <a:ea typeface="Open Sans" panose="020B0606030504020204" pitchFamily="34" charset="0"/>
                <a:cs typeface="Open Sans" panose="020B0606030504020204" pitchFamily="34" charset="0"/>
              </a:rPr>
              <a:t>10 OT i do 90 start-</a:t>
            </a:r>
            <a:r>
              <a:rPr lang="pl-PL" sz="1800" b="1" i="0" dirty="0" err="1">
                <a:effectLst/>
                <a:latin typeface="Open Sans" panose="020B0606030504020204" pitchFamily="34" charset="0"/>
                <a:ea typeface="Open Sans" panose="020B0606030504020204" pitchFamily="34" charset="0"/>
                <a:cs typeface="Open Sans" panose="020B0606030504020204" pitchFamily="34" charset="0"/>
              </a:rPr>
              <a:t>upów</a:t>
            </a:r>
            <a:r>
              <a:rPr lang="pl-PL" sz="1800" b="0" i="0" dirty="0">
                <a:effectLst/>
                <a:latin typeface="Open Sans" panose="020B0606030504020204" pitchFamily="34" charset="0"/>
                <a:ea typeface="Open Sans" panose="020B0606030504020204" pitchFamily="34" charset="0"/>
                <a:cs typeface="Open Sans" panose="020B0606030504020204" pitchFamily="34" charset="0"/>
              </a:rPr>
              <a:t>. W ramach PA każdy OT będzie współpracował ze średnio </a:t>
            </a:r>
            <a:r>
              <a:rPr lang="pl-PL" sz="1800" b="1" i="0" dirty="0">
                <a:effectLst/>
                <a:latin typeface="Open Sans" panose="020B0606030504020204" pitchFamily="34" charset="0"/>
                <a:ea typeface="Open Sans" panose="020B0606030504020204" pitchFamily="34" charset="0"/>
                <a:cs typeface="Open Sans" panose="020B0606030504020204" pitchFamily="34" charset="0"/>
              </a:rPr>
              <a:t>9 start-</a:t>
            </a:r>
            <a:r>
              <a:rPr lang="pl-PL" sz="1800" b="1" i="0" dirty="0" err="1">
                <a:effectLst/>
                <a:latin typeface="Open Sans" panose="020B0606030504020204" pitchFamily="34" charset="0"/>
                <a:ea typeface="Open Sans" panose="020B0606030504020204" pitchFamily="34" charset="0"/>
                <a:cs typeface="Open Sans" panose="020B0606030504020204" pitchFamily="34" charset="0"/>
              </a:rPr>
              <a:t>upami</a:t>
            </a:r>
            <a:r>
              <a:rPr lang="pl-PL" sz="1800" b="0" i="0" dirty="0">
                <a:effectLst/>
                <a:latin typeface="Open Sans" panose="020B0606030504020204" pitchFamily="34" charset="0"/>
                <a:ea typeface="Open Sans" panose="020B0606030504020204" pitchFamily="34" charset="0"/>
                <a:cs typeface="Open Sans" panose="020B0606030504020204" pitchFamily="34" charset="0"/>
              </a:rPr>
              <a:t>. Do kolejnego etapu zostaną przyjęte </a:t>
            </a:r>
            <a:r>
              <a:rPr lang="pl-PL" sz="1800" b="1" i="0" dirty="0">
                <a:effectLst/>
                <a:latin typeface="Open Sans" panose="020B0606030504020204" pitchFamily="34" charset="0"/>
                <a:ea typeface="Open Sans" panose="020B0606030504020204" pitchFamily="34" charset="0"/>
                <a:cs typeface="Open Sans" panose="020B0606030504020204" pitchFamily="34" charset="0"/>
              </a:rPr>
              <a:t>44 start-</a:t>
            </a:r>
            <a:r>
              <a:rPr lang="pl-PL" sz="1800" b="1" i="0" dirty="0" err="1">
                <a:effectLst/>
                <a:latin typeface="Open Sans" panose="020B0606030504020204" pitchFamily="34" charset="0"/>
                <a:ea typeface="Open Sans" panose="020B0606030504020204" pitchFamily="34" charset="0"/>
                <a:cs typeface="Open Sans" panose="020B0606030504020204" pitchFamily="34" charset="0"/>
              </a:rPr>
              <a:t>upy</a:t>
            </a:r>
            <a:r>
              <a:rPr lang="pl-PL" sz="1800" b="0" i="0" dirty="0">
                <a:effectLst/>
                <a:latin typeface="Open Sans" panose="020B0606030504020204" pitchFamily="34" charset="0"/>
                <a:ea typeface="Open Sans" panose="020B0606030504020204" pitchFamily="34" charset="0"/>
                <a:cs typeface="Open Sans" panose="020B0606030504020204" pitchFamily="34" charset="0"/>
              </a:rPr>
              <a:t>, z których każdy otrzyma dotację w wysokości </a:t>
            </a:r>
            <a:r>
              <a:rPr lang="pl-PL" sz="1800" b="1" i="0" dirty="0">
                <a:effectLst/>
                <a:latin typeface="Open Sans" panose="020B0606030504020204" pitchFamily="34" charset="0"/>
                <a:ea typeface="Open Sans" panose="020B0606030504020204" pitchFamily="34" charset="0"/>
                <a:cs typeface="Open Sans" panose="020B0606030504020204" pitchFamily="34" charset="0"/>
              </a:rPr>
              <a:t>do 400 tys. zł</a:t>
            </a:r>
            <a:r>
              <a:rPr lang="pl-PL" sz="1800" b="0" i="0" dirty="0">
                <a:effectLst/>
                <a:latin typeface="Open Sans" panose="020B0606030504020204" pitchFamily="34" charset="0"/>
                <a:ea typeface="Open Sans" panose="020B0606030504020204" pitchFamily="34" charset="0"/>
                <a:cs typeface="Open Sans" panose="020B0606030504020204" pitchFamily="34" charset="0"/>
              </a:rPr>
              <a:t>, jednocześnie będzie zobowiązany do wniesienia wkładu własnego w wysokości </a:t>
            </a:r>
            <a:r>
              <a:rPr lang="pl-PL" sz="1800" b="1" i="0" dirty="0">
                <a:effectLst/>
                <a:latin typeface="Open Sans" panose="020B0606030504020204" pitchFamily="34" charset="0"/>
                <a:ea typeface="Open Sans" panose="020B0606030504020204" pitchFamily="34" charset="0"/>
                <a:cs typeface="Open Sans" panose="020B0606030504020204" pitchFamily="34" charset="0"/>
              </a:rPr>
              <a:t>do 100 tys. </a:t>
            </a:r>
            <a:r>
              <a:rPr lang="pl-PL" sz="1800" b="0" i="0" dirty="0">
                <a:effectLst/>
                <a:latin typeface="Open Sans" panose="020B0606030504020204" pitchFamily="34" charset="0"/>
                <a:ea typeface="Open Sans" panose="020B0606030504020204" pitchFamily="34" charset="0"/>
                <a:cs typeface="Open Sans" panose="020B0606030504020204" pitchFamily="34" charset="0"/>
              </a:rPr>
              <a:t>zł i podatku VAT. W wyniku realizacji projektu </a:t>
            </a:r>
            <a:r>
              <a:rPr lang="pl-PL" sz="1800" b="1" i="0" dirty="0">
                <a:effectLst/>
                <a:latin typeface="Open Sans" panose="020B0606030504020204" pitchFamily="34" charset="0"/>
                <a:ea typeface="Open Sans" panose="020B0606030504020204" pitchFamily="34" charset="0"/>
                <a:cs typeface="Open Sans" panose="020B0606030504020204" pitchFamily="34" charset="0"/>
              </a:rPr>
              <a:t>5 start-</a:t>
            </a:r>
            <a:r>
              <a:rPr lang="pl-PL" sz="1800" b="1" i="0" dirty="0" err="1">
                <a:effectLst/>
                <a:latin typeface="Open Sans" panose="020B0606030504020204" pitchFamily="34" charset="0"/>
                <a:ea typeface="Open Sans" panose="020B0606030504020204" pitchFamily="34" charset="0"/>
                <a:cs typeface="Open Sans" panose="020B0606030504020204" pitchFamily="34" charset="0"/>
              </a:rPr>
              <a:t>upów</a:t>
            </a:r>
            <a:r>
              <a:rPr lang="pl-PL" sz="1800" b="1" i="0" dirty="0">
                <a:effectLst/>
                <a:latin typeface="Open Sans" panose="020B0606030504020204" pitchFamily="34" charset="0"/>
                <a:ea typeface="Open Sans" panose="020B0606030504020204" pitchFamily="34" charset="0"/>
                <a:cs typeface="Open Sans" panose="020B0606030504020204" pitchFamily="34" charset="0"/>
              </a:rPr>
              <a:t> </a:t>
            </a:r>
            <a:r>
              <a:rPr lang="pl-PL" sz="1800" b="0" i="0" dirty="0">
                <a:effectLst/>
                <a:latin typeface="Open Sans" panose="020B0606030504020204" pitchFamily="34" charset="0"/>
                <a:ea typeface="Open Sans" panose="020B0606030504020204" pitchFamily="34" charset="0"/>
                <a:cs typeface="Open Sans" panose="020B0606030504020204" pitchFamily="34" charset="0"/>
              </a:rPr>
              <a:t>nawiąże stałą współpracę z OT.</a:t>
            </a:r>
          </a:p>
          <a:p>
            <a:endParaRPr lang="pl-PL" dirty="0"/>
          </a:p>
        </p:txBody>
      </p:sp>
      <p:sp>
        <p:nvSpPr>
          <p:cNvPr id="4" name="Symbol zastępczy numeru slajdu 3">
            <a:extLst>
              <a:ext uri="{FF2B5EF4-FFF2-40B4-BE49-F238E27FC236}">
                <a16:creationId xmlns:a16="http://schemas.microsoft.com/office/drawing/2014/main" id="{7A76A561-77EB-DC88-F269-B472F3CB06C6}"/>
              </a:ext>
            </a:extLst>
          </p:cNvPr>
          <p:cNvSpPr>
            <a:spLocks noGrp="1"/>
          </p:cNvSpPr>
          <p:nvPr>
            <p:ph type="sldNum" sz="quarter" idx="10"/>
          </p:nvPr>
        </p:nvSpPr>
        <p:spPr/>
        <p:txBody>
          <a:bodyPr/>
          <a:lstStyle/>
          <a:p>
            <a:fld id="{EB4015AA-59F6-416B-87A6-8E3D940284E2}" type="slidenum">
              <a:rPr lang="pl-PL" smtClean="0"/>
              <a:pPr/>
              <a:t>24</a:t>
            </a:fld>
            <a:endParaRPr lang="pl-PL" dirty="0"/>
          </a:p>
        </p:txBody>
      </p:sp>
    </p:spTree>
    <p:extLst>
      <p:ext uri="{BB962C8B-B14F-4D97-AF65-F5344CB8AC3E}">
        <p14:creationId xmlns:p14="http://schemas.microsoft.com/office/powerpoint/2010/main" val="5255197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EB205C0A-6629-37AB-3AF8-E0F5324C0ED0}"/>
              </a:ext>
            </a:extLst>
          </p:cNvPr>
          <p:cNvSpPr>
            <a:spLocks noGrp="1"/>
          </p:cNvSpPr>
          <p:nvPr>
            <p:ph idx="1"/>
          </p:nvPr>
        </p:nvSpPr>
        <p:spPr>
          <a:xfrm>
            <a:off x="1071155" y="1149532"/>
            <a:ext cx="9483634" cy="4876799"/>
          </a:xfrm>
        </p:spPr>
        <p:txBody>
          <a:bodyPr>
            <a:normAutofit fontScale="70000" lnSpcReduction="20000"/>
          </a:bodyPr>
          <a:lstStyle/>
          <a:p>
            <a:pPr marL="0" indent="0" algn="ctr">
              <a:buNone/>
            </a:pPr>
            <a:r>
              <a:rPr lang="pl-PL" sz="2900" b="1" dirty="0">
                <a:solidFill>
                  <a:schemeClr val="tx2"/>
                </a:solidFill>
              </a:rPr>
              <a:t>Projekt nr FEKP.08.24-IZ.00-0004/23 pn. Płużnickie Centrum Usług Społecznych – rozwój, integracja i koordynacja usług społecznych dla mieszkańców Gminy Płużnica</a:t>
            </a:r>
          </a:p>
          <a:p>
            <a:pPr marL="0" indent="0" algn="ctr">
              <a:buNone/>
            </a:pPr>
            <a:r>
              <a:rPr lang="pl-PL" sz="2900" b="1" dirty="0">
                <a:solidFill>
                  <a:schemeClr val="tx2"/>
                </a:solidFill>
              </a:rPr>
              <a:t>Beneficjent: Gmina Płużnica</a:t>
            </a:r>
          </a:p>
          <a:p>
            <a:pPr marL="0" indent="0">
              <a:buNone/>
            </a:pPr>
            <a:endParaRPr lang="pl-PL" sz="1700" b="1" dirty="0">
              <a:solidFill>
                <a:srgbClr val="000000"/>
              </a:solidFill>
            </a:endParaRPr>
          </a:p>
          <a:p>
            <a:pPr marL="0" indent="0">
              <a:buNone/>
            </a:pPr>
            <a:r>
              <a:rPr lang="pl-PL" sz="2400" b="1" dirty="0">
                <a:solidFill>
                  <a:srgbClr val="000000"/>
                </a:solidFill>
              </a:rPr>
              <a:t>P</a:t>
            </a:r>
            <a:r>
              <a:rPr kumimoji="0" lang="pl-PL" sz="2400" b="1" i="0" strike="noStrike" kern="1200" cap="none" spc="0" normalizeH="0" baseline="0" noProof="0" dirty="0" err="1">
                <a:ln>
                  <a:noFill/>
                </a:ln>
                <a:solidFill>
                  <a:srgbClr val="000000"/>
                </a:solidFill>
                <a:effectLst/>
                <a:uLnTx/>
                <a:uFillTx/>
                <a:latin typeface="Open Sans" pitchFamily="2" charset="0"/>
                <a:ea typeface="Open Sans" pitchFamily="2" charset="0"/>
                <a:cs typeface="Open Sans" pitchFamily="2" charset="0"/>
              </a:rPr>
              <a:t>rojekt</a:t>
            </a:r>
            <a:r>
              <a:rPr kumimoji="0" lang="pl-PL" sz="2400" b="1" i="0"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 z obszaru usług społecznych: </a:t>
            </a:r>
          </a:p>
          <a:p>
            <a:pPr marL="0" indent="0">
              <a:buNone/>
            </a:pPr>
            <a:r>
              <a:rPr lang="pl-PL" sz="2400" dirty="0">
                <a:solidFill>
                  <a:srgbClr val="000000"/>
                </a:solidFill>
              </a:rPr>
              <a:t>Celem projektu jest </a:t>
            </a:r>
            <a:r>
              <a:rPr lang="pl-PL" sz="2400" b="1" dirty="0">
                <a:solidFill>
                  <a:srgbClr val="000000"/>
                </a:solidFill>
              </a:rPr>
              <a:t>zwiększenie dostępności do usług opiekuńczych i społecznych.</a:t>
            </a:r>
          </a:p>
          <a:p>
            <a:pPr>
              <a:buFont typeface="Wingdings" panose="05000000000000000000" pitchFamily="2" charset="2"/>
              <a:buChar char="§"/>
            </a:pPr>
            <a:r>
              <a:rPr lang="pl-PL" sz="2400" dirty="0">
                <a:solidFill>
                  <a:srgbClr val="000000"/>
                </a:solidFill>
              </a:rPr>
              <a:t>okres realizacji projektu: od 01.04.2024 r. do 1.03.2027 r.</a:t>
            </a:r>
          </a:p>
          <a:p>
            <a:pPr>
              <a:buFont typeface="Wingdings" panose="05000000000000000000" pitchFamily="2" charset="2"/>
              <a:buChar char="§"/>
            </a:pPr>
            <a:r>
              <a:rPr lang="pl-PL" sz="2400" dirty="0">
                <a:solidFill>
                  <a:srgbClr val="000000"/>
                </a:solidFill>
              </a:rPr>
              <a:t>skierowany jest do </a:t>
            </a:r>
            <a:r>
              <a:rPr lang="pl-PL" sz="2400" b="1" dirty="0">
                <a:solidFill>
                  <a:srgbClr val="000000"/>
                </a:solidFill>
              </a:rPr>
              <a:t>212 mieszkańców Gminy Płużnica </a:t>
            </a:r>
            <a:r>
              <a:rPr lang="pl-PL" sz="2400" dirty="0">
                <a:solidFill>
                  <a:srgbClr val="000000"/>
                </a:solidFill>
              </a:rPr>
              <a:t>potrzebujących wsparcia </a:t>
            </a:r>
            <a:br>
              <a:rPr lang="pl-PL" sz="2400" dirty="0">
                <a:solidFill>
                  <a:srgbClr val="000000"/>
                </a:solidFill>
              </a:rPr>
            </a:br>
            <a:r>
              <a:rPr lang="pl-PL" sz="2400" dirty="0">
                <a:solidFill>
                  <a:srgbClr val="000000"/>
                </a:solidFill>
              </a:rPr>
              <a:t>w codziennym funkcjonowaniu i ich otoczenia oraz osób sprawujących opiekę nad osobami potrzebującymi wsparcia w codziennym funkcjonowaniu </a:t>
            </a:r>
          </a:p>
          <a:p>
            <a:pPr>
              <a:buFont typeface="Wingdings" panose="05000000000000000000" pitchFamily="2" charset="2"/>
              <a:buChar char="§"/>
            </a:pPr>
            <a:r>
              <a:rPr lang="pl-PL" sz="2400" dirty="0">
                <a:solidFill>
                  <a:srgbClr val="000000"/>
                </a:solidFill>
              </a:rPr>
              <a:t>projekt partnerski Gminy Płużnica i Towarzystwa Rozwoju Gminy Płużnica</a:t>
            </a:r>
          </a:p>
          <a:p>
            <a:pPr>
              <a:buFont typeface="Wingdings" panose="05000000000000000000" pitchFamily="2" charset="2"/>
              <a:buChar char="§"/>
            </a:pPr>
            <a:r>
              <a:rPr lang="pl-PL" sz="2400" dirty="0">
                <a:latin typeface="Open Sans" panose="020B0606030504020204" pitchFamily="34" charset="0"/>
                <a:ea typeface="Open Sans" panose="020B0606030504020204" pitchFamily="34" charset="0"/>
                <a:cs typeface="Open Sans" panose="020B0606030504020204" pitchFamily="34" charset="0"/>
              </a:rPr>
              <a:t>b</a:t>
            </a:r>
            <a:r>
              <a:rPr lang="pl-PL" sz="2400" dirty="0">
                <a:effectLst/>
                <a:latin typeface="Open Sans" panose="020B0606030504020204" pitchFamily="34" charset="0"/>
                <a:ea typeface="Open Sans" panose="020B0606030504020204" pitchFamily="34" charset="0"/>
                <a:cs typeface="Open Sans" panose="020B0606030504020204" pitchFamily="34" charset="0"/>
              </a:rPr>
              <a:t>udżet projektu: </a:t>
            </a:r>
            <a:r>
              <a:rPr lang="pl-PL" sz="2400" b="1" dirty="0">
                <a:effectLst/>
                <a:latin typeface="Open Sans" panose="020B0606030504020204" pitchFamily="34" charset="0"/>
                <a:ea typeface="Open Sans" panose="020B0606030504020204" pitchFamily="34" charset="0"/>
                <a:cs typeface="Open Sans" panose="020B0606030504020204" pitchFamily="34" charset="0"/>
              </a:rPr>
              <a:t>6 137 258,96 PLN</a:t>
            </a:r>
            <a:r>
              <a:rPr lang="pl-PL" sz="2400" dirty="0">
                <a:effectLst/>
                <a:latin typeface="Open Sans" panose="020B0606030504020204" pitchFamily="34" charset="0"/>
                <a:ea typeface="Open Sans" panose="020B0606030504020204" pitchFamily="34" charset="0"/>
                <a:cs typeface="Open Sans" panose="020B0606030504020204" pitchFamily="34" charset="0"/>
              </a:rPr>
              <a:t>, w tym dofinansowanie </a:t>
            </a:r>
            <a:r>
              <a:rPr lang="pl-PL" sz="2400" b="1" dirty="0">
                <a:effectLst/>
                <a:latin typeface="Open Sans" panose="020B0606030504020204" pitchFamily="34" charset="0"/>
                <a:ea typeface="Open Sans" panose="020B0606030504020204" pitchFamily="34" charset="0"/>
                <a:cs typeface="Open Sans" panose="020B0606030504020204" pitchFamily="34" charset="0"/>
              </a:rPr>
              <a:t>5 828 908,10 PLN</a:t>
            </a:r>
            <a:endParaRPr lang="pl-PL" sz="24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pl-PL" dirty="0"/>
          </a:p>
        </p:txBody>
      </p:sp>
      <p:sp>
        <p:nvSpPr>
          <p:cNvPr id="4" name="Symbol zastępczy numeru slajdu 3">
            <a:extLst>
              <a:ext uri="{FF2B5EF4-FFF2-40B4-BE49-F238E27FC236}">
                <a16:creationId xmlns:a16="http://schemas.microsoft.com/office/drawing/2014/main" id="{E6F74826-F53E-AE72-6C84-C0DFD59334AE}"/>
              </a:ext>
            </a:extLst>
          </p:cNvPr>
          <p:cNvSpPr>
            <a:spLocks noGrp="1"/>
          </p:cNvSpPr>
          <p:nvPr>
            <p:ph type="sldNum" sz="quarter" idx="10"/>
          </p:nvPr>
        </p:nvSpPr>
        <p:spPr/>
        <p:txBody>
          <a:bodyPr/>
          <a:lstStyle/>
          <a:p>
            <a:fld id="{EB4015AA-59F6-416B-87A6-8E3D940284E2}" type="slidenum">
              <a:rPr lang="pl-PL" smtClean="0"/>
              <a:pPr/>
              <a:t>25</a:t>
            </a:fld>
            <a:endParaRPr lang="pl-PL" dirty="0"/>
          </a:p>
        </p:txBody>
      </p:sp>
    </p:spTree>
    <p:extLst>
      <p:ext uri="{BB962C8B-B14F-4D97-AF65-F5344CB8AC3E}">
        <p14:creationId xmlns:p14="http://schemas.microsoft.com/office/powerpoint/2010/main" val="2240475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3CD3BF-D456-E1E3-8E9E-9562A47B5FE6}"/>
              </a:ext>
            </a:extLst>
          </p:cNvPr>
          <p:cNvSpPr>
            <a:spLocks noGrp="1"/>
          </p:cNvSpPr>
          <p:nvPr>
            <p:ph idx="1"/>
          </p:nvPr>
        </p:nvSpPr>
        <p:spPr>
          <a:xfrm>
            <a:off x="1169854" y="1245326"/>
            <a:ext cx="9852729" cy="4796359"/>
          </a:xfrm>
        </p:spPr>
        <p:txBody>
          <a:bodyPr>
            <a:normAutofit/>
          </a:bodyPr>
          <a:lstStyle/>
          <a:p>
            <a:pPr marL="0" indent="0">
              <a:buNone/>
            </a:pPr>
            <a:r>
              <a:rPr lang="pl-PL" sz="1700" b="1" dirty="0">
                <a:solidFill>
                  <a:srgbClr val="000000"/>
                </a:solidFill>
              </a:rPr>
              <a:t>Działania: </a:t>
            </a:r>
          </a:p>
          <a:p>
            <a:pPr>
              <a:buFont typeface="Wingdings" panose="05000000000000000000" pitchFamily="2" charset="2"/>
              <a:buChar char="§"/>
            </a:pPr>
            <a:r>
              <a:rPr lang="pl-PL" sz="1700" dirty="0">
                <a:solidFill>
                  <a:srgbClr val="000000"/>
                </a:solidFill>
              </a:rPr>
              <a:t>utworzenie i funkcjonowanie </a:t>
            </a:r>
            <a:r>
              <a:rPr lang="pl-PL" sz="1700" b="1" dirty="0">
                <a:solidFill>
                  <a:srgbClr val="000000"/>
                </a:solidFill>
              </a:rPr>
              <a:t>Płużnickiego Centrum Usług Społecznych</a:t>
            </a:r>
            <a:r>
              <a:rPr lang="pl-PL" sz="1700" dirty="0">
                <a:solidFill>
                  <a:srgbClr val="000000"/>
                </a:solidFill>
              </a:rPr>
              <a:t> (PCUS), powstałego </a:t>
            </a:r>
            <a:br>
              <a:rPr lang="pl-PL" sz="1700" dirty="0">
                <a:solidFill>
                  <a:srgbClr val="000000"/>
                </a:solidFill>
              </a:rPr>
            </a:br>
            <a:r>
              <a:rPr lang="pl-PL" sz="1700" dirty="0">
                <a:solidFill>
                  <a:srgbClr val="000000"/>
                </a:solidFill>
              </a:rPr>
              <a:t>z przekształcenia Gminnego Ośrodka Pomocy Społecznej; </a:t>
            </a:r>
          </a:p>
          <a:p>
            <a:pPr>
              <a:buFont typeface="Wingdings" panose="05000000000000000000" pitchFamily="2" charset="2"/>
              <a:buChar char="§"/>
            </a:pPr>
            <a:r>
              <a:rPr lang="pl-PL" sz="1700" dirty="0">
                <a:solidFill>
                  <a:srgbClr val="000000"/>
                </a:solidFill>
              </a:rPr>
              <a:t>utworzenie i funkcjonowanie </a:t>
            </a:r>
            <a:r>
              <a:rPr lang="pl-PL" sz="1700" b="1" dirty="0">
                <a:solidFill>
                  <a:srgbClr val="000000"/>
                </a:solidFill>
              </a:rPr>
              <a:t>13 Klubów Samopomocy w 13 miejscowościach </a:t>
            </a:r>
            <a:r>
              <a:rPr lang="pl-PL" sz="1700" b="1" dirty="0">
                <a:effectLst/>
                <a:latin typeface="Arial" panose="020B0604020202020204" pitchFamily="34" charset="0"/>
                <a:ea typeface="Calibri" panose="020F0502020204030204" pitchFamily="34" charset="0"/>
              </a:rPr>
              <a:t>dla łącznie 130 osób</a:t>
            </a:r>
            <a:r>
              <a:rPr lang="pl-PL" sz="1700" dirty="0">
                <a:effectLst/>
                <a:latin typeface="Arial" panose="020B0604020202020204" pitchFamily="34" charset="0"/>
                <a:ea typeface="Calibri" panose="020F0502020204030204" pitchFamily="34" charset="0"/>
              </a:rPr>
              <a:t> potrzebujących wsparcia w codziennym funkcjonowaniu z powodu wieku, stanu zdrowia</a:t>
            </a:r>
            <a:br>
              <a:rPr lang="pl-PL" sz="1700" dirty="0">
                <a:effectLst/>
                <a:latin typeface="Arial" panose="020B0604020202020204" pitchFamily="34" charset="0"/>
                <a:ea typeface="Calibri" panose="020F0502020204030204" pitchFamily="34" charset="0"/>
              </a:rPr>
            </a:br>
            <a:r>
              <a:rPr lang="pl-PL" sz="1700" dirty="0">
                <a:effectLst/>
                <a:latin typeface="Arial" panose="020B0604020202020204" pitchFamily="34" charset="0"/>
                <a:ea typeface="Calibri" panose="020F0502020204030204" pitchFamily="34" charset="0"/>
              </a:rPr>
              <a:t> i niepełnosprawności</a:t>
            </a:r>
            <a:endParaRPr lang="pl-PL" sz="1700" dirty="0">
              <a:solidFill>
                <a:srgbClr val="000000"/>
              </a:solidFill>
            </a:endParaRPr>
          </a:p>
          <a:p>
            <a:pPr>
              <a:buFont typeface="Wingdings" panose="05000000000000000000" pitchFamily="2" charset="2"/>
              <a:buChar char="§"/>
            </a:pPr>
            <a:r>
              <a:rPr lang="pl-PL" sz="1700" dirty="0">
                <a:effectLst/>
                <a:latin typeface="Arial" panose="020B0604020202020204" pitchFamily="34" charset="0"/>
                <a:ea typeface="Calibri" panose="020F0502020204030204" pitchFamily="34" charset="0"/>
              </a:rPr>
              <a:t>utworzenie i funkcjonowanie </a:t>
            </a:r>
            <a:r>
              <a:rPr lang="pl-PL" sz="1700" b="1" dirty="0">
                <a:effectLst/>
                <a:latin typeface="Arial" panose="020B0604020202020204" pitchFamily="34" charset="0"/>
                <a:ea typeface="Calibri" panose="020F0502020204030204" pitchFamily="34" charset="0"/>
              </a:rPr>
              <a:t>Klubu Samopomocy dla 10 osób z zaburzeniami psychicznymi</a:t>
            </a:r>
            <a:r>
              <a:rPr lang="pl-PL" sz="1700" dirty="0">
                <a:effectLst/>
                <a:latin typeface="Arial" panose="020B0604020202020204" pitchFamily="34" charset="0"/>
                <a:ea typeface="Calibri" panose="020F0502020204030204" pitchFamily="34" charset="0"/>
              </a:rPr>
              <a:t>, </a:t>
            </a:r>
            <a:br>
              <a:rPr lang="pl-PL" sz="1700" dirty="0">
                <a:effectLst/>
                <a:latin typeface="Arial" panose="020B0604020202020204" pitchFamily="34" charset="0"/>
                <a:ea typeface="Calibri" panose="020F0502020204030204" pitchFamily="34" charset="0"/>
              </a:rPr>
            </a:br>
            <a:r>
              <a:rPr lang="pl-PL" sz="1700" dirty="0">
                <a:effectLst/>
                <a:latin typeface="Arial" panose="020B0604020202020204" pitchFamily="34" charset="0"/>
                <a:ea typeface="Calibri" panose="020F0502020204030204" pitchFamily="34" charset="0"/>
              </a:rPr>
              <a:t>w tym z powodu choroby otępiennej i Alzheimera</a:t>
            </a:r>
          </a:p>
          <a:p>
            <a:pPr>
              <a:buFont typeface="Wingdings" panose="05000000000000000000" pitchFamily="2" charset="2"/>
              <a:buChar char="§"/>
            </a:pPr>
            <a:r>
              <a:rPr lang="pl-PL" sz="1700" kern="100" dirty="0">
                <a:effectLst/>
                <a:latin typeface="Arial" panose="020B0604020202020204" pitchFamily="34" charset="0"/>
                <a:ea typeface="Calibri" panose="020F0502020204030204" pitchFamily="34" charset="0"/>
                <a:cs typeface="Times New Roman" panose="02020603050405020304" pitchFamily="18" charset="0"/>
              </a:rPr>
              <a:t>usługa „Płużnickiej Taksówki” – nieodpłatna usługa transportu w celu przeciwdziałania wykluczeniu komunikacyjnemu</a:t>
            </a:r>
          </a:p>
          <a:p>
            <a:pPr>
              <a:buFont typeface="Wingdings" panose="05000000000000000000" pitchFamily="2" charset="2"/>
              <a:buChar char="§"/>
            </a:pPr>
            <a:r>
              <a:rPr lang="pl-PL" sz="1700" kern="100" dirty="0">
                <a:latin typeface="Arial" panose="020B0604020202020204" pitchFamily="34" charset="0"/>
                <a:ea typeface="Calibri" panose="020F0502020204030204" pitchFamily="34" charset="0"/>
                <a:cs typeface="Times New Roman" panose="02020603050405020304" pitchFamily="18" charset="0"/>
              </a:rPr>
              <a:t>us</a:t>
            </a:r>
            <a:r>
              <a:rPr lang="pl-PL" sz="1700" dirty="0">
                <a:effectLst/>
                <a:latin typeface="Arial" panose="020B0604020202020204" pitchFamily="34" charset="0"/>
                <a:ea typeface="Calibri" panose="020F0502020204030204" pitchFamily="34" charset="0"/>
              </a:rPr>
              <a:t>ługa Płużnicka „Złota Rączka” - realizacja drobnych prac naprawczych i konserwatorskich</a:t>
            </a:r>
          </a:p>
          <a:p>
            <a:pPr>
              <a:buFont typeface="Wingdings" panose="05000000000000000000" pitchFamily="2" charset="2"/>
              <a:buChar char="§"/>
            </a:pPr>
            <a:r>
              <a:rPr lang="pl-PL" sz="1700" dirty="0">
                <a:latin typeface="Arial" panose="020B0604020202020204" pitchFamily="34" charset="0"/>
                <a:ea typeface="Calibri" panose="020F0502020204030204" pitchFamily="34" charset="0"/>
              </a:rPr>
              <a:t>p</a:t>
            </a:r>
            <a:r>
              <a:rPr lang="pl-PL" sz="1700" dirty="0">
                <a:effectLst/>
                <a:latin typeface="Arial" panose="020B0604020202020204" pitchFamily="34" charset="0"/>
                <a:ea typeface="Calibri" panose="020F0502020204030204" pitchFamily="34" charset="0"/>
              </a:rPr>
              <a:t>rowadzenie wypożyczalni sprzętu rehabilitacyjnego </a:t>
            </a:r>
            <a:endParaRPr lang="pl-PL" sz="1700" dirty="0"/>
          </a:p>
        </p:txBody>
      </p:sp>
      <p:sp>
        <p:nvSpPr>
          <p:cNvPr id="4" name="Symbol zastępczy numeru slajdu 3">
            <a:extLst>
              <a:ext uri="{FF2B5EF4-FFF2-40B4-BE49-F238E27FC236}">
                <a16:creationId xmlns:a16="http://schemas.microsoft.com/office/drawing/2014/main" id="{E1A22B68-3987-3879-6BA7-C315BEFA8828}"/>
              </a:ext>
            </a:extLst>
          </p:cNvPr>
          <p:cNvSpPr>
            <a:spLocks noGrp="1"/>
          </p:cNvSpPr>
          <p:nvPr>
            <p:ph type="sldNum" sz="quarter" idx="10"/>
          </p:nvPr>
        </p:nvSpPr>
        <p:spPr/>
        <p:txBody>
          <a:bodyPr/>
          <a:lstStyle/>
          <a:p>
            <a:fld id="{EB4015AA-59F6-416B-87A6-8E3D940284E2}" type="slidenum">
              <a:rPr lang="pl-PL" smtClean="0"/>
              <a:pPr/>
              <a:t>26</a:t>
            </a:fld>
            <a:endParaRPr lang="pl-PL" dirty="0"/>
          </a:p>
        </p:txBody>
      </p:sp>
    </p:spTree>
    <p:extLst>
      <p:ext uri="{BB962C8B-B14F-4D97-AF65-F5344CB8AC3E}">
        <p14:creationId xmlns:p14="http://schemas.microsoft.com/office/powerpoint/2010/main" val="604396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249B9-56C5-4319-E0D0-5E4DC930740D}"/>
            </a:ext>
          </a:extLst>
        </p:cNvPr>
        <p:cNvGrpSpPr/>
        <p:nvPr/>
      </p:nvGrpSpPr>
      <p:grpSpPr>
        <a:xfrm>
          <a:off x="0" y="0"/>
          <a:ext cx="0" cy="0"/>
          <a:chOff x="0" y="0"/>
          <a:chExt cx="0" cy="0"/>
        </a:xfrm>
      </p:grpSpPr>
      <p:sp>
        <p:nvSpPr>
          <p:cNvPr id="3" name="Symbol zastępczy numeru slajdu 2">
            <a:extLst>
              <a:ext uri="{FF2B5EF4-FFF2-40B4-BE49-F238E27FC236}">
                <a16:creationId xmlns:a16="http://schemas.microsoft.com/office/drawing/2014/main" id="{E3BAD5F3-B2E9-A7EB-30CC-830322E93FF9}"/>
              </a:ext>
            </a:extLst>
          </p:cNvPr>
          <p:cNvSpPr>
            <a:spLocks noGrp="1"/>
          </p:cNvSpPr>
          <p:nvPr>
            <p:ph type="sldNum" sz="quarter" idx="10"/>
          </p:nvPr>
        </p:nvSpPr>
        <p:spPr/>
        <p:txBody>
          <a:bodyPr/>
          <a:lstStyle/>
          <a:p>
            <a:fld id="{740847FB-6D0F-40DB-BBD4-15809D9AB105}" type="slidenum">
              <a:rPr lang="pl-PL" smtClean="0"/>
              <a:t>27</a:t>
            </a:fld>
            <a:endParaRPr lang="pl-PL" dirty="0"/>
          </a:p>
        </p:txBody>
      </p:sp>
      <p:sp>
        <p:nvSpPr>
          <p:cNvPr id="12" name="Tytuł 1">
            <a:extLst>
              <a:ext uri="{FF2B5EF4-FFF2-40B4-BE49-F238E27FC236}">
                <a16:creationId xmlns:a16="http://schemas.microsoft.com/office/drawing/2014/main" id="{74749F10-8E93-2683-D300-5F8FF9644A4E}"/>
              </a:ext>
            </a:extLst>
          </p:cNvPr>
          <p:cNvSpPr>
            <a:spLocks noGrp="1"/>
          </p:cNvSpPr>
          <p:nvPr>
            <p:ph type="title"/>
          </p:nvPr>
        </p:nvSpPr>
        <p:spPr>
          <a:xfrm>
            <a:off x="1168613" y="740229"/>
            <a:ext cx="9852728" cy="851135"/>
          </a:xfrm>
        </p:spPr>
        <p:txBody>
          <a:bodyPr>
            <a:normAutofit fontScale="90000"/>
          </a:bodyPr>
          <a:lstStyle/>
          <a:p>
            <a:r>
              <a:rPr lang="pl-PL" sz="2000" b="1" dirty="0"/>
              <a:t> </a:t>
            </a:r>
            <a:br>
              <a:rPr lang="pl-PL" sz="2000" b="1" dirty="0"/>
            </a:br>
            <a:r>
              <a:rPr lang="pl-PL" sz="2400" b="1" dirty="0"/>
              <a:t>Projekt nr FEKP.01.01-IZ.00-0001/23 pn. Fundusz Badań i Wdrożeń 3.0</a:t>
            </a:r>
            <a:endParaRPr lang="pl-PL" sz="2000" dirty="0"/>
          </a:p>
        </p:txBody>
      </p:sp>
      <p:sp>
        <p:nvSpPr>
          <p:cNvPr id="6" name="Tytuł 1">
            <a:extLst>
              <a:ext uri="{FF2B5EF4-FFF2-40B4-BE49-F238E27FC236}">
                <a16:creationId xmlns:a16="http://schemas.microsoft.com/office/drawing/2014/main" id="{9ABD52DA-5F14-3386-22B8-CAF70CC75184}"/>
              </a:ext>
            </a:extLst>
          </p:cNvPr>
          <p:cNvSpPr txBox="1">
            <a:spLocks/>
          </p:cNvSpPr>
          <p:nvPr/>
        </p:nvSpPr>
        <p:spPr>
          <a:xfrm>
            <a:off x="1168613" y="1591364"/>
            <a:ext cx="9852728" cy="431073"/>
          </a:xfrm>
          <a:prstGeom prst="rect">
            <a:avLst/>
          </a:prstGeom>
        </p:spPr>
        <p:txBody>
          <a:bodyPr vert="horz" lIns="0" tIns="0" rIns="0" bIns="0" rtlCol="0" anchor="t" anchorCtr="0">
            <a:normAutofit/>
          </a:bodyPr>
          <a:lstStyle>
            <a:lvl1pPr algn="l" defTabSz="914406" rtl="0" eaLnBrk="1" latinLnBrk="0" hangingPunct="1">
              <a:lnSpc>
                <a:spcPts val="3266"/>
              </a:lnSpc>
              <a:spcBef>
                <a:spcPct val="0"/>
              </a:spcBef>
              <a:buNone/>
              <a:defRPr sz="2540" b="1" kern="1200">
                <a:solidFill>
                  <a:schemeClr val="tx2"/>
                </a:solidFill>
                <a:latin typeface="Open Sans" pitchFamily="2" charset="0"/>
                <a:ea typeface="Open Sans" pitchFamily="2" charset="0"/>
                <a:cs typeface="Open Sans" pitchFamily="2" charset="0"/>
              </a:defRPr>
            </a:lvl1pPr>
          </a:lstStyle>
          <a:p>
            <a:pPr algn="ctr"/>
            <a:r>
              <a:rPr lang="pl-PL" sz="2000" dirty="0"/>
              <a:t>Beneficjent: Kujawsko-Pomorski Fundusz Pożyczkowy Sp. z o.o.</a:t>
            </a:r>
          </a:p>
        </p:txBody>
      </p:sp>
      <p:sp>
        <p:nvSpPr>
          <p:cNvPr id="13" name="Symbol zastępczy zawartości 12">
            <a:extLst>
              <a:ext uri="{FF2B5EF4-FFF2-40B4-BE49-F238E27FC236}">
                <a16:creationId xmlns:a16="http://schemas.microsoft.com/office/drawing/2014/main" id="{CF3EAC0F-363E-8C29-F33C-4D59C79921A9}"/>
              </a:ext>
            </a:extLst>
          </p:cNvPr>
          <p:cNvSpPr>
            <a:spLocks noGrp="1"/>
          </p:cNvSpPr>
          <p:nvPr>
            <p:ph idx="1"/>
          </p:nvPr>
        </p:nvSpPr>
        <p:spPr>
          <a:xfrm>
            <a:off x="1619793" y="2899954"/>
            <a:ext cx="9402789" cy="2159725"/>
          </a:xfrm>
        </p:spPr>
        <p:txBody>
          <a:bodyPr>
            <a:normAutofit/>
          </a:bodyPr>
          <a:lstStyle/>
          <a:p>
            <a:pPr>
              <a:buFont typeface="Wingdings" panose="05000000000000000000" pitchFamily="2" charset="2"/>
              <a:buChar char="§"/>
            </a:pPr>
            <a:r>
              <a:rPr lang="pl-PL" sz="2000" dirty="0"/>
              <a:t>Okres realizacji projektu: </a:t>
            </a:r>
            <a:r>
              <a:rPr lang="pl-PL" sz="2000" b="1" dirty="0"/>
              <a:t>od 1 stycznia 2023 r. do 31 grudnia 2029 r.</a:t>
            </a:r>
          </a:p>
          <a:p>
            <a:pPr>
              <a:buFont typeface="Wingdings" panose="05000000000000000000" pitchFamily="2" charset="2"/>
              <a:buChar char="§"/>
            </a:pPr>
            <a:r>
              <a:rPr lang="pl-PL" sz="2000" dirty="0"/>
              <a:t>Wydatki kwalifikowalne projektu: </a:t>
            </a:r>
            <a:r>
              <a:rPr lang="pl-PL" sz="2000" b="1" dirty="0"/>
              <a:t>128 018 306,08 zł</a:t>
            </a:r>
          </a:p>
          <a:p>
            <a:pPr>
              <a:buFont typeface="Wingdings" panose="05000000000000000000" pitchFamily="2" charset="2"/>
              <a:buChar char="§"/>
            </a:pPr>
            <a:r>
              <a:rPr lang="pl-PL" sz="2000" dirty="0"/>
              <a:t>Dofinansowanie z EFRR: </a:t>
            </a:r>
            <a:r>
              <a:rPr lang="pl-PL" sz="2000" b="1" dirty="0"/>
              <a:t>95 944 983,50 zł</a:t>
            </a:r>
          </a:p>
          <a:p>
            <a:pPr>
              <a:buFont typeface="Wingdings" panose="05000000000000000000" pitchFamily="2" charset="2"/>
              <a:buChar char="§"/>
            </a:pPr>
            <a:r>
              <a:rPr lang="pl-PL" sz="2000" dirty="0"/>
              <a:t>Data podpisania Umowy: </a:t>
            </a:r>
            <a:r>
              <a:rPr lang="pl-PL" sz="2000" b="1" dirty="0"/>
              <a:t>12 lutego 2024 r.</a:t>
            </a:r>
          </a:p>
        </p:txBody>
      </p:sp>
    </p:spTree>
    <p:extLst>
      <p:ext uri="{BB962C8B-B14F-4D97-AF65-F5344CB8AC3E}">
        <p14:creationId xmlns:p14="http://schemas.microsoft.com/office/powerpoint/2010/main" val="816656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02B4A-D45A-FBAD-29EA-4CD8179938D4}"/>
            </a:ext>
          </a:extLst>
        </p:cNvPr>
        <p:cNvGrpSpPr/>
        <p:nvPr/>
      </p:nvGrpSpPr>
      <p:grpSpPr>
        <a:xfrm>
          <a:off x="0" y="0"/>
          <a:ext cx="0" cy="0"/>
          <a:chOff x="0" y="0"/>
          <a:chExt cx="0" cy="0"/>
        </a:xfrm>
      </p:grpSpPr>
      <p:sp>
        <p:nvSpPr>
          <p:cNvPr id="3" name="Symbol zastępczy numeru slajdu 2">
            <a:extLst>
              <a:ext uri="{FF2B5EF4-FFF2-40B4-BE49-F238E27FC236}">
                <a16:creationId xmlns:a16="http://schemas.microsoft.com/office/drawing/2014/main" id="{B0DCA24C-40B7-0B4F-BE03-541FF5C647F0}"/>
              </a:ext>
            </a:extLst>
          </p:cNvPr>
          <p:cNvSpPr>
            <a:spLocks noGrp="1"/>
          </p:cNvSpPr>
          <p:nvPr>
            <p:ph type="sldNum" sz="quarter" idx="10"/>
          </p:nvPr>
        </p:nvSpPr>
        <p:spPr/>
        <p:txBody>
          <a:bodyPr/>
          <a:lstStyle/>
          <a:p>
            <a:fld id="{740847FB-6D0F-40DB-BBD4-15809D9AB105}" type="slidenum">
              <a:rPr lang="pl-PL" smtClean="0"/>
              <a:t>28</a:t>
            </a:fld>
            <a:endParaRPr lang="pl-PL" dirty="0"/>
          </a:p>
        </p:txBody>
      </p:sp>
      <p:sp>
        <p:nvSpPr>
          <p:cNvPr id="12" name="Tytuł 1">
            <a:extLst>
              <a:ext uri="{FF2B5EF4-FFF2-40B4-BE49-F238E27FC236}">
                <a16:creationId xmlns:a16="http://schemas.microsoft.com/office/drawing/2014/main" id="{3E0FB1A7-9D56-A029-1B85-CF90D667CD6E}"/>
              </a:ext>
            </a:extLst>
          </p:cNvPr>
          <p:cNvSpPr>
            <a:spLocks noGrp="1"/>
          </p:cNvSpPr>
          <p:nvPr>
            <p:ph type="title"/>
          </p:nvPr>
        </p:nvSpPr>
        <p:spPr>
          <a:xfrm>
            <a:off x="1168613" y="78377"/>
            <a:ext cx="9852728" cy="1114697"/>
          </a:xfrm>
        </p:spPr>
        <p:txBody>
          <a:bodyPr>
            <a:normAutofit fontScale="90000"/>
          </a:bodyPr>
          <a:lstStyle/>
          <a:p>
            <a:pPr algn="ctr"/>
            <a:r>
              <a:rPr lang="pl-PL" sz="2000" b="1" dirty="0"/>
              <a:t> </a:t>
            </a:r>
            <a:br>
              <a:rPr lang="pl-PL" sz="2000" b="1" dirty="0"/>
            </a:br>
            <a:r>
              <a:rPr lang="pl-PL" sz="2400" b="1" dirty="0"/>
              <a:t>Projekt nr FEKP.01.01-IZ.00-0001/23 pn. Fundusz Badań i Wdrożeń 3.0</a:t>
            </a:r>
            <a:endParaRPr lang="pl-PL" sz="2000" dirty="0"/>
          </a:p>
        </p:txBody>
      </p:sp>
      <p:sp>
        <p:nvSpPr>
          <p:cNvPr id="6" name="Tytuł 1">
            <a:extLst>
              <a:ext uri="{FF2B5EF4-FFF2-40B4-BE49-F238E27FC236}">
                <a16:creationId xmlns:a16="http://schemas.microsoft.com/office/drawing/2014/main" id="{3B2E2EFE-2EFB-A35B-D72E-0254004D61CE}"/>
              </a:ext>
            </a:extLst>
          </p:cNvPr>
          <p:cNvSpPr txBox="1">
            <a:spLocks/>
          </p:cNvSpPr>
          <p:nvPr/>
        </p:nvSpPr>
        <p:spPr>
          <a:xfrm>
            <a:off x="1168613" y="984069"/>
            <a:ext cx="9852728" cy="640078"/>
          </a:xfrm>
          <a:prstGeom prst="rect">
            <a:avLst/>
          </a:prstGeom>
        </p:spPr>
        <p:txBody>
          <a:bodyPr vert="horz" lIns="0" tIns="0" rIns="0" bIns="0" rtlCol="0" anchor="t" anchorCtr="0">
            <a:normAutofit/>
          </a:bodyPr>
          <a:lstStyle>
            <a:lvl1pPr algn="l" defTabSz="914406" rtl="0" eaLnBrk="1" latinLnBrk="0" hangingPunct="1">
              <a:lnSpc>
                <a:spcPts val="3266"/>
              </a:lnSpc>
              <a:spcBef>
                <a:spcPct val="0"/>
              </a:spcBef>
              <a:buNone/>
              <a:defRPr sz="2540" b="1" kern="1200">
                <a:solidFill>
                  <a:schemeClr val="tx2"/>
                </a:solidFill>
                <a:latin typeface="Open Sans" pitchFamily="2" charset="0"/>
                <a:ea typeface="Open Sans" pitchFamily="2" charset="0"/>
                <a:cs typeface="Open Sans" pitchFamily="2" charset="0"/>
              </a:defRPr>
            </a:lvl1pPr>
          </a:lstStyle>
          <a:p>
            <a:pPr algn="ctr"/>
            <a:r>
              <a:rPr lang="pl-PL" sz="2000" dirty="0"/>
              <a:t>Beneficjent: Kujawsko-Pomorski Fundusz Pożyczkowy Sp. z o.o.</a:t>
            </a:r>
          </a:p>
        </p:txBody>
      </p:sp>
      <p:sp>
        <p:nvSpPr>
          <p:cNvPr id="13" name="Symbol zastępczy zawartości 12">
            <a:extLst>
              <a:ext uri="{FF2B5EF4-FFF2-40B4-BE49-F238E27FC236}">
                <a16:creationId xmlns:a16="http://schemas.microsoft.com/office/drawing/2014/main" id="{80BD580C-16F3-DFDE-550A-B708962DAEED}"/>
              </a:ext>
            </a:extLst>
          </p:cNvPr>
          <p:cNvSpPr>
            <a:spLocks noGrp="1"/>
          </p:cNvSpPr>
          <p:nvPr>
            <p:ph idx="1"/>
          </p:nvPr>
        </p:nvSpPr>
        <p:spPr>
          <a:xfrm>
            <a:off x="1168612" y="1830907"/>
            <a:ext cx="9852729" cy="4430555"/>
          </a:xfrm>
        </p:spPr>
        <p:txBody>
          <a:bodyPr>
            <a:normAutofit/>
          </a:bodyPr>
          <a:lstStyle/>
          <a:p>
            <a:pPr marL="0" indent="0">
              <a:buNone/>
            </a:pPr>
            <a:r>
              <a:rPr lang="pl-PL" sz="1700" b="1" dirty="0"/>
              <a:t>Celem projektu jest wzmacnianie potencjału badawczego i innowacji poprzez wsparcie dotacyjne (grantowe) dla przedsiębiorstw z terenu Województwa Kujawsko-Pomorskiego. Zgodnie z regulaminem konkursu powyższe zostanie zrealizowane w następującym zakresie: </a:t>
            </a:r>
          </a:p>
          <a:p>
            <a:pPr lvl="1">
              <a:buClr>
                <a:schemeClr val="accent1"/>
              </a:buClr>
              <a:buFont typeface="Wingdings" panose="05000000000000000000" pitchFamily="2" charset="2"/>
              <a:buChar char="§"/>
            </a:pPr>
            <a:r>
              <a:rPr lang="pl-PL" sz="1700" dirty="0"/>
              <a:t>wsparcie na tworzenie i rozwój zaplecza B+R w przedsiębiorstwach lub organizacjach prowadzących badania i upowszechniających wiedzę oraz prowadzenie prac badawczo-rozwojowych przez przedsiębiorstwa lub ich konsorcja mających na celu opracowanie nowych produktów/usług, procesów lub wprowadzenie znaczących ulepszeń do istniejących produktów/usług/procesów, </a:t>
            </a:r>
          </a:p>
          <a:p>
            <a:pPr lvl="1">
              <a:buClr>
                <a:schemeClr val="accent1"/>
              </a:buClr>
              <a:buFont typeface="Wingdings" panose="05000000000000000000" pitchFamily="2" charset="2"/>
              <a:buChar char="§"/>
            </a:pPr>
            <a:r>
              <a:rPr lang="pl-PL" sz="1700" dirty="0"/>
              <a:t>wsparcie zakupu prac badawczo-rozwojowych i ich wyników przez przedsiębiorstwa </a:t>
            </a:r>
            <a:br>
              <a:rPr lang="pl-PL" sz="1700" dirty="0"/>
            </a:br>
            <a:r>
              <a:rPr lang="pl-PL" sz="1700" dirty="0"/>
              <a:t>w organizacjach prowadzących badania i upowszechniających wiedzę, </a:t>
            </a:r>
          </a:p>
          <a:p>
            <a:pPr lvl="1">
              <a:buClr>
                <a:schemeClr val="accent1"/>
              </a:buClr>
              <a:buFont typeface="Wingdings" panose="05000000000000000000" pitchFamily="2" charset="2"/>
              <a:buChar char="§"/>
            </a:pPr>
            <a:r>
              <a:rPr lang="pl-PL" sz="1700" dirty="0"/>
              <a:t>wsparcie zakupu zaawansowanych usług doradczych/usług proinnowacyjnych (np. na przygotowanie wniosków patentowych, ochrony wzorów przemysłowych, związanych </a:t>
            </a:r>
            <a:br>
              <a:rPr lang="pl-PL" sz="1700" dirty="0"/>
            </a:br>
            <a:r>
              <a:rPr lang="pl-PL" sz="1700" dirty="0"/>
              <a:t>z prototypowaniem, testowaniem, transferem technologii, itp.). </a:t>
            </a:r>
          </a:p>
        </p:txBody>
      </p:sp>
    </p:spTree>
    <p:extLst>
      <p:ext uri="{BB962C8B-B14F-4D97-AF65-F5344CB8AC3E}">
        <p14:creationId xmlns:p14="http://schemas.microsoft.com/office/powerpoint/2010/main" val="36790492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4CBBE-3CC5-FAB8-7AD1-0B32300924C9}"/>
            </a:ext>
          </a:extLst>
        </p:cNvPr>
        <p:cNvGrpSpPr/>
        <p:nvPr/>
      </p:nvGrpSpPr>
      <p:grpSpPr>
        <a:xfrm>
          <a:off x="0" y="0"/>
          <a:ext cx="0" cy="0"/>
          <a:chOff x="0" y="0"/>
          <a:chExt cx="0" cy="0"/>
        </a:xfrm>
      </p:grpSpPr>
      <p:sp>
        <p:nvSpPr>
          <p:cNvPr id="3" name="Symbol zastępczy numeru slajdu 2">
            <a:extLst>
              <a:ext uri="{FF2B5EF4-FFF2-40B4-BE49-F238E27FC236}">
                <a16:creationId xmlns:a16="http://schemas.microsoft.com/office/drawing/2014/main" id="{26646B74-FFFA-4155-0F84-E2D136FD0DB6}"/>
              </a:ext>
            </a:extLst>
          </p:cNvPr>
          <p:cNvSpPr>
            <a:spLocks noGrp="1"/>
          </p:cNvSpPr>
          <p:nvPr>
            <p:ph type="sldNum" sz="quarter" idx="10"/>
          </p:nvPr>
        </p:nvSpPr>
        <p:spPr/>
        <p:txBody>
          <a:bodyPr/>
          <a:lstStyle/>
          <a:p>
            <a:fld id="{740847FB-6D0F-40DB-BBD4-15809D9AB105}" type="slidenum">
              <a:rPr lang="pl-PL" smtClean="0"/>
              <a:t>29</a:t>
            </a:fld>
            <a:endParaRPr lang="pl-PL" dirty="0"/>
          </a:p>
        </p:txBody>
      </p:sp>
      <p:sp>
        <p:nvSpPr>
          <p:cNvPr id="12" name="Tytuł 1">
            <a:extLst>
              <a:ext uri="{FF2B5EF4-FFF2-40B4-BE49-F238E27FC236}">
                <a16:creationId xmlns:a16="http://schemas.microsoft.com/office/drawing/2014/main" id="{AD8818F4-4850-34AF-74B2-5508FF67865B}"/>
              </a:ext>
            </a:extLst>
          </p:cNvPr>
          <p:cNvSpPr>
            <a:spLocks noGrp="1"/>
          </p:cNvSpPr>
          <p:nvPr>
            <p:ph type="title"/>
          </p:nvPr>
        </p:nvSpPr>
        <p:spPr>
          <a:xfrm>
            <a:off x="1168613" y="78377"/>
            <a:ext cx="9852728" cy="1114697"/>
          </a:xfrm>
        </p:spPr>
        <p:txBody>
          <a:bodyPr>
            <a:normAutofit fontScale="90000"/>
          </a:bodyPr>
          <a:lstStyle/>
          <a:p>
            <a:pPr algn="ctr"/>
            <a:r>
              <a:rPr lang="pl-PL" sz="2000" b="1" dirty="0"/>
              <a:t> </a:t>
            </a:r>
            <a:br>
              <a:rPr lang="pl-PL" sz="2000" b="1" dirty="0"/>
            </a:br>
            <a:r>
              <a:rPr lang="pl-PL" sz="2400" b="1" dirty="0"/>
              <a:t>Projekt nr FEKP.01.01-IZ.00-0001/23 pn. Fundusz Badań i Wdrożeń 3.0</a:t>
            </a:r>
            <a:endParaRPr lang="pl-PL" sz="2000" dirty="0"/>
          </a:p>
        </p:txBody>
      </p:sp>
      <p:sp>
        <p:nvSpPr>
          <p:cNvPr id="6" name="Tytuł 1">
            <a:extLst>
              <a:ext uri="{FF2B5EF4-FFF2-40B4-BE49-F238E27FC236}">
                <a16:creationId xmlns:a16="http://schemas.microsoft.com/office/drawing/2014/main" id="{4CF9380D-22C7-7F4F-96AC-852C85468AC5}"/>
              </a:ext>
            </a:extLst>
          </p:cNvPr>
          <p:cNvSpPr txBox="1">
            <a:spLocks/>
          </p:cNvSpPr>
          <p:nvPr/>
        </p:nvSpPr>
        <p:spPr>
          <a:xfrm>
            <a:off x="1168613" y="984069"/>
            <a:ext cx="9852728" cy="640078"/>
          </a:xfrm>
          <a:prstGeom prst="rect">
            <a:avLst/>
          </a:prstGeom>
        </p:spPr>
        <p:txBody>
          <a:bodyPr vert="horz" lIns="0" tIns="0" rIns="0" bIns="0" rtlCol="0" anchor="t" anchorCtr="0">
            <a:normAutofit/>
          </a:bodyPr>
          <a:lstStyle>
            <a:lvl1pPr algn="l" defTabSz="914406" rtl="0" eaLnBrk="1" latinLnBrk="0" hangingPunct="1">
              <a:lnSpc>
                <a:spcPts val="3266"/>
              </a:lnSpc>
              <a:spcBef>
                <a:spcPct val="0"/>
              </a:spcBef>
              <a:buNone/>
              <a:defRPr sz="2540" b="1" kern="1200">
                <a:solidFill>
                  <a:schemeClr val="tx2"/>
                </a:solidFill>
                <a:latin typeface="Open Sans" pitchFamily="2" charset="0"/>
                <a:ea typeface="Open Sans" pitchFamily="2" charset="0"/>
                <a:cs typeface="Open Sans" pitchFamily="2" charset="0"/>
              </a:defRPr>
            </a:lvl1pPr>
          </a:lstStyle>
          <a:p>
            <a:pPr algn="ctr"/>
            <a:r>
              <a:rPr lang="pl-PL" sz="2000" dirty="0"/>
              <a:t>Beneficjent: Kujawsko-Pomorski Fundusz Pożyczkowy Sp. z o.o.</a:t>
            </a:r>
          </a:p>
        </p:txBody>
      </p:sp>
      <p:sp>
        <p:nvSpPr>
          <p:cNvPr id="13" name="Symbol zastępczy zawartości 12">
            <a:extLst>
              <a:ext uri="{FF2B5EF4-FFF2-40B4-BE49-F238E27FC236}">
                <a16:creationId xmlns:a16="http://schemas.microsoft.com/office/drawing/2014/main" id="{D7E2407D-3790-5427-0AF9-E28B47470DDF}"/>
              </a:ext>
            </a:extLst>
          </p:cNvPr>
          <p:cNvSpPr>
            <a:spLocks noGrp="1"/>
          </p:cNvSpPr>
          <p:nvPr>
            <p:ph idx="1"/>
          </p:nvPr>
        </p:nvSpPr>
        <p:spPr>
          <a:xfrm>
            <a:off x="1027612" y="2229394"/>
            <a:ext cx="9993730" cy="4032068"/>
          </a:xfrm>
        </p:spPr>
        <p:txBody>
          <a:bodyPr>
            <a:normAutofit/>
          </a:bodyPr>
          <a:lstStyle/>
          <a:p>
            <a:pPr>
              <a:buFont typeface="Wingdings" panose="05000000000000000000" pitchFamily="2" charset="2"/>
              <a:buChar char="§"/>
            </a:pPr>
            <a:r>
              <a:rPr lang="pl-PL" sz="1800" b="1" dirty="0"/>
              <a:t>14 października 2024 r. Beneficjent ogłosił pierwszy nabór wniosków o grant w ramach Projektu „Fundusz Badań i Wdrożeń 3.0” realizowanego w ramach Priorytetu 1. Fundusze Europejskie na rzecz wzrostu innowacyjności i konkurencyjności regionu, Działania 1.1 Wzmocnienie potencjału badawczego i innowacji;</a:t>
            </a:r>
          </a:p>
          <a:p>
            <a:pPr>
              <a:buFont typeface="Wingdings" panose="05000000000000000000" pitchFamily="2" charset="2"/>
              <a:buChar char="§"/>
            </a:pPr>
            <a:r>
              <a:rPr lang="pl-PL" sz="1800" b="1" dirty="0"/>
              <a:t>3 grudnia 2024 r. Beneficjent w komunikacie poinformował, że jest w trakcie oceny formalnej wniosków o grant, które wpłynęły w ramach I naboru Projektu;</a:t>
            </a:r>
          </a:p>
          <a:p>
            <a:pPr>
              <a:buFont typeface="Wingdings" panose="05000000000000000000" pitchFamily="2" charset="2"/>
              <a:buChar char="§"/>
            </a:pPr>
            <a:r>
              <a:rPr lang="pl-PL" sz="1800" dirty="0"/>
              <a:t>w ramach naboru wpłynęło ok. </a:t>
            </a:r>
            <a:r>
              <a:rPr lang="pl-PL" sz="1800" b="1" dirty="0"/>
              <a:t>100 projektów;</a:t>
            </a:r>
          </a:p>
          <a:p>
            <a:pPr>
              <a:buFont typeface="Wingdings" panose="05000000000000000000" pitchFamily="2" charset="2"/>
              <a:buChar char="§"/>
            </a:pPr>
            <a:r>
              <a:rPr lang="pl-PL" sz="1800" dirty="0"/>
              <a:t>planowane podpisanie pierwszych umów z grantobiorcami: </a:t>
            </a:r>
            <a:r>
              <a:rPr lang="pl-PL" sz="1800" b="1" dirty="0"/>
              <a:t>marzec 2025 r.</a:t>
            </a:r>
          </a:p>
        </p:txBody>
      </p:sp>
    </p:spTree>
    <p:extLst>
      <p:ext uri="{BB962C8B-B14F-4D97-AF65-F5344CB8AC3E}">
        <p14:creationId xmlns:p14="http://schemas.microsoft.com/office/powerpoint/2010/main" val="251791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4D1B517-1B20-27C3-F072-F17352257C86}"/>
              </a:ext>
            </a:extLst>
          </p:cNvPr>
          <p:cNvSpPr>
            <a:spLocks noGrp="1"/>
          </p:cNvSpPr>
          <p:nvPr>
            <p:ph type="title"/>
          </p:nvPr>
        </p:nvSpPr>
        <p:spPr/>
        <p:txBody>
          <a:bodyPr/>
          <a:lstStyle/>
          <a:p>
            <a:pPr algn="ctr"/>
            <a:r>
              <a:rPr lang="pl-PL" dirty="0"/>
              <a:t>Instrumenty Finansowe w Programie </a:t>
            </a:r>
            <a:br>
              <a:rPr lang="pl-PL" dirty="0"/>
            </a:br>
            <a:r>
              <a:rPr lang="pl-PL" dirty="0"/>
              <a:t>Fundusze Europejskie dla Kujaw i Pomorza</a:t>
            </a:r>
          </a:p>
        </p:txBody>
      </p:sp>
      <p:sp>
        <p:nvSpPr>
          <p:cNvPr id="3" name="Symbol zastępczy zawartości 2">
            <a:extLst>
              <a:ext uri="{FF2B5EF4-FFF2-40B4-BE49-F238E27FC236}">
                <a16:creationId xmlns:a16="http://schemas.microsoft.com/office/drawing/2014/main" id="{CE841AF5-CA98-255C-28B6-11537792F5C7}"/>
              </a:ext>
            </a:extLst>
          </p:cNvPr>
          <p:cNvSpPr>
            <a:spLocks noGrp="1"/>
          </p:cNvSpPr>
          <p:nvPr>
            <p:ph idx="1"/>
          </p:nvPr>
        </p:nvSpPr>
        <p:spPr>
          <a:xfrm>
            <a:off x="1169854" y="2351314"/>
            <a:ext cx="9852729" cy="3690371"/>
          </a:xfrm>
        </p:spPr>
        <p:txBody>
          <a:bodyPr/>
          <a:lstStyle/>
          <a:p>
            <a:pPr>
              <a:buFont typeface="Wingdings" panose="05000000000000000000" pitchFamily="2" charset="2"/>
              <a:buChar char="§"/>
            </a:pPr>
            <a:r>
              <a:rPr lang="pl-PL" sz="1800" b="1" dirty="0"/>
              <a:t>Beneficjent/Menadżer Funduszu Powierniczego: Kujawsko-Pomorski Fundusz Rozwoju sp. z o.o.</a:t>
            </a:r>
          </a:p>
          <a:p>
            <a:pPr>
              <a:buFont typeface="Wingdings" panose="05000000000000000000" pitchFamily="2" charset="2"/>
              <a:buChar char="§"/>
            </a:pPr>
            <a:r>
              <a:rPr lang="pl-PL" sz="1800" b="1" dirty="0"/>
              <a:t>Projekt pn. „Regionalna Instytucja Finansowa – KPFR IF 2021-2027”</a:t>
            </a:r>
          </a:p>
          <a:p>
            <a:pPr>
              <a:buFont typeface="Wingdings" panose="05000000000000000000" pitchFamily="2" charset="2"/>
              <a:buChar char="§"/>
            </a:pPr>
            <a:r>
              <a:rPr lang="pl-PL" sz="1800" dirty="0"/>
              <a:t>Okres realizacji projektu: </a:t>
            </a:r>
            <a:r>
              <a:rPr lang="pl-PL" sz="1800" b="1" dirty="0"/>
              <a:t>od 30 października 2023 r. do 31 grudnia 2029 r.</a:t>
            </a:r>
          </a:p>
          <a:p>
            <a:pPr>
              <a:buFont typeface="Wingdings" panose="05000000000000000000" pitchFamily="2" charset="2"/>
              <a:buChar char="§"/>
            </a:pPr>
            <a:r>
              <a:rPr lang="pl-PL" sz="1800" dirty="0"/>
              <a:t>Całkowita wartość projektu: </a:t>
            </a:r>
            <a:r>
              <a:rPr lang="pl-PL" sz="1800" b="1" dirty="0"/>
              <a:t>902 537 271,92 zł</a:t>
            </a:r>
          </a:p>
          <a:p>
            <a:pPr>
              <a:buFont typeface="Wingdings" panose="05000000000000000000" pitchFamily="2" charset="2"/>
              <a:buChar char="§"/>
            </a:pPr>
            <a:r>
              <a:rPr lang="pl-PL" sz="1800" dirty="0"/>
              <a:t>Bezpośredni wkład finansowy:</a:t>
            </a:r>
            <a:r>
              <a:rPr lang="pl-PL" sz="1800" b="1" dirty="0"/>
              <a:t> 766 693 609,49 zł</a:t>
            </a:r>
          </a:p>
          <a:p>
            <a:pPr>
              <a:buFont typeface="Wingdings" panose="05000000000000000000" pitchFamily="2" charset="2"/>
              <a:buChar char="§"/>
            </a:pPr>
            <a:r>
              <a:rPr lang="pl-PL" sz="1800" dirty="0"/>
              <a:t>Data podpisania Umowy: </a:t>
            </a:r>
            <a:r>
              <a:rPr lang="pl-PL" sz="1800" b="1" dirty="0"/>
              <a:t>26 czerwca 2024 r.</a:t>
            </a:r>
          </a:p>
          <a:p>
            <a:pPr>
              <a:buFont typeface="Wingdings" panose="05000000000000000000" pitchFamily="2" charset="2"/>
              <a:buChar char="§"/>
            </a:pPr>
            <a:r>
              <a:rPr lang="pl-PL" sz="1800" b="1" dirty="0"/>
              <a:t>Wsparcie w ramach 6 Działań (realizacja de facto 6 osobnych projektów)</a:t>
            </a:r>
          </a:p>
          <a:p>
            <a:endParaRPr lang="pl-PL" dirty="0"/>
          </a:p>
        </p:txBody>
      </p:sp>
      <p:sp>
        <p:nvSpPr>
          <p:cNvPr id="4" name="Symbol zastępczy numeru slajdu 3">
            <a:extLst>
              <a:ext uri="{FF2B5EF4-FFF2-40B4-BE49-F238E27FC236}">
                <a16:creationId xmlns:a16="http://schemas.microsoft.com/office/drawing/2014/main" id="{15D7BFE6-1365-8163-E87A-4963986F029B}"/>
              </a:ext>
            </a:extLst>
          </p:cNvPr>
          <p:cNvSpPr>
            <a:spLocks noGrp="1"/>
          </p:cNvSpPr>
          <p:nvPr>
            <p:ph type="sldNum" sz="quarter" idx="10"/>
          </p:nvPr>
        </p:nvSpPr>
        <p:spPr/>
        <p:txBody>
          <a:bodyPr/>
          <a:lstStyle/>
          <a:p>
            <a:fld id="{EB4015AA-59F6-416B-87A6-8E3D940284E2}" type="slidenum">
              <a:rPr lang="pl-PL" smtClean="0"/>
              <a:pPr/>
              <a:t>30</a:t>
            </a:fld>
            <a:endParaRPr lang="pl-PL" dirty="0"/>
          </a:p>
        </p:txBody>
      </p:sp>
    </p:spTree>
    <p:extLst>
      <p:ext uri="{BB962C8B-B14F-4D97-AF65-F5344CB8AC3E}">
        <p14:creationId xmlns:p14="http://schemas.microsoft.com/office/powerpoint/2010/main" val="12207934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1743E67-F151-B687-7204-C1688B378658}"/>
              </a:ext>
            </a:extLst>
          </p:cNvPr>
          <p:cNvSpPr>
            <a:spLocks noGrp="1"/>
          </p:cNvSpPr>
          <p:nvPr>
            <p:ph type="title"/>
          </p:nvPr>
        </p:nvSpPr>
        <p:spPr/>
        <p:txBody>
          <a:bodyPr/>
          <a:lstStyle/>
          <a:p>
            <a:pPr algn="ctr"/>
            <a:r>
              <a:rPr lang="pl-PL" dirty="0"/>
              <a:t>Instrumenty Finansowe w Programie </a:t>
            </a:r>
            <a:br>
              <a:rPr lang="pl-PL" dirty="0"/>
            </a:br>
            <a:r>
              <a:rPr lang="pl-PL" dirty="0"/>
              <a:t>Fundusze Europejskie dla Kujaw i Pomorza</a:t>
            </a:r>
          </a:p>
        </p:txBody>
      </p:sp>
      <p:sp>
        <p:nvSpPr>
          <p:cNvPr id="3" name="Symbol zastępczy zawartości 2">
            <a:extLst>
              <a:ext uri="{FF2B5EF4-FFF2-40B4-BE49-F238E27FC236}">
                <a16:creationId xmlns:a16="http://schemas.microsoft.com/office/drawing/2014/main" id="{52E3EC3F-B27D-296B-F060-0D45EA61D399}"/>
              </a:ext>
            </a:extLst>
          </p:cNvPr>
          <p:cNvSpPr>
            <a:spLocks noGrp="1"/>
          </p:cNvSpPr>
          <p:nvPr>
            <p:ph idx="1"/>
          </p:nvPr>
        </p:nvSpPr>
        <p:spPr>
          <a:xfrm>
            <a:off x="931818" y="1872344"/>
            <a:ext cx="10090766" cy="4169342"/>
          </a:xfrm>
        </p:spPr>
        <p:txBody>
          <a:bodyPr>
            <a:normAutofit fontScale="25000" lnSpcReduction="20000"/>
          </a:bodyPr>
          <a:lstStyle/>
          <a:p>
            <a:pPr marL="0" indent="0">
              <a:buNone/>
            </a:pPr>
            <a:r>
              <a:rPr lang="pl-PL" sz="6800" b="1" u="sng" dirty="0"/>
              <a:t>Zaangażowanie finansowe w poszczególne Instrumenty:</a:t>
            </a:r>
          </a:p>
          <a:p>
            <a:pPr>
              <a:buFont typeface="Wingdings" panose="05000000000000000000" pitchFamily="2" charset="2"/>
              <a:buChar char="§"/>
            </a:pPr>
            <a:r>
              <a:rPr lang="pl-PL" sz="6800" dirty="0"/>
              <a:t>pożyczka rozwojowa dla przedsiębiorców (Działanie 1.4): </a:t>
            </a:r>
            <a:r>
              <a:rPr lang="pl-PL" sz="6800" b="1" dirty="0"/>
              <a:t>392 mln zł (333 mln zł EFRR)</a:t>
            </a:r>
          </a:p>
          <a:p>
            <a:pPr>
              <a:buFont typeface="Wingdings" panose="05000000000000000000" pitchFamily="2" charset="2"/>
              <a:buChar char="§"/>
            </a:pPr>
            <a:r>
              <a:rPr lang="pl-PL" sz="6800" dirty="0"/>
              <a:t>pożyczka z premią </a:t>
            </a:r>
            <a:r>
              <a:rPr lang="pl-PL" sz="6800" b="1" dirty="0"/>
              <a:t>(Działanie 2.5): 152 mln zł (129 mln zł EFRR)</a:t>
            </a:r>
          </a:p>
          <a:p>
            <a:pPr>
              <a:buFont typeface="Wingdings" panose="05000000000000000000" pitchFamily="2" charset="2"/>
              <a:buChar char="§"/>
            </a:pPr>
            <a:r>
              <a:rPr lang="pl-PL" sz="6800" dirty="0"/>
              <a:t>pożyczka na modernizację energetyczną budynków użyteczności publicznej i oświetlenia ulicznego dla JST w ramach ZIT i OPPT </a:t>
            </a:r>
            <a:r>
              <a:rPr lang="pl-PL" sz="6800" b="1" dirty="0"/>
              <a:t>(Działanie 2.1 i 2.17): 209 mln zł (177 mln zł EFRR)</a:t>
            </a:r>
          </a:p>
          <a:p>
            <a:pPr>
              <a:buFont typeface="Wingdings" panose="05000000000000000000" pitchFamily="2" charset="2"/>
              <a:buChar char="§"/>
            </a:pPr>
            <a:r>
              <a:rPr lang="pl-PL" sz="6800" dirty="0" err="1"/>
              <a:t>ekopożyczka</a:t>
            </a:r>
            <a:r>
              <a:rPr lang="pl-PL" sz="6800" dirty="0"/>
              <a:t> z premią dla przedsiębiorstw – transformacja w kierunku GOZ </a:t>
            </a:r>
            <a:r>
              <a:rPr lang="pl-PL" sz="6800" b="1" dirty="0"/>
              <a:t>(Działanie 2.14): </a:t>
            </a:r>
            <a:br>
              <a:rPr lang="pl-PL" sz="6800" b="1" dirty="0"/>
            </a:br>
            <a:r>
              <a:rPr lang="pl-PL" sz="6800" b="1" dirty="0"/>
              <a:t>27 mln zł (23 mln EFRR)</a:t>
            </a:r>
          </a:p>
          <a:p>
            <a:pPr>
              <a:buFont typeface="Wingdings" panose="05000000000000000000" pitchFamily="2" charset="2"/>
              <a:buChar char="§"/>
            </a:pPr>
            <a:r>
              <a:rPr lang="pl-PL" sz="6800" dirty="0" err="1"/>
              <a:t>ekopożyczka</a:t>
            </a:r>
            <a:r>
              <a:rPr lang="pl-PL" sz="6800" dirty="0"/>
              <a:t> z premią dla przedsiębiorstw – efektywność energetyczna </a:t>
            </a:r>
            <a:r>
              <a:rPr lang="pl-PL" sz="6800" b="1" dirty="0"/>
              <a:t>(Działanie 2.16): </a:t>
            </a:r>
            <a:br>
              <a:rPr lang="pl-PL" sz="6800" b="1" dirty="0"/>
            </a:br>
            <a:r>
              <a:rPr lang="pl-PL" sz="6800" b="1" dirty="0"/>
              <a:t>56 mln (47 mln EFRR)</a:t>
            </a:r>
          </a:p>
          <a:p>
            <a:pPr>
              <a:buFont typeface="Wingdings" panose="05000000000000000000" pitchFamily="2" charset="2"/>
              <a:buChar char="§"/>
            </a:pPr>
            <a:r>
              <a:rPr lang="pl-PL" sz="6800" dirty="0"/>
              <a:t>pożyczka na modernizację energetyczną wielorodzinnych budynków mieszkalnych oraz budynków użyteczności publicznej poza polityką terytorialną</a:t>
            </a:r>
            <a:r>
              <a:rPr lang="pl-PL" sz="6800" b="1" dirty="0"/>
              <a:t> (Działanie 2.16): </a:t>
            </a:r>
            <a:br>
              <a:rPr lang="pl-PL" sz="6800" b="1" dirty="0"/>
            </a:br>
            <a:r>
              <a:rPr lang="pl-PL" sz="6800" b="1" dirty="0"/>
              <a:t>66 mln (56 mln EFRR)</a:t>
            </a:r>
          </a:p>
          <a:p>
            <a:pPr>
              <a:buFont typeface="Wingdings" panose="05000000000000000000" pitchFamily="2" charset="2"/>
              <a:buChar char="ü"/>
            </a:pPr>
            <a:endParaRPr lang="pl-PL" sz="5500" dirty="0"/>
          </a:p>
          <a:p>
            <a:pPr>
              <a:buFont typeface="Wingdings" panose="05000000000000000000" pitchFamily="2" charset="2"/>
              <a:buChar char="ü"/>
            </a:pPr>
            <a:endParaRPr lang="pl-PL" dirty="0"/>
          </a:p>
          <a:p>
            <a:pPr marL="0" indent="0">
              <a:buNone/>
            </a:pPr>
            <a:endParaRPr lang="pl-PL" dirty="0"/>
          </a:p>
          <a:p>
            <a:pPr marL="0" indent="0">
              <a:buNone/>
            </a:pPr>
            <a:endParaRPr lang="pl-PL" dirty="0"/>
          </a:p>
          <a:p>
            <a:pPr>
              <a:buFont typeface="Wingdings" panose="05000000000000000000" pitchFamily="2" charset="2"/>
              <a:buChar char="ü"/>
            </a:pPr>
            <a:endParaRPr lang="pl-PL" dirty="0"/>
          </a:p>
        </p:txBody>
      </p:sp>
      <p:sp>
        <p:nvSpPr>
          <p:cNvPr id="4" name="Symbol zastępczy numeru slajdu 3">
            <a:extLst>
              <a:ext uri="{FF2B5EF4-FFF2-40B4-BE49-F238E27FC236}">
                <a16:creationId xmlns:a16="http://schemas.microsoft.com/office/drawing/2014/main" id="{F33FADCE-64BC-8C09-8523-9FB5B51CADB9}"/>
              </a:ext>
            </a:extLst>
          </p:cNvPr>
          <p:cNvSpPr>
            <a:spLocks noGrp="1"/>
          </p:cNvSpPr>
          <p:nvPr>
            <p:ph type="sldNum" sz="quarter" idx="10"/>
          </p:nvPr>
        </p:nvSpPr>
        <p:spPr/>
        <p:txBody>
          <a:bodyPr/>
          <a:lstStyle/>
          <a:p>
            <a:fld id="{EB4015AA-59F6-416B-87A6-8E3D940284E2}" type="slidenum">
              <a:rPr lang="pl-PL" smtClean="0"/>
              <a:pPr/>
              <a:t>31</a:t>
            </a:fld>
            <a:endParaRPr lang="pl-PL" dirty="0"/>
          </a:p>
        </p:txBody>
      </p:sp>
    </p:spTree>
    <p:extLst>
      <p:ext uri="{BB962C8B-B14F-4D97-AF65-F5344CB8AC3E}">
        <p14:creationId xmlns:p14="http://schemas.microsoft.com/office/powerpoint/2010/main" val="4191272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98A82C6-F7B7-30BA-50B1-A4D3ED765407}"/>
              </a:ext>
            </a:extLst>
          </p:cNvPr>
          <p:cNvSpPr>
            <a:spLocks noGrp="1"/>
          </p:cNvSpPr>
          <p:nvPr>
            <p:ph type="title"/>
          </p:nvPr>
        </p:nvSpPr>
        <p:spPr>
          <a:xfrm>
            <a:off x="1169419" y="816317"/>
            <a:ext cx="9852728" cy="856646"/>
          </a:xfrm>
        </p:spPr>
        <p:txBody>
          <a:bodyPr/>
          <a:lstStyle/>
          <a:p>
            <a:pPr algn="ctr"/>
            <a:r>
              <a:rPr lang="pl-PL" dirty="0"/>
              <a:t>Instrumenty Finansowe w Programie </a:t>
            </a:r>
            <a:br>
              <a:rPr lang="pl-PL" dirty="0"/>
            </a:br>
            <a:r>
              <a:rPr lang="pl-PL" dirty="0"/>
              <a:t>Fundusze Europejskie dla Kujaw i Pomorza</a:t>
            </a:r>
          </a:p>
        </p:txBody>
      </p:sp>
      <p:sp>
        <p:nvSpPr>
          <p:cNvPr id="3" name="Symbol zastępczy zawartości 2">
            <a:extLst>
              <a:ext uri="{FF2B5EF4-FFF2-40B4-BE49-F238E27FC236}">
                <a16:creationId xmlns:a16="http://schemas.microsoft.com/office/drawing/2014/main" id="{B9C27CF6-6179-F4BA-0E4C-F22EBE0557A3}"/>
              </a:ext>
            </a:extLst>
          </p:cNvPr>
          <p:cNvSpPr>
            <a:spLocks noGrp="1"/>
          </p:cNvSpPr>
          <p:nvPr>
            <p:ph idx="1"/>
          </p:nvPr>
        </p:nvSpPr>
        <p:spPr>
          <a:xfrm>
            <a:off x="1105990" y="1750423"/>
            <a:ext cx="9916594" cy="1678577"/>
          </a:xfrm>
        </p:spPr>
        <p:txBody>
          <a:bodyPr>
            <a:normAutofit fontScale="92500"/>
          </a:bodyPr>
          <a:lstStyle/>
          <a:p>
            <a:pPr marL="0" indent="0">
              <a:buNone/>
            </a:pPr>
            <a:endParaRPr lang="pl-PL" b="1" dirty="0"/>
          </a:p>
          <a:p>
            <a:pPr>
              <a:buFont typeface="Wingdings" panose="05000000000000000000" pitchFamily="2" charset="2"/>
              <a:buChar char="§"/>
            </a:pPr>
            <a:r>
              <a:rPr lang="pl-PL" b="1" dirty="0"/>
              <a:t>w lipcu i sierpniu 2024 r. wypłacono środki w ramach pierwszych wniosków o płatność – wniosków </a:t>
            </a:r>
            <a:br>
              <a:rPr lang="pl-PL" b="1" dirty="0"/>
            </a:br>
            <a:r>
              <a:rPr lang="pl-PL" b="1" dirty="0"/>
              <a:t>o zaliczkę. Kwota zaliczek stanowiła 30% Bezpośredniego Wkładu Finansowego dla każdego Działania.</a:t>
            </a:r>
          </a:p>
          <a:p>
            <a:pPr>
              <a:buFont typeface="Wingdings" panose="05000000000000000000" pitchFamily="2" charset="2"/>
              <a:buChar char="§"/>
            </a:pPr>
            <a:r>
              <a:rPr lang="pl-PL" b="1" dirty="0"/>
              <a:t>łącznie w ramach złożonych 6 wniosków o płatność wypłacono 230 008 082,85 zł Bezpośredniego Wkładu Finansowego:</a:t>
            </a:r>
          </a:p>
          <a:p>
            <a:pPr marL="0" indent="0">
              <a:buNone/>
            </a:pPr>
            <a:endParaRPr lang="pl-PL" b="1" dirty="0"/>
          </a:p>
          <a:p>
            <a:endParaRPr lang="pl-PL" b="1" dirty="0"/>
          </a:p>
          <a:p>
            <a:pPr marL="0" indent="0">
              <a:buNone/>
            </a:pPr>
            <a:endParaRPr lang="pl-PL" b="1" dirty="0"/>
          </a:p>
        </p:txBody>
      </p:sp>
      <p:sp>
        <p:nvSpPr>
          <p:cNvPr id="4" name="Symbol zastępczy numeru slajdu 3">
            <a:extLst>
              <a:ext uri="{FF2B5EF4-FFF2-40B4-BE49-F238E27FC236}">
                <a16:creationId xmlns:a16="http://schemas.microsoft.com/office/drawing/2014/main" id="{E4E10D50-D0E7-550A-9988-FEDFEB52DD4E}"/>
              </a:ext>
            </a:extLst>
          </p:cNvPr>
          <p:cNvSpPr>
            <a:spLocks noGrp="1"/>
          </p:cNvSpPr>
          <p:nvPr>
            <p:ph type="sldNum" sz="quarter" idx="10"/>
          </p:nvPr>
        </p:nvSpPr>
        <p:spPr/>
        <p:txBody>
          <a:bodyPr/>
          <a:lstStyle/>
          <a:p>
            <a:fld id="{EB4015AA-59F6-416B-87A6-8E3D940284E2}" type="slidenum">
              <a:rPr lang="pl-PL" smtClean="0"/>
              <a:pPr/>
              <a:t>32</a:t>
            </a:fld>
            <a:endParaRPr lang="pl-PL" dirty="0"/>
          </a:p>
        </p:txBody>
      </p:sp>
      <p:graphicFrame>
        <p:nvGraphicFramePr>
          <p:cNvPr id="6" name="Tabela 5">
            <a:extLst>
              <a:ext uri="{FF2B5EF4-FFF2-40B4-BE49-F238E27FC236}">
                <a16:creationId xmlns:a16="http://schemas.microsoft.com/office/drawing/2014/main" id="{3D39F076-507F-A688-DC22-940A40B9492E}"/>
              </a:ext>
            </a:extLst>
          </p:cNvPr>
          <p:cNvGraphicFramePr>
            <a:graphicFrameLocks noGrp="1"/>
          </p:cNvGraphicFramePr>
          <p:nvPr>
            <p:extLst>
              <p:ext uri="{D42A27DB-BD31-4B8C-83A1-F6EECF244321}">
                <p14:modId xmlns:p14="http://schemas.microsoft.com/office/powerpoint/2010/main" val="2072508990"/>
              </p:ext>
            </p:extLst>
          </p:nvPr>
        </p:nvGraphicFramePr>
        <p:xfrm>
          <a:off x="3416738" y="3753395"/>
          <a:ext cx="4542895" cy="2535652"/>
        </p:xfrm>
        <a:graphic>
          <a:graphicData uri="http://schemas.openxmlformats.org/drawingml/2006/table">
            <a:tbl>
              <a:tblPr firstRow="1" bandRow="1">
                <a:tableStyleId>{5C22544A-7EE6-4342-B048-85BDC9FD1C3A}</a:tableStyleId>
              </a:tblPr>
              <a:tblGrid>
                <a:gridCol w="1686485">
                  <a:extLst>
                    <a:ext uri="{9D8B030D-6E8A-4147-A177-3AD203B41FA5}">
                      <a16:colId xmlns:a16="http://schemas.microsoft.com/office/drawing/2014/main" val="1996570939"/>
                    </a:ext>
                  </a:extLst>
                </a:gridCol>
                <a:gridCol w="2856410">
                  <a:extLst>
                    <a:ext uri="{9D8B030D-6E8A-4147-A177-3AD203B41FA5}">
                      <a16:colId xmlns:a16="http://schemas.microsoft.com/office/drawing/2014/main" val="1433553885"/>
                    </a:ext>
                  </a:extLst>
                </a:gridCol>
              </a:tblGrid>
              <a:tr h="372656">
                <a:tc>
                  <a:txBody>
                    <a:bodyPr/>
                    <a:lstStyle/>
                    <a:p>
                      <a:r>
                        <a:rPr lang="pl-PL" sz="1400" dirty="0"/>
                        <a:t>Działanie</a:t>
                      </a:r>
                    </a:p>
                  </a:txBody>
                  <a:tcPr/>
                </a:tc>
                <a:tc>
                  <a:txBody>
                    <a:bodyPr/>
                    <a:lstStyle/>
                    <a:p>
                      <a:r>
                        <a:rPr lang="pl-PL" sz="1400" dirty="0"/>
                        <a:t>          Wypłacona kwota</a:t>
                      </a:r>
                    </a:p>
                  </a:txBody>
                  <a:tcPr/>
                </a:tc>
                <a:extLst>
                  <a:ext uri="{0D108BD9-81ED-4DB2-BD59-A6C34878D82A}">
                    <a16:rowId xmlns:a16="http://schemas.microsoft.com/office/drawing/2014/main" val="4028358350"/>
                  </a:ext>
                </a:extLst>
              </a:tr>
              <a:tr h="325074">
                <a:tc>
                  <a:txBody>
                    <a:bodyPr/>
                    <a:lstStyle/>
                    <a:p>
                      <a:r>
                        <a:rPr lang="pl-PL" sz="1400" dirty="0"/>
                        <a:t>Działanie 1.4</a:t>
                      </a:r>
                    </a:p>
                  </a:txBody>
                  <a:tcPr/>
                </a:tc>
                <a:tc>
                  <a:txBody>
                    <a:bodyPr/>
                    <a:lstStyle/>
                    <a:p>
                      <a:r>
                        <a:rPr lang="pl-PL" sz="1400" dirty="0"/>
                        <a:t>                   99 949 714,98 zł</a:t>
                      </a:r>
                    </a:p>
                  </a:txBody>
                  <a:tcPr/>
                </a:tc>
                <a:extLst>
                  <a:ext uri="{0D108BD9-81ED-4DB2-BD59-A6C34878D82A}">
                    <a16:rowId xmlns:a16="http://schemas.microsoft.com/office/drawing/2014/main" val="261908299"/>
                  </a:ext>
                </a:extLst>
              </a:tr>
              <a:tr h="347298">
                <a:tc>
                  <a:txBody>
                    <a:bodyPr/>
                    <a:lstStyle/>
                    <a:p>
                      <a:r>
                        <a:rPr lang="pl-PL" sz="1400" dirty="0"/>
                        <a:t>Działanie 2.1</a:t>
                      </a:r>
                    </a:p>
                  </a:txBody>
                  <a:tcPr/>
                </a:tc>
                <a:tc>
                  <a:txBody>
                    <a:bodyPr/>
                    <a:lstStyle/>
                    <a:p>
                      <a:r>
                        <a:rPr lang="pl-PL" sz="1400" dirty="0"/>
                        <a:t>                   37 258 110,76 zł</a:t>
                      </a:r>
                    </a:p>
                  </a:txBody>
                  <a:tcPr/>
                </a:tc>
                <a:extLst>
                  <a:ext uri="{0D108BD9-81ED-4DB2-BD59-A6C34878D82A}">
                    <a16:rowId xmlns:a16="http://schemas.microsoft.com/office/drawing/2014/main" val="2323781227"/>
                  </a:ext>
                </a:extLst>
              </a:tr>
              <a:tr h="372656">
                <a:tc>
                  <a:txBody>
                    <a:bodyPr/>
                    <a:lstStyle/>
                    <a:p>
                      <a:r>
                        <a:rPr lang="pl-PL" sz="1400" dirty="0"/>
                        <a:t>Działanie 2.5</a:t>
                      </a:r>
                    </a:p>
                  </a:txBody>
                  <a:tcPr/>
                </a:tc>
                <a:tc>
                  <a:txBody>
                    <a:bodyPr/>
                    <a:lstStyle/>
                    <a:p>
                      <a:r>
                        <a:rPr lang="pl-PL" sz="1400" dirty="0"/>
                        <a:t>                   38 686 077,78 zł</a:t>
                      </a:r>
                    </a:p>
                  </a:txBody>
                  <a:tcPr/>
                </a:tc>
                <a:extLst>
                  <a:ext uri="{0D108BD9-81ED-4DB2-BD59-A6C34878D82A}">
                    <a16:rowId xmlns:a16="http://schemas.microsoft.com/office/drawing/2014/main" val="601527495"/>
                  </a:ext>
                </a:extLst>
              </a:tr>
              <a:tr h="372656">
                <a:tc>
                  <a:txBody>
                    <a:bodyPr/>
                    <a:lstStyle/>
                    <a:p>
                      <a:r>
                        <a:rPr lang="pl-PL" sz="1400" dirty="0"/>
                        <a:t>Działanie 2.14</a:t>
                      </a:r>
                    </a:p>
                  </a:txBody>
                  <a:tcPr/>
                </a:tc>
                <a:tc>
                  <a:txBody>
                    <a:bodyPr/>
                    <a:lstStyle/>
                    <a:p>
                      <a:r>
                        <a:rPr lang="pl-PL" sz="1400" dirty="0"/>
                        <a:t>                   6 931 092,48 zł</a:t>
                      </a:r>
                    </a:p>
                  </a:txBody>
                  <a:tcPr/>
                </a:tc>
                <a:extLst>
                  <a:ext uri="{0D108BD9-81ED-4DB2-BD59-A6C34878D82A}">
                    <a16:rowId xmlns:a16="http://schemas.microsoft.com/office/drawing/2014/main" val="192889926"/>
                  </a:ext>
                </a:extLst>
              </a:tr>
              <a:tr h="372656">
                <a:tc>
                  <a:txBody>
                    <a:bodyPr/>
                    <a:lstStyle/>
                    <a:p>
                      <a:r>
                        <a:rPr lang="pl-PL" sz="1400" dirty="0"/>
                        <a:t>Działanie 2.16</a:t>
                      </a:r>
                    </a:p>
                  </a:txBody>
                  <a:tcPr/>
                </a:tc>
                <a:tc>
                  <a:txBody>
                    <a:bodyPr/>
                    <a:lstStyle/>
                    <a:p>
                      <a:r>
                        <a:rPr lang="pl-PL" sz="1400" dirty="0"/>
                        <a:t>                   31 263 206,81 zł</a:t>
                      </a:r>
                    </a:p>
                  </a:txBody>
                  <a:tcPr/>
                </a:tc>
                <a:extLst>
                  <a:ext uri="{0D108BD9-81ED-4DB2-BD59-A6C34878D82A}">
                    <a16:rowId xmlns:a16="http://schemas.microsoft.com/office/drawing/2014/main" val="204753841"/>
                  </a:ext>
                </a:extLst>
              </a:tr>
              <a:tr h="372656">
                <a:tc>
                  <a:txBody>
                    <a:bodyPr/>
                    <a:lstStyle/>
                    <a:p>
                      <a:r>
                        <a:rPr lang="pl-PL" sz="1400" dirty="0"/>
                        <a:t>Działanie 2.17</a:t>
                      </a:r>
                    </a:p>
                  </a:txBody>
                  <a:tcPr/>
                </a:tc>
                <a:tc>
                  <a:txBody>
                    <a:bodyPr/>
                    <a:lstStyle/>
                    <a:p>
                      <a:r>
                        <a:rPr lang="pl-PL" sz="1400" dirty="0"/>
                        <a:t>                   15 919 880,03 zł</a:t>
                      </a:r>
                    </a:p>
                  </a:txBody>
                  <a:tcPr/>
                </a:tc>
                <a:extLst>
                  <a:ext uri="{0D108BD9-81ED-4DB2-BD59-A6C34878D82A}">
                    <a16:rowId xmlns:a16="http://schemas.microsoft.com/office/drawing/2014/main" val="3323421051"/>
                  </a:ext>
                </a:extLst>
              </a:tr>
            </a:tbl>
          </a:graphicData>
        </a:graphic>
      </p:graphicFrame>
    </p:spTree>
    <p:extLst>
      <p:ext uri="{BB962C8B-B14F-4D97-AF65-F5344CB8AC3E}">
        <p14:creationId xmlns:p14="http://schemas.microsoft.com/office/powerpoint/2010/main" val="33830032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B0DC439-C53E-B90F-757B-AE86D4D2845A}"/>
              </a:ext>
            </a:extLst>
          </p:cNvPr>
          <p:cNvSpPr>
            <a:spLocks noGrp="1"/>
          </p:cNvSpPr>
          <p:nvPr>
            <p:ph type="title"/>
          </p:nvPr>
        </p:nvSpPr>
        <p:spPr/>
        <p:txBody>
          <a:bodyPr/>
          <a:lstStyle/>
          <a:p>
            <a:pPr algn="ctr"/>
            <a:r>
              <a:rPr lang="pl-PL" dirty="0"/>
              <a:t>Instrumenty Finansowe w Programie </a:t>
            </a:r>
            <a:br>
              <a:rPr lang="pl-PL" dirty="0"/>
            </a:br>
            <a:r>
              <a:rPr lang="pl-PL" dirty="0"/>
              <a:t>Fundusze Europejskie dla Kujaw i Pomorza</a:t>
            </a:r>
          </a:p>
        </p:txBody>
      </p:sp>
      <p:sp>
        <p:nvSpPr>
          <p:cNvPr id="3" name="Symbol zastępczy zawartości 2">
            <a:extLst>
              <a:ext uri="{FF2B5EF4-FFF2-40B4-BE49-F238E27FC236}">
                <a16:creationId xmlns:a16="http://schemas.microsoft.com/office/drawing/2014/main" id="{072BE28E-5FAC-5413-CC35-6ECB06979D5F}"/>
              </a:ext>
            </a:extLst>
          </p:cNvPr>
          <p:cNvSpPr>
            <a:spLocks noGrp="1"/>
          </p:cNvSpPr>
          <p:nvPr>
            <p:ph idx="1"/>
          </p:nvPr>
        </p:nvSpPr>
        <p:spPr>
          <a:xfrm>
            <a:off x="1169854" y="2299063"/>
            <a:ext cx="9611357" cy="3742622"/>
          </a:xfrm>
        </p:spPr>
        <p:txBody>
          <a:bodyPr/>
          <a:lstStyle/>
          <a:p>
            <a:endParaRPr lang="pl-PL" b="1" dirty="0"/>
          </a:p>
          <a:p>
            <a:pPr>
              <a:buFont typeface="Wingdings" panose="05000000000000000000" pitchFamily="2" charset="2"/>
              <a:buChar char="§"/>
            </a:pPr>
            <a:r>
              <a:rPr lang="pl-PL" sz="1700" b="1" dirty="0"/>
              <a:t>7 listopada 2024 r., po przeprowadzonej procedurze wyboru, w ramach Działania 1.4 Menadżer Funduszu Powierniczego zawarł Umowę Operacyjną z Pośrednikiem Finansowym – Kujawsko-Pomorskim Funduszem Pożyczkowym sp. z o.o.</a:t>
            </a:r>
          </a:p>
          <a:p>
            <a:pPr>
              <a:buFont typeface="Wingdings" panose="05000000000000000000" pitchFamily="2" charset="2"/>
              <a:buChar char="§"/>
            </a:pPr>
            <a:r>
              <a:rPr lang="pl-PL" sz="1700" dirty="0"/>
              <a:t>wartość umowy: </a:t>
            </a:r>
            <a:r>
              <a:rPr lang="pl-PL" sz="1700" b="1" dirty="0"/>
              <a:t>48 200 000,00 zł (40 006 000,00 zł EFRR)</a:t>
            </a:r>
          </a:p>
          <a:p>
            <a:pPr>
              <a:buFont typeface="Wingdings" panose="05000000000000000000" pitchFamily="2" charset="2"/>
              <a:buChar char="§"/>
            </a:pPr>
            <a:r>
              <a:rPr lang="pl-PL" sz="1700" dirty="0"/>
              <a:t>29 listopada 2024 r. Menadżer Funduszu Powierniczego wypłacił Pośrednikowi Finansowemu pierwszą transzę środków w wysokości: </a:t>
            </a:r>
            <a:r>
              <a:rPr lang="pl-PL" sz="1700" b="1" dirty="0"/>
              <a:t>10 001 500,00 zł. </a:t>
            </a:r>
          </a:p>
          <a:p>
            <a:endParaRPr lang="pl-PL" dirty="0"/>
          </a:p>
        </p:txBody>
      </p:sp>
      <p:sp>
        <p:nvSpPr>
          <p:cNvPr id="4" name="Symbol zastępczy numeru slajdu 3">
            <a:extLst>
              <a:ext uri="{FF2B5EF4-FFF2-40B4-BE49-F238E27FC236}">
                <a16:creationId xmlns:a16="http://schemas.microsoft.com/office/drawing/2014/main" id="{BF094153-9D82-CA37-3EA4-3106A76D1A3C}"/>
              </a:ext>
            </a:extLst>
          </p:cNvPr>
          <p:cNvSpPr>
            <a:spLocks noGrp="1"/>
          </p:cNvSpPr>
          <p:nvPr>
            <p:ph type="sldNum" sz="quarter" idx="10"/>
          </p:nvPr>
        </p:nvSpPr>
        <p:spPr/>
        <p:txBody>
          <a:bodyPr/>
          <a:lstStyle/>
          <a:p>
            <a:fld id="{EB4015AA-59F6-416B-87A6-8E3D940284E2}" type="slidenum">
              <a:rPr lang="pl-PL" smtClean="0"/>
              <a:pPr/>
              <a:t>33</a:t>
            </a:fld>
            <a:endParaRPr lang="pl-PL" dirty="0"/>
          </a:p>
        </p:txBody>
      </p:sp>
    </p:spTree>
    <p:extLst>
      <p:ext uri="{BB962C8B-B14F-4D97-AF65-F5344CB8AC3E}">
        <p14:creationId xmlns:p14="http://schemas.microsoft.com/office/powerpoint/2010/main" val="29997826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7B9CE745-7EA8-427B-FA67-B66593D8B7B8}"/>
              </a:ext>
            </a:extLst>
          </p:cNvPr>
          <p:cNvSpPr>
            <a:spLocks noGrp="1"/>
          </p:cNvSpPr>
          <p:nvPr>
            <p:ph type="ctrTitle"/>
          </p:nvPr>
        </p:nvSpPr>
        <p:spPr>
          <a:xfrm>
            <a:off x="1295660" y="3577429"/>
            <a:ext cx="9031400" cy="1004864"/>
          </a:xfrm>
        </p:spPr>
        <p:txBody>
          <a:bodyPr/>
          <a:lstStyle/>
          <a:p>
            <a:pPr algn="ctr"/>
            <a:r>
              <a:rPr lang="pl-PL" dirty="0"/>
              <a:t>DZIĘKUJĘ ZA UWAGĘ</a:t>
            </a:r>
          </a:p>
        </p:txBody>
      </p:sp>
      <p:pic>
        <p:nvPicPr>
          <p:cNvPr id="5" name="Obraz 4">
            <a:extLst>
              <a:ext uri="{FF2B5EF4-FFF2-40B4-BE49-F238E27FC236}">
                <a16:creationId xmlns:a16="http://schemas.microsoft.com/office/drawing/2014/main" id="{0D1612A4-701F-CE3B-507D-11EB514071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860" y="5779283"/>
            <a:ext cx="11608168" cy="1078717"/>
          </a:xfrm>
          <a:prstGeom prst="rect">
            <a:avLst/>
          </a:prstGeom>
        </p:spPr>
      </p:pic>
    </p:spTree>
    <p:extLst>
      <p:ext uri="{BB962C8B-B14F-4D97-AF65-F5344CB8AC3E}">
        <p14:creationId xmlns:p14="http://schemas.microsoft.com/office/powerpoint/2010/main" val="2600066126"/>
      </p:ext>
    </p:extLst>
  </p:cSld>
  <p:clrMapOvr>
    <a:masterClrMapping/>
  </p:clrMapOvr>
</p:sld>
</file>

<file path=ppt/theme/theme1.xml><?xml version="1.0" encoding="utf-8"?>
<a:theme xmlns:a="http://schemas.openxmlformats.org/drawingml/2006/main" name="1_Motyw pakietu Office">
  <a:themeElements>
    <a:clrScheme name="Niestandardowy 8">
      <a:dk1>
        <a:srgbClr val="000000"/>
      </a:dk1>
      <a:lt1>
        <a:srgbClr val="FFFFFF"/>
      </a:lt1>
      <a:dk2>
        <a:srgbClr val="002073"/>
      </a:dk2>
      <a:lt2>
        <a:srgbClr val="FFFFFF"/>
      </a:lt2>
      <a:accent1>
        <a:srgbClr val="003399"/>
      </a:accent1>
      <a:accent2>
        <a:srgbClr val="A6D3FF"/>
      </a:accent2>
      <a:accent3>
        <a:srgbClr val="FFD618"/>
      </a:accent3>
      <a:accent4>
        <a:srgbClr val="0051B0"/>
      </a:accent4>
      <a:accent5>
        <a:srgbClr val="6BB1E2"/>
      </a:accent5>
      <a:accent6>
        <a:srgbClr val="FFE60B"/>
      </a:accent6>
      <a:hlink>
        <a:srgbClr val="0563C1"/>
      </a:hlink>
      <a:folHlink>
        <a:srgbClr val="954F72"/>
      </a:folHlink>
    </a:clrScheme>
    <a:fontScheme name="Motyw pakietu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ja1" id="{436F5452-C95B-4D43-A1C6-1CA5BE69C951}" vid="{ABE25C27-1E66-47F3-AA86-B88226738C33}"/>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13222</TotalTime>
  <Words>3663</Words>
  <Application>Microsoft Office PowerPoint</Application>
  <PresentationFormat>Panoramiczny</PresentationFormat>
  <Paragraphs>630</Paragraphs>
  <Slides>34</Slides>
  <Notes>0</Notes>
  <HiddenSlides>0</HiddenSlides>
  <MMClips>0</MMClips>
  <ScaleCrop>false</ScaleCrop>
  <HeadingPairs>
    <vt:vector size="8" baseType="variant">
      <vt:variant>
        <vt:lpstr>Używane czcionki</vt:lpstr>
      </vt:variant>
      <vt:variant>
        <vt:i4>5</vt:i4>
      </vt:variant>
      <vt:variant>
        <vt:lpstr>Motyw</vt:lpstr>
      </vt:variant>
      <vt:variant>
        <vt:i4>1</vt:i4>
      </vt:variant>
      <vt:variant>
        <vt:lpstr>Osadzone serwery OLE</vt:lpstr>
      </vt:variant>
      <vt:variant>
        <vt:i4>1</vt:i4>
      </vt:variant>
      <vt:variant>
        <vt:lpstr>Tytuły slajdów</vt:lpstr>
      </vt:variant>
      <vt:variant>
        <vt:i4>34</vt:i4>
      </vt:variant>
    </vt:vector>
  </HeadingPairs>
  <TitlesOfParts>
    <vt:vector size="41" baseType="lpstr">
      <vt:lpstr>Arial</vt:lpstr>
      <vt:lpstr>Bookman Old Style</vt:lpstr>
      <vt:lpstr>Calibri</vt:lpstr>
      <vt:lpstr>Open Sans</vt:lpstr>
      <vt:lpstr>Wingdings</vt:lpstr>
      <vt:lpstr>1_Motyw pakietu Office</vt:lpstr>
      <vt:lpstr>Worksheet</vt:lpstr>
      <vt:lpstr>FUNDUSZE EUROPEJSKIE dla KUJAW I POMORZA  2021-2027         </vt:lpstr>
      <vt:lpstr>  Alokacja dla Programu</vt:lpstr>
      <vt:lpstr>Alokacja w podziale na priorytety</vt:lpstr>
      <vt:lpstr>Kontraktacja w zakresie EFRR i EFS +   </vt:lpstr>
      <vt:lpstr>Kontraktacja w FEdKP w podziale na IZ/IP</vt:lpstr>
      <vt:lpstr>Prezentacja programu PowerPoint</vt:lpstr>
      <vt:lpstr>Prezentacja programu PowerPoint</vt:lpstr>
      <vt:lpstr>Zatwierdzone wnioski o płatność  w FEdKP w podziale na EFRR i EFS+</vt:lpstr>
      <vt:lpstr>Zatwierdzone wnioski o płatność w FEdKP w podziale na IZ/IP</vt:lpstr>
      <vt:lpstr>Stan realizacji (podpisane umowy o dofinansowanie, wnioski o płatność) księgowanie wydatków oraz % wykorzystanej alokacji FEdKP 2021-2027 w podziale na priorytety narastająco</vt:lpstr>
      <vt:lpstr>Realizacja Polityki Terytorialnej w FEdKP 2021-2027</vt:lpstr>
      <vt:lpstr>Prezentacja programu PowerPoint</vt:lpstr>
      <vt:lpstr>Księgowanie wydatków w ramach FEdKP 2021-2027  </vt:lpstr>
      <vt:lpstr>Realizacja Funduszy Europejskich dla województw na lata 2021-2027</vt:lpstr>
      <vt:lpstr>Centra usług społecznych i Dzienne domy pobytu  w ramach FEdKP 2021-2027</vt:lpstr>
      <vt:lpstr>Centra usług społecznych i Dzienne domy pobytu w ramach FEdKP 2021-2027           - wnioski w ocenie</vt:lpstr>
      <vt:lpstr>Centra usług społecznych i Dzienne domy pobytu  w ramach FEdKP 2021-2027</vt:lpstr>
      <vt:lpstr>Priorytet 7 Fundusze Europejskie Na Rozwój Lokalny:   </vt:lpstr>
      <vt:lpstr>Projekt nr FEKP.08.21-IZ.00-0001/23 pn. Rozwój NGO siłą Kujaw i Pomorza  Beneficjent: Województwo Kujawsko-Pomorskie (Departament Spraw Społecznych i Zdrowia)  </vt:lpstr>
      <vt:lpstr>Projekt nr FEKP.08.21-IZ.00-0001/23 pn. Rozwój NGO siłą Kujaw i Pomorza  Beneficjent: Województwo Kujawsko-Pomorskie (Departament Spraw Społecznych i Zdrowia)  </vt:lpstr>
      <vt:lpstr>Projekt nr FEKP.08.21-IZ.00-0001/23 pn. Rozwój NGO siłą Kujaw i Pomorza  Beneficjent: Województwo Kujawsko-Pomorskie                                                           (Departament Spraw Społecznych i Zdrowia)  </vt:lpstr>
      <vt:lpstr>  Projekt nr FEKP.01.03-IZ.00-0006/24 pn. Regionalny Akcelerator Biznesu – Platforma Współpracy Biznesu</vt:lpstr>
      <vt:lpstr>  Projekt nr FEKP.01.03-IZ.00-0006/24 pn. Regionalny Akcelerator Biznesu – Platforma Współpracy Biznesu</vt:lpstr>
      <vt:lpstr>Projekt nr FEKP.01.03-IZ.00-0006/24 pn. Regionalny Akcelerator Biznesu – Platforma Współpracy Biznesu Beneficjent: Izba Przemysłowo-Handlowa w Toruniu  </vt:lpstr>
      <vt:lpstr>Prezentacja programu PowerPoint</vt:lpstr>
      <vt:lpstr>Prezentacja programu PowerPoint</vt:lpstr>
      <vt:lpstr>  Projekt nr FEKP.01.01-IZ.00-0001/23 pn. Fundusz Badań i Wdrożeń 3.0</vt:lpstr>
      <vt:lpstr>  Projekt nr FEKP.01.01-IZ.00-0001/23 pn. Fundusz Badań i Wdrożeń 3.0</vt:lpstr>
      <vt:lpstr>  Projekt nr FEKP.01.01-IZ.00-0001/23 pn. Fundusz Badań i Wdrożeń 3.0</vt:lpstr>
      <vt:lpstr>Instrumenty Finansowe w Programie  Fundusze Europejskie dla Kujaw i Pomorza</vt:lpstr>
      <vt:lpstr>Instrumenty Finansowe w Programie  Fundusze Europejskie dla Kujaw i Pomorza</vt:lpstr>
      <vt:lpstr>Instrumenty Finansowe w Programie  Fundusze Europejskie dla Kujaw i Pomorza</vt:lpstr>
      <vt:lpstr>Instrumenty Finansowe w Programie  Fundusze Europejskie dla Kujaw i Pomorza</vt:lpstr>
      <vt:lpstr>DZIĘKUJĘ ZA UWAGĘ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Priorytet 2</dc:title>
  <dc:creator>Eliza Kaczmarek</dc:creator>
  <cp:lastModifiedBy>Barbara Jesionowska</cp:lastModifiedBy>
  <cp:revision>530</cp:revision>
  <cp:lastPrinted>2025-01-14T10:53:11Z</cp:lastPrinted>
  <dcterms:created xsi:type="dcterms:W3CDTF">2023-01-03T09:56:09Z</dcterms:created>
  <dcterms:modified xsi:type="dcterms:W3CDTF">2025-01-15T08:53:44Z</dcterms:modified>
</cp:coreProperties>
</file>