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8" r:id="rId1"/>
  </p:sldMasterIdLst>
  <p:notesMasterIdLst>
    <p:notesMasterId r:id="rId50"/>
  </p:notesMasterIdLst>
  <p:sldIdLst>
    <p:sldId id="2673" r:id="rId2"/>
    <p:sldId id="2674" r:id="rId3"/>
    <p:sldId id="2903" r:id="rId4"/>
    <p:sldId id="2897" r:id="rId5"/>
    <p:sldId id="2675" r:id="rId6"/>
    <p:sldId id="2911" r:id="rId7"/>
    <p:sldId id="2676" r:id="rId8"/>
    <p:sldId id="2680" r:id="rId9"/>
    <p:sldId id="2697" r:id="rId10"/>
    <p:sldId id="2677" r:id="rId11"/>
    <p:sldId id="2927" r:id="rId12"/>
    <p:sldId id="2928" r:id="rId13"/>
    <p:sldId id="2921" r:id="rId14"/>
    <p:sldId id="2926" r:id="rId15"/>
    <p:sldId id="2679" r:id="rId16"/>
    <p:sldId id="2681" r:id="rId17"/>
    <p:sldId id="2691" r:id="rId18"/>
    <p:sldId id="2644" r:id="rId19"/>
    <p:sldId id="2645" r:id="rId20"/>
    <p:sldId id="2929" r:id="rId21"/>
    <p:sldId id="2666" r:id="rId22"/>
    <p:sldId id="2930" r:id="rId23"/>
    <p:sldId id="2931" r:id="rId24"/>
    <p:sldId id="2913" r:id="rId25"/>
    <p:sldId id="2932" r:id="rId26"/>
    <p:sldId id="2933" r:id="rId27"/>
    <p:sldId id="2934" r:id="rId28"/>
    <p:sldId id="2935" r:id="rId29"/>
    <p:sldId id="2916" r:id="rId30"/>
    <p:sldId id="2917" r:id="rId31"/>
    <p:sldId id="2647" r:id="rId32"/>
    <p:sldId id="2936" r:id="rId33"/>
    <p:sldId id="2937" r:id="rId34"/>
    <p:sldId id="2918" r:id="rId35"/>
    <p:sldId id="2938" r:id="rId36"/>
    <p:sldId id="2939" r:id="rId37"/>
    <p:sldId id="2940" r:id="rId38"/>
    <p:sldId id="2692" r:id="rId39"/>
    <p:sldId id="2687" r:id="rId40"/>
    <p:sldId id="2919" r:id="rId41"/>
    <p:sldId id="2709" r:id="rId42"/>
    <p:sldId id="2710" r:id="rId43"/>
    <p:sldId id="2920" r:id="rId44"/>
    <p:sldId id="2941" r:id="rId45"/>
    <p:sldId id="2942" r:id="rId46"/>
    <p:sldId id="2945" r:id="rId47"/>
    <p:sldId id="2944" r:id="rId48"/>
    <p:sldId id="2580" r:id="rId49"/>
  </p:sldIdLst>
  <p:sldSz cx="13439775" cy="75596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423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enik Agnieszka" initials="PA" lastIdx="1" clrIdx="0">
    <p:extLst>
      <p:ext uri="{19B8F6BF-5375-455C-9EA6-DF929625EA0E}">
        <p15:presenceInfo xmlns:p15="http://schemas.microsoft.com/office/powerpoint/2012/main" userId="S::Agnieszka.Palenik@mfipr.gov.pl::6a0c958d-6557-4bbd-8aa6-03360055b1e8" providerId="AD"/>
      </p:ext>
    </p:extLst>
  </p:cmAuthor>
  <p:cmAuthor id="2" name="Magdalena Błaszak" initials="MB" lastIdx="2" clrIdx="1">
    <p:extLst>
      <p:ext uri="{19B8F6BF-5375-455C-9EA6-DF929625EA0E}">
        <p15:presenceInfo xmlns:p15="http://schemas.microsoft.com/office/powerpoint/2012/main" userId="S-1-5-21-2619306676-2800222060-3362172700-8710" providerId="AD"/>
      </p:ext>
    </p:extLst>
  </p:cmAuthor>
  <p:cmAuthor id="3" name="Anna Głuszek" initials="AG" lastIdx="11" clrIdx="2">
    <p:extLst>
      <p:ext uri="{19B8F6BF-5375-455C-9EA6-DF929625EA0E}">
        <p15:presenceInfo xmlns:p15="http://schemas.microsoft.com/office/powerpoint/2012/main" userId="28c6fadd772e9a04" providerId="Windows Live"/>
      </p:ext>
    </p:extLst>
  </p:cmAuthor>
  <p:cmAuthor id="4" name="Lucyna Swoińska-Lasota" initials="LSL-BdsS" lastIdx="2" clrIdx="3">
    <p:extLst>
      <p:ext uri="{19B8F6BF-5375-455C-9EA6-DF929625EA0E}">
        <p15:presenceInfo xmlns:p15="http://schemas.microsoft.com/office/powerpoint/2012/main" userId="Lucyna Swoińska-Lasota" providerId="None"/>
      </p:ext>
    </p:extLst>
  </p:cmAuthor>
  <p:cmAuthor id="5" name="Dagmara Angowska" initials="DA" lastIdx="5" clrIdx="4">
    <p:extLst>
      <p:ext uri="{19B8F6BF-5375-455C-9EA6-DF929625EA0E}">
        <p15:presenceInfo xmlns:p15="http://schemas.microsoft.com/office/powerpoint/2012/main" userId="S-1-5-21-2619306676-2800222060-3362172700-137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0A15C55-8517-42AA-B614-E9B94910E393}">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86683" autoAdjust="0"/>
  </p:normalViewPr>
  <p:slideViewPr>
    <p:cSldViewPr showGuides="1">
      <p:cViewPr varScale="1">
        <p:scale>
          <a:sx n="84" d="100"/>
          <a:sy n="84" d="100"/>
        </p:scale>
        <p:origin x="1218" y="96"/>
      </p:cViewPr>
      <p:guideLst>
        <p:guide orient="horz" pos="2381"/>
        <p:guide pos="42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EEEFF2B-0721-7148-92D1-1650B5B78E9F}" type="datetimeFigureOut">
              <a:rPr lang="pl-PL" smtClean="0"/>
              <a:t>11.06.2025</a:t>
            </a:fld>
            <a:endParaRPr lang="pl-PL"/>
          </a:p>
        </p:txBody>
      </p:sp>
      <p:sp>
        <p:nvSpPr>
          <p:cNvPr id="4" name="Symbol zastępczy obrazu slajd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C02B4DB-5212-AD42-B2C1-BD19AC94D45E}" type="slidenum">
              <a:rPr lang="pl-PL" smtClean="0"/>
              <a:t>‹#›</a:t>
            </a:fld>
            <a:endParaRPr lang="pl-PL"/>
          </a:p>
        </p:txBody>
      </p:sp>
    </p:spTree>
    <p:extLst>
      <p:ext uri="{BB962C8B-B14F-4D97-AF65-F5344CB8AC3E}">
        <p14:creationId xmlns:p14="http://schemas.microsoft.com/office/powerpoint/2010/main" val="1192773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a:t>
            </a:fld>
            <a:endParaRPr lang="pl-PL"/>
          </a:p>
        </p:txBody>
      </p:sp>
    </p:spTree>
    <p:extLst>
      <p:ext uri="{BB962C8B-B14F-4D97-AF65-F5344CB8AC3E}">
        <p14:creationId xmlns:p14="http://schemas.microsoft.com/office/powerpoint/2010/main" val="3477390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a:t>
            </a:fld>
            <a:endParaRPr lang="pl-PL"/>
          </a:p>
        </p:txBody>
      </p:sp>
    </p:spTree>
    <p:extLst>
      <p:ext uri="{BB962C8B-B14F-4D97-AF65-F5344CB8AC3E}">
        <p14:creationId xmlns:p14="http://schemas.microsoft.com/office/powerpoint/2010/main" val="2590088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5C086-E7DE-ABFB-9BFD-703D50ED5B9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46C33B0C-EB07-89B8-624F-F933D50B623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40659AB-4D06-26A2-87D6-D2173EB1A8D2}"/>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ED2248B4-C78B-0389-519A-E0F145D632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358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CD9AA-77AC-99B5-1395-DE806F402B4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E7E6BE2B-30A9-5E42-EDA9-732DD1CE281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DB81E15-2D24-ED92-03A4-DF8B14F0C240}"/>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DC120624-56DD-F45D-29E3-861DD47CD2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84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a:t>
            </a:fld>
            <a:endParaRPr lang="pl-PL"/>
          </a:p>
        </p:txBody>
      </p:sp>
    </p:spTree>
    <p:extLst>
      <p:ext uri="{BB962C8B-B14F-4D97-AF65-F5344CB8AC3E}">
        <p14:creationId xmlns:p14="http://schemas.microsoft.com/office/powerpoint/2010/main" val="646468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5F7E4-81E2-3338-6B07-B423BC0169C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CCD73CA-1840-939E-2262-C99E7875A76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CB2DD25-EA77-9ADA-B40D-1BC8C061EB98}"/>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0C40C8CB-DC27-2EA1-B65B-98D9A80756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159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7</a:t>
            </a:fld>
            <a:endParaRPr lang="pl-PL"/>
          </a:p>
        </p:txBody>
      </p:sp>
    </p:spTree>
    <p:extLst>
      <p:ext uri="{BB962C8B-B14F-4D97-AF65-F5344CB8AC3E}">
        <p14:creationId xmlns:p14="http://schemas.microsoft.com/office/powerpoint/2010/main" val="1205229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8</a:t>
            </a:fld>
            <a:endParaRPr lang="pl-PL"/>
          </a:p>
        </p:txBody>
      </p:sp>
    </p:spTree>
    <p:extLst>
      <p:ext uri="{BB962C8B-B14F-4D97-AF65-F5344CB8AC3E}">
        <p14:creationId xmlns:p14="http://schemas.microsoft.com/office/powerpoint/2010/main" val="2098028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9</a:t>
            </a:fld>
            <a:endParaRPr lang="pl-PL"/>
          </a:p>
        </p:txBody>
      </p:sp>
    </p:spTree>
    <p:extLst>
      <p:ext uri="{BB962C8B-B14F-4D97-AF65-F5344CB8AC3E}">
        <p14:creationId xmlns:p14="http://schemas.microsoft.com/office/powerpoint/2010/main" val="3278234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10</a:t>
            </a:fld>
            <a:endParaRPr lang="pl-PL"/>
          </a:p>
        </p:txBody>
      </p:sp>
    </p:spTree>
    <p:extLst>
      <p:ext uri="{BB962C8B-B14F-4D97-AF65-F5344CB8AC3E}">
        <p14:creationId xmlns:p14="http://schemas.microsoft.com/office/powerpoint/2010/main" val="1811614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08DC0-124C-65B1-1E21-23A95D1CC108}"/>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0E966E01-9567-8F8F-5B0C-8220880E488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3E044DA8-F753-13E3-B04E-C7244936A00E}"/>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7A575272-8B13-F8C2-A27E-A0DEDB28D259}"/>
              </a:ext>
            </a:extLst>
          </p:cNvPr>
          <p:cNvSpPr>
            <a:spLocks noGrp="1"/>
          </p:cNvSpPr>
          <p:nvPr>
            <p:ph type="sldNum" sz="quarter" idx="5"/>
          </p:nvPr>
        </p:nvSpPr>
        <p:spPr/>
        <p:txBody>
          <a:bodyPr/>
          <a:lstStyle/>
          <a:p>
            <a:fld id="{2C02B4DB-5212-AD42-B2C1-BD19AC94D45E}" type="slidenum">
              <a:rPr lang="pl-PL" smtClean="0"/>
              <a:t>11</a:t>
            </a:fld>
            <a:endParaRPr lang="pl-PL"/>
          </a:p>
        </p:txBody>
      </p:sp>
    </p:spTree>
    <p:extLst>
      <p:ext uri="{BB962C8B-B14F-4D97-AF65-F5344CB8AC3E}">
        <p14:creationId xmlns:p14="http://schemas.microsoft.com/office/powerpoint/2010/main" val="3568098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47D02-19D4-7D9F-8221-EE8096C1E11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348A61A6-D95B-3E7F-7F95-8D58135A04DD}"/>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3B8D388-C9FF-D250-A3A3-5672FAA5F9B6}"/>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63F6A54B-E66A-A102-8FA5-22682530CD52}"/>
              </a:ext>
            </a:extLst>
          </p:cNvPr>
          <p:cNvSpPr>
            <a:spLocks noGrp="1"/>
          </p:cNvSpPr>
          <p:nvPr>
            <p:ph type="sldNum" sz="quarter" idx="5"/>
          </p:nvPr>
        </p:nvSpPr>
        <p:spPr/>
        <p:txBody>
          <a:bodyPr/>
          <a:lstStyle/>
          <a:p>
            <a:fld id="{2C02B4DB-5212-AD42-B2C1-BD19AC94D45E}" type="slidenum">
              <a:rPr lang="pl-PL" smtClean="0"/>
              <a:t>12</a:t>
            </a:fld>
            <a:endParaRPr lang="pl-PL"/>
          </a:p>
        </p:txBody>
      </p:sp>
    </p:spTree>
    <p:extLst>
      <p:ext uri="{BB962C8B-B14F-4D97-AF65-F5344CB8AC3E}">
        <p14:creationId xmlns:p14="http://schemas.microsoft.com/office/powerpoint/2010/main" val="373683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1132E-CD70-6960-4A70-19F3BC0A00D0}"/>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8BCC35D-A217-8D4B-9872-7BA5BDF8C8A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E20F6BF-572D-9131-4972-EBEA493DF274}"/>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BF301D35-DDE9-FCD8-9BF7-ADCEE7379C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9398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00C52-46C5-6074-007C-A03272C1ACE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1FC0E087-74D4-CFE3-77E2-E4C9D5617DB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FBD0577-6A95-2F2A-A73E-94FE9CD8B961}"/>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A1260BD8-CB4C-FE03-B871-24B3E6D0CB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955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15</a:t>
            </a:fld>
            <a:endParaRPr lang="pl-PL"/>
          </a:p>
        </p:txBody>
      </p:sp>
    </p:spTree>
    <p:extLst>
      <p:ext uri="{BB962C8B-B14F-4D97-AF65-F5344CB8AC3E}">
        <p14:creationId xmlns:p14="http://schemas.microsoft.com/office/powerpoint/2010/main" val="2326990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16</a:t>
            </a:fld>
            <a:endParaRPr lang="pl-PL"/>
          </a:p>
        </p:txBody>
      </p:sp>
    </p:spTree>
    <p:extLst>
      <p:ext uri="{BB962C8B-B14F-4D97-AF65-F5344CB8AC3E}">
        <p14:creationId xmlns:p14="http://schemas.microsoft.com/office/powerpoint/2010/main" val="3728767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17</a:t>
            </a:fld>
            <a:endParaRPr lang="pl-PL"/>
          </a:p>
        </p:txBody>
      </p:sp>
    </p:spTree>
    <p:extLst>
      <p:ext uri="{BB962C8B-B14F-4D97-AF65-F5344CB8AC3E}">
        <p14:creationId xmlns:p14="http://schemas.microsoft.com/office/powerpoint/2010/main" val="692040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18</a:t>
            </a:fld>
            <a:endParaRPr lang="pl-PL"/>
          </a:p>
        </p:txBody>
      </p:sp>
    </p:spTree>
    <p:extLst>
      <p:ext uri="{BB962C8B-B14F-4D97-AF65-F5344CB8AC3E}">
        <p14:creationId xmlns:p14="http://schemas.microsoft.com/office/powerpoint/2010/main" val="4007441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19</a:t>
            </a:fld>
            <a:endParaRPr lang="pl-PL"/>
          </a:p>
        </p:txBody>
      </p:sp>
    </p:spTree>
    <p:extLst>
      <p:ext uri="{BB962C8B-B14F-4D97-AF65-F5344CB8AC3E}">
        <p14:creationId xmlns:p14="http://schemas.microsoft.com/office/powerpoint/2010/main" val="4152808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BE221-9690-E85F-E28A-6D97F715CDB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9437152B-CF9B-D17F-347A-E22B64ED881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3A14D68C-DDA3-E8D7-B0D5-2519AFA7AD3D}"/>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10800DBB-AF87-D961-A0E1-19736EDAAECF}"/>
              </a:ext>
            </a:extLst>
          </p:cNvPr>
          <p:cNvSpPr>
            <a:spLocks noGrp="1"/>
          </p:cNvSpPr>
          <p:nvPr>
            <p:ph type="sldNum" sz="quarter" idx="5"/>
          </p:nvPr>
        </p:nvSpPr>
        <p:spPr/>
        <p:txBody>
          <a:bodyPr/>
          <a:lstStyle/>
          <a:p>
            <a:fld id="{168C507C-8A59-4616-9AEF-C16FCD2E3764}" type="slidenum">
              <a:rPr lang="pl-PL" smtClean="0"/>
              <a:t>20</a:t>
            </a:fld>
            <a:endParaRPr lang="pl-PL"/>
          </a:p>
        </p:txBody>
      </p:sp>
    </p:spTree>
    <p:extLst>
      <p:ext uri="{BB962C8B-B14F-4D97-AF65-F5344CB8AC3E}">
        <p14:creationId xmlns:p14="http://schemas.microsoft.com/office/powerpoint/2010/main" val="1224039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21</a:t>
            </a:fld>
            <a:endParaRPr lang="pl-PL"/>
          </a:p>
        </p:txBody>
      </p:sp>
    </p:spTree>
    <p:extLst>
      <p:ext uri="{BB962C8B-B14F-4D97-AF65-F5344CB8AC3E}">
        <p14:creationId xmlns:p14="http://schemas.microsoft.com/office/powerpoint/2010/main" val="3697148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DDF6F-D0E6-7A1B-9D29-869D99F61BFA}"/>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C21361A-CEC5-DC98-3E4F-F4BA32A4213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D4ECC6F-A3F0-9EF6-D835-AAB4C811371D}"/>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0B78C512-70CA-A513-ED0E-49D4F069FE5D}"/>
              </a:ext>
            </a:extLst>
          </p:cNvPr>
          <p:cNvSpPr>
            <a:spLocks noGrp="1"/>
          </p:cNvSpPr>
          <p:nvPr>
            <p:ph type="sldNum" sz="quarter" idx="5"/>
          </p:nvPr>
        </p:nvSpPr>
        <p:spPr/>
        <p:txBody>
          <a:bodyPr/>
          <a:lstStyle/>
          <a:p>
            <a:fld id="{2C02B4DB-5212-AD42-B2C1-BD19AC94D45E}" type="slidenum">
              <a:rPr lang="pl-PL" smtClean="0"/>
              <a:t>22</a:t>
            </a:fld>
            <a:endParaRPr lang="pl-PL"/>
          </a:p>
        </p:txBody>
      </p:sp>
    </p:spTree>
    <p:extLst>
      <p:ext uri="{BB962C8B-B14F-4D97-AF65-F5344CB8AC3E}">
        <p14:creationId xmlns:p14="http://schemas.microsoft.com/office/powerpoint/2010/main" val="1486438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F2E4C-529C-202D-E882-A840E9C2409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EF178806-6949-CCFF-E352-324FAED2C7F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B3ED2A3-F953-351C-4D68-0864654BBDF2}"/>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EC23E0C4-CDF0-4C99-D6F9-75EDFF64CD09}"/>
              </a:ext>
            </a:extLst>
          </p:cNvPr>
          <p:cNvSpPr>
            <a:spLocks noGrp="1"/>
          </p:cNvSpPr>
          <p:nvPr>
            <p:ph type="sldNum" sz="quarter" idx="5"/>
          </p:nvPr>
        </p:nvSpPr>
        <p:spPr/>
        <p:txBody>
          <a:bodyPr/>
          <a:lstStyle/>
          <a:p>
            <a:fld id="{2C02B4DB-5212-AD42-B2C1-BD19AC94D45E}" type="slidenum">
              <a:rPr lang="pl-PL" smtClean="0"/>
              <a:t>23</a:t>
            </a:fld>
            <a:endParaRPr lang="pl-PL"/>
          </a:p>
        </p:txBody>
      </p:sp>
    </p:spTree>
    <p:extLst>
      <p:ext uri="{BB962C8B-B14F-4D97-AF65-F5344CB8AC3E}">
        <p14:creationId xmlns:p14="http://schemas.microsoft.com/office/powerpoint/2010/main" val="13128190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3F49B-CC81-720B-79AF-465C81E6B9D6}"/>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3A5958A-67CB-25BA-BD51-6AAAB660B8F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E2C3B90-7052-B48E-25A6-D2BF44555864}"/>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3A16D622-98AF-AA3A-33A8-F22E3A86ACBB}"/>
              </a:ext>
            </a:extLst>
          </p:cNvPr>
          <p:cNvSpPr>
            <a:spLocks noGrp="1"/>
          </p:cNvSpPr>
          <p:nvPr>
            <p:ph type="sldNum" sz="quarter" idx="5"/>
          </p:nvPr>
        </p:nvSpPr>
        <p:spPr/>
        <p:txBody>
          <a:bodyPr/>
          <a:lstStyle/>
          <a:p>
            <a:fld id="{168C507C-8A59-4616-9AEF-C16FCD2E3764}" type="slidenum">
              <a:rPr lang="pl-PL" smtClean="0"/>
              <a:t>24</a:t>
            </a:fld>
            <a:endParaRPr lang="pl-PL"/>
          </a:p>
        </p:txBody>
      </p:sp>
    </p:spTree>
    <p:extLst>
      <p:ext uri="{BB962C8B-B14F-4D97-AF65-F5344CB8AC3E}">
        <p14:creationId xmlns:p14="http://schemas.microsoft.com/office/powerpoint/2010/main" val="4004017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D1153-7D20-DD79-7EE2-8004A5684D9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0BCB7455-36E5-F32C-3A34-1DEC2DF13F1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A0B9279C-00EA-DCFC-1402-EB233BEBCED2}"/>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4C9E25B4-4EE5-4193-1C17-3D89C6CDE627}"/>
              </a:ext>
            </a:extLst>
          </p:cNvPr>
          <p:cNvSpPr>
            <a:spLocks noGrp="1"/>
          </p:cNvSpPr>
          <p:nvPr>
            <p:ph type="sldNum" sz="quarter" idx="5"/>
          </p:nvPr>
        </p:nvSpPr>
        <p:spPr/>
        <p:txBody>
          <a:bodyPr/>
          <a:lstStyle/>
          <a:p>
            <a:fld id="{2C02B4DB-5212-AD42-B2C1-BD19AC94D45E}" type="slidenum">
              <a:rPr lang="pl-PL" smtClean="0"/>
              <a:t>25</a:t>
            </a:fld>
            <a:endParaRPr lang="pl-PL"/>
          </a:p>
        </p:txBody>
      </p:sp>
    </p:spTree>
    <p:extLst>
      <p:ext uri="{BB962C8B-B14F-4D97-AF65-F5344CB8AC3E}">
        <p14:creationId xmlns:p14="http://schemas.microsoft.com/office/powerpoint/2010/main" val="2985542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6C584-8DEA-9FCF-393D-060A77DE6D5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1EB9D62-841A-2F89-BA19-627DA21E86B9}"/>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3D6B50E-27A2-8EA6-0096-16F353FA8072}"/>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BDF658F5-494C-D9A2-AE18-D77A11B10237}"/>
              </a:ext>
            </a:extLst>
          </p:cNvPr>
          <p:cNvSpPr>
            <a:spLocks noGrp="1"/>
          </p:cNvSpPr>
          <p:nvPr>
            <p:ph type="sldNum" sz="quarter" idx="5"/>
          </p:nvPr>
        </p:nvSpPr>
        <p:spPr/>
        <p:txBody>
          <a:bodyPr/>
          <a:lstStyle/>
          <a:p>
            <a:fld id="{2C02B4DB-5212-AD42-B2C1-BD19AC94D45E}" type="slidenum">
              <a:rPr lang="pl-PL" smtClean="0"/>
              <a:t>26</a:t>
            </a:fld>
            <a:endParaRPr lang="pl-PL"/>
          </a:p>
        </p:txBody>
      </p:sp>
    </p:spTree>
    <p:extLst>
      <p:ext uri="{BB962C8B-B14F-4D97-AF65-F5344CB8AC3E}">
        <p14:creationId xmlns:p14="http://schemas.microsoft.com/office/powerpoint/2010/main" val="262351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27D43-2F69-57B0-8621-4A1C084EFE51}"/>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FFCEC0B2-6FEC-7CB2-E42C-E52F273874D5}"/>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AAEA5F4F-79E8-BDFB-3DDA-E156AB26D54A}"/>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E608AB82-2B59-BF48-1A23-215CE8B40EB3}"/>
              </a:ext>
            </a:extLst>
          </p:cNvPr>
          <p:cNvSpPr>
            <a:spLocks noGrp="1"/>
          </p:cNvSpPr>
          <p:nvPr>
            <p:ph type="sldNum" sz="quarter" idx="5"/>
          </p:nvPr>
        </p:nvSpPr>
        <p:spPr/>
        <p:txBody>
          <a:bodyPr/>
          <a:lstStyle/>
          <a:p>
            <a:fld id="{2C02B4DB-5212-AD42-B2C1-BD19AC94D45E}" type="slidenum">
              <a:rPr lang="pl-PL" smtClean="0"/>
              <a:t>27</a:t>
            </a:fld>
            <a:endParaRPr lang="pl-PL"/>
          </a:p>
        </p:txBody>
      </p:sp>
    </p:spTree>
    <p:extLst>
      <p:ext uri="{BB962C8B-B14F-4D97-AF65-F5344CB8AC3E}">
        <p14:creationId xmlns:p14="http://schemas.microsoft.com/office/powerpoint/2010/main" val="1070145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B7621-F963-E03F-488F-D1B98E4C54AD}"/>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229D115-9704-3E7E-EDE2-19CEC5C6E659}"/>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BA744A83-E0EA-1C61-F316-E3FF53EADAE1}"/>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D11B9172-4E5B-71E0-8CB3-A0CDB4719933}"/>
              </a:ext>
            </a:extLst>
          </p:cNvPr>
          <p:cNvSpPr>
            <a:spLocks noGrp="1"/>
          </p:cNvSpPr>
          <p:nvPr>
            <p:ph type="sldNum" sz="quarter" idx="5"/>
          </p:nvPr>
        </p:nvSpPr>
        <p:spPr/>
        <p:txBody>
          <a:bodyPr/>
          <a:lstStyle/>
          <a:p>
            <a:fld id="{2C02B4DB-5212-AD42-B2C1-BD19AC94D45E}" type="slidenum">
              <a:rPr lang="pl-PL" smtClean="0"/>
              <a:t>28</a:t>
            </a:fld>
            <a:endParaRPr lang="pl-PL"/>
          </a:p>
        </p:txBody>
      </p:sp>
    </p:spTree>
    <p:extLst>
      <p:ext uri="{BB962C8B-B14F-4D97-AF65-F5344CB8AC3E}">
        <p14:creationId xmlns:p14="http://schemas.microsoft.com/office/powerpoint/2010/main" val="3100782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E96EC-ECC7-7AC1-A390-199285EE22FB}"/>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DEEBC77-7F44-FBD3-1D65-A71DA69C95F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FD566C8C-F012-2F5E-5AEC-70E86BE95BAD}"/>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E95E9EA8-9C00-4BE9-3B5A-5BA0AF204D64}"/>
              </a:ext>
            </a:extLst>
          </p:cNvPr>
          <p:cNvSpPr>
            <a:spLocks noGrp="1"/>
          </p:cNvSpPr>
          <p:nvPr>
            <p:ph type="sldNum" sz="quarter" idx="5"/>
          </p:nvPr>
        </p:nvSpPr>
        <p:spPr/>
        <p:txBody>
          <a:bodyPr/>
          <a:lstStyle/>
          <a:p>
            <a:fld id="{2C02B4DB-5212-AD42-B2C1-BD19AC94D45E}" type="slidenum">
              <a:rPr lang="pl-PL" smtClean="0"/>
              <a:t>29</a:t>
            </a:fld>
            <a:endParaRPr lang="pl-PL"/>
          </a:p>
        </p:txBody>
      </p:sp>
    </p:spTree>
    <p:extLst>
      <p:ext uri="{BB962C8B-B14F-4D97-AF65-F5344CB8AC3E}">
        <p14:creationId xmlns:p14="http://schemas.microsoft.com/office/powerpoint/2010/main" val="352704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96547-B3EE-FC6D-A6F0-EDB946BE6D3B}"/>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ECE3D691-FBDA-B8AE-3EE0-1E9C2DECA06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1FF3DD5C-7E9A-4B4D-8BA2-220B7A1A2E28}"/>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CA51A1BD-3891-63A5-31FB-34D7C6A660AE}"/>
              </a:ext>
            </a:extLst>
          </p:cNvPr>
          <p:cNvSpPr>
            <a:spLocks noGrp="1"/>
          </p:cNvSpPr>
          <p:nvPr>
            <p:ph type="sldNum" sz="quarter" idx="5"/>
          </p:nvPr>
        </p:nvSpPr>
        <p:spPr/>
        <p:txBody>
          <a:bodyPr/>
          <a:lstStyle/>
          <a:p>
            <a:fld id="{2C02B4DB-5212-AD42-B2C1-BD19AC94D45E}" type="slidenum">
              <a:rPr lang="pl-PL" smtClean="0"/>
              <a:t>30</a:t>
            </a:fld>
            <a:endParaRPr lang="pl-PL"/>
          </a:p>
        </p:txBody>
      </p:sp>
    </p:spTree>
    <p:extLst>
      <p:ext uri="{BB962C8B-B14F-4D97-AF65-F5344CB8AC3E}">
        <p14:creationId xmlns:p14="http://schemas.microsoft.com/office/powerpoint/2010/main" val="10617672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31</a:t>
            </a:fld>
            <a:endParaRPr lang="pl-PL"/>
          </a:p>
        </p:txBody>
      </p:sp>
    </p:spTree>
    <p:extLst>
      <p:ext uri="{BB962C8B-B14F-4D97-AF65-F5344CB8AC3E}">
        <p14:creationId xmlns:p14="http://schemas.microsoft.com/office/powerpoint/2010/main" val="3056222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E47E7-442B-18C9-0A7C-E7B42600443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D18417D-9A65-8D4C-88ED-6E98C50B0F1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38E3DEE-4FFA-A83A-8BEA-CC07A1C83B0C}"/>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79D6DCA8-BEE9-D258-E805-EF04705F944E}"/>
              </a:ext>
            </a:extLst>
          </p:cNvPr>
          <p:cNvSpPr>
            <a:spLocks noGrp="1"/>
          </p:cNvSpPr>
          <p:nvPr>
            <p:ph type="sldNum" sz="quarter" idx="5"/>
          </p:nvPr>
        </p:nvSpPr>
        <p:spPr/>
        <p:txBody>
          <a:bodyPr/>
          <a:lstStyle/>
          <a:p>
            <a:fld id="{2C02B4DB-5212-AD42-B2C1-BD19AC94D45E}" type="slidenum">
              <a:rPr lang="pl-PL" smtClean="0"/>
              <a:t>32</a:t>
            </a:fld>
            <a:endParaRPr lang="pl-PL"/>
          </a:p>
        </p:txBody>
      </p:sp>
    </p:spTree>
    <p:extLst>
      <p:ext uri="{BB962C8B-B14F-4D97-AF65-F5344CB8AC3E}">
        <p14:creationId xmlns:p14="http://schemas.microsoft.com/office/powerpoint/2010/main" val="2119817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14DE-4D82-2A86-4CBF-64DFBB9717E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368893F-DCAA-6E31-24DE-791F7895097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29B1F13-F428-9E92-B2EA-FFE69042AB0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AE29F75A-7D0D-1DF0-36CB-0C1977AF3D3A}"/>
              </a:ext>
            </a:extLst>
          </p:cNvPr>
          <p:cNvSpPr>
            <a:spLocks noGrp="1"/>
          </p:cNvSpPr>
          <p:nvPr>
            <p:ph type="sldNum" sz="quarter" idx="5"/>
          </p:nvPr>
        </p:nvSpPr>
        <p:spPr/>
        <p:txBody>
          <a:bodyPr/>
          <a:lstStyle/>
          <a:p>
            <a:fld id="{168C507C-8A59-4616-9AEF-C16FCD2E3764}" type="slidenum">
              <a:rPr lang="pl-PL" smtClean="0"/>
              <a:t>33</a:t>
            </a:fld>
            <a:endParaRPr lang="pl-PL"/>
          </a:p>
        </p:txBody>
      </p:sp>
    </p:spTree>
    <p:extLst>
      <p:ext uri="{BB962C8B-B14F-4D97-AF65-F5344CB8AC3E}">
        <p14:creationId xmlns:p14="http://schemas.microsoft.com/office/powerpoint/2010/main" val="20906085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45AD7-E0C1-2818-A2B7-1ABE5EECD7A0}"/>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A2449A0-43FC-76A3-DC6F-155745E40BBE}"/>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62B7BFA-8FC2-C8C6-619A-F43FAD0DC6D6}"/>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8004729C-29ED-D358-2918-4B5DC23CA887}"/>
              </a:ext>
            </a:extLst>
          </p:cNvPr>
          <p:cNvSpPr>
            <a:spLocks noGrp="1"/>
          </p:cNvSpPr>
          <p:nvPr>
            <p:ph type="sldNum" sz="quarter" idx="5"/>
          </p:nvPr>
        </p:nvSpPr>
        <p:spPr/>
        <p:txBody>
          <a:bodyPr/>
          <a:lstStyle/>
          <a:p>
            <a:fld id="{2C02B4DB-5212-AD42-B2C1-BD19AC94D45E}" type="slidenum">
              <a:rPr lang="pl-PL" smtClean="0"/>
              <a:t>34</a:t>
            </a:fld>
            <a:endParaRPr lang="pl-PL"/>
          </a:p>
        </p:txBody>
      </p:sp>
    </p:spTree>
    <p:extLst>
      <p:ext uri="{BB962C8B-B14F-4D97-AF65-F5344CB8AC3E}">
        <p14:creationId xmlns:p14="http://schemas.microsoft.com/office/powerpoint/2010/main" val="40356149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DD01E-7EE1-BCEF-23A9-BF4368D84E8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7F9FCD6-2A53-6034-B147-B853AF7C55B3}"/>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6DD00EF-9DC9-5C7D-F6E3-24133FEBD898}"/>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B14A5F06-905B-591E-68FB-8B25459A8814}"/>
              </a:ext>
            </a:extLst>
          </p:cNvPr>
          <p:cNvSpPr>
            <a:spLocks noGrp="1"/>
          </p:cNvSpPr>
          <p:nvPr>
            <p:ph type="sldNum" sz="quarter" idx="5"/>
          </p:nvPr>
        </p:nvSpPr>
        <p:spPr/>
        <p:txBody>
          <a:bodyPr/>
          <a:lstStyle/>
          <a:p>
            <a:fld id="{2C02B4DB-5212-AD42-B2C1-BD19AC94D45E}" type="slidenum">
              <a:rPr lang="pl-PL" smtClean="0"/>
              <a:t>35</a:t>
            </a:fld>
            <a:endParaRPr lang="pl-PL"/>
          </a:p>
        </p:txBody>
      </p:sp>
    </p:spTree>
    <p:extLst>
      <p:ext uri="{BB962C8B-B14F-4D97-AF65-F5344CB8AC3E}">
        <p14:creationId xmlns:p14="http://schemas.microsoft.com/office/powerpoint/2010/main" val="3043135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F098D-5DC2-AF73-748E-1C8D8C84C34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A476C49-5D07-E9A1-E287-E695ABD4B4CE}"/>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E525DD73-82AD-08FE-EBD7-900C343A76D3}"/>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F99D40AE-BF68-6C82-E888-2AD30D7B8707}"/>
              </a:ext>
            </a:extLst>
          </p:cNvPr>
          <p:cNvSpPr>
            <a:spLocks noGrp="1"/>
          </p:cNvSpPr>
          <p:nvPr>
            <p:ph type="sldNum" sz="quarter" idx="5"/>
          </p:nvPr>
        </p:nvSpPr>
        <p:spPr/>
        <p:txBody>
          <a:bodyPr/>
          <a:lstStyle/>
          <a:p>
            <a:fld id="{2C02B4DB-5212-AD42-B2C1-BD19AC94D45E}" type="slidenum">
              <a:rPr lang="pl-PL" smtClean="0"/>
              <a:t>36</a:t>
            </a:fld>
            <a:endParaRPr lang="pl-PL"/>
          </a:p>
        </p:txBody>
      </p:sp>
    </p:spTree>
    <p:extLst>
      <p:ext uri="{BB962C8B-B14F-4D97-AF65-F5344CB8AC3E}">
        <p14:creationId xmlns:p14="http://schemas.microsoft.com/office/powerpoint/2010/main" val="24558727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8E415-E406-D7B0-775E-81C72593A8B1}"/>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C730095-3A31-798C-7F1A-7E78371C78F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51CE65A-B08D-54E6-C57B-0E90C6013AFE}"/>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45558F93-2D15-781C-B7CA-02511A6FFBE5}"/>
              </a:ext>
            </a:extLst>
          </p:cNvPr>
          <p:cNvSpPr>
            <a:spLocks noGrp="1"/>
          </p:cNvSpPr>
          <p:nvPr>
            <p:ph type="sldNum" sz="quarter" idx="5"/>
          </p:nvPr>
        </p:nvSpPr>
        <p:spPr/>
        <p:txBody>
          <a:bodyPr/>
          <a:lstStyle/>
          <a:p>
            <a:fld id="{2C02B4DB-5212-AD42-B2C1-BD19AC94D45E}" type="slidenum">
              <a:rPr lang="pl-PL" smtClean="0"/>
              <a:t>37</a:t>
            </a:fld>
            <a:endParaRPr lang="pl-PL"/>
          </a:p>
        </p:txBody>
      </p:sp>
    </p:spTree>
    <p:extLst>
      <p:ext uri="{BB962C8B-B14F-4D97-AF65-F5344CB8AC3E}">
        <p14:creationId xmlns:p14="http://schemas.microsoft.com/office/powerpoint/2010/main" val="806765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38</a:t>
            </a:fld>
            <a:endParaRPr lang="pl-PL"/>
          </a:p>
        </p:txBody>
      </p:sp>
    </p:spTree>
    <p:extLst>
      <p:ext uri="{BB962C8B-B14F-4D97-AF65-F5344CB8AC3E}">
        <p14:creationId xmlns:p14="http://schemas.microsoft.com/office/powerpoint/2010/main" val="40615422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39</a:t>
            </a:fld>
            <a:endParaRPr lang="pl-PL"/>
          </a:p>
        </p:txBody>
      </p:sp>
    </p:spTree>
    <p:extLst>
      <p:ext uri="{BB962C8B-B14F-4D97-AF65-F5344CB8AC3E}">
        <p14:creationId xmlns:p14="http://schemas.microsoft.com/office/powerpoint/2010/main" val="19265060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2DFD1-99FD-6D81-28F0-4F2532CC519A}"/>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142526F-1D82-41AE-AF2A-DF20D114170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E3ABDF8-42F6-650D-B396-E4ED43F08695}"/>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BBF78029-EDBB-8575-184C-ED5FE2554550}"/>
              </a:ext>
            </a:extLst>
          </p:cNvPr>
          <p:cNvSpPr>
            <a:spLocks noGrp="1"/>
          </p:cNvSpPr>
          <p:nvPr>
            <p:ph type="sldNum" sz="quarter" idx="5"/>
          </p:nvPr>
        </p:nvSpPr>
        <p:spPr/>
        <p:txBody>
          <a:bodyPr/>
          <a:lstStyle/>
          <a:p>
            <a:fld id="{2C02B4DB-5212-AD42-B2C1-BD19AC94D45E}" type="slidenum">
              <a:rPr lang="pl-PL" smtClean="0"/>
              <a:t>40</a:t>
            </a:fld>
            <a:endParaRPr lang="pl-PL"/>
          </a:p>
        </p:txBody>
      </p:sp>
    </p:spTree>
    <p:extLst>
      <p:ext uri="{BB962C8B-B14F-4D97-AF65-F5344CB8AC3E}">
        <p14:creationId xmlns:p14="http://schemas.microsoft.com/office/powerpoint/2010/main" val="40278654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41</a:t>
            </a:fld>
            <a:endParaRPr lang="pl-PL"/>
          </a:p>
        </p:txBody>
      </p:sp>
    </p:spTree>
    <p:extLst>
      <p:ext uri="{BB962C8B-B14F-4D97-AF65-F5344CB8AC3E}">
        <p14:creationId xmlns:p14="http://schemas.microsoft.com/office/powerpoint/2010/main" val="1268579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42</a:t>
            </a:fld>
            <a:endParaRPr lang="pl-PL"/>
          </a:p>
        </p:txBody>
      </p:sp>
    </p:spTree>
    <p:extLst>
      <p:ext uri="{BB962C8B-B14F-4D97-AF65-F5344CB8AC3E}">
        <p14:creationId xmlns:p14="http://schemas.microsoft.com/office/powerpoint/2010/main" val="41884340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1AAEF-E8CC-E050-E2CE-D8060D255F2A}"/>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B4FD9E3-B581-4518-87E0-009DBEDC937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5B711B7-9808-0201-103B-7C36477ABC8B}"/>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BF97DFDA-36D9-E03A-1F10-FD600E96D76F}"/>
              </a:ext>
            </a:extLst>
          </p:cNvPr>
          <p:cNvSpPr>
            <a:spLocks noGrp="1"/>
          </p:cNvSpPr>
          <p:nvPr>
            <p:ph type="sldNum" sz="quarter" idx="5"/>
          </p:nvPr>
        </p:nvSpPr>
        <p:spPr/>
        <p:txBody>
          <a:bodyPr/>
          <a:lstStyle/>
          <a:p>
            <a:fld id="{2C02B4DB-5212-AD42-B2C1-BD19AC94D45E}" type="slidenum">
              <a:rPr lang="pl-PL" smtClean="0"/>
              <a:t>43</a:t>
            </a:fld>
            <a:endParaRPr lang="pl-PL"/>
          </a:p>
        </p:txBody>
      </p:sp>
    </p:spTree>
    <p:extLst>
      <p:ext uri="{BB962C8B-B14F-4D97-AF65-F5344CB8AC3E}">
        <p14:creationId xmlns:p14="http://schemas.microsoft.com/office/powerpoint/2010/main" val="40419256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9C7CF-84DB-C309-7262-F48BFBBA4FF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0928BEC-DDDE-6A3B-C6A1-748CD18A7A4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3D5AB22-E4EA-9ECA-5FDC-001234FB2473}"/>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A70004F3-0DEC-A6A4-9ECF-71328C47C90A}"/>
              </a:ext>
            </a:extLst>
          </p:cNvPr>
          <p:cNvSpPr>
            <a:spLocks noGrp="1"/>
          </p:cNvSpPr>
          <p:nvPr>
            <p:ph type="sldNum" sz="quarter" idx="5"/>
          </p:nvPr>
        </p:nvSpPr>
        <p:spPr/>
        <p:txBody>
          <a:bodyPr/>
          <a:lstStyle/>
          <a:p>
            <a:fld id="{2C02B4DB-5212-AD42-B2C1-BD19AC94D45E}" type="slidenum">
              <a:rPr lang="pl-PL" smtClean="0"/>
              <a:t>44</a:t>
            </a:fld>
            <a:endParaRPr lang="pl-PL"/>
          </a:p>
        </p:txBody>
      </p:sp>
    </p:spTree>
    <p:extLst>
      <p:ext uri="{BB962C8B-B14F-4D97-AF65-F5344CB8AC3E}">
        <p14:creationId xmlns:p14="http://schemas.microsoft.com/office/powerpoint/2010/main" val="25695448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EE5E2-76B5-62DE-D76F-2F7DC59C9DA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B0772E5-1F8F-CF1E-F08B-362713E840C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B33FB4B-A07C-F78C-796E-19B00FE19317}"/>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06453CC7-DCAE-1612-65E6-692E3418A3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3473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02C62-A72B-C1ED-072F-F540D7D1095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1EF3324-8346-518D-F586-BE1DFABB36C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F25CE233-0CE5-2FBE-0228-DA5AE3BC695F}"/>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2284591B-AFC5-9AFA-F5B1-C8BFE2656D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79050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F4C52-03DE-13E3-348C-584A8DD31E9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3F889038-C966-1DBA-DF51-45B0E8477CF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2831172-99E3-7F48-2B69-40CDB1EAD736}"/>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39C51A29-65E2-00B0-3115-DE51B89C22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C507C-8A59-4616-9AEF-C16FCD2E3764}"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1160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48</a:t>
            </a:fld>
            <a:endParaRPr lang="pl-PL"/>
          </a:p>
        </p:txBody>
      </p:sp>
    </p:spTree>
    <p:extLst>
      <p:ext uri="{BB962C8B-B14F-4D97-AF65-F5344CB8AC3E}">
        <p14:creationId xmlns:p14="http://schemas.microsoft.com/office/powerpoint/2010/main" val="11292577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4.png"/><Relationship Id="rId16"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290469" y="1973819"/>
            <a:ext cx="10860206" cy="4326381"/>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11" name="Prostokąt 10">
            <a:extLst>
              <a:ext uri="{FF2B5EF4-FFF2-40B4-BE49-F238E27FC236}">
                <a16:creationId xmlns:a16="http://schemas.microsoft.com/office/drawing/2014/main" id="{48CDFE25-4437-7188-EA7B-7D9DAD502275}"/>
              </a:ext>
            </a:extLst>
          </p:cNvPr>
          <p:cNvSpPr/>
          <p:nvPr userDrawn="1"/>
        </p:nvSpPr>
        <p:spPr>
          <a:xfrm>
            <a:off x="2" y="0"/>
            <a:ext cx="6267903" cy="2693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0654" y="1973818"/>
            <a:ext cx="4976807" cy="720090"/>
          </a:xfrm>
          <a:prstGeom prst="rect">
            <a:avLst/>
          </a:prstGeom>
        </p:spPr>
      </p:pic>
      <p:pic>
        <p:nvPicPr>
          <p:cNvPr id="14" name="Obraz 13">
            <a:extLst>
              <a:ext uri="{FF2B5EF4-FFF2-40B4-BE49-F238E27FC236}">
                <a16:creationId xmlns:a16="http://schemas.microsoft.com/office/drawing/2014/main" id="{2B41AD81-079D-B212-C8B7-9A9D3BEE5179}"/>
              </a:ext>
            </a:extLst>
          </p:cNvPr>
          <p:cNvPicPr>
            <a:picLocks noChangeAspect="1"/>
          </p:cNvPicPr>
          <p:nvPr userDrawn="1"/>
        </p:nvPicPr>
        <p:blipFill>
          <a:blip r:embed="rId3" cstate="print">
            <a:alphaModFix amt="55000"/>
            <a:extLst>
              <a:ext uri="{28A0092B-C50C-407E-A947-70E740481C1C}">
                <a14:useLocalDpi xmlns:a14="http://schemas.microsoft.com/office/drawing/2010/main" val="0"/>
              </a:ext>
            </a:extLst>
          </a:blip>
          <a:stretch>
            <a:fillRect/>
          </a:stretch>
        </p:blipFill>
        <p:spPr>
          <a:xfrm>
            <a:off x="751233" y="540402"/>
            <a:ext cx="1357577" cy="1080000"/>
          </a:xfrm>
          <a:prstGeom prst="rect">
            <a:avLst/>
          </a:prstGeom>
        </p:spPr>
      </p:pic>
      <p:pic>
        <p:nvPicPr>
          <p:cNvPr id="15" name="Obraz 14">
            <a:extLst>
              <a:ext uri="{FF2B5EF4-FFF2-40B4-BE49-F238E27FC236}">
                <a16:creationId xmlns:a16="http://schemas.microsoft.com/office/drawing/2014/main" id="{0A433181-6EED-44B3-4822-4AF9E6BA906A}"/>
              </a:ext>
            </a:extLst>
          </p:cNvPr>
          <p:cNvPicPr>
            <a:picLocks noChangeAspect="1"/>
          </p:cNvPicPr>
          <p:nvPr userDrawn="1"/>
        </p:nvPicPr>
        <p:blipFill>
          <a:blip r:embed="rId4" cstate="print">
            <a:alphaModFix amt="55000"/>
            <a:extLst>
              <a:ext uri="{28A0092B-C50C-407E-A947-70E740481C1C}">
                <a14:useLocalDpi xmlns:a14="http://schemas.microsoft.com/office/drawing/2010/main" val="0"/>
              </a:ext>
            </a:extLst>
          </a:blip>
          <a:stretch>
            <a:fillRect/>
          </a:stretch>
        </p:blipFill>
        <p:spPr>
          <a:xfrm>
            <a:off x="2647008" y="540402"/>
            <a:ext cx="1357577" cy="1080000"/>
          </a:xfrm>
          <a:prstGeom prst="rect">
            <a:avLst/>
          </a:prstGeom>
        </p:spPr>
      </p:pic>
      <p:pic>
        <p:nvPicPr>
          <p:cNvPr id="16" name="Obraz 15">
            <a:extLst>
              <a:ext uri="{FF2B5EF4-FFF2-40B4-BE49-F238E27FC236}">
                <a16:creationId xmlns:a16="http://schemas.microsoft.com/office/drawing/2014/main" id="{276322E5-6025-7EA2-67FB-9F57E9210052}"/>
              </a:ext>
            </a:extLst>
          </p:cNvPr>
          <p:cNvPicPr>
            <a:picLocks noChangeAspect="1"/>
          </p:cNvPicPr>
          <p:nvPr userDrawn="1"/>
        </p:nvPicPr>
        <p:blipFill>
          <a:blip r:embed="rId5" cstate="print">
            <a:alphaModFix amt="55000"/>
            <a:extLst>
              <a:ext uri="{28A0092B-C50C-407E-A947-70E740481C1C}">
                <a14:useLocalDpi xmlns:a14="http://schemas.microsoft.com/office/drawing/2010/main" val="0"/>
              </a:ext>
            </a:extLst>
          </a:blip>
          <a:stretch>
            <a:fillRect/>
          </a:stretch>
        </p:blipFill>
        <p:spPr>
          <a:xfrm>
            <a:off x="4542784" y="540402"/>
            <a:ext cx="1357577" cy="1080000"/>
          </a:xfrm>
          <a:prstGeom prst="rect">
            <a:avLst/>
          </a:prstGeom>
        </p:spPr>
      </p:pic>
      <p:sp>
        <p:nvSpPr>
          <p:cNvPr id="2" name="Title 1"/>
          <p:cNvSpPr>
            <a:spLocks noGrp="1"/>
          </p:cNvSpPr>
          <p:nvPr>
            <p:ph type="ctrTitle"/>
          </p:nvPr>
        </p:nvSpPr>
        <p:spPr>
          <a:xfrm>
            <a:off x="1742069" y="3059114"/>
            <a:ext cx="9955708" cy="1107677"/>
          </a:xfrm>
        </p:spPr>
        <p:txBody>
          <a:bodyPr anchor="t" anchorCtr="0">
            <a:normAutofit/>
          </a:bodyPr>
          <a:lstStyle>
            <a:lvl1pPr algn="l">
              <a:lnSpc>
                <a:spcPts val="5028"/>
              </a:lnSpc>
              <a:defRPr sz="4022"/>
            </a:lvl1pPr>
          </a:lstStyle>
          <a:p>
            <a:r>
              <a:rPr lang="pl-PL"/>
              <a:t>Kliknij, aby edytować styl</a:t>
            </a:r>
            <a:endParaRPr lang="en-US" dirty="0"/>
          </a:p>
        </p:txBody>
      </p:sp>
      <p:sp>
        <p:nvSpPr>
          <p:cNvPr id="3" name="Subtitle 2"/>
          <p:cNvSpPr>
            <a:spLocks noGrp="1"/>
          </p:cNvSpPr>
          <p:nvPr>
            <p:ph type="subTitle" idx="1"/>
          </p:nvPr>
        </p:nvSpPr>
        <p:spPr>
          <a:xfrm>
            <a:off x="1742083" y="4861794"/>
            <a:ext cx="9955610" cy="1080000"/>
          </a:xfrm>
        </p:spPr>
        <p:txBody>
          <a:bodyPr>
            <a:normAutofit/>
          </a:bodyPr>
          <a:lstStyle>
            <a:lvl1pPr marL="0" indent="0" algn="l">
              <a:lnSpc>
                <a:spcPts val="4400"/>
              </a:lnSpc>
              <a:buNone/>
              <a:defRPr sz="3520" b="1">
                <a:solidFill>
                  <a:schemeClr val="tx2"/>
                </a:solidFill>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pl-PL"/>
              <a:t>Kliknij, aby edytować styl wzorca podtytułu</a:t>
            </a:r>
            <a:endParaRPr lang="en-US" dirty="0"/>
          </a:p>
        </p:txBody>
      </p:sp>
      <p:sp>
        <p:nvSpPr>
          <p:cNvPr id="4" name="Date Placeholder 3"/>
          <p:cNvSpPr>
            <a:spLocks noGrp="1"/>
          </p:cNvSpPr>
          <p:nvPr>
            <p:ph type="dt" sz="half" idx="10"/>
          </p:nvPr>
        </p:nvSpPr>
        <p:spPr>
          <a:xfrm>
            <a:off x="9886875" y="540402"/>
            <a:ext cx="2262432" cy="349114"/>
          </a:xfrm>
          <a:prstGeom prst="rect">
            <a:avLst/>
          </a:prstGeom>
        </p:spPr>
        <p:txBody>
          <a:bodyPr lIns="0" tIns="0" rIns="0" bIns="0"/>
          <a:lstStyle>
            <a:lvl1pPr algn="r">
              <a:lnSpc>
                <a:spcPts val="2263"/>
              </a:lnSpc>
              <a:defRPr sz="176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a:extLst>
              <a:ext uri="{FF2B5EF4-FFF2-40B4-BE49-F238E27FC236}">
                <a16:creationId xmlns:a16="http://schemas.microsoft.com/office/drawing/2014/main" id="{500FFCFA-D3A4-40A4-E76C-99575547246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95557" y="6371047"/>
            <a:ext cx="2037946" cy="949192"/>
          </a:xfrm>
          <a:prstGeom prst="rect">
            <a:avLst/>
          </a:prstGeom>
        </p:spPr>
      </p:pic>
      <p:pic>
        <p:nvPicPr>
          <p:cNvPr id="10" name="Obraz 9">
            <a:extLst>
              <a:ext uri="{FF2B5EF4-FFF2-40B4-BE49-F238E27FC236}">
                <a16:creationId xmlns:a16="http://schemas.microsoft.com/office/drawing/2014/main" id="{DC91A070-16DB-C0E1-0B7B-93924541A6E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141018" y="6371047"/>
            <a:ext cx="3310188" cy="949192"/>
          </a:xfrm>
          <a:prstGeom prst="rect">
            <a:avLst/>
          </a:prstGeom>
        </p:spPr>
      </p:pic>
      <p:pic>
        <p:nvPicPr>
          <p:cNvPr id="12" name="Obraz 11">
            <a:extLst>
              <a:ext uri="{FF2B5EF4-FFF2-40B4-BE49-F238E27FC236}">
                <a16:creationId xmlns:a16="http://schemas.microsoft.com/office/drawing/2014/main" id="{AB280FEF-799B-B9CA-10D2-815DA71DA23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679546" y="6370379"/>
            <a:ext cx="2815428" cy="950531"/>
          </a:xfrm>
          <a:prstGeom prst="rect">
            <a:avLst/>
          </a:prstGeom>
        </p:spPr>
      </p:pic>
    </p:spTree>
    <p:extLst>
      <p:ext uri="{BB962C8B-B14F-4D97-AF65-F5344CB8AC3E}">
        <p14:creationId xmlns:p14="http://schemas.microsoft.com/office/powerpoint/2010/main" val="4255767286"/>
      </p:ext>
    </p:extLst>
  </p:cSld>
  <p:clrMapOvr>
    <a:masterClrMapping/>
  </p:clrMapOvr>
  <p:extLst>
    <p:ext uri="{DCECCB84-F9BA-43D5-87BE-67443E8EF086}">
      <p15:sldGuideLst xmlns:p15="http://schemas.microsoft.com/office/powerpoint/2012/main">
        <p15:guide id="1" pos="243"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527" userDrawn="1">
          <p15:clr>
            <a:srgbClr val="FBAE40"/>
          </p15:clr>
        </p15:guide>
        <p15:guide id="24" pos="812" userDrawn="1">
          <p15:clr>
            <a:srgbClr val="FBAE40"/>
          </p15:clr>
        </p15:guide>
        <p15:guide id="25" pos="1097" userDrawn="1">
          <p15:clr>
            <a:srgbClr val="FBAE40"/>
          </p15:clr>
        </p15:guide>
        <p15:guide id="26" pos="1383" userDrawn="1">
          <p15:clr>
            <a:srgbClr val="FBAE40"/>
          </p15:clr>
        </p15:guide>
        <p15:guide id="27" pos="1668" userDrawn="1">
          <p15:clr>
            <a:srgbClr val="FBAE40"/>
          </p15:clr>
        </p15:guide>
        <p15:guide id="28" pos="1952" userDrawn="1">
          <p15:clr>
            <a:srgbClr val="FBAE40"/>
          </p15:clr>
        </p15:guide>
        <p15:guide id="29" pos="2237" userDrawn="1">
          <p15:clr>
            <a:srgbClr val="FBAE40"/>
          </p15:clr>
        </p15:guide>
        <p15:guide id="30" pos="2523" userDrawn="1">
          <p15:clr>
            <a:srgbClr val="FBAE40"/>
          </p15:clr>
        </p15:guide>
        <p15:guide id="31" pos="2808" userDrawn="1">
          <p15:clr>
            <a:srgbClr val="FBAE40"/>
          </p15:clr>
        </p15:guide>
        <p15:guide id="32" pos="3092" userDrawn="1">
          <p15:clr>
            <a:srgbClr val="FBAE40"/>
          </p15:clr>
        </p15:guide>
        <p15:guide id="33" pos="3378" userDrawn="1">
          <p15:clr>
            <a:srgbClr val="FBAE40"/>
          </p15:clr>
        </p15:guide>
        <p15:guide id="34" pos="3663" userDrawn="1">
          <p15:clr>
            <a:srgbClr val="FBAE40"/>
          </p15:clr>
        </p15:guide>
        <p15:guide id="35" pos="3948" userDrawn="1">
          <p15:clr>
            <a:srgbClr val="FBAE40"/>
          </p15:clr>
        </p15:guide>
        <p15:guide id="36" pos="4234" userDrawn="1">
          <p15:clr>
            <a:srgbClr val="FBAE40"/>
          </p15:clr>
        </p15:guide>
        <p15:guide id="37" pos="4518" userDrawn="1">
          <p15:clr>
            <a:srgbClr val="FBAE40"/>
          </p15:clr>
        </p15:guide>
        <p15:guide id="38" pos="4803" userDrawn="1">
          <p15:clr>
            <a:srgbClr val="FBAE40"/>
          </p15:clr>
        </p15:guide>
        <p15:guide id="39" pos="5088" userDrawn="1">
          <p15:clr>
            <a:srgbClr val="FBAE40"/>
          </p15:clr>
        </p15:guide>
        <p15:guide id="40" pos="5374" userDrawn="1">
          <p15:clr>
            <a:srgbClr val="FBAE40"/>
          </p15:clr>
        </p15:guide>
        <p15:guide id="41" pos="5658" userDrawn="1">
          <p15:clr>
            <a:srgbClr val="FBAE40"/>
          </p15:clr>
        </p15:guide>
        <p15:guide id="42" pos="5943" userDrawn="1">
          <p15:clr>
            <a:srgbClr val="FBAE40"/>
          </p15:clr>
        </p15:guide>
        <p15:guide id="43" pos="6229" userDrawn="1">
          <p15:clr>
            <a:srgbClr val="FBAE40"/>
          </p15:clr>
        </p15:guide>
        <p15:guide id="44" pos="6514" userDrawn="1">
          <p15:clr>
            <a:srgbClr val="FBAE40"/>
          </p15:clr>
        </p15:guide>
        <p15:guide id="45" pos="6798" userDrawn="1">
          <p15:clr>
            <a:srgbClr val="FBAE40"/>
          </p15:clr>
        </p15:guide>
        <p15:guide id="46" pos="7083" userDrawn="1">
          <p15:clr>
            <a:srgbClr val="FBAE40"/>
          </p15:clr>
        </p15:guide>
        <p15:guide id="47" pos="7369" userDrawn="1">
          <p15:clr>
            <a:srgbClr val="FBAE40"/>
          </p15:clr>
        </p15:guide>
        <p15:guide id="48" pos="7654" userDrawn="1">
          <p15:clr>
            <a:srgbClr val="FBAE40"/>
          </p15:clr>
        </p15:guide>
        <p15:guide id="49" pos="7939" userDrawn="1">
          <p15:clr>
            <a:srgbClr val="FBAE40"/>
          </p15:clr>
        </p15:guide>
        <p15:guide id="50" pos="822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289102" y="1983573"/>
            <a:ext cx="10861573" cy="4316627"/>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11" name="Prostokąt 10">
            <a:extLst>
              <a:ext uri="{FF2B5EF4-FFF2-40B4-BE49-F238E27FC236}">
                <a16:creationId xmlns:a16="http://schemas.microsoft.com/office/drawing/2014/main" id="{48CDFE25-4437-7188-EA7B-7D9DAD502275}"/>
              </a:ext>
              <a:ext uri="{C183D7F6-B498-43B3-948B-1728B52AA6E4}">
                <adec:decorative xmlns:adec="http://schemas.microsoft.com/office/drawing/2017/decorative" val="1"/>
              </a:ext>
            </a:extLst>
          </p:cNvPr>
          <p:cNvSpPr/>
          <p:nvPr userDrawn="1"/>
        </p:nvSpPr>
        <p:spPr>
          <a:xfrm>
            <a:off x="2" y="0"/>
            <a:ext cx="6267903" cy="2693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102" y="1983572"/>
            <a:ext cx="4976807" cy="720090"/>
          </a:xfrm>
          <a:prstGeom prst="rect">
            <a:avLst/>
          </a:prstGeom>
        </p:spPr>
      </p:pic>
      <p:sp>
        <p:nvSpPr>
          <p:cNvPr id="2" name="Title 1"/>
          <p:cNvSpPr>
            <a:spLocks noGrp="1"/>
          </p:cNvSpPr>
          <p:nvPr>
            <p:ph type="ctrTitle"/>
          </p:nvPr>
        </p:nvSpPr>
        <p:spPr>
          <a:xfrm>
            <a:off x="1742069" y="3070227"/>
            <a:ext cx="9955708" cy="1087764"/>
          </a:xfrm>
        </p:spPr>
        <p:txBody>
          <a:bodyPr anchor="t" anchorCtr="0">
            <a:normAutofit/>
          </a:bodyPr>
          <a:lstStyle>
            <a:lvl1pPr algn="l">
              <a:lnSpc>
                <a:spcPts val="5028"/>
              </a:lnSpc>
              <a:defRPr sz="4022"/>
            </a:lvl1pPr>
          </a:lstStyle>
          <a:p>
            <a:r>
              <a:rPr lang="pl-PL"/>
              <a:t>Kliknij, aby edytować styl</a:t>
            </a:r>
            <a:endParaRPr lang="en-US" dirty="0"/>
          </a:p>
        </p:txBody>
      </p:sp>
      <p:sp>
        <p:nvSpPr>
          <p:cNvPr id="3" name="Subtitle 2"/>
          <p:cNvSpPr>
            <a:spLocks noGrp="1"/>
          </p:cNvSpPr>
          <p:nvPr>
            <p:ph type="subTitle" idx="1"/>
          </p:nvPr>
        </p:nvSpPr>
        <p:spPr>
          <a:xfrm>
            <a:off x="1742083" y="4861794"/>
            <a:ext cx="9955610" cy="1080000"/>
          </a:xfrm>
        </p:spPr>
        <p:txBody>
          <a:bodyPr>
            <a:normAutofit/>
          </a:bodyPr>
          <a:lstStyle>
            <a:lvl1pPr marL="0" indent="0" algn="l">
              <a:lnSpc>
                <a:spcPts val="4400"/>
              </a:lnSpc>
              <a:buNone/>
              <a:defRPr sz="3520" b="1">
                <a:solidFill>
                  <a:schemeClr val="tx2"/>
                </a:solidFill>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pl-PL"/>
              <a:t>Kliknij, aby edytować styl wzorca podtytułu</a:t>
            </a:r>
            <a:endParaRPr lang="en-US" dirty="0"/>
          </a:p>
        </p:txBody>
      </p:sp>
      <p:sp>
        <p:nvSpPr>
          <p:cNvPr id="4" name="Date Placeholder 3"/>
          <p:cNvSpPr>
            <a:spLocks noGrp="1"/>
          </p:cNvSpPr>
          <p:nvPr>
            <p:ph type="dt" sz="half" idx="10"/>
          </p:nvPr>
        </p:nvSpPr>
        <p:spPr>
          <a:xfrm>
            <a:off x="9886875" y="540402"/>
            <a:ext cx="2262432" cy="349114"/>
          </a:xfrm>
          <a:prstGeom prst="rect">
            <a:avLst/>
          </a:prstGeom>
        </p:spPr>
        <p:txBody>
          <a:bodyPr lIns="0" tIns="0" rIns="0" bIns="0"/>
          <a:lstStyle>
            <a:lvl1pPr algn="r">
              <a:lnSpc>
                <a:spcPts val="2263"/>
              </a:lnSpc>
              <a:defRPr sz="176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descr="logo Funduszy Europejskich">
            <a:extLst>
              <a:ext uri="{FF2B5EF4-FFF2-40B4-BE49-F238E27FC236}">
                <a16:creationId xmlns:a16="http://schemas.microsoft.com/office/drawing/2014/main" id="{500FFCFA-D3A4-40A4-E76C-99575547246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5557" y="6371047"/>
            <a:ext cx="2037946" cy="949192"/>
          </a:xfrm>
          <a:prstGeom prst="rect">
            <a:avLst/>
          </a:prstGeom>
        </p:spPr>
      </p:pic>
      <p:pic>
        <p:nvPicPr>
          <p:cNvPr id="10" name="Obraz 9" descr="flaga Unii Europejskiej z dopiskiem dofinansowane przez Unię Europejską">
            <a:extLst>
              <a:ext uri="{FF2B5EF4-FFF2-40B4-BE49-F238E27FC236}">
                <a16:creationId xmlns:a16="http://schemas.microsoft.com/office/drawing/2014/main" id="{DC91A070-16DB-C0E1-0B7B-93924541A6E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1018" y="6371047"/>
            <a:ext cx="3310188" cy="949192"/>
          </a:xfrm>
          <a:prstGeom prst="rect">
            <a:avLst/>
          </a:prstGeom>
        </p:spPr>
      </p:pic>
      <p:pic>
        <p:nvPicPr>
          <p:cNvPr id="12" name="Obraz 11" descr="barwy RP">
            <a:extLst>
              <a:ext uri="{FF2B5EF4-FFF2-40B4-BE49-F238E27FC236}">
                <a16:creationId xmlns:a16="http://schemas.microsoft.com/office/drawing/2014/main" id="{AB280FEF-799B-B9CA-10D2-815DA71DA23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79546" y="6370379"/>
            <a:ext cx="2815428" cy="950531"/>
          </a:xfrm>
          <a:prstGeom prst="rect">
            <a:avLst/>
          </a:prstGeom>
        </p:spPr>
      </p:pic>
      <p:pic>
        <p:nvPicPr>
          <p:cNvPr id="6" name="Obraz 5">
            <a:extLst>
              <a:ext uri="{FF2B5EF4-FFF2-40B4-BE49-F238E27FC236}">
                <a16:creationId xmlns:a16="http://schemas.microsoft.com/office/drawing/2014/main" id="{039E0742-6ADE-F448-8437-7F591E1D07FA}"/>
              </a:ext>
            </a:extLst>
          </p:cNvPr>
          <p:cNvPicPr>
            <a:picLocks noChangeAspect="1"/>
          </p:cNvPicPr>
          <p:nvPr userDrawn="1"/>
        </p:nvPicPr>
        <p:blipFill>
          <a:blip r:embed="rId6" cstate="print">
            <a:alphaModFix amt="55000"/>
            <a:extLst>
              <a:ext uri="{28A0092B-C50C-407E-A947-70E740481C1C}">
                <a14:useLocalDpi xmlns:a14="http://schemas.microsoft.com/office/drawing/2010/main" val="0"/>
              </a:ext>
            </a:extLst>
          </a:blip>
          <a:stretch>
            <a:fillRect/>
          </a:stretch>
        </p:blipFill>
        <p:spPr>
          <a:xfrm>
            <a:off x="820526" y="1244366"/>
            <a:ext cx="478923" cy="381000"/>
          </a:xfrm>
          <a:prstGeom prst="rect">
            <a:avLst/>
          </a:prstGeom>
        </p:spPr>
      </p:pic>
      <p:pic>
        <p:nvPicPr>
          <p:cNvPr id="17" name="Obraz 16">
            <a:extLst>
              <a:ext uri="{FF2B5EF4-FFF2-40B4-BE49-F238E27FC236}">
                <a16:creationId xmlns:a16="http://schemas.microsoft.com/office/drawing/2014/main" id="{F60567DB-D582-D44E-A6AD-12B2B5F1FE7B}"/>
              </a:ext>
            </a:extLst>
          </p:cNvPr>
          <p:cNvPicPr>
            <a:picLocks noChangeAspect="1"/>
          </p:cNvPicPr>
          <p:nvPr userDrawn="1"/>
        </p:nvPicPr>
        <p:blipFill>
          <a:blip r:embed="rId7" cstate="print">
            <a:alphaModFix amt="55000"/>
            <a:extLst>
              <a:ext uri="{28A0092B-C50C-407E-A947-70E740481C1C}">
                <a14:useLocalDpi xmlns:a14="http://schemas.microsoft.com/office/drawing/2010/main" val="0"/>
              </a:ext>
            </a:extLst>
          </a:blip>
          <a:stretch>
            <a:fillRect/>
          </a:stretch>
        </p:blipFill>
        <p:spPr>
          <a:xfrm>
            <a:off x="1716140" y="545866"/>
            <a:ext cx="478923" cy="381000"/>
          </a:xfrm>
          <a:prstGeom prst="rect">
            <a:avLst/>
          </a:prstGeom>
        </p:spPr>
      </p:pic>
      <p:pic>
        <p:nvPicPr>
          <p:cNvPr id="19" name="Obraz 18">
            <a:extLst>
              <a:ext uri="{FF2B5EF4-FFF2-40B4-BE49-F238E27FC236}">
                <a16:creationId xmlns:a16="http://schemas.microsoft.com/office/drawing/2014/main" id="{39EEE39C-033E-F640-8C4C-E23D91BEA336}"/>
              </a:ext>
            </a:extLst>
          </p:cNvPr>
          <p:cNvPicPr>
            <a:picLocks noChangeAspect="1"/>
          </p:cNvPicPr>
          <p:nvPr userDrawn="1"/>
        </p:nvPicPr>
        <p:blipFill>
          <a:blip r:embed="rId8" cstate="print">
            <a:alphaModFix amt="55000"/>
            <a:extLst>
              <a:ext uri="{28A0092B-C50C-407E-A947-70E740481C1C}">
                <a14:useLocalDpi xmlns:a14="http://schemas.microsoft.com/office/drawing/2010/main" val="0"/>
              </a:ext>
            </a:extLst>
          </a:blip>
          <a:stretch>
            <a:fillRect/>
          </a:stretch>
        </p:blipFill>
        <p:spPr>
          <a:xfrm>
            <a:off x="1735324" y="1244366"/>
            <a:ext cx="478923" cy="381000"/>
          </a:xfrm>
          <a:prstGeom prst="rect">
            <a:avLst/>
          </a:prstGeom>
        </p:spPr>
      </p:pic>
      <p:pic>
        <p:nvPicPr>
          <p:cNvPr id="21" name="Obraz 20">
            <a:extLst>
              <a:ext uri="{FF2B5EF4-FFF2-40B4-BE49-F238E27FC236}">
                <a16:creationId xmlns:a16="http://schemas.microsoft.com/office/drawing/2014/main" id="{C169AC8E-96EA-1048-803E-97D6CEE5E102}"/>
              </a:ext>
            </a:extLst>
          </p:cNvPr>
          <p:cNvPicPr>
            <a:picLocks noChangeAspect="1"/>
          </p:cNvPicPr>
          <p:nvPr userDrawn="1"/>
        </p:nvPicPr>
        <p:blipFill>
          <a:blip r:embed="rId9" cstate="print">
            <a:alphaModFix amt="55000"/>
            <a:extLst>
              <a:ext uri="{28A0092B-C50C-407E-A947-70E740481C1C}">
                <a14:useLocalDpi xmlns:a14="http://schemas.microsoft.com/office/drawing/2010/main" val="0"/>
              </a:ext>
            </a:extLst>
          </a:blip>
          <a:stretch>
            <a:fillRect/>
          </a:stretch>
        </p:blipFill>
        <p:spPr>
          <a:xfrm>
            <a:off x="5362159" y="538288"/>
            <a:ext cx="478923" cy="381000"/>
          </a:xfrm>
          <a:prstGeom prst="rect">
            <a:avLst/>
          </a:prstGeom>
        </p:spPr>
      </p:pic>
      <p:pic>
        <p:nvPicPr>
          <p:cNvPr id="23" name="Obraz 22">
            <a:extLst>
              <a:ext uri="{FF2B5EF4-FFF2-40B4-BE49-F238E27FC236}">
                <a16:creationId xmlns:a16="http://schemas.microsoft.com/office/drawing/2014/main" id="{D5D90F56-CFD2-1A40-B479-B556FC2D370D}"/>
              </a:ext>
            </a:extLst>
          </p:cNvPr>
          <p:cNvPicPr>
            <a:picLocks noChangeAspect="1"/>
          </p:cNvPicPr>
          <p:nvPr userDrawn="1"/>
        </p:nvPicPr>
        <p:blipFill>
          <a:blip r:embed="rId10" cstate="print">
            <a:alphaModFix amt="55000"/>
            <a:extLst>
              <a:ext uri="{28A0092B-C50C-407E-A947-70E740481C1C}">
                <a14:useLocalDpi xmlns:a14="http://schemas.microsoft.com/office/drawing/2010/main" val="0"/>
              </a:ext>
            </a:extLst>
          </a:blip>
          <a:stretch>
            <a:fillRect/>
          </a:stretch>
        </p:blipFill>
        <p:spPr>
          <a:xfrm>
            <a:off x="810178" y="545866"/>
            <a:ext cx="478923" cy="381000"/>
          </a:xfrm>
          <a:prstGeom prst="rect">
            <a:avLst/>
          </a:prstGeom>
        </p:spPr>
      </p:pic>
      <p:pic>
        <p:nvPicPr>
          <p:cNvPr id="25" name="Obraz 24">
            <a:extLst>
              <a:ext uri="{FF2B5EF4-FFF2-40B4-BE49-F238E27FC236}">
                <a16:creationId xmlns:a16="http://schemas.microsoft.com/office/drawing/2014/main" id="{48E96C1A-FA5C-A24F-9872-8608B9B3BC4F}"/>
              </a:ext>
            </a:extLst>
          </p:cNvPr>
          <p:cNvPicPr>
            <a:picLocks noChangeAspect="1"/>
          </p:cNvPicPr>
          <p:nvPr userDrawn="1"/>
        </p:nvPicPr>
        <p:blipFill>
          <a:blip r:embed="rId11" cstate="print">
            <a:alphaModFix amt="55000"/>
            <a:extLst>
              <a:ext uri="{28A0092B-C50C-407E-A947-70E740481C1C}">
                <a14:useLocalDpi xmlns:a14="http://schemas.microsoft.com/office/drawing/2010/main" val="0"/>
              </a:ext>
            </a:extLst>
          </a:blip>
          <a:stretch>
            <a:fillRect/>
          </a:stretch>
        </p:blipFill>
        <p:spPr>
          <a:xfrm>
            <a:off x="2645129" y="1254829"/>
            <a:ext cx="478923" cy="381000"/>
          </a:xfrm>
          <a:prstGeom prst="rect">
            <a:avLst/>
          </a:prstGeom>
        </p:spPr>
      </p:pic>
      <p:pic>
        <p:nvPicPr>
          <p:cNvPr id="27" name="Obraz 26">
            <a:extLst>
              <a:ext uri="{FF2B5EF4-FFF2-40B4-BE49-F238E27FC236}">
                <a16:creationId xmlns:a16="http://schemas.microsoft.com/office/drawing/2014/main" id="{28B2440F-CBE5-784D-ADC8-E797F64F472B}"/>
              </a:ext>
            </a:extLst>
          </p:cNvPr>
          <p:cNvPicPr>
            <a:picLocks noChangeAspect="1"/>
          </p:cNvPicPr>
          <p:nvPr userDrawn="1"/>
        </p:nvPicPr>
        <p:blipFill>
          <a:blip r:embed="rId12" cstate="print">
            <a:alphaModFix amt="55000"/>
            <a:extLst>
              <a:ext uri="{28A0092B-C50C-407E-A947-70E740481C1C}">
                <a14:useLocalDpi xmlns:a14="http://schemas.microsoft.com/office/drawing/2010/main" val="0"/>
              </a:ext>
            </a:extLst>
          </a:blip>
          <a:stretch>
            <a:fillRect/>
          </a:stretch>
        </p:blipFill>
        <p:spPr>
          <a:xfrm>
            <a:off x="3538042" y="543567"/>
            <a:ext cx="478923" cy="381000"/>
          </a:xfrm>
          <a:prstGeom prst="rect">
            <a:avLst/>
          </a:prstGeom>
        </p:spPr>
      </p:pic>
      <p:pic>
        <p:nvPicPr>
          <p:cNvPr id="29" name="Obraz 28">
            <a:extLst>
              <a:ext uri="{FF2B5EF4-FFF2-40B4-BE49-F238E27FC236}">
                <a16:creationId xmlns:a16="http://schemas.microsoft.com/office/drawing/2014/main" id="{1C717A0E-10D0-FA43-BF65-49909BDCEAFA}"/>
              </a:ext>
            </a:extLst>
          </p:cNvPr>
          <p:cNvPicPr>
            <a:picLocks noChangeAspect="1"/>
          </p:cNvPicPr>
          <p:nvPr userDrawn="1"/>
        </p:nvPicPr>
        <p:blipFill>
          <a:blip r:embed="rId13" cstate="print">
            <a:alphaModFix amt="55000"/>
            <a:extLst>
              <a:ext uri="{28A0092B-C50C-407E-A947-70E740481C1C}">
                <a14:useLocalDpi xmlns:a14="http://schemas.microsoft.com/office/drawing/2010/main" val="0"/>
              </a:ext>
            </a:extLst>
          </a:blip>
          <a:stretch>
            <a:fillRect/>
          </a:stretch>
        </p:blipFill>
        <p:spPr>
          <a:xfrm>
            <a:off x="4446087" y="535269"/>
            <a:ext cx="478923" cy="381000"/>
          </a:xfrm>
          <a:prstGeom prst="rect">
            <a:avLst/>
          </a:prstGeom>
        </p:spPr>
      </p:pic>
      <p:pic>
        <p:nvPicPr>
          <p:cNvPr id="31" name="Obraz 30">
            <a:extLst>
              <a:ext uri="{FF2B5EF4-FFF2-40B4-BE49-F238E27FC236}">
                <a16:creationId xmlns:a16="http://schemas.microsoft.com/office/drawing/2014/main" id="{A2891D6F-956C-9342-B2BB-C701A5BC5154}"/>
              </a:ext>
            </a:extLst>
          </p:cNvPr>
          <p:cNvPicPr>
            <a:picLocks noChangeAspect="1"/>
          </p:cNvPicPr>
          <p:nvPr userDrawn="1"/>
        </p:nvPicPr>
        <p:blipFill>
          <a:blip r:embed="rId14" cstate="print">
            <a:alphaModFix amt="55000"/>
            <a:extLst>
              <a:ext uri="{28A0092B-C50C-407E-A947-70E740481C1C}">
                <a14:useLocalDpi xmlns:a14="http://schemas.microsoft.com/office/drawing/2010/main" val="0"/>
              </a:ext>
            </a:extLst>
          </a:blip>
          <a:stretch>
            <a:fillRect/>
          </a:stretch>
        </p:blipFill>
        <p:spPr>
          <a:xfrm>
            <a:off x="2629998" y="531095"/>
            <a:ext cx="478923" cy="381000"/>
          </a:xfrm>
          <a:prstGeom prst="rect">
            <a:avLst/>
          </a:prstGeom>
        </p:spPr>
      </p:pic>
      <p:pic>
        <p:nvPicPr>
          <p:cNvPr id="33" name="Obraz 32">
            <a:extLst>
              <a:ext uri="{FF2B5EF4-FFF2-40B4-BE49-F238E27FC236}">
                <a16:creationId xmlns:a16="http://schemas.microsoft.com/office/drawing/2014/main" id="{7DE0C268-A93E-1C47-9AA3-10F1F10D0971}"/>
              </a:ext>
            </a:extLst>
          </p:cNvPr>
          <p:cNvPicPr>
            <a:picLocks noChangeAspect="1"/>
          </p:cNvPicPr>
          <p:nvPr userDrawn="1"/>
        </p:nvPicPr>
        <p:blipFill>
          <a:blip r:embed="rId15" cstate="print">
            <a:alphaModFix amt="55000"/>
            <a:extLst>
              <a:ext uri="{28A0092B-C50C-407E-A947-70E740481C1C}">
                <a14:useLocalDpi xmlns:a14="http://schemas.microsoft.com/office/drawing/2010/main" val="0"/>
              </a:ext>
            </a:extLst>
          </a:blip>
          <a:stretch>
            <a:fillRect/>
          </a:stretch>
        </p:blipFill>
        <p:spPr>
          <a:xfrm>
            <a:off x="4443301" y="1251987"/>
            <a:ext cx="478923" cy="381000"/>
          </a:xfrm>
          <a:prstGeom prst="rect">
            <a:avLst/>
          </a:prstGeom>
        </p:spPr>
      </p:pic>
      <p:pic>
        <p:nvPicPr>
          <p:cNvPr id="35" name="Obraz 34">
            <a:extLst>
              <a:ext uri="{FF2B5EF4-FFF2-40B4-BE49-F238E27FC236}">
                <a16:creationId xmlns:a16="http://schemas.microsoft.com/office/drawing/2014/main" id="{45508241-FE91-D847-8686-4F72BD314220}"/>
              </a:ext>
            </a:extLst>
          </p:cNvPr>
          <p:cNvPicPr>
            <a:picLocks noChangeAspect="1"/>
          </p:cNvPicPr>
          <p:nvPr userDrawn="1"/>
        </p:nvPicPr>
        <p:blipFill>
          <a:blip r:embed="rId16" cstate="print">
            <a:alphaModFix amt="55000"/>
            <a:extLst>
              <a:ext uri="{28A0092B-C50C-407E-A947-70E740481C1C}">
                <a14:useLocalDpi xmlns:a14="http://schemas.microsoft.com/office/drawing/2010/main" val="0"/>
              </a:ext>
            </a:extLst>
          </a:blip>
          <a:stretch>
            <a:fillRect/>
          </a:stretch>
        </p:blipFill>
        <p:spPr>
          <a:xfrm>
            <a:off x="5361942" y="1250549"/>
            <a:ext cx="478923" cy="381000"/>
          </a:xfrm>
          <a:prstGeom prst="rect">
            <a:avLst/>
          </a:prstGeom>
        </p:spPr>
      </p:pic>
      <p:pic>
        <p:nvPicPr>
          <p:cNvPr id="37" name="Obraz 36">
            <a:extLst>
              <a:ext uri="{FF2B5EF4-FFF2-40B4-BE49-F238E27FC236}">
                <a16:creationId xmlns:a16="http://schemas.microsoft.com/office/drawing/2014/main" id="{EB9A3203-260A-FA4A-9526-A6276A5756DA}"/>
              </a:ext>
            </a:extLst>
          </p:cNvPr>
          <p:cNvPicPr>
            <a:picLocks noChangeAspect="1"/>
          </p:cNvPicPr>
          <p:nvPr userDrawn="1"/>
        </p:nvPicPr>
        <p:blipFill>
          <a:blip r:embed="rId17" cstate="print">
            <a:alphaModFix amt="55000"/>
            <a:extLst>
              <a:ext uri="{28A0092B-C50C-407E-A947-70E740481C1C}">
                <a14:useLocalDpi xmlns:a14="http://schemas.microsoft.com/office/drawing/2010/main" val="0"/>
              </a:ext>
            </a:extLst>
          </a:blip>
          <a:stretch>
            <a:fillRect/>
          </a:stretch>
        </p:blipFill>
        <p:spPr>
          <a:xfrm>
            <a:off x="3538042" y="1250549"/>
            <a:ext cx="478923" cy="381000"/>
          </a:xfrm>
          <a:prstGeom prst="rect">
            <a:avLst/>
          </a:prstGeom>
        </p:spPr>
      </p:pic>
    </p:spTree>
    <p:extLst>
      <p:ext uri="{BB962C8B-B14F-4D97-AF65-F5344CB8AC3E}">
        <p14:creationId xmlns:p14="http://schemas.microsoft.com/office/powerpoint/2010/main" val="3586026018"/>
      </p:ext>
    </p:extLst>
  </p:cSld>
  <p:clrMapOvr>
    <a:masterClrMapping/>
  </p:clrMapOvr>
  <p:extLst>
    <p:ext uri="{DCECCB84-F9BA-43D5-87BE-67443E8EF086}">
      <p15:sldGuideLst xmlns:p15="http://schemas.microsoft.com/office/powerpoint/2012/main">
        <p15:guide id="1" pos="243"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527" userDrawn="1">
          <p15:clr>
            <a:srgbClr val="FBAE40"/>
          </p15:clr>
        </p15:guide>
        <p15:guide id="24" pos="812" userDrawn="1">
          <p15:clr>
            <a:srgbClr val="FBAE40"/>
          </p15:clr>
        </p15:guide>
        <p15:guide id="25" pos="1097" userDrawn="1">
          <p15:clr>
            <a:srgbClr val="FBAE40"/>
          </p15:clr>
        </p15:guide>
        <p15:guide id="26" pos="1383" userDrawn="1">
          <p15:clr>
            <a:srgbClr val="FBAE40"/>
          </p15:clr>
        </p15:guide>
        <p15:guide id="27" pos="1668" userDrawn="1">
          <p15:clr>
            <a:srgbClr val="FBAE40"/>
          </p15:clr>
        </p15:guide>
        <p15:guide id="28" pos="1952" userDrawn="1">
          <p15:clr>
            <a:srgbClr val="FBAE40"/>
          </p15:clr>
        </p15:guide>
        <p15:guide id="29" pos="2237" userDrawn="1">
          <p15:clr>
            <a:srgbClr val="FBAE40"/>
          </p15:clr>
        </p15:guide>
        <p15:guide id="30" pos="2523" userDrawn="1">
          <p15:clr>
            <a:srgbClr val="FBAE40"/>
          </p15:clr>
        </p15:guide>
        <p15:guide id="31" pos="2808" userDrawn="1">
          <p15:clr>
            <a:srgbClr val="FBAE40"/>
          </p15:clr>
        </p15:guide>
        <p15:guide id="32" pos="3092" userDrawn="1">
          <p15:clr>
            <a:srgbClr val="FBAE40"/>
          </p15:clr>
        </p15:guide>
        <p15:guide id="33" pos="3378" userDrawn="1">
          <p15:clr>
            <a:srgbClr val="FBAE40"/>
          </p15:clr>
        </p15:guide>
        <p15:guide id="34" pos="3663" userDrawn="1">
          <p15:clr>
            <a:srgbClr val="FBAE40"/>
          </p15:clr>
        </p15:guide>
        <p15:guide id="35" pos="3948" userDrawn="1">
          <p15:clr>
            <a:srgbClr val="FBAE40"/>
          </p15:clr>
        </p15:guide>
        <p15:guide id="36" pos="4234" userDrawn="1">
          <p15:clr>
            <a:srgbClr val="FBAE40"/>
          </p15:clr>
        </p15:guide>
        <p15:guide id="37" pos="4518" userDrawn="1">
          <p15:clr>
            <a:srgbClr val="FBAE40"/>
          </p15:clr>
        </p15:guide>
        <p15:guide id="38" pos="4803" userDrawn="1">
          <p15:clr>
            <a:srgbClr val="FBAE40"/>
          </p15:clr>
        </p15:guide>
        <p15:guide id="39" pos="5088" userDrawn="1">
          <p15:clr>
            <a:srgbClr val="FBAE40"/>
          </p15:clr>
        </p15:guide>
        <p15:guide id="40" pos="5374" userDrawn="1">
          <p15:clr>
            <a:srgbClr val="FBAE40"/>
          </p15:clr>
        </p15:guide>
        <p15:guide id="41" pos="5658" userDrawn="1">
          <p15:clr>
            <a:srgbClr val="FBAE40"/>
          </p15:clr>
        </p15:guide>
        <p15:guide id="42" pos="5943" userDrawn="1">
          <p15:clr>
            <a:srgbClr val="FBAE40"/>
          </p15:clr>
        </p15:guide>
        <p15:guide id="43" pos="6229" userDrawn="1">
          <p15:clr>
            <a:srgbClr val="FBAE40"/>
          </p15:clr>
        </p15:guide>
        <p15:guide id="44" pos="6514" userDrawn="1">
          <p15:clr>
            <a:srgbClr val="FBAE40"/>
          </p15:clr>
        </p15:guide>
        <p15:guide id="45" pos="6798" userDrawn="1">
          <p15:clr>
            <a:srgbClr val="FBAE40"/>
          </p15:clr>
        </p15:guide>
        <p15:guide id="46" pos="7083" userDrawn="1">
          <p15:clr>
            <a:srgbClr val="FBAE40"/>
          </p15:clr>
        </p15:guide>
        <p15:guide id="47" pos="7369" userDrawn="1">
          <p15:clr>
            <a:srgbClr val="FBAE40"/>
          </p15:clr>
        </p15:guide>
        <p15:guide id="48" pos="7654" userDrawn="1">
          <p15:clr>
            <a:srgbClr val="FBAE40"/>
          </p15:clr>
        </p15:guide>
        <p15:guide id="49" pos="7939" userDrawn="1">
          <p15:clr>
            <a:srgbClr val="FBAE40"/>
          </p15:clr>
        </p15:guide>
        <p15:guide id="50" pos="822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lajd tytułowy (krótki tytuł)">
    <p:spTree>
      <p:nvGrpSpPr>
        <p:cNvPr id="1" name=""/>
        <p:cNvGrpSpPr/>
        <p:nvPr/>
      </p:nvGrpSpPr>
      <p:grpSpPr>
        <a:xfrm>
          <a:off x="0" y="0"/>
          <a:ext cx="0" cy="0"/>
          <a:chOff x="0" y="0"/>
          <a:chExt cx="0" cy="0"/>
        </a:xfrm>
      </p:grpSpPr>
      <p:sp>
        <p:nvSpPr>
          <p:cNvPr id="17" name="Symbol zastępczy obrazu 16">
            <a:extLst>
              <a:ext uri="{FF2B5EF4-FFF2-40B4-BE49-F238E27FC236}">
                <a16:creationId xmlns:a16="http://schemas.microsoft.com/office/drawing/2014/main" id="{69383BDA-94B1-6FB6-27E3-0CC3DEDF5AF5}"/>
              </a:ext>
            </a:extLst>
          </p:cNvPr>
          <p:cNvSpPr>
            <a:spLocks noGrp="1"/>
          </p:cNvSpPr>
          <p:nvPr>
            <p:ph type="pic" sz="quarter" idx="11"/>
          </p:nvPr>
        </p:nvSpPr>
        <p:spPr>
          <a:xfrm>
            <a:off x="1" y="0"/>
            <a:ext cx="8528819" cy="5221288"/>
          </a:xfrm>
          <a:custGeom>
            <a:avLst/>
            <a:gdLst>
              <a:gd name="connsiteX0" fmla="*/ 0 w 6784975"/>
              <a:gd name="connsiteY0" fmla="*/ 0 h 5221288"/>
              <a:gd name="connsiteX1" fmla="*/ 6784975 w 6784975"/>
              <a:gd name="connsiteY1" fmla="*/ 0 h 5221288"/>
              <a:gd name="connsiteX2" fmla="*/ 6784975 w 6784975"/>
              <a:gd name="connsiteY2" fmla="*/ 4500563 h 5221288"/>
              <a:gd name="connsiteX3" fmla="*/ 2825750 w 6784975"/>
              <a:gd name="connsiteY3" fmla="*/ 4500563 h 5221288"/>
              <a:gd name="connsiteX4" fmla="*/ 2825750 w 6784975"/>
              <a:gd name="connsiteY4" fmla="*/ 5221288 h 5221288"/>
              <a:gd name="connsiteX5" fmla="*/ 0 w 6784975"/>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84975" h="5221288">
                <a:moveTo>
                  <a:pt x="0" y="0"/>
                </a:moveTo>
                <a:lnTo>
                  <a:pt x="6784975" y="0"/>
                </a:lnTo>
                <a:lnTo>
                  <a:pt x="6784975" y="4500563"/>
                </a:lnTo>
                <a:lnTo>
                  <a:pt x="2825750" y="4500563"/>
                </a:lnTo>
                <a:lnTo>
                  <a:pt x="2825750"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257"/>
            </a:lvl1pPr>
          </a:lstStyle>
          <a:p>
            <a:r>
              <a:rPr lang="pl-PL" dirty="0"/>
              <a:t>Kliknij ikonę, aby dodać obraz</a:t>
            </a:r>
          </a:p>
        </p:txBody>
      </p:sp>
      <p:sp>
        <p:nvSpPr>
          <p:cNvPr id="13" name="Prostokąt 12">
            <a:extLst>
              <a:ext uri="{FF2B5EF4-FFF2-40B4-BE49-F238E27FC236}">
                <a16:creationId xmlns:a16="http://schemas.microsoft.com/office/drawing/2014/main" id="{38965D1A-9BC8-2AB7-6B73-C2BBDA5D66AA}"/>
              </a:ext>
            </a:extLst>
          </p:cNvPr>
          <p:cNvSpPr/>
          <p:nvPr userDrawn="1"/>
        </p:nvSpPr>
        <p:spPr>
          <a:xfrm>
            <a:off x="3552011" y="4500563"/>
            <a:ext cx="8598663" cy="179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2" name="Title 1"/>
          <p:cNvSpPr>
            <a:spLocks noGrp="1"/>
          </p:cNvSpPr>
          <p:nvPr>
            <p:ph type="ctrTitle"/>
          </p:nvPr>
        </p:nvSpPr>
        <p:spPr>
          <a:xfrm>
            <a:off x="3988270" y="5579563"/>
            <a:ext cx="7709423" cy="648546"/>
          </a:xfrm>
        </p:spPr>
        <p:txBody>
          <a:bodyPr anchor="t" anchorCtr="0">
            <a:normAutofit/>
          </a:bodyPr>
          <a:lstStyle>
            <a:lvl1pPr algn="l">
              <a:lnSpc>
                <a:spcPts val="4400"/>
              </a:lnSpc>
              <a:defRPr sz="3520"/>
            </a:lvl1pPr>
          </a:lstStyle>
          <a:p>
            <a:r>
              <a:rPr lang="pl-PL"/>
              <a:t>Kliknij, aby edytować styl</a:t>
            </a:r>
            <a:endParaRPr lang="en-US" dirty="0"/>
          </a:p>
        </p:txBody>
      </p:sp>
      <p:sp>
        <p:nvSpPr>
          <p:cNvPr id="4" name="Date Placeholder 3"/>
          <p:cNvSpPr>
            <a:spLocks noGrp="1"/>
          </p:cNvSpPr>
          <p:nvPr>
            <p:ph type="dt" sz="half" idx="10"/>
          </p:nvPr>
        </p:nvSpPr>
        <p:spPr>
          <a:xfrm>
            <a:off x="9888242" y="539751"/>
            <a:ext cx="2262432" cy="366725"/>
          </a:xfrm>
          <a:prstGeom prst="rect">
            <a:avLst/>
          </a:prstGeom>
        </p:spPr>
        <p:txBody>
          <a:bodyPr lIns="0" tIns="0" rIns="0" bIns="0"/>
          <a:lstStyle>
            <a:lvl1pPr algn="r">
              <a:lnSpc>
                <a:spcPts val="2263"/>
              </a:lnSpc>
              <a:defRPr sz="1760">
                <a:solidFill>
                  <a:schemeClr val="tx2"/>
                </a:solidFill>
                <a:latin typeface="Open Sans" pitchFamily="2" charset="0"/>
                <a:ea typeface="Open Sans" pitchFamily="2" charset="0"/>
                <a:cs typeface="Open Sans" pitchFamily="2" charset="0"/>
              </a:defRPr>
            </a:lvl1pPr>
          </a:lstStyle>
          <a:p>
            <a:endParaRPr lang="pl-PL" dirty="0"/>
          </a:p>
        </p:txBody>
      </p:sp>
      <p:pic>
        <p:nvPicPr>
          <p:cNvPr id="8" name="Obraz 7" descr="logo Funduszy Europejskich">
            <a:extLst>
              <a:ext uri="{FF2B5EF4-FFF2-40B4-BE49-F238E27FC236}">
                <a16:creationId xmlns:a16="http://schemas.microsoft.com/office/drawing/2014/main" id="{70B23A41-17AB-76D8-3EFE-38FC22C5B5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557" y="6371047"/>
            <a:ext cx="2037946" cy="949192"/>
          </a:xfrm>
          <a:prstGeom prst="rect">
            <a:avLst/>
          </a:prstGeom>
        </p:spPr>
      </p:pic>
      <p:pic>
        <p:nvPicPr>
          <p:cNvPr id="10" name="Obraz 9" descr="flaga Unii Europejskie z dopiskiem dofinansowane przez Unię Europejską">
            <a:extLst>
              <a:ext uri="{FF2B5EF4-FFF2-40B4-BE49-F238E27FC236}">
                <a16:creationId xmlns:a16="http://schemas.microsoft.com/office/drawing/2014/main" id="{E8AB2AB5-3131-C310-7606-6899798511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41018" y="6371047"/>
            <a:ext cx="3310188" cy="949192"/>
          </a:xfrm>
          <a:prstGeom prst="rect">
            <a:avLst/>
          </a:prstGeom>
        </p:spPr>
      </p:pic>
      <p:pic>
        <p:nvPicPr>
          <p:cNvPr id="12" name="Obraz 11" descr="barwy RP">
            <a:extLst>
              <a:ext uri="{FF2B5EF4-FFF2-40B4-BE49-F238E27FC236}">
                <a16:creationId xmlns:a16="http://schemas.microsoft.com/office/drawing/2014/main" id="{7C93677B-A16E-82CA-7FC4-B6B51516070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546" y="6370379"/>
            <a:ext cx="2815428" cy="950531"/>
          </a:xfrm>
          <a:prstGeom prst="rect">
            <a:avLst/>
          </a:prstGeom>
        </p:spPr>
      </p:pic>
      <p:pic>
        <p:nvPicPr>
          <p:cNvPr id="18" name="Obraz 17" descr="Obraz zawierający tekst&#10;&#10;Opis wygenerowany automatycznie">
            <a:extLst>
              <a:ext uri="{FF2B5EF4-FFF2-40B4-BE49-F238E27FC236}">
                <a16:creationId xmlns:a16="http://schemas.microsoft.com/office/drawing/2014/main" id="{EB4DB370-BCB9-D1E9-5613-5A9DCA5F311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552012" y="4500563"/>
            <a:ext cx="4976807" cy="720090"/>
          </a:xfrm>
          <a:prstGeom prst="rect">
            <a:avLst/>
          </a:prstGeom>
        </p:spPr>
      </p:pic>
    </p:spTree>
    <p:extLst>
      <p:ext uri="{BB962C8B-B14F-4D97-AF65-F5344CB8AC3E}">
        <p14:creationId xmlns:p14="http://schemas.microsoft.com/office/powerpoint/2010/main" val="163393511"/>
      </p:ext>
    </p:extLst>
  </p:cSld>
  <p:clrMapOvr>
    <a:masterClrMapping/>
  </p:clrMapOvr>
  <p:extLst>
    <p:ext uri="{DCECCB84-F9BA-43D5-87BE-67443E8EF086}">
      <p15:sldGuideLst xmlns:p15="http://schemas.microsoft.com/office/powerpoint/2012/main">
        <p15:guide id="1" pos="241"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527" userDrawn="1">
          <p15:clr>
            <a:srgbClr val="FBAE40"/>
          </p15:clr>
        </p15:guide>
        <p15:guide id="24" pos="812" userDrawn="1">
          <p15:clr>
            <a:srgbClr val="FBAE40"/>
          </p15:clr>
        </p15:guide>
        <p15:guide id="25" pos="1097" userDrawn="1">
          <p15:clr>
            <a:srgbClr val="FBAE40"/>
          </p15:clr>
        </p15:guide>
        <p15:guide id="26" pos="1383" userDrawn="1">
          <p15:clr>
            <a:srgbClr val="FBAE40"/>
          </p15:clr>
        </p15:guide>
        <p15:guide id="27" pos="1668" userDrawn="1">
          <p15:clr>
            <a:srgbClr val="FBAE40"/>
          </p15:clr>
        </p15:guide>
        <p15:guide id="28" pos="1952" userDrawn="1">
          <p15:clr>
            <a:srgbClr val="FBAE40"/>
          </p15:clr>
        </p15:guide>
        <p15:guide id="29" pos="2237" userDrawn="1">
          <p15:clr>
            <a:srgbClr val="FBAE40"/>
          </p15:clr>
        </p15:guide>
        <p15:guide id="30" pos="2523" userDrawn="1">
          <p15:clr>
            <a:srgbClr val="FBAE40"/>
          </p15:clr>
        </p15:guide>
        <p15:guide id="31" pos="2808" userDrawn="1">
          <p15:clr>
            <a:srgbClr val="FBAE40"/>
          </p15:clr>
        </p15:guide>
        <p15:guide id="32" pos="3092" userDrawn="1">
          <p15:clr>
            <a:srgbClr val="FBAE40"/>
          </p15:clr>
        </p15:guide>
        <p15:guide id="33" pos="3378" userDrawn="1">
          <p15:clr>
            <a:srgbClr val="FBAE40"/>
          </p15:clr>
        </p15:guide>
        <p15:guide id="34" pos="3663" userDrawn="1">
          <p15:clr>
            <a:srgbClr val="FBAE40"/>
          </p15:clr>
        </p15:guide>
        <p15:guide id="35" pos="3948" userDrawn="1">
          <p15:clr>
            <a:srgbClr val="FBAE40"/>
          </p15:clr>
        </p15:guide>
        <p15:guide id="36" pos="4234" userDrawn="1">
          <p15:clr>
            <a:srgbClr val="FBAE40"/>
          </p15:clr>
        </p15:guide>
        <p15:guide id="37" pos="4518" userDrawn="1">
          <p15:clr>
            <a:srgbClr val="FBAE40"/>
          </p15:clr>
        </p15:guide>
        <p15:guide id="38" pos="4803" userDrawn="1">
          <p15:clr>
            <a:srgbClr val="FBAE40"/>
          </p15:clr>
        </p15:guide>
        <p15:guide id="39" pos="5088" userDrawn="1">
          <p15:clr>
            <a:srgbClr val="FBAE40"/>
          </p15:clr>
        </p15:guide>
        <p15:guide id="40" pos="5374" userDrawn="1">
          <p15:clr>
            <a:srgbClr val="FBAE40"/>
          </p15:clr>
        </p15:guide>
        <p15:guide id="41" pos="5658" userDrawn="1">
          <p15:clr>
            <a:srgbClr val="FBAE40"/>
          </p15:clr>
        </p15:guide>
        <p15:guide id="42" pos="5943" userDrawn="1">
          <p15:clr>
            <a:srgbClr val="FBAE40"/>
          </p15:clr>
        </p15:guide>
        <p15:guide id="43" pos="6229" userDrawn="1">
          <p15:clr>
            <a:srgbClr val="FBAE40"/>
          </p15:clr>
        </p15:guide>
        <p15:guide id="44" pos="6514" userDrawn="1">
          <p15:clr>
            <a:srgbClr val="FBAE40"/>
          </p15:clr>
        </p15:guide>
        <p15:guide id="45" pos="6798" userDrawn="1">
          <p15:clr>
            <a:srgbClr val="FBAE40"/>
          </p15:clr>
        </p15:guide>
        <p15:guide id="46" pos="7083" userDrawn="1">
          <p15:clr>
            <a:srgbClr val="FBAE40"/>
          </p15:clr>
        </p15:guide>
        <p15:guide id="47" pos="7369" userDrawn="1">
          <p15:clr>
            <a:srgbClr val="FBAE40"/>
          </p15:clr>
        </p15:guide>
        <p15:guide id="48" pos="7654" userDrawn="1">
          <p15:clr>
            <a:srgbClr val="FBAE40"/>
          </p15:clr>
        </p15:guide>
        <p15:guide id="49" pos="7939" userDrawn="1">
          <p15:clr>
            <a:srgbClr val="FBAE40"/>
          </p15:clr>
        </p15:guide>
        <p15:guide id="50" pos="822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lajd tytuł sekcji">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0D1F565A-4734-6B49-4F72-233C397DE031}"/>
              </a:ext>
            </a:extLst>
          </p:cNvPr>
          <p:cNvSpPr/>
          <p:nvPr userDrawn="1"/>
        </p:nvSpPr>
        <p:spPr>
          <a:xfrm>
            <a:off x="3552011" y="4500563"/>
            <a:ext cx="9045658" cy="21595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9" name="Symbol zastępczy obrazu 8">
            <a:extLst>
              <a:ext uri="{FF2B5EF4-FFF2-40B4-BE49-F238E27FC236}">
                <a16:creationId xmlns:a16="http://schemas.microsoft.com/office/drawing/2014/main" id="{12E8330A-FFD8-2BBA-E745-7200C0738BE5}"/>
              </a:ext>
            </a:extLst>
          </p:cNvPr>
          <p:cNvSpPr>
            <a:spLocks noGrp="1"/>
          </p:cNvSpPr>
          <p:nvPr>
            <p:ph type="pic" sz="quarter" idx="10"/>
          </p:nvPr>
        </p:nvSpPr>
        <p:spPr>
          <a:xfrm>
            <a:off x="842107" y="0"/>
            <a:ext cx="8592675" cy="4859338"/>
          </a:xfrm>
          <a:custGeom>
            <a:avLst/>
            <a:gdLst>
              <a:gd name="connsiteX0" fmla="*/ 0 w 6835775"/>
              <a:gd name="connsiteY0" fmla="*/ 0 h 4859338"/>
              <a:gd name="connsiteX1" fmla="*/ 6835775 w 6835775"/>
              <a:gd name="connsiteY1" fmla="*/ 0 h 4859338"/>
              <a:gd name="connsiteX2" fmla="*/ 6835775 w 6835775"/>
              <a:gd name="connsiteY2" fmla="*/ 4500563 h 4859338"/>
              <a:gd name="connsiteX3" fmla="*/ 2155824 w 6835775"/>
              <a:gd name="connsiteY3" fmla="*/ 4500563 h 4859338"/>
              <a:gd name="connsiteX4" fmla="*/ 2155824 w 6835775"/>
              <a:gd name="connsiteY4" fmla="*/ 4859338 h 4859338"/>
              <a:gd name="connsiteX5" fmla="*/ 0 w 6835775"/>
              <a:gd name="connsiteY5" fmla="*/ 4859338 h 485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35775" h="4859338">
                <a:moveTo>
                  <a:pt x="0" y="0"/>
                </a:moveTo>
                <a:lnTo>
                  <a:pt x="6835775" y="0"/>
                </a:lnTo>
                <a:lnTo>
                  <a:pt x="6835775" y="4500563"/>
                </a:lnTo>
                <a:lnTo>
                  <a:pt x="2155824" y="4500563"/>
                </a:lnTo>
                <a:lnTo>
                  <a:pt x="2155824" y="4859338"/>
                </a:lnTo>
                <a:lnTo>
                  <a:pt x="0" y="485933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257"/>
            </a:lvl1pPr>
          </a:lstStyle>
          <a:p>
            <a:r>
              <a:rPr lang="pl-PL"/>
              <a:t>Kliknij ikonę, aby dodać obraz</a:t>
            </a:r>
            <a:endParaRPr lang="pl-PL" dirty="0"/>
          </a:p>
        </p:txBody>
      </p:sp>
      <p:sp>
        <p:nvSpPr>
          <p:cNvPr id="5" name="Prostokąt 4">
            <a:extLst>
              <a:ext uri="{FF2B5EF4-FFF2-40B4-BE49-F238E27FC236}">
                <a16:creationId xmlns:a16="http://schemas.microsoft.com/office/drawing/2014/main" id="{7BF7E1EF-0AB1-F3B1-F5CD-6A2AA3056193}"/>
              </a:ext>
            </a:extLst>
          </p:cNvPr>
          <p:cNvSpPr/>
          <p:nvPr userDrawn="1"/>
        </p:nvSpPr>
        <p:spPr>
          <a:xfrm>
            <a:off x="4908961" y="4500563"/>
            <a:ext cx="4525820" cy="359395"/>
          </a:xfrm>
          <a:prstGeom prst="rect">
            <a:avLst/>
          </a:prstGeom>
          <a:solidFill>
            <a:srgbClr val="005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6" name="Prostokąt 5">
            <a:extLst>
              <a:ext uri="{FF2B5EF4-FFF2-40B4-BE49-F238E27FC236}">
                <a16:creationId xmlns:a16="http://schemas.microsoft.com/office/drawing/2014/main" id="{03E2C530-5988-0861-50D8-1C7FE1662A60}"/>
              </a:ext>
            </a:extLst>
          </p:cNvPr>
          <p:cNvSpPr/>
          <p:nvPr userDrawn="1"/>
        </p:nvSpPr>
        <p:spPr>
          <a:xfrm>
            <a:off x="3552013" y="4500562"/>
            <a:ext cx="1356948" cy="358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2" name="Title 1"/>
          <p:cNvSpPr>
            <a:spLocks noGrp="1"/>
          </p:cNvSpPr>
          <p:nvPr>
            <p:ph type="ctrTitle"/>
          </p:nvPr>
        </p:nvSpPr>
        <p:spPr>
          <a:xfrm>
            <a:off x="4004993" y="5195720"/>
            <a:ext cx="8145682" cy="1320421"/>
          </a:xfrm>
        </p:spPr>
        <p:txBody>
          <a:bodyPr anchor="t" anchorCtr="0">
            <a:normAutofit/>
          </a:bodyPr>
          <a:lstStyle>
            <a:lvl1pPr algn="l">
              <a:lnSpc>
                <a:spcPts val="4400"/>
              </a:lnSpc>
              <a:defRPr sz="3520"/>
            </a:lvl1pPr>
          </a:lstStyle>
          <a:p>
            <a:r>
              <a:rPr lang="pl-PL"/>
              <a:t>Kliknij, aby edytować styl</a:t>
            </a:r>
            <a:endParaRPr lang="en-US" dirty="0"/>
          </a:p>
        </p:txBody>
      </p:sp>
    </p:spTree>
    <p:extLst>
      <p:ext uri="{BB962C8B-B14F-4D97-AF65-F5344CB8AC3E}">
        <p14:creationId xmlns:p14="http://schemas.microsoft.com/office/powerpoint/2010/main" val="1007901643"/>
      </p:ext>
    </p:extLst>
  </p:cSld>
  <p:clrMapOvr>
    <a:masterClrMapping/>
  </p:clrMapOvr>
  <p:extLst>
    <p:ext uri="{DCECCB84-F9BA-43D5-87BE-67443E8EF086}">
      <p15:sldGuideLst xmlns:p15="http://schemas.microsoft.com/office/powerpoint/2012/main">
        <p15:guide id="1" pos="243"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527" userDrawn="1">
          <p15:clr>
            <a:srgbClr val="FBAE40"/>
          </p15:clr>
        </p15:guide>
        <p15:guide id="24" pos="812" userDrawn="1">
          <p15:clr>
            <a:srgbClr val="FBAE40"/>
          </p15:clr>
        </p15:guide>
        <p15:guide id="25" pos="1097" userDrawn="1">
          <p15:clr>
            <a:srgbClr val="FBAE40"/>
          </p15:clr>
        </p15:guide>
        <p15:guide id="26" pos="1383" userDrawn="1">
          <p15:clr>
            <a:srgbClr val="FBAE40"/>
          </p15:clr>
        </p15:guide>
        <p15:guide id="27" pos="1668" userDrawn="1">
          <p15:clr>
            <a:srgbClr val="FBAE40"/>
          </p15:clr>
        </p15:guide>
        <p15:guide id="28" pos="1952" userDrawn="1">
          <p15:clr>
            <a:srgbClr val="FBAE40"/>
          </p15:clr>
        </p15:guide>
        <p15:guide id="29" pos="2237" userDrawn="1">
          <p15:clr>
            <a:srgbClr val="FBAE40"/>
          </p15:clr>
        </p15:guide>
        <p15:guide id="30" pos="2523" userDrawn="1">
          <p15:clr>
            <a:srgbClr val="FBAE40"/>
          </p15:clr>
        </p15:guide>
        <p15:guide id="31" pos="2808" userDrawn="1">
          <p15:clr>
            <a:srgbClr val="FBAE40"/>
          </p15:clr>
        </p15:guide>
        <p15:guide id="32" pos="3092" userDrawn="1">
          <p15:clr>
            <a:srgbClr val="FBAE40"/>
          </p15:clr>
        </p15:guide>
        <p15:guide id="33" pos="3378" userDrawn="1">
          <p15:clr>
            <a:srgbClr val="FBAE40"/>
          </p15:clr>
        </p15:guide>
        <p15:guide id="34" pos="3663" userDrawn="1">
          <p15:clr>
            <a:srgbClr val="FBAE40"/>
          </p15:clr>
        </p15:guide>
        <p15:guide id="35" pos="3948" userDrawn="1">
          <p15:clr>
            <a:srgbClr val="FBAE40"/>
          </p15:clr>
        </p15:guide>
        <p15:guide id="36" pos="4234" userDrawn="1">
          <p15:clr>
            <a:srgbClr val="FBAE40"/>
          </p15:clr>
        </p15:guide>
        <p15:guide id="37" pos="4518" userDrawn="1">
          <p15:clr>
            <a:srgbClr val="FBAE40"/>
          </p15:clr>
        </p15:guide>
        <p15:guide id="38" pos="4803" userDrawn="1">
          <p15:clr>
            <a:srgbClr val="FBAE40"/>
          </p15:clr>
        </p15:guide>
        <p15:guide id="39" pos="5088" userDrawn="1">
          <p15:clr>
            <a:srgbClr val="FBAE40"/>
          </p15:clr>
        </p15:guide>
        <p15:guide id="40" pos="5374" userDrawn="1">
          <p15:clr>
            <a:srgbClr val="FBAE40"/>
          </p15:clr>
        </p15:guide>
        <p15:guide id="41" pos="5658" userDrawn="1">
          <p15:clr>
            <a:srgbClr val="FBAE40"/>
          </p15:clr>
        </p15:guide>
        <p15:guide id="42" pos="5943" userDrawn="1">
          <p15:clr>
            <a:srgbClr val="FBAE40"/>
          </p15:clr>
        </p15:guide>
        <p15:guide id="43" pos="6229" userDrawn="1">
          <p15:clr>
            <a:srgbClr val="FBAE40"/>
          </p15:clr>
        </p15:guide>
        <p15:guide id="44" pos="6514" userDrawn="1">
          <p15:clr>
            <a:srgbClr val="FBAE40"/>
          </p15:clr>
        </p15:guide>
        <p15:guide id="45" pos="6798" userDrawn="1">
          <p15:clr>
            <a:srgbClr val="FBAE40"/>
          </p15:clr>
        </p15:guide>
        <p15:guide id="46" pos="7083" userDrawn="1">
          <p15:clr>
            <a:srgbClr val="FBAE40"/>
          </p15:clr>
        </p15:guide>
        <p15:guide id="47" pos="7369" userDrawn="1">
          <p15:clr>
            <a:srgbClr val="FBAE40"/>
          </p15:clr>
        </p15:guide>
        <p15:guide id="48" pos="7654" userDrawn="1">
          <p15:clr>
            <a:srgbClr val="FBAE40"/>
          </p15:clr>
        </p15:guide>
        <p15:guide id="49" pos="7939" userDrawn="1">
          <p15:clr>
            <a:srgbClr val="FBAE40"/>
          </p15:clr>
        </p15:guide>
        <p15:guide id="50" pos="822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lajd - tytuł + zawartość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dirty="0"/>
          </a:p>
        </p:txBody>
      </p:sp>
    </p:spTree>
    <p:extLst>
      <p:ext uri="{BB962C8B-B14F-4D97-AF65-F5344CB8AC3E}">
        <p14:creationId xmlns:p14="http://schemas.microsoft.com/office/powerpoint/2010/main" val="90527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Slajd - tytuł + 2 elementy zawartości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289580" y="1979837"/>
            <a:ext cx="5204044" cy="4680018"/>
          </a:xfrm>
        </p:spPr>
        <p:txBody>
          <a:bodyPr/>
          <a:lstStyle/>
          <a:p>
            <a:pPr lvl="0"/>
            <a:r>
              <a:rPr lang="pl-PL"/>
              <a:t>Kliknij, aby edytować style wzorca tekstu</a:t>
            </a:r>
          </a:p>
          <a:p>
            <a:pPr lvl="1"/>
            <a:r>
              <a:rPr lang="pl-PL"/>
              <a:t>Drugi poziom</a:t>
            </a:r>
          </a:p>
          <a:p>
            <a:pPr lvl="2"/>
            <a:r>
              <a:rPr lang="pl-PL"/>
              <a:t>Trzeci poziom</a:t>
            </a:r>
          </a:p>
        </p:txBody>
      </p:sp>
      <p:sp>
        <p:nvSpPr>
          <p:cNvPr id="4" name="Content Placeholder 3"/>
          <p:cNvSpPr>
            <a:spLocks noGrp="1"/>
          </p:cNvSpPr>
          <p:nvPr>
            <p:ph sz="half" idx="2"/>
          </p:nvPr>
        </p:nvSpPr>
        <p:spPr>
          <a:xfrm>
            <a:off x="6946150" y="1979613"/>
            <a:ext cx="5204044" cy="468022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dirty="0"/>
          </a:p>
        </p:txBody>
      </p:sp>
    </p:spTree>
    <p:extLst>
      <p:ext uri="{BB962C8B-B14F-4D97-AF65-F5344CB8AC3E}">
        <p14:creationId xmlns:p14="http://schemas.microsoft.com/office/powerpoint/2010/main" val="3134000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lajd - tytuł + zdjęcie + zawartość z paskiem">
    <p:spTree>
      <p:nvGrpSpPr>
        <p:cNvPr id="1" name=""/>
        <p:cNvGrpSpPr/>
        <p:nvPr/>
      </p:nvGrpSpPr>
      <p:grpSpPr>
        <a:xfrm>
          <a:off x="0" y="0"/>
          <a:ext cx="0" cy="0"/>
          <a:chOff x="0" y="0"/>
          <a:chExt cx="0" cy="0"/>
        </a:xfrm>
      </p:grpSpPr>
      <p:sp>
        <p:nvSpPr>
          <p:cNvPr id="2" name="Title 1"/>
          <p:cNvSpPr>
            <a:spLocks noGrp="1"/>
          </p:cNvSpPr>
          <p:nvPr>
            <p:ph type="title"/>
          </p:nvPr>
        </p:nvSpPr>
        <p:spPr>
          <a:xfrm>
            <a:off x="6719887" y="899837"/>
            <a:ext cx="5430307" cy="1080001"/>
          </a:xfrm>
        </p:spPr>
        <p:txBody>
          <a:bodyPr/>
          <a:lstStyle/>
          <a:p>
            <a:r>
              <a:rPr lang="pl-PL"/>
              <a:t>Kliknij, aby edytować styl</a:t>
            </a:r>
            <a:endParaRPr lang="en-US" dirty="0"/>
          </a:p>
        </p:txBody>
      </p:sp>
      <p:sp>
        <p:nvSpPr>
          <p:cNvPr id="3" name="Content Placeholder 2"/>
          <p:cNvSpPr>
            <a:spLocks noGrp="1"/>
          </p:cNvSpPr>
          <p:nvPr>
            <p:ph sz="half" idx="1"/>
          </p:nvPr>
        </p:nvSpPr>
        <p:spPr>
          <a:xfrm>
            <a:off x="6719887" y="1979837"/>
            <a:ext cx="5430787" cy="4680002"/>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7" name="Symbol zastępczy obrazu 6">
            <a:extLst>
              <a:ext uri="{FF2B5EF4-FFF2-40B4-BE49-F238E27FC236}">
                <a16:creationId xmlns:a16="http://schemas.microsoft.com/office/drawing/2014/main" id="{E681B9F9-7BA5-2D43-A1BD-8AF5D0250636}"/>
              </a:ext>
            </a:extLst>
          </p:cNvPr>
          <p:cNvSpPr>
            <a:spLocks noGrp="1"/>
          </p:cNvSpPr>
          <p:nvPr>
            <p:ph type="pic" sz="quarter" idx="11"/>
          </p:nvPr>
        </p:nvSpPr>
        <p:spPr>
          <a:xfrm>
            <a:off x="0" y="900113"/>
            <a:ext cx="6267904" cy="5759726"/>
          </a:xfrm>
          <a:solidFill>
            <a:schemeClr val="bg1">
              <a:lumMod val="95000"/>
            </a:schemeClr>
          </a:solidFill>
        </p:spPr>
        <p:txBody>
          <a:bodyPr anchor="ctr" anchorCtr="0"/>
          <a:lstStyle>
            <a:lvl1pPr algn="ctr">
              <a:buFont typeface="Arial" panose="020B0604020202020204" pitchFamily="34" charset="0"/>
              <a:buNone/>
              <a:defRPr sz="1257"/>
            </a:lvl1pPr>
          </a:lstStyle>
          <a:p>
            <a:r>
              <a:rPr lang="pl-PL"/>
              <a:t>Kliknij ikonę, aby dodać obraz</a:t>
            </a:r>
            <a:endParaRPr lang="pl-PL" dirty="0"/>
          </a:p>
        </p:txBody>
      </p:sp>
    </p:spTree>
    <p:extLst>
      <p:ext uri="{BB962C8B-B14F-4D97-AF65-F5344CB8AC3E}">
        <p14:creationId xmlns:p14="http://schemas.microsoft.com/office/powerpoint/2010/main" val="1453987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1_Slajd - tytuł + zawartość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6" name="Prostokąt 5">
            <a:extLst>
              <a:ext uri="{FF2B5EF4-FFF2-40B4-BE49-F238E27FC236}">
                <a16:creationId xmlns:a16="http://schemas.microsoft.com/office/drawing/2014/main" id="{630E28BA-19A4-6182-CE10-65107EDF6B75}"/>
              </a:ext>
            </a:extLst>
          </p:cNvPr>
          <p:cNvSpPr/>
          <p:nvPr userDrawn="1"/>
        </p:nvSpPr>
        <p:spPr>
          <a:xfrm>
            <a:off x="10792165" y="7380288"/>
            <a:ext cx="1358509"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Tree>
    <p:extLst>
      <p:ext uri="{BB962C8B-B14F-4D97-AF65-F5344CB8AC3E}">
        <p14:creationId xmlns:p14="http://schemas.microsoft.com/office/powerpoint/2010/main" val="3169991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1_Slajd - tytuł + 2 elementy zawartości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289580" y="1979837"/>
            <a:ext cx="5204044" cy="4680018"/>
          </a:xfrm>
        </p:spPr>
        <p:txBody>
          <a:bodyPr/>
          <a:lstStyle/>
          <a:p>
            <a:pPr lvl="0"/>
            <a:r>
              <a:rPr lang="pl-PL" dirty="0"/>
              <a:t>Kliknij, aby edytować style wzorca tekstu</a:t>
            </a:r>
          </a:p>
          <a:p>
            <a:pPr lvl="1"/>
            <a:r>
              <a:rPr lang="pl-PL" dirty="0"/>
              <a:t>Drugi poziom</a:t>
            </a:r>
          </a:p>
          <a:p>
            <a:pPr lvl="2"/>
            <a:r>
              <a:rPr lang="pl-PL" dirty="0"/>
              <a:t>Trzeci poziom</a:t>
            </a:r>
          </a:p>
        </p:txBody>
      </p:sp>
      <p:sp>
        <p:nvSpPr>
          <p:cNvPr id="4" name="Content Placeholder 3"/>
          <p:cNvSpPr>
            <a:spLocks noGrp="1"/>
          </p:cNvSpPr>
          <p:nvPr>
            <p:ph sz="half" idx="2"/>
          </p:nvPr>
        </p:nvSpPr>
        <p:spPr>
          <a:xfrm>
            <a:off x="6946150" y="1979613"/>
            <a:ext cx="5204044" cy="468022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A72189C-757E-47DF-313E-E0F36399C09C}"/>
              </a:ext>
            </a:extLst>
          </p:cNvPr>
          <p:cNvSpPr>
            <a:spLocks noGrp="1"/>
          </p:cNvSpPr>
          <p:nvPr>
            <p:ph type="sldNum" sz="quarter" idx="10"/>
          </p:nvPr>
        </p:nvSpPr>
        <p:spPr/>
        <p:txBody>
          <a:bodyPr/>
          <a:lstStyle/>
          <a:p>
            <a:fld id="{EB4015AA-59F6-416B-87A6-8E3D940284E2}" type="slidenum">
              <a:rPr lang="pl-PL" smtClean="0"/>
              <a:pPr/>
              <a:t>‹#›</a:t>
            </a:fld>
            <a:endParaRPr lang="pl-PL" dirty="0"/>
          </a:p>
        </p:txBody>
      </p:sp>
      <p:sp>
        <p:nvSpPr>
          <p:cNvPr id="6" name="Prostokąt 5">
            <a:extLst>
              <a:ext uri="{FF2B5EF4-FFF2-40B4-BE49-F238E27FC236}">
                <a16:creationId xmlns:a16="http://schemas.microsoft.com/office/drawing/2014/main" id="{E363107C-97A9-9A5D-A2A2-E6ABB7ED4C62}"/>
              </a:ext>
            </a:extLst>
          </p:cNvPr>
          <p:cNvSpPr/>
          <p:nvPr userDrawn="1"/>
        </p:nvSpPr>
        <p:spPr>
          <a:xfrm>
            <a:off x="10792165" y="7380288"/>
            <a:ext cx="1358509"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Tree>
    <p:extLst>
      <p:ext uri="{BB962C8B-B14F-4D97-AF65-F5344CB8AC3E}">
        <p14:creationId xmlns:p14="http://schemas.microsoft.com/office/powerpoint/2010/main" val="289597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lajd końcowy">
    <p:spTree>
      <p:nvGrpSpPr>
        <p:cNvPr id="1" name=""/>
        <p:cNvGrpSpPr/>
        <p:nvPr/>
      </p:nvGrpSpPr>
      <p:grpSpPr>
        <a:xfrm>
          <a:off x="0" y="0"/>
          <a:ext cx="0" cy="0"/>
          <a:chOff x="0" y="0"/>
          <a:chExt cx="0" cy="0"/>
        </a:xfrm>
      </p:grpSpPr>
      <p:sp>
        <p:nvSpPr>
          <p:cNvPr id="12" name="Prostokąt 11">
            <a:extLst>
              <a:ext uri="{FF2B5EF4-FFF2-40B4-BE49-F238E27FC236}">
                <a16:creationId xmlns:a16="http://schemas.microsoft.com/office/drawing/2014/main" id="{F8E39A3A-22D6-B8ED-2F58-16F69704FFAA}"/>
              </a:ext>
            </a:extLst>
          </p:cNvPr>
          <p:cNvSpPr/>
          <p:nvPr userDrawn="1"/>
        </p:nvSpPr>
        <p:spPr>
          <a:xfrm>
            <a:off x="3099031" y="4500563"/>
            <a:ext cx="10340745" cy="179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11" name="Symbol zastępczy obrazu 10">
            <a:extLst>
              <a:ext uri="{FF2B5EF4-FFF2-40B4-BE49-F238E27FC236}">
                <a16:creationId xmlns:a16="http://schemas.microsoft.com/office/drawing/2014/main" id="{A760FD32-D539-3290-0E5F-1B5EF08EB2F0}"/>
              </a:ext>
            </a:extLst>
          </p:cNvPr>
          <p:cNvSpPr>
            <a:spLocks noGrp="1"/>
          </p:cNvSpPr>
          <p:nvPr>
            <p:ph type="pic" sz="quarter" idx="10"/>
          </p:nvPr>
        </p:nvSpPr>
        <p:spPr>
          <a:xfrm>
            <a:off x="1289102" y="0"/>
            <a:ext cx="10861573" cy="5221288"/>
          </a:xfrm>
          <a:custGeom>
            <a:avLst/>
            <a:gdLst>
              <a:gd name="connsiteX0" fmla="*/ 0 w 8640763"/>
              <a:gd name="connsiteY0" fmla="*/ 0 h 5221288"/>
              <a:gd name="connsiteX1" fmla="*/ 8640763 w 8640763"/>
              <a:gd name="connsiteY1" fmla="*/ 0 h 5221288"/>
              <a:gd name="connsiteX2" fmla="*/ 8640763 w 8640763"/>
              <a:gd name="connsiteY2" fmla="*/ 4500563 h 5221288"/>
              <a:gd name="connsiteX3" fmla="*/ 1439863 w 8640763"/>
              <a:gd name="connsiteY3" fmla="*/ 4500563 h 5221288"/>
              <a:gd name="connsiteX4" fmla="*/ 1439863 w 8640763"/>
              <a:gd name="connsiteY4" fmla="*/ 5221288 h 5221288"/>
              <a:gd name="connsiteX5" fmla="*/ 0 w 8640763"/>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763" h="5221288">
                <a:moveTo>
                  <a:pt x="0" y="0"/>
                </a:moveTo>
                <a:lnTo>
                  <a:pt x="8640763" y="0"/>
                </a:lnTo>
                <a:lnTo>
                  <a:pt x="8640763" y="4500563"/>
                </a:lnTo>
                <a:lnTo>
                  <a:pt x="1439863" y="4500563"/>
                </a:lnTo>
                <a:lnTo>
                  <a:pt x="1439863"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257"/>
            </a:lvl1pPr>
          </a:lstStyle>
          <a:p>
            <a:r>
              <a:rPr lang="pl-PL"/>
              <a:t>Kliknij ikonę, aby dodać obraz</a:t>
            </a:r>
            <a:endParaRPr lang="pl-PL" dirty="0"/>
          </a:p>
        </p:txBody>
      </p:sp>
      <p:pic>
        <p:nvPicPr>
          <p:cNvPr id="7" name="Obraz 6" descr="Obraz zawierający tekst&#10;&#10;Opis wygenerowany automatycznie">
            <a:extLst>
              <a:ext uri="{FF2B5EF4-FFF2-40B4-BE49-F238E27FC236}">
                <a16:creationId xmlns:a16="http://schemas.microsoft.com/office/drawing/2014/main" id="{3B4B8A84-3D08-244B-BF5B-6E361D1A74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1027" y="4500563"/>
            <a:ext cx="4976807" cy="720090"/>
          </a:xfrm>
          <a:prstGeom prst="rect">
            <a:avLst/>
          </a:prstGeom>
        </p:spPr>
      </p:pic>
      <p:sp>
        <p:nvSpPr>
          <p:cNvPr id="2" name="Tytuł 1">
            <a:extLst>
              <a:ext uri="{FF2B5EF4-FFF2-40B4-BE49-F238E27FC236}">
                <a16:creationId xmlns:a16="http://schemas.microsoft.com/office/drawing/2014/main" id="{C3C397EF-E780-3941-A190-8FF660EE9016}"/>
              </a:ext>
            </a:extLst>
          </p:cNvPr>
          <p:cNvSpPr>
            <a:spLocks noGrp="1"/>
          </p:cNvSpPr>
          <p:nvPr>
            <p:ph type="title"/>
          </p:nvPr>
        </p:nvSpPr>
        <p:spPr>
          <a:xfrm>
            <a:off x="3552012" y="5593629"/>
            <a:ext cx="9502629" cy="705572"/>
          </a:xfrm>
        </p:spPr>
        <p:txBody>
          <a:bodyPr/>
          <a:lstStyle/>
          <a:p>
            <a:r>
              <a:rPr lang="pl-PL"/>
              <a:t>Kliknij, aby edytować styl</a:t>
            </a:r>
            <a:endParaRPr lang="pl-PL" dirty="0"/>
          </a:p>
        </p:txBody>
      </p:sp>
      <p:pic>
        <p:nvPicPr>
          <p:cNvPr id="8" name="Obraz 7" descr="znak Funduszy Europejskich">
            <a:extLst>
              <a:ext uri="{FF2B5EF4-FFF2-40B4-BE49-F238E27FC236}">
                <a16:creationId xmlns:a16="http://schemas.microsoft.com/office/drawing/2014/main" id="{BFD80FA4-66E0-3049-A92A-085F431CEB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5557" y="6371047"/>
            <a:ext cx="2037946" cy="949192"/>
          </a:xfrm>
          <a:prstGeom prst="rect">
            <a:avLst/>
          </a:prstGeom>
        </p:spPr>
      </p:pic>
      <p:pic>
        <p:nvPicPr>
          <p:cNvPr id="9" name="Obraz 8" descr="flaga Unii Europejskie z dopiskiem dofinansowane przez Unię Europejską">
            <a:extLst>
              <a:ext uri="{FF2B5EF4-FFF2-40B4-BE49-F238E27FC236}">
                <a16:creationId xmlns:a16="http://schemas.microsoft.com/office/drawing/2014/main" id="{695F0183-048A-AF46-A850-8C265BFACC2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1018" y="6371047"/>
            <a:ext cx="3310188" cy="949192"/>
          </a:xfrm>
          <a:prstGeom prst="rect">
            <a:avLst/>
          </a:prstGeom>
        </p:spPr>
      </p:pic>
      <p:pic>
        <p:nvPicPr>
          <p:cNvPr id="10" name="Obraz 9" descr="barwy RP">
            <a:extLst>
              <a:ext uri="{FF2B5EF4-FFF2-40B4-BE49-F238E27FC236}">
                <a16:creationId xmlns:a16="http://schemas.microsoft.com/office/drawing/2014/main" id="{875F5C9C-57CB-134D-A405-3BC05A23D85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79546" y="6370379"/>
            <a:ext cx="2815428" cy="950531"/>
          </a:xfrm>
          <a:prstGeom prst="rect">
            <a:avLst/>
          </a:prstGeom>
        </p:spPr>
      </p:pic>
    </p:spTree>
    <p:extLst>
      <p:ext uri="{BB962C8B-B14F-4D97-AF65-F5344CB8AC3E}">
        <p14:creationId xmlns:p14="http://schemas.microsoft.com/office/powerpoint/2010/main" val="2785084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9102" y="899837"/>
            <a:ext cx="10861093" cy="1080001"/>
          </a:xfrm>
          <a:prstGeom prst="rect">
            <a:avLst/>
          </a:prstGeom>
        </p:spPr>
        <p:txBody>
          <a:bodyPr vert="horz" lIns="0" tIns="0" rIns="0" bIns="0" rtlCol="0" anchor="t" anchorCtr="0">
            <a:normAutofit/>
          </a:bodyPr>
          <a:lstStyle/>
          <a:p>
            <a:r>
              <a:rPr lang="pl-PL" dirty="0"/>
              <a:t>Kliknij, aby edytować styl</a:t>
            </a:r>
            <a:endParaRPr lang="en-US" dirty="0"/>
          </a:p>
        </p:txBody>
      </p:sp>
      <p:sp>
        <p:nvSpPr>
          <p:cNvPr id="3" name="Text Placeholder 2"/>
          <p:cNvSpPr>
            <a:spLocks noGrp="1"/>
          </p:cNvSpPr>
          <p:nvPr>
            <p:ph type="body" idx="1"/>
          </p:nvPr>
        </p:nvSpPr>
        <p:spPr>
          <a:xfrm>
            <a:off x="1289581" y="1979837"/>
            <a:ext cx="10861094" cy="4680002"/>
          </a:xfrm>
          <a:prstGeom prst="rect">
            <a:avLst/>
          </a:prstGeom>
        </p:spPr>
        <p:txBody>
          <a:bodyPr vert="horz" lIns="0" tIns="0" rIns="0" bIns="0" rtlCol="0">
            <a:normAutofit/>
          </a:bodyPr>
          <a:lstStyle/>
          <a:p>
            <a:pPr lvl="0"/>
            <a:r>
              <a:rPr lang="pl-PL" dirty="0"/>
              <a:t>Kliknij, aby edytować style wzorca tekstu</a:t>
            </a:r>
          </a:p>
          <a:p>
            <a:pPr lvl="1"/>
            <a:r>
              <a:rPr lang="pl-PL" dirty="0"/>
              <a:t>Drugi poziom</a:t>
            </a:r>
          </a:p>
          <a:p>
            <a:pPr lvl="2"/>
            <a:r>
              <a:rPr lang="pl-PL" dirty="0"/>
              <a:t>Trzeci poziom</a:t>
            </a:r>
            <a:endParaRPr lang="en-US" dirty="0"/>
          </a:p>
        </p:txBody>
      </p:sp>
      <p:sp>
        <p:nvSpPr>
          <p:cNvPr id="10" name="Prostokąt 9">
            <a:extLst>
              <a:ext uri="{FF2B5EF4-FFF2-40B4-BE49-F238E27FC236}">
                <a16:creationId xmlns:a16="http://schemas.microsoft.com/office/drawing/2014/main" id="{617E16B8-2BD0-D12E-978E-94E428DF9717}"/>
              </a:ext>
            </a:extLst>
          </p:cNvPr>
          <p:cNvSpPr/>
          <p:nvPr userDrawn="1"/>
        </p:nvSpPr>
        <p:spPr>
          <a:xfrm>
            <a:off x="1289535" y="0"/>
            <a:ext cx="1358509" cy="179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12" name="Prostokąt 11">
            <a:extLst>
              <a:ext uri="{FF2B5EF4-FFF2-40B4-BE49-F238E27FC236}">
                <a16:creationId xmlns:a16="http://schemas.microsoft.com/office/drawing/2014/main" id="{662915FD-1FF3-5CF3-5C57-034114B5E6A2}"/>
              </a:ext>
            </a:extLst>
          </p:cNvPr>
          <p:cNvSpPr/>
          <p:nvPr userDrawn="1"/>
        </p:nvSpPr>
        <p:spPr>
          <a:xfrm>
            <a:off x="2648044" y="0"/>
            <a:ext cx="9502149"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
        <p:nvSpPr>
          <p:cNvPr id="4" name="Symbol zastępczy numeru slajdu 3">
            <a:extLst>
              <a:ext uri="{FF2B5EF4-FFF2-40B4-BE49-F238E27FC236}">
                <a16:creationId xmlns:a16="http://schemas.microsoft.com/office/drawing/2014/main" id="{5026AD61-FC69-65FC-05E3-06AA14C89304}"/>
              </a:ext>
            </a:extLst>
          </p:cNvPr>
          <p:cNvSpPr>
            <a:spLocks noGrp="1"/>
          </p:cNvSpPr>
          <p:nvPr>
            <p:ph type="sldNum" sz="quarter" idx="4"/>
          </p:nvPr>
        </p:nvSpPr>
        <p:spPr>
          <a:xfrm>
            <a:off x="10791730" y="7019837"/>
            <a:ext cx="1357577" cy="180000"/>
          </a:xfrm>
          <a:prstGeom prst="rect">
            <a:avLst/>
          </a:prstGeom>
          <a:noFill/>
        </p:spPr>
        <p:txBody>
          <a:bodyPr vert="horz" lIns="0" tIns="72000" rIns="0" bIns="72000" rtlCol="0" anchor="ctr" anchorCtr="0"/>
          <a:lstStyle>
            <a:lvl1pPr algn="r">
              <a:defRPr sz="1257">
                <a:solidFill>
                  <a:schemeClr val="tx2"/>
                </a:solidFill>
                <a:latin typeface="Open Sans" pitchFamily="2" charset="0"/>
                <a:ea typeface="Open Sans" pitchFamily="2" charset="0"/>
                <a:cs typeface="Open Sans" pitchFamily="2" charset="0"/>
              </a:defRPr>
            </a:lvl1pPr>
          </a:lstStyle>
          <a:p>
            <a:fld id="{EB4015AA-59F6-416B-87A6-8E3D940284E2}" type="slidenum">
              <a:rPr lang="pl-PL" smtClean="0"/>
              <a:pPr/>
              <a:t>‹#›</a:t>
            </a:fld>
            <a:endParaRPr lang="pl-PL" dirty="0"/>
          </a:p>
        </p:txBody>
      </p:sp>
      <p:sp>
        <p:nvSpPr>
          <p:cNvPr id="7" name="Prostokąt 6">
            <a:extLst>
              <a:ext uri="{FF2B5EF4-FFF2-40B4-BE49-F238E27FC236}">
                <a16:creationId xmlns:a16="http://schemas.microsoft.com/office/drawing/2014/main" id="{4C2A84FB-402E-BB6C-632B-D1ADD49B7D8C}"/>
              </a:ext>
            </a:extLst>
          </p:cNvPr>
          <p:cNvSpPr/>
          <p:nvPr userDrawn="1"/>
        </p:nvSpPr>
        <p:spPr>
          <a:xfrm>
            <a:off x="10792165" y="7380288"/>
            <a:ext cx="1358509"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263"/>
          </a:p>
        </p:txBody>
      </p:sp>
    </p:spTree>
    <p:extLst>
      <p:ext uri="{BB962C8B-B14F-4D97-AF65-F5344CB8AC3E}">
        <p14:creationId xmlns:p14="http://schemas.microsoft.com/office/powerpoint/2010/main" val="3286163953"/>
      </p:ext>
    </p:extLst>
  </p:cSld>
  <p:clrMap bg1="lt1" tx1="dk1" bg2="lt2" tx2="dk2" accent1="accent1" accent2="accent2" accent3="accent3" accent4="accent4" accent5="accent5" accent6="accent6" hlink="hlink" folHlink="folHlink"/>
  <p:sldLayoutIdLst>
    <p:sldLayoutId id="2147483709" r:id="rId1"/>
    <p:sldLayoutId id="2147483725" r:id="rId2"/>
    <p:sldLayoutId id="2147483720" r:id="rId3"/>
    <p:sldLayoutId id="2147483721" r:id="rId4"/>
    <p:sldLayoutId id="2147483710" r:id="rId5"/>
    <p:sldLayoutId id="2147483712" r:id="rId6"/>
    <p:sldLayoutId id="2147483726" r:id="rId7"/>
    <p:sldLayoutId id="2147483740" r:id="rId8"/>
    <p:sldLayoutId id="2147483723" r:id="rId9"/>
    <p:sldLayoutId id="2147483728" r:id="rId10"/>
  </p:sldLayoutIdLst>
  <p:hf sldNum="0" hdr="0" ftr="0" dt="0"/>
  <p:txStyles>
    <p:titleStyle>
      <a:lvl1pPr algn="l" defTabSz="1266984" rtl="0" eaLnBrk="1" latinLnBrk="0" hangingPunct="1">
        <a:lnSpc>
          <a:spcPts val="4525"/>
        </a:lnSpc>
        <a:spcBef>
          <a:spcPct val="0"/>
        </a:spcBef>
        <a:buNone/>
        <a:defRPr sz="3520" b="1" kern="1200">
          <a:solidFill>
            <a:schemeClr val="tx2"/>
          </a:solidFill>
          <a:latin typeface="Open Sans" pitchFamily="2" charset="0"/>
          <a:ea typeface="Open Sans" pitchFamily="2" charset="0"/>
          <a:cs typeface="Open Sans" pitchFamily="2" charset="0"/>
        </a:defRPr>
      </a:lvl1pPr>
    </p:titleStyle>
    <p:bodyStyle>
      <a:lvl1pPr marL="316746" indent="-316746" algn="l" defTabSz="1266984" rtl="0" eaLnBrk="1" latinLnBrk="0" hangingPunct="1">
        <a:lnSpc>
          <a:spcPts val="3017"/>
        </a:lnSpc>
        <a:spcBef>
          <a:spcPts val="1385"/>
        </a:spcBef>
        <a:buClr>
          <a:schemeClr val="accent1"/>
        </a:buClr>
        <a:buFontTx/>
        <a:buBlip>
          <a:blip r:embed="rId12"/>
        </a:buBlip>
        <a:defRPr sz="2263" kern="1200">
          <a:solidFill>
            <a:schemeClr val="tx1"/>
          </a:solidFill>
          <a:latin typeface="Open Sans" pitchFamily="2" charset="0"/>
          <a:ea typeface="Open Sans" pitchFamily="2" charset="0"/>
          <a:cs typeface="Open Sans" pitchFamily="2" charset="0"/>
        </a:defRPr>
      </a:lvl1pPr>
      <a:lvl2pPr marL="950238" indent="-316746" algn="l" defTabSz="1266984" rtl="0" eaLnBrk="1" latinLnBrk="0" hangingPunct="1">
        <a:lnSpc>
          <a:spcPts val="3017"/>
        </a:lnSpc>
        <a:spcBef>
          <a:spcPts val="693"/>
        </a:spcBef>
        <a:buFontTx/>
        <a:buBlip>
          <a:blip r:embed="rId13"/>
        </a:buBlip>
        <a:defRPr sz="2263" kern="1200">
          <a:solidFill>
            <a:schemeClr val="tx1"/>
          </a:solidFill>
          <a:latin typeface="Open Sans" pitchFamily="2" charset="0"/>
          <a:ea typeface="Open Sans" pitchFamily="2" charset="0"/>
          <a:cs typeface="Open Sans" pitchFamily="2" charset="0"/>
        </a:defRPr>
      </a:lvl2pPr>
      <a:lvl3pPr marL="1583731" indent="-316746" algn="l" defTabSz="1266984" rtl="0" eaLnBrk="1" latinLnBrk="0" hangingPunct="1">
        <a:lnSpc>
          <a:spcPts val="3017"/>
        </a:lnSpc>
        <a:spcBef>
          <a:spcPts val="693"/>
        </a:spcBef>
        <a:buFontTx/>
        <a:buBlip>
          <a:blip r:embed="rId14"/>
        </a:buBlip>
        <a:defRPr sz="2263" kern="1200">
          <a:solidFill>
            <a:schemeClr val="tx1"/>
          </a:solidFill>
          <a:latin typeface="Open Sans" pitchFamily="2" charset="0"/>
          <a:ea typeface="Open Sans" pitchFamily="2" charset="0"/>
          <a:cs typeface="Open Sans" pitchFamily="2" charset="0"/>
        </a:defRPr>
      </a:lvl3pPr>
      <a:lvl4pPr marL="2217222" indent="-316746" algn="l" defTabSz="1266984" rtl="0" eaLnBrk="1" latinLnBrk="0" hangingPunct="1">
        <a:lnSpc>
          <a:spcPts val="3017"/>
        </a:lnSpc>
        <a:spcBef>
          <a:spcPts val="693"/>
        </a:spcBef>
        <a:buFont typeface="Arial" panose="020B0604020202020204" pitchFamily="34" charset="0"/>
        <a:buChar char="•"/>
        <a:defRPr sz="2263" kern="1200">
          <a:solidFill>
            <a:schemeClr val="tx1"/>
          </a:solidFill>
          <a:latin typeface="Open Sans" pitchFamily="2" charset="0"/>
          <a:ea typeface="Open Sans" pitchFamily="2" charset="0"/>
          <a:cs typeface="Open Sans" pitchFamily="2" charset="0"/>
        </a:defRPr>
      </a:lvl4pPr>
      <a:lvl5pPr marL="2850715" indent="-316746" algn="l" defTabSz="1266984" rtl="0" eaLnBrk="1" latinLnBrk="0" hangingPunct="1">
        <a:lnSpc>
          <a:spcPts val="3017"/>
        </a:lnSpc>
        <a:spcBef>
          <a:spcPts val="693"/>
        </a:spcBef>
        <a:buFont typeface="Arial" panose="020B0604020202020204" pitchFamily="34" charset="0"/>
        <a:buChar char="•"/>
        <a:defRPr sz="2263" kern="1200">
          <a:solidFill>
            <a:schemeClr val="tx1"/>
          </a:solidFill>
          <a:latin typeface="Open Sans" pitchFamily="2" charset="0"/>
          <a:ea typeface="Open Sans" pitchFamily="2" charset="0"/>
          <a:cs typeface="Open Sans" pitchFamily="2" charset="0"/>
        </a:defRPr>
      </a:lvl5pPr>
      <a:lvl6pPr marL="3484208"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6pPr>
      <a:lvl7pPr marL="4117699"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7pPr>
      <a:lvl8pPr marL="4751192"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8pPr>
      <a:lvl9pPr marL="5384684"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9pPr>
    </p:bodyStyle>
    <p:otherStyle>
      <a:defPPr>
        <a:defRPr lang="en-US"/>
      </a:defPPr>
      <a:lvl1pPr marL="0" algn="l" defTabSz="1266984" rtl="0" eaLnBrk="1" latinLnBrk="0" hangingPunct="1">
        <a:defRPr sz="2494" kern="1200">
          <a:solidFill>
            <a:schemeClr val="tx1"/>
          </a:solidFill>
          <a:latin typeface="+mn-lt"/>
          <a:ea typeface="+mn-ea"/>
          <a:cs typeface="+mn-cs"/>
        </a:defRPr>
      </a:lvl1pPr>
      <a:lvl2pPr marL="633493" algn="l" defTabSz="1266984" rtl="0" eaLnBrk="1" latinLnBrk="0" hangingPunct="1">
        <a:defRPr sz="2494" kern="1200">
          <a:solidFill>
            <a:schemeClr val="tx1"/>
          </a:solidFill>
          <a:latin typeface="+mn-lt"/>
          <a:ea typeface="+mn-ea"/>
          <a:cs typeface="+mn-cs"/>
        </a:defRPr>
      </a:lvl2pPr>
      <a:lvl3pPr marL="1266984" algn="l" defTabSz="1266984" rtl="0" eaLnBrk="1" latinLnBrk="0" hangingPunct="1">
        <a:defRPr sz="2494" kern="1200">
          <a:solidFill>
            <a:schemeClr val="tx1"/>
          </a:solidFill>
          <a:latin typeface="+mn-lt"/>
          <a:ea typeface="+mn-ea"/>
          <a:cs typeface="+mn-cs"/>
        </a:defRPr>
      </a:lvl3pPr>
      <a:lvl4pPr marL="1900477" algn="l" defTabSz="1266984" rtl="0" eaLnBrk="1" latinLnBrk="0" hangingPunct="1">
        <a:defRPr sz="2494" kern="1200">
          <a:solidFill>
            <a:schemeClr val="tx1"/>
          </a:solidFill>
          <a:latin typeface="+mn-lt"/>
          <a:ea typeface="+mn-ea"/>
          <a:cs typeface="+mn-cs"/>
        </a:defRPr>
      </a:lvl4pPr>
      <a:lvl5pPr marL="2533969" algn="l" defTabSz="1266984" rtl="0" eaLnBrk="1" latinLnBrk="0" hangingPunct="1">
        <a:defRPr sz="2494" kern="1200">
          <a:solidFill>
            <a:schemeClr val="tx1"/>
          </a:solidFill>
          <a:latin typeface="+mn-lt"/>
          <a:ea typeface="+mn-ea"/>
          <a:cs typeface="+mn-cs"/>
        </a:defRPr>
      </a:lvl5pPr>
      <a:lvl6pPr marL="3167462" algn="l" defTabSz="1266984" rtl="0" eaLnBrk="1" latinLnBrk="0" hangingPunct="1">
        <a:defRPr sz="2494" kern="1200">
          <a:solidFill>
            <a:schemeClr val="tx1"/>
          </a:solidFill>
          <a:latin typeface="+mn-lt"/>
          <a:ea typeface="+mn-ea"/>
          <a:cs typeface="+mn-cs"/>
        </a:defRPr>
      </a:lvl6pPr>
      <a:lvl7pPr marL="3800953" algn="l" defTabSz="1266984" rtl="0" eaLnBrk="1" latinLnBrk="0" hangingPunct="1">
        <a:defRPr sz="2494" kern="1200">
          <a:solidFill>
            <a:schemeClr val="tx1"/>
          </a:solidFill>
          <a:latin typeface="+mn-lt"/>
          <a:ea typeface="+mn-ea"/>
          <a:cs typeface="+mn-cs"/>
        </a:defRPr>
      </a:lvl7pPr>
      <a:lvl8pPr marL="4434446" algn="l" defTabSz="1266984" rtl="0" eaLnBrk="1" latinLnBrk="0" hangingPunct="1">
        <a:defRPr sz="2494" kern="1200">
          <a:solidFill>
            <a:schemeClr val="tx1"/>
          </a:solidFill>
          <a:latin typeface="+mn-lt"/>
          <a:ea typeface="+mn-ea"/>
          <a:cs typeface="+mn-cs"/>
        </a:defRPr>
      </a:lvl8pPr>
      <a:lvl9pPr marL="5067937" algn="l" defTabSz="1266984" rtl="0" eaLnBrk="1" latinLnBrk="0" hangingPunct="1">
        <a:defRPr sz="249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3" userDrawn="1">
          <p15:clr>
            <a:srgbClr val="F26B43"/>
          </p15:clr>
        </p15:guide>
        <p15:guide id="2" pos="527" userDrawn="1">
          <p15:clr>
            <a:srgbClr val="F26B43"/>
          </p15:clr>
        </p15:guide>
        <p15:guide id="3" pos="812" userDrawn="1">
          <p15:clr>
            <a:srgbClr val="F26B43"/>
          </p15:clr>
        </p15:guide>
        <p15:guide id="4" pos="1097" userDrawn="1">
          <p15:clr>
            <a:srgbClr val="F26B43"/>
          </p15:clr>
        </p15:guide>
        <p15:guide id="5" pos="1383" userDrawn="1">
          <p15:clr>
            <a:srgbClr val="F26B43"/>
          </p15:clr>
        </p15:guide>
        <p15:guide id="6" pos="1668" userDrawn="1">
          <p15:clr>
            <a:srgbClr val="F26B43"/>
          </p15:clr>
        </p15:guide>
        <p15:guide id="7" pos="1952" userDrawn="1">
          <p15:clr>
            <a:srgbClr val="F26B43"/>
          </p15:clr>
        </p15:guide>
        <p15:guide id="8" pos="2237" userDrawn="1">
          <p15:clr>
            <a:srgbClr val="F26B43"/>
          </p15:clr>
        </p15:guide>
        <p15:guide id="9" pos="2523" userDrawn="1">
          <p15:clr>
            <a:srgbClr val="F26B43"/>
          </p15:clr>
        </p15:guide>
        <p15:guide id="10" pos="2808" userDrawn="1">
          <p15:clr>
            <a:srgbClr val="F26B43"/>
          </p15:clr>
        </p15:guide>
        <p15:guide id="11" pos="3092" userDrawn="1">
          <p15:clr>
            <a:srgbClr val="F26B43"/>
          </p15:clr>
        </p15:guide>
        <p15:guide id="12" pos="3378" userDrawn="1">
          <p15:clr>
            <a:srgbClr val="F26B43"/>
          </p15:clr>
        </p15:guide>
        <p15:guide id="13" pos="3663" userDrawn="1">
          <p15:clr>
            <a:srgbClr val="F26B43"/>
          </p15:clr>
        </p15:guide>
        <p15:guide id="14" pos="3948" userDrawn="1">
          <p15:clr>
            <a:srgbClr val="F26B43"/>
          </p15:clr>
        </p15:guide>
        <p15:guide id="15" pos="4234" userDrawn="1">
          <p15:clr>
            <a:srgbClr val="F26B43"/>
          </p15:clr>
        </p15:guide>
        <p15:guide id="16" pos="4518" userDrawn="1">
          <p15:clr>
            <a:srgbClr val="F26B43"/>
          </p15:clr>
        </p15:guide>
        <p15:guide id="17" pos="4803" userDrawn="1">
          <p15:clr>
            <a:srgbClr val="F26B43"/>
          </p15:clr>
        </p15:guide>
        <p15:guide id="18" pos="5088" userDrawn="1">
          <p15:clr>
            <a:srgbClr val="F26B43"/>
          </p15:clr>
        </p15:guide>
        <p15:guide id="19" pos="5374" userDrawn="1">
          <p15:clr>
            <a:srgbClr val="F26B43"/>
          </p15:clr>
        </p15:guide>
        <p15:guide id="20" pos="5658" userDrawn="1">
          <p15:clr>
            <a:srgbClr val="F26B43"/>
          </p15:clr>
        </p15:guide>
        <p15:guide id="21" pos="5943" userDrawn="1">
          <p15:clr>
            <a:srgbClr val="F26B43"/>
          </p15:clr>
        </p15:guide>
        <p15:guide id="22" pos="6229" userDrawn="1">
          <p15:clr>
            <a:srgbClr val="F26B43"/>
          </p15:clr>
        </p15:guide>
        <p15:guide id="23" pos="6514" userDrawn="1">
          <p15:clr>
            <a:srgbClr val="F26B43"/>
          </p15:clr>
        </p15:guide>
        <p15:guide id="24" pos="6798" userDrawn="1">
          <p15:clr>
            <a:srgbClr val="F26B43"/>
          </p15:clr>
        </p15:guide>
        <p15:guide id="25" pos="7083" userDrawn="1">
          <p15:clr>
            <a:srgbClr val="F26B43"/>
          </p15:clr>
        </p15:guide>
        <p15:guide id="26" pos="7369" userDrawn="1">
          <p15:clr>
            <a:srgbClr val="F26B43"/>
          </p15:clr>
        </p15:guide>
        <p15:guide id="27" pos="7654" userDrawn="1">
          <p15:clr>
            <a:srgbClr val="F26B43"/>
          </p15:clr>
        </p15:guide>
        <p15:guide id="28" pos="7939" userDrawn="1">
          <p15:clr>
            <a:srgbClr val="F26B43"/>
          </p15:clr>
        </p15:guide>
        <p15:guide id="29" pos="8223" userDrawn="1">
          <p15:clr>
            <a:srgbClr val="F26B43"/>
          </p15:clr>
        </p15:guide>
        <p15:guide id="30" orient="horz" pos="113" userDrawn="1">
          <p15:clr>
            <a:srgbClr val="F26B43"/>
          </p15:clr>
        </p15:guide>
        <p15:guide id="31" orient="horz" pos="340" userDrawn="1">
          <p15:clr>
            <a:srgbClr val="F26B43"/>
          </p15:clr>
        </p15:guide>
        <p15:guide id="32" orient="horz" pos="567" userDrawn="1">
          <p15:clr>
            <a:srgbClr val="F26B43"/>
          </p15:clr>
        </p15:guide>
        <p15:guide id="33" orient="horz" pos="794" userDrawn="1">
          <p15:clr>
            <a:srgbClr val="F26B43"/>
          </p15:clr>
        </p15:guide>
        <p15:guide id="34" orient="horz" pos="1020" userDrawn="1">
          <p15:clr>
            <a:srgbClr val="F26B43"/>
          </p15:clr>
        </p15:guide>
        <p15:guide id="35" orient="horz" pos="1247" userDrawn="1">
          <p15:clr>
            <a:srgbClr val="F26B43"/>
          </p15:clr>
        </p15:guide>
        <p15:guide id="36" orient="horz" pos="1474" userDrawn="1">
          <p15:clr>
            <a:srgbClr val="F26B43"/>
          </p15:clr>
        </p15:guide>
        <p15:guide id="37" orient="horz" pos="1701" userDrawn="1">
          <p15:clr>
            <a:srgbClr val="F26B43"/>
          </p15:clr>
        </p15:guide>
        <p15:guide id="38" orient="horz" pos="1927" userDrawn="1">
          <p15:clr>
            <a:srgbClr val="F26B43"/>
          </p15:clr>
        </p15:guide>
        <p15:guide id="39" orient="horz" pos="2154" userDrawn="1">
          <p15:clr>
            <a:srgbClr val="F26B43"/>
          </p15:clr>
        </p15:guide>
        <p15:guide id="40" orient="horz" pos="2381" userDrawn="1">
          <p15:clr>
            <a:srgbClr val="F26B43"/>
          </p15:clr>
        </p15:guide>
        <p15:guide id="41" orient="horz" pos="2608" userDrawn="1">
          <p15:clr>
            <a:srgbClr val="F26B43"/>
          </p15:clr>
        </p15:guide>
        <p15:guide id="42" orient="horz" pos="2835" userDrawn="1">
          <p15:clr>
            <a:srgbClr val="F26B43"/>
          </p15:clr>
        </p15:guide>
        <p15:guide id="43" orient="horz" pos="3061" userDrawn="1">
          <p15:clr>
            <a:srgbClr val="F26B43"/>
          </p15:clr>
        </p15:guide>
        <p15:guide id="44" orient="horz" pos="3288" userDrawn="1">
          <p15:clr>
            <a:srgbClr val="F26B43"/>
          </p15:clr>
        </p15:guide>
        <p15:guide id="45" orient="horz" pos="3515" userDrawn="1">
          <p15:clr>
            <a:srgbClr val="F26B43"/>
          </p15:clr>
        </p15:guide>
        <p15:guide id="46" orient="horz" pos="3742" userDrawn="1">
          <p15:clr>
            <a:srgbClr val="F26B43"/>
          </p15:clr>
        </p15:guide>
        <p15:guide id="47" orient="horz" pos="3968" userDrawn="1">
          <p15:clr>
            <a:srgbClr val="F26B43"/>
          </p15:clr>
        </p15:guide>
        <p15:guide id="48" orient="horz" pos="4195" userDrawn="1">
          <p15:clr>
            <a:srgbClr val="F26B43"/>
          </p15:clr>
        </p15:guide>
        <p15:guide id="49" orient="horz" pos="4422" userDrawn="1">
          <p15:clr>
            <a:srgbClr val="F26B43"/>
          </p15:clr>
        </p15:guide>
        <p15:guide id="50" orient="horz" pos="46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www.funduszeue.kujawsko-pomorskie.pl/"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funduszeue.kujawsko-pomorskie.pl/nabory/dzialanie-2-15-zwiekszenie-potencjalu-przyrodniczego-w-regionie-nabor-nr-fekp-02-15-iz-00-170-24/" TargetMode="External"/><Relationship Id="rId5" Type="http://schemas.openxmlformats.org/officeDocument/2006/relationships/hyperlink" Target="https://funduszeue.kujawsko-pomorskie.pl/nabory/dzialanie-6-8-inwestycje-w-infrastrukture-spoleczna-nabor-nr-fekp-06-08-iz-00-188-25/" TargetMode="External"/><Relationship Id="rId4" Type="http://schemas.openxmlformats.org/officeDocument/2006/relationships/hyperlink" Target="https://funduszeue.kujawsko-pomorskie.pl/nabory/"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www.rbus.rops.torun.pl/"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https://mojregion.eu/rpo/wp-content/uploads/sites/3/2022/11/uz-6-22-41-1624-z.pdf"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s://www.funduszeeuropejskie.gov.pl/strony/o-funduszach/dokumenty/wytyczne-dotyczace-kwalifikowalnosci-2021-2027/"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CFA21B-1FE3-60DD-8D42-78DB8BAA4A86}"/>
              </a:ext>
            </a:extLst>
          </p:cNvPr>
          <p:cNvSpPr>
            <a:spLocks noGrp="1"/>
          </p:cNvSpPr>
          <p:nvPr>
            <p:ph type="ctrTitle"/>
          </p:nvPr>
        </p:nvSpPr>
        <p:spPr>
          <a:xfrm>
            <a:off x="1832068" y="4322929"/>
            <a:ext cx="9955609" cy="1538759"/>
          </a:xfrm>
        </p:spPr>
        <p:txBody>
          <a:bodyPr>
            <a:normAutofit fontScale="90000"/>
          </a:bodyPr>
          <a:lstStyle/>
          <a:p>
            <a:pPr algn="ctr"/>
            <a:br>
              <a:rPr lang="pl-PL" sz="2514" dirty="0">
                <a:latin typeface="+mn-lt"/>
              </a:rPr>
            </a:br>
            <a:r>
              <a:rPr lang="pl-PL" sz="2765" dirty="0">
                <a:latin typeface="Lato" panose="020F0502020204030203" pitchFamily="34" charset="0"/>
                <a:ea typeface="Lato" panose="020F0502020204030203" pitchFamily="34" charset="0"/>
                <a:cs typeface="Lato" panose="020F0502020204030203" pitchFamily="34" charset="0"/>
              </a:rPr>
              <a:t>Szkolenie dla wnioskodawców </a:t>
            </a:r>
            <a:br>
              <a:rPr lang="pl-PL" sz="2765" dirty="0">
                <a:latin typeface="Lato" panose="020F0502020204030203" pitchFamily="34" charset="0"/>
                <a:ea typeface="Lato" panose="020F0502020204030203" pitchFamily="34" charset="0"/>
                <a:cs typeface="Lato" panose="020F0502020204030203" pitchFamily="34" charset="0"/>
              </a:rPr>
            </a:br>
            <a:r>
              <a:rPr lang="pl-PL" sz="2765" dirty="0">
                <a:latin typeface="Lato" panose="020F0502020204030203" pitchFamily="34" charset="0"/>
                <a:ea typeface="Lato" panose="020F0502020204030203" pitchFamily="34" charset="0"/>
                <a:cs typeface="Lato" panose="020F0502020204030203" pitchFamily="34" charset="0"/>
              </a:rPr>
              <a:t>Toruń 11.06.2025 r.</a:t>
            </a:r>
            <a:br>
              <a:rPr lang="pl-PL" dirty="0">
                <a:latin typeface="Lato" panose="020F0502020204030203" pitchFamily="34" charset="0"/>
                <a:ea typeface="Lato" panose="020F0502020204030203" pitchFamily="34" charset="0"/>
                <a:cs typeface="Lato" panose="020F0502020204030203" pitchFamily="34" charset="0"/>
              </a:rPr>
            </a:br>
            <a:endParaRPr lang="pl-PL" dirty="0">
              <a:latin typeface="Lato" panose="020F0502020204030203" pitchFamily="34" charset="0"/>
              <a:ea typeface="Lato" panose="020F0502020204030203" pitchFamily="34" charset="0"/>
              <a:cs typeface="Lato" panose="020F0502020204030203" pitchFamily="34" charset="0"/>
            </a:endParaRPr>
          </a:p>
        </p:txBody>
      </p:sp>
      <p:sp>
        <p:nvSpPr>
          <p:cNvPr id="3" name="Podtytuł 2">
            <a:extLst>
              <a:ext uri="{FF2B5EF4-FFF2-40B4-BE49-F238E27FC236}">
                <a16:creationId xmlns:a16="http://schemas.microsoft.com/office/drawing/2014/main" id="{EC911991-D2D8-5366-5066-89BCC3068D16}"/>
              </a:ext>
            </a:extLst>
          </p:cNvPr>
          <p:cNvSpPr>
            <a:spLocks noGrp="1"/>
          </p:cNvSpPr>
          <p:nvPr>
            <p:ph type="subTitle" idx="1"/>
          </p:nvPr>
        </p:nvSpPr>
        <p:spPr>
          <a:xfrm>
            <a:off x="1922582" y="2820998"/>
            <a:ext cx="9955609" cy="985591"/>
          </a:xfrm>
        </p:spPr>
        <p:txBody>
          <a:bodyPr>
            <a:noAutofit/>
          </a:bodyPr>
          <a:lstStyle/>
          <a:p>
            <a:pPr algn="ctr"/>
            <a:r>
              <a:rPr lang="pl-PL" dirty="0">
                <a:latin typeface="Lato" panose="020F0502020204030203" pitchFamily="34" charset="0"/>
                <a:ea typeface="Lato" panose="020F0502020204030203" pitchFamily="34" charset="0"/>
                <a:cs typeface="Lato" panose="020F0502020204030203" pitchFamily="34" charset="0"/>
              </a:rPr>
              <a:t>Ogólne informacje </a:t>
            </a:r>
            <a:br>
              <a:rPr lang="pl-PL" dirty="0">
                <a:latin typeface="Lato" panose="020F0502020204030203" pitchFamily="34" charset="0"/>
                <a:ea typeface="Lato" panose="020F0502020204030203" pitchFamily="34" charset="0"/>
                <a:cs typeface="Lato" panose="020F0502020204030203" pitchFamily="34" charset="0"/>
              </a:rPr>
            </a:br>
            <a:r>
              <a:rPr lang="pl-PL" dirty="0">
                <a:latin typeface="Lato" panose="020F0502020204030203" pitchFamily="34" charset="0"/>
                <a:ea typeface="Lato" panose="020F0502020204030203" pitchFamily="34" charset="0"/>
                <a:cs typeface="Lato" panose="020F0502020204030203" pitchFamily="34" charset="0"/>
              </a:rPr>
              <a:t>o Działaniu 6</a:t>
            </a:r>
            <a:r>
              <a:rPr lang="pl-PL" b="1" dirty="0">
                <a:solidFill>
                  <a:schemeClr val="tx2"/>
                </a:solidFill>
                <a:latin typeface="Lato" panose="020F0502020204030203" pitchFamily="34" charset="0"/>
                <a:ea typeface="Lato" panose="020F0502020204030203" pitchFamily="34" charset="0"/>
                <a:cs typeface="Lato" panose="020F0502020204030203" pitchFamily="34" charset="0"/>
              </a:rPr>
              <a:t>.8 Inwestycje w infrastrukturę społeczną</a:t>
            </a:r>
            <a:endParaRPr lang="pl-PL" dirty="0">
              <a:latin typeface="Lato" panose="020F0502020204030203" pitchFamily="34" charset="0"/>
              <a:ea typeface="Lato" panose="020F0502020204030203" pitchFamily="34" charset="0"/>
              <a:cs typeface="Lato" panose="020F0502020204030203" pitchFamily="34" charset="0"/>
            </a:endParaRPr>
          </a:p>
        </p:txBody>
      </p:sp>
      <p:pic>
        <p:nvPicPr>
          <p:cNvPr id="5" name="Obraz 4">
            <a:extLst>
              <a:ext uri="{FF2B5EF4-FFF2-40B4-BE49-F238E27FC236}">
                <a16:creationId xmlns:a16="http://schemas.microsoft.com/office/drawing/2014/main" id="{B376B941-391F-DE16-4A58-FABF27705D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49870"/>
            <a:ext cx="12796191" cy="1189117"/>
          </a:xfrm>
          <a:prstGeom prst="rect">
            <a:avLst/>
          </a:prstGeom>
        </p:spPr>
      </p:pic>
    </p:spTree>
    <p:extLst>
      <p:ext uri="{BB962C8B-B14F-4D97-AF65-F5344CB8AC3E}">
        <p14:creationId xmlns:p14="http://schemas.microsoft.com/office/powerpoint/2010/main" val="347410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E3569676-DA03-2675-D33A-1413ECA69A1E}"/>
              </a:ext>
            </a:extLst>
          </p:cNvPr>
          <p:cNvSpPr txBox="1"/>
          <p:nvPr/>
        </p:nvSpPr>
        <p:spPr>
          <a:xfrm>
            <a:off x="851235" y="1274020"/>
            <a:ext cx="11737304" cy="2131353"/>
          </a:xfrm>
          <a:prstGeom prst="rect">
            <a:avLst/>
          </a:prstGeom>
          <a:noFill/>
        </p:spPr>
        <p:txBody>
          <a:bodyPr wrap="square">
            <a:spAutoFit/>
          </a:bodyPr>
          <a:lstStyle/>
          <a:p>
            <a:pPr>
              <a:spcAft>
                <a:spcPts val="1508"/>
              </a:spcAft>
              <a:tabLst>
                <a:tab pos="454971" algn="l"/>
              </a:tabLst>
            </a:pPr>
            <a:r>
              <a:rPr lang="pl-PL" sz="2000" b="1" dirty="0">
                <a:solidFill>
                  <a:srgbClr val="002073"/>
                </a:solidFill>
                <a:latin typeface="Lato" panose="020F0502020204030203" pitchFamily="34" charset="0"/>
                <a:ea typeface="Lato" panose="020F0502020204030203" pitchFamily="34" charset="0"/>
                <a:cs typeface="Lato" panose="020F0502020204030203" pitchFamily="34" charset="0"/>
              </a:rPr>
              <a:t>Priorytet 6 Fundusze europejskie na rzecz zwiększenia dostępności regionalnej infrastruktury dla mieszkańców </a:t>
            </a:r>
          </a:p>
          <a:p>
            <a:pPr marL="0" indent="0">
              <a:spcAft>
                <a:spcPts val="1508"/>
              </a:spcAft>
              <a:buNone/>
              <a:tabLst>
                <a:tab pos="454971" algn="l"/>
              </a:tabLst>
            </a:pPr>
            <a:r>
              <a:rPr lang="pl-PL" sz="2000" b="1" dirty="0">
                <a:solidFill>
                  <a:srgbClr val="002073"/>
                </a:solidFill>
                <a:latin typeface="Lato" panose="020F0502020204030203" pitchFamily="34" charset="0"/>
                <a:ea typeface="Lato" panose="020F0502020204030203" pitchFamily="34" charset="0"/>
                <a:cs typeface="Lato" panose="020F0502020204030203" pitchFamily="34" charset="0"/>
              </a:rPr>
              <a:t>Cel szczegółowy 4iii Wspieranie włączenia społeczno-gospodarczego społeczności marginalizowanych, gospodarstw domowych o niskich dochodach oraz grup w niekorzystnej sytuacji, w tym osób o szczególnych potrzebach, dzięki zintegrowanym działaniom obejmującym usługi mieszkaniowe i usługi społeczne</a:t>
            </a:r>
          </a:p>
        </p:txBody>
      </p:sp>
      <p:sp>
        <p:nvSpPr>
          <p:cNvPr id="10" name="Rectangle 8">
            <a:extLst>
              <a:ext uri="{FF2B5EF4-FFF2-40B4-BE49-F238E27FC236}">
                <a16:creationId xmlns:a16="http://schemas.microsoft.com/office/drawing/2014/main" id="{A01DB5C3-E4DB-8490-50DC-A56A0F628ADC}"/>
              </a:ext>
            </a:extLst>
          </p:cNvPr>
          <p:cNvSpPr>
            <a:spLocks noChangeArrowheads="1"/>
          </p:cNvSpPr>
          <p:nvPr/>
        </p:nvSpPr>
        <p:spPr bwMode="auto">
          <a:xfrm>
            <a:off x="3335511" y="3359059"/>
            <a:ext cx="6536182" cy="1206840"/>
          </a:xfrm>
          <a:prstGeom prst="rect">
            <a:avLst/>
          </a:prstGeom>
          <a:solidFill>
            <a:schemeClr val="accent5">
              <a:lumMod val="20000"/>
              <a:lumOff val="80000"/>
            </a:schemeClr>
          </a:solidFill>
          <a:ln w="25400">
            <a:solidFill>
              <a:schemeClr val="tx2"/>
            </a:solidFill>
            <a:miter lim="800000"/>
            <a:headEnd/>
            <a:tailEnd/>
          </a:ln>
        </p:spPr>
        <p:txBody>
          <a:bodyPr vert="horz" wrap="square" lIns="91440" tIns="45720" rIns="91440" bIns="45720" numCol="1" anchor="ctr" anchorCtr="0" compatLnSpc="1">
            <a:prstTxWarp prst="textNoShape">
              <a:avLst/>
            </a:prstTxWarp>
          </a:bodyPr>
          <a:lstStyle/>
          <a:p>
            <a:pPr lvl="0"/>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Działanie 6.8 Inwestycje w infrastrukturę społeczną</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42 602 180 EURO</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184 146 451,39 ZŁ</a:t>
            </a:r>
          </a:p>
        </p:txBody>
      </p:sp>
      <p:sp>
        <p:nvSpPr>
          <p:cNvPr id="11" name="Rectangle 8">
            <a:extLst>
              <a:ext uri="{FF2B5EF4-FFF2-40B4-BE49-F238E27FC236}">
                <a16:creationId xmlns:a16="http://schemas.microsoft.com/office/drawing/2014/main" id="{D86BDD4E-2346-4FCA-C103-D6FCB3C1AD99}"/>
              </a:ext>
            </a:extLst>
          </p:cNvPr>
          <p:cNvSpPr>
            <a:spLocks noChangeArrowheads="1"/>
          </p:cNvSpPr>
          <p:nvPr/>
        </p:nvSpPr>
        <p:spPr bwMode="auto">
          <a:xfrm>
            <a:off x="1175271" y="5387709"/>
            <a:ext cx="4783746" cy="1798512"/>
          </a:xfrm>
          <a:prstGeom prst="rect">
            <a:avLst/>
          </a:prstGeom>
          <a:solidFill>
            <a:schemeClr val="accent5">
              <a:lumMod val="20000"/>
              <a:lumOff val="80000"/>
            </a:schemeClr>
          </a:solidFill>
          <a:ln w="25400">
            <a:solidFill>
              <a:schemeClr val="tx2"/>
            </a:solidFill>
            <a:miter lim="800000"/>
            <a:headEnd/>
            <a:tailEnd/>
          </a:ln>
        </p:spPr>
        <p:txBody>
          <a:bodyPr vert="horz" wrap="square" lIns="91440" tIns="45720" rIns="91440" bIns="45720" numCol="1" anchor="ctr" anchorCtr="0" compatLnSpc="1">
            <a:prstTxWarp prst="textNoShape">
              <a:avLst/>
            </a:prstTxWarp>
          </a:bodyPr>
          <a:lstStyle/>
          <a:p>
            <a:pPr lvl="0"/>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126 - Infrastruktura mieszkaniowa (inna niż dla migrantów, uchodźców i osób objętych ochroną międzynarodową lub ubiegających się o nią)</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13 000 000 EURO</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56 361 500,00 ZŁ</a:t>
            </a:r>
          </a:p>
        </p:txBody>
      </p:sp>
      <p:sp>
        <p:nvSpPr>
          <p:cNvPr id="12" name="Rectangle 8">
            <a:extLst>
              <a:ext uri="{FF2B5EF4-FFF2-40B4-BE49-F238E27FC236}">
                <a16:creationId xmlns:a16="http://schemas.microsoft.com/office/drawing/2014/main" id="{D7E251FA-2036-3A98-BF82-2088C5239EA8}"/>
              </a:ext>
            </a:extLst>
          </p:cNvPr>
          <p:cNvSpPr>
            <a:spLocks noChangeArrowheads="1"/>
          </p:cNvSpPr>
          <p:nvPr/>
        </p:nvSpPr>
        <p:spPr bwMode="auto">
          <a:xfrm>
            <a:off x="7151935" y="5367046"/>
            <a:ext cx="4783746" cy="1798512"/>
          </a:xfrm>
          <a:prstGeom prst="rect">
            <a:avLst/>
          </a:prstGeom>
          <a:solidFill>
            <a:schemeClr val="accent5">
              <a:lumMod val="20000"/>
              <a:lumOff val="80000"/>
            </a:schemeClr>
          </a:solidFill>
          <a:ln w="25400">
            <a:solidFill>
              <a:schemeClr val="tx2"/>
            </a:solidFill>
            <a:miter lim="800000"/>
            <a:headEnd/>
            <a:tailEnd/>
          </a:ln>
        </p:spPr>
        <p:txBody>
          <a:bodyPr vert="horz" wrap="square" lIns="91440" tIns="45720" rIns="91440" bIns="45720" numCol="1" anchor="ctr" anchorCtr="0" compatLnSpc="1">
            <a:prstTxWarp prst="textNoShape">
              <a:avLst/>
            </a:prstTxWarp>
          </a:bodyPr>
          <a:lstStyle/>
          <a:p>
            <a:pPr lvl="0"/>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127 - Pozostała infrastruktura społeczna przyczyniająca się do włączenia społecznego</a:t>
            </a:r>
            <a:b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br>
            <a:endParaRPr lang="pl-PL" sz="2000" b="1" dirty="0">
              <a:solidFill>
                <a:schemeClr val="tx2"/>
              </a:solidFill>
              <a:latin typeface="Lato" panose="020F0502020204030203" pitchFamily="34" charset="0"/>
              <a:ea typeface="Lato" panose="020F0502020204030203" pitchFamily="34" charset="0"/>
              <a:cs typeface="Lato" panose="020F0502020204030203" pitchFamily="34" charset="0"/>
            </a:endParaRP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29 602 180 EURO</a:t>
            </a:r>
          </a:p>
          <a:p>
            <a:pPr lvl="0" algn="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127 784 951,39 ZŁ</a:t>
            </a:r>
            <a:endParaRPr lang="pl-PL" sz="2000" dirty="0">
              <a:solidFill>
                <a:schemeClr val="tx2"/>
              </a:solidFill>
              <a:latin typeface="Lato" panose="020F0502020204030203" pitchFamily="34" charset="0"/>
              <a:ea typeface="Lato" panose="020F0502020204030203" pitchFamily="34" charset="0"/>
              <a:cs typeface="Lato" panose="020F0502020204030203" pitchFamily="34" charset="0"/>
            </a:endParaRPr>
          </a:p>
        </p:txBody>
      </p:sp>
      <p:cxnSp>
        <p:nvCxnSpPr>
          <p:cNvPr id="13" name="Łącznik prosty ze strzałką 12">
            <a:extLst>
              <a:ext uri="{FF2B5EF4-FFF2-40B4-BE49-F238E27FC236}">
                <a16:creationId xmlns:a16="http://schemas.microsoft.com/office/drawing/2014/main" id="{B601B185-3E6A-0429-E481-556ECA3426BA}"/>
              </a:ext>
            </a:extLst>
          </p:cNvPr>
          <p:cNvCxnSpPr>
            <a:cxnSpLocks/>
          </p:cNvCxnSpPr>
          <p:nvPr/>
        </p:nvCxnSpPr>
        <p:spPr>
          <a:xfrm flipH="1">
            <a:off x="3839567" y="4685961"/>
            <a:ext cx="718743" cy="527452"/>
          </a:xfrm>
          <a:prstGeom prst="straightConnector1">
            <a:avLst/>
          </a:prstGeom>
          <a:noFill/>
          <a:ln w="31750" cap="flat" cmpd="sng" algn="ctr">
            <a:solidFill>
              <a:schemeClr val="accent1"/>
            </a:solidFill>
            <a:prstDash val="solid"/>
            <a:miter lim="800000"/>
            <a:tailEnd type="triangle"/>
          </a:ln>
          <a:effectLst/>
        </p:spPr>
      </p:cxnSp>
      <p:cxnSp>
        <p:nvCxnSpPr>
          <p:cNvPr id="14" name="Łącznik prosty ze strzałką 13">
            <a:extLst>
              <a:ext uri="{FF2B5EF4-FFF2-40B4-BE49-F238E27FC236}">
                <a16:creationId xmlns:a16="http://schemas.microsoft.com/office/drawing/2014/main" id="{8013D6E6-6A5D-2CFC-68FE-B0DE13D4B1FE}"/>
              </a:ext>
            </a:extLst>
          </p:cNvPr>
          <p:cNvCxnSpPr>
            <a:cxnSpLocks/>
          </p:cNvCxnSpPr>
          <p:nvPr/>
        </p:nvCxnSpPr>
        <p:spPr>
          <a:xfrm>
            <a:off x="8504948" y="4719532"/>
            <a:ext cx="753035" cy="493881"/>
          </a:xfrm>
          <a:prstGeom prst="straightConnector1">
            <a:avLst/>
          </a:prstGeom>
          <a:noFill/>
          <a:ln w="31750" cap="flat" cmpd="sng" algn="ctr">
            <a:solidFill>
              <a:schemeClr val="accent1"/>
            </a:solidFill>
            <a:prstDash val="solid"/>
            <a:miter lim="800000"/>
            <a:tailEnd type="triangle"/>
          </a:ln>
          <a:effectLst/>
        </p:spPr>
      </p:cxnSp>
      <p:sp>
        <p:nvSpPr>
          <p:cNvPr id="3" name="Tytuł 2">
            <a:extLst>
              <a:ext uri="{FF2B5EF4-FFF2-40B4-BE49-F238E27FC236}">
                <a16:creationId xmlns:a16="http://schemas.microsoft.com/office/drawing/2014/main" id="{8FF4D765-BFE5-9770-0FB7-FD76CA15F139}"/>
              </a:ext>
            </a:extLst>
          </p:cNvPr>
          <p:cNvSpPr>
            <a:spLocks noGrp="1"/>
          </p:cNvSpPr>
          <p:nvPr>
            <p:ph type="title" idx="4294967295"/>
          </p:nvPr>
        </p:nvSpPr>
        <p:spPr>
          <a:xfrm>
            <a:off x="788602" y="285745"/>
            <a:ext cx="11862569" cy="813979"/>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574700"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(1 z 5)</a:t>
            </a: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55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55619-BF6F-CCE4-224D-045EA08CD66C}"/>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B6ECB054-16A0-5B6A-2FC8-236084FE4329}"/>
              </a:ext>
            </a:extLst>
          </p:cNvPr>
          <p:cNvSpPr>
            <a:spLocks noGrp="1"/>
          </p:cNvSpPr>
          <p:nvPr>
            <p:ph type="sldNum" sz="quarter" idx="10"/>
          </p:nvPr>
        </p:nvSpPr>
        <p:spPr/>
        <p:txBody>
          <a:bodyPr/>
          <a:lstStyle/>
          <a:p>
            <a:pPr defTabSz="1007950">
              <a:defRPr/>
            </a:pPr>
            <a:fld id="{EB4015AA-59F6-416B-87A6-8E3D940284E2}" type="slidenum">
              <a:rPr lang="pl-PL">
                <a:solidFill>
                  <a:srgbClr val="002073"/>
                </a:solidFill>
              </a:rPr>
              <a:pPr defTabSz="1007950">
                <a:defRPr/>
              </a:pPr>
              <a:t>3</a:t>
            </a:fld>
            <a:endParaRPr lang="pl-PL" dirty="0">
              <a:solidFill>
                <a:srgbClr val="002073"/>
              </a:solidFill>
            </a:endParaRPr>
          </a:p>
        </p:txBody>
      </p:sp>
      <p:sp>
        <p:nvSpPr>
          <p:cNvPr id="5" name="Prostokąt 4">
            <a:extLst>
              <a:ext uri="{FF2B5EF4-FFF2-40B4-BE49-F238E27FC236}">
                <a16:creationId xmlns:a16="http://schemas.microsoft.com/office/drawing/2014/main" id="{F663DF7F-9EDD-217B-C878-420249643D75}"/>
              </a:ext>
            </a:extLst>
          </p:cNvPr>
          <p:cNvSpPr/>
          <p:nvPr/>
        </p:nvSpPr>
        <p:spPr>
          <a:xfrm>
            <a:off x="118252" y="1798286"/>
            <a:ext cx="2333689" cy="5669756"/>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defTabSz="1007950">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INFRASTRUKTURA DLA OZN LUB OS. Z ZABURZENIAMI ROZWOJU (m.in. spektrum autyzmu, FAS)</a:t>
            </a:r>
          </a:p>
          <a:p>
            <a:pPr marL="314984" indent="-314984" defTabSz="1007950">
              <a:buFont typeface="Wingdings" panose="05000000000000000000" pitchFamily="2" charset="2"/>
              <a:buChar char="§"/>
              <a:defRPr/>
            </a:pPr>
            <a:r>
              <a:rPr lang="pl-PL" altLang="pl-PL" sz="1540" dirty="0" bmk="_Hlk158123988">
                <a:solidFill>
                  <a:schemeClr val="tx2"/>
                </a:solidFill>
                <a:latin typeface="Lato" panose="020F0502020204030203" pitchFamily="34" charset="0"/>
                <a:ea typeface="Lato" panose="020F0502020204030203" pitchFamily="34" charset="0"/>
                <a:cs typeface="Lato" panose="020F0502020204030203" pitchFamily="34" charset="0"/>
              </a:rPr>
              <a:t>31.05.2023 - 31.07.2023</a:t>
            </a:r>
            <a:endParaRPr lang="pl-PL" sz="1540"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defTabSz="1007950">
              <a:buFont typeface="Wingdings" panose="05000000000000000000" pitchFamily="2" charset="2"/>
              <a:buChar char="§"/>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0"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 org. pozarządowych, kościołów i związków wyznaniowych</a:t>
            </a:r>
          </a:p>
          <a:p>
            <a:pPr marL="314984" indent="-314984" defTabSz="1007950">
              <a:buFont typeface="Wingdings" panose="05000000000000000000" pitchFamily="2" charset="2"/>
              <a:buChar char="§"/>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alokacja UE: 48 265 757 zł,</a:t>
            </a:r>
          </a:p>
          <a:p>
            <a:pPr marL="314984" indent="-314984" defTabSz="1007950">
              <a:buFont typeface="Wingdings" panose="05000000000000000000" pitchFamily="2" charset="2"/>
              <a:buChar char="§"/>
              <a:defRPr/>
            </a:pPr>
            <a:r>
              <a:rPr lang="pl-PL" sz="1540" dirty="0">
                <a:solidFill>
                  <a:schemeClr val="tx2"/>
                </a:solidFill>
                <a:latin typeface="Lato" panose="020F0502020204030203" pitchFamily="34" charset="0"/>
                <a:ea typeface="Lato" panose="020F0502020204030203" pitchFamily="34" charset="0"/>
                <a:cs typeface="Lato" panose="020F0502020204030203" pitchFamily="34" charset="0"/>
              </a:rPr>
              <a:t>złożono 5 wniosków, z których 4 wybrano do dofinansowania, zawarto 4 umowy (UE: 24 933 811,05 zł)</a:t>
            </a:r>
          </a:p>
        </p:txBody>
      </p:sp>
      <p:sp>
        <p:nvSpPr>
          <p:cNvPr id="8" name="Prostokąt: zaokrąglone rogi 7">
            <a:extLst>
              <a:ext uri="{FF2B5EF4-FFF2-40B4-BE49-F238E27FC236}">
                <a16:creationId xmlns:a16="http://schemas.microsoft.com/office/drawing/2014/main" id="{9A30EA8A-4597-6703-5A94-FA6C89855F6C}"/>
              </a:ext>
            </a:extLst>
          </p:cNvPr>
          <p:cNvSpPr/>
          <p:nvPr/>
        </p:nvSpPr>
        <p:spPr>
          <a:xfrm>
            <a:off x="470869" y="1150443"/>
            <a:ext cx="1615943" cy="647843"/>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I nabór</a:t>
            </a:r>
          </a:p>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 zakończony</a:t>
            </a:r>
          </a:p>
        </p:txBody>
      </p:sp>
      <p:sp>
        <p:nvSpPr>
          <p:cNvPr id="15" name="Prostokąt: zaokrąglone rogi 14">
            <a:extLst>
              <a:ext uri="{FF2B5EF4-FFF2-40B4-BE49-F238E27FC236}">
                <a16:creationId xmlns:a16="http://schemas.microsoft.com/office/drawing/2014/main" id="{69E852C1-085F-8CBC-E81E-02809BFB5DC2}"/>
              </a:ext>
            </a:extLst>
          </p:cNvPr>
          <p:cNvSpPr/>
          <p:nvPr/>
        </p:nvSpPr>
        <p:spPr>
          <a:xfrm>
            <a:off x="2750548" y="1135913"/>
            <a:ext cx="1615943" cy="669331"/>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 II nabór  </a:t>
            </a:r>
            <a:b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zakończony/</a:t>
            </a:r>
            <a:b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planowany</a:t>
            </a:r>
          </a:p>
        </p:txBody>
      </p:sp>
      <p:sp>
        <p:nvSpPr>
          <p:cNvPr id="10" name="Tytuł 2">
            <a:extLst>
              <a:ext uri="{FF2B5EF4-FFF2-40B4-BE49-F238E27FC236}">
                <a16:creationId xmlns:a16="http://schemas.microsoft.com/office/drawing/2014/main" id="{F9284322-C3A1-FFF8-22B3-16DC27B4D42C}"/>
              </a:ext>
            </a:extLst>
          </p:cNvPr>
          <p:cNvSpPr>
            <a:spLocks/>
          </p:cNvSpPr>
          <p:nvPr/>
        </p:nvSpPr>
        <p:spPr>
          <a:xfrm>
            <a:off x="311175" y="589260"/>
            <a:ext cx="12398138" cy="539080"/>
          </a:xfrm>
          <a:prstGeom prst="round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0793" tIns="50397" rIns="100793" bIns="50397" numCol="1" spcCol="0" rtlCol="0" fromWordArt="0" anchor="ctr" anchorCtr="0" forceAA="0" compatLnSpc="1">
            <a:prstTxWarp prst="textNoShape">
              <a:avLst/>
            </a:prstTxWarp>
            <a:noAutofit/>
          </a:bodyPr>
          <a:lstStyle/>
          <a:p>
            <a:pPr marL="0" marR="0" lvl="0" indent="0" algn="l" defTabSz="1266984" rtl="0" eaLnBrk="1" fontAlgn="auto" latinLnBrk="0" hangingPunct="1">
              <a:lnSpc>
                <a:spcPct val="100000"/>
              </a:lnSpc>
              <a:spcBef>
                <a:spcPts val="0"/>
              </a:spcBef>
              <a:spcAft>
                <a:spcPts val="0"/>
              </a:spcAft>
              <a:buClrTx/>
              <a:buSzTx/>
              <a:buFontTx/>
              <a:buNone/>
              <a:tabLst/>
              <a:defRPr/>
            </a:pPr>
            <a:r>
              <a:rPr kumimoji="0" lang="pl-PL" sz="1600" b="1"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NABORY w ramach KI 127 Pozostała infrastruktura społeczna przyczyniająca się do włączenia społecznego (inna niż mieszkania) – 29 602 180 euro/127 784 951,39 zł</a:t>
            </a:r>
            <a:endParaRPr kumimoji="0" lang="pl-PL" sz="1600" b="0"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 name="Prostokąt: zaokrąglone rogi 1">
            <a:extLst>
              <a:ext uri="{FF2B5EF4-FFF2-40B4-BE49-F238E27FC236}">
                <a16:creationId xmlns:a16="http://schemas.microsoft.com/office/drawing/2014/main" id="{0708CEA5-EFE2-04DF-7866-B62FB49014C3}"/>
              </a:ext>
            </a:extLst>
          </p:cNvPr>
          <p:cNvSpPr/>
          <p:nvPr/>
        </p:nvSpPr>
        <p:spPr>
          <a:xfrm>
            <a:off x="4906385" y="1157400"/>
            <a:ext cx="1551441" cy="647844"/>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III nabór</a:t>
            </a:r>
          </a:p>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w trakcie</a:t>
            </a:r>
          </a:p>
        </p:txBody>
      </p:sp>
      <p:sp>
        <p:nvSpPr>
          <p:cNvPr id="3" name="Prostokąt 2">
            <a:extLst>
              <a:ext uri="{FF2B5EF4-FFF2-40B4-BE49-F238E27FC236}">
                <a16:creationId xmlns:a16="http://schemas.microsoft.com/office/drawing/2014/main" id="{CD6BF9AC-2EE8-6DDA-D2E0-9F1E5AF72EEE}"/>
              </a:ext>
            </a:extLst>
          </p:cNvPr>
          <p:cNvSpPr/>
          <p:nvPr/>
        </p:nvSpPr>
        <p:spPr>
          <a:xfrm>
            <a:off x="2476300" y="1798286"/>
            <a:ext cx="2030371" cy="5669756"/>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defTabSz="1007950">
              <a:defRPr/>
            </a:pPr>
            <a:endParaRPr lang="pl-PL" sz="1543" dirty="0">
              <a:solidFill>
                <a:srgbClr val="000000"/>
              </a:solidFill>
              <a:latin typeface="Calibri" panose="020F0502020204030204"/>
            </a:endParaRP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MODERNIZACJA ŚWIETLIC I INNYCH BUDYNKÓW PRZY OSP</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termin: </a:t>
            </a: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1/ 27.02.2025 – 28.04.2025</a:t>
            </a: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Zakończony - nie wpłynął żaden wniosek</a:t>
            </a: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2/ 26.06.2025 -  25.08.2025 </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  </a:t>
            </a:r>
            <a:r>
              <a:rPr lang="pl-PL" sz="1601" dirty="0">
                <a:solidFill>
                  <a:schemeClr val="tx2"/>
                </a:solidFill>
                <a:latin typeface="Lato" panose="020F0502020204030203" pitchFamily="34" charset="0"/>
                <a:ea typeface="Lato" panose="020F0502020204030203" pitchFamily="34" charset="0"/>
                <a:cs typeface="Lato" panose="020F0502020204030203" pitchFamily="34" charset="0"/>
              </a:rPr>
              <a:t>10 000 004,17 </a:t>
            </a: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zł</a:t>
            </a:r>
          </a:p>
          <a:p>
            <a:pP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Kryteria – przyjęte przez KM w styczniu 2025 r.</a:t>
            </a:r>
          </a:p>
          <a:p>
            <a:pPr defTabSz="1007950">
              <a:defRPr/>
            </a:pPr>
            <a:endParaRPr lang="pl-PL" sz="1653" dirty="0">
              <a:solidFill>
                <a:srgbClr val="000000"/>
              </a:solidFill>
              <a:latin typeface="Calibri" panose="020F0502020204030204"/>
            </a:endParaRPr>
          </a:p>
        </p:txBody>
      </p:sp>
      <p:sp>
        <p:nvSpPr>
          <p:cNvPr id="6" name="Prostokąt: zaokrąglone rogi 5">
            <a:extLst>
              <a:ext uri="{FF2B5EF4-FFF2-40B4-BE49-F238E27FC236}">
                <a16:creationId xmlns:a16="http://schemas.microsoft.com/office/drawing/2014/main" id="{50124FF0-C757-E4C2-B4F0-4425879D9A0E}"/>
              </a:ext>
            </a:extLst>
          </p:cNvPr>
          <p:cNvSpPr/>
          <p:nvPr/>
        </p:nvSpPr>
        <p:spPr>
          <a:xfrm>
            <a:off x="7312122" y="1142870"/>
            <a:ext cx="1378882" cy="647844"/>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IV nabór</a:t>
            </a:r>
          </a:p>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w trakcie</a:t>
            </a:r>
          </a:p>
        </p:txBody>
      </p:sp>
      <p:sp>
        <p:nvSpPr>
          <p:cNvPr id="17" name="Prostokąt 16">
            <a:extLst>
              <a:ext uri="{FF2B5EF4-FFF2-40B4-BE49-F238E27FC236}">
                <a16:creationId xmlns:a16="http://schemas.microsoft.com/office/drawing/2014/main" id="{08635455-D608-8DA6-43EF-D68CA316701E}"/>
              </a:ext>
            </a:extLst>
          </p:cNvPr>
          <p:cNvSpPr/>
          <p:nvPr/>
        </p:nvSpPr>
        <p:spPr>
          <a:xfrm>
            <a:off x="4554275" y="1798286"/>
            <a:ext cx="2353269" cy="5669756"/>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INFRASTRUKTURA NA POTRZEBY USŁUG WSPARCIA DZIENNEGO DLA DOROSŁYCH OZN oraz USŁUG AKTYWNEJ INTEGRACJI (WTZ/ZAZ)</a:t>
            </a:r>
          </a:p>
          <a:p>
            <a:pPr marL="314984" indent="-314984" defTabSz="1007950">
              <a:buFont typeface="Wingdings" panose="05000000000000000000" pitchFamily="2" charset="2"/>
              <a:buChar char="§"/>
              <a:defRPr/>
            </a:pPr>
            <a:r>
              <a:rPr lang="pl-PL" altLang="pl-PL" sz="1543" dirty="0" bmk="_Hlk158123988">
                <a:solidFill>
                  <a:schemeClr val="tx2"/>
                </a:solidFill>
                <a:latin typeface="Lato" panose="020F0502020204030203" pitchFamily="34" charset="0"/>
                <a:ea typeface="Lato" panose="020F0502020204030203" pitchFamily="34" charset="0"/>
                <a:cs typeface="Lato" panose="020F0502020204030203" pitchFamily="34" charset="0"/>
              </a:rPr>
              <a:t>19.03.2025 - 27.06.2025</a:t>
            </a: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 organizacji pozarządowych, kościołów i związków wyznaniowych </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a:t>
            </a:r>
            <a:r>
              <a:rPr lang="pl-PL" sz="1543" b="1" dirty="0">
                <a:solidFill>
                  <a:schemeClr val="tx2"/>
                </a:solidFill>
                <a:latin typeface="Lato" panose="020F0502020204030203" pitchFamily="34" charset="0"/>
                <a:ea typeface="Lato" panose="020F0502020204030203" pitchFamily="34" charset="0"/>
                <a:cs typeface="Lato" panose="020F0502020204030203" pitchFamily="34" charset="0"/>
              </a:rPr>
              <a:t>: </a:t>
            </a: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23 344 965 zł</a:t>
            </a:r>
          </a:p>
          <a:p>
            <a:pPr defTabSz="1007950">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Kryteria – przyjęte przez KM w lutym 2025 r.</a:t>
            </a:r>
          </a:p>
        </p:txBody>
      </p:sp>
      <p:sp>
        <p:nvSpPr>
          <p:cNvPr id="18" name="Prostokąt 17">
            <a:extLst>
              <a:ext uri="{FF2B5EF4-FFF2-40B4-BE49-F238E27FC236}">
                <a16:creationId xmlns:a16="http://schemas.microsoft.com/office/drawing/2014/main" id="{CC4ABE9D-3588-0C5A-56DB-3955F50F023A}"/>
              </a:ext>
            </a:extLst>
          </p:cNvPr>
          <p:cNvSpPr/>
          <p:nvPr/>
        </p:nvSpPr>
        <p:spPr>
          <a:xfrm>
            <a:off x="9192520" y="1798287"/>
            <a:ext cx="2095373" cy="5659357"/>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KLASTER USŁUG SPOŁECZNYCH I ZDROWOTNYCH W CHEŁMNIE</a:t>
            </a:r>
          </a:p>
          <a:p>
            <a:pPr defTabSz="1007950">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31.03.2025 – 30.04.2025</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niekonkurencyjny</a:t>
            </a: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Gmina Miasto Chełmno</a:t>
            </a: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 38 464 200,00 zł</a:t>
            </a:r>
          </a:p>
          <a:p>
            <a:pPr marL="314984" indent="-314984">
              <a:buFont typeface="Wingdings" panose="05000000000000000000" pitchFamily="2" charset="2"/>
              <a:buChar cha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defTabSz="1007950">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Kryteria – przyjęte przez KM w styczniu 2025 r.</a:t>
            </a:r>
          </a:p>
        </p:txBody>
      </p:sp>
      <p:sp>
        <p:nvSpPr>
          <p:cNvPr id="19" name="Prostokąt: zaokrąglone rogi 18">
            <a:extLst>
              <a:ext uri="{FF2B5EF4-FFF2-40B4-BE49-F238E27FC236}">
                <a16:creationId xmlns:a16="http://schemas.microsoft.com/office/drawing/2014/main" id="{53BE642A-E14B-D2D5-76E0-DA0FD22DBE32}"/>
              </a:ext>
            </a:extLst>
          </p:cNvPr>
          <p:cNvSpPr/>
          <p:nvPr/>
        </p:nvSpPr>
        <p:spPr>
          <a:xfrm>
            <a:off x="9567167" y="1135913"/>
            <a:ext cx="1378882" cy="647844"/>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V nabór</a:t>
            </a:r>
          </a:p>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zakończony</a:t>
            </a:r>
          </a:p>
        </p:txBody>
      </p:sp>
      <p:sp>
        <p:nvSpPr>
          <p:cNvPr id="20" name="Prostokąt 19">
            <a:extLst>
              <a:ext uri="{FF2B5EF4-FFF2-40B4-BE49-F238E27FC236}">
                <a16:creationId xmlns:a16="http://schemas.microsoft.com/office/drawing/2014/main" id="{59352D7C-B2A9-8383-1710-230E86ADB4C0}"/>
              </a:ext>
            </a:extLst>
          </p:cNvPr>
          <p:cNvSpPr/>
          <p:nvPr/>
        </p:nvSpPr>
        <p:spPr>
          <a:xfrm>
            <a:off x="11312252" y="1798287"/>
            <a:ext cx="2009272" cy="5659357"/>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INFRASTRUKTURA NA POTRZEBY RODZINNYCH FORM PIECZY ZASTĘPCZEJ</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10.07.2025 – 19.08.2025</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 9 716 128,64 zł</a:t>
            </a:r>
          </a:p>
          <a:p>
            <a:pP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a:defRPr/>
            </a:pP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Kryteria – KM czerwiec 2025 r. </a:t>
            </a:r>
          </a:p>
          <a:p>
            <a:pPr defTabSz="1007950">
              <a:defRPr/>
            </a:pPr>
            <a:endParaRPr lang="pl-PL" sz="1653" dirty="0">
              <a:solidFill>
                <a:srgbClr val="000000"/>
              </a:solidFill>
              <a:latin typeface="Calibri" panose="020F0502020204030204"/>
            </a:endParaRPr>
          </a:p>
        </p:txBody>
      </p:sp>
      <p:sp>
        <p:nvSpPr>
          <p:cNvPr id="7" name="Prostokąt 6">
            <a:extLst>
              <a:ext uri="{FF2B5EF4-FFF2-40B4-BE49-F238E27FC236}">
                <a16:creationId xmlns:a16="http://schemas.microsoft.com/office/drawing/2014/main" id="{95DBEC10-8989-8A0D-D546-5D80DD914348}"/>
              </a:ext>
            </a:extLst>
          </p:cNvPr>
          <p:cNvSpPr/>
          <p:nvPr/>
        </p:nvSpPr>
        <p:spPr>
          <a:xfrm>
            <a:off x="6931904" y="1798287"/>
            <a:ext cx="2236256" cy="5659358"/>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CENTRA INTEGRACJI  MIĘDZYPOKOLENIOWEJ </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19.03.2025 – 27.06.2025</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 organizacji pozarządowych, kościołów i związków wyznaniowych, spółek prawa handlowego z większościowym udziałem </a:t>
            </a:r>
            <a:r>
              <a:rPr lang="pl-PL" sz="1543" dirty="0" err="1">
                <a:solidFill>
                  <a:schemeClr val="tx2"/>
                </a:solidFill>
                <a:latin typeface="Lato" panose="020F0502020204030203" pitchFamily="34" charset="0"/>
                <a:ea typeface="Lato" panose="020F0502020204030203" pitchFamily="34" charset="0"/>
                <a:cs typeface="Lato" panose="020F0502020204030203" pitchFamily="34" charset="0"/>
              </a:rPr>
              <a:t>jst</a:t>
            </a:r>
            <a:endParaRPr lang="pl-PL" sz="1543"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a:buFont typeface="Wingdings" panose="05000000000000000000" pitchFamily="2" charset="2"/>
              <a:buChar cha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 19 994 630,22 zł </a:t>
            </a:r>
          </a:p>
          <a:p>
            <a:pPr>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Kryteria – przyjęte przez KM w lutym 2025 r.</a:t>
            </a:r>
          </a:p>
        </p:txBody>
      </p:sp>
      <p:sp>
        <p:nvSpPr>
          <p:cNvPr id="9" name="Prostokąt: zaokrąglone rogi 8">
            <a:extLst>
              <a:ext uri="{FF2B5EF4-FFF2-40B4-BE49-F238E27FC236}">
                <a16:creationId xmlns:a16="http://schemas.microsoft.com/office/drawing/2014/main" id="{7388CE8B-10D1-6310-374F-D867ADA8AE45}"/>
              </a:ext>
            </a:extLst>
          </p:cNvPr>
          <p:cNvSpPr/>
          <p:nvPr/>
        </p:nvSpPr>
        <p:spPr>
          <a:xfrm>
            <a:off x="11623088" y="1150443"/>
            <a:ext cx="1378882" cy="647844"/>
          </a:xfrm>
          <a:prstGeom prst="roundRect">
            <a:avLst>
              <a:gd name="adj" fmla="val 10153"/>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VI nabór</a:t>
            </a:r>
          </a:p>
          <a:p>
            <a:pPr algn="ctr" defTabSz="1007950">
              <a:defRPr/>
            </a:pPr>
            <a:r>
              <a:rPr lang="pl-PL" sz="1543" dirty="0">
                <a:solidFill>
                  <a:schemeClr val="tx2"/>
                </a:solidFill>
                <a:latin typeface="Lato" panose="020F0502020204030203" pitchFamily="34" charset="0"/>
                <a:ea typeface="Lato" panose="020F0502020204030203" pitchFamily="34" charset="0"/>
                <a:cs typeface="Lato" panose="020F0502020204030203" pitchFamily="34" charset="0"/>
              </a:rPr>
              <a:t>planowany</a:t>
            </a:r>
          </a:p>
        </p:txBody>
      </p:sp>
      <p:sp>
        <p:nvSpPr>
          <p:cNvPr id="11" name="Tytuł 2">
            <a:extLst>
              <a:ext uri="{FF2B5EF4-FFF2-40B4-BE49-F238E27FC236}">
                <a16:creationId xmlns:a16="http://schemas.microsoft.com/office/drawing/2014/main" id="{CFE9A478-208D-5831-E3CD-1C1471710707}"/>
              </a:ext>
            </a:extLst>
          </p:cNvPr>
          <p:cNvSpPr txBox="1">
            <a:spLocks noGrp="1"/>
          </p:cNvSpPr>
          <p:nvPr>
            <p:ph type="title" idx="4294967295"/>
          </p:nvPr>
        </p:nvSpPr>
        <p:spPr>
          <a:xfrm>
            <a:off x="485454" y="151305"/>
            <a:ext cx="12223859" cy="459377"/>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574700"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(2 z 5)</a:t>
            </a: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939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DA867-6DE6-6D0E-8674-31F17F0AB11E}"/>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CE3E66B8-780F-ABB4-01E4-2E4BD641A3DB}"/>
              </a:ext>
            </a:extLst>
          </p:cNvPr>
          <p:cNvSpPr>
            <a:spLocks noGrp="1"/>
          </p:cNvSpPr>
          <p:nvPr>
            <p:ph type="sldNum" sz="quarter" idx="10"/>
          </p:nvPr>
        </p:nvSpPr>
        <p:spPr/>
        <p:txBody>
          <a:bodyPr/>
          <a:lstStyle/>
          <a:p>
            <a:pPr defTabSz="1007950">
              <a:defRPr/>
            </a:pPr>
            <a:fld id="{EB4015AA-59F6-416B-87A6-8E3D940284E2}" type="slidenum">
              <a:rPr lang="pl-PL">
                <a:solidFill>
                  <a:srgbClr val="002073"/>
                </a:solidFill>
              </a:rPr>
              <a:pPr defTabSz="1007950">
                <a:defRPr/>
              </a:pPr>
              <a:t>4</a:t>
            </a:fld>
            <a:endParaRPr lang="pl-PL" dirty="0">
              <a:solidFill>
                <a:srgbClr val="002073"/>
              </a:solidFill>
            </a:endParaRPr>
          </a:p>
        </p:txBody>
      </p:sp>
      <p:sp>
        <p:nvSpPr>
          <p:cNvPr id="5" name="Prostokąt 4">
            <a:extLst>
              <a:ext uri="{FF2B5EF4-FFF2-40B4-BE49-F238E27FC236}">
                <a16:creationId xmlns:a16="http://schemas.microsoft.com/office/drawing/2014/main" id="{2D53DD10-6A32-DD72-0BE9-726240A1CB21}"/>
              </a:ext>
            </a:extLst>
          </p:cNvPr>
          <p:cNvSpPr/>
          <p:nvPr/>
        </p:nvSpPr>
        <p:spPr>
          <a:xfrm>
            <a:off x="959398" y="2141952"/>
            <a:ext cx="5145789" cy="5224748"/>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defTabSz="1007950">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MIESZKANIA TRENINGOWE LUB WSPOMAGANE</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15.04.2024 -27.06.2024</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dirty="0">
                <a:solidFill>
                  <a:schemeClr val="tx2"/>
                </a:solidFill>
                <a:latin typeface="Lato" panose="020F0502020204030203" pitchFamily="34" charset="0"/>
                <a:ea typeface="Lato" panose="020F0502020204030203" pitchFamily="34" charset="0"/>
                <a:cs typeface="Lato" panose="020F0502020204030203" pitchFamily="34" charset="0"/>
              </a:rPr>
              <a:t>, organizacji pozarządowych, podmiotów wymienionych w art. 3 ust. 3 ustawy o pożytku publicznym  </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  </a:t>
            </a:r>
            <a:br>
              <a:rPr lang="pl-PL" dirty="0">
                <a:solidFill>
                  <a:schemeClr val="tx2"/>
                </a:solidFill>
                <a:latin typeface="Lato" panose="020F0502020204030203" pitchFamily="34" charset="0"/>
                <a:ea typeface="Lato" panose="020F0502020204030203" pitchFamily="34" charset="0"/>
                <a:cs typeface="Lato" panose="020F0502020204030203" pitchFamily="34" charset="0"/>
              </a:rPr>
            </a:br>
            <a:r>
              <a:rPr lang="pl-PL" dirty="0">
                <a:solidFill>
                  <a:schemeClr val="tx2"/>
                </a:solidFill>
                <a:latin typeface="Lato" panose="020F0502020204030203" pitchFamily="34" charset="0"/>
                <a:ea typeface="Lato" panose="020F0502020204030203" pitchFamily="34" charset="0"/>
                <a:cs typeface="Lato" panose="020F0502020204030203" pitchFamily="34" charset="0"/>
              </a:rPr>
              <a:t>27 927 250 zł,</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złożono 3 wnioski o dofinansowanie na łączną kwotę UE 1 669 703,72 zł, 3 projekty wybrano do dofinansowania, zawarto 3 umowy (UE: 1 493 945,41 zł)</a:t>
            </a:r>
          </a:p>
          <a:p>
            <a:pPr defTabSz="1007950">
              <a:defRPr/>
            </a:pPr>
            <a:endParaRPr lang="pl-PL" sz="1543" b="1" dirty="0">
              <a:solidFill>
                <a:schemeClr val="tx2"/>
              </a:solidFill>
            </a:endParaRPr>
          </a:p>
          <a:p>
            <a:pPr defTabSz="1007950">
              <a:defRPr/>
            </a:pPr>
            <a:endParaRPr lang="pl-PL" b="1" dirty="0">
              <a:solidFill>
                <a:srgbClr val="FF0000"/>
              </a:solidFill>
            </a:endParaRPr>
          </a:p>
          <a:p>
            <a:pPr defTabSz="1007950">
              <a:defRPr/>
            </a:pPr>
            <a:endParaRPr lang="pl-PL" sz="1543" b="1" dirty="0">
              <a:solidFill>
                <a:srgbClr val="FF0000"/>
              </a:solidFill>
            </a:endParaRPr>
          </a:p>
        </p:txBody>
      </p:sp>
      <p:sp>
        <p:nvSpPr>
          <p:cNvPr id="8" name="Prostokąt: zaokrąglone rogi 7">
            <a:extLst>
              <a:ext uri="{FF2B5EF4-FFF2-40B4-BE49-F238E27FC236}">
                <a16:creationId xmlns:a16="http://schemas.microsoft.com/office/drawing/2014/main" id="{87BE3AB7-D343-7884-C3EE-FB0D367BDA63}"/>
              </a:ext>
            </a:extLst>
          </p:cNvPr>
          <p:cNvSpPr/>
          <p:nvPr/>
        </p:nvSpPr>
        <p:spPr>
          <a:xfrm>
            <a:off x="1836717" y="1515786"/>
            <a:ext cx="2617538" cy="647843"/>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I nabór</a:t>
            </a:r>
          </a:p>
          <a:p>
            <a:pPr algn="ctr" defTabSz="1007950">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 zakończony</a:t>
            </a:r>
          </a:p>
        </p:txBody>
      </p:sp>
      <p:sp>
        <p:nvSpPr>
          <p:cNvPr id="10" name="Tytuł 2">
            <a:extLst>
              <a:ext uri="{FF2B5EF4-FFF2-40B4-BE49-F238E27FC236}">
                <a16:creationId xmlns:a16="http://schemas.microsoft.com/office/drawing/2014/main" id="{6C5C56D9-0E67-2D23-12EB-D0B5E093A315}"/>
              </a:ext>
            </a:extLst>
          </p:cNvPr>
          <p:cNvSpPr>
            <a:spLocks/>
          </p:cNvSpPr>
          <p:nvPr/>
        </p:nvSpPr>
        <p:spPr>
          <a:xfrm>
            <a:off x="727686" y="724517"/>
            <a:ext cx="11984401" cy="911967"/>
          </a:xfrm>
          <a:prstGeom prst="round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0793" tIns="50397" rIns="100793" bIns="50397" numCol="1" spcCol="0" rtlCol="0" fromWordArt="0" anchor="ctr" anchorCtr="0" forceAA="0" compatLnSpc="1">
            <a:prstTxWarp prst="textNoShape">
              <a:avLst/>
            </a:prstTxWarp>
            <a:noAutofit/>
          </a:bodyPr>
          <a:lstStyle/>
          <a:p>
            <a:pPr marL="0" marR="0" lvl="0" indent="0" algn="l" defTabSz="1266984"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rPr>
              <a:t>NABORY w ramach KI 126 Infrastruktura mieszkaniowa – 13 000 000 euro/56 361 500,00 zł </a:t>
            </a:r>
            <a:endParaRPr kumimoji="0" lang="pl-PL" sz="2205" b="0" i="0" u="none" strike="noStrike" kern="1200" cap="none" spc="0" normalizeH="0" baseline="0" noProof="0" dirty="0">
              <a:ln>
                <a:noFill/>
              </a:ln>
              <a:solidFill>
                <a:schemeClr val="tx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 name="Prostokąt: zaokrąglone rogi 1">
            <a:extLst>
              <a:ext uri="{FF2B5EF4-FFF2-40B4-BE49-F238E27FC236}">
                <a16:creationId xmlns:a16="http://schemas.microsoft.com/office/drawing/2014/main" id="{CDFC9A7A-1545-5BEA-B81A-105AB03C8FCD}"/>
              </a:ext>
            </a:extLst>
          </p:cNvPr>
          <p:cNvSpPr/>
          <p:nvPr/>
        </p:nvSpPr>
        <p:spPr>
          <a:xfrm>
            <a:off x="7727999" y="1493583"/>
            <a:ext cx="2292473" cy="647844"/>
          </a:xfrm>
          <a:prstGeom prst="roundRect">
            <a:avLst/>
          </a:prstGeom>
          <a:solidFill>
            <a:schemeClr val="accent5">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007950">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II nabór</a:t>
            </a:r>
          </a:p>
          <a:p>
            <a:pPr algn="ctr" defTabSz="1007950">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 planowany</a:t>
            </a:r>
          </a:p>
        </p:txBody>
      </p:sp>
      <p:sp>
        <p:nvSpPr>
          <p:cNvPr id="9" name="Prostokąt 8">
            <a:extLst>
              <a:ext uri="{FF2B5EF4-FFF2-40B4-BE49-F238E27FC236}">
                <a16:creationId xmlns:a16="http://schemas.microsoft.com/office/drawing/2014/main" id="{D840BD3B-609B-66CF-5F25-DAA63FD5EB8E}"/>
              </a:ext>
            </a:extLst>
          </p:cNvPr>
          <p:cNvSpPr/>
          <p:nvPr/>
        </p:nvSpPr>
        <p:spPr>
          <a:xfrm>
            <a:off x="6682404" y="2141950"/>
            <a:ext cx="5264348" cy="5224750"/>
          </a:xfrm>
          <a:prstGeom prst="rect">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defTabSz="1007950">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MIESZKANIA TRENINGOWE, WSPOMAGANE, Z USŁUGAMI LUB ZE WSPARCIEM</a:t>
            </a:r>
          </a:p>
          <a:p>
            <a:pPr defTabSz="1007950">
              <a:defRPr/>
            </a:pPr>
            <a:endParaRPr lang="pl-PL"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02.07.2025 -11.08.2025</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konkurencyjny</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nabór skierowany do: </a:t>
            </a:r>
            <a:r>
              <a:rPr lang="pl-PL" dirty="0" err="1">
                <a:solidFill>
                  <a:schemeClr val="tx2"/>
                </a:solidFill>
                <a:latin typeface="Lato" panose="020F0502020204030203" pitchFamily="34" charset="0"/>
                <a:ea typeface="Lato" panose="020F0502020204030203" pitchFamily="34" charset="0"/>
                <a:cs typeface="Lato" panose="020F0502020204030203" pitchFamily="34" charset="0"/>
              </a:rPr>
              <a:t>jst</a:t>
            </a:r>
            <a:r>
              <a:rPr lang="pl-PL" dirty="0">
                <a:solidFill>
                  <a:schemeClr val="tx2"/>
                </a:solidFill>
                <a:latin typeface="Lato" panose="020F0502020204030203" pitchFamily="34" charset="0"/>
                <a:ea typeface="Lato" panose="020F0502020204030203" pitchFamily="34" charset="0"/>
                <a:cs typeface="Lato" panose="020F0502020204030203" pitchFamily="34" charset="0"/>
              </a:rPr>
              <a:t>, samorządowych jednostek organizacyjnych, w tym spółek prawa handlowego z większościowym udziałem jednostek samorządu terytorialnego, organizacji pozarządowych, podmiotów wymienionych w art. 3 ust. 3 ustawy o pożytku publicznym  </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przygotowanie standardu mieszkań z usługami/ze wsparciem co pozwala otworzyć nabór również na inne podmioty niż te wymienione w ustawie o Pomocy społecznej. </a:t>
            </a:r>
          </a:p>
          <a:p>
            <a:pPr marL="314984" indent="-314984" defTabSz="1007950">
              <a:buFont typeface="Wingdings" panose="05000000000000000000" pitchFamily="2" charset="2"/>
              <a:buChar char="§"/>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alokacja UE w naborze: 28 180 750,00 zł</a:t>
            </a:r>
          </a:p>
          <a:p>
            <a:pPr defTabSz="1007950">
              <a:defRPr/>
            </a:pPr>
            <a:r>
              <a:rPr lang="pl-PL" dirty="0">
                <a:solidFill>
                  <a:schemeClr val="tx2"/>
                </a:solidFill>
                <a:latin typeface="Lato" panose="020F0502020204030203" pitchFamily="34" charset="0"/>
                <a:ea typeface="Lato" panose="020F0502020204030203" pitchFamily="34" charset="0"/>
                <a:cs typeface="Lato" panose="020F0502020204030203" pitchFamily="34" charset="0"/>
              </a:rPr>
              <a:t>Kryteria – KM czerwiec 2025 r.</a:t>
            </a:r>
          </a:p>
          <a:p>
            <a:pPr marL="314984" indent="-314984" defTabSz="1007950">
              <a:buFont typeface="Wingdings" panose="05000000000000000000" pitchFamily="2" charset="2"/>
              <a:buChar char="§"/>
              <a:defRPr/>
            </a:pPr>
            <a:endParaRPr lang="pl-PL" sz="1543" b="1" dirty="0">
              <a:solidFill>
                <a:srgbClr val="000000"/>
              </a:solidFill>
            </a:endParaRPr>
          </a:p>
        </p:txBody>
      </p:sp>
      <p:sp>
        <p:nvSpPr>
          <p:cNvPr id="3" name="Tytuł 2">
            <a:extLst>
              <a:ext uri="{FF2B5EF4-FFF2-40B4-BE49-F238E27FC236}">
                <a16:creationId xmlns:a16="http://schemas.microsoft.com/office/drawing/2014/main" id="{BBFAC61A-4125-0048-36A4-011F9EFCDDB4}"/>
              </a:ext>
            </a:extLst>
          </p:cNvPr>
          <p:cNvSpPr txBox="1">
            <a:spLocks noGrp="1"/>
          </p:cNvSpPr>
          <p:nvPr>
            <p:ph type="title" idx="4294967295"/>
          </p:nvPr>
        </p:nvSpPr>
        <p:spPr>
          <a:xfrm>
            <a:off x="815231" y="452785"/>
            <a:ext cx="12223859" cy="459377"/>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574700"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(3 z 5)</a:t>
            </a: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7993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1">
            <a:extLst>
              <a:ext uri="{FF2B5EF4-FFF2-40B4-BE49-F238E27FC236}">
                <a16:creationId xmlns:a16="http://schemas.microsoft.com/office/drawing/2014/main" id="{9F6687B8-BC3A-0F83-03AD-10688CEB7A82}"/>
              </a:ext>
            </a:extLst>
          </p:cNvPr>
          <p:cNvSpPr txBox="1">
            <a:spLocks/>
          </p:cNvSpPr>
          <p:nvPr/>
        </p:nvSpPr>
        <p:spPr>
          <a:xfrm>
            <a:off x="836401" y="1516957"/>
            <a:ext cx="11404913" cy="5521426"/>
          </a:xfrm>
          <a:prstGeom prst="rect">
            <a:avLst/>
          </a:prstGeom>
        </p:spPr>
        <p:txBody>
          <a:bodyPr vert="horz" lIns="0" tIns="0" rIns="0" bIns="0" rtlCol="0" anchor="t" anchorCtr="0">
            <a:normAutofit/>
          </a:bodyPr>
          <a:lstStyle>
            <a:lvl1pPr algn="l" defTabSz="1007943" rtl="0" eaLnBrk="1" latinLnBrk="0" hangingPunct="1">
              <a:lnSpc>
                <a:spcPts val="4000"/>
              </a:lnSpc>
              <a:spcBef>
                <a:spcPct val="0"/>
              </a:spcBef>
              <a:buNone/>
              <a:defRPr sz="3200" b="1" kern="1200">
                <a:solidFill>
                  <a:schemeClr val="tx2"/>
                </a:solidFill>
                <a:latin typeface="Open Sans" pitchFamily="2" charset="0"/>
                <a:ea typeface="Open Sans" pitchFamily="2" charset="0"/>
                <a:cs typeface="Open Sans" pitchFamily="2" charset="0"/>
              </a:defRPr>
            </a:lvl1pPr>
          </a:lstStyle>
          <a:p>
            <a:endParaRPr lang="pl-PL" sz="2263" dirty="0"/>
          </a:p>
        </p:txBody>
      </p:sp>
      <p:sp>
        <p:nvSpPr>
          <p:cNvPr id="4" name="pole tekstowe 3">
            <a:extLst>
              <a:ext uri="{FF2B5EF4-FFF2-40B4-BE49-F238E27FC236}">
                <a16:creationId xmlns:a16="http://schemas.microsoft.com/office/drawing/2014/main" id="{42551682-8535-F2AC-C61A-21E6B6A632B7}"/>
              </a:ext>
            </a:extLst>
          </p:cNvPr>
          <p:cNvSpPr txBox="1"/>
          <p:nvPr/>
        </p:nvSpPr>
        <p:spPr>
          <a:xfrm>
            <a:off x="630149" y="863719"/>
            <a:ext cx="12241360" cy="6601807"/>
          </a:xfrm>
          <a:prstGeom prst="rect">
            <a:avLst/>
          </a:prstGeom>
          <a:noFill/>
        </p:spPr>
        <p:txBody>
          <a:bodyPr wrap="square">
            <a:spAutoFit/>
          </a:bodyPr>
          <a:lstStyle/>
          <a:p>
            <a:r>
              <a:rPr lang="pl-PL" sz="2200" dirty="0" err="1">
                <a:solidFill>
                  <a:schemeClr val="tx2"/>
                </a:solidFill>
                <a:latin typeface="Lato" panose="020F0502020204030203" pitchFamily="34" charset="0"/>
                <a:ea typeface="Lato" panose="020F0502020204030203" pitchFamily="34" charset="0"/>
                <a:cs typeface="Lato" panose="020F0502020204030203" pitchFamily="34" charset="0"/>
              </a:rPr>
              <a:t>SzOP</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 typy projektów:</a:t>
            </a:r>
          </a:p>
          <a:p>
            <a:pPr>
              <a:spcAft>
                <a:spcPts val="600"/>
              </a:spcAft>
            </a:pP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Inwestycje w infrastrukturę społeczną, </a:t>
            </a:r>
            <a:r>
              <a:rPr lang="pl-PL" sz="2200" b="1" dirty="0">
                <a:solidFill>
                  <a:schemeClr val="tx2"/>
                </a:solidFill>
                <a:latin typeface="Lato" panose="020F0502020204030203" pitchFamily="34" charset="0"/>
                <a:ea typeface="Lato" panose="020F0502020204030203" pitchFamily="34" charset="0"/>
                <a:cs typeface="Lato" panose="020F0502020204030203" pitchFamily="34" charset="0"/>
              </a:rPr>
              <a:t>zgodne z zasadą </a:t>
            </a:r>
            <a:r>
              <a:rPr lang="pl-PL" sz="2200" b="1"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przyczyniające się do poprawy dostępności oraz jakości świadczonych usług społecznych:</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1. Budowa, przebudowa, remont, wyposażenie obiektów na potrzeby różnych form mieszkaniowych w tym m.in. mieszkań treningowych lub wspomaganych adresowanych do różnych grup osób, w tym m.in. opuszczających pieczę zastępczą/młodzieżowe ośrodki wychowawcze/młodzieżowe ośrodki socjoterapii, osób z niepełnosprawnością, a także osób wymagających wsparcia w codziennym funkcjonowaniu. </a:t>
            </a:r>
          </a:p>
          <a:p>
            <a:r>
              <a:rPr lang="pl-PL" sz="2200" b="1" dirty="0">
                <a:solidFill>
                  <a:schemeClr val="tx2"/>
                </a:solidFill>
                <a:latin typeface="Lato" panose="020F0502020204030203" pitchFamily="34" charset="0"/>
                <a:ea typeface="Lato" panose="020F0502020204030203" pitchFamily="34" charset="0"/>
                <a:cs typeface="Lato" panose="020F0502020204030203" pitchFamily="34" charset="0"/>
              </a:rPr>
              <a:t>2. Budowa, przebudowa, remont, wyposażenie obiektów na potrzeby placówek wsparcia dziennego </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(w tym m.in. dziennych domów pobytu, środowiskowych domów samopomocy, klubów samopomocy) oraz </a:t>
            </a:r>
            <a:r>
              <a:rPr lang="pl-PL" sz="2200" dirty="0" err="1">
                <a:solidFill>
                  <a:schemeClr val="tx2"/>
                </a:solidFill>
                <a:latin typeface="Lato" panose="020F0502020204030203" pitchFamily="34" charset="0"/>
                <a:ea typeface="Lato" panose="020F0502020204030203" pitchFamily="34" charset="0"/>
                <a:cs typeface="Lato" panose="020F0502020204030203" pitchFamily="34" charset="0"/>
              </a:rPr>
              <a:t>wytchnieniowego</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adresowanych do osób wymagających wsparcia w codziennymi funkcjonowaniu, w tym m.in. osób z niepełnosprawnościami.</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3. Budowa, przebudowa, remont, wyposażenie obiektów na potrzeby placówek wsparcia dziennego dla dzieci i młodzieży.</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4. Budowa, przebudowa, remont, wyposażenie obiektów na potrzeby rodzinnych form pieczy zastępczej, w tym rodzinnych domów dziecka. </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5. Budowa, przebudowa, remont, wyposażenie obiektów na potrzeby centrów usług społecznych.</a:t>
            </a:r>
          </a:p>
          <a:p>
            <a:r>
              <a:rPr lang="pl-PL" sz="2200" b="1" dirty="0">
                <a:solidFill>
                  <a:schemeClr val="tx2"/>
                </a:solidFill>
                <a:latin typeface="Lato" panose="020F0502020204030203" pitchFamily="34" charset="0"/>
                <a:ea typeface="Lato" panose="020F0502020204030203" pitchFamily="34" charset="0"/>
                <a:cs typeface="Lato" panose="020F0502020204030203" pitchFamily="34" charset="0"/>
              </a:rPr>
              <a:t>6. Budowa, przebudowa, remont, wyposażenie obiektów na potrzeby innych usług społecznych </a:t>
            </a:r>
          </a:p>
          <a:p>
            <a:r>
              <a:rPr lang="pl-PL" sz="2200" b="1" dirty="0">
                <a:solidFill>
                  <a:schemeClr val="tx2"/>
                </a:solidFill>
                <a:latin typeface="Lato" panose="020F0502020204030203" pitchFamily="34" charset="0"/>
                <a:ea typeface="Lato" panose="020F0502020204030203" pitchFamily="34" charset="0"/>
                <a:cs typeface="Lato" panose="020F0502020204030203" pitchFamily="34" charset="0"/>
              </a:rPr>
              <a:t>świadczonych w środowisku lub usług aktywnej integracji.</a:t>
            </a:r>
          </a:p>
        </p:txBody>
      </p:sp>
      <p:sp>
        <p:nvSpPr>
          <p:cNvPr id="3" name="Tytuł 2">
            <a:extLst>
              <a:ext uri="{FF2B5EF4-FFF2-40B4-BE49-F238E27FC236}">
                <a16:creationId xmlns:a16="http://schemas.microsoft.com/office/drawing/2014/main" id="{D625219C-9B98-5141-5AC7-9E44154962A6}"/>
              </a:ext>
            </a:extLst>
          </p:cNvPr>
          <p:cNvSpPr txBox="1">
            <a:spLocks/>
          </p:cNvSpPr>
          <p:nvPr/>
        </p:nvSpPr>
        <p:spPr>
          <a:xfrm>
            <a:off x="630149" y="171093"/>
            <a:ext cx="12223859" cy="459377"/>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(4 z 5)</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1966771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51D8D-B766-C13C-BE6B-4B6AF7C20303}"/>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3982E6BB-77B9-EB22-45A5-087F84BC1590}"/>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6</a:t>
            </a:fld>
            <a:endParaRPr lang="pl-PL" sz="1000" dirty="0">
              <a:solidFill>
                <a:srgbClr val="002073"/>
              </a:solidFill>
            </a:endParaRPr>
          </a:p>
        </p:txBody>
      </p:sp>
      <p:sp>
        <p:nvSpPr>
          <p:cNvPr id="6" name="pole tekstowe 5">
            <a:extLst>
              <a:ext uri="{FF2B5EF4-FFF2-40B4-BE49-F238E27FC236}">
                <a16:creationId xmlns:a16="http://schemas.microsoft.com/office/drawing/2014/main" id="{E63618B2-81BD-E481-4DFE-CEFA9E6E42D5}"/>
              </a:ext>
            </a:extLst>
          </p:cNvPr>
          <p:cNvSpPr txBox="1"/>
          <p:nvPr/>
        </p:nvSpPr>
        <p:spPr>
          <a:xfrm>
            <a:off x="1097070" y="1854499"/>
            <a:ext cx="11255516" cy="5191165"/>
          </a:xfrm>
          <a:prstGeom prst="rect">
            <a:avLst/>
          </a:prstGeom>
          <a:noFill/>
        </p:spPr>
        <p:txBody>
          <a:bodyPr wrap="square">
            <a:spAutoFit/>
          </a:bodyPr>
          <a:lstStyle/>
          <a:p>
            <a:pPr>
              <a:spcAft>
                <a:spcPts val="661"/>
              </a:spcAft>
            </a:pP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Zgodnie z warunkami programu FEdKP 2021-2027 nabory w ramach Działania 6.8 Inwestycje w infrastrukturę społeczną muszą być przygotowane zgodnie z założeniami/kierunkami określonymi w Regionalnym Planie Rozwoju Usług Społecznych i </a:t>
            </a:r>
            <a:r>
              <a:rPr lang="pl-PL" sz="2200"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dla Województwa Kujawsko-Pomorskiego. </a:t>
            </a:r>
          </a:p>
          <a:p>
            <a:pPr>
              <a:spcAft>
                <a:spcPts val="661"/>
              </a:spcAft>
            </a:pPr>
            <a:endParaRPr lang="pl-PL" sz="2200" dirty="0">
              <a:solidFill>
                <a:schemeClr val="tx2"/>
              </a:solidFill>
              <a:latin typeface="Lato" panose="020F0502020204030203" pitchFamily="34" charset="0"/>
              <a:ea typeface="Lato" panose="020F0502020204030203" pitchFamily="34" charset="0"/>
              <a:cs typeface="Lato" panose="020F0502020204030203" pitchFamily="34" charset="0"/>
            </a:endParaRPr>
          </a:p>
          <a:p>
            <a:pPr marL="314982" indent="-314982">
              <a:spcAft>
                <a:spcPts val="661"/>
              </a:spcAft>
              <a:buFont typeface="Wingdings" panose="05000000000000000000" pitchFamily="2" charset="2"/>
              <a:buChar char="Ø"/>
            </a:pP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Za przygotowanie Regionalnego Planu Rozwoju Usług Społecznych i </a:t>
            </a:r>
            <a:r>
              <a:rPr lang="pl-PL" sz="2200"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dla Województwa Kujawsko-Pomorskiego odpowiada ROPS w Toruniu.</a:t>
            </a:r>
          </a:p>
          <a:p>
            <a:pPr marL="314982" indent="-314982">
              <a:spcAft>
                <a:spcPts val="661"/>
              </a:spcAft>
              <a:buFont typeface="Wingdings" panose="05000000000000000000" pitchFamily="2" charset="2"/>
              <a:buChar char="Ø"/>
            </a:pP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Każdorazowo przed przystąpieniem do pracy nad projektem kryteriów dla danego naboru z zakresu Działania 6.8 IZ występuje do ROPS w Toruniu o przygotowanie rekomendacji.</a:t>
            </a:r>
          </a:p>
          <a:p>
            <a:pPr marL="314982" indent="-314982">
              <a:spcAft>
                <a:spcPts val="661"/>
              </a:spcAft>
              <a:buFont typeface="Wingdings" panose="05000000000000000000" pitchFamily="2" charset="2"/>
              <a:buChar char="Ø"/>
            </a:pP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Rekomendacje są opracowywane przez Zespół, który uczestniczył w pracach nad Regionalnym Planem Rozwoju Usług Społecznych i </a:t>
            </a:r>
            <a:r>
              <a:rPr lang="pl-PL" sz="2200" dirty="0" err="1">
                <a:solidFill>
                  <a:schemeClr val="tx2"/>
                </a:solidFill>
                <a:latin typeface="Lato" panose="020F0502020204030203" pitchFamily="34" charset="0"/>
                <a:ea typeface="Lato" panose="020F0502020204030203" pitchFamily="34" charset="0"/>
                <a:cs typeface="Lato" panose="020F0502020204030203" pitchFamily="34" charset="0"/>
              </a:rPr>
              <a:t>Deinstytucjonalizacji</a:t>
            </a: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 dla Województwa Kujawsko-Pomorskiego.</a:t>
            </a:r>
          </a:p>
        </p:txBody>
      </p:sp>
      <p:sp>
        <p:nvSpPr>
          <p:cNvPr id="7" name="Tytuł 2">
            <a:extLst>
              <a:ext uri="{FF2B5EF4-FFF2-40B4-BE49-F238E27FC236}">
                <a16:creationId xmlns:a16="http://schemas.microsoft.com/office/drawing/2014/main" id="{40CB6CF0-7AE4-F040-422C-6690CCA7AC63}"/>
              </a:ext>
            </a:extLst>
          </p:cNvPr>
          <p:cNvSpPr txBox="1">
            <a:spLocks noGrp="1"/>
          </p:cNvSpPr>
          <p:nvPr>
            <p:ph type="title"/>
          </p:nvPr>
        </p:nvSpPr>
        <p:spPr>
          <a:xfrm>
            <a:off x="1287632" y="251445"/>
            <a:ext cx="10861675" cy="1079500"/>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Ogólne informacje o Działaniu 6.8 Inwestycje w infrastrukturę społeczną (5 z 5)</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279414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CFA21B-1FE3-60DD-8D42-78DB8BAA4A86}"/>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EC911991-D2D8-5366-5066-89BCC3068D16}"/>
              </a:ext>
            </a:extLst>
          </p:cNvPr>
          <p:cNvSpPr>
            <a:spLocks noGrp="1"/>
          </p:cNvSpPr>
          <p:nvPr>
            <p:ph type="subTitle" idx="1"/>
          </p:nvPr>
        </p:nvSpPr>
        <p:spPr>
          <a:xfrm>
            <a:off x="1319287" y="2820998"/>
            <a:ext cx="10945215" cy="3767151"/>
          </a:xfrm>
        </p:spPr>
        <p:txBody>
          <a:bodyPr>
            <a:noAutofit/>
          </a:bodyPr>
          <a:lstStyle/>
          <a:p>
            <a:pPr>
              <a:lnSpc>
                <a:spcPct val="100000"/>
              </a:lnSpc>
              <a:spcBef>
                <a:spcPts val="0"/>
              </a:spcBef>
            </a:pPr>
            <a:r>
              <a:rPr lang="pl-PL" sz="3200" dirty="0">
                <a:latin typeface="Lato" panose="020F0502020204030203" pitchFamily="34" charset="0"/>
                <a:ea typeface="Lato" panose="020F0502020204030203" pitchFamily="34" charset="0"/>
                <a:cs typeface="Lato" panose="020F0502020204030203" pitchFamily="34" charset="0"/>
              </a:rPr>
              <a:t>Podstawowe informacje o naborze</a:t>
            </a:r>
          </a:p>
          <a:p>
            <a:pPr>
              <a:lnSpc>
                <a:spcPct val="100000"/>
              </a:lnSpc>
              <a:spcBef>
                <a:spcPts val="600"/>
              </a:spcBef>
              <a:buNone/>
            </a:pPr>
            <a:r>
              <a:rPr lang="pl-PL" sz="3200" b="0" i="0" dirty="0">
                <a:effectLst/>
                <a:latin typeface="Lato" panose="020F0502020204030203" pitchFamily="34" charset="0"/>
                <a:ea typeface="Lato" panose="020F0502020204030203" pitchFamily="34" charset="0"/>
                <a:cs typeface="Lato" panose="020F0502020204030203" pitchFamily="34" charset="0"/>
              </a:rPr>
              <a:t>Działanie 6.8 Inwestycje w infrastrukturę społeczną</a:t>
            </a:r>
          </a:p>
          <a:p>
            <a:pPr>
              <a:lnSpc>
                <a:spcPct val="100000"/>
              </a:lnSpc>
              <a:spcBef>
                <a:spcPts val="600"/>
              </a:spcBef>
            </a:pPr>
            <a:r>
              <a:rPr lang="pl-PL" sz="3200" b="0" i="0" dirty="0">
                <a:effectLst/>
                <a:latin typeface="Lato" panose="020F0502020204030203" pitchFamily="34" charset="0"/>
                <a:ea typeface="Lato" panose="020F0502020204030203" pitchFamily="34" charset="0"/>
                <a:cs typeface="Lato" panose="020F0502020204030203" pitchFamily="34" charset="0"/>
              </a:rPr>
              <a:t>Schemat: </a:t>
            </a:r>
            <a:r>
              <a:rPr lang="pl-PL" sz="3200" b="0" dirty="0">
                <a:latin typeface="Lato" panose="020F0502020204030203" pitchFamily="34" charset="0"/>
                <a:ea typeface="Lato" panose="020F0502020204030203" pitchFamily="34" charset="0"/>
                <a:cs typeface="Lato" panose="020F0502020204030203" pitchFamily="34" charset="0"/>
              </a:rPr>
              <a:t>Inwestycje w infrastrukturę na potrzeby usług skierowanych do osób z niepełnosprawnościami</a:t>
            </a:r>
            <a:br>
              <a:rPr lang="pl-PL" sz="3200" dirty="0">
                <a:latin typeface="Lato" panose="020F0502020204030203" pitchFamily="34" charset="0"/>
                <a:ea typeface="Lato" panose="020F0502020204030203" pitchFamily="34" charset="0"/>
                <a:cs typeface="Lato" panose="020F0502020204030203" pitchFamily="34" charset="0"/>
              </a:rPr>
            </a:br>
            <a:r>
              <a:rPr lang="pl-PL" sz="3200" dirty="0">
                <a:latin typeface="Lato" panose="020F0502020204030203" pitchFamily="34" charset="0"/>
                <a:ea typeface="Lato" panose="020F0502020204030203" pitchFamily="34" charset="0"/>
                <a:cs typeface="Lato" panose="020F0502020204030203" pitchFamily="34" charset="0"/>
              </a:rPr>
              <a:t>Nr naboru: </a:t>
            </a:r>
            <a:r>
              <a:rPr lang="pl-PL" sz="3200" b="1" i="0" dirty="0">
                <a:effectLst/>
                <a:latin typeface="Lato" panose="020F0502020204030203" pitchFamily="34" charset="0"/>
                <a:ea typeface="Lato" panose="020F0502020204030203" pitchFamily="34" charset="0"/>
                <a:cs typeface="Lato" panose="020F0502020204030203" pitchFamily="34" charset="0"/>
              </a:rPr>
              <a:t>FEKP.06.08-IZ.00-188/25</a:t>
            </a:r>
            <a:endParaRPr lang="pl-PL" sz="3200" dirty="0">
              <a:latin typeface="Lato" panose="020F0502020204030203" pitchFamily="34" charset="0"/>
              <a:ea typeface="Lato" panose="020F0502020204030203" pitchFamily="34" charset="0"/>
              <a:cs typeface="Lato" panose="020F0502020204030203" pitchFamily="34" charset="0"/>
            </a:endParaRPr>
          </a:p>
          <a:p>
            <a:pPr algn="ctr"/>
            <a:br>
              <a:rPr lang="pl-PL" sz="3600" dirty="0">
                <a:latin typeface="+mn-lt"/>
              </a:rPr>
            </a:br>
            <a:endParaRPr lang="pl-PL" sz="3600" dirty="0">
              <a:latin typeface="+mn-lt"/>
            </a:endParaRPr>
          </a:p>
        </p:txBody>
      </p:sp>
      <p:pic>
        <p:nvPicPr>
          <p:cNvPr id="5" name="Obraz 4">
            <a:extLst>
              <a:ext uri="{FF2B5EF4-FFF2-40B4-BE49-F238E27FC236}">
                <a16:creationId xmlns:a16="http://schemas.microsoft.com/office/drawing/2014/main" id="{B376B941-391F-DE16-4A58-FABF27705D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00117"/>
            <a:ext cx="12796191" cy="1189117"/>
          </a:xfrm>
          <a:prstGeom prst="rect">
            <a:avLst/>
          </a:prstGeom>
        </p:spPr>
      </p:pic>
    </p:spTree>
    <p:extLst>
      <p:ext uri="{BB962C8B-B14F-4D97-AF65-F5344CB8AC3E}">
        <p14:creationId xmlns:p14="http://schemas.microsoft.com/office/powerpoint/2010/main" val="1216722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51D75B-E82C-0E4F-BFC6-E22B3764A8BD}"/>
              </a:ext>
            </a:extLst>
          </p:cNvPr>
          <p:cNvSpPr txBox="1">
            <a:spLocks/>
          </p:cNvSpPr>
          <p:nvPr/>
        </p:nvSpPr>
        <p:spPr>
          <a:xfrm>
            <a:off x="1560522" y="-564891"/>
            <a:ext cx="10861094" cy="1357578"/>
          </a:xfrm>
          <a:prstGeom prst="rect">
            <a:avLst/>
          </a:prstGeom>
        </p:spPr>
        <p:txBody>
          <a:bodyPr vert="horz" lIns="0" tIns="0" rIns="0" bIns="0" rtlCol="0" anchor="t" anchorCtr="0">
            <a:normAutofit/>
          </a:bodyPr>
          <a:lstStyle>
            <a:lvl1pPr algn="l" defTabSz="1007943" rtl="0" eaLnBrk="1" latinLnBrk="0" hangingPunct="1">
              <a:lnSpc>
                <a:spcPts val="4000"/>
              </a:lnSpc>
              <a:spcBef>
                <a:spcPct val="0"/>
              </a:spcBef>
              <a:buNone/>
              <a:defRPr sz="3200" b="1" kern="1200">
                <a:solidFill>
                  <a:schemeClr val="tx2"/>
                </a:solidFill>
                <a:latin typeface="Open Sans" pitchFamily="2" charset="0"/>
                <a:ea typeface="Open Sans" pitchFamily="2" charset="0"/>
                <a:cs typeface="Open Sans" pitchFamily="2" charset="0"/>
              </a:defRPr>
            </a:lvl1pPr>
          </a:lstStyle>
          <a:p>
            <a:endParaRPr lang="pl-PL" sz="3017" dirty="0"/>
          </a:p>
        </p:txBody>
      </p:sp>
      <p:sp>
        <p:nvSpPr>
          <p:cNvPr id="5" name="pole tekstowe 4">
            <a:extLst>
              <a:ext uri="{FF2B5EF4-FFF2-40B4-BE49-F238E27FC236}">
                <a16:creationId xmlns:a16="http://schemas.microsoft.com/office/drawing/2014/main" id="{655D58EB-374E-C59B-075D-5BB76AF8A70F}"/>
              </a:ext>
            </a:extLst>
          </p:cNvPr>
          <p:cNvSpPr txBox="1"/>
          <p:nvPr/>
        </p:nvSpPr>
        <p:spPr>
          <a:xfrm>
            <a:off x="590015" y="323453"/>
            <a:ext cx="12581610" cy="7149586"/>
          </a:xfrm>
          <a:prstGeom prst="rect">
            <a:avLst/>
          </a:prstGeom>
          <a:noFill/>
        </p:spPr>
        <p:txBody>
          <a:bodyPr wrap="square">
            <a:spAutoFit/>
          </a:bodyPr>
          <a:lstStyle/>
          <a:p>
            <a:pPr algn="ctr" eaLnBrk="1" hangingPunct="1"/>
            <a:endParaRPr lang="pl-PL" altLang="pl-PL" sz="4022" i="1" dirty="0">
              <a:solidFill>
                <a:srgbClr val="003399"/>
              </a:solidFill>
            </a:endParaRPr>
          </a:p>
          <a:p>
            <a:pPr eaLnBrk="1" hangingPunct="1"/>
            <a:r>
              <a:rPr lang="pl-PL" altLang="pl-PL" sz="4022" dirty="0">
                <a:solidFill>
                  <a:srgbClr val="003399"/>
                </a:solidFill>
                <a:latin typeface="Lato" panose="020F0502020204030203" pitchFamily="34" charset="0"/>
                <a:ea typeface="Lato" panose="020F0502020204030203" pitchFamily="34" charset="0"/>
                <a:cs typeface="Lato" panose="020F0502020204030203" pitchFamily="34" charset="0"/>
              </a:rPr>
              <a:t>Informacje dotyczące naboru znajdują się na stronie:</a:t>
            </a:r>
          </a:p>
          <a:p>
            <a:pPr eaLnBrk="1" hangingPunct="1"/>
            <a:r>
              <a:rPr lang="pl-PL" altLang="pl-PL" sz="4022" dirty="0">
                <a:solidFill>
                  <a:srgbClr val="003399"/>
                </a:solidFill>
                <a:latin typeface="Lato" panose="020F0502020204030203" pitchFamily="34" charset="0"/>
                <a:ea typeface="Lato" panose="020F0502020204030203" pitchFamily="34" charset="0"/>
                <a:cs typeface="Lato" panose="020F0502020204030203" pitchFamily="34" charset="0"/>
              </a:rPr>
              <a:t> </a:t>
            </a:r>
          </a:p>
          <a:p>
            <a:pPr>
              <a:tabLst>
                <a:tab pos="107756" algn="l"/>
              </a:tabLst>
            </a:pPr>
            <a:r>
              <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hlinkClick r:id="rId3">
                  <a:extLst>
                    <a:ext uri="{A12FA001-AC4F-418D-AE19-62706E023703}">
                      <ahyp:hlinkClr xmlns:ahyp="http://schemas.microsoft.com/office/drawing/2018/hyperlinkcolor" val="tx"/>
                    </a:ext>
                  </a:extLst>
                </a:hlinkClick>
              </a:rPr>
              <a:t>www.funduszeue.kujawsko-pomorskie.pl</a:t>
            </a: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eaLnBrk="1" hangingPunct="1"/>
            <a:endParaRPr lang="pl-PL" altLang="pl-PL" sz="2263" b="1" i="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altLang="pl-PL" sz="3017" b="1" i="1" dirty="0">
              <a:solidFill>
                <a:srgbClr val="003399"/>
              </a:solidFill>
              <a:latin typeface="Lato" panose="020F0502020204030203" pitchFamily="34" charset="0"/>
              <a:ea typeface="Lato" panose="020F0502020204030203" pitchFamily="34" charset="0"/>
              <a:cs typeface="Lato" panose="020F0502020204030203" pitchFamily="34" charset="0"/>
              <a:hlinkClick r:id="rId4"/>
            </a:endParaRPr>
          </a:p>
          <a:p>
            <a:pPr>
              <a:tabLst>
                <a:tab pos="107756" algn="l"/>
              </a:tabLst>
            </a:pPr>
            <a:r>
              <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hlinkClick r:id="rId4"/>
              </a:rPr>
              <a:t>Nabory </a:t>
            </a: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r>
              <a:rPr lang="pl-PL" sz="2800" dirty="0">
                <a:latin typeface="Lato" panose="020F0502020204030203" pitchFamily="34" charset="0"/>
                <a:ea typeface="Lato" panose="020F0502020204030203" pitchFamily="34" charset="0"/>
                <a:cs typeface="Lato" panose="020F0502020204030203" pitchFamily="34" charset="0"/>
                <a:hlinkClick r:id="rId5"/>
              </a:rPr>
              <a:t>Działanie 6.8 Inwestycje w infrastrukturę społeczną [nabór nr FEKP.06.08-IZ.00-188/25] – Serwis programu Fundusze Europejskie dla Kujaw i Pomorza 2021-2027</a:t>
            </a:r>
            <a:endParaRPr 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lgn="ctr">
              <a:tabLst>
                <a:tab pos="107756" algn="l"/>
              </a:tabLst>
            </a:pPr>
            <a:endParaRPr lang="pl-PL" sz="2514" b="1" dirty="0">
              <a:solidFill>
                <a:srgbClr val="003399"/>
              </a:solidFill>
              <a:latin typeface="Lato" panose="020F0502020204030203" pitchFamily="34" charset="0"/>
              <a:ea typeface="Lato" panose="020F0502020204030203" pitchFamily="34" charset="0"/>
              <a:cs typeface="Lato" panose="020F0502020204030203" pitchFamily="34" charset="0"/>
              <a:hlinkClick r:id="rId6">
                <a:extLst>
                  <a:ext uri="{A12FA001-AC4F-418D-AE19-62706E023703}">
                    <ahyp:hlinkClr xmlns:ahyp="http://schemas.microsoft.com/office/drawing/2018/hyperlinkcolor" val="tx"/>
                  </a:ext>
                </a:extLst>
              </a:hlinkClick>
            </a:endParaRPr>
          </a:p>
          <a:p>
            <a:pPr>
              <a:tabLst>
                <a:tab pos="107756" algn="l"/>
              </a:tabLst>
            </a:pPr>
            <a:endParaRPr lang="pl-PL" altLang="pl-PL" sz="2514" b="1" dirty="0">
              <a:solidFill>
                <a:srgbClr val="003399"/>
              </a:solidFill>
              <a:latin typeface="Lato" panose="020F0502020204030203" pitchFamily="34" charset="0"/>
              <a:ea typeface="Lato" panose="020F0502020204030203" pitchFamily="34" charset="0"/>
              <a:cs typeface="Lato" panose="020F0502020204030203" pitchFamily="34" charset="0"/>
            </a:endParaRPr>
          </a:p>
          <a:p>
            <a:pPr>
              <a:tabLst>
                <a:tab pos="107756" algn="l"/>
              </a:tabLst>
            </a:pPr>
            <a:endParaRPr lang="pl-PL" altLang="pl-PL" sz="2514" b="1" dirty="0">
              <a:solidFill>
                <a:srgbClr val="003399"/>
              </a:solidFill>
            </a:endParaRPr>
          </a:p>
        </p:txBody>
      </p:sp>
      <p:sp>
        <p:nvSpPr>
          <p:cNvPr id="3" name="Tytuł 2">
            <a:extLst>
              <a:ext uri="{FF2B5EF4-FFF2-40B4-BE49-F238E27FC236}">
                <a16:creationId xmlns:a16="http://schemas.microsoft.com/office/drawing/2014/main" id="{793AABF1-F1C2-FEC4-86FE-04A965FE2382}"/>
              </a:ext>
            </a:extLst>
          </p:cNvPr>
          <p:cNvSpPr txBox="1">
            <a:spLocks noGrp="1"/>
          </p:cNvSpPr>
          <p:nvPr>
            <p:ph type="title"/>
          </p:nvPr>
        </p:nvSpPr>
        <p:spPr>
          <a:xfrm>
            <a:off x="743224" y="251445"/>
            <a:ext cx="11406084" cy="720080"/>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Podstawowe informacje o naborze ogłoszonym w ramach Działania 6.8 (1 z 3)</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533616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25F75-3FA3-E848-53D3-9673969BB65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EB7FA9A-A778-D672-3356-E6BECD89C89E}"/>
              </a:ext>
            </a:extLst>
          </p:cNvPr>
          <p:cNvSpPr txBox="1">
            <a:spLocks/>
          </p:cNvSpPr>
          <p:nvPr/>
        </p:nvSpPr>
        <p:spPr>
          <a:xfrm>
            <a:off x="1560522" y="-564891"/>
            <a:ext cx="10861094" cy="1357578"/>
          </a:xfrm>
          <a:prstGeom prst="rect">
            <a:avLst/>
          </a:prstGeom>
        </p:spPr>
        <p:txBody>
          <a:bodyPr vert="horz" lIns="0" tIns="0" rIns="0" bIns="0" rtlCol="0" anchor="t" anchorCtr="0">
            <a:normAutofit/>
          </a:bodyPr>
          <a:lstStyle>
            <a:lvl1pPr algn="l" defTabSz="1007943" rtl="0" eaLnBrk="1" latinLnBrk="0" hangingPunct="1">
              <a:lnSpc>
                <a:spcPts val="4000"/>
              </a:lnSpc>
              <a:spcBef>
                <a:spcPct val="0"/>
              </a:spcBef>
              <a:buNone/>
              <a:defRPr sz="3200" b="1" kern="1200">
                <a:solidFill>
                  <a:schemeClr val="tx2"/>
                </a:solidFill>
                <a:latin typeface="Open Sans" pitchFamily="2" charset="0"/>
                <a:ea typeface="Open Sans" pitchFamily="2" charset="0"/>
                <a:cs typeface="Open Sans" pitchFamily="2" charset="0"/>
              </a:defRPr>
            </a:lvl1pPr>
          </a:lstStyle>
          <a:p>
            <a:endParaRPr lang="pl-PL" sz="3017" dirty="0"/>
          </a:p>
        </p:txBody>
      </p:sp>
      <p:sp>
        <p:nvSpPr>
          <p:cNvPr id="5" name="pole tekstowe 4">
            <a:extLst>
              <a:ext uri="{FF2B5EF4-FFF2-40B4-BE49-F238E27FC236}">
                <a16:creationId xmlns:a16="http://schemas.microsoft.com/office/drawing/2014/main" id="{A217F74F-9E21-BC05-1B70-6454148B8E69}"/>
              </a:ext>
            </a:extLst>
          </p:cNvPr>
          <p:cNvSpPr txBox="1"/>
          <p:nvPr/>
        </p:nvSpPr>
        <p:spPr>
          <a:xfrm>
            <a:off x="405100" y="510256"/>
            <a:ext cx="12961440" cy="7017306"/>
          </a:xfrm>
          <a:prstGeom prst="rect">
            <a:avLst/>
          </a:prstGeom>
          <a:noFill/>
        </p:spPr>
        <p:txBody>
          <a:bodyPr wrap="square">
            <a:spAutoFit/>
          </a:bodyPr>
          <a:lstStyle/>
          <a:p>
            <a:pPr eaLnBrk="1" hangingPunct="1"/>
            <a:endParaRPr lang="pl-PL" altLang="pl-PL" dirty="0">
              <a:solidFill>
                <a:srgbClr val="003399"/>
              </a:solidFill>
              <a:latin typeface="Lato" panose="020F0502020204030203" pitchFamily="34" charset="0"/>
              <a:ea typeface="Lato" panose="020F0502020204030203" pitchFamily="34" charset="0"/>
              <a:cs typeface="Lato" panose="020F0502020204030203" pitchFamily="34" charset="0"/>
            </a:endParaRP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Regulamin wyboru projektów EFRR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1 do Regulaminu wyboru projektów EFRR - Kryteria wyboru projektów wraz z załącznikiem do kryterium D.1 Indeks wsparcia dorosłych osób z niepełnosprawnościami (.zip)</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2 do Regulaminu wyboru projektów EFRR - Wskaźniki realizacji projektu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3 do Regulaminu wyboru projektów EFRR - Instrukcja wypełniania wniosku o dofinansowanie projektu EFRR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4 do Regulaminu wyboru projektów EFRR – Instrukcja wypełniania załączników do wniosku o dofinansowanie projektu EFRR wraz z załącznikami (.zip)</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5 do Regulaminu wyboru projektów EFRR - Wzór umowy o dofinansowanie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6 do Regulaminu wyboru projektów EFRR - Lista dokumentów niezbędnych do zawarcia umowy o dofinansowanie projektu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Załącznik 7 do Regulaminu wyboru projektów EFRR - Wzór protestu (.</a:t>
            </a:r>
            <a:r>
              <a:rPr lang="pl-PL" altLang="pl-PL" dirty="0" err="1">
                <a:solidFill>
                  <a:srgbClr val="003399"/>
                </a:solidFill>
                <a:latin typeface="Lato" panose="020F0502020204030203" pitchFamily="34" charset="0"/>
                <a:ea typeface="Lato" panose="020F0502020204030203" pitchFamily="34" charset="0"/>
                <a:cs typeface="Lato" panose="020F0502020204030203" pitchFamily="34" charset="0"/>
              </a:rPr>
              <a:t>doc</a:t>
            </a:r>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a:t>
            </a:r>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 </a:t>
            </a:r>
            <a:b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br>
            <a:r>
              <a:rPr lang="pl-PL" altLang="pl-PL" b="1" dirty="0">
                <a:solidFill>
                  <a:srgbClr val="003399"/>
                </a:solidFill>
                <a:latin typeface="Lato" panose="020F0502020204030203" pitchFamily="34" charset="0"/>
                <a:ea typeface="Lato" panose="020F0502020204030203" pitchFamily="34" charset="0"/>
                <a:cs typeface="Lato" panose="020F0502020204030203" pitchFamily="34" charset="0"/>
              </a:rPr>
              <a:t>Dokumenty pomocnicze</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Wzór wniosku o dofinansowanie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Ważne informacje – pierwsze kroki w WOD 2021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Instrukcja użytkownika WOD 2021 dla Programu Regionalnego Fundusze Europejskie dla Kujaw i Pomorza 2021 - 2027 dla Wnioskodawców</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Instruktaż multimedialny dotyczy WOD 2021</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Dokumenty pomocnicze w zakresie OOŚ (oceny oddziaływania na środowisko) (.zip)</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Szczegółowy Opis Priorytetowy Programu Fundusze Europejskie dla Kujaw i Pomorza 2021 – 2027 z dnia 18.02.205 r.</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Podręcznik wnioskodawcy i beneficjenta Funduszy Europejskich na lata 2021-2027 w zakresie informacji i promocji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Ocena zasobów pomocy społecznej w województwie kujawsko-pomorskim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Strategia polityki społecznej województwa kujawsko-pomorskiego do roku 2030 (.pdf)</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Regionalny Plan Rozwoju Usług Społecznych i </a:t>
            </a:r>
            <a:r>
              <a:rPr lang="pl-PL" altLang="pl-PL" dirty="0" err="1">
                <a:solidFill>
                  <a:srgbClr val="003399"/>
                </a:solidFill>
                <a:latin typeface="Lato" panose="020F0502020204030203" pitchFamily="34" charset="0"/>
                <a:ea typeface="Lato" panose="020F0502020204030203" pitchFamily="34" charset="0"/>
                <a:cs typeface="Lato" panose="020F0502020204030203" pitchFamily="34" charset="0"/>
              </a:rPr>
              <a:t>Deinstytucjonalizacji</a:t>
            </a:r>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 dla Województwa Kujawsko-Pomorskiego (.zip)</a:t>
            </a:r>
          </a:p>
          <a:p>
            <a:pPr eaLnBrk="1" hangingPunct="1"/>
            <a:r>
              <a:rPr lang="pl-PL" altLang="pl-PL" dirty="0">
                <a:solidFill>
                  <a:srgbClr val="003399"/>
                </a:solidFill>
                <a:latin typeface="Lato" panose="020F0502020204030203" pitchFamily="34" charset="0"/>
                <a:ea typeface="Lato" panose="020F0502020204030203" pitchFamily="34" charset="0"/>
                <a:cs typeface="Lato" panose="020F0502020204030203" pitchFamily="34" charset="0"/>
              </a:rPr>
              <a:t>Standardy w zakresie kształtowania ładu przestrzennego w województwie kujawsko-pomorskim (.zip)</a:t>
            </a:r>
          </a:p>
        </p:txBody>
      </p:sp>
      <p:sp>
        <p:nvSpPr>
          <p:cNvPr id="3" name="Tytuł 2">
            <a:extLst>
              <a:ext uri="{FF2B5EF4-FFF2-40B4-BE49-F238E27FC236}">
                <a16:creationId xmlns:a16="http://schemas.microsoft.com/office/drawing/2014/main" id="{70C789A8-4981-6A1E-622F-E79B33914D2B}"/>
              </a:ext>
            </a:extLst>
          </p:cNvPr>
          <p:cNvSpPr txBox="1">
            <a:spLocks noGrp="1"/>
          </p:cNvSpPr>
          <p:nvPr>
            <p:ph type="title"/>
          </p:nvPr>
        </p:nvSpPr>
        <p:spPr>
          <a:xfrm>
            <a:off x="597788" y="72607"/>
            <a:ext cx="11406084" cy="720080"/>
          </a:xfrm>
          <a:prstGeom prst="roundRect">
            <a:avLst/>
          </a:prstGeom>
          <a:solidFill>
            <a:schemeClr val="accent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574700">
              <a:lnSpc>
                <a:spcPct val="100000"/>
              </a:lnSpc>
              <a:spcBef>
                <a:spcPts val="0"/>
              </a:spcBef>
              <a:defRPr/>
            </a:pPr>
            <a:r>
              <a:rPr lang="pl-PL" sz="2205" dirty="0">
                <a:solidFill>
                  <a:srgbClr val="002073"/>
                </a:solidFill>
                <a:latin typeface="Lato" panose="020F0502020204030203" pitchFamily="34" charset="0"/>
                <a:ea typeface="Lato" panose="020F0502020204030203" pitchFamily="34" charset="0"/>
                <a:cs typeface="Lato" panose="020F0502020204030203" pitchFamily="34" charset="0"/>
              </a:rPr>
              <a:t>Podstawowe informacje o naborze ogłoszonym w ramach Działania 6.8 (2 z 3)</a:t>
            </a:r>
            <a:endParaRPr lang="pl-PL" sz="2011" dirty="0">
              <a:solidFill>
                <a:srgbClr val="002073"/>
              </a:solidFill>
              <a:latin typeface="Calibri" panose="020F0502020204030204"/>
            </a:endParaRPr>
          </a:p>
        </p:txBody>
      </p:sp>
    </p:spTree>
    <p:extLst>
      <p:ext uri="{BB962C8B-B14F-4D97-AF65-F5344CB8AC3E}">
        <p14:creationId xmlns:p14="http://schemas.microsoft.com/office/powerpoint/2010/main" val="3891184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zaokrąglone rogi 3">
            <a:extLst>
              <a:ext uri="{FF2B5EF4-FFF2-40B4-BE49-F238E27FC236}">
                <a16:creationId xmlns:a16="http://schemas.microsoft.com/office/drawing/2014/main" id="{742D0914-4748-8082-297C-118AE51D6F97}"/>
              </a:ext>
            </a:extLst>
          </p:cNvPr>
          <p:cNvSpPr/>
          <p:nvPr/>
        </p:nvSpPr>
        <p:spPr>
          <a:xfrm>
            <a:off x="311175" y="815522"/>
            <a:ext cx="12529392" cy="651554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Bef>
                <a:spcPts val="600"/>
              </a:spcBef>
              <a:spcAft>
                <a:spcPts val="600"/>
              </a:spcAft>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Schemat: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Inwestycje w infrastrukturę na potrzeby usług skierowanych do osób z niepełnosprawnościami</a:t>
            </a:r>
          </a:p>
          <a:p>
            <a:pPr>
              <a:lnSpc>
                <a:spcPct val="150000"/>
              </a:lnSpc>
              <a:spcBef>
                <a:spcPts val="600"/>
              </a:spcBef>
              <a:spcAft>
                <a:spcPts val="600"/>
              </a:spcAft>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Numer naboru: </a:t>
            </a:r>
            <a:r>
              <a:rPr lang="pl-PL" sz="2000" b="1" i="0" dirty="0">
                <a:solidFill>
                  <a:schemeClr val="tx2"/>
                </a:solidFill>
                <a:effectLst/>
                <a:latin typeface="Lato" panose="020F0502020204030203" pitchFamily="34" charset="0"/>
                <a:ea typeface="Lato" panose="020F0502020204030203" pitchFamily="34" charset="0"/>
                <a:cs typeface="Lato" panose="020F0502020204030203" pitchFamily="34" charset="0"/>
              </a:rPr>
              <a:t>FEKP.06.08-IZ.00-188/25</a:t>
            </a:r>
            <a:endParaRPr lang="pl-PL" sz="2000" b="1" dirty="0">
              <a:solidFill>
                <a:schemeClr val="tx2"/>
              </a:solidFill>
              <a:latin typeface="Lato" panose="020F0502020204030203" pitchFamily="34" charset="0"/>
              <a:ea typeface="Lato" panose="020F0502020204030203" pitchFamily="34" charset="0"/>
              <a:cs typeface="Lato" panose="020F0502020204030203" pitchFamily="34" charset="0"/>
            </a:endParaRPr>
          </a:p>
          <a:p>
            <a:pPr>
              <a:lnSpc>
                <a:spcPct val="150000"/>
              </a:lnSpc>
              <a:spcBef>
                <a:spcPts val="600"/>
              </a:spcBef>
              <a:spcAft>
                <a:spcPts val="600"/>
              </a:spcAft>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Termin naboru: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19.03.2025 r. – 27.06.2025 r.  </a:t>
            </a:r>
          </a:p>
          <a:p>
            <a:pPr>
              <a:lnSpc>
                <a:spcPct val="150000"/>
              </a:lnSpc>
              <a:spcBef>
                <a:spcPts val="600"/>
              </a:spcBef>
              <a:spcAft>
                <a:spcPts val="600"/>
              </a:spcAft>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Alokacja UE: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23 344 965,00 zł </a:t>
            </a:r>
          </a:p>
          <a:p>
            <a:pPr>
              <a:lnSpc>
                <a:spcPct val="150000"/>
              </a:lnSpc>
              <a:spcBef>
                <a:spcPts val="600"/>
              </a:spcBef>
              <a:spcAft>
                <a:spcPts val="600"/>
              </a:spcAft>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Budżet Państwa: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2 746 466,47 zł</a:t>
            </a:r>
          </a:p>
          <a:p>
            <a:pPr>
              <a:lnSpc>
                <a:spcPct val="150000"/>
              </a:lnSpc>
              <a:spcBef>
                <a:spcPts val="600"/>
              </a:spcBef>
              <a:spcAft>
                <a:spcPts val="600"/>
              </a:spcAft>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Sposób wyboru projektów: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konkurencyjny</a:t>
            </a:r>
          </a:p>
          <a:p>
            <a:pPr>
              <a:spcBef>
                <a:spcPts val="600"/>
              </a:spcBef>
              <a:spcAft>
                <a:spcPts val="600"/>
              </a:spcAft>
            </a:pPr>
            <a:r>
              <a:rPr lang="pl-PL" sz="2000" dirty="0">
                <a:solidFill>
                  <a:schemeClr val="tx2"/>
                </a:solidFill>
                <a:latin typeface="Lato" panose="020F0502020204030203" pitchFamily="34" charset="0"/>
                <a:ea typeface="Lato" panose="020F0502020204030203" pitchFamily="34" charset="0"/>
                <a:cs typeface="Lato" panose="020F0502020204030203" pitchFamily="34" charset="0"/>
              </a:rPr>
              <a:t>Typ beneficjenta: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rPr>
              <a:t>jednostki samorządu terytorialnego, organizacje pozarządowe, kościoły i związki wyznaniowe</a:t>
            </a:r>
          </a:p>
          <a:p>
            <a:pPr marL="0" marR="0" lvl="0" indent="0" algn="l" defTabSz="457200" rtl="0" eaLnBrk="1" fontAlgn="auto" latinLnBrk="0" hangingPunct="1">
              <a:lnSpc>
                <a:spcPct val="150000"/>
              </a:lnSpc>
              <a:spcBef>
                <a:spcPts val="600"/>
              </a:spcBef>
              <a:spcAft>
                <a:spcPts val="600"/>
              </a:spcAft>
              <a:buClrTx/>
              <a:buSzTx/>
              <a:buFontTx/>
              <a:buNone/>
              <a:tabLst/>
              <a:defRPr/>
            </a:pPr>
            <a:r>
              <a:rPr kumimoji="0" lang="pl-PL" sz="20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Poziom dofinansowania</a:t>
            </a:r>
            <a:r>
              <a:rPr kumimoji="0" lang="pl-PL" sz="20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a:t>
            </a:r>
            <a:r>
              <a:rPr kumimoji="0" lang="sv-SE" sz="20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75% (65%</a:t>
            </a:r>
            <a:r>
              <a:rPr kumimoji="0" lang="pl-PL" sz="20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z </a:t>
            </a:r>
            <a:r>
              <a:rPr kumimoji="0" lang="sv-SE" sz="20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EFRR + 10%</a:t>
            </a:r>
            <a:r>
              <a:rPr kumimoji="0" lang="pl-PL" sz="20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z </a:t>
            </a:r>
            <a:r>
              <a:rPr kumimoji="0" lang="sv-SE" sz="20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BP).</a:t>
            </a:r>
            <a:endParaRPr kumimoji="0" lang="pl-PL" sz="20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457200" rtl="0" eaLnBrk="1" fontAlgn="auto" latinLnBrk="0" hangingPunct="1">
              <a:lnSpc>
                <a:spcPct val="150000"/>
              </a:lnSpc>
              <a:spcBef>
                <a:spcPts val="600"/>
              </a:spcBef>
              <a:spcAft>
                <a:spcPts val="600"/>
              </a:spcAft>
              <a:buClrTx/>
              <a:buSzTx/>
              <a:buFontTx/>
              <a:buNone/>
              <a:tabLst/>
              <a:defRPr/>
            </a:pPr>
            <a:r>
              <a:rPr lang="pl-PL" sz="2000" dirty="0">
                <a:solidFill>
                  <a:srgbClr val="002073"/>
                </a:solidFill>
                <a:latin typeface="Lato" panose="020F0502020204030203" pitchFamily="34" charset="0"/>
                <a:ea typeface="Lato" panose="020F0502020204030203" pitchFamily="34" charset="0"/>
                <a:cs typeface="Lato" panose="020F0502020204030203" pitchFamily="34" charset="0"/>
              </a:rPr>
              <a:t>Maksymalna wartość dofinansowana (EFRR + BP): </a:t>
            </a:r>
            <a:r>
              <a:rPr lang="pl-PL" sz="2000" b="1" dirty="0">
                <a:solidFill>
                  <a:srgbClr val="002073"/>
                </a:solidFill>
                <a:latin typeface="Lato" panose="020F0502020204030203" pitchFamily="34" charset="0"/>
                <a:ea typeface="Lato" panose="020F0502020204030203" pitchFamily="34" charset="0"/>
                <a:cs typeface="Lato" panose="020F0502020204030203" pitchFamily="34" charset="0"/>
              </a:rPr>
              <a:t>10 000 000 zł </a:t>
            </a:r>
            <a:endParaRPr kumimoji="0" lang="pl-PL" sz="20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a:p>
            <a:endParaRPr lang="pl-PL" sz="2000" b="1" dirty="0">
              <a:solidFill>
                <a:schemeClr val="tx2"/>
              </a:solidFill>
            </a:endParaRPr>
          </a:p>
        </p:txBody>
      </p:sp>
      <p:sp>
        <p:nvSpPr>
          <p:cNvPr id="5" name="Tytuł 2">
            <a:extLst>
              <a:ext uri="{FF2B5EF4-FFF2-40B4-BE49-F238E27FC236}">
                <a16:creationId xmlns:a16="http://schemas.microsoft.com/office/drawing/2014/main" id="{12BC86FA-9D9B-85B7-093C-2980AAC389BB}"/>
              </a:ext>
            </a:extLst>
          </p:cNvPr>
          <p:cNvSpPr txBox="1">
            <a:spLocks noGrp="1"/>
          </p:cNvSpPr>
          <p:nvPr>
            <p:ph type="title" idx="4294967295"/>
          </p:nvPr>
        </p:nvSpPr>
        <p:spPr>
          <a:xfrm>
            <a:off x="597788" y="72607"/>
            <a:ext cx="11406084" cy="720080"/>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1266984" rtl="0" eaLnBrk="1" latinLnBrk="0" hangingPunct="1">
              <a:lnSpc>
                <a:spcPts val="4525"/>
              </a:lnSpc>
              <a:spcBef>
                <a:spcPct val="0"/>
              </a:spcBef>
              <a:buNone/>
              <a:defRPr sz="352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574700" rtl="0" eaLnBrk="1" fontAlgn="auto" latinLnBrk="0" hangingPunct="1">
              <a:lnSpc>
                <a:spcPct val="100000"/>
              </a:lnSpc>
              <a:spcBef>
                <a:spcPts val="0"/>
              </a:spcBef>
              <a:spcAft>
                <a:spcPts val="0"/>
              </a:spcAft>
              <a:buClrTx/>
              <a:buSzTx/>
              <a:buFontTx/>
              <a:buNone/>
              <a:tabLst/>
              <a:defRPr/>
            </a:pPr>
            <a:r>
              <a:rPr kumimoji="0" lang="pl-PL" sz="2205"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Podstawowe informacje o naborze ogłoszonym w ramach Działania 6.8 (3 z 3)</a:t>
            </a: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096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1A3F7-6961-BB5F-5922-13B83CAD98C0}"/>
            </a:ext>
          </a:extLst>
        </p:cNvPr>
        <p:cNvGrpSpPr/>
        <p:nvPr/>
      </p:nvGrpSpPr>
      <p:grpSpPr>
        <a:xfrm>
          <a:off x="0" y="0"/>
          <a:ext cx="0" cy="0"/>
          <a:chOff x="0" y="0"/>
          <a:chExt cx="0" cy="0"/>
        </a:xfrm>
      </p:grpSpPr>
      <p:sp>
        <p:nvSpPr>
          <p:cNvPr id="7" name="Tytuł 6">
            <a:extLst>
              <a:ext uri="{FF2B5EF4-FFF2-40B4-BE49-F238E27FC236}">
                <a16:creationId xmlns:a16="http://schemas.microsoft.com/office/drawing/2014/main" id="{82DBC37C-0B51-F688-DF65-C128173AD5C6}"/>
              </a:ext>
            </a:extLst>
          </p:cNvPr>
          <p:cNvSpPr>
            <a:spLocks noGrp="1"/>
          </p:cNvSpPr>
          <p:nvPr>
            <p:ph type="title" idx="4294967295"/>
          </p:nvPr>
        </p:nvSpPr>
        <p:spPr>
          <a:xfrm>
            <a:off x="788602" y="0"/>
            <a:ext cx="11862569" cy="813979"/>
          </a:xfrm>
          <a:prstGeom prst="round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574700" rtl="0" eaLnBrk="1" fontAlgn="auto" latinLnBrk="0" hangingPunct="1">
              <a:lnSpc>
                <a:spcPct val="100000"/>
              </a:lnSpc>
              <a:spcBef>
                <a:spcPts val="0"/>
              </a:spcBef>
              <a:spcAft>
                <a:spcPts val="0"/>
              </a:spcAft>
              <a:buClrTx/>
              <a:buSzTx/>
              <a:buFontTx/>
              <a:buNone/>
              <a:tabLst/>
              <a:defRPr/>
            </a:pPr>
            <a:endParaRPr kumimoji="0" lang="pl-PL" sz="1508" b="1" i="0" u="none" strike="noStrike" kern="1200" cap="none" spc="0" normalizeH="0" baseline="0" noProof="0" dirty="0">
              <a:ln>
                <a:noFill/>
              </a:ln>
              <a:solidFill>
                <a:srgbClr val="002073"/>
              </a:solidFill>
              <a:effectLst/>
              <a:uLnTx/>
              <a:uFillTx/>
              <a:latin typeface="Calibri" panose="020F0502020204030204" pitchFamily="34" charset="0"/>
              <a:ea typeface="+mn-ea"/>
              <a:cs typeface="Calibri" panose="020F0502020204030204" pitchFamily="34" charset="0"/>
            </a:endParaRPr>
          </a:p>
          <a:p>
            <a:pPr marL="0" marR="0" lvl="0" indent="0" algn="ctr" defTabSz="574700" rtl="0" eaLnBrk="1" fontAlgn="auto" latinLnBrk="0" hangingPunct="1">
              <a:lnSpc>
                <a:spcPct val="100000"/>
              </a:lnSpc>
              <a:spcBef>
                <a:spcPts val="0"/>
              </a:spcBef>
              <a:spcAft>
                <a:spcPts val="0"/>
              </a:spcAft>
              <a:buClrTx/>
              <a:buSzTx/>
              <a:buFontTx/>
              <a:buNone/>
              <a:tabLst/>
              <a:defRPr/>
            </a:pPr>
            <a:r>
              <a:rPr kumimoji="0" lang="pl-PL" sz="3017"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Wkład własny oraz Poziom dofinansowania (1 z 2) </a:t>
            </a:r>
          </a:p>
          <a:p>
            <a:pPr marL="0" marR="0" lvl="0" indent="0" algn="ctr" defTabSz="574700" rtl="0" eaLnBrk="1" fontAlgn="auto" latinLnBrk="0" hangingPunct="1">
              <a:lnSpc>
                <a:spcPct val="100000"/>
              </a:lnSpc>
              <a:spcBef>
                <a:spcPts val="0"/>
              </a:spcBef>
              <a:spcAft>
                <a:spcPts val="0"/>
              </a:spcAft>
              <a:buClrTx/>
              <a:buSzTx/>
              <a:buFontTx/>
              <a:buNone/>
              <a:tabLst/>
              <a:defRPr/>
            </a:pPr>
            <a:endParaRPr kumimoji="0" lang="pl-PL" sz="2011" b="1" i="0" u="none" strike="noStrike" kern="1200" cap="none" spc="0" normalizeH="0" baseline="0" noProof="0" dirty="0">
              <a:ln>
                <a:noFill/>
              </a:ln>
              <a:solidFill>
                <a:srgbClr val="002073"/>
              </a:solidFill>
              <a:effectLst/>
              <a:uLnTx/>
              <a:uFillTx/>
              <a:latin typeface="Calibri" panose="020F0502020204030204"/>
              <a:ea typeface="+mn-ea"/>
              <a:cs typeface="+mn-cs"/>
            </a:endParaRPr>
          </a:p>
        </p:txBody>
      </p:sp>
      <p:sp>
        <p:nvSpPr>
          <p:cNvPr id="3" name="Symbol zastępczy zawartości 2">
            <a:extLst>
              <a:ext uri="{FF2B5EF4-FFF2-40B4-BE49-F238E27FC236}">
                <a16:creationId xmlns:a16="http://schemas.microsoft.com/office/drawing/2014/main" id="{0E9FF40F-BED6-8CF6-2B7C-F9DA2E6456DF}"/>
              </a:ext>
            </a:extLst>
          </p:cNvPr>
          <p:cNvSpPr>
            <a:spLocks noGrp="1"/>
          </p:cNvSpPr>
          <p:nvPr>
            <p:ph idx="1"/>
          </p:nvPr>
        </p:nvSpPr>
        <p:spPr>
          <a:xfrm>
            <a:off x="599207" y="834146"/>
            <a:ext cx="5253029" cy="399623"/>
          </a:xfrm>
        </p:spPr>
        <p:txBody>
          <a:bodyPr>
            <a:normAutofit/>
          </a:bodyPr>
          <a:lstStyle/>
          <a:p>
            <a:pPr marL="0" indent="0" defTabSz="574700">
              <a:lnSpc>
                <a:spcPct val="100000"/>
              </a:lnSpc>
              <a:spcBef>
                <a:spcPts val="0"/>
              </a:spcBef>
              <a:buClrTx/>
              <a:buNone/>
              <a:defRPr/>
            </a:pPr>
            <a:r>
              <a:rPr lang="pl-PL" sz="2514" b="1" dirty="0">
                <a:solidFill>
                  <a:srgbClr val="002073"/>
                </a:solidFill>
                <a:latin typeface="Lato" panose="020F0502020204030203" pitchFamily="34" charset="0"/>
                <a:ea typeface="Lato" panose="020F0502020204030203" pitchFamily="34" charset="0"/>
                <a:cs typeface="Lato" panose="020F0502020204030203" pitchFamily="34" charset="0"/>
              </a:rPr>
              <a:t>B. Kryteria merytoryczne ogólne </a:t>
            </a:r>
          </a:p>
        </p:txBody>
      </p:sp>
      <p:sp>
        <p:nvSpPr>
          <p:cNvPr id="8" name="Rectangle 1">
            <a:extLst>
              <a:ext uri="{FF2B5EF4-FFF2-40B4-BE49-F238E27FC236}">
                <a16:creationId xmlns:a16="http://schemas.microsoft.com/office/drawing/2014/main" id="{1263137B-7DFD-256C-3151-677DA2261384}"/>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BCA8AD29-40A5-8D5A-7F98-5CC7D436446A}"/>
              </a:ext>
            </a:extLst>
          </p:cNvPr>
          <p:cNvGraphicFramePr>
            <a:graphicFrameLocks noGrp="1"/>
          </p:cNvGraphicFramePr>
          <p:nvPr>
            <p:extLst>
              <p:ext uri="{D42A27DB-BD31-4B8C-83A1-F6EECF244321}">
                <p14:modId xmlns:p14="http://schemas.microsoft.com/office/powerpoint/2010/main" val="3370450222"/>
              </p:ext>
            </p:extLst>
          </p:nvPr>
        </p:nvGraphicFramePr>
        <p:xfrm>
          <a:off x="200931" y="1233769"/>
          <a:ext cx="13105456" cy="4780005"/>
        </p:xfrm>
        <a:graphic>
          <a:graphicData uri="http://schemas.openxmlformats.org/drawingml/2006/table">
            <a:tbl>
              <a:tblPr firstRow="1" bandRow="1">
                <a:tableStyleId>{00A15C55-8517-42AA-B614-E9B94910E393}</a:tableStyleId>
              </a:tblPr>
              <a:tblGrid>
                <a:gridCol w="1003468">
                  <a:extLst>
                    <a:ext uri="{9D8B030D-6E8A-4147-A177-3AD203B41FA5}">
                      <a16:colId xmlns:a16="http://schemas.microsoft.com/office/drawing/2014/main" val="1408631315"/>
                    </a:ext>
                  </a:extLst>
                </a:gridCol>
                <a:gridCol w="1899976">
                  <a:extLst>
                    <a:ext uri="{9D8B030D-6E8A-4147-A177-3AD203B41FA5}">
                      <a16:colId xmlns:a16="http://schemas.microsoft.com/office/drawing/2014/main" val="1689937520"/>
                    </a:ext>
                  </a:extLst>
                </a:gridCol>
                <a:gridCol w="6207800">
                  <a:extLst>
                    <a:ext uri="{9D8B030D-6E8A-4147-A177-3AD203B41FA5}">
                      <a16:colId xmlns:a16="http://schemas.microsoft.com/office/drawing/2014/main" val="1968303886"/>
                    </a:ext>
                  </a:extLst>
                </a:gridCol>
                <a:gridCol w="3994212">
                  <a:extLst>
                    <a:ext uri="{9D8B030D-6E8A-4147-A177-3AD203B41FA5}">
                      <a16:colId xmlns:a16="http://schemas.microsoft.com/office/drawing/2014/main" val="4051011040"/>
                    </a:ext>
                  </a:extLst>
                </a:gridCol>
              </a:tblGrid>
              <a:tr h="609446">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marL="0" marR="0" lvl="0" indent="0" algn="l" defTabSz="1007943" rtl="0" eaLnBrk="1" fontAlgn="auto" latinLnBrk="0" hangingPunct="1">
                        <a:lnSpc>
                          <a:spcPct val="100000"/>
                        </a:lnSpc>
                        <a:spcBef>
                          <a:spcPts val="0"/>
                        </a:spcBef>
                        <a:spcAft>
                          <a:spcPts val="0"/>
                        </a:spcAft>
                        <a:buClrTx/>
                        <a:buSzTx/>
                        <a:buFontTx/>
                        <a:buNone/>
                        <a:tabLst/>
                        <a:defRPr/>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32547013"/>
                  </a:ext>
                </a:extLst>
              </a:tr>
              <a:tr h="4116423">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B. 4</a:t>
                      </a:r>
                    </a:p>
                    <a:p>
                      <a:endParaRPr lang="pl-PL" sz="31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Prawidłowość określenia wkładu własnego</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wkład własny wnioskodawcy stanowi nie mniej niż 25% w wydatkach kwalifikowalnych projektu</a:t>
                      </a:r>
                      <a:r>
                        <a:rPr lang="pl-PL" sz="1800" baseline="30000" dirty="0">
                          <a:effectLst/>
                          <a:latin typeface="Lato" panose="020F0502020204030203" pitchFamily="34" charset="0"/>
                          <a:ea typeface="Lato" panose="020F0502020204030203" pitchFamily="34" charset="0"/>
                          <a:cs typeface="Lato" panose="020F0502020204030203" pitchFamily="34" charset="0"/>
                        </a:rPr>
                        <a:t>*</a:t>
                      </a:r>
                      <a:r>
                        <a:rPr lang="pl-PL" sz="1800" dirty="0">
                          <a:effectLst/>
                          <a:latin typeface="Lato" panose="020F0502020204030203" pitchFamily="34" charset="0"/>
                          <a:ea typeface="Lato" panose="020F0502020204030203" pitchFamily="34" charset="0"/>
                          <a:cs typeface="Lato" panose="020F0502020204030203" pitchFamily="34" charset="0"/>
                        </a:rPr>
                        <a:t>.</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a:t>
                      </a:r>
                    </a:p>
                    <a:p>
                      <a:pPr>
                        <a:lnSpc>
                          <a:spcPct val="115000"/>
                        </a:lnSpc>
                        <a:spcAft>
                          <a:spcPts val="1000"/>
                        </a:spcAft>
                        <a:buNone/>
                      </a:pPr>
                      <a:endParaRPr lang="pl-PL" sz="1800" dirty="0">
                        <a:effectLst/>
                        <a:latin typeface="Lato" panose="020F0502020204030203" pitchFamily="34" charset="0"/>
                        <a:ea typeface="Lato" panose="020F0502020204030203" pitchFamily="34" charset="0"/>
                        <a:cs typeface="Lato" panose="020F0502020204030203" pitchFamily="34" charset="0"/>
                      </a:endParaRPr>
                    </a:p>
                    <a:p>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
        <p:nvSpPr>
          <p:cNvPr id="4" name="pole tekstowe 3">
            <a:extLst>
              <a:ext uri="{FF2B5EF4-FFF2-40B4-BE49-F238E27FC236}">
                <a16:creationId xmlns:a16="http://schemas.microsoft.com/office/drawing/2014/main" id="{340B2EB9-FC31-FF7E-FC32-71C5C555DD4B}"/>
              </a:ext>
            </a:extLst>
          </p:cNvPr>
          <p:cNvSpPr txBox="1"/>
          <p:nvPr/>
        </p:nvSpPr>
        <p:spPr>
          <a:xfrm>
            <a:off x="158124" y="6379428"/>
            <a:ext cx="13105456" cy="923330"/>
          </a:xfrm>
          <a:prstGeom prst="rect">
            <a:avLst/>
          </a:prstGeom>
          <a:noFill/>
        </p:spPr>
        <p:txBody>
          <a:bodyPr wrap="square">
            <a:spAutoFit/>
          </a:bodyPr>
          <a:lstStyle/>
          <a:p>
            <a:r>
              <a:rPr lang="pl-PL" baseline="30000" dirty="0">
                <a:latin typeface="Lato" panose="020F0502020204030203" pitchFamily="34" charset="0"/>
                <a:ea typeface="Lato" panose="020F0502020204030203" pitchFamily="34" charset="0"/>
                <a:cs typeface="Lato" panose="020F0502020204030203" pitchFamily="34" charset="0"/>
              </a:rPr>
              <a:t>* </a:t>
            </a:r>
            <a:r>
              <a:rPr lang="pl-PL" dirty="0">
                <a:latin typeface="Lato" panose="020F0502020204030203" pitchFamily="34" charset="0"/>
                <a:ea typeface="Lato" panose="020F0502020204030203" pitchFamily="34" charset="0"/>
                <a:cs typeface="Lato" panose="020F0502020204030203" pitchFamily="34" charset="0"/>
              </a:rPr>
              <a:t>Wkład UE nie może wynieść więcej niż 65% w wydatkach kwalifikowalnych projektu. Wkład BP należy obliczyć zgodnie </a:t>
            </a:r>
          </a:p>
          <a:p>
            <a:r>
              <a:rPr lang="pl-PL" dirty="0">
                <a:latin typeface="Lato" panose="020F0502020204030203" pitchFamily="34" charset="0"/>
                <a:ea typeface="Lato" panose="020F0502020204030203" pitchFamily="34" charset="0"/>
                <a:cs typeface="Lato" panose="020F0502020204030203" pitchFamily="34" charset="0"/>
              </a:rPr>
              <a:t>z następującym wzorem: wkład UE/85%*10%. W przypadku projektów objętych regułami pomocy publicznej środki BP nie mogą powodować przekroczenia intensywności pomocy publicznej wynikającej z przepisów o pomocy publicznej.</a:t>
            </a:r>
          </a:p>
        </p:txBody>
      </p:sp>
    </p:spTree>
    <p:extLst>
      <p:ext uri="{BB962C8B-B14F-4D97-AF65-F5344CB8AC3E}">
        <p14:creationId xmlns:p14="http://schemas.microsoft.com/office/powerpoint/2010/main" val="1791688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1D0B2-8271-4C70-1A3A-5064951CCE26}"/>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3D9DBE08-0380-FA9B-C8EC-84C12A191862}"/>
              </a:ext>
            </a:extLst>
          </p:cNvPr>
          <p:cNvSpPr/>
          <p:nvPr/>
        </p:nvSpPr>
        <p:spPr>
          <a:xfrm>
            <a:off x="788602"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Wkład własny oraz Poziom dofinansowania (2 z 2)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6EED31BA-352C-C71F-A054-7BC8F0F51D26}"/>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sp>
        <p:nvSpPr>
          <p:cNvPr id="4" name="pole tekstowe 3">
            <a:extLst>
              <a:ext uri="{FF2B5EF4-FFF2-40B4-BE49-F238E27FC236}">
                <a16:creationId xmlns:a16="http://schemas.microsoft.com/office/drawing/2014/main" id="{5EC8A271-4CDB-D094-D1CC-93AEBE340455}"/>
              </a:ext>
            </a:extLst>
          </p:cNvPr>
          <p:cNvSpPr txBox="1"/>
          <p:nvPr/>
        </p:nvSpPr>
        <p:spPr>
          <a:xfrm>
            <a:off x="513775" y="1036549"/>
            <a:ext cx="12137396" cy="1138773"/>
          </a:xfrm>
          <a:prstGeom prst="rect">
            <a:avLst/>
          </a:prstGeom>
          <a:noFill/>
        </p:spPr>
        <p:txBody>
          <a:bodyPr wrap="square">
            <a:spAutoFit/>
          </a:bodyPr>
          <a:lstStyle/>
          <a:p>
            <a:r>
              <a:rPr lang="pl-PL" sz="2400" dirty="0">
                <a:latin typeface="Lato" panose="020F0502020204030203" pitchFamily="34" charset="0"/>
                <a:ea typeface="Lato" panose="020F0502020204030203" pitchFamily="34" charset="0"/>
                <a:cs typeface="Lato" panose="020F0502020204030203" pitchFamily="34" charset="0"/>
              </a:rPr>
              <a:t>„Wkład UE nie może wynieść więcej niż 65% w wydatkach kwalifikowalnych projektu. Wkład BP należy obliczyć zgodnie z następującym wzorem: wkład UE/85%*10% (…)”.</a:t>
            </a:r>
          </a:p>
          <a:p>
            <a:r>
              <a:rPr lang="pl-PL" sz="2000" dirty="0">
                <a:effectLst/>
                <a:latin typeface="Lato" panose="020F0502020204030203" pitchFamily="34" charset="0"/>
                <a:ea typeface="Lato" panose="020F0502020204030203" pitchFamily="34" charset="0"/>
                <a:cs typeface="Lato" panose="020F0502020204030203" pitchFamily="34" charset="0"/>
              </a:rPr>
              <a:t> </a:t>
            </a:r>
            <a:endParaRPr lang="pl-PL" sz="2000" dirty="0">
              <a:latin typeface="Lato" panose="020F0502020204030203" pitchFamily="34" charset="0"/>
              <a:ea typeface="Lato" panose="020F0502020204030203" pitchFamily="34" charset="0"/>
              <a:cs typeface="Lato" panose="020F0502020204030203" pitchFamily="34" charset="0"/>
            </a:endParaRPr>
          </a:p>
        </p:txBody>
      </p:sp>
      <p:sp>
        <p:nvSpPr>
          <p:cNvPr id="5" name="Symbol zastępczy zawartości 4">
            <a:extLst>
              <a:ext uri="{FF2B5EF4-FFF2-40B4-BE49-F238E27FC236}">
                <a16:creationId xmlns:a16="http://schemas.microsoft.com/office/drawing/2014/main" id="{BCADBBE7-CDC3-C131-6D7B-D4D03A46D10E}"/>
              </a:ext>
            </a:extLst>
          </p:cNvPr>
          <p:cNvSpPr>
            <a:spLocks noGrp="1"/>
          </p:cNvSpPr>
          <p:nvPr>
            <p:ph idx="1"/>
          </p:nvPr>
        </p:nvSpPr>
        <p:spPr>
          <a:xfrm>
            <a:off x="513775" y="2699717"/>
            <a:ext cx="11881319" cy="4680002"/>
          </a:xfrm>
        </p:spPr>
        <p:txBody>
          <a:bodyPr/>
          <a:lstStyle/>
          <a:p>
            <a:pPr marL="0" indent="0">
              <a:buNone/>
            </a:pPr>
            <a:r>
              <a:rPr lang="pl-PL" sz="2400" b="1" dirty="0">
                <a:latin typeface="Lato" panose="020F0502020204030203" pitchFamily="34" charset="0"/>
                <a:ea typeface="Lato" panose="020F0502020204030203" pitchFamily="34" charset="0"/>
                <a:cs typeface="Lato" panose="020F0502020204030203" pitchFamily="34" charset="0"/>
              </a:rPr>
              <a:t>PRZYKŁAD</a:t>
            </a:r>
          </a:p>
          <a:p>
            <a:pPr marL="0" indent="0">
              <a:buNone/>
            </a:pPr>
            <a:r>
              <a:rPr lang="pl-PL" sz="2400" dirty="0">
                <a:latin typeface="Lato" panose="020F0502020204030203" pitchFamily="34" charset="0"/>
                <a:ea typeface="Lato" panose="020F0502020204030203" pitchFamily="34" charset="0"/>
                <a:cs typeface="Lato" panose="020F0502020204030203" pitchFamily="34" charset="0"/>
              </a:rPr>
              <a:t>Wkład UE: 100 000 zł (65%)</a:t>
            </a:r>
          </a:p>
          <a:p>
            <a:pPr marL="0" indent="0">
              <a:buNone/>
            </a:pPr>
            <a:r>
              <a:rPr lang="pl-PL" sz="2400" dirty="0">
                <a:latin typeface="Lato" panose="020F0502020204030203" pitchFamily="34" charset="0"/>
                <a:ea typeface="Lato" panose="020F0502020204030203" pitchFamily="34" charset="0"/>
                <a:cs typeface="Lato" panose="020F0502020204030203" pitchFamily="34" charset="0"/>
              </a:rPr>
              <a:t>Wydatki całkowite (100%): 100 000/65% = 153 846,15 zł</a:t>
            </a:r>
          </a:p>
          <a:p>
            <a:pPr marL="0" indent="0">
              <a:buNone/>
            </a:pPr>
            <a:r>
              <a:rPr lang="pl-PL" sz="2400" dirty="0">
                <a:latin typeface="Lato" panose="020F0502020204030203" pitchFamily="34" charset="0"/>
                <a:ea typeface="Lato" panose="020F0502020204030203" pitchFamily="34" charset="0"/>
                <a:cs typeface="Lato" panose="020F0502020204030203" pitchFamily="34" charset="0"/>
              </a:rPr>
              <a:t>Wkład BP liczony wg wzoru określonego w kryterium B.4: 100 000zł/85%*10%</a:t>
            </a:r>
          </a:p>
          <a:p>
            <a:pPr marL="0" indent="0">
              <a:buNone/>
            </a:pPr>
            <a:r>
              <a:rPr lang="pl-PL" sz="2400" dirty="0">
                <a:latin typeface="Lato" panose="020F0502020204030203" pitchFamily="34" charset="0"/>
                <a:ea typeface="Lato" panose="020F0502020204030203" pitchFamily="34" charset="0"/>
                <a:cs typeface="Lato" panose="020F0502020204030203" pitchFamily="34" charset="0"/>
              </a:rPr>
              <a:t>Wkład BP = 11 764,70 zł </a:t>
            </a:r>
          </a:p>
          <a:p>
            <a:pPr marL="0" indent="0">
              <a:buNone/>
            </a:pPr>
            <a:r>
              <a:rPr lang="pl-PL" sz="2400" dirty="0">
                <a:latin typeface="Lato" panose="020F0502020204030203" pitchFamily="34" charset="0"/>
                <a:ea typeface="Lato" panose="020F0502020204030203" pitchFamily="34" charset="0"/>
                <a:cs typeface="Lato" panose="020F0502020204030203" pitchFamily="34" charset="0"/>
              </a:rPr>
              <a:t>Wkład UE+ Wkład BP = 100 000 zł + 11 764,70 zł = 111 764,70 zł</a:t>
            </a:r>
          </a:p>
          <a:p>
            <a:pPr marL="0" indent="0">
              <a:buNone/>
            </a:pPr>
            <a:r>
              <a:rPr lang="pl-PL" sz="2400" dirty="0">
                <a:latin typeface="Lato" panose="020F0502020204030203" pitchFamily="34" charset="0"/>
                <a:ea typeface="Lato" panose="020F0502020204030203" pitchFamily="34" charset="0"/>
                <a:cs typeface="Lato" panose="020F0502020204030203" pitchFamily="34" charset="0"/>
              </a:rPr>
              <a:t>Poziom dofinansowania (UE+BP): 111 764,70 zł/153 846,15 zł = 72,6%</a:t>
            </a:r>
          </a:p>
          <a:p>
            <a:pPr marL="0" indent="0">
              <a:buNone/>
            </a:pPr>
            <a:r>
              <a:rPr lang="pl-PL" sz="2400" dirty="0">
                <a:latin typeface="Lato" panose="020F0502020204030203" pitchFamily="34" charset="0"/>
                <a:ea typeface="Lato" panose="020F0502020204030203" pitchFamily="34" charset="0"/>
                <a:cs typeface="Lato" panose="020F0502020204030203" pitchFamily="34" charset="0"/>
              </a:rPr>
              <a:t>Poziom wkładu własnego: 100% - 72,6% =  </a:t>
            </a:r>
            <a:r>
              <a:rPr lang="pl-PL" sz="2400" b="1" dirty="0">
                <a:latin typeface="Lato" panose="020F0502020204030203" pitchFamily="34" charset="0"/>
                <a:ea typeface="Lato" panose="020F0502020204030203" pitchFamily="34" charset="0"/>
                <a:cs typeface="Lato" panose="020F0502020204030203" pitchFamily="34" charset="0"/>
              </a:rPr>
              <a:t>27,4%</a:t>
            </a:r>
          </a:p>
          <a:p>
            <a:pPr marL="0" indent="0">
              <a:buNone/>
            </a:pPr>
            <a:endParaRPr lang="pl-PL" dirty="0"/>
          </a:p>
        </p:txBody>
      </p:sp>
    </p:spTree>
    <p:extLst>
      <p:ext uri="{BB962C8B-B14F-4D97-AF65-F5344CB8AC3E}">
        <p14:creationId xmlns:p14="http://schemas.microsoft.com/office/powerpoint/2010/main" val="3883656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0C388-44CB-4D26-D5BA-9A7718BC7680}"/>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95060818-8D33-40A8-B3FC-2CBA3CB774D6}"/>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13</a:t>
            </a:fld>
            <a:endParaRPr lang="pl-PL" sz="1000" dirty="0">
              <a:solidFill>
                <a:srgbClr val="002073"/>
              </a:solidFill>
            </a:endParaRPr>
          </a:p>
        </p:txBody>
      </p:sp>
      <p:sp>
        <p:nvSpPr>
          <p:cNvPr id="6" name="pole tekstowe 5">
            <a:extLst>
              <a:ext uri="{FF2B5EF4-FFF2-40B4-BE49-F238E27FC236}">
                <a16:creationId xmlns:a16="http://schemas.microsoft.com/office/drawing/2014/main" id="{9047B60D-E620-6466-33F2-306F84C0F389}"/>
              </a:ext>
            </a:extLst>
          </p:cNvPr>
          <p:cNvSpPr txBox="1"/>
          <p:nvPr/>
        </p:nvSpPr>
        <p:spPr>
          <a:xfrm>
            <a:off x="727529" y="1090429"/>
            <a:ext cx="11708709" cy="769441"/>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r>
              <a:rPr lang="en-US"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REKOMENDACJE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wynikające z </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Regionalnego Planu Rozwoju Usług Społecznych i </a:t>
            </a:r>
            <a:r>
              <a:rPr kumimoji="0" lang="pl-PL" sz="2200" b="0" i="0" u="none" strike="noStrike" kern="1200" cap="none" spc="0" normalizeH="0" baseline="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Deinstytucjonalizacji</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dla Województwa Kujawsko-Pomorskiego: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 </a:t>
            </a:r>
          </a:p>
        </p:txBody>
      </p:sp>
      <p:sp>
        <p:nvSpPr>
          <p:cNvPr id="12" name="pole tekstowe 11">
            <a:extLst>
              <a:ext uri="{FF2B5EF4-FFF2-40B4-BE49-F238E27FC236}">
                <a16:creationId xmlns:a16="http://schemas.microsoft.com/office/drawing/2014/main" id="{9174236F-5F33-1D98-8355-7D2DC86AAEE6}"/>
              </a:ext>
            </a:extLst>
          </p:cNvPr>
          <p:cNvSpPr txBox="1"/>
          <p:nvPr/>
        </p:nvSpPr>
        <p:spPr>
          <a:xfrm>
            <a:off x="725987" y="2042863"/>
            <a:ext cx="12137450" cy="1107996"/>
          </a:xfrm>
          <a:prstGeom prst="rect">
            <a:avLst/>
          </a:prstGeom>
          <a:noFill/>
        </p:spPr>
        <p:txBody>
          <a:bodyPr wrap="square">
            <a:spAutoFit/>
          </a:bodyPr>
          <a:lstStyle/>
          <a:p>
            <a:pPr marL="342900" indent="-342900">
              <a:buFont typeface="Wingdings" panose="05000000000000000000" pitchFamily="2" charset="2"/>
              <a:buChar char="Ø"/>
            </a:pPr>
            <a:r>
              <a:rPr lang="pl-PL" sz="22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Istotnym elementem budowania systemu wsparcia w obszarze usług społecznych jest wzmocnienie infrastrukturalne podmiotów świadczących usługi w tym zakresie.</a:t>
            </a:r>
          </a:p>
          <a:p>
            <a:endParaRPr lang="pl-PL" sz="2200" b="1" i="0" u="none" strike="noStrike" baseline="0" dirty="0">
              <a:solidFill>
                <a:schemeClr val="tx2"/>
              </a:solidFill>
            </a:endParaRPr>
          </a:p>
        </p:txBody>
      </p:sp>
      <p:sp>
        <p:nvSpPr>
          <p:cNvPr id="2" name="pole tekstowe 1">
            <a:extLst>
              <a:ext uri="{FF2B5EF4-FFF2-40B4-BE49-F238E27FC236}">
                <a16:creationId xmlns:a16="http://schemas.microsoft.com/office/drawing/2014/main" id="{E2B250F0-35B6-6667-2318-731D0BB3EB7E}"/>
              </a:ext>
            </a:extLst>
          </p:cNvPr>
          <p:cNvSpPr txBox="1"/>
          <p:nvPr/>
        </p:nvSpPr>
        <p:spPr>
          <a:xfrm>
            <a:off x="651162" y="4523880"/>
            <a:ext cx="12137450" cy="2462213"/>
          </a:xfrm>
          <a:prstGeom prst="rect">
            <a:avLst/>
          </a:prstGeom>
          <a:noFill/>
        </p:spPr>
        <p:txBody>
          <a:bodyPr wrap="square">
            <a:spAutoFit/>
          </a:bodyPr>
          <a:lstStyle/>
          <a:p>
            <a:pPr marL="342900" indent="-342900">
              <a:buFont typeface="Wingdings" panose="05000000000000000000" pitchFamily="2" charset="2"/>
              <a:buChar char="Ø"/>
            </a:pPr>
            <a:endParaRPr lang="pl-PL" sz="2200" b="1" i="0" u="none" strike="noStrike" baseline="0" dirty="0">
              <a:solidFill>
                <a:schemeClr val="tx2"/>
              </a:solidFill>
            </a:endParaRPr>
          </a:p>
          <a:p>
            <a:pPr marL="342900" indent="-342900">
              <a:buFont typeface="Wingdings" panose="05000000000000000000" pitchFamily="2" charset="2"/>
              <a:buChar char="Ø"/>
            </a:pPr>
            <a:r>
              <a:rPr lang="pl-PL" sz="22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Rozwój wsparcia dla opiekunów faktycznych, w tym opieki </a:t>
            </a:r>
            <a:r>
              <a:rPr lang="pl-PL" sz="2200" b="1" i="0" u="none" strike="noStrike" baseline="0" dirty="0" err="1">
                <a:solidFill>
                  <a:schemeClr val="tx2"/>
                </a:solidFill>
                <a:latin typeface="Lato" panose="020F0502020204030203" pitchFamily="34" charset="0"/>
                <a:ea typeface="Lato" panose="020F0502020204030203" pitchFamily="34" charset="0"/>
                <a:cs typeface="Lato" panose="020F0502020204030203" pitchFamily="34" charset="0"/>
              </a:rPr>
              <a:t>wytchnieniowej</a:t>
            </a:r>
            <a:endParaRPr lang="pl-PL" sz="22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endParaRPr>
          </a:p>
          <a:p>
            <a:r>
              <a:rPr lang="pl-PL" sz="220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Szacunkowe dane krajowe mimo zróżnicowania liczbowego, wskazują że tylko kilka procent osób wymagających wsparcia w codziennym funkcjonowaniu, w tym osób z niepełnosprawnościami, objętych jest pomocą instytucjonalną. Pozostałe osoby wspierane są przez swoich bliskich i osoby w najbliższym środowisku. Dla wielu członków rodziny opieka ta stanowi wyzwanie w wymiarze całodobowym.</a:t>
            </a:r>
          </a:p>
        </p:txBody>
      </p:sp>
      <p:sp>
        <p:nvSpPr>
          <p:cNvPr id="5" name="Tytuł 4">
            <a:extLst>
              <a:ext uri="{FF2B5EF4-FFF2-40B4-BE49-F238E27FC236}">
                <a16:creationId xmlns:a16="http://schemas.microsoft.com/office/drawing/2014/main" id="{A9E8E080-7367-859E-908A-069F0F564FAD}"/>
              </a:ext>
            </a:extLst>
          </p:cNvPr>
          <p:cNvSpPr>
            <a:spLocks noGrp="1"/>
          </p:cNvSpPr>
          <p:nvPr>
            <p:ph type="title"/>
          </p:nvPr>
        </p:nvSpPr>
        <p:spPr>
          <a:xfrm>
            <a:off x="724792" y="300745"/>
            <a:ext cx="10861093" cy="667934"/>
          </a:xfrm>
        </p:spPr>
        <p:txBody>
          <a:bodyPr>
            <a:normAutofit fontScale="90000"/>
          </a:bodyPr>
          <a:lstStyle/>
          <a:p>
            <a:r>
              <a:rPr lang="pl-PL" sz="3200" dirty="0">
                <a:latin typeface="Lato" panose="020F0502020204030203" pitchFamily="34" charset="0"/>
                <a:ea typeface="Lato" panose="020F0502020204030203" pitchFamily="34" charset="0"/>
                <a:cs typeface="Lato" panose="020F0502020204030203" pitchFamily="34" charset="0"/>
                <a:sym typeface="Open Sans 1 Bold"/>
              </a:rPr>
              <a:t>ELEMENTY MAJĄCE WPŁYW NA ZAKRES NABORU (1 z 2)</a:t>
            </a:r>
            <a:endParaRPr lang="pl-PL" dirty="0"/>
          </a:p>
        </p:txBody>
      </p:sp>
      <p:sp>
        <p:nvSpPr>
          <p:cNvPr id="9" name="pole tekstowe 8">
            <a:extLst>
              <a:ext uri="{FF2B5EF4-FFF2-40B4-BE49-F238E27FC236}">
                <a16:creationId xmlns:a16="http://schemas.microsoft.com/office/drawing/2014/main" id="{EB9D28B0-7F57-069B-57DD-233ACF8DE916}"/>
              </a:ext>
            </a:extLst>
          </p:cNvPr>
          <p:cNvSpPr txBox="1"/>
          <p:nvPr/>
        </p:nvSpPr>
        <p:spPr>
          <a:xfrm>
            <a:off x="724792" y="3261120"/>
            <a:ext cx="11899751" cy="1107996"/>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2200" b="1"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Rozwój usług opiekuńczych w formie ośrodków wsparcia dziennego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Ważną, szczególnie rekomendowaną w kontekście </a:t>
            </a:r>
            <a:r>
              <a:rPr kumimoji="0" lang="pl-PL" sz="2200" b="0" i="0" u="none" strike="noStrike" kern="1200" cap="none" spc="0" normalizeH="0" baseline="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deinstytucjonalizacji</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formą wsparcia są różnorodne ośrodki wsparcia dziennego dla osób z niepełnosprawnościami.</a:t>
            </a:r>
          </a:p>
        </p:txBody>
      </p:sp>
    </p:spTree>
    <p:extLst>
      <p:ext uri="{BB962C8B-B14F-4D97-AF65-F5344CB8AC3E}">
        <p14:creationId xmlns:p14="http://schemas.microsoft.com/office/powerpoint/2010/main" val="2664914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954D3-E264-F2A0-97FC-76E32BB4A523}"/>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CE3A5951-D2FD-5B37-A586-0AD893BF05B2}"/>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14</a:t>
            </a:fld>
            <a:endParaRPr lang="pl-PL" sz="1000" dirty="0">
              <a:solidFill>
                <a:srgbClr val="002073"/>
              </a:solidFill>
            </a:endParaRPr>
          </a:p>
        </p:txBody>
      </p:sp>
      <p:sp>
        <p:nvSpPr>
          <p:cNvPr id="6" name="pole tekstowe 5">
            <a:extLst>
              <a:ext uri="{FF2B5EF4-FFF2-40B4-BE49-F238E27FC236}">
                <a16:creationId xmlns:a16="http://schemas.microsoft.com/office/drawing/2014/main" id="{BCF24DB3-9372-8DC4-6E7B-D0EC39457F09}"/>
              </a:ext>
            </a:extLst>
          </p:cNvPr>
          <p:cNvSpPr txBox="1"/>
          <p:nvPr/>
        </p:nvSpPr>
        <p:spPr>
          <a:xfrm>
            <a:off x="651161" y="929719"/>
            <a:ext cx="11708709" cy="769441"/>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r>
              <a:rPr lang="en-US"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REKOMENDACJE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wynikające z </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Regionalnego Planu Rozwoju Usług Społecznych i </a:t>
            </a:r>
            <a:r>
              <a:rPr kumimoji="0" lang="pl-PL" sz="2200" b="0" i="0" u="none" strike="noStrike" kern="1200" cap="none" spc="0" normalizeH="0" baseline="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Deinstytucjonalizacji</a:t>
            </a:r>
            <a:r>
              <a:rPr kumimoji="0" lang="pl-PL" sz="2200"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dla Województwa Kujawsko-Pomorskiego: </a:t>
            </a:r>
            <a:r>
              <a:rPr lang="pl-PL" sz="2000" b="1" dirty="0">
                <a:solidFill>
                  <a:schemeClr val="tx2"/>
                </a:solidFill>
                <a:latin typeface="Lato" panose="020F0502020204030203" pitchFamily="34" charset="0"/>
                <a:ea typeface="Lato" panose="020F0502020204030203" pitchFamily="34" charset="0"/>
                <a:cs typeface="Lato" panose="020F0502020204030203" pitchFamily="34" charset="0"/>
                <a:sym typeface="Open Sans 1 Bold"/>
              </a:rPr>
              <a:t> </a:t>
            </a:r>
          </a:p>
        </p:txBody>
      </p:sp>
      <p:sp>
        <p:nvSpPr>
          <p:cNvPr id="14" name="pole tekstowe 13">
            <a:extLst>
              <a:ext uri="{FF2B5EF4-FFF2-40B4-BE49-F238E27FC236}">
                <a16:creationId xmlns:a16="http://schemas.microsoft.com/office/drawing/2014/main" id="{89DBD987-AA83-AE73-7951-AD2A03439825}"/>
              </a:ext>
            </a:extLst>
          </p:cNvPr>
          <p:cNvSpPr txBox="1"/>
          <p:nvPr/>
        </p:nvSpPr>
        <p:spPr>
          <a:xfrm>
            <a:off x="657051" y="1859870"/>
            <a:ext cx="12137450" cy="2800767"/>
          </a:xfrm>
          <a:prstGeom prst="rect">
            <a:avLst/>
          </a:prstGeom>
          <a:noFill/>
        </p:spPr>
        <p:txBody>
          <a:bodyPr wrap="square">
            <a:spAutoFit/>
          </a:bodyPr>
          <a:lstStyle/>
          <a:p>
            <a:pPr marL="342900" indent="-342900">
              <a:buFont typeface="Wingdings" panose="05000000000000000000" pitchFamily="2" charset="2"/>
              <a:buChar char="Ø"/>
            </a:pPr>
            <a:r>
              <a:rPr lang="pl-PL" sz="22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Zapewnienie warunków do rozwoju wsparcia w postaci WTZ i ZAZ </a:t>
            </a:r>
          </a:p>
          <a:p>
            <a:r>
              <a:rPr lang="pl-PL" sz="2200" b="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Integracja społeczna i zawodowa osób z niepełnosprawnością to jeden z podstawowych warunków prawidłowego i samodzielnego funkcjonowania w społeczeństwie. Wciąż jednymi z najpopularniejszych placówek w kontekście niepełnosprawności i aktywizacji społeczno-zawodowej są Zakłady Aktywności Zawodowej oraz Warsztaty Terapii Zajęciowej.</a:t>
            </a:r>
            <a:b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br>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Na przestrzeni ostatnich lat obserwuje się pewnego rodzaju impas w rozwoju podmiotów o charakterze reintegracyjnym (ZAZ i WTZ), pomimo występującego zainteresowania tworzeniem tego typu podmiotów.</a:t>
            </a:r>
            <a:endParaRPr lang="pl-PL" sz="2200" b="0"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endParaRPr>
          </a:p>
        </p:txBody>
      </p:sp>
      <p:sp>
        <p:nvSpPr>
          <p:cNvPr id="2" name="pole tekstowe 1">
            <a:extLst>
              <a:ext uri="{FF2B5EF4-FFF2-40B4-BE49-F238E27FC236}">
                <a16:creationId xmlns:a16="http://schemas.microsoft.com/office/drawing/2014/main" id="{E9A9C2A8-3707-D1A5-F0EB-C3A4B9A02118}"/>
              </a:ext>
            </a:extLst>
          </p:cNvPr>
          <p:cNvSpPr txBox="1"/>
          <p:nvPr/>
        </p:nvSpPr>
        <p:spPr>
          <a:xfrm>
            <a:off x="651161" y="4571925"/>
            <a:ext cx="12137450" cy="2800767"/>
          </a:xfrm>
          <a:prstGeom prst="rect">
            <a:avLst/>
          </a:prstGeom>
          <a:noFill/>
        </p:spPr>
        <p:txBody>
          <a:bodyPr wrap="square">
            <a:spAutoFit/>
          </a:bodyPr>
          <a:lstStyle/>
          <a:p>
            <a:pPr marL="342900" indent="-342900">
              <a:buFont typeface="Wingdings" panose="05000000000000000000" pitchFamily="2" charset="2"/>
              <a:buChar char="Ø"/>
            </a:pPr>
            <a:r>
              <a:rPr lang="pl-PL" sz="2200" b="1" i="0" u="none" strike="noStrike" baseline="0" dirty="0">
                <a:solidFill>
                  <a:schemeClr val="tx2"/>
                </a:solidFill>
                <a:latin typeface="Lato" panose="020F0502020204030203" pitchFamily="34" charset="0"/>
                <a:ea typeface="Lato" panose="020F0502020204030203" pitchFamily="34" charset="0"/>
                <a:cs typeface="Lato" panose="020F0502020204030203" pitchFamily="34" charset="0"/>
              </a:rPr>
              <a:t>Preferencje dla powiatów, w których potrzeby w zakresie podjęcia działań w obszarze wsparcia dla dorosłych osób z niepełnosprawnościami są najwyższe</a:t>
            </a:r>
          </a:p>
          <a:p>
            <a:r>
              <a:rPr lang="pl-PL" sz="2200" dirty="0">
                <a:solidFill>
                  <a:schemeClr val="tx2"/>
                </a:solidFill>
                <a:latin typeface="Lato" panose="020F0502020204030203" pitchFamily="34" charset="0"/>
                <a:ea typeface="Lato" panose="020F0502020204030203" pitchFamily="34" charset="0"/>
                <a:cs typeface="Lato" panose="020F0502020204030203" pitchFamily="34" charset="0"/>
              </a:rPr>
              <a:t>Sytuacja dotycząca natężenia występowania niepełnosprawności i jej rodzaju oraz skali wsparcia udzielanego osobom dorosłym z niepełnosprawnościami w powiatach województwa kujawsko-pomorskiego jest zróżnicowana. W celu wskazania powiatów znajdujących się w mniej korzystnej sytuacji, wymagających w pierwszej kolejności podejmowania działań mających na celu rozwój usług wsparcia środowiskowego dla osób z niepełnosprawnościami, na potrzeby RPDI opracowany został indeks, uwzględniający wartości różnych wskaźników.</a:t>
            </a:r>
          </a:p>
        </p:txBody>
      </p:sp>
      <p:sp>
        <p:nvSpPr>
          <p:cNvPr id="5" name="Tytuł 4">
            <a:extLst>
              <a:ext uri="{FF2B5EF4-FFF2-40B4-BE49-F238E27FC236}">
                <a16:creationId xmlns:a16="http://schemas.microsoft.com/office/drawing/2014/main" id="{904A9357-4534-899B-A1DE-659B58BD6BDF}"/>
              </a:ext>
            </a:extLst>
          </p:cNvPr>
          <p:cNvSpPr>
            <a:spLocks noGrp="1"/>
          </p:cNvSpPr>
          <p:nvPr>
            <p:ph type="title"/>
          </p:nvPr>
        </p:nvSpPr>
        <p:spPr>
          <a:xfrm>
            <a:off x="686630" y="287878"/>
            <a:ext cx="11217833" cy="561486"/>
          </a:xfrm>
        </p:spPr>
        <p:txBody>
          <a:bodyPr>
            <a:normAutofit fontScale="90000"/>
          </a:bodyPr>
          <a:lstStyle/>
          <a:p>
            <a:r>
              <a:rPr lang="pl-PL" sz="3600" dirty="0">
                <a:latin typeface="Lato" panose="020F0502020204030203" pitchFamily="34" charset="0"/>
                <a:ea typeface="Lato" panose="020F0502020204030203" pitchFamily="34" charset="0"/>
                <a:cs typeface="Lato" panose="020F0502020204030203" pitchFamily="34" charset="0"/>
                <a:sym typeface="Open Sans 1 Bold"/>
              </a:rPr>
              <a:t>ELEMENTY MAJĄCE WPŁYW NA ZAKRES NABORU (2 z 2) </a:t>
            </a:r>
            <a:br>
              <a:rPr lang="pl-PL" sz="3600" dirty="0">
                <a:latin typeface="Lato" panose="020F0502020204030203" pitchFamily="34" charset="0"/>
                <a:ea typeface="Lato" panose="020F0502020204030203" pitchFamily="34" charset="0"/>
                <a:cs typeface="Lato" panose="020F0502020204030203" pitchFamily="34" charset="0"/>
                <a:sym typeface="Open Sans 1 Bold"/>
              </a:rPr>
            </a:br>
            <a:endParaRPr lang="pl-PL"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478231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F5108-DA70-2BA9-E397-E22766057727}"/>
            </a:ext>
          </a:extLst>
        </p:cNvPr>
        <p:cNvGrpSpPr/>
        <p:nvPr/>
      </p:nvGrpSpPr>
      <p:grpSpPr>
        <a:xfrm>
          <a:off x="0" y="0"/>
          <a:ext cx="0" cy="0"/>
          <a:chOff x="0" y="0"/>
          <a:chExt cx="0" cy="0"/>
        </a:xfrm>
      </p:grpSpPr>
      <p:sp>
        <p:nvSpPr>
          <p:cNvPr id="4" name="Prostokąt: zaokrąglone rogi 3">
            <a:extLst>
              <a:ext uri="{FF2B5EF4-FFF2-40B4-BE49-F238E27FC236}">
                <a16:creationId xmlns:a16="http://schemas.microsoft.com/office/drawing/2014/main" id="{148BB6B1-26B6-38F4-A575-354356164132}"/>
              </a:ext>
            </a:extLst>
          </p:cNvPr>
          <p:cNvSpPr/>
          <p:nvPr/>
        </p:nvSpPr>
        <p:spPr>
          <a:xfrm>
            <a:off x="634516" y="251445"/>
            <a:ext cx="12245498" cy="5780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b="1" dirty="0">
                <a:solidFill>
                  <a:schemeClr val="tx2"/>
                </a:solidFill>
                <a:latin typeface="Lato" panose="020F0502020204030203" pitchFamily="34" charset="0"/>
                <a:ea typeface="Lato" panose="020F0502020204030203" pitchFamily="34" charset="0"/>
                <a:cs typeface="Lato" panose="020F0502020204030203" pitchFamily="34" charset="0"/>
              </a:rPr>
              <a:t>Typy projektów w naborze </a:t>
            </a:r>
          </a:p>
        </p:txBody>
      </p:sp>
      <p:sp>
        <p:nvSpPr>
          <p:cNvPr id="12" name="Prostokąt: zaokrąglone rogi 11">
            <a:extLst>
              <a:ext uri="{FF2B5EF4-FFF2-40B4-BE49-F238E27FC236}">
                <a16:creationId xmlns:a16="http://schemas.microsoft.com/office/drawing/2014/main" id="{5282E27B-C6C6-D333-3FF2-6EBBB3F0F85C}"/>
              </a:ext>
            </a:extLst>
          </p:cNvPr>
          <p:cNvSpPr/>
          <p:nvPr/>
        </p:nvSpPr>
        <p:spPr>
          <a:xfrm>
            <a:off x="535539" y="899518"/>
            <a:ext cx="12593059" cy="648072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endParaRPr lang="pl-PL" sz="2000" dirty="0">
              <a:solidFill>
                <a:srgbClr val="002073"/>
              </a:solidFill>
              <a:latin typeface="Calibri" panose="020F0502020204030204"/>
            </a:endParaRPr>
          </a:p>
          <a:p>
            <a:pPr marL="0" marR="0" lvl="0" indent="0" algn="l" defTabSz="914400" rtl="0" eaLnBrk="1" fontAlgn="auto" latinLnBrk="0" hangingPunct="1">
              <a:lnSpc>
                <a:spcPct val="100000"/>
              </a:lnSpc>
              <a:spcBef>
                <a:spcPts val="0"/>
              </a:spcBef>
              <a:spcAft>
                <a:spcPts val="800"/>
              </a:spcAft>
              <a:buClrTx/>
              <a:buSzTx/>
              <a:buFontTx/>
              <a:buNone/>
              <a:tabLst/>
              <a:defRPr/>
            </a:pPr>
            <a:endParaRPr lang="pl-PL" sz="2000" dirty="0">
              <a:solidFill>
                <a:srgbClr val="002073"/>
              </a:solidFill>
              <a:latin typeface="Calibri" panose="020F0502020204030204"/>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Budowa, przebudowa, remont, wyposażenie obiektów na potrzeby:</a:t>
            </a:r>
          </a:p>
          <a:p>
            <a:pPr marL="285750" marR="0" lvl="0" indent="-285750" algn="l" defTabSz="914400" rtl="0" eaLnBrk="1" fontAlgn="auto" latinLnBrk="0" hangingPunct="1">
              <a:lnSpc>
                <a:spcPct val="100000"/>
              </a:lnSpc>
              <a:spcBef>
                <a:spcPts val="0"/>
              </a:spcBef>
              <a:spcAft>
                <a:spcPts val="800"/>
              </a:spcAft>
              <a:buClrTx/>
              <a:buSzTx/>
              <a:buFont typeface="Wingdings" panose="05000000000000000000" pitchFamily="2" charset="2"/>
              <a:buChar char="§"/>
              <a:tabLst/>
              <a:defRPr/>
            </a:pP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usług wsparcia dziennego dla dorosłych osób z niepełnosprawnościami</a:t>
            </a:r>
            <a:r>
              <a:rPr kumimoji="0" lang="pl-PL"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1</a:t>
            </a: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w tym również z elementami opieki </a:t>
            </a:r>
            <a:r>
              <a:rPr kumimoji="0" lang="pl-PL" b="0" i="0" u="none" strike="noStrike" kern="1200" cap="none" spc="0" normalizeH="0" baseline="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wytchnieniowej</a:t>
            </a: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(np. środowiskowe domy samopomocy</a:t>
            </a:r>
            <a:r>
              <a:rPr kumimoji="0" lang="pl-PL"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2</a:t>
            </a: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lub</a:t>
            </a:r>
          </a:p>
          <a:p>
            <a:pPr marL="285750" marR="0" lvl="0" indent="-285750" algn="l" defTabSz="914400" rtl="0" eaLnBrk="1" fontAlgn="auto" latinLnBrk="0" hangingPunct="1">
              <a:lnSpc>
                <a:spcPct val="100000"/>
              </a:lnSpc>
              <a:spcBef>
                <a:spcPts val="0"/>
              </a:spcBef>
              <a:spcAft>
                <a:spcPts val="800"/>
              </a:spcAft>
              <a:buClrTx/>
              <a:buSzTx/>
              <a:buFont typeface="Wingdings" panose="05000000000000000000" pitchFamily="2" charset="2"/>
              <a:buChar char="§"/>
              <a:tabLst/>
              <a:defRPr/>
            </a:pP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usług aktywnej integracji - Warsztatów Terapii Zajęciowej lub Zakładów Aktywności Zawodowej (WTZ lub ZAZ)</a:t>
            </a:r>
            <a:r>
              <a:rPr kumimoji="0" lang="pl-PL"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3</a:t>
            </a: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a:t>
            </a:r>
          </a:p>
          <a:p>
            <a:pPr marR="0" lvl="0" algn="l" defTabSz="914400" rtl="0" eaLnBrk="1" fontAlgn="auto" latinLnBrk="0" hangingPunct="1">
              <a:lnSpc>
                <a:spcPct val="100000"/>
              </a:lnSpc>
              <a:spcBef>
                <a:spcPts val="0"/>
              </a:spcBef>
              <a:spcAft>
                <a:spcPts val="800"/>
              </a:spcAft>
              <a:buClrTx/>
              <a:buSzTx/>
              <a:tabLst/>
              <a:defRPr/>
            </a:pP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Budowa nowych obiektów jest możliwa jedynie gdy Wnioskodawca uzasadni brak możliwości wykorzystania, zgodnie z przeznaczeniem opisanym w projekcie, obiektów na danym obszarze.</a:t>
            </a:r>
          </a:p>
          <a:p>
            <a:pPr marR="0" lvl="0" algn="l" defTabSz="914400" rtl="0" eaLnBrk="1" fontAlgn="auto" latinLnBrk="0" hangingPunct="1">
              <a:lnSpc>
                <a:spcPct val="100000"/>
              </a:lnSpc>
              <a:spcBef>
                <a:spcPts val="0"/>
              </a:spcBef>
              <a:spcAft>
                <a:spcPts val="800"/>
              </a:spcAft>
              <a:buClrTx/>
              <a:buSzTx/>
              <a:tabLst/>
              <a:defRPr/>
            </a:pPr>
            <a:endParaRPr lang="pl-PL" dirty="0">
              <a:solidFill>
                <a:srgbClr val="002073"/>
              </a:solidFill>
              <a:latin typeface="Lato" panose="020F0502020204030203" pitchFamily="34" charset="0"/>
              <a:ea typeface="Lato" panose="020F0502020204030203" pitchFamily="34" charset="0"/>
              <a:cs typeface="Lato" panose="020F0502020204030203" pitchFamily="34" charset="0"/>
            </a:endParaRPr>
          </a:p>
          <a:p>
            <a:pPr marR="0" lvl="0" algn="l" defTabSz="914400" rtl="0" eaLnBrk="1" fontAlgn="auto" latinLnBrk="0" hangingPunct="1">
              <a:lnSpc>
                <a:spcPct val="100000"/>
              </a:lnSpc>
              <a:spcBef>
                <a:spcPts val="0"/>
              </a:spcBef>
              <a:spcAft>
                <a:spcPts val="800"/>
              </a:spcAft>
              <a:buClrTx/>
              <a:buSzTx/>
              <a:tabLst/>
              <a:defRPr/>
            </a:pPr>
            <a:r>
              <a:rPr kumimoji="0" lang="pl-PL"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1</a:t>
            </a:r>
            <a:r>
              <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a:t>
            </a:r>
            <a:r>
              <a:rPr lang="pl-PL" dirty="0">
                <a:solidFill>
                  <a:srgbClr val="002073"/>
                </a:solidFill>
                <a:latin typeface="Lato" panose="020F0502020204030203" pitchFamily="34" charset="0"/>
                <a:ea typeface="Lato" panose="020F0502020204030203" pitchFamily="34" charset="0"/>
                <a:cs typeface="Lato" panose="020F0502020204030203" pitchFamily="34" charset="0"/>
              </a:rPr>
              <a:t>Z wyłączeniem dziennych domów pomocy oraz klubów seniora.</a:t>
            </a:r>
            <a:endParaRPr kumimoji="0" lang="pl-PL" b="0" i="0" u="none" strike="noStrike" kern="1200" cap="none" spc="0" normalizeH="0" baseline="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endParaRPr>
          </a:p>
          <a:p>
            <a:pPr marR="0" lvl="0" algn="l" defTabSz="914400" rtl="0" eaLnBrk="1" fontAlgn="auto" latinLnBrk="0" hangingPunct="1">
              <a:lnSpc>
                <a:spcPct val="100000"/>
              </a:lnSpc>
              <a:spcBef>
                <a:spcPts val="0"/>
              </a:spcBef>
              <a:spcAft>
                <a:spcPts val="800"/>
              </a:spcAft>
              <a:buClrTx/>
              <a:buSzTx/>
              <a:tabLst/>
              <a:defRPr/>
            </a:pPr>
            <a:r>
              <a:rPr lang="pl-PL" baseline="30000" dirty="0">
                <a:solidFill>
                  <a:srgbClr val="002073"/>
                </a:solidFill>
                <a:latin typeface="Lato" panose="020F0502020204030203" pitchFamily="34" charset="0"/>
                <a:ea typeface="Lato" panose="020F0502020204030203" pitchFamily="34" charset="0"/>
                <a:cs typeface="Lato" panose="020F0502020204030203" pitchFamily="34" charset="0"/>
              </a:rPr>
              <a:t>2</a:t>
            </a:r>
            <a:r>
              <a:rPr lang="pl-PL" dirty="0">
                <a:solidFill>
                  <a:srgbClr val="002073"/>
                </a:solidFill>
                <a:latin typeface="Lato" panose="020F0502020204030203" pitchFamily="34" charset="0"/>
                <a:ea typeface="Lato" panose="020F0502020204030203" pitchFamily="34" charset="0"/>
                <a:cs typeface="Lato" panose="020F0502020204030203" pitchFamily="34" charset="0"/>
              </a:rPr>
              <a:t> Forma wsparcia realizowana zgodnie z warunkami określonymi w ustawie z dnia 12 marca 2004 r. o pomocy społecznej (Dz. U. z 2024 r. poz. 1283 z </a:t>
            </a:r>
            <a:r>
              <a:rPr lang="pl-PL" dirty="0" err="1">
                <a:solidFill>
                  <a:srgbClr val="002073"/>
                </a:solidFill>
                <a:latin typeface="Lato" panose="020F0502020204030203" pitchFamily="34" charset="0"/>
                <a:ea typeface="Lato" panose="020F0502020204030203" pitchFamily="34" charset="0"/>
                <a:cs typeface="Lato" panose="020F0502020204030203" pitchFamily="34" charset="0"/>
              </a:rPr>
              <a:t>późn</a:t>
            </a:r>
            <a:r>
              <a:rPr lang="pl-PL" dirty="0">
                <a:solidFill>
                  <a:srgbClr val="002073"/>
                </a:solidFill>
                <a:latin typeface="Lato" panose="020F0502020204030203" pitchFamily="34" charset="0"/>
                <a:ea typeface="Lato" panose="020F0502020204030203" pitchFamily="34" charset="0"/>
                <a:cs typeface="Lato" panose="020F0502020204030203" pitchFamily="34" charset="0"/>
              </a:rPr>
              <a:t>. zm.) oraz Rozporządzeniu Ministra Pracy i Polityki Społecznej z dnia 9 grudnia 2010 r. w sprawie środowiskowych domów samopomocy (Dz. U. z 2020 r. poz. 249). </a:t>
            </a:r>
          </a:p>
          <a:p>
            <a:pPr marR="0" lvl="0" algn="l" defTabSz="914400" rtl="0" eaLnBrk="1" fontAlgn="auto" latinLnBrk="0" hangingPunct="1">
              <a:lnSpc>
                <a:spcPct val="100000"/>
              </a:lnSpc>
              <a:spcBef>
                <a:spcPts val="0"/>
              </a:spcBef>
              <a:spcAft>
                <a:spcPts val="800"/>
              </a:spcAft>
              <a:buClrTx/>
              <a:buSzTx/>
              <a:tabLst/>
              <a:defRPr/>
            </a:pPr>
            <a:r>
              <a:rPr kumimoji="0" lang="pl-PL" b="0" i="0" u="none" strike="noStrike" kern="1200" cap="none" spc="0" normalizeH="0" baseline="3000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3</a:t>
            </a:r>
            <a:r>
              <a:rPr kumimoji="0" lang="pl-PL" b="0" i="0" u="none" strike="noStrike" kern="1200" cap="none" spc="0" normalizeH="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Formy wsparcia realizowane zgodnie z warunkami określonymi w Ustawie z dnia 27 sierpnia 1997 r. o rehabilitacji zawodowej i społecznej oraz zatrudnianiu osób z niepełnosprawnościami (Dz. U. z 2024 r. poz. 44 z </a:t>
            </a:r>
            <a:r>
              <a:rPr kumimoji="0" lang="pl-PL" b="0" i="0" u="none" strike="noStrike" kern="1200" cap="none" spc="0" normalizeH="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późn</a:t>
            </a:r>
            <a:r>
              <a:rPr kumimoji="0" lang="pl-PL" b="0" i="0" u="none" strike="noStrike" kern="1200" cap="none" spc="0" normalizeH="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zm.), Rozporządzeniu Ministra Gospodarki, Pracy i Polityki Społecznej z dnia 25 marca 2004 r. w sprawie Warsztatów Terapii Zajęciowej (Dz. U. z 2021 r. poz. 2284) oraz Rozporządzeniu Ministra Pracy i Polityki Społecznej z dnia 17 lipca 2012 r. w sprawie Zakładów Aktywności Zawodowej (Dz. U. z 2021 r. poz. 1934 z </a:t>
            </a:r>
            <a:r>
              <a:rPr kumimoji="0" lang="pl-PL" b="0" i="0" u="none" strike="noStrike" kern="1200" cap="none" spc="0" normalizeH="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późn</a:t>
            </a:r>
            <a:r>
              <a:rPr kumimoji="0" lang="pl-PL" b="0" i="0" u="none" strike="noStrike" kern="1200" cap="none" spc="0" normalizeH="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 </a:t>
            </a:r>
            <a:r>
              <a:rPr kumimoji="0" lang="pl-PL" b="0" i="0" u="none" strike="noStrike" kern="1200" cap="none" spc="0" normalizeH="0" noProof="0" dirty="0" err="1">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zm</a:t>
            </a:r>
            <a:r>
              <a:rPr kumimoji="0" lang="pl-PL" b="0" i="0" u="none" strike="noStrike" kern="1200" cap="none" spc="0" normalizeH="0" noProof="0" dirty="0">
                <a:ln>
                  <a:noFill/>
                </a:ln>
                <a:solidFill>
                  <a:srgbClr val="002073"/>
                </a:solidFill>
                <a:effectLst/>
                <a:uLnTx/>
                <a:uFillTx/>
                <a:latin typeface="Lato" panose="020F0502020204030203" pitchFamily="34" charset="0"/>
                <a:ea typeface="Lato" panose="020F0502020204030203" pitchFamily="34" charset="0"/>
                <a:cs typeface="Lato" panose="020F0502020204030203" pitchFamily="34" charset="0"/>
              </a:rPr>
              <a:t>).</a:t>
            </a:r>
          </a:p>
          <a:p>
            <a:pPr marR="0" lvl="0" algn="l" defTabSz="914400" rtl="0" eaLnBrk="1" fontAlgn="auto" latinLnBrk="0" hangingPunct="1">
              <a:lnSpc>
                <a:spcPct val="100000"/>
              </a:lnSpc>
              <a:spcBef>
                <a:spcPts val="0"/>
              </a:spcBef>
              <a:spcAft>
                <a:spcPts val="800"/>
              </a:spcAft>
              <a:buClrTx/>
              <a:buSzTx/>
              <a:tabLst/>
              <a:defRPr/>
            </a:pPr>
            <a:endParaRPr kumimoji="0" lang="pl-PL" sz="2000" b="0" i="0" u="none" strike="noStrike" kern="1200" cap="none" spc="0" normalizeH="0" noProof="0" dirty="0">
              <a:ln>
                <a:noFill/>
              </a:ln>
              <a:solidFill>
                <a:srgbClr val="002073"/>
              </a:solidFill>
              <a:effectLst/>
              <a:uLnTx/>
              <a:uFillTx/>
              <a:latin typeface="Calibri" panose="020F0502020204030204"/>
              <a:ea typeface="+mn-ea"/>
              <a:cs typeface="+mn-cs"/>
            </a:endParaRPr>
          </a:p>
          <a:p>
            <a:pPr marL="447675" lvl="0" indent="-447675">
              <a:spcAft>
                <a:spcPts val="300"/>
              </a:spcAft>
              <a:buFont typeface="Wingdings" panose="05000000000000000000" pitchFamily="2" charset="2"/>
              <a:buChar char="§"/>
            </a:pPr>
            <a:endParaRPr lang="pl-PL" sz="2000" dirty="0">
              <a:solidFill>
                <a:schemeClr val="tx2"/>
              </a:solidFill>
              <a:cs typeface="Arial" panose="020B0604020202020204" pitchFamily="34" charset="0"/>
            </a:endParaRPr>
          </a:p>
        </p:txBody>
      </p:sp>
    </p:spTree>
    <p:extLst>
      <p:ext uri="{BB962C8B-B14F-4D97-AF65-F5344CB8AC3E}">
        <p14:creationId xmlns:p14="http://schemas.microsoft.com/office/powerpoint/2010/main" val="4207949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CFA21B-1FE3-60DD-8D42-78DB8BAA4A86}"/>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EC911991-D2D8-5366-5066-89BCC3068D16}"/>
              </a:ext>
            </a:extLst>
          </p:cNvPr>
          <p:cNvSpPr>
            <a:spLocks noGrp="1"/>
          </p:cNvSpPr>
          <p:nvPr>
            <p:ph type="subTitle" idx="1"/>
          </p:nvPr>
        </p:nvSpPr>
        <p:spPr>
          <a:xfrm>
            <a:off x="1922582" y="2820998"/>
            <a:ext cx="9955609" cy="985591"/>
          </a:xfrm>
        </p:spPr>
        <p:txBody>
          <a:bodyPr>
            <a:noAutofit/>
          </a:bodyPr>
          <a:lstStyle/>
          <a:p>
            <a:pPr algn="ctr">
              <a:spcBef>
                <a:spcPts val="0"/>
              </a:spcBef>
            </a:pPr>
            <a:endParaRPr lang="pl-PL" dirty="0">
              <a:latin typeface="+mn-lt"/>
              <a:cs typeface="Arial" panose="020B0604020202020204" pitchFamily="34" charset="0"/>
            </a:endParaRPr>
          </a:p>
          <a:p>
            <a:pPr algn="ctr">
              <a:spcBef>
                <a:spcPts val="0"/>
              </a:spcBef>
            </a:pPr>
            <a:r>
              <a:rPr lang="pl-PL" dirty="0">
                <a:latin typeface="Lato" panose="020F0502020204030203" pitchFamily="34" charset="0"/>
                <a:ea typeface="Lato" panose="020F0502020204030203" pitchFamily="34" charset="0"/>
                <a:cs typeface="Lato" panose="020F0502020204030203" pitchFamily="34" charset="0"/>
              </a:rPr>
              <a:t>Zasady udzielania dofinansowania </a:t>
            </a:r>
            <a:br>
              <a:rPr lang="pl-PL" dirty="0">
                <a:latin typeface="Lato" panose="020F0502020204030203" pitchFamily="34" charset="0"/>
                <a:ea typeface="Lato" panose="020F0502020204030203" pitchFamily="34" charset="0"/>
                <a:cs typeface="Lato" panose="020F0502020204030203" pitchFamily="34" charset="0"/>
              </a:rPr>
            </a:br>
            <a:r>
              <a:rPr lang="pl-PL" dirty="0">
                <a:latin typeface="Lato" panose="020F0502020204030203" pitchFamily="34" charset="0"/>
                <a:ea typeface="Lato" panose="020F0502020204030203" pitchFamily="34" charset="0"/>
                <a:cs typeface="Lato" panose="020F0502020204030203" pitchFamily="34" charset="0"/>
              </a:rPr>
              <a:t>w naborze </a:t>
            </a:r>
          </a:p>
          <a:p>
            <a:pPr algn="ctr"/>
            <a:br>
              <a:rPr lang="pl-PL" sz="2514" dirty="0">
                <a:latin typeface="Lato" panose="020F0502020204030203" pitchFamily="34" charset="0"/>
                <a:ea typeface="Lato" panose="020F0502020204030203" pitchFamily="34" charset="0"/>
                <a:cs typeface="Lato" panose="020F0502020204030203" pitchFamily="34" charset="0"/>
              </a:rPr>
            </a:br>
            <a:endParaRPr lang="pl-PL" sz="2514" dirty="0">
              <a:latin typeface="Lato" panose="020F0502020204030203" pitchFamily="34" charset="0"/>
              <a:ea typeface="Lato" panose="020F0502020204030203" pitchFamily="34" charset="0"/>
              <a:cs typeface="Lato" panose="020F0502020204030203" pitchFamily="34" charset="0"/>
            </a:endParaRPr>
          </a:p>
        </p:txBody>
      </p:sp>
      <p:pic>
        <p:nvPicPr>
          <p:cNvPr id="5" name="Obraz 4">
            <a:extLst>
              <a:ext uri="{FF2B5EF4-FFF2-40B4-BE49-F238E27FC236}">
                <a16:creationId xmlns:a16="http://schemas.microsoft.com/office/drawing/2014/main" id="{B376B941-391F-DE16-4A58-FABF27705D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70558"/>
            <a:ext cx="12796191" cy="1189117"/>
          </a:xfrm>
          <a:prstGeom prst="rect">
            <a:avLst/>
          </a:prstGeom>
        </p:spPr>
      </p:pic>
    </p:spTree>
    <p:extLst>
      <p:ext uri="{BB962C8B-B14F-4D97-AF65-F5344CB8AC3E}">
        <p14:creationId xmlns:p14="http://schemas.microsoft.com/office/powerpoint/2010/main" val="2984733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742C5-A3DE-70E9-3C41-5B103DD94A9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4144E90-2E9F-42EE-F8FD-C87ADC08540A}"/>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1D424E93-6496-D0AB-30D5-0E2F36BBFE1A}"/>
              </a:ext>
            </a:extLst>
          </p:cNvPr>
          <p:cNvSpPr>
            <a:spLocks noGrp="1"/>
          </p:cNvSpPr>
          <p:nvPr>
            <p:ph type="subTitle" idx="1"/>
          </p:nvPr>
        </p:nvSpPr>
        <p:spPr>
          <a:xfrm>
            <a:off x="1922582" y="2820998"/>
            <a:ext cx="9955609" cy="3119079"/>
          </a:xfrm>
        </p:spPr>
        <p:txBody>
          <a:bodyPr>
            <a:noAutofit/>
          </a:bodyPr>
          <a:lstStyle/>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Zasady udzielania dofinansowania </a:t>
            </a:r>
            <a:br>
              <a:rPr lang="pl-PL" sz="2400" dirty="0">
                <a:latin typeface="Lato" panose="020F0502020204030203" pitchFamily="34" charset="0"/>
                <a:ea typeface="Lato" panose="020F0502020204030203" pitchFamily="34" charset="0"/>
                <a:cs typeface="Lato" panose="020F0502020204030203" pitchFamily="34" charset="0"/>
              </a:rPr>
            </a:br>
            <a:r>
              <a:rPr lang="pl-PL" sz="2400" dirty="0">
                <a:latin typeface="Lato" panose="020F0502020204030203" pitchFamily="34" charset="0"/>
                <a:ea typeface="Lato" panose="020F0502020204030203" pitchFamily="34" charset="0"/>
                <a:cs typeface="Lato" panose="020F0502020204030203" pitchFamily="34" charset="0"/>
              </a:rPr>
              <a:t>w naborze</a:t>
            </a: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Kryteria wyboru projektów</a:t>
            </a: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 C. KRYTERIA MERYTORYCZNE SZCZEGÓŁOWE</a:t>
            </a: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 D. KRYTERIA MERYTORYCZNE PUNKTOWE, W TYM ROZTRZYGAJĄCE</a:t>
            </a:r>
          </a:p>
          <a:p>
            <a:pPr algn="ctr"/>
            <a:br>
              <a:rPr lang="pl-PL" sz="2400" dirty="0">
                <a:latin typeface="Lato" panose="020F0502020204030203" pitchFamily="34" charset="0"/>
                <a:ea typeface="Lato" panose="020F0502020204030203" pitchFamily="34" charset="0"/>
                <a:cs typeface="Lato" panose="020F0502020204030203" pitchFamily="34" charset="0"/>
              </a:rPr>
            </a:br>
            <a:endParaRPr lang="pl-PL" sz="2400" dirty="0">
              <a:latin typeface="Lato" panose="020F0502020204030203" pitchFamily="34" charset="0"/>
              <a:ea typeface="Lato" panose="020F0502020204030203" pitchFamily="34" charset="0"/>
              <a:cs typeface="Lato" panose="020F0502020204030203" pitchFamily="34" charset="0"/>
            </a:endParaRPr>
          </a:p>
        </p:txBody>
      </p:sp>
      <p:pic>
        <p:nvPicPr>
          <p:cNvPr id="5" name="Obraz 4">
            <a:extLst>
              <a:ext uri="{FF2B5EF4-FFF2-40B4-BE49-F238E27FC236}">
                <a16:creationId xmlns:a16="http://schemas.microsoft.com/office/drawing/2014/main" id="{793B5363-DD47-911D-E1E7-221478855E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70558"/>
            <a:ext cx="12796191" cy="1189117"/>
          </a:xfrm>
          <a:prstGeom prst="rect">
            <a:avLst/>
          </a:prstGeom>
        </p:spPr>
      </p:pic>
    </p:spTree>
    <p:extLst>
      <p:ext uri="{BB962C8B-B14F-4D97-AF65-F5344CB8AC3E}">
        <p14:creationId xmlns:p14="http://schemas.microsoft.com/office/powerpoint/2010/main" val="2404256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6FE415E-D3B3-2ABF-C712-5D4AE7B19DDC}"/>
              </a:ext>
            </a:extLst>
          </p:cNvPr>
          <p:cNvSpPr/>
          <p:nvPr/>
        </p:nvSpPr>
        <p:spPr>
          <a:xfrm>
            <a:off x="788602" y="-5735"/>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 z 20) </a:t>
            </a:r>
          </a:p>
          <a:p>
            <a:pPr algn="ctr" defTabSz="574700">
              <a:defRPr/>
            </a:pPr>
            <a:endParaRPr lang="pl-PL" sz="2011" b="1" dirty="0">
              <a:solidFill>
                <a:srgbClr val="002073"/>
              </a:solidFill>
              <a:latin typeface="Calibri" panose="020F0502020204030204"/>
            </a:endParaRPr>
          </a:p>
        </p:txBody>
      </p:sp>
      <p:sp>
        <p:nvSpPr>
          <p:cNvPr id="3" name="Symbol zastępczy zawartości 2">
            <a:extLst>
              <a:ext uri="{FF2B5EF4-FFF2-40B4-BE49-F238E27FC236}">
                <a16:creationId xmlns:a16="http://schemas.microsoft.com/office/drawing/2014/main" id="{E00912F0-12EA-CA36-B1E9-80BBCC7F0EF3}"/>
              </a:ext>
            </a:extLst>
          </p:cNvPr>
          <p:cNvSpPr>
            <a:spLocks noGrp="1"/>
          </p:cNvSpPr>
          <p:nvPr>
            <p:ph idx="1"/>
          </p:nvPr>
        </p:nvSpPr>
        <p:spPr>
          <a:xfrm>
            <a:off x="634560" y="990443"/>
            <a:ext cx="7453479" cy="723870"/>
          </a:xfrm>
        </p:spPr>
        <p:txBody>
          <a:bodyPr>
            <a:normAutofit/>
          </a:bodyPr>
          <a:lstStyle/>
          <a:p>
            <a:pPr marL="0" indent="0" defTabSz="574700">
              <a:lnSpc>
                <a:spcPct val="100000"/>
              </a:lnSpc>
              <a:spcBef>
                <a:spcPts val="0"/>
              </a:spcBef>
              <a:buClrTx/>
              <a:buNone/>
              <a:defRPr/>
            </a:pPr>
            <a:r>
              <a:rPr lang="pl-PL" sz="2514" b="1" dirty="0">
                <a:solidFill>
                  <a:srgbClr val="002073"/>
                </a:solidFill>
                <a:latin typeface="Lato" panose="020F0502020204030203" pitchFamily="34" charset="0"/>
                <a:ea typeface="Lato" panose="020F0502020204030203" pitchFamily="34" charset="0"/>
                <a:cs typeface="Lato" panose="020F0502020204030203" pitchFamily="34" charset="0"/>
              </a:rPr>
              <a:t>C. Kryteria merytoryczne szczegółowe </a:t>
            </a:r>
          </a:p>
        </p:txBody>
      </p:sp>
      <p:sp>
        <p:nvSpPr>
          <p:cNvPr id="8" name="Rectangle 1">
            <a:extLst>
              <a:ext uri="{FF2B5EF4-FFF2-40B4-BE49-F238E27FC236}">
                <a16:creationId xmlns:a16="http://schemas.microsoft.com/office/drawing/2014/main" id="{5146A439-0243-2D50-2668-1DC715E783F3}"/>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8232F572-EA37-D994-BF3F-5DE80D6460D0}"/>
              </a:ext>
            </a:extLst>
          </p:cNvPr>
          <p:cNvGraphicFramePr>
            <a:graphicFrameLocks noGrp="1"/>
          </p:cNvGraphicFramePr>
          <p:nvPr>
            <p:extLst>
              <p:ext uri="{D42A27DB-BD31-4B8C-83A1-F6EECF244321}">
                <p14:modId xmlns:p14="http://schemas.microsoft.com/office/powerpoint/2010/main" val="40855119"/>
              </p:ext>
            </p:extLst>
          </p:nvPr>
        </p:nvGraphicFramePr>
        <p:xfrm>
          <a:off x="200931" y="1574148"/>
          <a:ext cx="13105456" cy="5672914"/>
        </p:xfrm>
        <a:graphic>
          <a:graphicData uri="http://schemas.openxmlformats.org/drawingml/2006/table">
            <a:tbl>
              <a:tblPr firstRow="1" bandRow="1">
                <a:tableStyleId>{00A15C55-8517-42AA-B614-E9B94910E393}</a:tableStyleId>
              </a:tblPr>
              <a:tblGrid>
                <a:gridCol w="1003468">
                  <a:extLst>
                    <a:ext uri="{9D8B030D-6E8A-4147-A177-3AD203B41FA5}">
                      <a16:colId xmlns:a16="http://schemas.microsoft.com/office/drawing/2014/main" val="1408631315"/>
                    </a:ext>
                  </a:extLst>
                </a:gridCol>
                <a:gridCol w="1899976">
                  <a:extLst>
                    <a:ext uri="{9D8B030D-6E8A-4147-A177-3AD203B41FA5}">
                      <a16:colId xmlns:a16="http://schemas.microsoft.com/office/drawing/2014/main" val="1689937520"/>
                    </a:ext>
                  </a:extLst>
                </a:gridCol>
                <a:gridCol w="6799918">
                  <a:extLst>
                    <a:ext uri="{9D8B030D-6E8A-4147-A177-3AD203B41FA5}">
                      <a16:colId xmlns:a16="http://schemas.microsoft.com/office/drawing/2014/main" val="1968303886"/>
                    </a:ext>
                  </a:extLst>
                </a:gridCol>
                <a:gridCol w="3402094">
                  <a:extLst>
                    <a:ext uri="{9D8B030D-6E8A-4147-A177-3AD203B41FA5}">
                      <a16:colId xmlns:a16="http://schemas.microsoft.com/office/drawing/2014/main" val="4051011040"/>
                    </a:ext>
                  </a:extLst>
                </a:gridCol>
              </a:tblGrid>
              <a:tr h="625628">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marL="0" marR="0" lvl="0" indent="0" algn="l" defTabSz="1007943" rtl="0" eaLnBrk="1" fontAlgn="auto" latinLnBrk="0" hangingPunct="1">
                        <a:lnSpc>
                          <a:spcPct val="100000"/>
                        </a:lnSpc>
                        <a:spcBef>
                          <a:spcPts val="0"/>
                        </a:spcBef>
                        <a:spcAft>
                          <a:spcPts val="0"/>
                        </a:spcAft>
                        <a:buClrTx/>
                        <a:buSzTx/>
                        <a:buFontTx/>
                        <a:buNone/>
                        <a:tabLst/>
                        <a:defRPr/>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32547013"/>
                  </a:ext>
                </a:extLst>
              </a:tr>
              <a:tr h="4722816">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C.1</a:t>
                      </a:r>
                    </a:p>
                    <a:p>
                      <a:endParaRPr lang="pl-PL" sz="31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18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Maksymalna wartość projektu</a:t>
                      </a:r>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1200"/>
                        </a:spcAft>
                      </a:pPr>
                      <a:r>
                        <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W tym kryterium sprawdzamy, czy maksymalna wartość dofinansowania projektu ze środków Europejskiego Funduszu Rozwoju Regionalnego oraz Budżetu Państwa nie przekracza 10 000 000 zł. </a:t>
                      </a:r>
                    </a:p>
                    <a:p>
                      <a:r>
                        <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a:t>
                      </a:r>
                    </a:p>
                    <a:p>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
        <p:nvSpPr>
          <p:cNvPr id="4" name="pole tekstowe 3">
            <a:extLst>
              <a:ext uri="{FF2B5EF4-FFF2-40B4-BE49-F238E27FC236}">
                <a16:creationId xmlns:a16="http://schemas.microsoft.com/office/drawing/2014/main" id="{30FEDDDD-C0D5-A3C6-1F9F-EE5D1BA3E22C}"/>
              </a:ext>
            </a:extLst>
          </p:cNvPr>
          <p:cNvSpPr txBox="1"/>
          <p:nvPr/>
        </p:nvSpPr>
        <p:spPr>
          <a:xfrm>
            <a:off x="200931" y="6636345"/>
            <a:ext cx="13105456"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val="581610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6FE415E-D3B3-2ABF-C712-5D4AE7B19DDC}"/>
              </a:ext>
            </a:extLst>
          </p:cNvPr>
          <p:cNvSpPr/>
          <p:nvPr/>
        </p:nvSpPr>
        <p:spPr>
          <a:xfrm>
            <a:off x="743223" y="179437"/>
            <a:ext cx="11862569" cy="5660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(2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5146A439-0243-2D50-2668-1DC715E783F3}"/>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8232F572-EA37-D994-BF3F-5DE80D6460D0}"/>
              </a:ext>
            </a:extLst>
          </p:cNvPr>
          <p:cNvGraphicFramePr>
            <a:graphicFrameLocks noGrp="1"/>
          </p:cNvGraphicFramePr>
          <p:nvPr>
            <p:extLst>
              <p:ext uri="{D42A27DB-BD31-4B8C-83A1-F6EECF244321}">
                <p14:modId xmlns:p14="http://schemas.microsoft.com/office/powerpoint/2010/main" val="509649953"/>
              </p:ext>
            </p:extLst>
          </p:nvPr>
        </p:nvGraphicFramePr>
        <p:xfrm>
          <a:off x="167159" y="745478"/>
          <a:ext cx="13105456" cy="6580703"/>
        </p:xfrm>
        <a:graphic>
          <a:graphicData uri="http://schemas.openxmlformats.org/drawingml/2006/table">
            <a:tbl>
              <a:tblPr firstRow="1" bandRow="1">
                <a:tableStyleId>{00A15C55-8517-42AA-B614-E9B94910E393}</a:tableStyleId>
              </a:tblPr>
              <a:tblGrid>
                <a:gridCol w="1003468">
                  <a:extLst>
                    <a:ext uri="{9D8B030D-6E8A-4147-A177-3AD203B41FA5}">
                      <a16:colId xmlns:a16="http://schemas.microsoft.com/office/drawing/2014/main" val="1408631315"/>
                    </a:ext>
                  </a:extLst>
                </a:gridCol>
                <a:gridCol w="1899976">
                  <a:extLst>
                    <a:ext uri="{9D8B030D-6E8A-4147-A177-3AD203B41FA5}">
                      <a16:colId xmlns:a16="http://schemas.microsoft.com/office/drawing/2014/main" val="1689937520"/>
                    </a:ext>
                  </a:extLst>
                </a:gridCol>
                <a:gridCol w="6745628">
                  <a:extLst>
                    <a:ext uri="{9D8B030D-6E8A-4147-A177-3AD203B41FA5}">
                      <a16:colId xmlns:a16="http://schemas.microsoft.com/office/drawing/2014/main" val="1968303886"/>
                    </a:ext>
                  </a:extLst>
                </a:gridCol>
                <a:gridCol w="3456384">
                  <a:extLst>
                    <a:ext uri="{9D8B030D-6E8A-4147-A177-3AD203B41FA5}">
                      <a16:colId xmlns:a16="http://schemas.microsoft.com/office/drawing/2014/main" val="4051011040"/>
                    </a:ext>
                  </a:extLst>
                </a:gridCol>
              </a:tblGrid>
              <a:tr h="586087">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917121">
                <a:tc>
                  <a:txBody>
                    <a:bodyPr/>
                    <a:lstStyle/>
                    <a:p>
                      <a:pPr algn="l">
                        <a:lnSpc>
                          <a:spcPct val="100000"/>
                        </a:lnSpc>
                        <a:spcAft>
                          <a:spcPts val="1000"/>
                        </a:spcAft>
                        <a:buNone/>
                      </a:pPr>
                      <a:r>
                        <a:rPr lang="pl-PL" sz="1800" b="1" dirty="0">
                          <a:effectLst/>
                          <a:latin typeface="Lato" panose="020F0502020204030203" pitchFamily="34" charset="0"/>
                          <a:ea typeface="Lato" panose="020F0502020204030203" pitchFamily="34" charset="0"/>
                          <a:cs typeface="Lato" panose="020F0502020204030203" pitchFamily="34" charset="0"/>
                        </a:rPr>
                        <a:t>C.2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1000"/>
                        </a:spcAft>
                        <a:buNone/>
                      </a:pPr>
                      <a:r>
                        <a:rPr lang="pl-PL" sz="1800" b="1" dirty="0">
                          <a:effectLst/>
                          <a:latin typeface="Lato" panose="020F0502020204030203" pitchFamily="34" charset="0"/>
                          <a:ea typeface="Lato" panose="020F0502020204030203" pitchFamily="34" charset="0"/>
                          <a:cs typeface="Lato" panose="020F0502020204030203" pitchFamily="34" charset="0"/>
                        </a:rPr>
                        <a:t>Projekt zakłada wsparcie infrastruktury służącej zwiększeniu dostępności do usług świadczonych w  społeczności lokalnej lub usług aktywnej integracji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projekt zakłada wsparcie infrastruktury służącej zwiększeniu dostępności do usług świadczonych w społeczności lokalnej lub usług aktywnej integracji, tzn. czy:</a:t>
                      </a:r>
                    </a:p>
                    <a:p>
                      <a:pPr marL="342900" lvl="0" indent="-342900" algn="l">
                        <a:lnSpc>
                          <a:spcPct val="100000"/>
                        </a:lnSpc>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w zakresie inwestycji w infrastrukturę na potrzeby usług wsparcia dziennego dla dorosłych osób z niepełnosprawnościami:</a:t>
                      </a:r>
                    </a:p>
                    <a:p>
                      <a:pPr marL="342900" lvl="0" indent="-342900" algn="l">
                        <a:lnSpc>
                          <a:spcPct val="100000"/>
                        </a:lnSpc>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usługi zaplanowane do realizacji w ramach wspartej infrastruktury wpisują się w definicję usług świadczonych w społeczności lokalnej* </a:t>
                      </a:r>
                      <a:r>
                        <a:rPr lang="pl-PL" sz="1800" b="1" dirty="0">
                          <a:effectLst/>
                          <a:latin typeface="Lato" panose="020F0502020204030203" pitchFamily="34" charset="0"/>
                          <a:ea typeface="Lato" panose="020F0502020204030203" pitchFamily="34" charset="0"/>
                          <a:cs typeface="Lato" panose="020F0502020204030203" pitchFamily="34" charset="0"/>
                        </a:rPr>
                        <a:t>i</a:t>
                      </a:r>
                    </a:p>
                    <a:p>
                      <a:pPr marL="342900" lvl="0" indent="-342900" algn="l">
                        <a:lnSpc>
                          <a:spcPct val="100000"/>
                        </a:lnSpc>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nastąpi wzrost liczby miejsc świadczenia usług w społeczności lokalnej u danego wnioskodawcy lub</a:t>
                      </a:r>
                    </a:p>
                    <a:p>
                      <a:pPr marL="342900" lvl="0" indent="-342900" algn="l">
                        <a:lnSpc>
                          <a:spcPct val="100000"/>
                        </a:lnSpc>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w zakresie inwestycji w infrastrukturę na potrzeby usług aktywnej integracji (WTZ lub ZAZ):</a:t>
                      </a:r>
                    </a:p>
                    <a:p>
                      <a:pPr marL="342900" lvl="0" indent="-342900" algn="l">
                        <a:lnSpc>
                          <a:spcPct val="100000"/>
                        </a:lnSpc>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usługi zaplanowane do realizacji w ramach wspartej infrastruktury wpisują się w definicję usług aktywnej integracji** </a:t>
                      </a:r>
                      <a:r>
                        <a:rPr lang="pl-PL" sz="1800" b="1" dirty="0">
                          <a:effectLst/>
                          <a:latin typeface="Lato" panose="020F0502020204030203" pitchFamily="34" charset="0"/>
                          <a:ea typeface="Lato" panose="020F0502020204030203" pitchFamily="34" charset="0"/>
                          <a:cs typeface="Lato" panose="020F0502020204030203" pitchFamily="34" charset="0"/>
                        </a:rPr>
                        <a:t>i</a:t>
                      </a:r>
                    </a:p>
                    <a:p>
                      <a:pPr marL="342900" lvl="0" indent="-342900" algn="l">
                        <a:lnSpc>
                          <a:spcPct val="100000"/>
                        </a:lnSpc>
                        <a:spcAft>
                          <a:spcPts val="1000"/>
                        </a:spcAft>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nastąpi wzrost liczby miejsc świadczenia usług aktywnej integracji u danego wnioskodawcy.</a:t>
                      </a:r>
                    </a:p>
                    <a:p>
                      <a:pPr marL="0" lvl="0" indent="0" algn="l">
                        <a:lnSpc>
                          <a:spcPct val="100000"/>
                        </a:lnSpc>
                        <a:spcAft>
                          <a:spcPts val="1000"/>
                        </a:spcAft>
                        <a:buFont typeface="Symbol" panose="05050102010706020507" pitchFamily="18" charset="2"/>
                        <a:buNone/>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1000"/>
                        </a:spcAft>
                        <a:buNone/>
                      </a:pPr>
                      <a:r>
                        <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TAK/NIE </a:t>
                      </a:r>
                    </a:p>
                    <a:p>
                      <a:pPr algn="l">
                        <a:lnSpc>
                          <a:spcPct val="100000"/>
                        </a:lnSpc>
                        <a:spcAft>
                          <a:spcPts val="1000"/>
                        </a:spcAft>
                        <a:buNone/>
                      </a:pPr>
                      <a:r>
                        <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(NIE oznacza odrzucenie wniosku)</a:t>
                      </a:r>
                    </a:p>
                    <a:p>
                      <a:pPr algn="l">
                        <a:lnSpc>
                          <a:spcPct val="100000"/>
                        </a:lnSpc>
                        <a:spcAft>
                          <a:spcPts val="1000"/>
                        </a:spcAft>
                        <a:buNone/>
                      </a:pPr>
                      <a:r>
                        <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gn="l">
                        <a:lnSpc>
                          <a:spcPct val="100000"/>
                        </a:lnSpc>
                        <a:spcAft>
                          <a:spcPts val="1000"/>
                        </a:spcAft>
                        <a:buNone/>
                      </a:pPr>
                      <a:r>
                        <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gn="l">
                        <a:lnSpc>
                          <a:spcPct val="100000"/>
                        </a:lnSpc>
                        <a:spcAft>
                          <a:spcPts val="1000"/>
                        </a:spcAft>
                        <a:buNone/>
                      </a:pPr>
                      <a:r>
                        <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p>
                      <a:pPr algn="l">
                        <a:lnSpc>
                          <a:spcPct val="100000"/>
                        </a:lnSpc>
                        <a:spcAft>
                          <a:spcPts val="1000"/>
                        </a:spcAft>
                        <a:buNone/>
                      </a:pPr>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3697422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12C55-2543-76FF-F084-E5A371088F6D}"/>
            </a:ext>
          </a:extLst>
        </p:cNvPr>
        <p:cNvGrpSpPr/>
        <p:nvPr/>
      </p:nvGrpSpPr>
      <p:grpSpPr>
        <a:xfrm>
          <a:off x="0" y="0"/>
          <a:ext cx="0" cy="0"/>
          <a:chOff x="0" y="0"/>
          <a:chExt cx="0" cy="0"/>
        </a:xfrm>
      </p:grpSpPr>
      <p:sp>
        <p:nvSpPr>
          <p:cNvPr id="4" name="Prostokąt: zaokrąglone rogi 3">
            <a:extLst>
              <a:ext uri="{FF2B5EF4-FFF2-40B4-BE49-F238E27FC236}">
                <a16:creationId xmlns:a16="http://schemas.microsoft.com/office/drawing/2014/main" id="{C0DD42D2-CB81-BC74-7A3B-E40423C7D754}"/>
              </a:ext>
            </a:extLst>
          </p:cNvPr>
          <p:cNvSpPr/>
          <p:nvPr/>
        </p:nvSpPr>
        <p:spPr>
          <a:xfrm>
            <a:off x="713250" y="1187549"/>
            <a:ext cx="12199837" cy="62646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07943">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Przypisy do kryterium C.2 – definicja w rozumieniu Wytycznych EFS+ </a:t>
            </a:r>
          </a:p>
          <a:p>
            <a:pPr defTabSz="1007943">
              <a:defRPr/>
            </a:pPr>
            <a:endParaRPr lang="pl-PL" dirty="0">
              <a:solidFill>
                <a:schemeClr val="tx1"/>
              </a:solidFill>
              <a:latin typeface="Lato" panose="020F0502020204030203" pitchFamily="34" charset="0"/>
              <a:ea typeface="Lato" panose="020F0502020204030203" pitchFamily="34" charset="0"/>
              <a:cs typeface="Lato" panose="020F0502020204030203" pitchFamily="34" charset="0"/>
            </a:endParaRPr>
          </a:p>
          <a:p>
            <a:pPr defTabSz="1007943">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 </a:t>
            </a:r>
            <a:r>
              <a:rPr lang="pl-PL" b="1" dirty="0">
                <a:solidFill>
                  <a:schemeClr val="tx1"/>
                </a:solidFill>
                <a:latin typeface="Lato" panose="020F0502020204030203" pitchFamily="34" charset="0"/>
                <a:ea typeface="Lato" panose="020F0502020204030203" pitchFamily="34" charset="0"/>
                <a:cs typeface="Lato" panose="020F0502020204030203" pitchFamily="34" charset="0"/>
              </a:rPr>
              <a:t>Usługi świadczone w społeczności lokalnej </a:t>
            </a:r>
            <a:r>
              <a:rPr lang="pl-PL" dirty="0">
                <a:solidFill>
                  <a:schemeClr val="tx1"/>
                </a:solidFill>
                <a:latin typeface="Lato" panose="020F0502020204030203" pitchFamily="34" charset="0"/>
                <a:ea typeface="Lato" panose="020F0502020204030203" pitchFamily="34" charset="0"/>
                <a:cs typeface="Lato" panose="020F0502020204030203" pitchFamily="34" charset="0"/>
              </a:rPr>
              <a:t>- usługi społeczne lub zdrowotne umożliwiające osobom niezależne życie w środowisku lokalnym, a dzieciom życie w rodzinie lub rodzinnej pieczy zastępczej. Usługi te zapobiegają odizolowaniu osób od rodziny lub społeczności lokalnej oraz umożliwiają podtrzymywanie więzi rodzinnych i sąsiedzkich. Są to usługi świadczone w sposób:</a:t>
            </a:r>
          </a:p>
          <a:p>
            <a:pPr marL="377979" indent="-377979" defTabSz="1007943">
              <a:buFont typeface="+mj-lt"/>
              <a:buAutoNum type="alphaLcParenR"/>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zindywidualizowany (dostosowany do potrzeb i możliwości danej osoby);</a:t>
            </a:r>
          </a:p>
          <a:p>
            <a:pPr marL="377979" indent="-377979" defTabSz="1007943">
              <a:buFont typeface="+mj-lt"/>
              <a:buAutoNum type="alphaLcParenR"/>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umożliwiający odbiorcom tych usług kontrolę nad swoim życiem i nad decyzjami, które ich dotyczą (w zakresie wsparcia dzieci uwzględnianie ich zdania);</a:t>
            </a:r>
          </a:p>
          <a:p>
            <a:pPr marL="377979" indent="-377979" defTabSz="1007943">
              <a:buFont typeface="+mj-lt"/>
              <a:buAutoNum type="alphaLcParenR"/>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zapewniający, że odbiorcy usług nie są odizolowani od ogółu społeczności lub nie są zmuszeni do mieszkania razem;</a:t>
            </a:r>
          </a:p>
          <a:p>
            <a:pPr marL="377979" indent="-377979" defTabSz="1007943">
              <a:buFont typeface="+mj-lt"/>
              <a:buAutoNum type="alphaLcParenR"/>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gwarantujący, że wymagania organizacyjne nie mają pierwszeństwa przed indywidualnymi potrzebami osoby z niej korzystającej.</a:t>
            </a:r>
          </a:p>
          <a:p>
            <a:pPr defTabSz="1007943">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Warunki, o których mowa w lit. a–d, muszą być spełnione łącznie.</a:t>
            </a:r>
          </a:p>
          <a:p>
            <a:pPr defTabSz="1007943">
              <a:defRPr/>
            </a:pPr>
            <a:endParaRPr lang="pl-PL" dirty="0">
              <a:solidFill>
                <a:schemeClr val="tx1"/>
              </a:solidFill>
              <a:latin typeface="Lato" panose="020F0502020204030203" pitchFamily="34" charset="0"/>
              <a:ea typeface="Lato" panose="020F0502020204030203" pitchFamily="34" charset="0"/>
              <a:cs typeface="Lato" panose="020F0502020204030203" pitchFamily="34" charset="0"/>
            </a:endParaRPr>
          </a:p>
          <a:p>
            <a:pPr defTabSz="1007943">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 </a:t>
            </a:r>
            <a:r>
              <a:rPr lang="pl-PL" b="1" dirty="0">
                <a:solidFill>
                  <a:schemeClr val="tx1"/>
                </a:solidFill>
                <a:latin typeface="Lato" panose="020F0502020204030203" pitchFamily="34" charset="0"/>
                <a:ea typeface="Lato" panose="020F0502020204030203" pitchFamily="34" charset="0"/>
                <a:cs typeface="Lato" panose="020F0502020204030203" pitchFamily="34" charset="0"/>
              </a:rPr>
              <a:t>Usługi aktywnej integracji </a:t>
            </a:r>
            <a:r>
              <a:rPr lang="pl-PL" dirty="0">
                <a:solidFill>
                  <a:schemeClr val="tx1"/>
                </a:solidFill>
                <a:latin typeface="Lato" panose="020F0502020204030203" pitchFamily="34" charset="0"/>
                <a:ea typeface="Lato" panose="020F0502020204030203" pitchFamily="34" charset="0"/>
                <a:cs typeface="Lato" panose="020F0502020204030203" pitchFamily="34" charset="0"/>
              </a:rPr>
              <a:t>– usługi, których celem jest:</a:t>
            </a:r>
          </a:p>
          <a:p>
            <a:pPr marL="342900" indent="-342900" defTabSz="1007943">
              <a:buFont typeface="+mj-lt"/>
              <a:buAutoNum type="alphaLcParenR"/>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nabycie, odbudowa i podtrzymanie umiejętności uczestniczenia w życiu społeczności lokalnej i pełnienia ról społecznych w miejscu pracy, zamieszkania lub pobytu (integracja i reintegracja społeczna, w tym rehabilitacja społeczna osób z niepełnosprawnościami) lub</a:t>
            </a:r>
          </a:p>
          <a:p>
            <a:pPr marL="342900" indent="-342900" defTabSz="1007943">
              <a:buFont typeface="+mj-lt"/>
              <a:buAutoNum type="alphaLcParenR"/>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nabycie, odbudowa i podtrzymanie zdolności do samodzielnego świadczenia pracy na rynku pracy i awansu zawodowego (integracja i reintegracja zawodowa, w tym rehabilitacja zawodowa osób z niepełnosprawnościami), lub</a:t>
            </a:r>
          </a:p>
          <a:p>
            <a:pPr marL="342900" indent="-342900" defTabSz="1007943">
              <a:buFont typeface="+mj-lt"/>
              <a:buAutoNum type="alphaLcParenR"/>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zapobieganie ubóstwu oraz procesom marginalizacji i wykluczenia społecznego.</a:t>
            </a:r>
          </a:p>
        </p:txBody>
      </p:sp>
      <p:sp>
        <p:nvSpPr>
          <p:cNvPr id="2" name="Prostokąt: zaokrąglone rogi 1">
            <a:extLst>
              <a:ext uri="{FF2B5EF4-FFF2-40B4-BE49-F238E27FC236}">
                <a16:creationId xmlns:a16="http://schemas.microsoft.com/office/drawing/2014/main" id="{7D012536-EA8F-8DDB-823F-CE4B86F2A8C8}"/>
              </a:ext>
            </a:extLst>
          </p:cNvPr>
          <p:cNvSpPr/>
          <p:nvPr/>
        </p:nvSpPr>
        <p:spPr>
          <a:xfrm>
            <a:off x="713250" y="251445"/>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(3 z 20)</a:t>
            </a:r>
          </a:p>
          <a:p>
            <a:pPr algn="ctr" defTabSz="574700">
              <a:defRPr/>
            </a:pPr>
            <a:endParaRPr lang="pl-PL" sz="2011" b="1" dirty="0">
              <a:solidFill>
                <a:srgbClr val="002073"/>
              </a:solidFill>
              <a:latin typeface="Calibri" panose="020F0502020204030204"/>
            </a:endParaRPr>
          </a:p>
        </p:txBody>
      </p:sp>
    </p:spTree>
    <p:extLst>
      <p:ext uri="{BB962C8B-B14F-4D97-AF65-F5344CB8AC3E}">
        <p14:creationId xmlns:p14="http://schemas.microsoft.com/office/powerpoint/2010/main" val="4115112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E78E1-37CD-6F12-C434-130E3AFFFE40}"/>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EA99EAA7-F70F-0749-B721-B2F19191A689}"/>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(4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4FF2888D-285D-468E-E247-6A9EF7E9D1A4}"/>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C9D8043A-E168-CE66-A398-DB17CF929AE7}"/>
              </a:ext>
            </a:extLst>
          </p:cNvPr>
          <p:cNvGraphicFramePr>
            <a:graphicFrameLocks noGrp="1"/>
          </p:cNvGraphicFramePr>
          <p:nvPr>
            <p:extLst>
              <p:ext uri="{D42A27DB-BD31-4B8C-83A1-F6EECF244321}">
                <p14:modId xmlns:p14="http://schemas.microsoft.com/office/powerpoint/2010/main" val="2418568560"/>
              </p:ext>
            </p:extLst>
          </p:nvPr>
        </p:nvGraphicFramePr>
        <p:xfrm>
          <a:off x="167159" y="813979"/>
          <a:ext cx="13105456" cy="6632520"/>
        </p:xfrm>
        <a:graphic>
          <a:graphicData uri="http://schemas.openxmlformats.org/drawingml/2006/table">
            <a:tbl>
              <a:tblPr firstRow="1" bandRow="1">
                <a:tableStyleId>{00A15C55-8517-42AA-B614-E9B94910E393}</a:tableStyleId>
              </a:tblPr>
              <a:tblGrid>
                <a:gridCol w="1003468">
                  <a:extLst>
                    <a:ext uri="{9D8B030D-6E8A-4147-A177-3AD203B41FA5}">
                      <a16:colId xmlns:a16="http://schemas.microsoft.com/office/drawing/2014/main" val="1408631315"/>
                    </a:ext>
                  </a:extLst>
                </a:gridCol>
                <a:gridCol w="1899976">
                  <a:extLst>
                    <a:ext uri="{9D8B030D-6E8A-4147-A177-3AD203B41FA5}">
                      <a16:colId xmlns:a16="http://schemas.microsoft.com/office/drawing/2014/main" val="1689937520"/>
                    </a:ext>
                  </a:extLst>
                </a:gridCol>
                <a:gridCol w="6299924">
                  <a:extLst>
                    <a:ext uri="{9D8B030D-6E8A-4147-A177-3AD203B41FA5}">
                      <a16:colId xmlns:a16="http://schemas.microsoft.com/office/drawing/2014/main" val="1968303886"/>
                    </a:ext>
                  </a:extLst>
                </a:gridCol>
                <a:gridCol w="3902088">
                  <a:extLst>
                    <a:ext uri="{9D8B030D-6E8A-4147-A177-3AD203B41FA5}">
                      <a16:colId xmlns:a16="http://schemas.microsoft.com/office/drawing/2014/main" val="4051011040"/>
                    </a:ext>
                  </a:extLst>
                </a:gridCol>
              </a:tblGrid>
              <a:tr h="668790">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897468">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C.3</a:t>
                      </a:r>
                    </a:p>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Zapotrzebowanie </a:t>
                      </a: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na infrastrukturę w zakresie usług świadczonych w społeczności lokalnej lub usług aktywnej integracji</a:t>
                      </a:r>
                    </a:p>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W kryterium sprawdzamy, czy:</a:t>
                      </a:r>
                    </a:p>
                    <a:p>
                      <a:pPr marL="342900" lvl="0" indent="-342900">
                        <a:lnSpc>
                          <a:spcPct val="115000"/>
                        </a:lnSpc>
                        <a:buFont typeface="+mj-lt"/>
                        <a:buAutoNum type="arabicParenR"/>
                      </a:pPr>
                      <a:r>
                        <a:rPr lang="pl-PL" sz="1800" dirty="0">
                          <a:effectLst/>
                          <a:latin typeface="Lato" panose="020F0502020204030203" pitchFamily="34" charset="0"/>
                          <a:ea typeface="Lato" panose="020F0502020204030203" pitchFamily="34" charset="0"/>
                          <a:cs typeface="Lato" panose="020F0502020204030203" pitchFamily="34" charset="0"/>
                        </a:rPr>
                        <a:t>wsparcie zaplanowano na podstawie analizy/diagnozy potwierdzającej zapotrzebowanie na infrastrukturę na potrzeby usług wsparcia dziennego dla dorosłych osób z niepełnosprawnościami lub usług aktywnej integracji (WTZ lub ZAZ), przeprowadzonej w perspektywie minimum 2 letniej, dla obszaru realizacji projektu.</a:t>
                      </a:r>
                    </a:p>
                    <a:p>
                      <a:pPr marL="342900" lvl="0" indent="-342900">
                        <a:lnSpc>
                          <a:spcPct val="115000"/>
                        </a:lnSpc>
                        <a:spcAft>
                          <a:spcPts val="0"/>
                        </a:spcAft>
                        <a:buFont typeface="+mj-lt"/>
                        <a:buAutoNum type="arabicParenR"/>
                      </a:pPr>
                      <a:r>
                        <a:rPr lang="pl-PL" sz="1800" dirty="0">
                          <a:effectLst/>
                          <a:latin typeface="Lato" panose="020F0502020204030203" pitchFamily="34" charset="0"/>
                          <a:ea typeface="Lato" panose="020F0502020204030203" pitchFamily="34" charset="0"/>
                          <a:cs typeface="Lato" panose="020F0502020204030203" pitchFamily="34" charset="0"/>
                        </a:rPr>
                        <a:t>analiza/diagnoza zawiera informacje dot.:</a:t>
                      </a:r>
                    </a:p>
                    <a:p>
                      <a:pPr marL="342900" lvl="0" indent="-342900">
                        <a:lnSpc>
                          <a:spcPct val="115000"/>
                        </a:lnSpc>
                        <a:spcAft>
                          <a:spcPts val="0"/>
                        </a:spcAft>
                        <a:buFont typeface="Calibri" panose="020F050202020403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diagnozy problemów;</a:t>
                      </a:r>
                    </a:p>
                    <a:p>
                      <a:pPr marL="342900" lvl="0" indent="-342900">
                        <a:lnSpc>
                          <a:spcPct val="115000"/>
                        </a:lnSpc>
                        <a:spcAft>
                          <a:spcPts val="0"/>
                        </a:spcAft>
                        <a:buFont typeface="Calibri" panose="020F050202020403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diagnozy potrzeb, w tym np. aktualny stan infrastruktury (w razie konieczności zapotrzebowanie na nowe budynki), liczba placówek/ośrodków danego typu oraz liczba miejsc/osób w nich przebywających/ korzystających ze wsparcia, liczba osób oczekujących na umieszczenie/możliwość skorzystania z placówki/ ośrodka danego typu;</a:t>
                      </a:r>
                    </a:p>
                    <a:p>
                      <a:pPr marL="342900" lvl="0" indent="-342900">
                        <a:lnSpc>
                          <a:spcPct val="115000"/>
                        </a:lnSpc>
                        <a:spcAft>
                          <a:spcPts val="0"/>
                        </a:spcAft>
                        <a:buFont typeface="Calibri" panose="020F050202020403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analizy trendów demograficznych;</a:t>
                      </a:r>
                    </a:p>
                    <a:p>
                      <a:pPr marL="342900" lvl="0" indent="-342900">
                        <a:lnSpc>
                          <a:spcPct val="115000"/>
                        </a:lnSpc>
                        <a:spcAft>
                          <a:spcPts val="0"/>
                        </a:spcAft>
                        <a:buFont typeface="Calibri" panose="020F050202020403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poziomu dostępności usług;</a:t>
                      </a:r>
                    </a:p>
                    <a:p>
                      <a:pPr marL="342900" lvl="0" indent="-342900">
                        <a:lnSpc>
                          <a:spcPct val="115000"/>
                        </a:lnSpc>
                        <a:spcAft>
                          <a:spcPts val="1000"/>
                        </a:spcAft>
                        <a:buFont typeface="Calibri" panose="020F050202020403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oczekiwanych rezultatów.</a:t>
                      </a:r>
                      <a:endParaRPr lang="pl-PL" sz="16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 </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endParaRPr lang="pl-PL" sz="1800" b="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1563711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B9EBC-D3A3-8485-F37B-CBFDCC812E63}"/>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B1AFDE9E-C148-5C48-A0CA-ABB3D67151D1}"/>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(5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1193BF2A-55D9-1BA1-C28E-70F8BE018ED1}"/>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37A7F23C-6474-7DCE-A16B-F96C362FA84C}"/>
              </a:ext>
            </a:extLst>
          </p:cNvPr>
          <p:cNvGraphicFramePr>
            <a:graphicFrameLocks noGrp="1"/>
          </p:cNvGraphicFramePr>
          <p:nvPr>
            <p:extLst>
              <p:ext uri="{D42A27DB-BD31-4B8C-83A1-F6EECF244321}">
                <p14:modId xmlns:p14="http://schemas.microsoft.com/office/powerpoint/2010/main" val="2338824787"/>
              </p:ext>
            </p:extLst>
          </p:nvPr>
        </p:nvGraphicFramePr>
        <p:xfrm>
          <a:off x="167159" y="813979"/>
          <a:ext cx="13105456" cy="6698052"/>
        </p:xfrm>
        <a:graphic>
          <a:graphicData uri="http://schemas.openxmlformats.org/drawingml/2006/table">
            <a:tbl>
              <a:tblPr firstRow="1" bandRow="1">
                <a:tableStyleId>{00A15C55-8517-42AA-B614-E9B94910E393}</a:tableStyleId>
              </a:tblPr>
              <a:tblGrid>
                <a:gridCol w="1003468">
                  <a:extLst>
                    <a:ext uri="{9D8B030D-6E8A-4147-A177-3AD203B41FA5}">
                      <a16:colId xmlns:a16="http://schemas.microsoft.com/office/drawing/2014/main" val="1408631315"/>
                    </a:ext>
                  </a:extLst>
                </a:gridCol>
                <a:gridCol w="1899976">
                  <a:extLst>
                    <a:ext uri="{9D8B030D-6E8A-4147-A177-3AD203B41FA5}">
                      <a16:colId xmlns:a16="http://schemas.microsoft.com/office/drawing/2014/main" val="1689937520"/>
                    </a:ext>
                  </a:extLst>
                </a:gridCol>
                <a:gridCol w="6817636">
                  <a:extLst>
                    <a:ext uri="{9D8B030D-6E8A-4147-A177-3AD203B41FA5}">
                      <a16:colId xmlns:a16="http://schemas.microsoft.com/office/drawing/2014/main" val="1968303886"/>
                    </a:ext>
                  </a:extLst>
                </a:gridCol>
                <a:gridCol w="3384376">
                  <a:extLst>
                    <a:ext uri="{9D8B030D-6E8A-4147-A177-3AD203B41FA5}">
                      <a16:colId xmlns:a16="http://schemas.microsoft.com/office/drawing/2014/main" val="4051011040"/>
                    </a:ext>
                  </a:extLst>
                </a:gridCol>
              </a:tblGrid>
              <a:tr h="668790">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897468">
                <a:tc>
                  <a:txBody>
                    <a:bodyPr/>
                    <a:lstStyle/>
                    <a:p>
                      <a:pPr algn="l"/>
                      <a:endParaRPr lang="pl-PL" sz="1800" b="1" kern="1200" dirty="0">
                        <a:solidFill>
                          <a:schemeClr val="tx1"/>
                        </a:solidFill>
                        <a:effectLst/>
                        <a:latin typeface="+mn-lt"/>
                        <a:ea typeface="Calibri" panose="020F0502020204030204" pitchFamily="34" charset="0"/>
                        <a:cs typeface="Calibri" panose="020F0502020204030204" pitchFamily="34" charset="0"/>
                      </a:endParaRPr>
                    </a:p>
                    <a:p>
                      <a:pPr algn="l"/>
                      <a:endParaRPr lang="pl-PL" sz="1800" b="1" dirty="0">
                        <a:solidFill>
                          <a:schemeClr val="tx1"/>
                        </a:solidFill>
                        <a:latin typeface="+mn-lt"/>
                        <a:ea typeface="Calibri" panose="020F0502020204030204" pitchFamily="34" charset="0"/>
                        <a:cs typeface="Calibri" panose="020F0502020204030204"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pl-PL" sz="1800" b="1" dirty="0">
                        <a:solidFill>
                          <a:schemeClr val="tx1"/>
                        </a:solidFill>
                        <a:latin typeface="+mn-lt"/>
                        <a:ea typeface="Calibri" panose="020F0502020204030204" pitchFamily="34" charset="0"/>
                        <a:cs typeface="Calibri" panose="020F0502020204030204" pitchFamily="34" charset="0"/>
                      </a:endParaRPr>
                    </a:p>
                    <a:p>
                      <a:pPr algn="l"/>
                      <a:endParaRPr lang="pl-PL" sz="1800" b="1" dirty="0">
                        <a:solidFill>
                          <a:schemeClr val="tx1"/>
                        </a:solidFill>
                        <a:latin typeface="+mn-lt"/>
                        <a:ea typeface="Calibri" panose="020F0502020204030204" pitchFamily="34" charset="0"/>
                        <a:cs typeface="Calibri" panose="020F0502020204030204"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Analiza/diagnoza może zostać przeprowadzona na podstawie dostępnych dokumentów/danych m.in.: </a:t>
                      </a:r>
                      <a:r>
                        <a:rPr lang="pl-PL" sz="1800" i="1" dirty="0">
                          <a:effectLst/>
                          <a:latin typeface="Lato" panose="020F0502020204030203" pitchFamily="34" charset="0"/>
                          <a:ea typeface="Lato" panose="020F0502020204030203" pitchFamily="34" charset="0"/>
                          <a:cs typeface="Lato" panose="020F0502020204030203" pitchFamily="34" charset="0"/>
                        </a:rPr>
                        <a:t>Ocena zasobów pomocy społecznej w województwie kujawsko-pomorskim</a:t>
                      </a:r>
                      <a:r>
                        <a:rPr lang="pl-PL" sz="1800" dirty="0">
                          <a:effectLst/>
                          <a:latin typeface="Lato" panose="020F0502020204030203" pitchFamily="34" charset="0"/>
                          <a:ea typeface="Lato" panose="020F0502020204030203" pitchFamily="34" charset="0"/>
                          <a:cs typeface="Lato" panose="020F0502020204030203" pitchFamily="34" charset="0"/>
                        </a:rPr>
                        <a:t>, Strategia polityki społecznej województwa kujawsko-pomorskiego do roku 2030, Regionalnego Planu Rozwoju Usług Społecznych i </a:t>
                      </a:r>
                      <a:r>
                        <a:rPr lang="pl-PL" sz="1800" dirty="0" err="1">
                          <a:effectLst/>
                          <a:latin typeface="Lato" panose="020F0502020204030203" pitchFamily="34" charset="0"/>
                          <a:ea typeface="Lato" panose="020F0502020204030203" pitchFamily="34" charset="0"/>
                          <a:cs typeface="Lato" panose="020F0502020204030203" pitchFamily="34" charset="0"/>
                        </a:rPr>
                        <a:t>Deinstytucjonalizacji</a:t>
                      </a:r>
                      <a:r>
                        <a:rPr lang="pl-PL" sz="1800" dirty="0">
                          <a:effectLst/>
                          <a:latin typeface="Lato" panose="020F0502020204030203" pitchFamily="34" charset="0"/>
                          <a:ea typeface="Lato" panose="020F0502020204030203" pitchFamily="34" charset="0"/>
                          <a:cs typeface="Lato" panose="020F0502020204030203" pitchFamily="34" charset="0"/>
                        </a:rPr>
                        <a:t> dla Województwa Kujawsko-Pomorskiego</a:t>
                      </a:r>
                      <a:r>
                        <a:rPr lang="pl-PL" sz="1800" b="1" dirty="0">
                          <a:effectLst/>
                          <a:latin typeface="Lato" panose="020F0502020204030203" pitchFamily="34" charset="0"/>
                          <a:ea typeface="Lato" panose="020F0502020204030203" pitchFamily="34" charset="0"/>
                          <a:cs typeface="Lato" panose="020F0502020204030203" pitchFamily="34" charset="0"/>
                        </a:rPr>
                        <a:t>, </a:t>
                      </a:r>
                      <a:r>
                        <a:rPr lang="pl-PL" sz="1800" dirty="0">
                          <a:effectLst/>
                          <a:latin typeface="Lato" panose="020F0502020204030203" pitchFamily="34" charset="0"/>
                          <a:ea typeface="Lato" panose="020F0502020204030203" pitchFamily="34" charset="0"/>
                          <a:cs typeface="Lato" panose="020F0502020204030203" pitchFamily="34" charset="0"/>
                        </a:rPr>
                        <a:t>dane ROPS w Toruniu dostępne na stronie internetowej, lokalne strategie, dane GUS.</a:t>
                      </a:r>
                    </a:p>
                    <a:p>
                      <a:pPr marL="265113" lvl="0" indent="-265113" algn="l">
                        <a:lnSpc>
                          <a:spcPct val="115000"/>
                        </a:lnSpc>
                        <a:spcAft>
                          <a:spcPts val="1000"/>
                        </a:spcAft>
                        <a:buFont typeface="+mj-lt"/>
                        <a:buNone/>
                      </a:pPr>
                      <a:r>
                        <a:rPr lang="pl-PL" sz="1800" dirty="0">
                          <a:effectLst/>
                          <a:latin typeface="Lato" panose="020F0502020204030203" pitchFamily="34" charset="0"/>
                          <a:ea typeface="Lato" panose="020F0502020204030203" pitchFamily="34" charset="0"/>
                          <a:cs typeface="Lato" panose="020F0502020204030203" pitchFamily="34" charset="0"/>
                        </a:rPr>
                        <a:t>3) potrzeba przeprowadzenia inwestycji w infrastrukturę aktywnej integracji (WTZ lub ZAZ) wynika z Regionalnego Planu Rozwoju Usług Społecznych i </a:t>
                      </a:r>
                      <a:r>
                        <a:rPr lang="pl-PL" sz="1800" dirty="0" err="1">
                          <a:effectLst/>
                          <a:latin typeface="Lato" panose="020F0502020204030203" pitchFamily="34" charset="0"/>
                          <a:ea typeface="Lato" panose="020F0502020204030203" pitchFamily="34" charset="0"/>
                          <a:cs typeface="Lato" panose="020F0502020204030203" pitchFamily="34" charset="0"/>
                        </a:rPr>
                        <a:t>Deinstytucjonalizacji</a:t>
                      </a:r>
                      <a:r>
                        <a:rPr lang="pl-PL" sz="1800" dirty="0">
                          <a:effectLst/>
                          <a:latin typeface="Lato" panose="020F0502020204030203" pitchFamily="34" charset="0"/>
                          <a:ea typeface="Lato" panose="020F0502020204030203" pitchFamily="34" charset="0"/>
                          <a:cs typeface="Lato" panose="020F0502020204030203" pitchFamily="34" charset="0"/>
                        </a:rPr>
                        <a:t> dla Województwa Kujawsko-Pomorskiego - warunek obligatoryjny w przypadku, gdy projekt dotyczy infrastruktury WTZ lub ZAZ.</a:t>
                      </a:r>
                    </a:p>
                    <a:p>
                      <a:pPr algn="l">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Analiza/Diagnoza może stanowić element Studium Wykonalności/ Planu Inwestycji lub oddzielny załącznik do wniosku o dofinansowanie projektu.</a:t>
                      </a:r>
                    </a:p>
                    <a:p>
                      <a:pPr algn="l">
                        <a:lnSpc>
                          <a:spcPct val="115000"/>
                        </a:lnSpc>
                        <a:spcAft>
                          <a:spcPts val="1000"/>
                        </a:spcAft>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a:t>
                      </a:r>
                      <a:br>
                        <a:rPr lang="pl-PL" sz="1800" dirty="0">
                          <a:effectLst/>
                          <a:latin typeface="Lato" panose="020F0502020204030203" pitchFamily="34" charset="0"/>
                          <a:ea typeface="Lato" panose="020F0502020204030203" pitchFamily="34" charset="0"/>
                          <a:cs typeface="Lato" panose="020F0502020204030203" pitchFamily="34" charset="0"/>
                        </a:rPr>
                      </a:br>
                      <a:r>
                        <a:rPr lang="pl-PL" sz="1800" dirty="0">
                          <a:effectLst/>
                          <a:latin typeface="Lato" panose="020F0502020204030203" pitchFamily="34" charset="0"/>
                          <a:ea typeface="Lato" panose="020F0502020204030203" pitchFamily="34" charset="0"/>
                          <a:cs typeface="Lato" panose="020F0502020204030203" pitchFamily="34" charset="0"/>
                        </a:rPr>
                        <a:t>o dofinansowanie projektu lub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endParaRPr lang="pl-PL" sz="1800" dirty="0">
                        <a:effectLst/>
                        <a:latin typeface="Calibri" panose="020F0502020204030204" pitchFamily="34" charset="0"/>
                        <a:ea typeface="Calibri" panose="020F0502020204030204" pitchFamily="34" charset="0"/>
                        <a:cs typeface="Calibri" panose="020F0502020204030204"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2397887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369E6-A0BD-46AE-6D28-162EE1283786}"/>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BEB5E9F5-7AC6-1C08-54F8-5B71B16C619E}"/>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(6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529583A2-693A-2921-6675-DE643C757607}"/>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C6415011-FFD5-5B99-EE24-D6E36E058FEC}"/>
              </a:ext>
            </a:extLst>
          </p:cNvPr>
          <p:cNvGraphicFramePr>
            <a:graphicFrameLocks noGrp="1"/>
          </p:cNvGraphicFramePr>
          <p:nvPr>
            <p:extLst>
              <p:ext uri="{D42A27DB-BD31-4B8C-83A1-F6EECF244321}">
                <p14:modId xmlns:p14="http://schemas.microsoft.com/office/powerpoint/2010/main" val="3592265680"/>
              </p:ext>
            </p:extLst>
          </p:nvPr>
        </p:nvGraphicFramePr>
        <p:xfrm>
          <a:off x="314191" y="971525"/>
          <a:ext cx="12886415" cy="6173007"/>
        </p:xfrm>
        <a:graphic>
          <a:graphicData uri="http://schemas.openxmlformats.org/drawingml/2006/table">
            <a:tbl>
              <a:tblPr firstRow="1" bandRow="1">
                <a:tableStyleId>{00A15C55-8517-42AA-B614-E9B94910E393}</a:tableStyleId>
              </a:tblPr>
              <a:tblGrid>
                <a:gridCol w="986696">
                  <a:extLst>
                    <a:ext uri="{9D8B030D-6E8A-4147-A177-3AD203B41FA5}">
                      <a16:colId xmlns:a16="http://schemas.microsoft.com/office/drawing/2014/main" val="1408631315"/>
                    </a:ext>
                  </a:extLst>
                </a:gridCol>
                <a:gridCol w="1868220">
                  <a:extLst>
                    <a:ext uri="{9D8B030D-6E8A-4147-A177-3AD203B41FA5}">
                      <a16:colId xmlns:a16="http://schemas.microsoft.com/office/drawing/2014/main" val="1689937520"/>
                    </a:ext>
                  </a:extLst>
                </a:gridCol>
                <a:gridCol w="6194629">
                  <a:extLst>
                    <a:ext uri="{9D8B030D-6E8A-4147-A177-3AD203B41FA5}">
                      <a16:colId xmlns:a16="http://schemas.microsoft.com/office/drawing/2014/main" val="1968303886"/>
                    </a:ext>
                  </a:extLst>
                </a:gridCol>
                <a:gridCol w="3836870">
                  <a:extLst>
                    <a:ext uri="{9D8B030D-6E8A-4147-A177-3AD203B41FA5}">
                      <a16:colId xmlns:a16="http://schemas.microsoft.com/office/drawing/2014/main" val="4051011040"/>
                    </a:ext>
                  </a:extLst>
                </a:gridCol>
              </a:tblGrid>
              <a:tr h="624785">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509425">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C.4</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1800" b="1" dirty="0">
                          <a:effectLst/>
                          <a:latin typeface="Lato" panose="020F0502020204030203" pitchFamily="34" charset="0"/>
                          <a:ea typeface="Lato" panose="020F0502020204030203" pitchFamily="34" charset="0"/>
                          <a:cs typeface="Lato" panose="020F0502020204030203" pitchFamily="34" charset="0"/>
                        </a:rPr>
                        <a:t>Lokalizacja infrastruktury na potrzeby usług wsparcia dziennego dla dorosłych osób z niepełnosprawnościami</a:t>
                      </a:r>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8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infrastruktura na potrzeby usług wsparcia dziennego dla dorosłych osób z niepełnosprawnościami nie jest/nie będzie zlokalizowana na nieruchomości, na której znajduje się placówka opieki instytucjonalnej*.</a:t>
                      </a:r>
                    </a:p>
                    <a:p>
                      <a:pPr>
                        <a:lnSpc>
                          <a:spcPct val="115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lub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TAK/NIE/NIE DOTYCZY</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 (wartość logiczna: „TAK” lub „NIE DOTYCZY”).</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175124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F0D15-5508-9976-7655-57DB5A8B3ADF}"/>
            </a:ext>
          </a:extLst>
        </p:cNvPr>
        <p:cNvGrpSpPr/>
        <p:nvPr/>
      </p:nvGrpSpPr>
      <p:grpSpPr>
        <a:xfrm>
          <a:off x="0" y="0"/>
          <a:ext cx="0" cy="0"/>
          <a:chOff x="0" y="0"/>
          <a:chExt cx="0" cy="0"/>
        </a:xfrm>
      </p:grpSpPr>
      <p:sp>
        <p:nvSpPr>
          <p:cNvPr id="4" name="Prostokąt: zaokrąglone rogi 3">
            <a:extLst>
              <a:ext uri="{FF2B5EF4-FFF2-40B4-BE49-F238E27FC236}">
                <a16:creationId xmlns:a16="http://schemas.microsoft.com/office/drawing/2014/main" id="{6B75B48A-1BFB-E7BF-6E7D-1E118BF19572}"/>
              </a:ext>
            </a:extLst>
          </p:cNvPr>
          <p:cNvSpPr/>
          <p:nvPr/>
        </p:nvSpPr>
        <p:spPr>
          <a:xfrm>
            <a:off x="239167" y="499375"/>
            <a:ext cx="12907562" cy="695287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07943">
              <a:defRPr/>
            </a:pPr>
            <a:endParaRPr lang="pl-PL" dirty="0">
              <a:solidFill>
                <a:schemeClr val="tx2"/>
              </a:solidFill>
              <a:cs typeface="Arial" panose="020B0604020202020204" pitchFamily="34" charset="0"/>
            </a:endParaRPr>
          </a:p>
          <a:p>
            <a:pPr defTabSz="1007943">
              <a:defRPr/>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Przypis do kryterium C.4 – Definicja opieki instytucjonalnej w rozumieniu Wytycznych EFS+</a:t>
            </a:r>
          </a:p>
          <a:p>
            <a:pPr>
              <a:lnSpc>
                <a:spcPct val="115000"/>
              </a:lnSpc>
              <a:buNone/>
            </a:pPr>
            <a:r>
              <a:rPr lang="pl-PL" dirty="0">
                <a:solidFill>
                  <a:schemeClr val="tx1"/>
                </a:solidFill>
                <a:latin typeface="Lato" panose="020F0502020204030203" pitchFamily="34" charset="0"/>
                <a:ea typeface="Lato" panose="020F0502020204030203" pitchFamily="34" charset="0"/>
                <a:cs typeface="Lato" panose="020F0502020204030203" pitchFamily="34" charset="0"/>
              </a:rPr>
              <a:t>* </a:t>
            </a:r>
            <a:r>
              <a:rPr lang="pl-PL" b="1" dirty="0">
                <a:solidFill>
                  <a:schemeClr val="tx1"/>
                </a:solidFill>
                <a:effectLst/>
                <a:latin typeface="Lato" panose="020F0502020204030203" pitchFamily="34" charset="0"/>
                <a:ea typeface="Lato" panose="020F0502020204030203" pitchFamily="34" charset="0"/>
                <a:cs typeface="Lato" panose="020F0502020204030203" pitchFamily="34" charset="0"/>
              </a:rPr>
              <a:t>Opieka instytucjonalna </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usługi świadczone: </a:t>
            </a:r>
          </a:p>
          <a:p>
            <a:pPr marL="342900" lvl="0" indent="-342900">
              <a:lnSpc>
                <a:spcPct val="115000"/>
              </a:lnSpc>
              <a:buFont typeface="+mj-lt"/>
              <a:buAutoNum type="alpha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opiekuńczo-pobytowej, czyli placówce wieloosobowego, całodobowego pobytu i opieki, w której liczba mieszkańców jest większa niż 8 osób, lub w której spełniona jest co najmniej jedna z poniższych przesłanek:</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usługi nie są świadczone w sposób zindywidualizowany (dostosowany do potrzeb i możliwości danej osoby);</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wymagania organizacyjne mają pierwszeństwo przed indywidualnymi potrzebami mieszkańców;</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mieszkańcy nie mają wystarczającej kontroli nad swoim życiem i nad decyzjami, które ich dotyczą w zakresie funkcjonowania w ramach placówki;</a:t>
            </a:r>
          </a:p>
          <a:p>
            <a:pPr marL="342900" lvl="0" indent="-342900">
              <a:lnSpc>
                <a:spcPct val="115000"/>
              </a:lnSpc>
              <a:buFont typeface="+mj-lt"/>
              <a:buAutoNum type="romanLcParenR"/>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mieszkańcy są odizolowani od ogółu społeczności lub zmuszeni do mieszkania razem;</a:t>
            </a:r>
          </a:p>
          <a:p>
            <a:pPr marL="342900" lvl="0" indent="-342900">
              <a:lnSpc>
                <a:spcPct val="115000"/>
              </a:lnSpc>
              <a:buFont typeface="+mj-lt"/>
              <a:buAutoNum type="romanLcParenR"/>
            </a:pPr>
            <a:endParaRPr lang="pl-PL"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marL="342900" lvl="0" indent="-342900">
              <a:lnSpc>
                <a:spcPct val="115000"/>
              </a:lnSpc>
              <a:buFont typeface="+mj-lt"/>
              <a:buAutoNum type="alphaLcParenR" startAt="2"/>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opiekuńczo-wychowawczej typu socjalizacyjnego, interwencyjnego lub specjalistyczno-terapeutycznego, regionalnej placówce opiekuńczo-terapeutycznej lub interwencyjnym ośrodku </a:t>
            </a:r>
            <a:r>
              <a:rPr lang="pl-PL" dirty="0" err="1">
                <a:solidFill>
                  <a:schemeClr val="tx1"/>
                </a:solidFill>
                <a:effectLst/>
                <a:latin typeface="Lato" panose="020F0502020204030203" pitchFamily="34" charset="0"/>
                <a:ea typeface="Lato" panose="020F0502020204030203" pitchFamily="34" charset="0"/>
                <a:cs typeface="Lato" panose="020F0502020204030203" pitchFamily="34" charset="0"/>
              </a:rPr>
              <a:t>preadopcyjnym</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w rozumieniu ustawy z </a:t>
            </a:r>
            <a:r>
              <a:rPr lang="pl-PL">
                <a:solidFill>
                  <a:schemeClr val="tx1"/>
                </a:solidFill>
                <a:effectLst/>
                <a:latin typeface="Lato" panose="020F0502020204030203" pitchFamily="34" charset="0"/>
                <a:ea typeface="Lato" panose="020F0502020204030203" pitchFamily="34" charset="0"/>
                <a:cs typeface="Lato" panose="020F0502020204030203" pitchFamily="34" charset="0"/>
              </a:rPr>
              <a:t>dnia 9 </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czerwca 2011 r. o wspieraniu rodziny i systemie pieczy zastępczej (Dz. U. z 2025 r. r. poz. </a:t>
            </a:r>
            <a:r>
              <a:rPr lang="pl-PL" dirty="0">
                <a:solidFill>
                  <a:schemeClr val="tx1"/>
                </a:solidFill>
                <a:latin typeface="Lato" panose="020F0502020204030203" pitchFamily="34" charset="0"/>
                <a:ea typeface="Lato" panose="020F0502020204030203" pitchFamily="34" charset="0"/>
                <a:cs typeface="Lato" panose="020F0502020204030203" pitchFamily="34" charset="0"/>
              </a:rPr>
              <a:t>49</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lub w innej placówce wieloosobowego, całodobowego pobytu lub opieki;</a:t>
            </a:r>
          </a:p>
          <a:p>
            <a:pPr marL="342900" lvl="0" indent="-342900">
              <a:lnSpc>
                <a:spcPct val="115000"/>
              </a:lnSpc>
              <a:buFont typeface="+mj-lt"/>
              <a:buAutoNum type="alphaLcParenR" startAt="2"/>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w placówce interwencyjnego zakwaterowania (m.in. noclegownie, schroniska dla osób bezdomnych, ogrzewalnie).</a:t>
            </a:r>
          </a:p>
          <a:p>
            <a:pPr marL="342900" lvl="0" indent="-342900">
              <a:lnSpc>
                <a:spcPct val="115000"/>
              </a:lnSpc>
              <a:buFont typeface="+mj-lt"/>
              <a:buAutoNum type="alphaLcParenR" startAt="2"/>
            </a:pPr>
            <a:endParaRPr lang="pl-PL"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nSpc>
                <a:spcPct val="115000"/>
              </a:lnSpc>
            </a:pP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Opieka instytucjonalna realizowana jest w szczególności w takich instytucjach jak:</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a) dom pomocy społecznej, o którym mowa w ustawie z dnia 12 marca 2004 r. o pomocy społecznej (Dz. U. z 2024 r. poz. 1283, z </a:t>
            </a:r>
            <a:r>
              <a:rPr lang="pl-PL" dirty="0" err="1">
                <a:solidFill>
                  <a:schemeClr val="tx1"/>
                </a:solidFill>
                <a:effectLst/>
                <a:latin typeface="Lato" panose="020F0502020204030203" pitchFamily="34" charset="0"/>
                <a:ea typeface="Lato" panose="020F0502020204030203" pitchFamily="34" charset="0"/>
                <a:cs typeface="Lato" panose="020F0502020204030203" pitchFamily="34" charset="0"/>
              </a:rPr>
              <a:t>późn</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zm.); </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b) zakład opiekuńczo-leczniczy i zakład pielęgnacyjno-opiekuńczy, o których mowa w ustawie z dnia 27 sierpnia 2004 r. </a:t>
            </a:r>
            <a:b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o świadczeniach opieki zdrowotnej finansowanych ze środków publicznych (Dz. U. z 2024 r. poz. 146, z </a:t>
            </a:r>
            <a:r>
              <a:rPr lang="pl-PL" dirty="0" err="1">
                <a:solidFill>
                  <a:schemeClr val="tx1"/>
                </a:solidFill>
                <a:effectLst/>
                <a:latin typeface="Lato" panose="020F0502020204030203" pitchFamily="34" charset="0"/>
                <a:ea typeface="Lato" panose="020F0502020204030203" pitchFamily="34" charset="0"/>
                <a:cs typeface="Lato" panose="020F0502020204030203" pitchFamily="34" charset="0"/>
              </a:rPr>
              <a:t>późn</a:t>
            </a:r>
            <a:r>
              <a:rPr lang="pl-PL" dirty="0">
                <a:solidFill>
                  <a:schemeClr val="tx1"/>
                </a:solidFill>
                <a:effectLst/>
                <a:latin typeface="Lato" panose="020F0502020204030203" pitchFamily="34" charset="0"/>
                <a:ea typeface="Lato" panose="020F0502020204030203" pitchFamily="34" charset="0"/>
                <a:cs typeface="Lato" panose="020F0502020204030203" pitchFamily="34" charset="0"/>
              </a:rPr>
              <a:t>. zm.).</a:t>
            </a:r>
            <a:endParaRPr lang="pl-PL" dirty="0">
              <a:solidFill>
                <a:schemeClr val="tx1"/>
              </a:solidFill>
              <a:latin typeface="Lato" panose="020F0502020204030203" pitchFamily="34" charset="0"/>
              <a:ea typeface="Lato" panose="020F0502020204030203" pitchFamily="34" charset="0"/>
              <a:cs typeface="Lato" panose="020F0502020204030203" pitchFamily="34" charset="0"/>
            </a:endParaRPr>
          </a:p>
          <a:p>
            <a:pPr defTabSz="1007943">
              <a:defRPr/>
            </a:pPr>
            <a:endParaRPr lang="pl-PL" sz="1764" dirty="0">
              <a:solidFill>
                <a:srgbClr val="002073"/>
              </a:solidFill>
              <a:latin typeface="Calibri" panose="020F0502020204030204"/>
            </a:endParaRPr>
          </a:p>
        </p:txBody>
      </p:sp>
      <p:sp>
        <p:nvSpPr>
          <p:cNvPr id="2" name="Prostokąt: zaokrąglone rogi 1">
            <a:extLst>
              <a:ext uri="{FF2B5EF4-FFF2-40B4-BE49-F238E27FC236}">
                <a16:creationId xmlns:a16="http://schemas.microsoft.com/office/drawing/2014/main" id="{DA79E509-0EC7-1A06-610F-534CCF4624AB}"/>
              </a:ext>
            </a:extLst>
          </p:cNvPr>
          <p:cNvSpPr/>
          <p:nvPr/>
        </p:nvSpPr>
        <p:spPr>
          <a:xfrm>
            <a:off x="788602" y="139335"/>
            <a:ext cx="11862569" cy="3600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(7 z 20) </a:t>
            </a:r>
          </a:p>
          <a:p>
            <a:pPr algn="ctr" defTabSz="574700">
              <a:defRPr/>
            </a:pPr>
            <a:endParaRPr lang="pl-PL" sz="2011" b="1" dirty="0">
              <a:solidFill>
                <a:srgbClr val="002073"/>
              </a:solidFill>
              <a:latin typeface="Calibri" panose="020F0502020204030204"/>
            </a:endParaRPr>
          </a:p>
        </p:txBody>
      </p:sp>
    </p:spTree>
    <p:extLst>
      <p:ext uri="{BB962C8B-B14F-4D97-AF65-F5344CB8AC3E}">
        <p14:creationId xmlns:p14="http://schemas.microsoft.com/office/powerpoint/2010/main" val="3856023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AE0B0-597E-F79D-2B99-62B4FAA4F2F4}"/>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83A4B8C5-6F55-A49B-71FD-5900CA9090E0}"/>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(8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1E2BBF0B-4129-BEE7-AE8E-0443E87C3EE2}"/>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D96536AD-09D9-EEAD-053F-18C363604A82}"/>
              </a:ext>
            </a:extLst>
          </p:cNvPr>
          <p:cNvGraphicFramePr>
            <a:graphicFrameLocks noGrp="1"/>
          </p:cNvGraphicFramePr>
          <p:nvPr>
            <p:extLst>
              <p:ext uri="{D42A27DB-BD31-4B8C-83A1-F6EECF244321}">
                <p14:modId xmlns:p14="http://schemas.microsoft.com/office/powerpoint/2010/main" val="1252189628"/>
              </p:ext>
            </p:extLst>
          </p:nvPr>
        </p:nvGraphicFramePr>
        <p:xfrm>
          <a:off x="314191" y="971525"/>
          <a:ext cx="12886415" cy="6173007"/>
        </p:xfrm>
        <a:graphic>
          <a:graphicData uri="http://schemas.openxmlformats.org/drawingml/2006/table">
            <a:tbl>
              <a:tblPr firstRow="1" bandRow="1">
                <a:tableStyleId>{00A15C55-8517-42AA-B614-E9B94910E393}</a:tableStyleId>
              </a:tblPr>
              <a:tblGrid>
                <a:gridCol w="986696">
                  <a:extLst>
                    <a:ext uri="{9D8B030D-6E8A-4147-A177-3AD203B41FA5}">
                      <a16:colId xmlns:a16="http://schemas.microsoft.com/office/drawing/2014/main" val="1408631315"/>
                    </a:ext>
                  </a:extLst>
                </a:gridCol>
                <a:gridCol w="1868220">
                  <a:extLst>
                    <a:ext uri="{9D8B030D-6E8A-4147-A177-3AD203B41FA5}">
                      <a16:colId xmlns:a16="http://schemas.microsoft.com/office/drawing/2014/main" val="1689937520"/>
                    </a:ext>
                  </a:extLst>
                </a:gridCol>
                <a:gridCol w="6194629">
                  <a:extLst>
                    <a:ext uri="{9D8B030D-6E8A-4147-A177-3AD203B41FA5}">
                      <a16:colId xmlns:a16="http://schemas.microsoft.com/office/drawing/2014/main" val="1968303886"/>
                    </a:ext>
                  </a:extLst>
                </a:gridCol>
                <a:gridCol w="3836870">
                  <a:extLst>
                    <a:ext uri="{9D8B030D-6E8A-4147-A177-3AD203B41FA5}">
                      <a16:colId xmlns:a16="http://schemas.microsoft.com/office/drawing/2014/main" val="4051011040"/>
                    </a:ext>
                  </a:extLst>
                </a:gridCol>
              </a:tblGrid>
              <a:tr h="624785">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509425">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C.5</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Zgodność projektu z właściwym standardem - ŚDS</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200"/>
                        </a:spcAft>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w przypadku zaplanowania w projekcie inwestycji dotyczącej Środowiskowego Domu Samopomocy (ŚDS), infrastruktura przygotowana zostanie zgodnie z warunkami określonymi dla tej formy pomocy w Rozporządzeniu Ministra Pracy i Polityki Społecznej z dnia 9 grudnia 2010 r. w sprawie środowiskowych domów samopomocy (Dz. U. z 2020 r. poz. 249). </a:t>
                      </a:r>
                    </a:p>
                    <a:p>
                      <a:pPr>
                        <a:lnSpc>
                          <a:spcPct val="115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lub załączniki.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TAK/NIE/NIE DOTYCZY</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 (wartość logiczna: „TAK” lub „NIE DOTYCZY”).</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101293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6C4DE-44CF-C855-3756-6E5DAFF18622}"/>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6B1C26B0-21D5-6FFB-29C2-CD31643F9272}"/>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(9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B2D48599-B31A-0EEA-85E2-3F5B77975A5C}"/>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E6D976D1-AB69-7C41-3D1F-C2029105ED36}"/>
              </a:ext>
            </a:extLst>
          </p:cNvPr>
          <p:cNvGraphicFramePr>
            <a:graphicFrameLocks noGrp="1"/>
          </p:cNvGraphicFramePr>
          <p:nvPr>
            <p:extLst>
              <p:ext uri="{D42A27DB-BD31-4B8C-83A1-F6EECF244321}">
                <p14:modId xmlns:p14="http://schemas.microsoft.com/office/powerpoint/2010/main" val="2984231739"/>
              </p:ext>
            </p:extLst>
          </p:nvPr>
        </p:nvGraphicFramePr>
        <p:xfrm>
          <a:off x="314191" y="971525"/>
          <a:ext cx="12886415" cy="5514117"/>
        </p:xfrm>
        <a:graphic>
          <a:graphicData uri="http://schemas.openxmlformats.org/drawingml/2006/table">
            <a:tbl>
              <a:tblPr firstRow="1" bandRow="1">
                <a:tableStyleId>{00A15C55-8517-42AA-B614-E9B94910E393}</a:tableStyleId>
              </a:tblPr>
              <a:tblGrid>
                <a:gridCol w="986696">
                  <a:extLst>
                    <a:ext uri="{9D8B030D-6E8A-4147-A177-3AD203B41FA5}">
                      <a16:colId xmlns:a16="http://schemas.microsoft.com/office/drawing/2014/main" val="1408631315"/>
                    </a:ext>
                  </a:extLst>
                </a:gridCol>
                <a:gridCol w="1868220">
                  <a:extLst>
                    <a:ext uri="{9D8B030D-6E8A-4147-A177-3AD203B41FA5}">
                      <a16:colId xmlns:a16="http://schemas.microsoft.com/office/drawing/2014/main" val="1689937520"/>
                    </a:ext>
                  </a:extLst>
                </a:gridCol>
                <a:gridCol w="6194629">
                  <a:extLst>
                    <a:ext uri="{9D8B030D-6E8A-4147-A177-3AD203B41FA5}">
                      <a16:colId xmlns:a16="http://schemas.microsoft.com/office/drawing/2014/main" val="1968303886"/>
                    </a:ext>
                  </a:extLst>
                </a:gridCol>
                <a:gridCol w="3836870">
                  <a:extLst>
                    <a:ext uri="{9D8B030D-6E8A-4147-A177-3AD203B41FA5}">
                      <a16:colId xmlns:a16="http://schemas.microsoft.com/office/drawing/2014/main" val="4051011040"/>
                    </a:ext>
                  </a:extLst>
                </a:gridCol>
              </a:tblGrid>
              <a:tr h="550065">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4850535">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C.6</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Opinia Wojewody – ŚDS lub KS</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200"/>
                        </a:spcAft>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w przypadku zaplanowania w projekcie inwestycji dotyczącej Środowiskowego Domu Samopomocy (ŚDS) lub Klubu Samopomocy (KS) dla osób z zaburzeniami psychicznymi, Wnioskodawca posiada pozytywną opinię Wojewody, z której wynika potrzeba utworzenia nowego ośrodka lub nowych miejsc w istniejącym ośrodku*.</a:t>
                      </a:r>
                    </a:p>
                    <a:p>
                      <a:pPr>
                        <a:lnSpc>
                          <a:spcPct val="115000"/>
                        </a:lnSpc>
                        <a:spcAft>
                          <a:spcPts val="1200"/>
                        </a:spcAft>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lub załączniki.</a:t>
                      </a:r>
                    </a:p>
                    <a:p>
                      <a:pPr>
                        <a:lnSpc>
                          <a:spcPct val="115000"/>
                        </a:lnSpc>
                        <a:spcAft>
                          <a:spcPts val="120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TAK/NIE/NIE DOTYCZY</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 (wartość logiczna: „TAK” lub „NIE DOTYCZY”).</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
        <p:nvSpPr>
          <p:cNvPr id="2" name="pole tekstowe 1">
            <a:extLst>
              <a:ext uri="{FF2B5EF4-FFF2-40B4-BE49-F238E27FC236}">
                <a16:creationId xmlns:a16="http://schemas.microsoft.com/office/drawing/2014/main" id="{83123299-FD62-A6FB-62A6-593CCD1A979B}"/>
              </a:ext>
            </a:extLst>
          </p:cNvPr>
          <p:cNvSpPr txBox="1"/>
          <p:nvPr/>
        </p:nvSpPr>
        <p:spPr>
          <a:xfrm>
            <a:off x="167159" y="6545634"/>
            <a:ext cx="13105456" cy="646331"/>
          </a:xfrm>
          <a:prstGeom prst="rect">
            <a:avLst/>
          </a:prstGeom>
          <a:noFill/>
        </p:spPr>
        <p:txBody>
          <a:bodyPr wrap="square">
            <a:spAutoFit/>
          </a:bodyPr>
          <a:lstStyle/>
          <a:p>
            <a:r>
              <a:rPr lang="pl-PL" dirty="0">
                <a:latin typeface="Lato" panose="020F0502020204030203" pitchFamily="34" charset="0"/>
                <a:ea typeface="Lato" panose="020F0502020204030203" pitchFamily="34" charset="0"/>
                <a:cs typeface="Lato" panose="020F0502020204030203" pitchFamily="34" charset="0"/>
              </a:rPr>
              <a:t>* Na etapie składania wniosku należy opisać podjęte działania w zakresie pozyskania opinii wojewody, pozytywna opinia będzie wymagana na etapie podpisania umowy o dofinansowanie.</a:t>
            </a:r>
          </a:p>
        </p:txBody>
      </p:sp>
    </p:spTree>
    <p:extLst>
      <p:ext uri="{BB962C8B-B14F-4D97-AF65-F5344CB8AC3E}">
        <p14:creationId xmlns:p14="http://schemas.microsoft.com/office/powerpoint/2010/main" val="3277513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21266-9211-316D-5EDE-089FD68D68DC}"/>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6ADE1803-CE15-8BBF-D914-726B4AD82FB9}"/>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(10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B4D29DAF-EA0C-4138-B90E-0794CF0B5CFA}"/>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9004A146-B5A3-9D07-3351-D0926D98257B}"/>
              </a:ext>
            </a:extLst>
          </p:cNvPr>
          <p:cNvGraphicFramePr>
            <a:graphicFrameLocks noGrp="1"/>
          </p:cNvGraphicFramePr>
          <p:nvPr>
            <p:extLst>
              <p:ext uri="{D42A27DB-BD31-4B8C-83A1-F6EECF244321}">
                <p14:modId xmlns:p14="http://schemas.microsoft.com/office/powerpoint/2010/main" val="2576903730"/>
              </p:ext>
            </p:extLst>
          </p:nvPr>
        </p:nvGraphicFramePr>
        <p:xfrm>
          <a:off x="314191" y="971525"/>
          <a:ext cx="12886415" cy="5514117"/>
        </p:xfrm>
        <a:graphic>
          <a:graphicData uri="http://schemas.openxmlformats.org/drawingml/2006/table">
            <a:tbl>
              <a:tblPr firstRow="1" bandRow="1">
                <a:tableStyleId>{00A15C55-8517-42AA-B614-E9B94910E393}</a:tableStyleId>
              </a:tblPr>
              <a:tblGrid>
                <a:gridCol w="986696">
                  <a:extLst>
                    <a:ext uri="{9D8B030D-6E8A-4147-A177-3AD203B41FA5}">
                      <a16:colId xmlns:a16="http://schemas.microsoft.com/office/drawing/2014/main" val="1408631315"/>
                    </a:ext>
                  </a:extLst>
                </a:gridCol>
                <a:gridCol w="1868220">
                  <a:extLst>
                    <a:ext uri="{9D8B030D-6E8A-4147-A177-3AD203B41FA5}">
                      <a16:colId xmlns:a16="http://schemas.microsoft.com/office/drawing/2014/main" val="1689937520"/>
                    </a:ext>
                  </a:extLst>
                </a:gridCol>
                <a:gridCol w="6194629">
                  <a:extLst>
                    <a:ext uri="{9D8B030D-6E8A-4147-A177-3AD203B41FA5}">
                      <a16:colId xmlns:a16="http://schemas.microsoft.com/office/drawing/2014/main" val="1968303886"/>
                    </a:ext>
                  </a:extLst>
                </a:gridCol>
                <a:gridCol w="3836870">
                  <a:extLst>
                    <a:ext uri="{9D8B030D-6E8A-4147-A177-3AD203B41FA5}">
                      <a16:colId xmlns:a16="http://schemas.microsoft.com/office/drawing/2014/main" val="4051011040"/>
                    </a:ext>
                  </a:extLst>
                </a:gridCol>
              </a:tblGrid>
              <a:tr h="550065">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4850535">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C.7</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Opieka </a:t>
                      </a:r>
                      <a:r>
                        <a:rPr lang="pl-PL" sz="1800" b="1" dirty="0" err="1">
                          <a:solidFill>
                            <a:schemeClr val="tx1"/>
                          </a:solidFill>
                          <a:latin typeface="Lato" panose="020F0502020204030203" pitchFamily="34" charset="0"/>
                          <a:ea typeface="Lato" panose="020F0502020204030203" pitchFamily="34" charset="0"/>
                          <a:cs typeface="Lato" panose="020F0502020204030203" pitchFamily="34" charset="0"/>
                        </a:rPr>
                        <a:t>wytchnieniowa</a:t>
                      </a:r>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200"/>
                        </a:spcAft>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w przypadku gdy elementem projektu jest inwestycja w infrastrukturę na potrzeby świadczenia opieki </a:t>
                      </a:r>
                      <a:r>
                        <a:rPr lang="pl-PL" sz="1800" dirty="0" err="1">
                          <a:effectLst/>
                          <a:latin typeface="Lato" panose="020F0502020204030203" pitchFamily="34" charset="0"/>
                          <a:ea typeface="Lato" panose="020F0502020204030203" pitchFamily="34" charset="0"/>
                          <a:cs typeface="Lato" panose="020F0502020204030203" pitchFamily="34" charset="0"/>
                        </a:rPr>
                        <a:t>wytchnieniowej</a:t>
                      </a:r>
                      <a:r>
                        <a:rPr lang="pl-PL" sz="1800" dirty="0">
                          <a:effectLst/>
                          <a:latin typeface="Lato" panose="020F0502020204030203" pitchFamily="34" charset="0"/>
                          <a:ea typeface="Lato" panose="020F0502020204030203" pitchFamily="34" charset="0"/>
                          <a:cs typeface="Lato" panose="020F0502020204030203" pitchFamily="34" charset="0"/>
                        </a:rPr>
                        <a:t> w formie całodobowego krótkookresowego pobytu*, liczba miejsc całodobowego pobytu w takiej placówce jest nie większa niż 8.</a:t>
                      </a:r>
                    </a:p>
                    <a:p>
                      <a:pPr>
                        <a:lnSpc>
                          <a:spcPct val="115000"/>
                        </a:lnSpc>
                        <a:spcAft>
                          <a:spcPts val="1200"/>
                        </a:spcAft>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lub załączniki.</a:t>
                      </a:r>
                    </a:p>
                    <a:p>
                      <a:pPr>
                        <a:lnSpc>
                          <a:spcPct val="115000"/>
                        </a:lnSpc>
                        <a:spcAft>
                          <a:spcPts val="120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TAK/NIE/NIE DOTYCZY</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 (wartość logiczna: „TAK” lub „NIE DOTYCZY”).</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
        <p:nvSpPr>
          <p:cNvPr id="2" name="pole tekstowe 1">
            <a:extLst>
              <a:ext uri="{FF2B5EF4-FFF2-40B4-BE49-F238E27FC236}">
                <a16:creationId xmlns:a16="http://schemas.microsoft.com/office/drawing/2014/main" id="{88591F16-CE25-DDDF-ADCB-8941BBC9AFBB}"/>
              </a:ext>
            </a:extLst>
          </p:cNvPr>
          <p:cNvSpPr txBox="1"/>
          <p:nvPr/>
        </p:nvSpPr>
        <p:spPr>
          <a:xfrm>
            <a:off x="167159" y="6545634"/>
            <a:ext cx="13105456" cy="369332"/>
          </a:xfrm>
          <a:prstGeom prst="rect">
            <a:avLst/>
          </a:prstGeom>
          <a:noFill/>
        </p:spPr>
        <p:txBody>
          <a:bodyPr wrap="square">
            <a:spAutoFit/>
          </a:bodyPr>
          <a:lstStyle/>
          <a:p>
            <a:r>
              <a:rPr lang="pl-PL" dirty="0">
                <a:latin typeface="Lato" panose="020F0502020204030203" pitchFamily="34" charset="0"/>
                <a:ea typeface="Lato" panose="020F0502020204030203" pitchFamily="34" charset="0"/>
                <a:cs typeface="Lato" panose="020F0502020204030203" pitchFamily="34" charset="0"/>
              </a:rPr>
              <a:t>* Pobyt osoby potrzebującej wsparcia w codziennym funkcjonowaniu może trwać nie dłużej niż 60 dni w roku kalendarzowym.</a:t>
            </a:r>
          </a:p>
        </p:txBody>
      </p:sp>
    </p:spTree>
    <p:extLst>
      <p:ext uri="{BB962C8B-B14F-4D97-AF65-F5344CB8AC3E}">
        <p14:creationId xmlns:p14="http://schemas.microsoft.com/office/powerpoint/2010/main" val="297246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EA388-37CE-3C9A-E177-D7C8EB697175}"/>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8D073F19-08A5-CFBA-3FBA-3188A1636A73}"/>
              </a:ext>
            </a:extLst>
          </p:cNvPr>
          <p:cNvSpPr/>
          <p:nvPr/>
        </p:nvSpPr>
        <p:spPr>
          <a:xfrm>
            <a:off x="788602" y="107429"/>
            <a:ext cx="11862569" cy="39546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(11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4ED73345-D69C-C3A7-9705-2FC57DD8CD25}"/>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4E51EB1A-44BD-AB66-776F-95FAE436930C}"/>
              </a:ext>
            </a:extLst>
          </p:cNvPr>
          <p:cNvGraphicFramePr>
            <a:graphicFrameLocks noGrp="1"/>
          </p:cNvGraphicFramePr>
          <p:nvPr>
            <p:extLst>
              <p:ext uri="{D42A27DB-BD31-4B8C-83A1-F6EECF244321}">
                <p14:modId xmlns:p14="http://schemas.microsoft.com/office/powerpoint/2010/main" val="2088914867"/>
              </p:ext>
            </p:extLst>
          </p:nvPr>
        </p:nvGraphicFramePr>
        <p:xfrm>
          <a:off x="239167" y="536388"/>
          <a:ext cx="13030431" cy="6551302"/>
        </p:xfrm>
        <a:graphic>
          <a:graphicData uri="http://schemas.openxmlformats.org/drawingml/2006/table">
            <a:tbl>
              <a:tblPr firstRow="1" bandRow="1">
                <a:tableStyleId>{00A15C55-8517-42AA-B614-E9B94910E393}</a:tableStyleId>
              </a:tblPr>
              <a:tblGrid>
                <a:gridCol w="936104">
                  <a:extLst>
                    <a:ext uri="{9D8B030D-6E8A-4147-A177-3AD203B41FA5}">
                      <a16:colId xmlns:a16="http://schemas.microsoft.com/office/drawing/2014/main" val="1408631315"/>
                    </a:ext>
                  </a:extLst>
                </a:gridCol>
                <a:gridCol w="2267657">
                  <a:extLst>
                    <a:ext uri="{9D8B030D-6E8A-4147-A177-3AD203B41FA5}">
                      <a16:colId xmlns:a16="http://schemas.microsoft.com/office/drawing/2014/main" val="1689937520"/>
                    </a:ext>
                  </a:extLst>
                </a:gridCol>
                <a:gridCol w="6407522">
                  <a:extLst>
                    <a:ext uri="{9D8B030D-6E8A-4147-A177-3AD203B41FA5}">
                      <a16:colId xmlns:a16="http://schemas.microsoft.com/office/drawing/2014/main" val="1968303886"/>
                    </a:ext>
                  </a:extLst>
                </a:gridCol>
                <a:gridCol w="3419148">
                  <a:extLst>
                    <a:ext uri="{9D8B030D-6E8A-4147-A177-3AD203B41FA5}">
                      <a16:colId xmlns:a16="http://schemas.microsoft.com/office/drawing/2014/main" val="4051011040"/>
                    </a:ext>
                  </a:extLst>
                </a:gridCol>
              </a:tblGrid>
              <a:tr h="550065">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4850535">
                <a:tc>
                  <a:txBody>
                    <a:bodyPr/>
                    <a:lstStyle/>
                    <a:p>
                      <a:pPr algn="l">
                        <a:lnSpc>
                          <a:spcPct val="100000"/>
                        </a:lnSpc>
                      </a:pPr>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pPr>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C.8</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pPr>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Komplementarność z celami EFS+</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projekt jest komplementarny/ uzupełniający do działań niezbędnych do osiągnięcia celów EFS+, tzn. czy  na wspartej w ramach projektu EFRR infrastrukturze na potrzeby:</a:t>
                      </a:r>
                    </a:p>
                    <a:p>
                      <a:pPr marL="342900" lvl="0" indent="-342900">
                        <a:lnSpc>
                          <a:spcPct val="100000"/>
                        </a:lnSpc>
                        <a:buFont typeface="+mj-lt"/>
                        <a:buAutoNum type="arabicParenR"/>
                      </a:pPr>
                      <a:r>
                        <a:rPr lang="pl-PL" sz="1800" dirty="0">
                          <a:effectLst/>
                          <a:latin typeface="Lato" panose="020F0502020204030203" pitchFamily="34" charset="0"/>
                          <a:ea typeface="Lato" panose="020F0502020204030203" pitchFamily="34" charset="0"/>
                          <a:cs typeface="Lato" panose="020F0502020204030203" pitchFamily="34" charset="0"/>
                        </a:rPr>
                        <a:t>usług wsparcia dziennego dla dorosłych osób z niepełnosprawnościami - zostaną przeprowadzone działania realizujące cele EFS+, określone w </a:t>
                      </a:r>
                      <a:r>
                        <a:rPr lang="pl-PL" sz="1800" dirty="0" err="1">
                          <a:effectLst/>
                          <a:latin typeface="Lato" panose="020F0502020204030203" pitchFamily="34" charset="0"/>
                          <a:ea typeface="Lato" panose="020F0502020204030203" pitchFamily="34" charset="0"/>
                          <a:cs typeface="Lato" panose="020F0502020204030203" pitchFamily="34" charset="0"/>
                        </a:rPr>
                        <a:t>cs</a:t>
                      </a:r>
                      <a:r>
                        <a:rPr lang="pl-PL" sz="1800" dirty="0">
                          <a:effectLst/>
                          <a:latin typeface="Lato" panose="020F0502020204030203" pitchFamily="34" charset="0"/>
                          <a:ea typeface="Lato" panose="020F0502020204030203" pitchFamily="34" charset="0"/>
                          <a:cs typeface="Lato" panose="020F0502020204030203" pitchFamily="34" charset="0"/>
                        </a:rPr>
                        <a:t> 4(k). Finansowanie tych działań możliwe będzie w ramach FEdKP ze środków EFS+ w </a:t>
                      </a:r>
                      <a:r>
                        <a:rPr lang="pl-PL" sz="1800" dirty="0" err="1">
                          <a:effectLst/>
                          <a:latin typeface="Lato" panose="020F0502020204030203" pitchFamily="34" charset="0"/>
                          <a:ea typeface="Lato" panose="020F0502020204030203" pitchFamily="34" charset="0"/>
                          <a:cs typeface="Lato" panose="020F0502020204030203" pitchFamily="34" charset="0"/>
                        </a:rPr>
                        <a:t>cs</a:t>
                      </a:r>
                      <a:r>
                        <a:rPr lang="pl-PL" sz="1800" dirty="0">
                          <a:effectLst/>
                          <a:latin typeface="Lato" panose="020F0502020204030203" pitchFamily="34" charset="0"/>
                          <a:ea typeface="Lato" panose="020F0502020204030203" pitchFamily="34" charset="0"/>
                          <a:cs typeface="Lato" panose="020F0502020204030203" pitchFamily="34" charset="0"/>
                        </a:rPr>
                        <a:t> 4(k) lub ze środków EFS+ niepochodzących z FEdKP lub z innych środków publicznych lub prywatnych </a:t>
                      </a:r>
                      <a:r>
                        <a:rPr lang="pl-PL" sz="1800" b="1" dirty="0">
                          <a:effectLst/>
                          <a:latin typeface="Lato" panose="020F0502020204030203" pitchFamily="34" charset="0"/>
                          <a:ea typeface="Lato" panose="020F0502020204030203" pitchFamily="34" charset="0"/>
                          <a:cs typeface="Lato" panose="020F0502020204030203" pitchFamily="34" charset="0"/>
                        </a:rPr>
                        <a:t>lub</a:t>
                      </a:r>
                    </a:p>
                    <a:p>
                      <a:pPr marL="342900" lvl="0" indent="-342900">
                        <a:lnSpc>
                          <a:spcPct val="100000"/>
                        </a:lnSpc>
                        <a:spcAft>
                          <a:spcPts val="1000"/>
                        </a:spcAft>
                        <a:buFont typeface="+mj-lt"/>
                        <a:buAutoNum type="arabicParenR" startAt="2"/>
                      </a:pPr>
                      <a:r>
                        <a:rPr lang="pl-PL" sz="1800" dirty="0">
                          <a:effectLst/>
                          <a:latin typeface="Lato" panose="020F0502020204030203" pitchFamily="34" charset="0"/>
                          <a:ea typeface="Lato" panose="020F0502020204030203" pitchFamily="34" charset="0"/>
                          <a:cs typeface="Lato" panose="020F0502020204030203" pitchFamily="34" charset="0"/>
                        </a:rPr>
                        <a:t>usług aktywnej integracji (WTZ lub ZAZ) - zostaną przeprowadzone działania realizujące cele EFS+, określone w </a:t>
                      </a:r>
                      <a:r>
                        <a:rPr lang="pl-PL" sz="1800" dirty="0" err="1">
                          <a:effectLst/>
                          <a:latin typeface="Lato" panose="020F0502020204030203" pitchFamily="34" charset="0"/>
                          <a:ea typeface="Lato" panose="020F0502020204030203" pitchFamily="34" charset="0"/>
                          <a:cs typeface="Lato" panose="020F0502020204030203" pitchFamily="34" charset="0"/>
                        </a:rPr>
                        <a:t>cs</a:t>
                      </a:r>
                      <a:r>
                        <a:rPr lang="pl-PL" sz="1800" dirty="0">
                          <a:effectLst/>
                          <a:latin typeface="Lato" panose="020F0502020204030203" pitchFamily="34" charset="0"/>
                          <a:ea typeface="Lato" panose="020F0502020204030203" pitchFamily="34" charset="0"/>
                          <a:cs typeface="Lato" panose="020F0502020204030203" pitchFamily="34" charset="0"/>
                        </a:rPr>
                        <a:t> 4(h), finansowane w ramach FEdKP ze środków EFS+ w </a:t>
                      </a:r>
                      <a:r>
                        <a:rPr lang="pl-PL" sz="1800" dirty="0" err="1">
                          <a:effectLst/>
                          <a:latin typeface="Lato" panose="020F0502020204030203" pitchFamily="34" charset="0"/>
                          <a:ea typeface="Lato" panose="020F0502020204030203" pitchFamily="34" charset="0"/>
                          <a:cs typeface="Lato" panose="020F0502020204030203" pitchFamily="34" charset="0"/>
                        </a:rPr>
                        <a:t>cs</a:t>
                      </a:r>
                      <a:r>
                        <a:rPr lang="pl-PL" sz="1800" dirty="0">
                          <a:effectLst/>
                          <a:latin typeface="Lato" panose="020F0502020204030203" pitchFamily="34" charset="0"/>
                          <a:ea typeface="Lato" panose="020F0502020204030203" pitchFamily="34" charset="0"/>
                          <a:cs typeface="Lato" panose="020F0502020204030203" pitchFamily="34" charset="0"/>
                        </a:rPr>
                        <a:t> 4(h), zgodnie z obowiązującymi w </a:t>
                      </a:r>
                      <a:r>
                        <a:rPr lang="pl-PL" sz="1800" dirty="0" err="1">
                          <a:effectLst/>
                          <a:latin typeface="Lato" panose="020F0502020204030203" pitchFamily="34" charset="0"/>
                          <a:ea typeface="Lato" panose="020F0502020204030203" pitchFamily="34" charset="0"/>
                          <a:cs typeface="Lato" panose="020F0502020204030203" pitchFamily="34" charset="0"/>
                        </a:rPr>
                        <a:t>cs</a:t>
                      </a:r>
                      <a:r>
                        <a:rPr lang="pl-PL" sz="1800" dirty="0">
                          <a:effectLst/>
                          <a:latin typeface="Lato" panose="020F0502020204030203" pitchFamily="34" charset="0"/>
                          <a:ea typeface="Lato" panose="020F0502020204030203" pitchFamily="34" charset="0"/>
                          <a:cs typeface="Lato" panose="020F0502020204030203" pitchFamily="34" charset="0"/>
                        </a:rPr>
                        <a:t> 4(h) warunkami.</a:t>
                      </a:r>
                    </a:p>
                    <a:p>
                      <a:pPr>
                        <a:lnSpc>
                          <a:spcPct val="100000"/>
                        </a:lnSpc>
                        <a:spcAft>
                          <a:spcPts val="0"/>
                        </a:spcAft>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a:t>
                      </a:r>
                    </a:p>
                    <a:p>
                      <a:pPr>
                        <a:lnSpc>
                          <a:spcPct val="100000"/>
                        </a:lnSpc>
                        <a:spcAft>
                          <a:spcPts val="1200"/>
                        </a:spcAft>
                      </a:pPr>
                      <a:r>
                        <a:rPr lang="pl-PL" sz="1800" dirty="0">
                          <a:effectLst/>
                          <a:latin typeface="Lato" panose="020F0502020204030203" pitchFamily="34" charset="0"/>
                          <a:ea typeface="Lato" panose="020F0502020204030203" pitchFamily="34" charset="0"/>
                          <a:cs typeface="Lato" panose="020F0502020204030203" pitchFamily="34" charset="0"/>
                        </a:rPr>
                        <a:t>o dofinansowanie projektu i załączniki, </a:t>
                      </a:r>
                      <a:r>
                        <a:rPr lang="pl-PL" sz="1800" b="1" dirty="0">
                          <a:effectLst/>
                          <a:latin typeface="Lato" panose="020F0502020204030203" pitchFamily="34" charset="0"/>
                          <a:ea typeface="Lato" panose="020F0502020204030203" pitchFamily="34" charset="0"/>
                          <a:cs typeface="Lato" panose="020F0502020204030203" pitchFamily="34" charset="0"/>
                        </a:rPr>
                        <a:t>a w części związanej z infrastrukturą aktywnej integracji: WTZ lub ZAZ w oparciu o uchwałę Zarządu Województwa Kujawsko-Pomorskiego o wyborze projektu do dofinansowania w ramach Działania 8.20.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p>
                      <a:pPr>
                        <a:lnSpc>
                          <a:spcPct val="100000"/>
                        </a:lnSpc>
                        <a:spcAft>
                          <a:spcPts val="1000"/>
                        </a:spcAft>
                        <a:buNone/>
                      </a:pPr>
                      <a:endParaRPr lang="pl-PL" sz="1800" dirty="0">
                        <a:effectLst/>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2790493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8F2D0-C28D-4423-C6B2-B51C702950A4}"/>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31780A8-C541-AC76-5E92-0E98B0D062A0}"/>
              </a:ext>
            </a:extLst>
          </p:cNvPr>
          <p:cNvSpPr/>
          <p:nvPr/>
        </p:nvSpPr>
        <p:spPr>
          <a:xfrm>
            <a:off x="743223" y="0"/>
            <a:ext cx="11862569" cy="8139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Lato" panose="020F0502020204030203" pitchFamily="34" charset="0"/>
              <a:ea typeface="Lato" panose="020F0502020204030203" pitchFamily="34" charset="0"/>
              <a:cs typeface="Lato" panose="020F0502020204030203"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(12 z 20) </a:t>
            </a:r>
          </a:p>
          <a:p>
            <a:pPr algn="ctr" defTabSz="574700">
              <a:defRPr/>
            </a:pPr>
            <a:endParaRPr lang="pl-PL" sz="2011" b="1" dirty="0">
              <a:solidFill>
                <a:srgbClr val="002073"/>
              </a:solidFill>
              <a:latin typeface="Lato" panose="020F0502020204030203" pitchFamily="34" charset="0"/>
              <a:ea typeface="Lato" panose="020F0502020204030203" pitchFamily="34" charset="0"/>
              <a:cs typeface="Lato" panose="020F0502020204030203" pitchFamily="34" charset="0"/>
            </a:endParaRPr>
          </a:p>
        </p:txBody>
      </p:sp>
      <p:sp>
        <p:nvSpPr>
          <p:cNvPr id="8" name="Rectangle 1">
            <a:extLst>
              <a:ext uri="{FF2B5EF4-FFF2-40B4-BE49-F238E27FC236}">
                <a16:creationId xmlns:a16="http://schemas.microsoft.com/office/drawing/2014/main" id="{0E8E6400-9CDC-DC9F-D08E-3BA2533D13E4}"/>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7F9D5FBF-34F1-165F-1AE2-A41A1610412C}"/>
              </a:ext>
            </a:extLst>
          </p:cNvPr>
          <p:cNvGraphicFramePr>
            <a:graphicFrameLocks noGrp="1"/>
          </p:cNvGraphicFramePr>
          <p:nvPr>
            <p:extLst>
              <p:ext uri="{D42A27DB-BD31-4B8C-83A1-F6EECF244321}">
                <p14:modId xmlns:p14="http://schemas.microsoft.com/office/powerpoint/2010/main" val="2635201469"/>
              </p:ext>
            </p:extLst>
          </p:nvPr>
        </p:nvGraphicFramePr>
        <p:xfrm>
          <a:off x="167159" y="897580"/>
          <a:ext cx="13105456" cy="5977576"/>
        </p:xfrm>
        <a:graphic>
          <a:graphicData uri="http://schemas.openxmlformats.org/drawingml/2006/table">
            <a:tbl>
              <a:tblPr firstRow="1" bandRow="1">
                <a:tableStyleId>{00A15C55-8517-42AA-B614-E9B94910E393}</a:tableStyleId>
              </a:tblPr>
              <a:tblGrid>
                <a:gridCol w="1003468">
                  <a:extLst>
                    <a:ext uri="{9D8B030D-6E8A-4147-A177-3AD203B41FA5}">
                      <a16:colId xmlns:a16="http://schemas.microsoft.com/office/drawing/2014/main" val="1408631315"/>
                    </a:ext>
                  </a:extLst>
                </a:gridCol>
                <a:gridCol w="1899976">
                  <a:extLst>
                    <a:ext uri="{9D8B030D-6E8A-4147-A177-3AD203B41FA5}">
                      <a16:colId xmlns:a16="http://schemas.microsoft.com/office/drawing/2014/main" val="1689937520"/>
                    </a:ext>
                  </a:extLst>
                </a:gridCol>
                <a:gridCol w="6299924">
                  <a:extLst>
                    <a:ext uri="{9D8B030D-6E8A-4147-A177-3AD203B41FA5}">
                      <a16:colId xmlns:a16="http://schemas.microsoft.com/office/drawing/2014/main" val="1968303886"/>
                    </a:ext>
                  </a:extLst>
                </a:gridCol>
                <a:gridCol w="3902088">
                  <a:extLst>
                    <a:ext uri="{9D8B030D-6E8A-4147-A177-3AD203B41FA5}">
                      <a16:colId xmlns:a16="http://schemas.microsoft.com/office/drawing/2014/main" val="4051011040"/>
                    </a:ext>
                  </a:extLst>
                </a:gridCol>
              </a:tblGrid>
              <a:tr h="553326">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313994">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C.9</a:t>
                      </a:r>
                    </a:p>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18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Współpraca z Regionalnym Ośrodkiem Polityki Społecznej w Toruniu w zakresie zgłaszania realizowanych usług</a:t>
                      </a:r>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3000"/>
                        </a:spcAft>
                      </a:pPr>
                      <a:r>
                        <a:rPr lang="pl-PL" sz="18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 tym kryterium sprawdzamy, czy Wnioskodawca wskazał we wniosku o dofinansowanie projektu, iż dokona zgłoszenia realizowanych na wspartej infrastrukturze usług do bazy prowadzonej przez Regionalny Ośrodek Polityki Społecznej w Toruniu oraz aktualizacji danych w przypadku wystąpienia zmian za pośrednictwem formularza online dostępnego na stronie </a:t>
                      </a:r>
                      <a:r>
                        <a:rPr lang="pl-PL" sz="1800" u="sng" kern="1200" dirty="0">
                          <a:solidFill>
                            <a:schemeClr val="dk1"/>
                          </a:solidFill>
                          <a:effectLst/>
                          <a:latin typeface="Lato" panose="020F0502020204030203" pitchFamily="34" charset="0"/>
                          <a:ea typeface="Lato" panose="020F0502020204030203" pitchFamily="34" charset="0"/>
                          <a:cs typeface="Lato" panose="020F0502020204030203" pitchFamily="34" charset="0"/>
                          <a:hlinkClick r:id="rId3"/>
                        </a:rPr>
                        <a:t>https://www.rbus.rops.torun.pl/</a:t>
                      </a:r>
                      <a:r>
                        <a:rPr lang="pl-PL" sz="1800" u="sng" kern="1200" dirty="0">
                          <a:solidFill>
                            <a:schemeClr val="dk1"/>
                          </a:solidFill>
                          <a:effectLst/>
                          <a:latin typeface="Lato" panose="020F0502020204030203" pitchFamily="34" charset="0"/>
                          <a:ea typeface="Lato" panose="020F0502020204030203" pitchFamily="34" charset="0"/>
                          <a:cs typeface="Lato" panose="020F0502020204030203" pitchFamily="34" charset="0"/>
                        </a:rPr>
                        <a:t> </a:t>
                      </a:r>
                    </a:p>
                    <a:p>
                      <a:pPr>
                        <a:spcAft>
                          <a:spcPts val="3000"/>
                        </a:spcAft>
                      </a:pPr>
                      <a:r>
                        <a:rPr lang="pl-PL" sz="18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Kryterium weryfikowane w oparciu o wniosek o dofinansowanie projektu.</a:t>
                      </a:r>
                      <a:endParaRPr lang="pl-PL" sz="18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a:t>
                      </a:r>
                    </a:p>
                    <a:p>
                      <a:pPr>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185685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447A2-16C5-71AC-0C0C-D8CFBD0F4685}"/>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A5B4EC8E-E62D-D330-EB70-11BEF527563E}"/>
              </a:ext>
            </a:extLst>
          </p:cNvPr>
          <p:cNvSpPr/>
          <p:nvPr/>
        </p:nvSpPr>
        <p:spPr>
          <a:xfrm>
            <a:off x="788602" y="10269"/>
            <a:ext cx="11862569" cy="4856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(13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95999042-B44C-68F4-63DA-CF8B2425A005}"/>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1" name="Tabela 11">
            <a:extLst>
              <a:ext uri="{FF2B5EF4-FFF2-40B4-BE49-F238E27FC236}">
                <a16:creationId xmlns:a16="http://schemas.microsoft.com/office/drawing/2014/main" id="{838E89C7-158A-6A9C-81C8-E49FCC79A609}"/>
              </a:ext>
            </a:extLst>
          </p:cNvPr>
          <p:cNvGraphicFramePr>
            <a:graphicFrameLocks noGrp="1"/>
          </p:cNvGraphicFramePr>
          <p:nvPr>
            <p:extLst>
              <p:ext uri="{D42A27DB-BD31-4B8C-83A1-F6EECF244321}">
                <p14:modId xmlns:p14="http://schemas.microsoft.com/office/powerpoint/2010/main" val="542156999"/>
              </p:ext>
            </p:extLst>
          </p:nvPr>
        </p:nvGraphicFramePr>
        <p:xfrm>
          <a:off x="167159" y="495948"/>
          <a:ext cx="12866289" cy="6383662"/>
        </p:xfrm>
        <a:graphic>
          <a:graphicData uri="http://schemas.openxmlformats.org/drawingml/2006/table">
            <a:tbl>
              <a:tblPr firstRow="1" bandRow="1">
                <a:tableStyleId>{00A15C55-8517-42AA-B614-E9B94910E393}</a:tableStyleId>
              </a:tblPr>
              <a:tblGrid>
                <a:gridCol w="936104">
                  <a:extLst>
                    <a:ext uri="{9D8B030D-6E8A-4147-A177-3AD203B41FA5}">
                      <a16:colId xmlns:a16="http://schemas.microsoft.com/office/drawing/2014/main" val="1408631315"/>
                    </a:ext>
                  </a:extLst>
                </a:gridCol>
                <a:gridCol w="1914354">
                  <a:extLst>
                    <a:ext uri="{9D8B030D-6E8A-4147-A177-3AD203B41FA5}">
                      <a16:colId xmlns:a16="http://schemas.microsoft.com/office/drawing/2014/main" val="1689937520"/>
                    </a:ext>
                  </a:extLst>
                </a:gridCol>
                <a:gridCol w="6184954">
                  <a:extLst>
                    <a:ext uri="{9D8B030D-6E8A-4147-A177-3AD203B41FA5}">
                      <a16:colId xmlns:a16="http://schemas.microsoft.com/office/drawing/2014/main" val="1968303886"/>
                    </a:ext>
                  </a:extLst>
                </a:gridCol>
                <a:gridCol w="3830877">
                  <a:extLst>
                    <a:ext uri="{9D8B030D-6E8A-4147-A177-3AD203B41FA5}">
                      <a16:colId xmlns:a16="http://schemas.microsoft.com/office/drawing/2014/main" val="4051011040"/>
                    </a:ext>
                  </a:extLst>
                </a:gridCol>
              </a:tblGrid>
              <a:tr h="553326">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0"/>
                        </a:spcBef>
                        <a:spcAft>
                          <a:spcPts val="0"/>
                        </a:spcAft>
                      </a:pPr>
                      <a:endPar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Bef>
                          <a:spcPts val="0"/>
                        </a:spcBef>
                        <a:spcAft>
                          <a:spcPts val="0"/>
                        </a:spcAft>
                      </a:pPr>
                      <a:r>
                        <a:rPr lang="pl-PL" sz="1800" b="1"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 </a:t>
                      </a:r>
                    </a:p>
                  </a:txBody>
                  <a:tcPr marL="86206" marR="8620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znaczenia kryterium </a:t>
                      </a:r>
                      <a:b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br>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(sposób oceny)</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0427962"/>
                  </a:ext>
                </a:extLst>
              </a:tr>
              <a:tr h="5313994">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C.10</a:t>
                      </a:r>
                    </a:p>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l-PL" sz="1800" b="1" dirty="0">
                          <a:effectLst/>
                          <a:latin typeface="Lato" panose="020F0502020204030203" pitchFamily="34" charset="0"/>
                          <a:ea typeface="Lato" panose="020F0502020204030203" pitchFamily="34" charset="0"/>
                          <a:cs typeface="Lato" panose="020F0502020204030203" pitchFamily="34" charset="0"/>
                        </a:rPr>
                        <a:t>Zgodność ze standardami kształtowania ładu przestrzennego </a:t>
                      </a:r>
                      <a:br>
                        <a:rPr lang="pl-PL" sz="1800" b="1" dirty="0">
                          <a:effectLst/>
                          <a:latin typeface="Lato" panose="020F0502020204030203" pitchFamily="34" charset="0"/>
                          <a:ea typeface="Lato" panose="020F0502020204030203" pitchFamily="34" charset="0"/>
                          <a:cs typeface="Lato" panose="020F0502020204030203" pitchFamily="34" charset="0"/>
                        </a:rPr>
                      </a:br>
                      <a:r>
                        <a:rPr lang="pl-PL" sz="1800" b="1" dirty="0">
                          <a:effectLst/>
                          <a:latin typeface="Lato" panose="020F0502020204030203" pitchFamily="34" charset="0"/>
                          <a:ea typeface="Lato" panose="020F0502020204030203" pitchFamily="34" charset="0"/>
                          <a:cs typeface="Lato" panose="020F0502020204030203" pitchFamily="34" charset="0"/>
                        </a:rPr>
                        <a:t>w województwie</a:t>
                      </a:r>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projekt jest zgodny ze standardami w zakresie kształtowania ładu przestrzennego w województwie, co będzie oceniane na podstawie:</a:t>
                      </a:r>
                    </a:p>
                    <a:p>
                      <a:pPr marL="342900" lvl="0" indent="-342900">
                        <a:lnSpc>
                          <a:spcPct val="100000"/>
                        </a:lnSpc>
                        <a:spcAft>
                          <a:spcPts val="1000"/>
                        </a:spcAft>
                        <a:buFont typeface="Symbol" panose="05050102010706020507" pitchFamily="18" charset="2"/>
                        <a:buChar char=""/>
                      </a:pPr>
                      <a:r>
                        <a:rPr lang="pl-PL" sz="1800" u="sng" dirty="0">
                          <a:effectLst/>
                          <a:latin typeface="Lato" panose="020F0502020204030203" pitchFamily="34" charset="0"/>
                          <a:ea typeface="Lato" panose="020F0502020204030203" pitchFamily="34" charset="0"/>
                          <a:cs typeface="Lato" panose="020F0502020204030203" pitchFamily="34" charset="0"/>
                        </a:rPr>
                        <a:t>pozytywnej opinii</a:t>
                      </a:r>
                      <a:r>
                        <a:rPr lang="pl-PL" sz="1800" dirty="0">
                          <a:effectLst/>
                          <a:latin typeface="Lato" panose="020F0502020204030203" pitchFamily="34" charset="0"/>
                          <a:ea typeface="Lato" panose="020F0502020204030203" pitchFamily="34" charset="0"/>
                          <a:cs typeface="Lato" panose="020F0502020204030203" pitchFamily="34" charset="0"/>
                        </a:rPr>
                        <a:t> wydanej przez Kujawsko-Pomorskie Biuro Planowania Przestrzennego i Regionalnego odnośnie zgodności ze Standardami w zakresie kształtowania ładu przestrzennego w województwie kujawsko-pomorskim.</a:t>
                      </a:r>
                    </a:p>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weryfikowane w przypadku projektów dotyczących:</a:t>
                      </a:r>
                    </a:p>
                    <a:p>
                      <a:pPr marL="342900" lvl="0" indent="-342900">
                        <a:lnSpc>
                          <a:spcPct val="100000"/>
                        </a:lnSpc>
                        <a:spcAft>
                          <a:spcPts val="0"/>
                        </a:spcAft>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obiektów kubaturowych;</a:t>
                      </a:r>
                    </a:p>
                    <a:p>
                      <a:pPr marL="342900" lvl="0" indent="-342900">
                        <a:lnSpc>
                          <a:spcPct val="100000"/>
                        </a:lnSpc>
                        <a:spcAft>
                          <a:spcPts val="0"/>
                        </a:spcAft>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instalacji OZE;</a:t>
                      </a:r>
                    </a:p>
                    <a:p>
                      <a:pPr marL="342900" lvl="0" indent="-342900">
                        <a:lnSpc>
                          <a:spcPct val="100000"/>
                        </a:lnSpc>
                        <a:spcAft>
                          <a:spcPts val="1000"/>
                        </a:spcAft>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zagospodarowania terenu (z wyjątkami określonymi w standardach).</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Obowiązujące standardy w zakresie kształtowania ładu przestrzennego w województwie kujawsko-pomorskim zostaną wskazane w Regulaminie wyboru projektów.</a:t>
                      </a:r>
                    </a:p>
                    <a:p>
                      <a:pPr>
                        <a:lnSpc>
                          <a:spcPct val="100000"/>
                        </a:lnSpc>
                        <a:buNone/>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o dofinansowanie projektu i załączniki. </a:t>
                      </a:r>
                      <a:endParaRPr lang="pl-PL" sz="1800" u="sng" kern="1200" dirty="0">
                        <a:solidFill>
                          <a:schemeClr val="dk1"/>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TAK/NIE/NIE DOTYCZY</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oznacza odrzucenie wniosku)</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obligatoryjne – spełnienie kryterium jest niezbędne do przyznania dofinansowania.</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uznaje się za spełnione, jeżeli odpowiedź będzie pozytywna (wartość logiczna: „TAK” lub „NIE DOTYCZY”).</a:t>
                      </a:r>
                    </a:p>
                    <a:p>
                      <a:pPr>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trakcie oceny kryterium wnioskodawca może zostać poproszony o uzupełnienie lub poprawienie wniosku.</a:t>
                      </a:r>
                    </a:p>
                    <a:p>
                      <a:pPr>
                        <a:lnSpc>
                          <a:spcPct val="100000"/>
                        </a:lnSpc>
                        <a:spcAft>
                          <a:spcPts val="1000"/>
                        </a:spcAft>
                        <a:buNone/>
                      </a:pPr>
                      <a:endParaRPr lang="pl-PL" sz="18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572318"/>
                  </a:ext>
                </a:extLst>
              </a:tr>
            </a:tbl>
          </a:graphicData>
        </a:graphic>
      </p:graphicFrame>
    </p:spTree>
    <p:extLst>
      <p:ext uri="{BB962C8B-B14F-4D97-AF65-F5344CB8AC3E}">
        <p14:creationId xmlns:p14="http://schemas.microsoft.com/office/powerpoint/2010/main" val="2560178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6FE415E-D3B3-2ABF-C712-5D4AE7B19DDC}"/>
              </a:ext>
            </a:extLst>
          </p:cNvPr>
          <p:cNvSpPr/>
          <p:nvPr/>
        </p:nvSpPr>
        <p:spPr>
          <a:xfrm>
            <a:off x="662806" y="164095"/>
            <a:ext cx="11862569" cy="49271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(14 z 20) </a:t>
            </a:r>
          </a:p>
          <a:p>
            <a:pPr algn="ctr" defTabSz="574700">
              <a:defRPr/>
            </a:pPr>
            <a:endParaRPr lang="pl-PL" sz="2011" b="1" dirty="0">
              <a:solidFill>
                <a:srgbClr val="002073"/>
              </a:solidFill>
              <a:latin typeface="Calibri" panose="020F0502020204030204"/>
            </a:endParaRPr>
          </a:p>
        </p:txBody>
      </p:sp>
      <p:sp>
        <p:nvSpPr>
          <p:cNvPr id="3" name="Symbol zastępczy zawartości 2">
            <a:extLst>
              <a:ext uri="{FF2B5EF4-FFF2-40B4-BE49-F238E27FC236}">
                <a16:creationId xmlns:a16="http://schemas.microsoft.com/office/drawing/2014/main" id="{E00912F0-12EA-CA36-B1E9-80BBCC7F0EF3}"/>
              </a:ext>
            </a:extLst>
          </p:cNvPr>
          <p:cNvSpPr>
            <a:spLocks noGrp="1"/>
          </p:cNvSpPr>
          <p:nvPr>
            <p:ph idx="1"/>
          </p:nvPr>
        </p:nvSpPr>
        <p:spPr>
          <a:xfrm>
            <a:off x="815231" y="612480"/>
            <a:ext cx="8149515" cy="723870"/>
          </a:xfrm>
        </p:spPr>
        <p:txBody>
          <a:bodyPr>
            <a:normAutofit/>
          </a:bodyPr>
          <a:lstStyle/>
          <a:p>
            <a:pPr marL="0" indent="0" defTabSz="574700">
              <a:lnSpc>
                <a:spcPct val="100000"/>
              </a:lnSpc>
              <a:spcBef>
                <a:spcPts val="0"/>
              </a:spcBef>
              <a:buClrTx/>
              <a:buNone/>
              <a:defRPr/>
            </a:pPr>
            <a:r>
              <a:rPr lang="pl-PL" sz="2400" b="1" dirty="0">
                <a:solidFill>
                  <a:srgbClr val="002073"/>
                </a:solidFill>
                <a:latin typeface="Lato" panose="020F0502020204030203" pitchFamily="34" charset="0"/>
                <a:ea typeface="Lato" panose="020F0502020204030203" pitchFamily="34" charset="0"/>
                <a:cs typeface="Lato" panose="020F0502020204030203" pitchFamily="34" charset="0"/>
              </a:rPr>
              <a:t>D. Kryteria merytoryczne punktowe, w tym rozstrzygające</a:t>
            </a:r>
          </a:p>
        </p:txBody>
      </p:sp>
      <p:sp>
        <p:nvSpPr>
          <p:cNvPr id="8" name="Rectangle 1">
            <a:extLst>
              <a:ext uri="{FF2B5EF4-FFF2-40B4-BE49-F238E27FC236}">
                <a16:creationId xmlns:a16="http://schemas.microsoft.com/office/drawing/2014/main" id="{5146A439-0243-2D50-2668-1DC715E783F3}"/>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53082889-8198-9965-9BCD-1EB7E6CCFF10}"/>
              </a:ext>
            </a:extLst>
          </p:cNvPr>
          <p:cNvGraphicFramePr>
            <a:graphicFrameLocks noGrp="1"/>
          </p:cNvGraphicFramePr>
          <p:nvPr>
            <p:extLst>
              <p:ext uri="{D42A27DB-BD31-4B8C-83A1-F6EECF244321}">
                <p14:modId xmlns:p14="http://schemas.microsoft.com/office/powerpoint/2010/main" val="737985716"/>
              </p:ext>
            </p:extLst>
          </p:nvPr>
        </p:nvGraphicFramePr>
        <p:xfrm>
          <a:off x="394755" y="974415"/>
          <a:ext cx="12805852" cy="6040254"/>
        </p:xfrm>
        <a:graphic>
          <a:graphicData uri="http://schemas.openxmlformats.org/drawingml/2006/table">
            <a:tbl>
              <a:tblPr firstRow="1" bandRow="1">
                <a:tableStyleId>{00A15C55-8517-42AA-B614-E9B94910E393}</a:tableStyleId>
              </a:tblPr>
              <a:tblGrid>
                <a:gridCol w="996540">
                  <a:extLst>
                    <a:ext uri="{9D8B030D-6E8A-4147-A177-3AD203B41FA5}">
                      <a16:colId xmlns:a16="http://schemas.microsoft.com/office/drawing/2014/main" val="2075733815"/>
                    </a:ext>
                  </a:extLst>
                </a:gridCol>
                <a:gridCol w="1296144">
                  <a:extLst>
                    <a:ext uri="{9D8B030D-6E8A-4147-A177-3AD203B41FA5}">
                      <a16:colId xmlns:a16="http://schemas.microsoft.com/office/drawing/2014/main" val="3976037461"/>
                    </a:ext>
                  </a:extLst>
                </a:gridCol>
                <a:gridCol w="7632848">
                  <a:extLst>
                    <a:ext uri="{9D8B030D-6E8A-4147-A177-3AD203B41FA5}">
                      <a16:colId xmlns:a16="http://schemas.microsoft.com/office/drawing/2014/main" val="1674644703"/>
                    </a:ext>
                  </a:extLst>
                </a:gridCol>
                <a:gridCol w="1440160">
                  <a:extLst>
                    <a:ext uri="{9D8B030D-6E8A-4147-A177-3AD203B41FA5}">
                      <a16:colId xmlns:a16="http://schemas.microsoft.com/office/drawing/2014/main" val="1694589174"/>
                    </a:ext>
                  </a:extLst>
                </a:gridCol>
                <a:gridCol w="1440160">
                  <a:extLst>
                    <a:ext uri="{9D8B030D-6E8A-4147-A177-3AD203B41FA5}">
                      <a16:colId xmlns:a16="http://schemas.microsoft.com/office/drawing/2014/main" val="3506956659"/>
                    </a:ext>
                  </a:extLst>
                </a:gridCol>
              </a:tblGrid>
              <a:tr h="1101869">
                <a:tc>
                  <a:txBody>
                    <a:bodyPr/>
                    <a:lstStyle/>
                    <a:p>
                      <a:pPr algn="l"/>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punktów niezbędna do spełnienia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3781079">
                <a:tc>
                  <a:txBody>
                    <a:bodyPr/>
                    <a:lstStyle/>
                    <a:p>
                      <a:pPr algn="l"/>
                      <a:r>
                        <a:rPr lang="pl-PL" sz="1600" b="1" dirty="0">
                          <a:solidFill>
                            <a:schemeClr val="tx1"/>
                          </a:solidFill>
                          <a:latin typeface="Lato" panose="020F0502020204030203" pitchFamily="34" charset="0"/>
                          <a:ea typeface="Lato" panose="020F0502020204030203" pitchFamily="34" charset="0"/>
                          <a:cs typeface="Lato" panose="020F0502020204030203" pitchFamily="34" charset="0"/>
                        </a:rPr>
                        <a:t>D.1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1600" b="1" dirty="0">
                          <a:effectLst/>
                          <a:latin typeface="Lato" panose="020F0502020204030203" pitchFamily="34" charset="0"/>
                          <a:ea typeface="Lato" panose="020F0502020204030203" pitchFamily="34" charset="0"/>
                          <a:cs typeface="Lato" panose="020F0502020204030203" pitchFamily="34" charset="0"/>
                        </a:rPr>
                        <a:t>Obszar realizacji projektu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600"/>
                        </a:spcAft>
                        <a:buNone/>
                      </a:pPr>
                      <a:r>
                        <a:rPr lang="pl-PL" sz="1600" dirty="0">
                          <a:effectLst/>
                          <a:latin typeface="Lato" panose="020F0502020204030203" pitchFamily="34" charset="0"/>
                          <a:ea typeface="Lato" panose="020F0502020204030203" pitchFamily="34" charset="0"/>
                          <a:cs typeface="Lato" panose="020F0502020204030203" pitchFamily="34" charset="0"/>
                        </a:rPr>
                        <a:t>W tym kryterium sprawdzamy na obszarze którego powiatu będzie realizowany projekt oraz, jak prezentuje się sytuacja w danym powiecie w zakresie dostępu do usług dla dorosłych osób z niepełnosprawnościami.</a:t>
                      </a:r>
                    </a:p>
                    <a:p>
                      <a:pPr algn="l">
                        <a:lnSpc>
                          <a:spcPct val="115000"/>
                        </a:lnSpc>
                        <a:spcAft>
                          <a:spcPts val="600"/>
                        </a:spcAft>
                        <a:buNone/>
                      </a:pPr>
                      <a:r>
                        <a:rPr lang="pl-PL" sz="1600" dirty="0">
                          <a:effectLst/>
                          <a:latin typeface="Lato" panose="020F0502020204030203" pitchFamily="34" charset="0"/>
                          <a:ea typeface="Lato" panose="020F0502020204030203" pitchFamily="34" charset="0"/>
                          <a:cs typeface="Lato" panose="020F0502020204030203" pitchFamily="34" charset="0"/>
                        </a:rPr>
                        <a:t>O przypisaniu wartości indeksu i w konsekwencji o przyznaniu punktów premiujących decydować będzie lokalizacja infrastruktury na potrzeby usług wsparcia dziennego dla dorosłych osób z niepełnosprawnościami lub usług aktywnej integracji (WTZ lub ZAZ). Powyższe oznacza, że obszarem realizacji projektu w rozumieniu definicji kryterium będzie obszar tego powiatu, na którego terenie znajduje się lub będzie znajdować infrastruktura na potrzeby usług wsparcia dziennego dla dorosłych osób z niepełnosprawnościami lub infrastruktura na potrzeby usług aktywnej integracji (WTZ lub ZAZ) będąca przedmiotem dofinansowania w ramach projektu.</a:t>
                      </a:r>
                    </a:p>
                    <a:p>
                      <a:pPr algn="l">
                        <a:buNone/>
                      </a:pPr>
                      <a:r>
                        <a:rPr lang="pl-PL" sz="1600" dirty="0">
                          <a:effectLst/>
                          <a:latin typeface="Lato" panose="020F0502020204030203" pitchFamily="34" charset="0"/>
                          <a:ea typeface="Lato" panose="020F0502020204030203" pitchFamily="34" charset="0"/>
                          <a:cs typeface="Lato" panose="020F0502020204030203" pitchFamily="34" charset="0"/>
                        </a:rPr>
                        <a:t>Premia punktowa będzie uzależniona od osiąganej przez powiat wartości indeksu wsparcia dorosłych osób z niepełnosprawnościami.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1600" dirty="0">
                          <a:effectLst/>
                          <a:latin typeface="Lato" panose="020F0502020204030203" pitchFamily="34" charset="0"/>
                          <a:ea typeface="Lato" panose="020F0502020204030203" pitchFamily="34" charset="0"/>
                          <a:cs typeface="Lato" panose="020F0502020204030203" pitchFamily="34" charset="0"/>
                        </a:rPr>
                        <a:t>0 – 10 pkt</a:t>
                      </a:r>
                    </a:p>
                    <a:p>
                      <a:pPr algn="l">
                        <a:buNone/>
                      </a:pPr>
                      <a:r>
                        <a:rPr lang="pl-PL" sz="1600" dirty="0">
                          <a:effectLst/>
                          <a:latin typeface="Lato" panose="020F0502020204030203" pitchFamily="34" charset="0"/>
                          <a:ea typeface="Lato" panose="020F0502020204030203" pitchFamily="34" charset="0"/>
                          <a:cs typeface="Lato" panose="020F0502020204030203" pitchFamily="34" charset="0"/>
                        </a:rPr>
                        <a:t>wg oceny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16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Tree>
    <p:extLst>
      <p:ext uri="{BB962C8B-B14F-4D97-AF65-F5344CB8AC3E}">
        <p14:creationId xmlns:p14="http://schemas.microsoft.com/office/powerpoint/2010/main" val="2873920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9C90C-11EA-DB30-4533-7EDB0F35B0AE}"/>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23772CC-41A6-D256-66CF-8C127E94CB79}"/>
              </a:ext>
            </a:extLst>
          </p:cNvPr>
          <p:cNvSpPr/>
          <p:nvPr/>
        </p:nvSpPr>
        <p:spPr>
          <a:xfrm>
            <a:off x="652221" y="-13238"/>
            <a:ext cx="11862569" cy="5813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(15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F8BEB8A1-564E-D8B5-4852-3A5B0B56BDCF}"/>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29CCABFF-5BFF-FD30-AD95-3EAEED9EFBC6}"/>
              </a:ext>
            </a:extLst>
          </p:cNvPr>
          <p:cNvGraphicFramePr>
            <a:graphicFrameLocks noGrp="1"/>
          </p:cNvGraphicFramePr>
          <p:nvPr>
            <p:extLst>
              <p:ext uri="{D42A27DB-BD31-4B8C-83A1-F6EECF244321}">
                <p14:modId xmlns:p14="http://schemas.microsoft.com/office/powerpoint/2010/main" val="2054457451"/>
              </p:ext>
            </p:extLst>
          </p:nvPr>
        </p:nvGraphicFramePr>
        <p:xfrm>
          <a:off x="394755" y="625852"/>
          <a:ext cx="12877860" cy="5036516"/>
        </p:xfrm>
        <a:graphic>
          <a:graphicData uri="http://schemas.openxmlformats.org/drawingml/2006/table">
            <a:tbl>
              <a:tblPr firstRow="1" bandRow="1">
                <a:tableStyleId>{00A15C55-8517-42AA-B614-E9B94910E393}</a:tableStyleId>
              </a:tblPr>
              <a:tblGrid>
                <a:gridCol w="708508">
                  <a:extLst>
                    <a:ext uri="{9D8B030D-6E8A-4147-A177-3AD203B41FA5}">
                      <a16:colId xmlns:a16="http://schemas.microsoft.com/office/drawing/2014/main" val="2075733815"/>
                    </a:ext>
                  </a:extLst>
                </a:gridCol>
                <a:gridCol w="792088">
                  <a:extLst>
                    <a:ext uri="{9D8B030D-6E8A-4147-A177-3AD203B41FA5}">
                      <a16:colId xmlns:a16="http://schemas.microsoft.com/office/drawing/2014/main" val="3976037461"/>
                    </a:ext>
                  </a:extLst>
                </a:gridCol>
                <a:gridCol w="9361040">
                  <a:extLst>
                    <a:ext uri="{9D8B030D-6E8A-4147-A177-3AD203B41FA5}">
                      <a16:colId xmlns:a16="http://schemas.microsoft.com/office/drawing/2014/main" val="1674644703"/>
                    </a:ext>
                  </a:extLst>
                </a:gridCol>
                <a:gridCol w="1008112">
                  <a:extLst>
                    <a:ext uri="{9D8B030D-6E8A-4147-A177-3AD203B41FA5}">
                      <a16:colId xmlns:a16="http://schemas.microsoft.com/office/drawing/2014/main" val="1694589174"/>
                    </a:ext>
                  </a:extLst>
                </a:gridCol>
                <a:gridCol w="1008112">
                  <a:extLst>
                    <a:ext uri="{9D8B030D-6E8A-4147-A177-3AD203B41FA5}">
                      <a16:colId xmlns:a16="http://schemas.microsoft.com/office/drawing/2014/main" val="3506956659"/>
                    </a:ext>
                  </a:extLst>
                </a:gridCol>
              </a:tblGrid>
              <a:tr h="921737">
                <a:tc>
                  <a:txBody>
                    <a:bodyPr/>
                    <a:lstStyle/>
                    <a:p>
                      <a:pPr algn="ctr"/>
                      <a:endParaRPr lang="pl-PL" sz="1800" dirty="0">
                        <a:solidFill>
                          <a:schemeClr val="tx1"/>
                        </a:solidFill>
                      </a:endParaRPr>
                    </a:p>
                    <a:p>
                      <a:pPr algn="ctr"/>
                      <a:r>
                        <a:rPr lang="pl-PL" sz="1800" dirty="0">
                          <a:solidFill>
                            <a:schemeClr val="tx1"/>
                          </a:solidFill>
                        </a:rPr>
                        <a:t>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pl-PL" sz="1800" dirty="0">
                        <a:solidFill>
                          <a:schemeClr val="tx1"/>
                        </a:solidFill>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pl-PL" sz="1800" b="1" kern="1200" dirty="0">
                        <a:solidFill>
                          <a:schemeClr val="tx1"/>
                        </a:solidFill>
                        <a:effectLst/>
                        <a:latin typeface="+mn-lt"/>
                        <a:ea typeface="+mn-ea"/>
                        <a:cs typeface="+mn-cs"/>
                      </a:endParaRPr>
                    </a:p>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pl-PL" sz="1800" dirty="0">
                        <a:solidFill>
                          <a:schemeClr val="tx1"/>
                        </a:solidFill>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pl-PL" sz="1800" dirty="0">
                        <a:solidFill>
                          <a:schemeClr val="tx1"/>
                        </a:solidFill>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4114779">
                <a:tc>
                  <a:txBody>
                    <a:bodyPr/>
                    <a:lstStyle/>
                    <a:p>
                      <a:pPr algn="l"/>
                      <a:endParaRPr lang="pl-PL" sz="1800" b="1" dirty="0">
                        <a:solidFill>
                          <a:schemeClr val="tx1"/>
                        </a:solidFill>
                        <a:latin typeface="+mn-lt"/>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endParaRPr lang="pl-PL"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600"/>
                        </a:spcAft>
                        <a:buNone/>
                      </a:pPr>
                      <a:r>
                        <a:rPr lang="pl-PL" sz="1800" dirty="0">
                          <a:effectLst/>
                          <a:latin typeface="Lato" panose="020F0502020204030203" pitchFamily="34" charset="0"/>
                          <a:ea typeface="Lato" panose="020F0502020204030203" pitchFamily="34" charset="0"/>
                          <a:cs typeface="Lato" panose="020F0502020204030203" pitchFamily="34" charset="0"/>
                        </a:rPr>
                        <a:t>Zgodnie z metodologią, na podstawie której opracowano indeks, powiaty osiągające najwyższe wartości indeksu wskazują obszary wymagające podjęcia działań w zakresie wsparcia dorosłych osób z niepełnosprawnościami w pierwszej kolejności. Projekty realizowane na terenie powiatu, który osiągnął wartości indeksu w granicach:</a:t>
                      </a:r>
                    </a:p>
                    <a:p>
                      <a:pPr marL="342900" lvl="0" indent="-342900">
                        <a:lnSpc>
                          <a:spcPct val="115000"/>
                        </a:lnSpc>
                        <a:spcAft>
                          <a:spcPts val="0"/>
                        </a:spcAft>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powyżej 22 do 25 pkt włącznie, otrzymają premię punktową w wysokości 10 pkt;</a:t>
                      </a:r>
                    </a:p>
                    <a:p>
                      <a:pPr marL="342900" lvl="0" indent="-342900">
                        <a:lnSpc>
                          <a:spcPct val="115000"/>
                        </a:lnSpc>
                        <a:spcAft>
                          <a:spcPts val="0"/>
                        </a:spcAft>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powyżej 15 do 22 pkt włącznie, otrzymają premię punktową w wysokości 5 pkt;</a:t>
                      </a:r>
                    </a:p>
                    <a:p>
                      <a:pPr marL="342900" lvl="0" indent="-342900">
                        <a:lnSpc>
                          <a:spcPct val="115000"/>
                        </a:lnSpc>
                        <a:spcAft>
                          <a:spcPts val="600"/>
                        </a:spcAft>
                        <a:buFont typeface="Symbol" panose="05050102010706020507" pitchFamily="18" charset="2"/>
                        <a:buChar char=""/>
                      </a:pPr>
                      <a:r>
                        <a:rPr lang="pl-PL" sz="1800" dirty="0">
                          <a:effectLst/>
                          <a:latin typeface="Lato" panose="020F0502020204030203" pitchFamily="34" charset="0"/>
                          <a:ea typeface="Lato" panose="020F0502020204030203" pitchFamily="34" charset="0"/>
                          <a:cs typeface="Lato" panose="020F0502020204030203" pitchFamily="34" charset="0"/>
                        </a:rPr>
                        <a:t>od 15 do 13 pkt włącznie, otrzymają premię punktową w wysokości 0 pkt.</a:t>
                      </a:r>
                    </a:p>
                    <a:p>
                      <a:pPr>
                        <a:buNone/>
                      </a:pPr>
                      <a:r>
                        <a:rPr lang="pl-PL" sz="1800" dirty="0">
                          <a:effectLst/>
                          <a:latin typeface="Lato" panose="020F0502020204030203" pitchFamily="34" charset="0"/>
                          <a:ea typeface="Lato" panose="020F0502020204030203" pitchFamily="34" charset="0"/>
                          <a:cs typeface="Lato" panose="020F0502020204030203" pitchFamily="34" charset="0"/>
                        </a:rPr>
                        <a:t>Kryterium weryfikowane w oparciu o wniosek o dofinansowanie projektu oraz zestawienie powiatów prezentujące poziom osiąganej wartości indeksu wskazującego sytuację powiatów województwa kujawsko-pomorskiego w zakresie potrzeb priorytetowego podjęcia działań zabezpieczających wsparcie dla dorosłych osób z niepełnosprawnościami*.</a:t>
                      </a:r>
                    </a:p>
                    <a:p>
                      <a:pPr>
                        <a:buNone/>
                      </a:pPr>
                      <a:r>
                        <a:rPr lang="pl-PL" sz="18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buNone/>
                      </a:pPr>
                      <a:endParaRPr lang="pl-PL"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1000"/>
                        </a:spcAft>
                      </a:pPr>
                      <a:endParaRPr lang="pl-PL"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
        <p:nvSpPr>
          <p:cNvPr id="6" name="pole tekstowe 5">
            <a:extLst>
              <a:ext uri="{FF2B5EF4-FFF2-40B4-BE49-F238E27FC236}">
                <a16:creationId xmlns:a16="http://schemas.microsoft.com/office/drawing/2014/main" id="{FCB95BAB-EDFD-F859-55BE-2CCA071D6AF0}"/>
              </a:ext>
            </a:extLst>
          </p:cNvPr>
          <p:cNvSpPr txBox="1"/>
          <p:nvPr/>
        </p:nvSpPr>
        <p:spPr>
          <a:xfrm>
            <a:off x="420713" y="5707140"/>
            <a:ext cx="12877860" cy="1754326"/>
          </a:xfrm>
          <a:prstGeom prst="rect">
            <a:avLst/>
          </a:prstGeom>
          <a:noFill/>
        </p:spPr>
        <p:txBody>
          <a:bodyPr wrap="square">
            <a:spAutoFit/>
          </a:bodyPr>
          <a:lstStyle/>
          <a:p>
            <a:r>
              <a:rPr lang="pl-PL" dirty="0">
                <a:cs typeface="Arial" panose="020B0604020202020204" pitchFamily="34" charset="0"/>
              </a:rPr>
              <a:t>*</a:t>
            </a:r>
            <a:r>
              <a:rPr lang="pl-PL" dirty="0">
                <a:latin typeface="Lato" panose="020F0502020204030203" pitchFamily="34" charset="0"/>
                <a:ea typeface="Lato" panose="020F0502020204030203" pitchFamily="34" charset="0"/>
                <a:cs typeface="Lato" panose="020F0502020204030203" pitchFamily="34" charset="0"/>
              </a:rPr>
              <a:t>Indeks wskazujący sytuację powiatów województwa kujawsko-pomorskiego </a:t>
            </a:r>
            <a:r>
              <a:rPr lang="pl-PL" b="1" dirty="0">
                <a:latin typeface="Lato" panose="020F0502020204030203" pitchFamily="34" charset="0"/>
                <a:ea typeface="Lato" panose="020F0502020204030203" pitchFamily="34" charset="0"/>
                <a:cs typeface="Lato" panose="020F0502020204030203" pitchFamily="34" charset="0"/>
              </a:rPr>
              <a:t>w zakresie potrzeb priorytetowego podjęcia działań zabezpieczających wsparcie dla dorosłych osób z niepełnosprawnościam</a:t>
            </a:r>
            <a:r>
              <a:rPr lang="pl-PL" dirty="0">
                <a:latin typeface="Lato" panose="020F0502020204030203" pitchFamily="34" charset="0"/>
                <a:ea typeface="Lato" panose="020F0502020204030203" pitchFamily="34" charset="0"/>
                <a:cs typeface="Lato" panose="020F0502020204030203" pitchFamily="34" charset="0"/>
              </a:rPr>
              <a:t>i został opracowany na potrzeby diagnozy do Regionalnego planu rozwoju usług społecznych i </a:t>
            </a:r>
            <a:r>
              <a:rPr lang="pl-PL" dirty="0" err="1">
                <a:latin typeface="Lato" panose="020F0502020204030203" pitchFamily="34" charset="0"/>
                <a:ea typeface="Lato" panose="020F0502020204030203" pitchFamily="34" charset="0"/>
                <a:cs typeface="Lato" panose="020F0502020204030203" pitchFamily="34" charset="0"/>
              </a:rPr>
              <a:t>deinstytucjonalizacji</a:t>
            </a:r>
            <a:r>
              <a:rPr lang="pl-PL" dirty="0">
                <a:latin typeface="Lato" panose="020F0502020204030203" pitchFamily="34" charset="0"/>
                <a:ea typeface="Lato" panose="020F0502020204030203" pitchFamily="34" charset="0"/>
                <a:cs typeface="Lato" panose="020F0502020204030203" pitchFamily="34" charset="0"/>
              </a:rPr>
              <a:t> dla Województwa Kujawsko-Pomorskiego na lata 2023-2025 (uchwała nr 41/1897/25 Zarządu Województwa Kujawsko-Pomorskiego z 10 lutego 2025 r.) – indeks stanowi załącznik do kryteriów.</a:t>
            </a:r>
          </a:p>
          <a:p>
            <a:endParaRPr lang="pl-PL" dirty="0">
              <a:ea typeface="Calibri" panose="020F0502020204030204" pitchFamily="34" charset="0"/>
            </a:endParaRPr>
          </a:p>
        </p:txBody>
      </p:sp>
    </p:spTree>
    <p:extLst>
      <p:ext uri="{BB962C8B-B14F-4D97-AF65-F5344CB8AC3E}">
        <p14:creationId xmlns:p14="http://schemas.microsoft.com/office/powerpoint/2010/main" val="1790276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3FFBD-4985-6DB7-83CA-3D9F0D32BCBA}"/>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91FDA021-A0AB-4AED-2E85-3720D0691112}"/>
              </a:ext>
            </a:extLst>
          </p:cNvPr>
          <p:cNvGraphicFramePr>
            <a:graphicFrameLocks noGrp="1"/>
          </p:cNvGraphicFramePr>
          <p:nvPr>
            <p:extLst>
              <p:ext uri="{D42A27DB-BD31-4B8C-83A1-F6EECF244321}">
                <p14:modId xmlns:p14="http://schemas.microsoft.com/office/powerpoint/2010/main" val="1302358466"/>
              </p:ext>
            </p:extLst>
          </p:nvPr>
        </p:nvGraphicFramePr>
        <p:xfrm>
          <a:off x="959247" y="574610"/>
          <a:ext cx="5499236" cy="6905136"/>
        </p:xfrm>
        <a:graphic>
          <a:graphicData uri="http://schemas.openxmlformats.org/drawingml/2006/table">
            <a:tbl>
              <a:tblPr firstRow="1" firstCol="1" bandRow="1"/>
              <a:tblGrid>
                <a:gridCol w="523826">
                  <a:extLst>
                    <a:ext uri="{9D8B030D-6E8A-4147-A177-3AD203B41FA5}">
                      <a16:colId xmlns:a16="http://schemas.microsoft.com/office/drawing/2014/main" val="3360987057"/>
                    </a:ext>
                  </a:extLst>
                </a:gridCol>
                <a:gridCol w="2785822">
                  <a:extLst>
                    <a:ext uri="{9D8B030D-6E8A-4147-A177-3AD203B41FA5}">
                      <a16:colId xmlns:a16="http://schemas.microsoft.com/office/drawing/2014/main" val="2519673952"/>
                    </a:ext>
                  </a:extLst>
                </a:gridCol>
                <a:gridCol w="2189588">
                  <a:extLst>
                    <a:ext uri="{9D8B030D-6E8A-4147-A177-3AD203B41FA5}">
                      <a16:colId xmlns:a16="http://schemas.microsoft.com/office/drawing/2014/main" val="139371680"/>
                    </a:ext>
                  </a:extLst>
                </a:gridCol>
              </a:tblGrid>
              <a:tr h="287714">
                <a:tc>
                  <a:txBody>
                    <a:bodyPr/>
                    <a:lstStyle/>
                    <a:p>
                      <a:pPr>
                        <a:lnSpc>
                          <a:spcPct val="107000"/>
                        </a:lnSpc>
                        <a:spcAft>
                          <a:spcPts val="800"/>
                        </a:spcAft>
                        <a:buNone/>
                      </a:pPr>
                      <a:r>
                        <a:rPr lang="pl-PL" sz="17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Lp.</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b="1" kern="0" dirty="0">
                          <a:effectLst/>
                          <a:latin typeface="Lato" panose="020F0502020204030203" pitchFamily="34" charset="0"/>
                          <a:ea typeface="Lato" panose="020F0502020204030203" pitchFamily="34" charset="0"/>
                          <a:cs typeface="Lato" panose="020F0502020204030203" pitchFamily="34" charset="0"/>
                        </a:rPr>
                        <a:t>Powiat</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l-PL" sz="1700" b="1" kern="0" dirty="0">
                          <a:effectLst/>
                          <a:latin typeface="Lato" panose="020F0502020204030203" pitchFamily="34" charset="0"/>
                          <a:ea typeface="Lato" panose="020F0502020204030203" pitchFamily="34" charset="0"/>
                          <a:cs typeface="Lato" panose="020F0502020204030203" pitchFamily="34" charset="0"/>
                        </a:rPr>
                        <a:t>INDEKS CAŁOŚĆ</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3995773"/>
                  </a:ext>
                </a:extLst>
              </a:tr>
              <a:tr h="287714">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1</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aleksandrowski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25</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66203992"/>
                  </a:ext>
                </a:extLst>
              </a:tr>
              <a:tr h="287714">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brodnicki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25</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1259280"/>
                  </a:ext>
                </a:extLst>
              </a:tr>
              <a:tr h="287714">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3</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mogileński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25</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893570792"/>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4</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radziejowski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25</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955137709"/>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5</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sępoleński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25</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79985257"/>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6</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wąbrzeski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25</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53441744"/>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7</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Powiat golubsko-dobrzyński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23</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989154055"/>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8</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rypiński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23</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384905873"/>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9</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grudziądzki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23</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216955814"/>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10</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Powiat lipnowski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23</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257030453"/>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11</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świecki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23</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218109595"/>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12</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m. Grudziądz</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22</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271526154"/>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13</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Powiat nakielski</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22</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284385857"/>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14</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Powiat włocławski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21</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696204532"/>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15</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Powiat tucholski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r">
                        <a:lnSpc>
                          <a:spcPct val="107000"/>
                        </a:lnSpc>
                        <a:spcAft>
                          <a:spcPts val="800"/>
                        </a:spcAft>
                        <a:buNone/>
                      </a:pPr>
                      <a:r>
                        <a:rPr lang="pl-PL" sz="1700" kern="0" dirty="0">
                          <a:solidFill>
                            <a:srgbClr val="000000"/>
                          </a:solidFill>
                          <a:effectLst/>
                          <a:latin typeface="Lato" panose="020F0502020204030203" pitchFamily="34" charset="0"/>
                          <a:ea typeface="Lato" panose="020F0502020204030203" pitchFamily="34" charset="0"/>
                          <a:cs typeface="Lato" panose="020F0502020204030203" pitchFamily="34" charset="0"/>
                        </a:rPr>
                        <a:t>21</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1323047390"/>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16</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b="1" kern="0">
                          <a:solidFill>
                            <a:srgbClr val="FFFFFF"/>
                          </a:solidFill>
                          <a:effectLst/>
                          <a:latin typeface="Lato" panose="020F0502020204030203" pitchFamily="34" charset="0"/>
                          <a:ea typeface="Lato" panose="020F0502020204030203" pitchFamily="34" charset="0"/>
                          <a:cs typeface="Lato" panose="020F0502020204030203" pitchFamily="34" charset="0"/>
                        </a:rPr>
                        <a:t>Powiat toruński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tc>
                  <a:txBody>
                    <a:bodyPr/>
                    <a:lstStyle/>
                    <a:p>
                      <a:pPr algn="r">
                        <a:lnSpc>
                          <a:spcPct val="107000"/>
                        </a:lnSpc>
                        <a:spcAft>
                          <a:spcPts val="800"/>
                        </a:spcAft>
                        <a:buNone/>
                      </a:pPr>
                      <a:r>
                        <a:rPr lang="pl-PL" sz="17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20</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710447131"/>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17</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b="1" kern="0">
                          <a:solidFill>
                            <a:srgbClr val="FFFFFF"/>
                          </a:solidFill>
                          <a:effectLst/>
                          <a:latin typeface="Lato" panose="020F0502020204030203" pitchFamily="34" charset="0"/>
                          <a:ea typeface="Lato" panose="020F0502020204030203" pitchFamily="34" charset="0"/>
                          <a:cs typeface="Lato" panose="020F0502020204030203" pitchFamily="34" charset="0"/>
                        </a:rPr>
                        <a:t>Powiat chełmiński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tc>
                  <a:txBody>
                    <a:bodyPr/>
                    <a:lstStyle/>
                    <a:p>
                      <a:pPr algn="r">
                        <a:lnSpc>
                          <a:spcPct val="107000"/>
                        </a:lnSpc>
                        <a:spcAft>
                          <a:spcPts val="800"/>
                        </a:spcAft>
                        <a:buNone/>
                      </a:pPr>
                      <a:r>
                        <a:rPr lang="pl-PL" sz="17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20</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723726924"/>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18</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b="1" kern="0">
                          <a:solidFill>
                            <a:srgbClr val="FFFFFF"/>
                          </a:solidFill>
                          <a:effectLst/>
                          <a:latin typeface="Lato" panose="020F0502020204030203" pitchFamily="34" charset="0"/>
                          <a:ea typeface="Lato" panose="020F0502020204030203" pitchFamily="34" charset="0"/>
                          <a:cs typeface="Lato" panose="020F0502020204030203" pitchFamily="34" charset="0"/>
                        </a:rPr>
                        <a:t>Powiat żniński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tc>
                  <a:txBody>
                    <a:bodyPr/>
                    <a:lstStyle/>
                    <a:p>
                      <a:pPr algn="r">
                        <a:lnSpc>
                          <a:spcPct val="107000"/>
                        </a:lnSpc>
                        <a:spcAft>
                          <a:spcPts val="800"/>
                        </a:spcAft>
                        <a:buNone/>
                      </a:pPr>
                      <a:r>
                        <a:rPr lang="pl-PL" sz="17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20</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265139865"/>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19</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b="1" kern="0">
                          <a:solidFill>
                            <a:srgbClr val="FFFFFF"/>
                          </a:solidFill>
                          <a:effectLst/>
                          <a:latin typeface="Lato" panose="020F0502020204030203" pitchFamily="34" charset="0"/>
                          <a:ea typeface="Lato" panose="020F0502020204030203" pitchFamily="34" charset="0"/>
                          <a:cs typeface="Lato" panose="020F0502020204030203" pitchFamily="34" charset="0"/>
                        </a:rPr>
                        <a:t>Powiat inowrocławski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tc>
                  <a:txBody>
                    <a:bodyPr/>
                    <a:lstStyle/>
                    <a:p>
                      <a:pPr algn="r">
                        <a:lnSpc>
                          <a:spcPct val="107000"/>
                        </a:lnSpc>
                        <a:spcAft>
                          <a:spcPts val="800"/>
                        </a:spcAft>
                        <a:buNone/>
                      </a:pPr>
                      <a:r>
                        <a:rPr lang="pl-PL" sz="17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19</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012882273"/>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20</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b="1" kern="0">
                          <a:solidFill>
                            <a:srgbClr val="FFFFFF"/>
                          </a:solidFill>
                          <a:effectLst/>
                          <a:latin typeface="Lato" panose="020F0502020204030203" pitchFamily="34" charset="0"/>
                          <a:ea typeface="Lato" panose="020F0502020204030203" pitchFamily="34" charset="0"/>
                          <a:cs typeface="Lato" panose="020F0502020204030203" pitchFamily="34" charset="0"/>
                        </a:rPr>
                        <a:t>Powiat m. Włocławek</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tc>
                  <a:txBody>
                    <a:bodyPr/>
                    <a:lstStyle/>
                    <a:p>
                      <a:pPr algn="r">
                        <a:lnSpc>
                          <a:spcPct val="107000"/>
                        </a:lnSpc>
                        <a:spcAft>
                          <a:spcPts val="800"/>
                        </a:spcAft>
                        <a:buNone/>
                      </a:pPr>
                      <a:r>
                        <a:rPr lang="pl-PL" sz="17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19</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419747470"/>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21</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700" b="1" kern="0">
                          <a:solidFill>
                            <a:srgbClr val="FFFFFF"/>
                          </a:solidFill>
                          <a:effectLst/>
                          <a:latin typeface="Lato" panose="020F0502020204030203" pitchFamily="34" charset="0"/>
                          <a:ea typeface="Lato" panose="020F0502020204030203" pitchFamily="34" charset="0"/>
                          <a:cs typeface="Lato" panose="020F0502020204030203" pitchFamily="34" charset="0"/>
                        </a:rPr>
                        <a:t>Powiat bydgoski</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r">
                        <a:lnSpc>
                          <a:spcPct val="107000"/>
                        </a:lnSpc>
                        <a:spcAft>
                          <a:spcPts val="800"/>
                        </a:spcAft>
                        <a:buNone/>
                      </a:pPr>
                      <a:r>
                        <a:rPr lang="pl-PL" sz="17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15</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2248608361"/>
                  </a:ext>
                </a:extLst>
              </a:tr>
              <a:tr h="287714">
                <a:tc>
                  <a:txBody>
                    <a:bodyPr/>
                    <a:lstStyle/>
                    <a:p>
                      <a:pPr algn="r">
                        <a:lnSpc>
                          <a:spcPct val="107000"/>
                        </a:lnSpc>
                        <a:spcAft>
                          <a:spcPts val="800"/>
                        </a:spcAft>
                        <a:buNone/>
                      </a:pPr>
                      <a:r>
                        <a:rPr lang="pl-PL" sz="1700" kern="0">
                          <a:solidFill>
                            <a:srgbClr val="000000"/>
                          </a:solidFill>
                          <a:effectLst/>
                          <a:latin typeface="Lato" panose="020F0502020204030203" pitchFamily="34" charset="0"/>
                          <a:ea typeface="Lato" panose="020F0502020204030203" pitchFamily="34" charset="0"/>
                          <a:cs typeface="Lato" panose="020F0502020204030203" pitchFamily="34" charset="0"/>
                        </a:rPr>
                        <a:t>22</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700" b="1" kern="0">
                          <a:solidFill>
                            <a:srgbClr val="FFFFFF"/>
                          </a:solidFill>
                          <a:effectLst/>
                          <a:latin typeface="Lato" panose="020F0502020204030203" pitchFamily="34" charset="0"/>
                          <a:ea typeface="Lato" panose="020F0502020204030203" pitchFamily="34" charset="0"/>
                          <a:cs typeface="Lato" panose="020F0502020204030203" pitchFamily="34" charset="0"/>
                        </a:rPr>
                        <a:t>Powiat m. Bydgoszcz</a:t>
                      </a:r>
                      <a:endParaRPr lang="pl-PL" sz="17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r">
                        <a:lnSpc>
                          <a:spcPct val="107000"/>
                        </a:lnSpc>
                        <a:spcAft>
                          <a:spcPts val="800"/>
                        </a:spcAft>
                        <a:buNone/>
                      </a:pPr>
                      <a:r>
                        <a:rPr lang="pl-PL" sz="17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15</a:t>
                      </a:r>
                      <a:endParaRPr lang="pl-PL" sz="17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2782557247"/>
                  </a:ext>
                </a:extLst>
              </a:tr>
              <a:tr h="287714">
                <a:tc>
                  <a:txBody>
                    <a:bodyPr/>
                    <a:lstStyle/>
                    <a:p>
                      <a:pPr algn="r">
                        <a:lnSpc>
                          <a:spcPct val="107000"/>
                        </a:lnSpc>
                        <a:spcAft>
                          <a:spcPts val="800"/>
                        </a:spcAft>
                        <a:buNone/>
                      </a:pPr>
                      <a:r>
                        <a:rPr lang="pl-PL" sz="1800" kern="0">
                          <a:solidFill>
                            <a:srgbClr val="000000"/>
                          </a:solidFill>
                          <a:effectLst/>
                          <a:latin typeface="Lato" panose="020F0502020204030203" pitchFamily="34" charset="0"/>
                          <a:ea typeface="Lato" panose="020F0502020204030203" pitchFamily="34" charset="0"/>
                          <a:cs typeface="Lato" panose="020F0502020204030203" pitchFamily="34" charset="0"/>
                        </a:rPr>
                        <a:t>23</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DCE4"/>
                    </a:solidFill>
                  </a:tcPr>
                </a:tc>
                <a:tc>
                  <a:txBody>
                    <a:bodyPr/>
                    <a:lstStyle/>
                    <a:p>
                      <a:pPr>
                        <a:lnSpc>
                          <a:spcPct val="107000"/>
                        </a:lnSpc>
                        <a:spcAft>
                          <a:spcPts val="800"/>
                        </a:spcAft>
                        <a:buNone/>
                      </a:pPr>
                      <a:r>
                        <a:rPr lang="pl-PL" sz="1800" b="1" kern="0">
                          <a:solidFill>
                            <a:srgbClr val="FFFFFF"/>
                          </a:solidFill>
                          <a:effectLst/>
                          <a:latin typeface="Lato" panose="020F0502020204030203" pitchFamily="34" charset="0"/>
                          <a:ea typeface="Lato" panose="020F0502020204030203" pitchFamily="34" charset="0"/>
                          <a:cs typeface="Lato" panose="020F0502020204030203" pitchFamily="34" charset="0"/>
                        </a:rPr>
                        <a:t>Powiat m. Toruń</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r">
                        <a:lnSpc>
                          <a:spcPct val="107000"/>
                        </a:lnSpc>
                        <a:spcAft>
                          <a:spcPts val="800"/>
                        </a:spcAft>
                        <a:buNone/>
                      </a:pPr>
                      <a:r>
                        <a:rPr lang="pl-PL" sz="18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13</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32915" marR="329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3763647890"/>
                  </a:ext>
                </a:extLst>
              </a:tr>
            </a:tbl>
          </a:graphicData>
        </a:graphic>
      </p:graphicFrame>
      <p:graphicFrame>
        <p:nvGraphicFramePr>
          <p:cNvPr id="6" name="Tabela 5">
            <a:extLst>
              <a:ext uri="{FF2B5EF4-FFF2-40B4-BE49-F238E27FC236}">
                <a16:creationId xmlns:a16="http://schemas.microsoft.com/office/drawing/2014/main" id="{8301A45A-D4D5-87C5-E9E2-F87E4F222247}"/>
              </a:ext>
            </a:extLst>
          </p:cNvPr>
          <p:cNvGraphicFramePr>
            <a:graphicFrameLocks noGrp="1"/>
          </p:cNvGraphicFramePr>
          <p:nvPr>
            <p:extLst>
              <p:ext uri="{D42A27DB-BD31-4B8C-83A1-F6EECF244321}">
                <p14:modId xmlns:p14="http://schemas.microsoft.com/office/powerpoint/2010/main" val="2497843350"/>
              </p:ext>
            </p:extLst>
          </p:nvPr>
        </p:nvGraphicFramePr>
        <p:xfrm>
          <a:off x="6799771" y="2437633"/>
          <a:ext cx="6048673" cy="3972751"/>
        </p:xfrm>
        <a:graphic>
          <a:graphicData uri="http://schemas.openxmlformats.org/drawingml/2006/table">
            <a:tbl>
              <a:tblPr firstRow="1" firstCol="1" bandRow="1"/>
              <a:tblGrid>
                <a:gridCol w="366629">
                  <a:extLst>
                    <a:ext uri="{9D8B030D-6E8A-4147-A177-3AD203B41FA5}">
                      <a16:colId xmlns:a16="http://schemas.microsoft.com/office/drawing/2014/main" val="3327784896"/>
                    </a:ext>
                  </a:extLst>
                </a:gridCol>
                <a:gridCol w="2271559">
                  <a:extLst>
                    <a:ext uri="{9D8B030D-6E8A-4147-A177-3AD203B41FA5}">
                      <a16:colId xmlns:a16="http://schemas.microsoft.com/office/drawing/2014/main" val="3873254440"/>
                    </a:ext>
                  </a:extLst>
                </a:gridCol>
                <a:gridCol w="3410485">
                  <a:extLst>
                    <a:ext uri="{9D8B030D-6E8A-4147-A177-3AD203B41FA5}">
                      <a16:colId xmlns:a16="http://schemas.microsoft.com/office/drawing/2014/main" val="4195065061"/>
                    </a:ext>
                  </a:extLst>
                </a:gridCol>
              </a:tblGrid>
              <a:tr h="266700">
                <a:tc gridSpan="2">
                  <a:txBody>
                    <a:bodyPr/>
                    <a:lstStyle/>
                    <a:p>
                      <a:pPr>
                        <a:lnSpc>
                          <a:spcPct val="107000"/>
                        </a:lnSpc>
                        <a:spcAft>
                          <a:spcPts val="800"/>
                        </a:spcAft>
                        <a:buNone/>
                      </a:pPr>
                      <a:r>
                        <a:rPr lang="pl-PL" sz="1800" b="1" kern="0" dirty="0">
                          <a:effectLst/>
                          <a:latin typeface="Lato" panose="020F0502020204030203" pitchFamily="34" charset="0"/>
                          <a:ea typeface="Lato" panose="020F0502020204030203" pitchFamily="34" charset="0"/>
                          <a:cs typeface="Lato" panose="020F0502020204030203" pitchFamily="34" charset="0"/>
                        </a:rPr>
                        <a:t>Legenda:</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tc hMerge="1">
                  <a:txBody>
                    <a:bodyPr/>
                    <a:lstStyle/>
                    <a:p>
                      <a:endParaRPr lang="pl-PL"/>
                    </a:p>
                  </a:txBody>
                  <a:tcPr/>
                </a:tc>
                <a:tc>
                  <a:txBody>
                    <a:bodyPr/>
                    <a:lstStyle/>
                    <a:p>
                      <a:pPr>
                        <a:lnSpc>
                          <a:spcPct val="107000"/>
                        </a:lnSpc>
                      </a:pPr>
                      <a:endParaRPr lang="pl-PL" sz="1800" kern="100">
                        <a:effectLst/>
                        <a:latin typeface="+mn-lt"/>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4532348"/>
                  </a:ext>
                </a:extLst>
              </a:tr>
              <a:tr h="290195">
                <a:tc>
                  <a:txBody>
                    <a:bodyPr/>
                    <a:lstStyle/>
                    <a:p>
                      <a:pPr algn="r">
                        <a:lnSpc>
                          <a:spcPct val="107000"/>
                        </a:lnSpc>
                        <a:spcAft>
                          <a:spcPts val="800"/>
                        </a:spcAft>
                        <a:buNone/>
                      </a:pPr>
                      <a:r>
                        <a:rPr lang="pl-PL" sz="18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1.</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tc>
                  <a:txBody>
                    <a:bodyPr/>
                    <a:lstStyle/>
                    <a:p>
                      <a:pPr>
                        <a:lnSpc>
                          <a:spcPct val="107000"/>
                        </a:lnSpc>
                        <a:spcAft>
                          <a:spcPts val="800"/>
                        </a:spcAft>
                        <a:buNone/>
                      </a:pPr>
                      <a: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t>sytuacja najbardziej korzystna</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8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3 powiaty</a:t>
                      </a:r>
                      <a:br>
                        <a:rPr lang="pl-PL" sz="18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br>
                      <a:r>
                        <a:rPr lang="pl-PL" sz="18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(indeksy o numerach od 13 do 15)</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3864"/>
                    </a:solidFill>
                  </a:tcPr>
                </a:tc>
                <a:extLst>
                  <a:ext uri="{0D108BD9-81ED-4DB2-BD59-A6C34878D82A}">
                    <a16:rowId xmlns:a16="http://schemas.microsoft.com/office/drawing/2014/main" val="168339067"/>
                  </a:ext>
                </a:extLst>
              </a:tr>
              <a:tr h="394335">
                <a:tc>
                  <a:txBody>
                    <a:bodyPr/>
                    <a:lstStyle/>
                    <a:p>
                      <a:pPr algn="r">
                        <a:lnSpc>
                          <a:spcPct val="107000"/>
                        </a:lnSpc>
                        <a:spcAft>
                          <a:spcPts val="800"/>
                        </a:spcAft>
                        <a:buNone/>
                      </a:pPr>
                      <a:r>
                        <a:rPr lang="pl-PL" sz="1800" b="1" kern="0">
                          <a:solidFill>
                            <a:srgbClr val="FFFFFF"/>
                          </a:solidFill>
                          <a:effectLst/>
                          <a:latin typeface="Lato" panose="020F0502020204030203" pitchFamily="34" charset="0"/>
                          <a:ea typeface="Lato" panose="020F0502020204030203" pitchFamily="34" charset="0"/>
                          <a:cs typeface="Lato" panose="020F0502020204030203" pitchFamily="34" charset="0"/>
                        </a:rPr>
                        <a:t>2.</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nSpc>
                          <a:spcPct val="107000"/>
                        </a:lnSpc>
                        <a:spcAft>
                          <a:spcPts val="800"/>
                        </a:spcAft>
                        <a:buNone/>
                      </a:pPr>
                      <a: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t>sytuacja bardziej korzystna</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8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5 powiatów</a:t>
                      </a:r>
                      <a:br>
                        <a:rPr lang="pl-PL" sz="18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br>
                      <a:r>
                        <a:rPr lang="pl-PL" sz="1800" b="1" kern="0" dirty="0">
                          <a:solidFill>
                            <a:srgbClr val="FFFFFF"/>
                          </a:solidFill>
                          <a:effectLst/>
                          <a:latin typeface="Lato" panose="020F0502020204030203" pitchFamily="34" charset="0"/>
                          <a:ea typeface="Lato" panose="020F0502020204030203" pitchFamily="34" charset="0"/>
                          <a:cs typeface="Lato" panose="020F0502020204030203" pitchFamily="34" charset="0"/>
                        </a:rPr>
                        <a:t>(indeksy o numerach od 19 do 20)</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extLst>
                  <a:ext uri="{0D108BD9-81ED-4DB2-BD59-A6C34878D82A}">
                    <a16:rowId xmlns:a16="http://schemas.microsoft.com/office/drawing/2014/main" val="1332792052"/>
                  </a:ext>
                </a:extLst>
              </a:tr>
              <a:tr h="355600">
                <a:tc>
                  <a:txBody>
                    <a:bodyPr/>
                    <a:lstStyle/>
                    <a:p>
                      <a:pPr algn="r">
                        <a:lnSpc>
                          <a:spcPct val="107000"/>
                        </a:lnSpc>
                        <a:spcAft>
                          <a:spcPts val="800"/>
                        </a:spcAft>
                        <a:buNone/>
                      </a:pPr>
                      <a:r>
                        <a:rPr lang="pl-PL" sz="1800" b="1" kern="0">
                          <a:solidFill>
                            <a:srgbClr val="000000"/>
                          </a:solidFill>
                          <a:effectLst/>
                          <a:latin typeface="Lato" panose="020F0502020204030203" pitchFamily="34" charset="0"/>
                          <a:ea typeface="Lato" panose="020F0502020204030203" pitchFamily="34" charset="0"/>
                          <a:cs typeface="Lato" panose="020F0502020204030203" pitchFamily="34" charset="0"/>
                        </a:rPr>
                        <a:t>3.</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nSpc>
                          <a:spcPct val="107000"/>
                        </a:lnSpc>
                        <a:spcAft>
                          <a:spcPts val="800"/>
                        </a:spcAft>
                        <a:buNone/>
                      </a:pPr>
                      <a:r>
                        <a:rPr lang="pl-PL" sz="1800" kern="0">
                          <a:solidFill>
                            <a:srgbClr val="000000"/>
                          </a:solidFill>
                          <a:effectLst/>
                          <a:latin typeface="Lato" panose="020F0502020204030203" pitchFamily="34" charset="0"/>
                          <a:ea typeface="Lato" panose="020F0502020204030203" pitchFamily="34" charset="0"/>
                          <a:cs typeface="Lato" panose="020F0502020204030203" pitchFamily="34" charset="0"/>
                        </a:rPr>
                        <a:t>sytuacja korzystna</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t>4 powiaty</a:t>
                      </a:r>
                      <a:b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br>
                      <a: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t>(indeksy o numerach od 21 do 22)</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292942423"/>
                  </a:ext>
                </a:extLst>
              </a:tr>
              <a:tr h="351790">
                <a:tc>
                  <a:txBody>
                    <a:bodyPr/>
                    <a:lstStyle/>
                    <a:p>
                      <a:pPr algn="r">
                        <a:lnSpc>
                          <a:spcPct val="107000"/>
                        </a:lnSpc>
                        <a:spcAft>
                          <a:spcPts val="800"/>
                        </a:spcAft>
                        <a:buNone/>
                      </a:pPr>
                      <a:r>
                        <a:rPr lang="pl-PL" sz="1800" b="1" kern="0">
                          <a:solidFill>
                            <a:srgbClr val="000000"/>
                          </a:solidFill>
                          <a:effectLst/>
                          <a:latin typeface="Lato" panose="020F0502020204030203" pitchFamily="34" charset="0"/>
                          <a:ea typeface="Lato" panose="020F0502020204030203" pitchFamily="34" charset="0"/>
                          <a:cs typeface="Lato" panose="020F0502020204030203" pitchFamily="34" charset="0"/>
                        </a:rPr>
                        <a:t>4.</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nSpc>
                          <a:spcPct val="107000"/>
                        </a:lnSpc>
                        <a:spcAft>
                          <a:spcPts val="800"/>
                        </a:spcAft>
                        <a:buNone/>
                      </a:pPr>
                      <a:r>
                        <a:rPr lang="pl-PL" sz="1800" kern="0">
                          <a:solidFill>
                            <a:srgbClr val="000000"/>
                          </a:solidFill>
                          <a:effectLst/>
                          <a:latin typeface="Lato" panose="020F0502020204030203" pitchFamily="34" charset="0"/>
                          <a:ea typeface="Lato" panose="020F0502020204030203" pitchFamily="34" charset="0"/>
                          <a:cs typeface="Lato" panose="020F0502020204030203" pitchFamily="34" charset="0"/>
                        </a:rPr>
                        <a:t>sytuacja mniej korzystna</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t>5 powiatów</a:t>
                      </a:r>
                      <a:b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br>
                      <a: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t>(indeksy o numerze 23)</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417465030"/>
                  </a:ext>
                </a:extLst>
              </a:tr>
              <a:tr h="176530">
                <a:tc>
                  <a:txBody>
                    <a:bodyPr/>
                    <a:lstStyle/>
                    <a:p>
                      <a:pPr algn="r">
                        <a:lnSpc>
                          <a:spcPct val="107000"/>
                        </a:lnSpc>
                        <a:spcAft>
                          <a:spcPts val="800"/>
                        </a:spcAft>
                        <a:buNone/>
                      </a:pPr>
                      <a:r>
                        <a:rPr lang="pl-PL" sz="1800" b="1" kern="0">
                          <a:solidFill>
                            <a:srgbClr val="000000"/>
                          </a:solidFill>
                          <a:effectLst/>
                          <a:latin typeface="Lato" panose="020F0502020204030203" pitchFamily="34" charset="0"/>
                          <a:ea typeface="Lato" panose="020F0502020204030203" pitchFamily="34" charset="0"/>
                          <a:cs typeface="Lato" panose="020F0502020204030203" pitchFamily="34" charset="0"/>
                        </a:rPr>
                        <a:t>5.</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nSpc>
                          <a:spcPct val="107000"/>
                        </a:lnSpc>
                        <a:spcAft>
                          <a:spcPts val="800"/>
                        </a:spcAft>
                        <a:buNone/>
                      </a:pPr>
                      <a:r>
                        <a:rPr lang="pl-PL" sz="1800" kern="0">
                          <a:solidFill>
                            <a:srgbClr val="000000"/>
                          </a:solidFill>
                          <a:effectLst/>
                          <a:latin typeface="Lato" panose="020F0502020204030203" pitchFamily="34" charset="0"/>
                          <a:ea typeface="Lato" panose="020F0502020204030203" pitchFamily="34" charset="0"/>
                          <a:cs typeface="Lato" panose="020F0502020204030203" pitchFamily="34" charset="0"/>
                        </a:rPr>
                        <a:t>sytuacja najmniej korzystna</a:t>
                      </a:r>
                      <a:endParaRPr lang="pl-PL" sz="1800" kern="10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t>6 powiatów</a:t>
                      </a:r>
                      <a:b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br>
                      <a:r>
                        <a:rPr lang="pl-PL" sz="1800" kern="0" dirty="0">
                          <a:solidFill>
                            <a:srgbClr val="000000"/>
                          </a:solidFill>
                          <a:effectLst/>
                          <a:latin typeface="Lato" panose="020F0502020204030203" pitchFamily="34" charset="0"/>
                          <a:ea typeface="Lato" panose="020F0502020204030203" pitchFamily="34" charset="0"/>
                          <a:cs typeface="Lato" panose="020F0502020204030203" pitchFamily="34" charset="0"/>
                        </a:rPr>
                        <a:t>(indeksy o numerze 25)</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41595950"/>
                  </a:ext>
                </a:extLst>
              </a:tr>
            </a:tbl>
          </a:graphicData>
        </a:graphic>
      </p:graphicFrame>
      <p:sp>
        <p:nvSpPr>
          <p:cNvPr id="8" name="pole tekstowe 7">
            <a:extLst>
              <a:ext uri="{FF2B5EF4-FFF2-40B4-BE49-F238E27FC236}">
                <a16:creationId xmlns:a16="http://schemas.microsoft.com/office/drawing/2014/main" id="{CA09886A-AF88-CF38-37C1-E63D5F10985C}"/>
              </a:ext>
            </a:extLst>
          </p:cNvPr>
          <p:cNvSpPr txBox="1"/>
          <p:nvPr/>
        </p:nvSpPr>
        <p:spPr>
          <a:xfrm>
            <a:off x="7218796" y="1187549"/>
            <a:ext cx="5499236" cy="646331"/>
          </a:xfrm>
          <a:prstGeom prst="rect">
            <a:avLst/>
          </a:prstGeom>
          <a:noFill/>
        </p:spPr>
        <p:txBody>
          <a:bodyPr wrap="square">
            <a:spAutoFit/>
          </a:bodyPr>
          <a:lstStyle/>
          <a:p>
            <a:pPr>
              <a:spcBef>
                <a:spcPts val="600"/>
              </a:spcBef>
              <a:buNone/>
            </a:pPr>
            <a:r>
              <a:rPr lang="pl-PL" b="1" kern="100" dirty="0">
                <a:effectLst/>
                <a:latin typeface="Lato" panose="020F0502020204030203" pitchFamily="34" charset="0"/>
                <a:ea typeface="Lato" panose="020F0502020204030203" pitchFamily="34" charset="0"/>
                <a:cs typeface="Lato" panose="020F0502020204030203" pitchFamily="34" charset="0"/>
              </a:rPr>
              <a:t>kryterium D.1</a:t>
            </a:r>
            <a:r>
              <a:rPr lang="pl-PL" kern="100" dirty="0">
                <a:latin typeface="Lato" panose="020F0502020204030203" pitchFamily="34" charset="0"/>
                <a:ea typeface="Lato" panose="020F0502020204030203" pitchFamily="34" charset="0"/>
                <a:cs typeface="Lato" panose="020F0502020204030203" pitchFamily="34" charset="0"/>
              </a:rPr>
              <a:t> - </a:t>
            </a:r>
            <a:r>
              <a:rPr lang="pl-PL" b="1" dirty="0">
                <a:effectLst/>
                <a:latin typeface="Lato" panose="020F0502020204030203" pitchFamily="34" charset="0"/>
                <a:ea typeface="Lato" panose="020F0502020204030203" pitchFamily="34" charset="0"/>
                <a:cs typeface="Lato" panose="020F0502020204030203" pitchFamily="34" charset="0"/>
              </a:rPr>
              <a:t>Indeks wsparcia dorosłych osób z niepełnosprawnościami</a:t>
            </a:r>
            <a:endParaRPr lang="pl-PL" dirty="0">
              <a:latin typeface="Lato" panose="020F0502020204030203" pitchFamily="34" charset="0"/>
              <a:ea typeface="Lato" panose="020F0502020204030203" pitchFamily="34" charset="0"/>
              <a:cs typeface="Lato" panose="020F0502020204030203" pitchFamily="34" charset="0"/>
            </a:endParaRPr>
          </a:p>
        </p:txBody>
      </p:sp>
      <p:sp>
        <p:nvSpPr>
          <p:cNvPr id="9" name="Prostokąt: zaokrąglone rogi 8">
            <a:extLst>
              <a:ext uri="{FF2B5EF4-FFF2-40B4-BE49-F238E27FC236}">
                <a16:creationId xmlns:a16="http://schemas.microsoft.com/office/drawing/2014/main" id="{1E2619E5-3AD7-69FB-C3D3-BC81241B86B8}"/>
              </a:ext>
            </a:extLst>
          </p:cNvPr>
          <p:cNvSpPr/>
          <p:nvPr/>
        </p:nvSpPr>
        <p:spPr>
          <a:xfrm>
            <a:off x="617959" y="138025"/>
            <a:ext cx="11862569" cy="4365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(16 z 20) </a:t>
            </a:r>
          </a:p>
          <a:p>
            <a:pPr algn="ctr" defTabSz="574700">
              <a:defRPr/>
            </a:pPr>
            <a:endParaRPr lang="pl-PL" sz="2011" b="1" dirty="0">
              <a:solidFill>
                <a:srgbClr val="002073"/>
              </a:solidFill>
              <a:latin typeface="Calibri" panose="020F0502020204030204"/>
            </a:endParaRPr>
          </a:p>
        </p:txBody>
      </p:sp>
    </p:spTree>
    <p:extLst>
      <p:ext uri="{BB962C8B-B14F-4D97-AF65-F5344CB8AC3E}">
        <p14:creationId xmlns:p14="http://schemas.microsoft.com/office/powerpoint/2010/main" val="3318833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7A7AB-E506-68E2-E547-7441241005AE}"/>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26BFFB45-07E2-60BE-67C0-867AD6978511}"/>
              </a:ext>
            </a:extLst>
          </p:cNvPr>
          <p:cNvSpPr/>
          <p:nvPr/>
        </p:nvSpPr>
        <p:spPr>
          <a:xfrm>
            <a:off x="652221" y="-13238"/>
            <a:ext cx="11862569" cy="7143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(17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45A46B9A-B47E-83CE-764D-DF445AE7E3DC}"/>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B5E830B2-FB4C-6CB9-4BF7-1A0FE720CFAC}"/>
              </a:ext>
            </a:extLst>
          </p:cNvPr>
          <p:cNvGraphicFramePr>
            <a:graphicFrameLocks noGrp="1"/>
          </p:cNvGraphicFramePr>
          <p:nvPr>
            <p:extLst>
              <p:ext uri="{D42A27DB-BD31-4B8C-83A1-F6EECF244321}">
                <p14:modId xmlns:p14="http://schemas.microsoft.com/office/powerpoint/2010/main" val="242533223"/>
              </p:ext>
            </p:extLst>
          </p:nvPr>
        </p:nvGraphicFramePr>
        <p:xfrm>
          <a:off x="394755" y="1174988"/>
          <a:ext cx="12650264" cy="5267621"/>
        </p:xfrm>
        <a:graphic>
          <a:graphicData uri="http://schemas.openxmlformats.org/drawingml/2006/table">
            <a:tbl>
              <a:tblPr firstRow="1" bandRow="1">
                <a:tableStyleId>{00A15C55-8517-42AA-B614-E9B94910E393}</a:tableStyleId>
              </a:tblPr>
              <a:tblGrid>
                <a:gridCol w="996540">
                  <a:extLst>
                    <a:ext uri="{9D8B030D-6E8A-4147-A177-3AD203B41FA5}">
                      <a16:colId xmlns:a16="http://schemas.microsoft.com/office/drawing/2014/main" val="2075733815"/>
                    </a:ext>
                  </a:extLst>
                </a:gridCol>
                <a:gridCol w="1656184">
                  <a:extLst>
                    <a:ext uri="{9D8B030D-6E8A-4147-A177-3AD203B41FA5}">
                      <a16:colId xmlns:a16="http://schemas.microsoft.com/office/drawing/2014/main" val="3976037461"/>
                    </a:ext>
                  </a:extLst>
                </a:gridCol>
                <a:gridCol w="6480720">
                  <a:extLst>
                    <a:ext uri="{9D8B030D-6E8A-4147-A177-3AD203B41FA5}">
                      <a16:colId xmlns:a16="http://schemas.microsoft.com/office/drawing/2014/main" val="1674644703"/>
                    </a:ext>
                  </a:extLst>
                </a:gridCol>
                <a:gridCol w="1512168">
                  <a:extLst>
                    <a:ext uri="{9D8B030D-6E8A-4147-A177-3AD203B41FA5}">
                      <a16:colId xmlns:a16="http://schemas.microsoft.com/office/drawing/2014/main" val="1694589174"/>
                    </a:ext>
                  </a:extLst>
                </a:gridCol>
                <a:gridCol w="2004652">
                  <a:extLst>
                    <a:ext uri="{9D8B030D-6E8A-4147-A177-3AD203B41FA5}">
                      <a16:colId xmlns:a16="http://schemas.microsoft.com/office/drawing/2014/main" val="3506956659"/>
                    </a:ext>
                  </a:extLst>
                </a:gridCol>
              </a:tblGrid>
              <a:tr h="1101869">
                <a:tc>
                  <a:txBody>
                    <a:bodyPr/>
                    <a:lstStyle/>
                    <a:p>
                      <a:pPr algn="l"/>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punktów niezbędna do spełnienia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3781079">
                <a:tc>
                  <a:txBody>
                    <a:bodyPr/>
                    <a:lstStyle/>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D.2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1800" b="1" dirty="0">
                          <a:effectLst/>
                          <a:latin typeface="Lato" panose="020F0502020204030203" pitchFamily="34" charset="0"/>
                          <a:ea typeface="Lato" panose="020F0502020204030203" pitchFamily="34" charset="0"/>
                          <a:cs typeface="Lato" panose="020F0502020204030203" pitchFamily="34" charset="0"/>
                        </a:rPr>
                        <a:t>Kompleksowe usługi dla dorosłych osób z niepełnosprawnościami, ich rodzin oraz otoczenia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3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w ramach wspartej infrastruktury wnioskodawca zaplanował realizację kompleksowych usług skierowanych do dorosłych osób z niepełnosprawnościami, ich rodzin oraz otoczenia. </a:t>
                      </a:r>
                    </a:p>
                    <a:p>
                      <a:pPr algn="l">
                        <a:lnSpc>
                          <a:spcPct val="115000"/>
                        </a:lnSpc>
                        <a:spcAft>
                          <a:spcPts val="1000"/>
                        </a:spcAft>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a:t>
                      </a:r>
                      <a:br>
                        <a:rPr lang="pl-PL" sz="1800" dirty="0">
                          <a:effectLst/>
                          <a:latin typeface="Lato" panose="020F0502020204030203" pitchFamily="34" charset="0"/>
                          <a:ea typeface="Lato" panose="020F0502020204030203" pitchFamily="34" charset="0"/>
                          <a:cs typeface="Lato" panose="020F0502020204030203" pitchFamily="34" charset="0"/>
                        </a:rPr>
                      </a:br>
                      <a:r>
                        <a:rPr lang="pl-PL" sz="1800" dirty="0">
                          <a:effectLst/>
                          <a:latin typeface="Lato" panose="020F0502020204030203" pitchFamily="34" charset="0"/>
                          <a:ea typeface="Lato" panose="020F0502020204030203" pitchFamily="34" charset="0"/>
                          <a:cs typeface="Lato" panose="020F0502020204030203" pitchFamily="34" charset="0"/>
                        </a:rPr>
                        <a:t>o dofinansowanie projektu.</a:t>
                      </a:r>
                    </a:p>
                    <a:p>
                      <a:pPr algn="l">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 – 5 punktów</a:t>
                      </a:r>
                    </a:p>
                    <a:p>
                      <a:pPr algn="l">
                        <a:buNone/>
                      </a:pPr>
                      <a:r>
                        <a:rPr lang="pl-PL" sz="1800" dirty="0">
                          <a:effectLst/>
                          <a:latin typeface="Lato" panose="020F0502020204030203" pitchFamily="34" charset="0"/>
                          <a:ea typeface="Lato" panose="020F0502020204030203" pitchFamily="34" charset="0"/>
                          <a:cs typeface="Lato" panose="020F0502020204030203" pitchFamily="34" charset="0"/>
                        </a:rPr>
                        <a:t>Nie – 0 punktów</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18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Tree>
    <p:extLst>
      <p:ext uri="{BB962C8B-B14F-4D97-AF65-F5344CB8AC3E}">
        <p14:creationId xmlns:p14="http://schemas.microsoft.com/office/powerpoint/2010/main" val="36051817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1D2B2-63C8-D489-F9BA-EBCEEABB3734}"/>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71AAA663-E629-5172-EE04-AAE8F45C880A}"/>
              </a:ext>
            </a:extLst>
          </p:cNvPr>
          <p:cNvSpPr/>
          <p:nvPr/>
        </p:nvSpPr>
        <p:spPr>
          <a:xfrm>
            <a:off x="652221" y="-13238"/>
            <a:ext cx="11862569" cy="5289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(18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1DE37AAA-6960-9B98-FDB1-E49E02F34354}"/>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C7076E9A-5BEC-6702-1A2C-C613A0400B70}"/>
              </a:ext>
            </a:extLst>
          </p:cNvPr>
          <p:cNvGraphicFramePr>
            <a:graphicFrameLocks noGrp="1"/>
          </p:cNvGraphicFramePr>
          <p:nvPr>
            <p:extLst>
              <p:ext uri="{D42A27DB-BD31-4B8C-83A1-F6EECF244321}">
                <p14:modId xmlns:p14="http://schemas.microsoft.com/office/powerpoint/2010/main" val="738109114"/>
              </p:ext>
            </p:extLst>
          </p:nvPr>
        </p:nvGraphicFramePr>
        <p:xfrm>
          <a:off x="30775" y="515707"/>
          <a:ext cx="13354276" cy="6149982"/>
        </p:xfrm>
        <a:graphic>
          <a:graphicData uri="http://schemas.openxmlformats.org/drawingml/2006/table">
            <a:tbl>
              <a:tblPr firstRow="1" bandRow="1">
                <a:tableStyleId>{00A15C55-8517-42AA-B614-E9B94910E393}</a:tableStyleId>
              </a:tblPr>
              <a:tblGrid>
                <a:gridCol w="953877">
                  <a:extLst>
                    <a:ext uri="{9D8B030D-6E8A-4147-A177-3AD203B41FA5}">
                      <a16:colId xmlns:a16="http://schemas.microsoft.com/office/drawing/2014/main" val="2075733815"/>
                    </a:ext>
                  </a:extLst>
                </a:gridCol>
                <a:gridCol w="1575886">
                  <a:extLst>
                    <a:ext uri="{9D8B030D-6E8A-4147-A177-3AD203B41FA5}">
                      <a16:colId xmlns:a16="http://schemas.microsoft.com/office/drawing/2014/main" val="3976037461"/>
                    </a:ext>
                  </a:extLst>
                </a:gridCol>
                <a:gridCol w="8175229">
                  <a:extLst>
                    <a:ext uri="{9D8B030D-6E8A-4147-A177-3AD203B41FA5}">
                      <a16:colId xmlns:a16="http://schemas.microsoft.com/office/drawing/2014/main" val="1674644703"/>
                    </a:ext>
                  </a:extLst>
                </a:gridCol>
                <a:gridCol w="1320752">
                  <a:extLst>
                    <a:ext uri="{9D8B030D-6E8A-4147-A177-3AD203B41FA5}">
                      <a16:colId xmlns:a16="http://schemas.microsoft.com/office/drawing/2014/main" val="1694589174"/>
                    </a:ext>
                  </a:extLst>
                </a:gridCol>
                <a:gridCol w="1328532">
                  <a:extLst>
                    <a:ext uri="{9D8B030D-6E8A-4147-A177-3AD203B41FA5}">
                      <a16:colId xmlns:a16="http://schemas.microsoft.com/office/drawing/2014/main" val="3506956659"/>
                    </a:ext>
                  </a:extLst>
                </a:gridCol>
              </a:tblGrid>
              <a:tr h="1101869">
                <a:tc>
                  <a:txBody>
                    <a:bodyPr/>
                    <a:lstStyle/>
                    <a:p>
                      <a:pPr algn="l"/>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pkt niezbędna do spełnienia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3781079">
                <a:tc>
                  <a:txBody>
                    <a:bodyPr/>
                    <a:lstStyle/>
                    <a:p>
                      <a:pPr algn="l">
                        <a:lnSpc>
                          <a:spcPct val="100000"/>
                        </a:lnSpc>
                        <a:spcAft>
                          <a:spcPts val="0"/>
                        </a:spcAft>
                      </a:pPr>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D.3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pPr>
                      <a:r>
                        <a:rPr lang="pl-PL" sz="1800" b="1" dirty="0">
                          <a:effectLst/>
                          <a:latin typeface="Lato" panose="020F0502020204030203" pitchFamily="34" charset="0"/>
                          <a:ea typeface="Lato" panose="020F0502020204030203" pitchFamily="34" charset="0"/>
                          <a:cs typeface="Lato" panose="020F0502020204030203" pitchFamily="34" charset="0"/>
                        </a:rPr>
                        <a:t>Wymiana wiedzy </a:t>
                      </a:r>
                      <a:br>
                        <a:rPr lang="pl-PL" sz="1800" b="1" dirty="0">
                          <a:effectLst/>
                          <a:latin typeface="Lato" panose="020F0502020204030203" pitchFamily="34" charset="0"/>
                          <a:ea typeface="Lato" panose="020F0502020204030203" pitchFamily="34" charset="0"/>
                          <a:cs typeface="Lato" panose="020F0502020204030203" pitchFamily="34" charset="0"/>
                        </a:rPr>
                      </a:br>
                      <a:r>
                        <a:rPr lang="pl-PL" sz="1800" b="1" dirty="0">
                          <a:effectLst/>
                          <a:latin typeface="Lato" panose="020F0502020204030203" pitchFamily="34" charset="0"/>
                          <a:ea typeface="Lato" panose="020F0502020204030203" pitchFamily="34" charset="0"/>
                          <a:cs typeface="Lato" panose="020F0502020204030203" pitchFamily="34" charset="0"/>
                        </a:rPr>
                        <a:t>i doświadczeń </a:t>
                      </a:r>
                      <a:br>
                        <a:rPr lang="pl-PL" sz="1800" b="1" dirty="0">
                          <a:effectLst/>
                          <a:latin typeface="Lato" panose="020F0502020204030203" pitchFamily="34" charset="0"/>
                          <a:ea typeface="Lato" panose="020F0502020204030203" pitchFamily="34" charset="0"/>
                          <a:cs typeface="Lato" panose="020F0502020204030203" pitchFamily="34" charset="0"/>
                        </a:rPr>
                      </a:br>
                      <a:r>
                        <a:rPr lang="pl-PL" sz="1800" b="1" dirty="0">
                          <a:effectLst/>
                          <a:latin typeface="Lato" panose="020F0502020204030203" pitchFamily="34" charset="0"/>
                          <a:ea typeface="Lato" panose="020F0502020204030203" pitchFamily="34" charset="0"/>
                          <a:cs typeface="Lato" panose="020F0502020204030203" pitchFamily="34" charset="0"/>
                        </a:rPr>
                        <a:t>z partnerami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oceniamy, czy Wnioskodawca zakłada współpracę, w tym wymianę wiedzy i doświadczeń oraz konsultacje, z partnerami z innych Państw Członkowskich, kandydujących lub stowarzyszonych z Unią Europejską w obszarze tematycznym bezpośrednio związanym z realizowanym projektem*.</a:t>
                      </a:r>
                    </a:p>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Opis liczby punktów możliwych do uzyskania:</a:t>
                      </a:r>
                    </a:p>
                    <a:p>
                      <a:pPr marL="285750" lvl="0" indent="-285750">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projekt nie zakłada wymiany doświadczeń i wiedzy – 0 pkt;</a:t>
                      </a:r>
                    </a:p>
                    <a:p>
                      <a:pPr marL="285750" lvl="0" indent="-285750">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projekt zakłada wymianę doświadczeń i wiedzy z co najmniej 1 partnerem – 1 pkt;</a:t>
                      </a:r>
                    </a:p>
                    <a:p>
                      <a:pPr marL="285750" lvl="0" indent="-285750">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projekt zakłada wymianę doświadczeń i wiedzy z co najmniej 2 partnerami – 2 pkt.</a:t>
                      </a:r>
                    </a:p>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Koszty związane ze współpracą z partnerami nie mogą przekroczyć 1% bezpośrednich kosztów kwalifikowanych projektu. Kryterium jest weryfikowane w oparciu o wniosek o dofinansowanie projektu.</a:t>
                      </a:r>
                    </a:p>
                    <a:p>
                      <a:pPr>
                        <a:lnSpc>
                          <a:spcPct val="100000"/>
                        </a:lnSpc>
                        <a:spcAft>
                          <a:spcPts val="0"/>
                        </a:spcAft>
                      </a:pPr>
                      <a:r>
                        <a:rPr lang="pl-PL" sz="18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0-2 pkt</a:t>
                      </a:r>
                    </a:p>
                    <a:p>
                      <a:pPr>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wg oceny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0"/>
                        </a:spcAft>
                      </a:pPr>
                      <a:endParaRPr lang="pl-PL" sz="1800" dirty="0">
                        <a:effectLst/>
                        <a:latin typeface="Lato" panose="020F0502020204030203" pitchFamily="34" charset="0"/>
                        <a:ea typeface="Lato" panose="020F0502020204030203" pitchFamily="34" charset="0"/>
                        <a:cs typeface="Lato" panose="020F0502020204030203" pitchFamily="34" charset="0"/>
                      </a:endParaRPr>
                    </a:p>
                    <a:p>
                      <a:pPr algn="l">
                        <a:lnSpc>
                          <a:spcPct val="100000"/>
                        </a:lnSpc>
                        <a:spcAft>
                          <a:spcPts val="0"/>
                        </a:spcAft>
                      </a:pPr>
                      <a:r>
                        <a:rPr lang="pl-PL" sz="18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
        <p:nvSpPr>
          <p:cNvPr id="3" name="pole tekstowe 2">
            <a:extLst>
              <a:ext uri="{FF2B5EF4-FFF2-40B4-BE49-F238E27FC236}">
                <a16:creationId xmlns:a16="http://schemas.microsoft.com/office/drawing/2014/main" id="{8563BC62-FF55-A73E-DCC9-896A606B8AFE}"/>
              </a:ext>
            </a:extLst>
          </p:cNvPr>
          <p:cNvSpPr txBox="1"/>
          <p:nvPr/>
        </p:nvSpPr>
        <p:spPr>
          <a:xfrm>
            <a:off x="30775" y="6720802"/>
            <a:ext cx="13354276" cy="646331"/>
          </a:xfrm>
          <a:prstGeom prst="rect">
            <a:avLst/>
          </a:prstGeom>
          <a:noFill/>
        </p:spPr>
        <p:txBody>
          <a:bodyPr wrap="square">
            <a:spAutoFit/>
          </a:bodyPr>
          <a:lstStyle/>
          <a:p>
            <a:r>
              <a:rPr lang="pl-PL" sz="1800" dirty="0">
                <a:effectLst/>
                <a:latin typeface="Lato" panose="020F0502020204030203" pitchFamily="34" charset="0"/>
                <a:ea typeface="Lato" panose="020F0502020204030203" pitchFamily="34" charset="0"/>
                <a:cs typeface="Lato" panose="020F0502020204030203" pitchFamily="34" charset="0"/>
              </a:rPr>
              <a:t>* Współpraca nie musi być nawiązana w formie partnerstwa, o którym mowa w kryterium B.2 Prawidłowość wyboru partnerów uczestniczących/realizujących projekt</a:t>
            </a:r>
            <a:endParaRPr lang="pl-PL"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376029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2DA8-8655-66CA-EB26-53540D678348}"/>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43507BD1-895B-7D07-0F82-F387FDB0A527}"/>
              </a:ext>
            </a:extLst>
          </p:cNvPr>
          <p:cNvSpPr/>
          <p:nvPr/>
        </p:nvSpPr>
        <p:spPr>
          <a:xfrm>
            <a:off x="652221" y="-13238"/>
            <a:ext cx="11862569" cy="48070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Calibri" panose="020F0502020204030204" pitchFamily="34" charset="0"/>
                <a:cs typeface="Calibri" panose="020F0502020204030204" pitchFamily="34" charset="0"/>
              </a:rPr>
              <a:t>Kryteria wyboru projektów (19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8C829266-F892-7E0F-844F-065C3EBD5A98}"/>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9995B3D3-6D09-7C72-9E9B-72432D4CF35D}"/>
              </a:ext>
            </a:extLst>
          </p:cNvPr>
          <p:cNvGraphicFramePr>
            <a:graphicFrameLocks noGrp="1"/>
          </p:cNvGraphicFramePr>
          <p:nvPr>
            <p:extLst>
              <p:ext uri="{D42A27DB-BD31-4B8C-83A1-F6EECF244321}">
                <p14:modId xmlns:p14="http://schemas.microsoft.com/office/powerpoint/2010/main" val="22122821"/>
              </p:ext>
            </p:extLst>
          </p:nvPr>
        </p:nvGraphicFramePr>
        <p:xfrm>
          <a:off x="95151" y="571550"/>
          <a:ext cx="13116961" cy="5530124"/>
        </p:xfrm>
        <a:graphic>
          <a:graphicData uri="http://schemas.openxmlformats.org/drawingml/2006/table">
            <a:tbl>
              <a:tblPr firstRow="1" bandRow="1">
                <a:tableStyleId>{00A15C55-8517-42AA-B614-E9B94910E393}</a:tableStyleId>
              </a:tblPr>
              <a:tblGrid>
                <a:gridCol w="856634">
                  <a:extLst>
                    <a:ext uri="{9D8B030D-6E8A-4147-A177-3AD203B41FA5}">
                      <a16:colId xmlns:a16="http://schemas.microsoft.com/office/drawing/2014/main" val="2075733815"/>
                    </a:ext>
                  </a:extLst>
                </a:gridCol>
                <a:gridCol w="1715536">
                  <a:extLst>
                    <a:ext uri="{9D8B030D-6E8A-4147-A177-3AD203B41FA5}">
                      <a16:colId xmlns:a16="http://schemas.microsoft.com/office/drawing/2014/main" val="3976037461"/>
                    </a:ext>
                  </a:extLst>
                </a:gridCol>
                <a:gridCol w="7904373">
                  <a:extLst>
                    <a:ext uri="{9D8B030D-6E8A-4147-A177-3AD203B41FA5}">
                      <a16:colId xmlns:a16="http://schemas.microsoft.com/office/drawing/2014/main" val="1674644703"/>
                    </a:ext>
                  </a:extLst>
                </a:gridCol>
                <a:gridCol w="1320209">
                  <a:extLst>
                    <a:ext uri="{9D8B030D-6E8A-4147-A177-3AD203B41FA5}">
                      <a16:colId xmlns:a16="http://schemas.microsoft.com/office/drawing/2014/main" val="1694589174"/>
                    </a:ext>
                  </a:extLst>
                </a:gridCol>
                <a:gridCol w="1320209">
                  <a:extLst>
                    <a:ext uri="{9D8B030D-6E8A-4147-A177-3AD203B41FA5}">
                      <a16:colId xmlns:a16="http://schemas.microsoft.com/office/drawing/2014/main" val="3506956659"/>
                    </a:ext>
                  </a:extLst>
                </a:gridCol>
              </a:tblGrid>
              <a:tr h="1963964">
                <a:tc>
                  <a:txBody>
                    <a:bodyPr/>
                    <a:lstStyle/>
                    <a:p>
                      <a:pPr algn="l"/>
                      <a:endParaRPr lang="pl-PL" sz="16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6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6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600" b="1"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6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6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16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6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16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6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punktów niezbędna do spełnienia kryterium</a:t>
                      </a:r>
                      <a:endParaRPr lang="pl-PL" sz="16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3548579">
                <a:tc>
                  <a:txBody>
                    <a:bodyPr/>
                    <a:lstStyle/>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D.4</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1800" b="1" dirty="0">
                          <a:effectLst/>
                          <a:latin typeface="Lato" panose="020F0502020204030203" pitchFamily="34" charset="0"/>
                          <a:ea typeface="Lato" panose="020F0502020204030203" pitchFamily="34" charset="0"/>
                          <a:cs typeface="Lato" panose="020F0502020204030203" pitchFamily="34" charset="0"/>
                        </a:rPr>
                        <a:t>Zastosowanie rozwiązań wspierających zasadę DNSH*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w projekcie zastosowano następujące rozwiązania wspierające zgodność z zasadą DNSH:</a:t>
                      </a:r>
                    </a:p>
                    <a:p>
                      <a:pPr marL="285750" indent="-285750" algn="l">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rozwiązania z zakresu zielono-niebieskiej infrastruktury – 1 pkt;</a:t>
                      </a:r>
                    </a:p>
                    <a:p>
                      <a:pPr marL="285750" indent="-285750" algn="l">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rozwiązania polegające na wykorzystaniu gatunków rodzimych w zagospodarowywaniu otoczenia – 1 pkt;</a:t>
                      </a:r>
                    </a:p>
                    <a:p>
                      <a:pPr marL="285750" indent="-285750" algn="l">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dobre praktyki z zakresu ochrony zieleni i drzew w celu zminimalizowania wpływu na występujące siedliska i gatunki – 1 pkt;</a:t>
                      </a:r>
                    </a:p>
                    <a:p>
                      <a:pPr marL="285750" indent="-285750" algn="l">
                        <a:lnSpc>
                          <a:spcPct val="100000"/>
                        </a:lnSpc>
                        <a:spcAft>
                          <a:spcPts val="0"/>
                        </a:spcAft>
                        <a:buFont typeface="Arial" panose="020B0604020202020204" pitchFamily="34" charset="0"/>
                        <a:buChar char="•"/>
                      </a:pPr>
                      <a:r>
                        <a:rPr lang="pl-PL" sz="1800" dirty="0">
                          <a:effectLst/>
                          <a:latin typeface="Lato" panose="020F0502020204030203" pitchFamily="34" charset="0"/>
                          <a:ea typeface="Lato" panose="020F0502020204030203" pitchFamily="34" charset="0"/>
                          <a:cs typeface="Lato" panose="020F0502020204030203" pitchFamily="34" charset="0"/>
                        </a:rPr>
                        <a:t>żadne z powyższych – 0 pkt.</a:t>
                      </a:r>
                    </a:p>
                    <a:p>
                      <a:pPr algn="l">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Punkty podlegają sumowaniu. Kryterium jest weryfikowane w oparciu o wniosek o dofinansowanie projektu i załączniki.</a:t>
                      </a:r>
                    </a:p>
                    <a:p>
                      <a:pPr algn="l">
                        <a:lnSpc>
                          <a:spcPct val="100000"/>
                        </a:lnSpc>
                        <a:spcAft>
                          <a:spcPts val="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0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0 - 3 pkt</a:t>
                      </a:r>
                    </a:p>
                    <a:p>
                      <a:pPr algn="l">
                        <a:lnSpc>
                          <a:spcPct val="100000"/>
                        </a:lnSpc>
                        <a:buNone/>
                      </a:pPr>
                      <a:r>
                        <a:rPr lang="pl-PL" sz="1800" dirty="0">
                          <a:effectLst/>
                          <a:latin typeface="Lato" panose="020F0502020204030203" pitchFamily="34" charset="0"/>
                          <a:ea typeface="Lato" panose="020F0502020204030203" pitchFamily="34" charset="0"/>
                          <a:cs typeface="Lato" panose="020F0502020204030203" pitchFamily="34" charset="0"/>
                        </a:rPr>
                        <a:t>wg oceny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18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
        <p:nvSpPr>
          <p:cNvPr id="4" name="pole tekstowe 3">
            <a:extLst>
              <a:ext uri="{FF2B5EF4-FFF2-40B4-BE49-F238E27FC236}">
                <a16:creationId xmlns:a16="http://schemas.microsoft.com/office/drawing/2014/main" id="{CCE0C70F-73BA-7D4F-09B5-657FCC10F39B}"/>
              </a:ext>
            </a:extLst>
          </p:cNvPr>
          <p:cNvSpPr txBox="1"/>
          <p:nvPr/>
        </p:nvSpPr>
        <p:spPr>
          <a:xfrm>
            <a:off x="368010" y="6119955"/>
            <a:ext cx="12844102" cy="1477328"/>
          </a:xfrm>
          <a:prstGeom prst="rect">
            <a:avLst/>
          </a:prstGeom>
          <a:noFill/>
        </p:spPr>
        <p:txBody>
          <a:bodyPr wrap="square">
            <a:spAutoFit/>
          </a:bodyPr>
          <a:lstStyle/>
          <a:p>
            <a:r>
              <a:rPr lang="pl-PL" sz="1800" dirty="0">
                <a:effectLst/>
                <a:latin typeface="Lato" panose="020F0502020204030203" pitchFamily="34" charset="0"/>
                <a:ea typeface="Lato" panose="020F0502020204030203" pitchFamily="34" charset="0"/>
                <a:cs typeface="Lato" panose="020F0502020204030203" pitchFamily="34" charset="0"/>
              </a:rPr>
              <a:t>*</a:t>
            </a:r>
            <a:r>
              <a:rPr lang="pl-PL" dirty="0">
                <a:latin typeface="Lato" panose="020F0502020204030203" pitchFamily="34" charset="0"/>
                <a:ea typeface="Lato" panose="020F0502020204030203" pitchFamily="34" charset="0"/>
                <a:cs typeface="Lato" panose="020F0502020204030203" pitchFamily="34" charset="0"/>
              </a:rPr>
              <a:t>Zasada DNSH oznacza „Do no </a:t>
            </a:r>
            <a:r>
              <a:rPr lang="pl-PL" dirty="0" err="1">
                <a:latin typeface="Lato" panose="020F0502020204030203" pitchFamily="34" charset="0"/>
                <a:ea typeface="Lato" panose="020F0502020204030203" pitchFamily="34" charset="0"/>
                <a:cs typeface="Lato" panose="020F0502020204030203" pitchFamily="34" charset="0"/>
              </a:rPr>
              <a:t>significant</a:t>
            </a:r>
            <a:r>
              <a:rPr lang="pl-PL" dirty="0">
                <a:latin typeface="Lato" panose="020F0502020204030203" pitchFamily="34" charset="0"/>
                <a:ea typeface="Lato" panose="020F0502020204030203" pitchFamily="34" charset="0"/>
                <a:cs typeface="Lato" panose="020F0502020204030203" pitchFamily="34" charset="0"/>
              </a:rPr>
              <a:t> </a:t>
            </a:r>
            <a:r>
              <a:rPr lang="pl-PL" dirty="0" err="1">
                <a:latin typeface="Lato" panose="020F0502020204030203" pitchFamily="34" charset="0"/>
                <a:ea typeface="Lato" panose="020F0502020204030203" pitchFamily="34" charset="0"/>
                <a:cs typeface="Lato" panose="020F0502020204030203" pitchFamily="34" charset="0"/>
              </a:rPr>
              <a:t>harm</a:t>
            </a:r>
            <a:r>
              <a:rPr lang="pl-PL" dirty="0">
                <a:latin typeface="Lato" panose="020F0502020204030203" pitchFamily="34" charset="0"/>
                <a:ea typeface="Lato" panose="020F0502020204030203" pitchFamily="34" charset="0"/>
                <a:cs typeface="Lato" panose="020F0502020204030203" pitchFamily="34" charset="0"/>
              </a:rPr>
              <a:t>”, czyli „nie czyń poważnych szkód”. Zasada ma zapewnić, że działania, które </a:t>
            </a:r>
            <a:br>
              <a:rPr lang="pl-PL" dirty="0">
                <a:latin typeface="Lato" panose="020F0502020204030203" pitchFamily="34" charset="0"/>
                <a:ea typeface="Lato" panose="020F0502020204030203" pitchFamily="34" charset="0"/>
                <a:cs typeface="Lato" panose="020F0502020204030203" pitchFamily="34" charset="0"/>
              </a:rPr>
            </a:br>
            <a:r>
              <a:rPr lang="pl-PL" dirty="0">
                <a:latin typeface="Lato" panose="020F0502020204030203" pitchFamily="34" charset="0"/>
                <a:ea typeface="Lato" panose="020F0502020204030203" pitchFamily="34" charset="0"/>
                <a:cs typeface="Lato" panose="020F0502020204030203" pitchFamily="34" charset="0"/>
              </a:rPr>
              <a:t>w znacznym stopniu szkodzą środowisku i przynoszą więcej strat niż korzyści nie będą uznawane jako inwestycje zrównoważone środowiskowo. Szczegółowe informacje zawarte są w dokumencie </a:t>
            </a:r>
            <a:r>
              <a:rPr lang="pl-PL" dirty="0">
                <a:latin typeface="Lato" panose="020F0502020204030203" pitchFamily="34" charset="0"/>
                <a:ea typeface="Lato" panose="020F0502020204030203" pitchFamily="34" charset="0"/>
                <a:cs typeface="Lato" panose="020F0502020204030203" pitchFamily="34" charset="0"/>
                <a:hlinkClick r:id="rId3"/>
              </a:rPr>
              <a:t>„Ocena zgodności z zasadą „nie czyń poważnych szkód” (DNSH) zakresów wsparcia zawartych w projekcie programu regionalnego Fundusze Europejskie dla Kujaw i Pomorza na lata 2021-2027”</a:t>
            </a:r>
            <a:r>
              <a:rPr lang="pl-PL" dirty="0">
                <a:latin typeface="Lato" panose="020F0502020204030203" pitchFamily="34" charset="0"/>
                <a:ea typeface="Lato" panose="020F0502020204030203" pitchFamily="34" charset="0"/>
                <a:cs typeface="Lato" panose="020F0502020204030203" pitchFamily="34" charset="0"/>
              </a:rPr>
              <a:t>. </a:t>
            </a:r>
          </a:p>
        </p:txBody>
      </p:sp>
    </p:spTree>
    <p:extLst>
      <p:ext uri="{BB962C8B-B14F-4D97-AF65-F5344CB8AC3E}">
        <p14:creationId xmlns:p14="http://schemas.microsoft.com/office/powerpoint/2010/main" val="1831695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B68EC-3CA7-7406-D680-2B7FD23F3F3A}"/>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4A45F233-DA6C-8480-6AA9-599170A655D8}"/>
              </a:ext>
            </a:extLst>
          </p:cNvPr>
          <p:cNvSpPr/>
          <p:nvPr/>
        </p:nvSpPr>
        <p:spPr>
          <a:xfrm>
            <a:off x="652221" y="-13238"/>
            <a:ext cx="11862569" cy="5527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Kryteria wyboru projektów (20 z 20) </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DD5F55B7-6AF6-51F0-70C1-26DD1C68372C}"/>
              </a:ext>
            </a:extLst>
          </p:cNvPr>
          <p:cNvSpPr>
            <a:spLocks noChangeArrowheads="1"/>
          </p:cNvSpPr>
          <p:nvPr/>
        </p:nvSpPr>
        <p:spPr bwMode="auto">
          <a:xfrm>
            <a:off x="3324524" y="745479"/>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5" name="Tabela 5">
            <a:extLst>
              <a:ext uri="{FF2B5EF4-FFF2-40B4-BE49-F238E27FC236}">
                <a16:creationId xmlns:a16="http://schemas.microsoft.com/office/drawing/2014/main" id="{7E4CF429-81F2-CD4B-88B5-7076ECCE778E}"/>
              </a:ext>
            </a:extLst>
          </p:cNvPr>
          <p:cNvGraphicFramePr>
            <a:graphicFrameLocks noGrp="1"/>
          </p:cNvGraphicFramePr>
          <p:nvPr>
            <p:extLst>
              <p:ext uri="{D42A27DB-BD31-4B8C-83A1-F6EECF244321}">
                <p14:modId xmlns:p14="http://schemas.microsoft.com/office/powerpoint/2010/main" val="382931859"/>
              </p:ext>
            </p:extLst>
          </p:nvPr>
        </p:nvGraphicFramePr>
        <p:xfrm>
          <a:off x="280957" y="1120612"/>
          <a:ext cx="12877860" cy="5512543"/>
        </p:xfrm>
        <a:graphic>
          <a:graphicData uri="http://schemas.openxmlformats.org/drawingml/2006/table">
            <a:tbl>
              <a:tblPr firstRow="1" bandRow="1">
                <a:tableStyleId>{00A15C55-8517-42AA-B614-E9B94910E393}</a:tableStyleId>
              </a:tblPr>
              <a:tblGrid>
                <a:gridCol w="966322">
                  <a:extLst>
                    <a:ext uri="{9D8B030D-6E8A-4147-A177-3AD203B41FA5}">
                      <a16:colId xmlns:a16="http://schemas.microsoft.com/office/drawing/2014/main" val="2075733815"/>
                    </a:ext>
                  </a:extLst>
                </a:gridCol>
                <a:gridCol w="1728192">
                  <a:extLst>
                    <a:ext uri="{9D8B030D-6E8A-4147-A177-3AD203B41FA5}">
                      <a16:colId xmlns:a16="http://schemas.microsoft.com/office/drawing/2014/main" val="3976037461"/>
                    </a:ext>
                  </a:extLst>
                </a:gridCol>
                <a:gridCol w="6912768">
                  <a:extLst>
                    <a:ext uri="{9D8B030D-6E8A-4147-A177-3AD203B41FA5}">
                      <a16:colId xmlns:a16="http://schemas.microsoft.com/office/drawing/2014/main" val="1674644703"/>
                    </a:ext>
                  </a:extLst>
                </a:gridCol>
                <a:gridCol w="1656184">
                  <a:extLst>
                    <a:ext uri="{9D8B030D-6E8A-4147-A177-3AD203B41FA5}">
                      <a16:colId xmlns:a16="http://schemas.microsoft.com/office/drawing/2014/main" val="1694589174"/>
                    </a:ext>
                  </a:extLst>
                </a:gridCol>
                <a:gridCol w="1614394">
                  <a:extLst>
                    <a:ext uri="{9D8B030D-6E8A-4147-A177-3AD203B41FA5}">
                      <a16:colId xmlns:a16="http://schemas.microsoft.com/office/drawing/2014/main" val="3506956659"/>
                    </a:ext>
                  </a:extLst>
                </a:gridCol>
              </a:tblGrid>
              <a:tr h="1963964">
                <a:tc>
                  <a:txBody>
                    <a:bodyPr/>
                    <a:lstStyle/>
                    <a:p>
                      <a:pPr algn="l"/>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dirty="0">
                          <a:solidFill>
                            <a:schemeClr val="tx1"/>
                          </a:solidFill>
                          <a:latin typeface="Lato" panose="020F0502020204030203" pitchFamily="34" charset="0"/>
                          <a:ea typeface="Lato" panose="020F0502020204030203" pitchFamily="34" charset="0"/>
                          <a:cs typeface="Lato" panose="020F0502020204030203" pitchFamily="34" charset="0"/>
                        </a:rPr>
                        <a:t>Numer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Nazwa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Definicja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Opis liczby punktów możliwych do uzyskania</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1800" b="1"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Minimalna liczba punktów niezbędna do spełnienia kryterium</a:t>
                      </a:r>
                      <a:endParaRPr lang="pl-PL" sz="18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8743277"/>
                  </a:ext>
                </a:extLst>
              </a:tr>
              <a:tr h="3548579">
                <a:tc>
                  <a:txBody>
                    <a:bodyPr/>
                    <a:lstStyle/>
                    <a:p>
                      <a:pPr algn="l"/>
                      <a:r>
                        <a:rPr lang="pl-PL" sz="1800" b="1" dirty="0">
                          <a:solidFill>
                            <a:schemeClr val="tx1"/>
                          </a:solidFill>
                          <a:latin typeface="Lato" panose="020F0502020204030203" pitchFamily="34" charset="0"/>
                          <a:ea typeface="Lato" panose="020F0502020204030203" pitchFamily="34" charset="0"/>
                          <a:cs typeface="Lato" panose="020F0502020204030203" pitchFamily="34" charset="0"/>
                        </a:rPr>
                        <a:t>D.5</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1800" b="1" dirty="0">
                          <a:effectLst/>
                          <a:latin typeface="Lato" panose="020F0502020204030203" pitchFamily="34" charset="0"/>
                          <a:ea typeface="Lato" panose="020F0502020204030203" pitchFamily="34" charset="0"/>
                          <a:cs typeface="Lato" panose="020F0502020204030203" pitchFamily="34" charset="0"/>
                        </a:rPr>
                        <a:t> Wykorzystanie istniejącej infrastruktury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W tym kryterium sprawdzamy, czy projekt zakłada wykorzystanie istniejącej infrastruktury i jednocześnie nie przewiduje budowy nowej infrastruktury.</a:t>
                      </a:r>
                    </a:p>
                    <a:p>
                      <a:pPr algn="l">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Kryterium jest weryfikowane w oparciu o wniosek </a:t>
                      </a:r>
                      <a:br>
                        <a:rPr lang="pl-PL" sz="1800" dirty="0">
                          <a:effectLst/>
                          <a:latin typeface="Lato" panose="020F0502020204030203" pitchFamily="34" charset="0"/>
                          <a:ea typeface="Lato" panose="020F0502020204030203" pitchFamily="34" charset="0"/>
                          <a:cs typeface="Lato" panose="020F0502020204030203" pitchFamily="34" charset="0"/>
                        </a:rPr>
                      </a:br>
                      <a:r>
                        <a:rPr lang="pl-PL" sz="1800" dirty="0">
                          <a:effectLst/>
                          <a:latin typeface="Lato" panose="020F0502020204030203" pitchFamily="34" charset="0"/>
                          <a:ea typeface="Lato" panose="020F0502020204030203" pitchFamily="34" charset="0"/>
                          <a:cs typeface="Lato" panose="020F0502020204030203" pitchFamily="34" charset="0"/>
                        </a:rPr>
                        <a:t>o dofinansowanie projektu i załączniki.</a:t>
                      </a:r>
                    </a:p>
                    <a:p>
                      <a:pPr algn="l">
                        <a:buNone/>
                      </a:pPr>
                      <a:r>
                        <a:rPr lang="pl-PL" sz="1800" dirty="0">
                          <a:effectLst/>
                          <a:latin typeface="Lato" panose="020F0502020204030203" pitchFamily="34" charset="0"/>
                          <a:ea typeface="Lato" panose="020F0502020204030203" pitchFamily="34" charset="0"/>
                          <a:cs typeface="Lato" panose="020F0502020204030203" pitchFamily="34" charset="0"/>
                        </a:rPr>
                        <a:t>Kryterium fakultatywne, oceniane wyłącznie w przypadku, gdy wartość dofinansowania w złożonych wnioskach przekracza dostępną w naborze alokację.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Bef>
                          <a:spcPts val="2400"/>
                        </a:spcBef>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Tak - 4 pkt</a:t>
                      </a:r>
                    </a:p>
                    <a:p>
                      <a:pPr algn="l">
                        <a:lnSpc>
                          <a:spcPct val="115000"/>
                        </a:lnSpc>
                        <a:spcAft>
                          <a:spcPts val="1000"/>
                        </a:spcAft>
                        <a:buNone/>
                      </a:pPr>
                      <a:r>
                        <a:rPr lang="pl-PL" sz="1800" dirty="0">
                          <a:effectLst/>
                          <a:latin typeface="Lato" panose="020F0502020204030203" pitchFamily="34" charset="0"/>
                          <a:ea typeface="Lato" panose="020F0502020204030203" pitchFamily="34" charset="0"/>
                          <a:cs typeface="Lato" panose="020F0502020204030203" pitchFamily="34" charset="0"/>
                        </a:rPr>
                        <a:t>Nie – 0 pkt</a:t>
                      </a:r>
                    </a:p>
                    <a:p>
                      <a:pPr algn="l">
                        <a:buNone/>
                      </a:pPr>
                      <a:r>
                        <a:rPr lang="pl-PL" sz="1800" b="1" dirty="0">
                          <a:effectLst/>
                          <a:latin typeface="Lato" panose="020F0502020204030203" pitchFamily="34" charset="0"/>
                          <a:ea typeface="Lato" panose="020F0502020204030203" pitchFamily="34" charset="0"/>
                          <a:cs typeface="Lato" panose="020F0502020204030203" pitchFamily="34" charset="0"/>
                        </a:rPr>
                        <a:t>Kryterium rozstrzygające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1000"/>
                        </a:spcAft>
                      </a:pPr>
                      <a:r>
                        <a:rPr lang="pl-PL" sz="1800" dirty="0">
                          <a:effectLst/>
                          <a:latin typeface="Lato" panose="020F0502020204030203" pitchFamily="34" charset="0"/>
                          <a:ea typeface="Lato" panose="020F0502020204030203" pitchFamily="34" charset="0"/>
                          <a:cs typeface="Lato" panose="020F0502020204030203" pitchFamily="34" charset="0"/>
                        </a:rPr>
                        <a:t>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4059009"/>
                  </a:ext>
                </a:extLst>
              </a:tr>
            </a:tbl>
          </a:graphicData>
        </a:graphic>
      </p:graphicFrame>
    </p:spTree>
    <p:extLst>
      <p:ext uri="{BB962C8B-B14F-4D97-AF65-F5344CB8AC3E}">
        <p14:creationId xmlns:p14="http://schemas.microsoft.com/office/powerpoint/2010/main" val="2845938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0BFFE-C14A-E302-19BB-0F47623DCA17}"/>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498D4896-CEF0-97B0-7D9E-8789F86641BF}"/>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6ED4DE54-E2CF-2495-F2EF-2E98CD89EDC8}"/>
              </a:ext>
            </a:extLst>
          </p:cNvPr>
          <p:cNvSpPr>
            <a:spLocks noGrp="1"/>
          </p:cNvSpPr>
          <p:nvPr>
            <p:ph type="subTitle" idx="1"/>
          </p:nvPr>
        </p:nvSpPr>
        <p:spPr>
          <a:xfrm>
            <a:off x="1922582" y="2820998"/>
            <a:ext cx="9955609" cy="985591"/>
          </a:xfrm>
        </p:spPr>
        <p:txBody>
          <a:bodyPr>
            <a:noAutofit/>
          </a:bodyPr>
          <a:lstStyle/>
          <a:p>
            <a:pPr algn="ctr">
              <a:spcBef>
                <a:spcPts val="0"/>
              </a:spcBef>
            </a:pPr>
            <a:endParaRPr lang="pl-PL" dirty="0">
              <a:latin typeface="+mn-lt"/>
              <a:cs typeface="Arial" panose="020B0604020202020204" pitchFamily="34" charset="0"/>
            </a:endParaRP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Zasady udzielania dofinansowania </a:t>
            </a:r>
            <a:br>
              <a:rPr lang="pl-PL" sz="2400" dirty="0">
                <a:latin typeface="Lato" panose="020F0502020204030203" pitchFamily="34" charset="0"/>
                <a:ea typeface="Lato" panose="020F0502020204030203" pitchFamily="34" charset="0"/>
                <a:cs typeface="Lato" panose="020F0502020204030203" pitchFamily="34" charset="0"/>
              </a:rPr>
            </a:br>
            <a:r>
              <a:rPr lang="pl-PL" sz="2400" dirty="0">
                <a:latin typeface="Lato" panose="020F0502020204030203" pitchFamily="34" charset="0"/>
                <a:ea typeface="Lato" panose="020F0502020204030203" pitchFamily="34" charset="0"/>
                <a:cs typeface="Lato" panose="020F0502020204030203" pitchFamily="34" charset="0"/>
              </a:rPr>
              <a:t>w naborze</a:t>
            </a:r>
          </a:p>
          <a:p>
            <a:pPr algn="ctr">
              <a:spcBef>
                <a:spcPts val="0"/>
              </a:spcBef>
            </a:pPr>
            <a:endParaRPr lang="pl-PL" dirty="0">
              <a:latin typeface="Lato" panose="020F0502020204030203" pitchFamily="34" charset="0"/>
              <a:ea typeface="Lato" panose="020F0502020204030203" pitchFamily="34" charset="0"/>
              <a:cs typeface="Lato" panose="020F0502020204030203" pitchFamily="34" charset="0"/>
            </a:endParaRPr>
          </a:p>
          <a:p>
            <a:pPr algn="ctr">
              <a:spcBef>
                <a:spcPts val="0"/>
              </a:spcBef>
            </a:pPr>
            <a:r>
              <a:rPr lang="pl-PL" dirty="0">
                <a:latin typeface="Lato" panose="020F0502020204030203" pitchFamily="34" charset="0"/>
                <a:ea typeface="Lato" panose="020F0502020204030203" pitchFamily="34" charset="0"/>
                <a:cs typeface="Lato" panose="020F0502020204030203" pitchFamily="34" charset="0"/>
              </a:rPr>
              <a:t>Wskaźniki produktu i rezultatu</a:t>
            </a:r>
          </a:p>
          <a:p>
            <a:pPr algn="ctr"/>
            <a:br>
              <a:rPr lang="pl-PL" sz="2514" dirty="0"/>
            </a:br>
            <a:endParaRPr lang="pl-PL" sz="2514" dirty="0"/>
          </a:p>
        </p:txBody>
      </p:sp>
      <p:pic>
        <p:nvPicPr>
          <p:cNvPr id="5" name="Obraz 4">
            <a:extLst>
              <a:ext uri="{FF2B5EF4-FFF2-40B4-BE49-F238E27FC236}">
                <a16:creationId xmlns:a16="http://schemas.microsoft.com/office/drawing/2014/main" id="{439ED45E-669B-40FE-3615-6D07200D07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70558"/>
            <a:ext cx="12796191" cy="1189117"/>
          </a:xfrm>
          <a:prstGeom prst="rect">
            <a:avLst/>
          </a:prstGeom>
        </p:spPr>
      </p:pic>
    </p:spTree>
    <p:extLst>
      <p:ext uri="{BB962C8B-B14F-4D97-AF65-F5344CB8AC3E}">
        <p14:creationId xmlns:p14="http://schemas.microsoft.com/office/powerpoint/2010/main" val="249726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16FE415E-D3B3-2ABF-C712-5D4AE7B19DDC}"/>
              </a:ext>
            </a:extLst>
          </p:cNvPr>
          <p:cNvSpPr/>
          <p:nvPr/>
        </p:nvSpPr>
        <p:spPr>
          <a:xfrm>
            <a:off x="752595" y="0"/>
            <a:ext cx="11862569" cy="53947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Wskaźniki (1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5146A439-0243-2D50-2668-1DC715E783F3}"/>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D7141B04-9339-6176-EB58-D9120A4C0474}"/>
              </a:ext>
            </a:extLst>
          </p:cNvPr>
          <p:cNvGraphicFramePr>
            <a:graphicFrameLocks noGrp="1"/>
          </p:cNvGraphicFramePr>
          <p:nvPr>
            <p:extLst>
              <p:ext uri="{D42A27DB-BD31-4B8C-83A1-F6EECF244321}">
                <p14:modId xmlns:p14="http://schemas.microsoft.com/office/powerpoint/2010/main" val="3144777732"/>
              </p:ext>
            </p:extLst>
          </p:nvPr>
        </p:nvGraphicFramePr>
        <p:xfrm>
          <a:off x="271738" y="943461"/>
          <a:ext cx="12824280" cy="5946782"/>
        </p:xfrm>
        <a:graphic>
          <a:graphicData uri="http://schemas.openxmlformats.org/drawingml/2006/table">
            <a:tbl>
              <a:tblPr firstRow="1" bandRow="1">
                <a:tableStyleId>{00A15C55-8517-42AA-B614-E9B94910E393}</a:tableStyleId>
              </a:tblPr>
              <a:tblGrid>
                <a:gridCol w="1872208">
                  <a:extLst>
                    <a:ext uri="{9D8B030D-6E8A-4147-A177-3AD203B41FA5}">
                      <a16:colId xmlns:a16="http://schemas.microsoft.com/office/drawing/2014/main" val="2313951214"/>
                    </a:ext>
                  </a:extLst>
                </a:gridCol>
                <a:gridCol w="2703733">
                  <a:extLst>
                    <a:ext uri="{9D8B030D-6E8A-4147-A177-3AD203B41FA5}">
                      <a16:colId xmlns:a16="http://schemas.microsoft.com/office/drawing/2014/main" val="340844350"/>
                    </a:ext>
                  </a:extLst>
                </a:gridCol>
                <a:gridCol w="1656184">
                  <a:extLst>
                    <a:ext uri="{9D8B030D-6E8A-4147-A177-3AD203B41FA5}">
                      <a16:colId xmlns:a16="http://schemas.microsoft.com/office/drawing/2014/main" val="194397460"/>
                    </a:ext>
                  </a:extLst>
                </a:gridCol>
                <a:gridCol w="6592155">
                  <a:extLst>
                    <a:ext uri="{9D8B030D-6E8A-4147-A177-3AD203B41FA5}">
                      <a16:colId xmlns:a16="http://schemas.microsoft.com/office/drawing/2014/main" val="1524306738"/>
                    </a:ext>
                  </a:extLst>
                </a:gridCol>
              </a:tblGrid>
              <a:tr h="703261">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1176616">
                <a:tc>
                  <a:txBody>
                    <a:bodyPr/>
                    <a:lstStyle/>
                    <a:p>
                      <a:pPr>
                        <a:lnSpc>
                          <a:spcPct val="100000"/>
                        </a:lnSpc>
                      </a:pPr>
                      <a: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WLWK-PLRO205</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600"/>
                        </a:spcBef>
                        <a:spcAft>
                          <a:spcPts val="600"/>
                        </a:spcAft>
                      </a:pPr>
                      <a: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Liczba wspartych obiektów, w których realizowane są usługi społeczne</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szt.</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800"/>
                        </a:spcAft>
                        <a:buNone/>
                      </a:pP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Wskaźnik mierzy liczbę obiektów służących realizacji usług społecznych, które zostały wybudowane, rozbudowane, nadbudowane, przebudowane, zaadaptowane, wyremontowane, zmodernizowane bądź wyposażone w wyniku udzielonego wsparcia. </a:t>
                      </a:r>
                      <a:b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b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Obiekty realizujące usługi społeczne, w tym z zakresu aktywizacji społeczno-zawodowej - obiekty instytucji pomocy i integracji społecznej, w gestii podmiotów świadczących usługi dla osób starszych, niepełnosprawnych, obiekty, w których wykonywana jest interwencja na rzecz wsparcia rodziny i pieczy zastępczej oraz wsparcie dla osób zagrożonych wykluczeniem społecznym. Przez aktywizację społeczno-zawodową należy rozumieć zestaw instrumentów o charakterze aktywizacyjnym, mających doprowadzić do przywrócenia osób wykluczonych na rynek pracy oraz do ich integracji ze społeczeństwem, poprzez przywrócenie im zdolności lub możliwości zatrudnienia, uzyskanie wsparcia dochodowego oraz wyeliminowanie przeszkód napotykanych przez osoby i rodziny w procesie dostępu do praw i usług społecznych, a przez to wspierających ich powrót do zatrudnienia lub innej pracy zarobkowej.</a:t>
                      </a:r>
                      <a:endParaRPr lang="pl-PL" sz="1600" kern="100" dirty="0">
                        <a:effectLst/>
                        <a:latin typeface="Lato" panose="020F0502020204030203" pitchFamily="34" charset="0"/>
                        <a:ea typeface="Lato" panose="020F0502020204030203" pitchFamily="34" charset="0"/>
                        <a:cs typeface="Lato" panose="020F0502020204030203" pitchFamily="34" charset="0"/>
                      </a:endParaRPr>
                    </a:p>
                    <a:p>
                      <a:pPr>
                        <a:lnSpc>
                          <a:spcPct val="100000"/>
                        </a:lnSpc>
                        <a:spcAft>
                          <a:spcPts val="800"/>
                        </a:spcAft>
                        <a:buNone/>
                      </a:pPr>
                      <a:r>
                        <a:rPr lang="pl-PL" sz="16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Dodatkowe informacje dla wnioskodawcy</a:t>
                      </a:r>
                      <a:b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b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Wnioskodawca jest zobowiązany do wyboru tego wskaźnika wraz z określeniem jego wartości docelowej większej od „0".</a:t>
                      </a:r>
                      <a:endParaRPr lang="pl-PL" sz="16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DCD478E9-631F-C70C-0251-DCC8CFD24B9C}"/>
              </a:ext>
            </a:extLst>
          </p:cNvPr>
          <p:cNvSpPr txBox="1"/>
          <p:nvPr/>
        </p:nvSpPr>
        <p:spPr>
          <a:xfrm>
            <a:off x="3322439" y="539477"/>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Wskaźniki produktu </a:t>
            </a:r>
          </a:p>
        </p:txBody>
      </p:sp>
    </p:spTree>
    <p:extLst>
      <p:ext uri="{BB962C8B-B14F-4D97-AF65-F5344CB8AC3E}">
        <p14:creationId xmlns:p14="http://schemas.microsoft.com/office/powerpoint/2010/main" val="34959782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9AD01-6877-65E8-6ACB-BE3FF8033629}"/>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45AA3710-89AD-5FA6-E48E-BA682A378C7E}"/>
              </a:ext>
            </a:extLst>
          </p:cNvPr>
          <p:cNvSpPr/>
          <p:nvPr/>
        </p:nvSpPr>
        <p:spPr>
          <a:xfrm>
            <a:off x="752595" y="0"/>
            <a:ext cx="11862569" cy="53947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Wskaźniki (2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820802C6-FA68-6B22-B96D-2B0E05EA3EBC}"/>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0C4D02C9-144C-64D7-B0D1-5DF02D3FFA93}"/>
              </a:ext>
            </a:extLst>
          </p:cNvPr>
          <p:cNvGraphicFramePr>
            <a:graphicFrameLocks noGrp="1"/>
          </p:cNvGraphicFramePr>
          <p:nvPr>
            <p:extLst>
              <p:ext uri="{D42A27DB-BD31-4B8C-83A1-F6EECF244321}">
                <p14:modId xmlns:p14="http://schemas.microsoft.com/office/powerpoint/2010/main" val="700072224"/>
              </p:ext>
            </p:extLst>
          </p:nvPr>
        </p:nvGraphicFramePr>
        <p:xfrm>
          <a:off x="271738" y="943461"/>
          <a:ext cx="12824280" cy="3366142"/>
        </p:xfrm>
        <a:graphic>
          <a:graphicData uri="http://schemas.openxmlformats.org/drawingml/2006/table">
            <a:tbl>
              <a:tblPr firstRow="1" bandRow="1">
                <a:tableStyleId>{00A15C55-8517-42AA-B614-E9B94910E393}</a:tableStyleId>
              </a:tblPr>
              <a:tblGrid>
                <a:gridCol w="1872208">
                  <a:extLst>
                    <a:ext uri="{9D8B030D-6E8A-4147-A177-3AD203B41FA5}">
                      <a16:colId xmlns:a16="http://schemas.microsoft.com/office/drawing/2014/main" val="2313951214"/>
                    </a:ext>
                  </a:extLst>
                </a:gridCol>
                <a:gridCol w="2703733">
                  <a:extLst>
                    <a:ext uri="{9D8B030D-6E8A-4147-A177-3AD203B41FA5}">
                      <a16:colId xmlns:a16="http://schemas.microsoft.com/office/drawing/2014/main" val="340844350"/>
                    </a:ext>
                  </a:extLst>
                </a:gridCol>
                <a:gridCol w="1656184">
                  <a:extLst>
                    <a:ext uri="{9D8B030D-6E8A-4147-A177-3AD203B41FA5}">
                      <a16:colId xmlns:a16="http://schemas.microsoft.com/office/drawing/2014/main" val="194397460"/>
                    </a:ext>
                  </a:extLst>
                </a:gridCol>
                <a:gridCol w="6592155">
                  <a:extLst>
                    <a:ext uri="{9D8B030D-6E8A-4147-A177-3AD203B41FA5}">
                      <a16:colId xmlns:a16="http://schemas.microsoft.com/office/drawing/2014/main" val="1524306738"/>
                    </a:ext>
                  </a:extLst>
                </a:gridCol>
              </a:tblGrid>
              <a:tr h="703261">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1176616">
                <a:tc>
                  <a:txBody>
                    <a:bodyPr/>
                    <a:lstStyle/>
                    <a:p>
                      <a:pPr>
                        <a:lnSpc>
                          <a:spcPct val="100000"/>
                        </a:lnSpc>
                      </a:pPr>
                      <a: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PROG-FEKP-0026</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600"/>
                        </a:spcBef>
                        <a:spcAft>
                          <a:spcPts val="600"/>
                        </a:spcAft>
                      </a:pPr>
                      <a:r>
                        <a:rPr lang="pl-PL" sz="20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Pojemność nowych lub zmodernizowanych placówek opieki społecznej (innych niż mieszkania)</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pPr>
                      <a:r>
                        <a:rPr lang="pl-PL" sz="2000" dirty="0">
                          <a:effectLst/>
                          <a:latin typeface="Lato" panose="020F0502020204030203" pitchFamily="34" charset="0"/>
                          <a:ea typeface="Lato" panose="020F0502020204030203" pitchFamily="34" charset="0"/>
                          <a:cs typeface="Lato" panose="020F0502020204030203" pitchFamily="34" charset="0"/>
                        </a:rPr>
                        <a:t>osoby/rok</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800"/>
                        </a:spcAft>
                        <a:buNone/>
                      </a:pPr>
                      <a:r>
                        <a:rPr lang="pl-PL" sz="2000" kern="100" dirty="0">
                          <a:effectLst/>
                          <a:latin typeface="Lato" panose="020F0502020204030203" pitchFamily="34" charset="0"/>
                          <a:ea typeface="Lato" panose="020F0502020204030203" pitchFamily="34" charset="0"/>
                          <a:cs typeface="Lato" panose="020F0502020204030203" pitchFamily="34" charset="0"/>
                        </a:rPr>
                        <a:t>Maksymalna liczba osób, które mogą być obsłużone lub objęte opieką przynajmniej raz w ciągu roku przez nowo wybudowane lub zmodernizowane placówki opieki społecznej/aktywnej integracji.</a:t>
                      </a:r>
                      <a:r>
                        <a:rPr lang="pl-PL" sz="2000" b="1" kern="100" dirty="0">
                          <a:effectLst/>
                          <a:latin typeface="Lato" panose="020F0502020204030203" pitchFamily="34" charset="0"/>
                          <a:ea typeface="Lato" panose="020F0502020204030203" pitchFamily="34" charset="0"/>
                          <a:cs typeface="Lato" panose="020F0502020204030203" pitchFamily="34" charset="0"/>
                        </a:rPr>
                        <a:t> </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p>
                      <a:pPr>
                        <a:lnSpc>
                          <a:spcPct val="100000"/>
                        </a:lnSpc>
                        <a:spcAft>
                          <a:spcPts val="800"/>
                        </a:spcAft>
                        <a:buNone/>
                      </a:pPr>
                      <a:r>
                        <a:rPr lang="pl-PL" sz="2000" b="1" kern="100" dirty="0">
                          <a:effectLst/>
                          <a:latin typeface="Lato" panose="020F0502020204030203" pitchFamily="34" charset="0"/>
                          <a:ea typeface="Lato" panose="020F0502020204030203" pitchFamily="34" charset="0"/>
                          <a:cs typeface="Lato" panose="020F0502020204030203" pitchFamily="34" charset="0"/>
                        </a:rPr>
                        <a:t>Dodatkowe informacje dla wnioskodawcy</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p>
                      <a:pPr>
                        <a:lnSpc>
                          <a:spcPct val="100000"/>
                        </a:lnSpc>
                        <a:buNone/>
                      </a:pPr>
                      <a:r>
                        <a:rPr lang="pl-PL" sz="2000" dirty="0">
                          <a:effectLst/>
                          <a:latin typeface="Lato" panose="020F0502020204030203" pitchFamily="34" charset="0"/>
                          <a:ea typeface="Lato" panose="020F0502020204030203" pitchFamily="34" charset="0"/>
                          <a:cs typeface="Lato" panose="020F0502020204030203" pitchFamily="34" charset="0"/>
                        </a:rPr>
                        <a:t>Wnioskodawca jest zobowiązany do wyboru tego wskaźnika wraz z określeniem jego wartości docelowej większej od „0”.</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E3711843-9BE5-0C96-2F86-C5F5BA338EFB}"/>
              </a:ext>
            </a:extLst>
          </p:cNvPr>
          <p:cNvSpPr txBox="1"/>
          <p:nvPr/>
        </p:nvSpPr>
        <p:spPr>
          <a:xfrm>
            <a:off x="3322439" y="539477"/>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Wskaźniki produktu </a:t>
            </a:r>
          </a:p>
        </p:txBody>
      </p:sp>
    </p:spTree>
    <p:extLst>
      <p:ext uri="{BB962C8B-B14F-4D97-AF65-F5344CB8AC3E}">
        <p14:creationId xmlns:p14="http://schemas.microsoft.com/office/powerpoint/2010/main" val="2482362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47CA8-7D04-6BE5-65FD-A8E14179DA41}"/>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F9C42D31-4E08-771F-7A64-58274B7CA2F9}"/>
              </a:ext>
            </a:extLst>
          </p:cNvPr>
          <p:cNvSpPr/>
          <p:nvPr/>
        </p:nvSpPr>
        <p:spPr>
          <a:xfrm>
            <a:off x="752595" y="0"/>
            <a:ext cx="11862569" cy="53947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Wskaźniki (3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D42716B5-E1FF-9232-BFA4-40E34C3232A7}"/>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E426C76A-1C0C-67AE-21D7-CF7DCDC7B0AC}"/>
              </a:ext>
            </a:extLst>
          </p:cNvPr>
          <p:cNvGraphicFramePr>
            <a:graphicFrameLocks noGrp="1"/>
          </p:cNvGraphicFramePr>
          <p:nvPr>
            <p:extLst>
              <p:ext uri="{D42A27DB-BD31-4B8C-83A1-F6EECF244321}">
                <p14:modId xmlns:p14="http://schemas.microsoft.com/office/powerpoint/2010/main" val="2386957620"/>
              </p:ext>
            </p:extLst>
          </p:nvPr>
        </p:nvGraphicFramePr>
        <p:xfrm>
          <a:off x="275167" y="1009320"/>
          <a:ext cx="12817424" cy="6265556"/>
        </p:xfrm>
        <a:graphic>
          <a:graphicData uri="http://schemas.openxmlformats.org/drawingml/2006/table">
            <a:tbl>
              <a:tblPr firstRow="1" bandRow="1">
                <a:tableStyleId>{00A15C55-8517-42AA-B614-E9B94910E393}</a:tableStyleId>
              </a:tblPr>
              <a:tblGrid>
                <a:gridCol w="1871207">
                  <a:extLst>
                    <a:ext uri="{9D8B030D-6E8A-4147-A177-3AD203B41FA5}">
                      <a16:colId xmlns:a16="http://schemas.microsoft.com/office/drawing/2014/main" val="2313951214"/>
                    </a:ext>
                  </a:extLst>
                </a:gridCol>
                <a:gridCol w="2917329">
                  <a:extLst>
                    <a:ext uri="{9D8B030D-6E8A-4147-A177-3AD203B41FA5}">
                      <a16:colId xmlns:a16="http://schemas.microsoft.com/office/drawing/2014/main" val="340844350"/>
                    </a:ext>
                  </a:extLst>
                </a:gridCol>
                <a:gridCol w="1472811">
                  <a:extLst>
                    <a:ext uri="{9D8B030D-6E8A-4147-A177-3AD203B41FA5}">
                      <a16:colId xmlns:a16="http://schemas.microsoft.com/office/drawing/2014/main" val="194397460"/>
                    </a:ext>
                  </a:extLst>
                </a:gridCol>
                <a:gridCol w="6556077">
                  <a:extLst>
                    <a:ext uri="{9D8B030D-6E8A-4147-A177-3AD203B41FA5}">
                      <a16:colId xmlns:a16="http://schemas.microsoft.com/office/drawing/2014/main" val="1524306738"/>
                    </a:ext>
                  </a:extLst>
                </a:gridCol>
              </a:tblGrid>
              <a:tr h="754685">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5510871">
                <a:tc>
                  <a:txBody>
                    <a:bodyPr/>
                    <a:lstStyle/>
                    <a:p>
                      <a:pPr>
                        <a:lnSpc>
                          <a:spcPct val="100000"/>
                        </a:lnSpc>
                      </a:pPr>
                      <a:r>
                        <a:rPr lang="pl-PL" sz="18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WLWK-PLRO132 </a:t>
                      </a:r>
                      <a:endParaRPr lang="pl-PL" sz="18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600"/>
                        </a:spcBef>
                        <a:spcAft>
                          <a:spcPts val="600"/>
                        </a:spcAft>
                      </a:pPr>
                      <a:r>
                        <a:rPr lang="pl-PL" sz="1800" b="1" kern="0" dirty="0">
                          <a:effectLst/>
                          <a:latin typeface="Lato" panose="020F0502020204030203" pitchFamily="34" charset="0"/>
                          <a:ea typeface="Lato" panose="020F0502020204030203" pitchFamily="34" charset="0"/>
                          <a:cs typeface="Lato" panose="020F0502020204030203" pitchFamily="34" charset="0"/>
                        </a:rPr>
                        <a:t>Liczba obiektów dostosowanych do potrzeb osób z niepełnosprawnościami</a:t>
                      </a:r>
                      <a:r>
                        <a:rPr lang="pl-PL" sz="1800" b="0" kern="100" dirty="0">
                          <a:solidFill>
                            <a:schemeClr val="dk1"/>
                          </a:solidFill>
                          <a:effectLst/>
                          <a:latin typeface="Lato" panose="020F0502020204030203" pitchFamily="34" charset="0"/>
                          <a:ea typeface="Lato" panose="020F0502020204030203" pitchFamily="34" charset="0"/>
                          <a:cs typeface="Lato" panose="020F0502020204030203" pitchFamily="34" charset="0"/>
                        </a:rPr>
                        <a:t> </a:t>
                      </a:r>
                      <a:r>
                        <a:rPr lang="pl-PL" sz="18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(EFRR/FST/FS)</a:t>
                      </a:r>
                      <a:r>
                        <a:rPr lang="pl-PL" sz="1800" b="1" kern="0" dirty="0">
                          <a:effectLst/>
                          <a:latin typeface="Lato" panose="020F0502020204030203" pitchFamily="34" charset="0"/>
                          <a:ea typeface="Lato" panose="020F0502020204030203" pitchFamily="34" charset="0"/>
                          <a:cs typeface="Lato" panose="020F0502020204030203" pitchFamily="34" charset="0"/>
                        </a:rPr>
                        <a:t> </a:t>
                      </a:r>
                      <a:endParaRPr lang="pl-PL" sz="18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pPr>
                      <a:r>
                        <a:rPr lang="pl-PL" sz="1800" b="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szt.</a:t>
                      </a:r>
                      <a:endParaRPr lang="pl-PL" sz="1800" b="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800"/>
                        </a:spcAft>
                        <a:buNone/>
                      </a:pP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Wskaźnik odnosi się do liczby obiektów w ramach realizowanego projektu, które zaopatrzono w specjalne podjazdy, windy, urządzenia głośnomówiące, bądź inne udogodnienia (tj. usunięcie barier w dostępie, w szczególności barier architektonicznych) ułatwiające dostęp do tych obiektów i poruszanie się po nich osobom z niepełnosprawnościami, w szczególności ruchowymi czy sensorycznymi. Jako obiekty należy rozumieć konstrukcje połączone z gruntem w sposób trwały, wykonane z materiałów budowlanych i elementów składowych, będące wynikiem prac budowlanych (wg. def. PKOB). Należy podać liczbę obiektów, a nie sprzętów, urządzeń itp., w które obiekty zaopatrzono. Jeśli instytucja, zakład itp. składa się z kilku obiektów, należy zliczyć wszystkie, które dostosowano do potrzeb osób z niepełnosprawnościami. Wskaźnik mierzony w momencie rozliczenia wydatku związanego z wyposażeniem obiektów w rozwiązania służące osobom z niepełnosprawnościami w ramach danego projektu.</a:t>
                      </a:r>
                      <a:endParaRPr lang="pl-PL" sz="1600" kern="100" dirty="0">
                        <a:effectLst/>
                        <a:latin typeface="Lato" panose="020F0502020204030203" pitchFamily="34" charset="0"/>
                        <a:ea typeface="Lato" panose="020F0502020204030203" pitchFamily="34" charset="0"/>
                        <a:cs typeface="Lato" panose="020F0502020204030203" pitchFamily="34" charset="0"/>
                      </a:endParaRPr>
                    </a:p>
                    <a:p>
                      <a:pPr>
                        <a:lnSpc>
                          <a:spcPct val="100000"/>
                        </a:lnSpc>
                        <a:spcAft>
                          <a:spcPts val="800"/>
                        </a:spcAft>
                        <a:buNone/>
                      </a:pPr>
                      <a:r>
                        <a:rPr lang="pl-PL" sz="16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Dodatkowe informacje dla wnioskodawcy</a:t>
                      </a:r>
                      <a:endParaRPr lang="pl-PL" sz="1600" kern="100" dirty="0">
                        <a:effectLst/>
                        <a:latin typeface="Lato" panose="020F0502020204030203" pitchFamily="34" charset="0"/>
                        <a:ea typeface="Lato" panose="020F0502020204030203" pitchFamily="34" charset="0"/>
                        <a:cs typeface="Lato" panose="020F0502020204030203" pitchFamily="34" charset="0"/>
                      </a:endParaRPr>
                    </a:p>
                    <a:p>
                      <a:pPr>
                        <a:lnSpc>
                          <a:spcPct val="100000"/>
                        </a:lnSpc>
                        <a:spcAft>
                          <a:spcPts val="800"/>
                        </a:spcAft>
                        <a:buNone/>
                      </a:pPr>
                      <a:r>
                        <a:rPr lang="pl-PL" sz="16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Wnioskodawca jest zobowiązany do wyboru tego wskaźnika - wskaźnik jest niezbędny w celu monitorowania wsparcia. Wartość może zostać określona na poziomie „0”, jeżeli zakres projektu nie wpłynie na jego osiągnięcie.</a:t>
                      </a:r>
                      <a:endParaRPr lang="pl-PL" sz="16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A0514C54-D049-C305-B0A9-C2E68D907A19}"/>
              </a:ext>
            </a:extLst>
          </p:cNvPr>
          <p:cNvSpPr txBox="1"/>
          <p:nvPr/>
        </p:nvSpPr>
        <p:spPr>
          <a:xfrm>
            <a:off x="3358447" y="539961"/>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Horyzontalne wskaźniki produktu </a:t>
            </a:r>
          </a:p>
        </p:txBody>
      </p:sp>
    </p:spTree>
    <p:extLst>
      <p:ext uri="{BB962C8B-B14F-4D97-AF65-F5344CB8AC3E}">
        <p14:creationId xmlns:p14="http://schemas.microsoft.com/office/powerpoint/2010/main" val="2448892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8C6FF-6796-6931-A241-9747EA757C11}"/>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DA15FB47-2782-2CB6-CF43-3310A29AFC5F}"/>
              </a:ext>
            </a:extLst>
          </p:cNvPr>
          <p:cNvSpPr/>
          <p:nvPr/>
        </p:nvSpPr>
        <p:spPr>
          <a:xfrm>
            <a:off x="752595" y="0"/>
            <a:ext cx="11862569" cy="53947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Lato" panose="020F0502020204030203" pitchFamily="34" charset="0"/>
                <a:ea typeface="Lato" panose="020F0502020204030203" pitchFamily="34" charset="0"/>
                <a:cs typeface="Lato" panose="020F0502020204030203" pitchFamily="34" charset="0"/>
              </a:rPr>
              <a:t>Wskaźniki (4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2B01F04C-C962-4AF4-1792-84EB3679AA0F}"/>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BDB450F6-D02B-27D5-DE2A-3A8169521230}"/>
              </a:ext>
            </a:extLst>
          </p:cNvPr>
          <p:cNvGraphicFramePr>
            <a:graphicFrameLocks noGrp="1"/>
          </p:cNvGraphicFramePr>
          <p:nvPr>
            <p:extLst>
              <p:ext uri="{D42A27DB-BD31-4B8C-83A1-F6EECF244321}">
                <p14:modId xmlns:p14="http://schemas.microsoft.com/office/powerpoint/2010/main" val="3831544529"/>
              </p:ext>
            </p:extLst>
          </p:nvPr>
        </p:nvGraphicFramePr>
        <p:xfrm>
          <a:off x="239167" y="1114681"/>
          <a:ext cx="12824280" cy="6283467"/>
        </p:xfrm>
        <a:graphic>
          <a:graphicData uri="http://schemas.openxmlformats.org/drawingml/2006/table">
            <a:tbl>
              <a:tblPr firstRow="1" bandRow="1">
                <a:tableStyleId>{00A15C55-8517-42AA-B614-E9B94910E393}</a:tableStyleId>
              </a:tblPr>
              <a:tblGrid>
                <a:gridCol w="1800200">
                  <a:extLst>
                    <a:ext uri="{9D8B030D-6E8A-4147-A177-3AD203B41FA5}">
                      <a16:colId xmlns:a16="http://schemas.microsoft.com/office/drawing/2014/main" val="2313951214"/>
                    </a:ext>
                  </a:extLst>
                </a:gridCol>
                <a:gridCol w="3024336">
                  <a:extLst>
                    <a:ext uri="{9D8B030D-6E8A-4147-A177-3AD203B41FA5}">
                      <a16:colId xmlns:a16="http://schemas.microsoft.com/office/drawing/2014/main" val="340844350"/>
                    </a:ext>
                  </a:extLst>
                </a:gridCol>
                <a:gridCol w="1440160">
                  <a:extLst>
                    <a:ext uri="{9D8B030D-6E8A-4147-A177-3AD203B41FA5}">
                      <a16:colId xmlns:a16="http://schemas.microsoft.com/office/drawing/2014/main" val="194397460"/>
                    </a:ext>
                  </a:extLst>
                </a:gridCol>
                <a:gridCol w="6559584">
                  <a:extLst>
                    <a:ext uri="{9D8B030D-6E8A-4147-A177-3AD203B41FA5}">
                      <a16:colId xmlns:a16="http://schemas.microsoft.com/office/drawing/2014/main" val="1524306738"/>
                    </a:ext>
                  </a:extLst>
                </a:gridCol>
              </a:tblGrid>
              <a:tr h="771667">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0">
                <a:tc>
                  <a:txBody>
                    <a:bodyPr/>
                    <a:lstStyle/>
                    <a:p>
                      <a:pPr>
                        <a:lnSpc>
                          <a:spcPct val="100000"/>
                        </a:lnSpc>
                      </a:pPr>
                      <a:r>
                        <a:rPr lang="pl-PL" sz="20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WLWK-PLRO199 </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600"/>
                        </a:spcBef>
                        <a:spcAft>
                          <a:spcPts val="600"/>
                        </a:spcAft>
                      </a:pPr>
                      <a:r>
                        <a:rPr lang="pl-PL" sz="2000" b="1" kern="0" dirty="0">
                          <a:solidFill>
                            <a:srgbClr val="000000"/>
                          </a:solidFill>
                          <a:effectLst/>
                          <a:latin typeface="Lato" panose="020F0502020204030203" pitchFamily="34" charset="0"/>
                          <a:ea typeface="Lato" panose="020F0502020204030203" pitchFamily="34" charset="0"/>
                          <a:cs typeface="Lato" panose="020F0502020204030203" pitchFamily="34" charset="0"/>
                        </a:rPr>
                        <a:t>Liczba projektów, w których sfinansowano koszty racjonalnych usprawnień dla osób z niepełnosprawnościami (EFRR/FST/FS)</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szt.</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600"/>
                        </a:spcBef>
                        <a:spcAft>
                          <a:spcPts val="800"/>
                        </a:spcAft>
                        <a:buNone/>
                      </a:pPr>
                      <a:r>
                        <a:rPr lang="pl-PL" sz="14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Racjonalne usprawnienie oznacza konieczne i odpowiednie zmiany oraz dostosowania, nie nakładające nieproporcjonalnego lub nadmiernego obciążenia, rozpatrywane osobno dla każdego konkretnego przypadku, w celu zapewnienia osobom z niepełnosprawnościami możliwości korzystania z wszelkich praw człowieka i podstawowych wolności oraz ich wykonywania na zasadzie równości z innymi osobami. Wskaźnik mierzony w momencie rozliczenia wydatku związanego z racjonalnymi usprawnieniami w ramach danego projektu. Przykłady racjonalnych usprawnień: tłumacz języka migowego, transport niskopodłogowy, dostosowanie infrastruktury (nie tylko budynku, ale też dostosowanie infrastruktury komputerowej np. programy powiększające, mówiące, drukarki materiałów w alfabecie Braille'a), osoby asystujące, odpowiednie dostosowanie wyżywienia. Do wskaźnika powinny zostać wliczone zarówno projekty ogólnodostępne, w których sfinansowano koszty racjonalnych usprawnień, jak i dedykowane (zgodnie z kategoryzacją projektów z Wytycznych w zakresie realizacji zasad równościowych w ramach funduszy unijnych na lata 2021-2027). Na poziomie projektu wskaźnik może przyjmować maksymalną wartość 1 - co oznacza jeden projekt, w którym sfinansowano koszty racjonalnych usprawnień dla osób z niepełnosprawnościami. Liczba sfinansowanych racjonalnych usprawnień, w ramach projektu, nie ma znaczenia dla wartości wykazywanej we wskaźniku. Definicja na podstawie: Wytyczne w zakresie realizacji zasad równościowych w ramach funduszy unijnych na lata 2021-2027.</a:t>
                      </a:r>
                      <a:r>
                        <a:rPr lang="pl-PL" sz="14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 </a:t>
                      </a:r>
                      <a:endParaRPr lang="pl-PL" sz="1400" kern="100" dirty="0">
                        <a:effectLst/>
                        <a:latin typeface="Lato" panose="020F0502020204030203" pitchFamily="34" charset="0"/>
                        <a:ea typeface="Lato" panose="020F0502020204030203" pitchFamily="34" charset="0"/>
                        <a:cs typeface="Lato" panose="020F0502020204030203" pitchFamily="34" charset="0"/>
                      </a:endParaRPr>
                    </a:p>
                    <a:p>
                      <a:pPr>
                        <a:lnSpc>
                          <a:spcPct val="100000"/>
                        </a:lnSpc>
                        <a:spcBef>
                          <a:spcPts val="600"/>
                        </a:spcBef>
                        <a:spcAft>
                          <a:spcPts val="800"/>
                        </a:spcAft>
                        <a:buNone/>
                      </a:pPr>
                      <a:r>
                        <a:rPr lang="pl-PL" sz="14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Dodatkowe informacje dla wnioskodawcy</a:t>
                      </a:r>
                      <a:br>
                        <a:rPr lang="pl-PL" sz="14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br>
                      <a:r>
                        <a:rPr lang="pl-PL" sz="14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Wnioskodawca jest zobowiązany do wyboru tego wskaźnika - wskaźnik jest niezbędny w celu monitorowania wsparcia. Wartość może zostać określona na poziomie „0", jeżeli zakres projektu nie wpłynie na jego osiągnięcie.</a:t>
                      </a:r>
                      <a:endParaRPr lang="pl-PL"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830EF359-BF8C-EEA0-D90F-A2CDBB8AA2A6}"/>
              </a:ext>
            </a:extLst>
          </p:cNvPr>
          <p:cNvSpPr txBox="1"/>
          <p:nvPr/>
        </p:nvSpPr>
        <p:spPr>
          <a:xfrm>
            <a:off x="3358447" y="623637"/>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Horyzontalne wskaźniki produktu </a:t>
            </a:r>
          </a:p>
        </p:txBody>
      </p:sp>
    </p:spTree>
    <p:extLst>
      <p:ext uri="{BB962C8B-B14F-4D97-AF65-F5344CB8AC3E}">
        <p14:creationId xmlns:p14="http://schemas.microsoft.com/office/powerpoint/2010/main" val="36393961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46A52-882F-99C9-48F4-89283071A250}"/>
            </a:ext>
          </a:extLst>
        </p:cNvPr>
        <p:cNvGrpSpPr/>
        <p:nvPr/>
      </p:nvGrpSpPr>
      <p:grpSpPr>
        <a:xfrm>
          <a:off x="0" y="0"/>
          <a:ext cx="0" cy="0"/>
          <a:chOff x="0" y="0"/>
          <a:chExt cx="0" cy="0"/>
        </a:xfrm>
      </p:grpSpPr>
      <p:sp>
        <p:nvSpPr>
          <p:cNvPr id="7" name="Prostokąt: zaokrąglone rogi 6">
            <a:extLst>
              <a:ext uri="{FF2B5EF4-FFF2-40B4-BE49-F238E27FC236}">
                <a16:creationId xmlns:a16="http://schemas.microsoft.com/office/drawing/2014/main" id="{525ECE5A-6E18-68A2-63DD-D1F865F2BF2E}"/>
              </a:ext>
            </a:extLst>
          </p:cNvPr>
          <p:cNvSpPr/>
          <p:nvPr/>
        </p:nvSpPr>
        <p:spPr>
          <a:xfrm>
            <a:off x="752595" y="0"/>
            <a:ext cx="11862569" cy="53947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4700">
              <a:defRPr/>
            </a:pPr>
            <a:endParaRPr lang="pl-PL" sz="1508" b="1" dirty="0">
              <a:solidFill>
                <a:srgbClr val="002073"/>
              </a:solidFill>
              <a:latin typeface="Calibri" panose="020F0502020204030204" pitchFamily="34" charset="0"/>
              <a:cs typeface="Calibri" panose="020F0502020204030204" pitchFamily="34" charset="0"/>
            </a:endParaRPr>
          </a:p>
          <a:p>
            <a:pPr algn="ctr" defTabSz="574700">
              <a:defRPr/>
            </a:pPr>
            <a:r>
              <a:rPr lang="pl-PL" sz="3017" b="1" dirty="0">
                <a:solidFill>
                  <a:srgbClr val="002073"/>
                </a:solidFill>
                <a:latin typeface="Calibri" panose="020F0502020204030204" pitchFamily="34" charset="0"/>
                <a:cs typeface="Calibri" panose="020F0502020204030204" pitchFamily="34" charset="0"/>
              </a:rPr>
              <a:t>Wskaźniki (5 z 5)</a:t>
            </a:r>
          </a:p>
          <a:p>
            <a:pPr algn="ctr" defTabSz="574700">
              <a:defRPr/>
            </a:pPr>
            <a:endParaRPr lang="pl-PL" sz="2011" b="1" dirty="0">
              <a:solidFill>
                <a:srgbClr val="002073"/>
              </a:solidFill>
              <a:latin typeface="Calibri" panose="020F0502020204030204"/>
            </a:endParaRPr>
          </a:p>
        </p:txBody>
      </p:sp>
      <p:sp>
        <p:nvSpPr>
          <p:cNvPr id="8" name="Rectangle 1">
            <a:extLst>
              <a:ext uri="{FF2B5EF4-FFF2-40B4-BE49-F238E27FC236}">
                <a16:creationId xmlns:a16="http://schemas.microsoft.com/office/drawing/2014/main" id="{8520816C-E52A-25BE-4DB8-886D587CD80F}"/>
              </a:ext>
            </a:extLst>
          </p:cNvPr>
          <p:cNvSpPr>
            <a:spLocks noChangeArrowheads="1"/>
          </p:cNvSpPr>
          <p:nvPr/>
        </p:nvSpPr>
        <p:spPr bwMode="auto">
          <a:xfrm>
            <a:off x="3370826" y="705564"/>
            <a:ext cx="232194" cy="81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942" tIns="57471" rIns="114942" bIns="57471" numCol="1" anchor="ctr" anchorCtr="0" compatLnSpc="1">
            <a:prstTxWarp prst="textNoShape">
              <a:avLst/>
            </a:prstTxWarp>
            <a:spAutoFit/>
          </a:bodyPr>
          <a:lstStyle/>
          <a:p>
            <a:pPr defTabSz="1149401" eaLnBrk="0" fontAlgn="base" hangingPunct="0">
              <a:spcBef>
                <a:spcPct val="0"/>
              </a:spcBef>
              <a:spcAft>
                <a:spcPct val="0"/>
              </a:spcAft>
            </a:pPr>
            <a:br>
              <a:rPr lang="pl-PL" altLang="pl-PL" sz="2263">
                <a:latin typeface="Arial" panose="020B0604020202020204" pitchFamily="34" charset="0"/>
              </a:rPr>
            </a:br>
            <a:endParaRPr lang="pl-PL" altLang="pl-PL" sz="2263">
              <a:latin typeface="Arial" panose="020B0604020202020204" pitchFamily="34" charset="0"/>
            </a:endParaRPr>
          </a:p>
        </p:txBody>
      </p:sp>
      <p:graphicFrame>
        <p:nvGraphicFramePr>
          <p:cNvPr id="16" name="Tabela 16">
            <a:extLst>
              <a:ext uri="{FF2B5EF4-FFF2-40B4-BE49-F238E27FC236}">
                <a16:creationId xmlns:a16="http://schemas.microsoft.com/office/drawing/2014/main" id="{20CF93B4-10C1-9C8F-0705-6F436674C046}"/>
              </a:ext>
            </a:extLst>
          </p:cNvPr>
          <p:cNvGraphicFramePr>
            <a:graphicFrameLocks noGrp="1"/>
          </p:cNvGraphicFramePr>
          <p:nvPr>
            <p:extLst>
              <p:ext uri="{D42A27DB-BD31-4B8C-83A1-F6EECF244321}">
                <p14:modId xmlns:p14="http://schemas.microsoft.com/office/powerpoint/2010/main" val="1199371057"/>
              </p:ext>
            </p:extLst>
          </p:nvPr>
        </p:nvGraphicFramePr>
        <p:xfrm>
          <a:off x="271739" y="965885"/>
          <a:ext cx="12824280" cy="5905516"/>
        </p:xfrm>
        <a:graphic>
          <a:graphicData uri="http://schemas.openxmlformats.org/drawingml/2006/table">
            <a:tbl>
              <a:tblPr firstRow="1" bandRow="1">
                <a:tableStyleId>{00A15C55-8517-42AA-B614-E9B94910E393}</a:tableStyleId>
              </a:tblPr>
              <a:tblGrid>
                <a:gridCol w="1767628">
                  <a:extLst>
                    <a:ext uri="{9D8B030D-6E8A-4147-A177-3AD203B41FA5}">
                      <a16:colId xmlns:a16="http://schemas.microsoft.com/office/drawing/2014/main" val="2313951214"/>
                    </a:ext>
                  </a:extLst>
                </a:gridCol>
                <a:gridCol w="2736304">
                  <a:extLst>
                    <a:ext uri="{9D8B030D-6E8A-4147-A177-3AD203B41FA5}">
                      <a16:colId xmlns:a16="http://schemas.microsoft.com/office/drawing/2014/main" val="340844350"/>
                    </a:ext>
                  </a:extLst>
                </a:gridCol>
                <a:gridCol w="1584176">
                  <a:extLst>
                    <a:ext uri="{9D8B030D-6E8A-4147-A177-3AD203B41FA5}">
                      <a16:colId xmlns:a16="http://schemas.microsoft.com/office/drawing/2014/main" val="194397460"/>
                    </a:ext>
                  </a:extLst>
                </a:gridCol>
                <a:gridCol w="6736172">
                  <a:extLst>
                    <a:ext uri="{9D8B030D-6E8A-4147-A177-3AD203B41FA5}">
                      <a16:colId xmlns:a16="http://schemas.microsoft.com/office/drawing/2014/main" val="1524306738"/>
                    </a:ext>
                  </a:extLst>
                </a:gridCol>
              </a:tblGrid>
              <a:tr h="932594">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Kod</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Nazwa wskaźnika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Jednostka miary </a:t>
                      </a: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pl-PL" sz="2000" dirty="0">
                          <a:solidFill>
                            <a:schemeClr val="tx1"/>
                          </a:solidFill>
                          <a:latin typeface="Lato" panose="020F0502020204030203" pitchFamily="34" charset="0"/>
                          <a:ea typeface="Lato" panose="020F0502020204030203" pitchFamily="34" charset="0"/>
                          <a:cs typeface="Lato" panose="020F0502020204030203" pitchFamily="34" charset="0"/>
                        </a:rPr>
                        <a:t>Definicja </a:t>
                      </a:r>
                    </a:p>
                    <a:p>
                      <a:pPr algn="l"/>
                      <a:endParaRPr lang="pl-PL" sz="200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24160707"/>
                  </a:ext>
                </a:extLst>
              </a:tr>
              <a:tr h="4972922">
                <a:tc>
                  <a:txBody>
                    <a:bodyPr/>
                    <a:lstStyle/>
                    <a:p>
                      <a:pPr marL="0" marR="0" lvl="0" indent="0" algn="l" defTabSz="1266984" rtl="0" eaLnBrk="1" fontAlgn="auto" latinLnBrk="0" hangingPunct="1">
                        <a:lnSpc>
                          <a:spcPct val="100000"/>
                        </a:lnSpc>
                        <a:spcBef>
                          <a:spcPts val="0"/>
                        </a:spcBef>
                        <a:spcAft>
                          <a:spcPts val="0"/>
                        </a:spcAft>
                        <a:buClrTx/>
                        <a:buSzTx/>
                        <a:buFontTx/>
                        <a:buNone/>
                        <a:tabLst/>
                        <a:defRPr/>
                      </a:pPr>
                      <a:r>
                        <a:rPr lang="pl-PL" sz="20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 PROG-FEKP-0027 </a:t>
                      </a: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p>
                      <a:pPr>
                        <a:lnSpc>
                          <a:spcPct val="100000"/>
                        </a:lnSpc>
                      </a:pPr>
                      <a:endParaRPr lang="pl-PL" sz="20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114942" marR="114942" marT="57471" marB="574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600"/>
                        </a:spcBef>
                        <a:spcAft>
                          <a:spcPts val="600"/>
                        </a:spcAft>
                      </a:pPr>
                      <a:r>
                        <a:rPr lang="pl-PL" sz="2000" b="1" dirty="0">
                          <a:effectLst/>
                          <a:latin typeface="Lato" panose="020F0502020204030203" pitchFamily="34" charset="0"/>
                          <a:ea typeface="Lato" panose="020F0502020204030203" pitchFamily="34" charset="0"/>
                          <a:cs typeface="Lato" panose="020F0502020204030203" pitchFamily="34" charset="0"/>
                        </a:rPr>
                        <a:t>Roczna liczba użytkowników nowych lub zmodernizowanych placówek opieki społecznej</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użytkownicy/rok</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Liczba zarejestrowanych pacjentów/użytkowników obsłużonych przynajmniej raz przez nową lub zmodernizowaną placówkę opieki społecznej/ aktywnej integracji w roku po zakończeniu interwencji. Wartość bazowa wskaźnika w każdym przypadku wynosi 0.</a:t>
                      </a:r>
                    </a:p>
                    <a:p>
                      <a:pPr>
                        <a:lnSpc>
                          <a:spcPct val="100000"/>
                        </a:lnSpc>
                      </a:pPr>
                      <a:r>
                        <a:rPr lang="pl-PL" sz="2000" b="1" kern="1200" dirty="0">
                          <a:solidFill>
                            <a:schemeClr val="dk1"/>
                          </a:solidFill>
                          <a:effectLst/>
                          <a:latin typeface="Lato" panose="020F0502020204030203" pitchFamily="34" charset="0"/>
                          <a:ea typeface="Lato" panose="020F0502020204030203" pitchFamily="34" charset="0"/>
                          <a:cs typeface="Lato" panose="020F0502020204030203" pitchFamily="34" charset="0"/>
                        </a:rPr>
                        <a:t>Dodatkowe informacje dla wnioskodawcy</a:t>
                      </a:r>
                      <a:endPar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endParaRPr>
                    </a:p>
                    <a:p>
                      <a:pPr>
                        <a:lnSpc>
                          <a:spcPct val="100000"/>
                        </a:lnSpc>
                      </a:pPr>
                      <a:r>
                        <a:rPr lang="pl-PL" sz="2000" kern="1200" dirty="0">
                          <a:solidFill>
                            <a:schemeClr val="dk1"/>
                          </a:solidFill>
                          <a:effectLst/>
                          <a:latin typeface="Lato" panose="020F0502020204030203" pitchFamily="34" charset="0"/>
                          <a:ea typeface="Lato" panose="020F0502020204030203" pitchFamily="34" charset="0"/>
                          <a:cs typeface="Lato" panose="020F0502020204030203" pitchFamily="34" charset="0"/>
                        </a:rPr>
                        <a:t>Wnioskodawca jest zobowiązany do wyboru tego wskaźnika wraz z określeniem jego wartości docelowej większej od „0".Wartość docelowa wskaźnika nie powinna być niższa niż wartość docelowa wskaźnika pn. PROG-FEKP-0026 - Pojemność nowych lub zmodernizowanych placówek opieki społecznej (innych niż mieszkania). Sugeruje się aby wartość docelowa wskaźnika była równa wartości docelowej wskaźnika pn. PROG-FEKP-0026 - Pojemność nowych lub zmodernizowanych placówek opieki społecznej (innych niż mieszkania). </a:t>
                      </a:r>
                      <a:endParaRPr lang="pl-PL" sz="20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866277"/>
                  </a:ext>
                </a:extLst>
              </a:tr>
            </a:tbl>
          </a:graphicData>
        </a:graphic>
      </p:graphicFrame>
      <p:sp>
        <p:nvSpPr>
          <p:cNvPr id="21" name="pole tekstowe 20">
            <a:extLst>
              <a:ext uri="{FF2B5EF4-FFF2-40B4-BE49-F238E27FC236}">
                <a16:creationId xmlns:a16="http://schemas.microsoft.com/office/drawing/2014/main" id="{D6D9272A-66E1-1077-530A-30429F28E230}"/>
              </a:ext>
            </a:extLst>
          </p:cNvPr>
          <p:cNvSpPr txBox="1"/>
          <p:nvPr/>
        </p:nvSpPr>
        <p:spPr>
          <a:xfrm>
            <a:off x="3358447" y="513867"/>
            <a:ext cx="6722879" cy="476412"/>
          </a:xfrm>
          <a:prstGeom prst="rect">
            <a:avLst/>
          </a:prstGeom>
          <a:noFill/>
        </p:spPr>
        <p:txBody>
          <a:bodyPr wrap="square">
            <a:spAutoFit/>
          </a:bodyPr>
          <a:lstStyle/>
          <a:p>
            <a:pPr algn="ctr">
              <a:lnSpc>
                <a:spcPct val="115000"/>
              </a:lnSpc>
            </a:pPr>
            <a:r>
              <a:rPr lang="pl-PL" sz="2400" b="1" dirty="0">
                <a:solidFill>
                  <a:schemeClr val="tx2"/>
                </a:solidFill>
                <a:latin typeface="Lato" panose="020F0502020204030203" pitchFamily="34" charset="0"/>
                <a:ea typeface="Lato" panose="020F0502020204030203" pitchFamily="34" charset="0"/>
                <a:cs typeface="Lato" panose="020F0502020204030203" pitchFamily="34" charset="0"/>
              </a:rPr>
              <a:t>Wskaźnik rezultatu </a:t>
            </a:r>
          </a:p>
        </p:txBody>
      </p:sp>
    </p:spTree>
    <p:extLst>
      <p:ext uri="{BB962C8B-B14F-4D97-AF65-F5344CB8AC3E}">
        <p14:creationId xmlns:p14="http://schemas.microsoft.com/office/powerpoint/2010/main" val="1725933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22A12-8A45-ECC8-AD61-70CFD2746E2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6B95FD1-6809-EC8D-1150-4B8BF15C8635}"/>
              </a:ext>
            </a:extLst>
          </p:cNvPr>
          <p:cNvSpPr>
            <a:spLocks noGrp="1"/>
          </p:cNvSpPr>
          <p:nvPr>
            <p:ph type="ctrTitle"/>
          </p:nvPr>
        </p:nvSpPr>
        <p:spPr>
          <a:xfrm>
            <a:off x="1832068" y="4322929"/>
            <a:ext cx="9955609" cy="1538759"/>
          </a:xfrm>
        </p:spPr>
        <p:txBody>
          <a:bodyPr>
            <a:normAutofit fontScale="90000"/>
          </a:bodyPr>
          <a:lstStyle/>
          <a:p>
            <a:pPr algn="ctr"/>
            <a:br>
              <a:rPr lang="pl-PL" sz="2514" dirty="0"/>
            </a:br>
            <a:br>
              <a:rPr lang="pl-PL" dirty="0"/>
            </a:br>
            <a:endParaRPr lang="pl-PL" dirty="0"/>
          </a:p>
        </p:txBody>
      </p:sp>
      <p:sp>
        <p:nvSpPr>
          <p:cNvPr id="3" name="Podtytuł 2">
            <a:extLst>
              <a:ext uri="{FF2B5EF4-FFF2-40B4-BE49-F238E27FC236}">
                <a16:creationId xmlns:a16="http://schemas.microsoft.com/office/drawing/2014/main" id="{98AEA89A-091F-AD22-0EDB-A32A3882161D}"/>
              </a:ext>
            </a:extLst>
          </p:cNvPr>
          <p:cNvSpPr>
            <a:spLocks noGrp="1"/>
          </p:cNvSpPr>
          <p:nvPr>
            <p:ph type="subTitle" idx="1"/>
          </p:nvPr>
        </p:nvSpPr>
        <p:spPr>
          <a:xfrm>
            <a:off x="1922582" y="2820998"/>
            <a:ext cx="9955609" cy="1822935"/>
          </a:xfrm>
        </p:spPr>
        <p:txBody>
          <a:bodyPr>
            <a:noAutofit/>
          </a:bodyPr>
          <a:lstStyle/>
          <a:p>
            <a:pPr algn="ctr">
              <a:spcBef>
                <a:spcPts val="0"/>
              </a:spcBef>
            </a:pPr>
            <a:endParaRPr lang="pl-PL" dirty="0">
              <a:latin typeface="+mn-lt"/>
              <a:cs typeface="Arial" panose="020B0604020202020204" pitchFamily="34" charset="0"/>
            </a:endParaRPr>
          </a:p>
          <a:p>
            <a:pPr algn="ctr">
              <a:spcBef>
                <a:spcPts val="0"/>
              </a:spcBef>
            </a:pPr>
            <a:r>
              <a:rPr lang="pl-PL" sz="2400" dirty="0">
                <a:latin typeface="Lato" panose="020F0502020204030203" pitchFamily="34" charset="0"/>
                <a:ea typeface="Lato" panose="020F0502020204030203" pitchFamily="34" charset="0"/>
                <a:cs typeface="Lato" panose="020F0502020204030203" pitchFamily="34" charset="0"/>
              </a:rPr>
              <a:t>Zasady udzielania dofinansowania </a:t>
            </a:r>
            <a:br>
              <a:rPr lang="pl-PL" sz="2400" dirty="0">
                <a:latin typeface="Lato" panose="020F0502020204030203" pitchFamily="34" charset="0"/>
                <a:ea typeface="Lato" panose="020F0502020204030203" pitchFamily="34" charset="0"/>
                <a:cs typeface="Lato" panose="020F0502020204030203" pitchFamily="34" charset="0"/>
              </a:rPr>
            </a:br>
            <a:r>
              <a:rPr lang="pl-PL" sz="2400" dirty="0">
                <a:latin typeface="Lato" panose="020F0502020204030203" pitchFamily="34" charset="0"/>
                <a:ea typeface="Lato" panose="020F0502020204030203" pitchFamily="34" charset="0"/>
                <a:cs typeface="Lato" panose="020F0502020204030203" pitchFamily="34" charset="0"/>
              </a:rPr>
              <a:t>w naborze</a:t>
            </a:r>
          </a:p>
          <a:p>
            <a:pPr algn="ctr">
              <a:spcBef>
                <a:spcPts val="0"/>
              </a:spcBef>
            </a:pPr>
            <a:endParaRPr lang="pl-PL" dirty="0">
              <a:latin typeface="Lato" panose="020F0502020204030203" pitchFamily="34" charset="0"/>
              <a:ea typeface="Lato" panose="020F0502020204030203" pitchFamily="34" charset="0"/>
              <a:cs typeface="Lato" panose="020F0502020204030203" pitchFamily="34" charset="0"/>
            </a:endParaRPr>
          </a:p>
          <a:p>
            <a:pPr algn="ctr">
              <a:spcBef>
                <a:spcPts val="0"/>
              </a:spcBef>
            </a:pPr>
            <a:r>
              <a:rPr lang="pl-PL" dirty="0">
                <a:latin typeface="Lato" panose="020F0502020204030203" pitchFamily="34" charset="0"/>
                <a:ea typeface="Lato" panose="020F0502020204030203" pitchFamily="34" charset="0"/>
                <a:cs typeface="Lato" panose="020F0502020204030203" pitchFamily="34" charset="0"/>
              </a:rPr>
              <a:t>Wkład własny w formie niepieniężnej</a:t>
            </a:r>
          </a:p>
          <a:p>
            <a:pPr algn="ctr"/>
            <a:br>
              <a:rPr lang="pl-PL" sz="2514" dirty="0"/>
            </a:br>
            <a:endParaRPr lang="pl-PL" sz="2514" dirty="0"/>
          </a:p>
        </p:txBody>
      </p:sp>
      <p:pic>
        <p:nvPicPr>
          <p:cNvPr id="5" name="Obraz 4">
            <a:extLst>
              <a:ext uri="{FF2B5EF4-FFF2-40B4-BE49-F238E27FC236}">
                <a16:creationId xmlns:a16="http://schemas.microsoft.com/office/drawing/2014/main" id="{F07E22E6-8BD7-DB1A-3732-DFA1E20A3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67" y="6370558"/>
            <a:ext cx="12796191" cy="1189117"/>
          </a:xfrm>
          <a:prstGeom prst="rect">
            <a:avLst/>
          </a:prstGeom>
        </p:spPr>
      </p:pic>
    </p:spTree>
    <p:extLst>
      <p:ext uri="{BB962C8B-B14F-4D97-AF65-F5344CB8AC3E}">
        <p14:creationId xmlns:p14="http://schemas.microsoft.com/office/powerpoint/2010/main" val="1454242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EBFC5-1144-D8AF-E778-72A06D7B0BC3}"/>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347BB977-FDE1-7D2F-61E0-EAB7C5786847}"/>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45</a:t>
            </a:fld>
            <a:endParaRPr lang="pl-PL" sz="1000" dirty="0">
              <a:solidFill>
                <a:srgbClr val="002073"/>
              </a:solidFill>
            </a:endParaRPr>
          </a:p>
        </p:txBody>
      </p:sp>
      <p:sp>
        <p:nvSpPr>
          <p:cNvPr id="6" name="pole tekstowe 5">
            <a:extLst>
              <a:ext uri="{FF2B5EF4-FFF2-40B4-BE49-F238E27FC236}">
                <a16:creationId xmlns:a16="http://schemas.microsoft.com/office/drawing/2014/main" id="{6579D344-6260-BD0C-65B7-8EB44B1FCF55}"/>
              </a:ext>
            </a:extLst>
          </p:cNvPr>
          <p:cNvSpPr txBox="1"/>
          <p:nvPr/>
        </p:nvSpPr>
        <p:spPr>
          <a:xfrm>
            <a:off x="727529" y="1090429"/>
            <a:ext cx="11708709" cy="400110"/>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endParaRPr lang="pl-PL" sz="2000" b="1" dirty="0">
              <a:solidFill>
                <a:schemeClr val="tx2"/>
              </a:solidFill>
              <a:ea typeface="Open Sans 1 Bold"/>
              <a:cs typeface="Open Sans 1 Bold"/>
              <a:sym typeface="Open Sans 1 Bold"/>
            </a:endParaRPr>
          </a:p>
        </p:txBody>
      </p:sp>
      <p:sp>
        <p:nvSpPr>
          <p:cNvPr id="12" name="pole tekstowe 11">
            <a:extLst>
              <a:ext uri="{FF2B5EF4-FFF2-40B4-BE49-F238E27FC236}">
                <a16:creationId xmlns:a16="http://schemas.microsoft.com/office/drawing/2014/main" id="{E2AE6BC9-2167-F410-FB5C-F209A78902E4}"/>
              </a:ext>
            </a:extLst>
          </p:cNvPr>
          <p:cNvSpPr txBox="1"/>
          <p:nvPr/>
        </p:nvSpPr>
        <p:spPr>
          <a:xfrm>
            <a:off x="450101" y="921195"/>
            <a:ext cx="12539571" cy="6278642"/>
          </a:xfrm>
          <a:prstGeom prst="rect">
            <a:avLst/>
          </a:prstGeom>
          <a:noFill/>
        </p:spPr>
        <p:txBody>
          <a:bodyPr wrap="square">
            <a:spAutoFit/>
          </a:bodyPr>
          <a:lstStyle/>
          <a:p>
            <a:pPr marL="514350" indent="-514350">
              <a:buFont typeface="+mj-lt"/>
              <a:buAutoNum type="romanUcPeriod"/>
            </a:pPr>
            <a:r>
              <a:rPr lang="pl-PL" sz="2000" b="1" dirty="0">
                <a:latin typeface="Lato" panose="020F0502020204030203" pitchFamily="34" charset="0"/>
                <a:ea typeface="Lato" panose="020F0502020204030203" pitchFamily="34" charset="0"/>
                <a:cs typeface="Lato" panose="020F0502020204030203" pitchFamily="34" charset="0"/>
              </a:rPr>
              <a:t>W</a:t>
            </a:r>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łasność nieruchomości</a:t>
            </a:r>
          </a:p>
          <a:p>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Nieruchomość może być wniesiona do projektu jako wkład własny niepieniężny na podstawie oszacowanej wartości z uwzględnieniem limitu 10% lub 15% o ile stanowi własność wnioskodawcy. Wybrane warunki, które w tym zakresie należy spełnić:</a:t>
            </a:r>
          </a:p>
          <a:p>
            <a:endParaRPr lang="pl-PL" sz="2000" b="1" i="0" u="none" strike="noStrike" baseline="0" dirty="0">
              <a:latin typeface="Lato" panose="020F0502020204030203" pitchFamily="34" charset="0"/>
              <a:ea typeface="Lato" panose="020F0502020204030203" pitchFamily="34" charset="0"/>
              <a:cs typeface="Lato" panose="020F0502020204030203" pitchFamily="34" charset="0"/>
            </a:endParaRPr>
          </a:p>
          <a:p>
            <a:pPr marL="342900" indent="-342900">
              <a:buFont typeface="Wingdings" panose="05000000000000000000" pitchFamily="2" charset="2"/>
              <a:buChar char="Ø"/>
            </a:pPr>
            <a:r>
              <a:rPr lang="pl-PL" sz="2000" dirty="0">
                <a:solidFill>
                  <a:srgbClr val="000000"/>
                </a:solidFill>
                <a:latin typeface="Lato" panose="020F0502020204030203" pitchFamily="34" charset="0"/>
                <a:ea typeface="Calibri" panose="020F0502020204030204" pitchFamily="34" charset="0"/>
                <a:cs typeface="Arial" panose="020B0604020202020204" pitchFamily="34" charset="0"/>
              </a:rPr>
              <a:t>W</a:t>
            </a:r>
            <a:r>
              <a:rPr lang="pl-PL" sz="2000" dirty="0">
                <a:solidFill>
                  <a:srgbClr val="000000"/>
                </a:solidFill>
                <a:effectLst/>
                <a:latin typeface="Lato" panose="020F0502020204030203" pitchFamily="34" charset="0"/>
                <a:ea typeface="Calibri" panose="020F0502020204030204" pitchFamily="34" charset="0"/>
                <a:cs typeface="Arial" panose="020B0604020202020204" pitchFamily="34" charset="0"/>
              </a:rPr>
              <a:t>artość nieruchomości należy potwierdzić operatem szacunkowym sporządzonym przez uprawnionego rzeczoznawcę</a:t>
            </a:r>
            <a:endParaRPr lang="pl-PL" sz="2000" dirty="0">
              <a:solidFill>
                <a:srgbClr val="000000"/>
              </a:solidFill>
              <a:latin typeface="Lato" panose="020F0502020204030203" pitchFamily="34" charset="0"/>
              <a:ea typeface="Calibri" panose="020F0502020204030204" pitchFamily="34" charset="0"/>
              <a:cs typeface="Arial" panose="020B0604020202020204" pitchFamily="34" charset="0"/>
            </a:endParaRPr>
          </a:p>
          <a:p>
            <a:pPr marL="342900" indent="-342900">
              <a:buFont typeface="Wingdings" panose="05000000000000000000" pitchFamily="2" charset="2"/>
              <a:buChar char="Ø"/>
            </a:pPr>
            <a:r>
              <a:rPr lang="pl-PL" sz="2000" dirty="0">
                <a:solidFill>
                  <a:srgbClr val="000000"/>
                </a:solidFill>
                <a:latin typeface="Lato" panose="020F0502020204030203" pitchFamily="34" charset="0"/>
                <a:ea typeface="Calibri" panose="020F0502020204030204" pitchFamily="34" charset="0"/>
                <a:cs typeface="Arial" panose="020B0604020202020204" pitchFamily="34" charset="0"/>
              </a:rPr>
              <a:t>W</a:t>
            </a:r>
            <a:r>
              <a:rPr lang="pl-PL" sz="2000" dirty="0">
                <a:solidFill>
                  <a:srgbClr val="000000"/>
                </a:solidFill>
                <a:effectLst/>
                <a:latin typeface="Lato" panose="020F0502020204030203" pitchFamily="34" charset="0"/>
                <a:ea typeface="Calibri" panose="020F0502020204030204" pitchFamily="34" charset="0"/>
                <a:cs typeface="Arial" panose="020B0604020202020204" pitchFamily="34" charset="0"/>
              </a:rPr>
              <a:t>artość wkładu własnego w postaci nieruchomości nie może być większa niż 10% całkowitych wydatków kwalifikowalnych projektu w przypadku gruntów oraz 15% w przypadku terenów poprzemysłowych oraz terenów opuszczonych, na których znajdują się budynki. </a:t>
            </a:r>
          </a:p>
          <a:p>
            <a:pPr marL="342900" indent="-342900">
              <a:buFont typeface="Wingdings" panose="05000000000000000000" pitchFamily="2" charset="2"/>
              <a:buChar char="Ø"/>
            </a:pPr>
            <a:r>
              <a:rPr lang="pl-PL" sz="2000" dirty="0">
                <a:solidFill>
                  <a:srgbClr val="000000"/>
                </a:solidFill>
                <a:latin typeface="Lato" panose="020F0502020204030203" pitchFamily="34" charset="0"/>
                <a:ea typeface="Calibri" panose="020F0502020204030204" pitchFamily="34" charset="0"/>
                <a:cs typeface="Arial" panose="020B0604020202020204" pitchFamily="34" charset="0"/>
              </a:rPr>
              <a:t>P</a:t>
            </a:r>
            <a:r>
              <a:rPr lang="pl-PL" sz="2000" dirty="0">
                <a:solidFill>
                  <a:srgbClr val="000000"/>
                </a:solidFill>
                <a:effectLst/>
                <a:latin typeface="Lato" panose="020F0502020204030203" pitchFamily="34" charset="0"/>
                <a:ea typeface="Calibri" panose="020F0502020204030204" pitchFamily="34" charset="0"/>
                <a:cs typeface="Arial" panose="020B0604020202020204" pitchFamily="34" charset="0"/>
              </a:rPr>
              <a:t>od pojęciem terenów poprzemysłowych oraz terenów opuszczonych należy rozumieć nieużytkowane lub nie w pełni wykorzystane tereny, które pierwotnie przeznaczone były pod działalność gospodarczą, która obecnie została zakończona. </a:t>
            </a:r>
          </a:p>
          <a:p>
            <a:pPr marL="342900" indent="-342900">
              <a:buFont typeface="Wingdings" panose="05000000000000000000" pitchFamily="2" charset="2"/>
              <a:buChar char="Ø"/>
            </a:pPr>
            <a:r>
              <a:rPr lang="pl-PL" sz="2000" i="0" u="none" strike="noStrike" baseline="0" dirty="0">
                <a:latin typeface="Lato" panose="020F0502020204030203" pitchFamily="34" charset="0"/>
                <a:ea typeface="Lato" panose="020F0502020204030203" pitchFamily="34" charset="0"/>
                <a:cs typeface="Lato" panose="020F0502020204030203" pitchFamily="34" charset="0"/>
              </a:rPr>
              <a:t>Wartość wkładu własnego w formie niepieniężnej musi zostać także należycie potwierdzona na etapie rozliczania projektu dokumentami o wartości dowodowej równoważnej fakturom. </a:t>
            </a:r>
          </a:p>
          <a:p>
            <a:pPr marL="342900" indent="-342900">
              <a:buFont typeface="Wingdings" panose="05000000000000000000" pitchFamily="2" charset="2"/>
              <a:buChar char="Ø"/>
            </a:pPr>
            <a:r>
              <a:rPr lang="pl-PL" sz="2000" i="0" u="none" strike="noStrike" baseline="0" dirty="0">
                <a:latin typeface="Lato" panose="020F0502020204030203" pitchFamily="34" charset="0"/>
                <a:ea typeface="Lato" panose="020F0502020204030203" pitchFamily="34" charset="0"/>
                <a:cs typeface="Lato" panose="020F0502020204030203" pitchFamily="34" charset="0"/>
              </a:rPr>
              <a:t>Przypisana temu wkładowi wartość nie może przekraczać stawek rynkowych. </a:t>
            </a:r>
          </a:p>
          <a:p>
            <a:pPr marL="342900" indent="-342900">
              <a:buFont typeface="Wingdings" panose="05000000000000000000" pitchFamily="2" charset="2"/>
              <a:buChar char="Ø"/>
            </a:pPr>
            <a:r>
              <a:rPr lang="pl-PL" sz="2000" dirty="0">
                <a:latin typeface="Lato" panose="020F0502020204030203" pitchFamily="34" charset="0"/>
                <a:ea typeface="Lato" panose="020F0502020204030203" pitchFamily="34" charset="0"/>
                <a:cs typeface="Lato" panose="020F0502020204030203" pitchFamily="34" charset="0"/>
              </a:rPr>
              <a:t>W</a:t>
            </a:r>
            <a:r>
              <a:rPr lang="pl-PL" sz="2000" i="0" u="none" strike="noStrike" baseline="0" dirty="0">
                <a:latin typeface="Lato" panose="020F0502020204030203" pitchFamily="34" charset="0"/>
                <a:ea typeface="Lato" panose="020F0502020204030203" pitchFamily="34" charset="0"/>
                <a:cs typeface="Lato" panose="020F0502020204030203" pitchFamily="34" charset="0"/>
              </a:rPr>
              <a:t>kład niepieniężny nie może być uprzednio współfinansowany ze środków UE.</a:t>
            </a:r>
          </a:p>
          <a:p>
            <a:pPr marL="342900" indent="-342900">
              <a:buFont typeface="Wingdings" panose="05000000000000000000" pitchFamily="2" charset="2"/>
              <a:buChar char="Ø"/>
            </a:pPr>
            <a:r>
              <a:rPr lang="pl-PL" sz="2000" dirty="0">
                <a:latin typeface="Lato" panose="020F0502020204030203" pitchFamily="34" charset="0"/>
                <a:ea typeface="Lato" panose="020F0502020204030203" pitchFamily="34" charset="0"/>
                <a:cs typeface="Lato" panose="020F0502020204030203" pitchFamily="34" charset="0"/>
              </a:rPr>
              <a:t>W</a:t>
            </a:r>
            <a:r>
              <a:rPr lang="pl-PL" sz="2000" i="0" u="none" strike="noStrike" baseline="0" dirty="0">
                <a:latin typeface="Lato" panose="020F0502020204030203" pitchFamily="34" charset="0"/>
                <a:ea typeface="Lato" panose="020F0502020204030203" pitchFamily="34" charset="0"/>
                <a:cs typeface="Lato" panose="020F0502020204030203" pitchFamily="34" charset="0"/>
              </a:rPr>
              <a:t>nioskodawca zobowiązany jest wykazać że nieruchomość jest niezbędna do realizacji projektu i kwalifikowalna wyłącznie w zakresie, w jakim jest wykorzystywana do celów projektu.</a:t>
            </a:r>
          </a:p>
          <a:p>
            <a:endParaRPr lang="pl-PL" sz="2200" b="1" i="0" u="none" strike="noStrike" baseline="0" dirty="0"/>
          </a:p>
        </p:txBody>
      </p:sp>
      <p:sp>
        <p:nvSpPr>
          <p:cNvPr id="13" name="pole tekstowe 12">
            <a:extLst>
              <a:ext uri="{FF2B5EF4-FFF2-40B4-BE49-F238E27FC236}">
                <a16:creationId xmlns:a16="http://schemas.microsoft.com/office/drawing/2014/main" id="{28EB3540-7AEE-C3B9-2AD9-4AFE11267B45}"/>
              </a:ext>
            </a:extLst>
          </p:cNvPr>
          <p:cNvSpPr txBox="1"/>
          <p:nvPr/>
        </p:nvSpPr>
        <p:spPr>
          <a:xfrm>
            <a:off x="724792" y="5539544"/>
            <a:ext cx="12137450" cy="430887"/>
          </a:xfrm>
          <a:prstGeom prst="rect">
            <a:avLst/>
          </a:prstGeom>
          <a:noFill/>
        </p:spPr>
        <p:txBody>
          <a:bodyPr wrap="square">
            <a:spAutoFit/>
          </a:bodyPr>
          <a:lstStyle/>
          <a:p>
            <a:endParaRPr lang="pl-PL" sz="2200" b="1" i="0" u="none" strike="noStrike" baseline="0" dirty="0">
              <a:solidFill>
                <a:schemeClr val="tx2"/>
              </a:solidFill>
            </a:endParaRPr>
          </a:p>
        </p:txBody>
      </p:sp>
      <p:sp>
        <p:nvSpPr>
          <p:cNvPr id="2" name="pole tekstowe 1">
            <a:extLst>
              <a:ext uri="{FF2B5EF4-FFF2-40B4-BE49-F238E27FC236}">
                <a16:creationId xmlns:a16="http://schemas.microsoft.com/office/drawing/2014/main" id="{F7EBDAEC-D5EA-73D5-82DB-941F4652824A}"/>
              </a:ext>
            </a:extLst>
          </p:cNvPr>
          <p:cNvSpPr txBox="1"/>
          <p:nvPr/>
        </p:nvSpPr>
        <p:spPr>
          <a:xfrm>
            <a:off x="761359" y="3272610"/>
            <a:ext cx="12137450" cy="430887"/>
          </a:xfrm>
          <a:prstGeom prst="rect">
            <a:avLst/>
          </a:prstGeom>
          <a:noFill/>
        </p:spPr>
        <p:txBody>
          <a:bodyPr wrap="square">
            <a:spAutoFit/>
          </a:bodyPr>
          <a:lstStyle/>
          <a:p>
            <a:pPr marL="342900" indent="-342900">
              <a:buFont typeface="Wingdings" panose="05000000000000000000" pitchFamily="2" charset="2"/>
              <a:buChar char="Ø"/>
            </a:pPr>
            <a:endParaRPr lang="pl-PL" sz="2200" b="1" i="0" u="none" strike="noStrike" baseline="0" dirty="0">
              <a:solidFill>
                <a:schemeClr val="tx2"/>
              </a:solidFill>
            </a:endParaRPr>
          </a:p>
        </p:txBody>
      </p:sp>
      <p:sp>
        <p:nvSpPr>
          <p:cNvPr id="7" name="Tytuł 4">
            <a:extLst>
              <a:ext uri="{FF2B5EF4-FFF2-40B4-BE49-F238E27FC236}">
                <a16:creationId xmlns:a16="http://schemas.microsoft.com/office/drawing/2014/main" id="{74AF830E-6E58-F2DD-7184-7F367E0B9527}"/>
              </a:ext>
            </a:extLst>
          </p:cNvPr>
          <p:cNvSpPr>
            <a:spLocks noGrp="1"/>
          </p:cNvSpPr>
          <p:nvPr>
            <p:ph type="title"/>
          </p:nvPr>
        </p:nvSpPr>
        <p:spPr>
          <a:xfrm>
            <a:off x="887239" y="263953"/>
            <a:ext cx="10861675" cy="826476"/>
          </a:xfrm>
        </p:spPr>
        <p:txBody>
          <a:bodyPr>
            <a:noAutofit/>
          </a:bodyPr>
          <a:lstStyle/>
          <a:p>
            <a:pPr>
              <a:lnSpc>
                <a:spcPct val="100000"/>
              </a:lnSpc>
            </a:pPr>
            <a:r>
              <a:rPr lang="pl-PL" sz="2000" dirty="0">
                <a:latin typeface="Lato" panose="020F0502020204030203" pitchFamily="34" charset="0"/>
                <a:ea typeface="Lato" panose="020F0502020204030203" pitchFamily="34" charset="0"/>
                <a:cs typeface="Lato" panose="020F0502020204030203" pitchFamily="34" charset="0"/>
              </a:rPr>
              <a:t>Pytania dot. możliwości wniesienia do projektu wkładu własnego w formie nieruchomości, w stosunku do której Wnioskodawca dysponuje innym niż własność tytułem prawnym (1 z 3)</a:t>
            </a:r>
            <a:br>
              <a:rPr lang="pl-PL" sz="2000" dirty="0">
                <a:latin typeface="Lato" panose="020F0502020204030203" pitchFamily="34" charset="0"/>
                <a:ea typeface="Lato" panose="020F0502020204030203" pitchFamily="34" charset="0"/>
                <a:cs typeface="Lato" panose="020F0502020204030203" pitchFamily="34" charset="0"/>
                <a:sym typeface="Open Sans 1 Bold"/>
              </a:rPr>
            </a:br>
            <a:endParaRPr lang="pl-PL" sz="20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970141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C32BE-E04A-BA56-0BED-81E393FA6A86}"/>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4760A0B1-66E7-6D97-1AA9-0608E483F6F9}"/>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46</a:t>
            </a:fld>
            <a:endParaRPr lang="pl-PL" sz="1000" dirty="0">
              <a:solidFill>
                <a:srgbClr val="002073"/>
              </a:solidFill>
            </a:endParaRPr>
          </a:p>
        </p:txBody>
      </p:sp>
      <p:sp>
        <p:nvSpPr>
          <p:cNvPr id="6" name="pole tekstowe 5">
            <a:extLst>
              <a:ext uri="{FF2B5EF4-FFF2-40B4-BE49-F238E27FC236}">
                <a16:creationId xmlns:a16="http://schemas.microsoft.com/office/drawing/2014/main" id="{2229D37B-3384-98C9-792D-567B6FD4E9E2}"/>
              </a:ext>
            </a:extLst>
          </p:cNvPr>
          <p:cNvSpPr txBox="1"/>
          <p:nvPr/>
        </p:nvSpPr>
        <p:spPr>
          <a:xfrm>
            <a:off x="727529" y="1090429"/>
            <a:ext cx="11708709" cy="400110"/>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endParaRPr lang="pl-PL" sz="2000" b="1" dirty="0">
              <a:solidFill>
                <a:schemeClr val="tx2"/>
              </a:solidFill>
              <a:ea typeface="Open Sans 1 Bold"/>
              <a:cs typeface="Open Sans 1 Bold"/>
              <a:sym typeface="Open Sans 1 Bold"/>
            </a:endParaRPr>
          </a:p>
        </p:txBody>
      </p:sp>
      <p:sp>
        <p:nvSpPr>
          <p:cNvPr id="12" name="pole tekstowe 11">
            <a:extLst>
              <a:ext uri="{FF2B5EF4-FFF2-40B4-BE49-F238E27FC236}">
                <a16:creationId xmlns:a16="http://schemas.microsoft.com/office/drawing/2014/main" id="{49FFFF61-FB54-E381-079A-CD084399ED31}"/>
              </a:ext>
            </a:extLst>
          </p:cNvPr>
          <p:cNvSpPr txBox="1"/>
          <p:nvPr/>
        </p:nvSpPr>
        <p:spPr>
          <a:xfrm>
            <a:off x="523731" y="1290484"/>
            <a:ext cx="12539571" cy="6278642"/>
          </a:xfrm>
          <a:prstGeom prst="rect">
            <a:avLst/>
          </a:prstGeom>
          <a:noFill/>
        </p:spPr>
        <p:txBody>
          <a:bodyPr wrap="square">
            <a:spAutoFit/>
          </a:bodyPr>
          <a:lstStyle/>
          <a:p>
            <a:pPr marL="514350" indent="-514350">
              <a:buFont typeface="+mj-lt"/>
              <a:buAutoNum type="romanUcPeriod" startAt="2"/>
            </a:pPr>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Inny niż własność tytuł prawny do nieruchomości</a:t>
            </a:r>
          </a:p>
          <a:p>
            <a:endParaRPr lang="pl-PL" sz="2000" b="1" i="0" u="none" strike="noStrike" baseline="0" dirty="0">
              <a:latin typeface="Lato" panose="020F0502020204030203" pitchFamily="34" charset="0"/>
              <a:ea typeface="Lato" panose="020F0502020204030203" pitchFamily="34" charset="0"/>
              <a:cs typeface="Lato" panose="020F0502020204030203" pitchFamily="34" charset="0"/>
            </a:endParaRPr>
          </a:p>
          <a:p>
            <a:pPr marL="457200" indent="-457200">
              <a:buFont typeface="+mj-lt"/>
              <a:buAutoNum type="arabicPeriod"/>
            </a:pPr>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Umowa dzierżawy lub umowa najmu (umowy odpłatne)</a:t>
            </a:r>
          </a:p>
          <a:p>
            <a:endParaRPr lang="pl-PL" sz="2000" b="1" i="0" u="none" strike="noStrike" baseline="0" dirty="0">
              <a:latin typeface="Lato" panose="020F0502020204030203" pitchFamily="34" charset="0"/>
              <a:ea typeface="Lato" panose="020F0502020204030203" pitchFamily="34" charset="0"/>
              <a:cs typeface="Lato" panose="020F0502020204030203" pitchFamily="34" charset="0"/>
            </a:endParaRPr>
          </a:p>
          <a:p>
            <a:pPr marL="457200" indent="-457200">
              <a:buFont typeface="+mj-lt"/>
              <a:buAutoNum type="alphaLcParenR"/>
            </a:pPr>
            <a:r>
              <a:rPr kumimoji="0" lang="pl-PL" sz="20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ponoszony czynsz dzierżawny lub czynsz najmu odpowiada wartości rynkowej</a:t>
            </a:r>
            <a:endParaRPr lang="pl-PL" sz="2000" b="1" i="0" u="none" strike="noStrike" baseline="0" dirty="0">
              <a:latin typeface="Lato" panose="020F0502020204030203" pitchFamily="34" charset="0"/>
              <a:ea typeface="Lato" panose="020F0502020204030203" pitchFamily="34" charset="0"/>
              <a:cs typeface="Lato" panose="020F0502020204030203" pitchFamily="34" charset="0"/>
            </a:endParaRPr>
          </a:p>
          <a:p>
            <a:pPr marL="342900" lvl="0" indent="-342900">
              <a:buFont typeface="Wingdings" panose="05000000000000000000" pitchFamily="2" charset="2"/>
              <a:buChar char=""/>
            </a:pPr>
            <a:r>
              <a:rPr lang="pl-PL" sz="2000" dirty="0">
                <a:effectLst/>
                <a:latin typeface="Lato" panose="020F0502020204030203" pitchFamily="34" charset="0"/>
                <a:ea typeface="Lato" panose="020F0502020204030203" pitchFamily="34" charset="0"/>
                <a:cs typeface="Lato" panose="020F0502020204030203" pitchFamily="34" charset="0"/>
              </a:rPr>
              <a:t>Nieruchomość nie może zostać wniesiona do projektu jako wkład własny w formie niepieniężnej na podstawie operatu szacunkowego oraz z zachowaniem limitu 10% lub 15%. W takim przypadku wydatkiem kwalifikowalnym w ramach projektu może być natomiast czynsz dzierżawny lub czynsz najmu rzeczywiście poniesiony w okresie kwalifikowania wydatków. (tj. w okresie realizacji projektu). Czynsz ten może stanowić również wkład własny pieniężny.</a:t>
            </a:r>
          </a:p>
          <a:p>
            <a:pPr lvl="0"/>
            <a:endParaRPr lang="pl-PL" sz="2000" dirty="0">
              <a:effectLst/>
              <a:latin typeface="Lato" panose="020F0502020204030203" pitchFamily="34" charset="0"/>
              <a:ea typeface="Lato" panose="020F0502020204030203" pitchFamily="34" charset="0"/>
              <a:cs typeface="Lato" panose="020F0502020204030203" pitchFamily="34" charset="0"/>
            </a:endParaRPr>
          </a:p>
          <a:p>
            <a:pPr marL="457200" lvl="0" indent="-457200">
              <a:buFont typeface="+mj-lt"/>
              <a:buAutoNum type="alphaLcParenR" startAt="2"/>
            </a:pPr>
            <a:r>
              <a:rPr lang="pl-PL" sz="2000" b="1" dirty="0">
                <a:latin typeface="Lato" panose="020F0502020204030203" pitchFamily="34" charset="0"/>
                <a:ea typeface="Lato" panose="020F0502020204030203" pitchFamily="34" charset="0"/>
                <a:cs typeface="Lato" panose="020F0502020204030203" pitchFamily="34" charset="0"/>
              </a:rPr>
              <a:t>ponoszony czynsz dzierżawny lub czynsz najmu o wartości nominalnej rocznie nieprzekraczającej 1 PLN</a:t>
            </a:r>
            <a:endParaRPr lang="pl-PL" sz="2000" b="1" dirty="0">
              <a:effectLst/>
              <a:latin typeface="Lato" panose="020F0502020204030203" pitchFamily="34" charset="0"/>
              <a:ea typeface="Lato" panose="020F0502020204030203" pitchFamily="34" charset="0"/>
              <a:cs typeface="Lato" panose="020F0502020204030203" pitchFamily="34" charset="0"/>
            </a:endParaRPr>
          </a:p>
          <a:p>
            <a:pPr marL="342900" indent="-342900">
              <a:buFont typeface="Wingdings" panose="05000000000000000000" pitchFamily="2" charset="2"/>
              <a:buChar char="Ø"/>
            </a:pPr>
            <a:r>
              <a:rPr kumimoji="0" lang="pl-PL" sz="20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Nieruchomość nie może zostać wniesiona do projektu jako wkład własny w formie niepieniężnej na podstawie operatu szacunkowego oraz z zachowaniem limitu 10% lub 15%. W takim przypadku </a:t>
            </a:r>
            <a:r>
              <a:rPr lang="pl-PL" sz="2000" i="0" u="none" strike="noStrike" baseline="0" dirty="0">
                <a:latin typeface="Lato" panose="020F0502020204030203" pitchFamily="34" charset="0"/>
                <a:ea typeface="Lato" panose="020F0502020204030203" pitchFamily="34" charset="0"/>
                <a:cs typeface="Lato" panose="020F0502020204030203" pitchFamily="34" charset="0"/>
              </a:rPr>
              <a:t>wkład własny w formie niepieniężnej może stanowić odpowiednio wycenione prawo do korzystania z nieruchomości, którym wnioskodawca dysponuje na podstawie umowy dzierżawy lub umowy najmu, zawartej z jej właścicielem. Przykładowo wycena wartości wyżej wymienionego prawa może opierać się na szacunku wartości rynkowej czynszu dzierżawy lub czynszu najmu nieruchomości w okresie kwalifikowania wydatków (tj. w okresie realizacji projektu). </a:t>
            </a:r>
          </a:p>
          <a:p>
            <a:endParaRPr lang="pl-PL" sz="2200" b="1" i="0" u="none" strike="noStrike" baseline="0" dirty="0"/>
          </a:p>
        </p:txBody>
      </p:sp>
      <p:sp>
        <p:nvSpPr>
          <p:cNvPr id="13" name="pole tekstowe 12">
            <a:extLst>
              <a:ext uri="{FF2B5EF4-FFF2-40B4-BE49-F238E27FC236}">
                <a16:creationId xmlns:a16="http://schemas.microsoft.com/office/drawing/2014/main" id="{4B3BD42A-AD44-9790-49D2-63205FE98D73}"/>
              </a:ext>
            </a:extLst>
          </p:cNvPr>
          <p:cNvSpPr txBox="1"/>
          <p:nvPr/>
        </p:nvSpPr>
        <p:spPr>
          <a:xfrm>
            <a:off x="724792" y="5539544"/>
            <a:ext cx="12137450" cy="430887"/>
          </a:xfrm>
          <a:prstGeom prst="rect">
            <a:avLst/>
          </a:prstGeom>
          <a:noFill/>
        </p:spPr>
        <p:txBody>
          <a:bodyPr wrap="square">
            <a:spAutoFit/>
          </a:bodyPr>
          <a:lstStyle/>
          <a:p>
            <a:endParaRPr lang="pl-PL" sz="2200" b="1" i="0" u="none" strike="noStrike" baseline="0" dirty="0">
              <a:solidFill>
                <a:schemeClr val="tx2"/>
              </a:solidFill>
            </a:endParaRPr>
          </a:p>
        </p:txBody>
      </p:sp>
      <p:sp>
        <p:nvSpPr>
          <p:cNvPr id="2" name="pole tekstowe 1">
            <a:extLst>
              <a:ext uri="{FF2B5EF4-FFF2-40B4-BE49-F238E27FC236}">
                <a16:creationId xmlns:a16="http://schemas.microsoft.com/office/drawing/2014/main" id="{3CF2ED21-3741-FC14-56B1-16FB4CC25CAC}"/>
              </a:ext>
            </a:extLst>
          </p:cNvPr>
          <p:cNvSpPr txBox="1"/>
          <p:nvPr/>
        </p:nvSpPr>
        <p:spPr>
          <a:xfrm>
            <a:off x="761359" y="3272610"/>
            <a:ext cx="12137450" cy="430887"/>
          </a:xfrm>
          <a:prstGeom prst="rect">
            <a:avLst/>
          </a:prstGeom>
          <a:noFill/>
        </p:spPr>
        <p:txBody>
          <a:bodyPr wrap="square">
            <a:spAutoFit/>
          </a:bodyPr>
          <a:lstStyle/>
          <a:p>
            <a:pPr marL="342900" indent="-342900">
              <a:buFont typeface="Wingdings" panose="05000000000000000000" pitchFamily="2" charset="2"/>
              <a:buChar char="Ø"/>
            </a:pPr>
            <a:endParaRPr lang="pl-PL" sz="2200" b="1" i="0" u="none" strike="noStrike" baseline="0" dirty="0">
              <a:solidFill>
                <a:schemeClr val="tx2"/>
              </a:solidFill>
            </a:endParaRPr>
          </a:p>
        </p:txBody>
      </p:sp>
      <p:sp>
        <p:nvSpPr>
          <p:cNvPr id="7" name="Tytuł 4">
            <a:extLst>
              <a:ext uri="{FF2B5EF4-FFF2-40B4-BE49-F238E27FC236}">
                <a16:creationId xmlns:a16="http://schemas.microsoft.com/office/drawing/2014/main" id="{7D807813-3563-8330-81DE-30C6129B17D1}"/>
              </a:ext>
            </a:extLst>
          </p:cNvPr>
          <p:cNvSpPr>
            <a:spLocks noGrp="1"/>
          </p:cNvSpPr>
          <p:nvPr>
            <p:ph type="title"/>
          </p:nvPr>
        </p:nvSpPr>
        <p:spPr>
          <a:xfrm>
            <a:off x="887239" y="263953"/>
            <a:ext cx="10861675" cy="826476"/>
          </a:xfrm>
        </p:spPr>
        <p:txBody>
          <a:bodyPr>
            <a:noAutofit/>
          </a:bodyPr>
          <a:lstStyle/>
          <a:p>
            <a:pPr>
              <a:lnSpc>
                <a:spcPct val="100000"/>
              </a:lnSpc>
            </a:pPr>
            <a:r>
              <a:rPr lang="pl-PL" sz="2000" dirty="0">
                <a:latin typeface="Lato" panose="020F0502020204030203" pitchFamily="34" charset="0"/>
                <a:ea typeface="Lato" panose="020F0502020204030203" pitchFamily="34" charset="0"/>
                <a:cs typeface="Lato" panose="020F0502020204030203" pitchFamily="34" charset="0"/>
              </a:rPr>
              <a:t>Pytania dot. możliwości wniesienia do projektu wkładu własnego w formie nieruchomości, w stosunku do której Wnioskodawca dysponuje innym niż własność tytułem prawnym (2 z 3)</a:t>
            </a:r>
            <a:br>
              <a:rPr lang="pl-PL" sz="2000" dirty="0">
                <a:latin typeface="Lato" panose="020F0502020204030203" pitchFamily="34" charset="0"/>
                <a:ea typeface="Lato" panose="020F0502020204030203" pitchFamily="34" charset="0"/>
                <a:cs typeface="Lato" panose="020F0502020204030203" pitchFamily="34" charset="0"/>
                <a:sym typeface="Open Sans 1 Bold"/>
              </a:rPr>
            </a:br>
            <a:endParaRPr lang="pl-PL" sz="20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4224946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1337F-350A-8771-C57D-0DD55404DBCF}"/>
            </a:ext>
          </a:extLst>
        </p:cNvPr>
        <p:cNvGrpSpPr/>
        <p:nvPr/>
      </p:nvGrpSpPr>
      <p:grpSpPr>
        <a:xfrm>
          <a:off x="0" y="0"/>
          <a:ext cx="0" cy="0"/>
          <a:chOff x="0" y="0"/>
          <a:chExt cx="0" cy="0"/>
        </a:xfrm>
      </p:grpSpPr>
      <p:sp>
        <p:nvSpPr>
          <p:cNvPr id="4" name="Symbol zastępczy numeru slajdu 3">
            <a:extLst>
              <a:ext uri="{FF2B5EF4-FFF2-40B4-BE49-F238E27FC236}">
                <a16:creationId xmlns:a16="http://schemas.microsoft.com/office/drawing/2014/main" id="{E0EB5E30-2D24-CF3D-95C3-A24C052B552A}"/>
              </a:ext>
            </a:extLst>
          </p:cNvPr>
          <p:cNvSpPr>
            <a:spLocks noGrp="1"/>
          </p:cNvSpPr>
          <p:nvPr>
            <p:ph type="sldNum" sz="quarter" idx="10"/>
          </p:nvPr>
        </p:nvSpPr>
        <p:spPr/>
        <p:txBody>
          <a:bodyPr/>
          <a:lstStyle/>
          <a:p>
            <a:pPr defTabSz="1007943">
              <a:defRPr/>
            </a:pPr>
            <a:fld id="{EB4015AA-59F6-416B-87A6-8E3D940284E2}" type="slidenum">
              <a:rPr lang="pl-PL" sz="1000">
                <a:solidFill>
                  <a:srgbClr val="002073"/>
                </a:solidFill>
              </a:rPr>
              <a:pPr defTabSz="1007943">
                <a:defRPr/>
              </a:pPr>
              <a:t>47</a:t>
            </a:fld>
            <a:endParaRPr lang="pl-PL" sz="1000" dirty="0">
              <a:solidFill>
                <a:srgbClr val="002073"/>
              </a:solidFill>
            </a:endParaRPr>
          </a:p>
        </p:txBody>
      </p:sp>
      <p:sp>
        <p:nvSpPr>
          <p:cNvPr id="6" name="pole tekstowe 5">
            <a:extLst>
              <a:ext uri="{FF2B5EF4-FFF2-40B4-BE49-F238E27FC236}">
                <a16:creationId xmlns:a16="http://schemas.microsoft.com/office/drawing/2014/main" id="{03F53BA6-6656-E545-A0C7-134922A23DE0}"/>
              </a:ext>
            </a:extLst>
          </p:cNvPr>
          <p:cNvSpPr txBox="1"/>
          <p:nvPr/>
        </p:nvSpPr>
        <p:spPr>
          <a:xfrm>
            <a:off x="727529" y="1090429"/>
            <a:ext cx="11708709" cy="400110"/>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661"/>
              </a:spcAft>
              <a:buClrTx/>
              <a:buSzTx/>
              <a:tabLst/>
              <a:defRPr/>
            </a:pPr>
            <a:endParaRPr lang="pl-PL" sz="2000" b="1" dirty="0">
              <a:solidFill>
                <a:schemeClr val="tx2"/>
              </a:solidFill>
              <a:ea typeface="Open Sans 1 Bold"/>
              <a:cs typeface="Open Sans 1 Bold"/>
              <a:sym typeface="Open Sans 1 Bold"/>
            </a:endParaRPr>
          </a:p>
        </p:txBody>
      </p:sp>
      <p:sp>
        <p:nvSpPr>
          <p:cNvPr id="12" name="pole tekstowe 11">
            <a:extLst>
              <a:ext uri="{FF2B5EF4-FFF2-40B4-BE49-F238E27FC236}">
                <a16:creationId xmlns:a16="http://schemas.microsoft.com/office/drawing/2014/main" id="{9A24CCB1-434F-DCA8-360B-F66166780A2F}"/>
              </a:ext>
            </a:extLst>
          </p:cNvPr>
          <p:cNvSpPr txBox="1"/>
          <p:nvPr/>
        </p:nvSpPr>
        <p:spPr>
          <a:xfrm>
            <a:off x="574794" y="1786153"/>
            <a:ext cx="12137450" cy="2893100"/>
          </a:xfrm>
          <a:prstGeom prst="rect">
            <a:avLst/>
          </a:prstGeom>
          <a:noFill/>
        </p:spPr>
        <p:txBody>
          <a:bodyPr wrap="square">
            <a:spAutoFit/>
          </a:bodyPr>
          <a:lstStyle/>
          <a:p>
            <a:pPr marL="457200" indent="-457200">
              <a:buFont typeface="+mj-lt"/>
              <a:buAutoNum type="arabicPeriod" startAt="2"/>
            </a:pPr>
            <a:r>
              <a:rPr lang="pl-PL" sz="2000" b="1" i="0" u="none" strike="noStrike" baseline="0" dirty="0">
                <a:latin typeface="Lato" panose="020F0502020204030203" pitchFamily="34" charset="0"/>
                <a:ea typeface="Lato" panose="020F0502020204030203" pitchFamily="34" charset="0"/>
                <a:cs typeface="Lato" panose="020F0502020204030203" pitchFamily="34" charset="0"/>
              </a:rPr>
              <a:t>Umowa </a:t>
            </a:r>
            <a:r>
              <a:rPr lang="pl-PL" sz="2000" b="1" dirty="0">
                <a:latin typeface="Lato" panose="020F0502020204030203" pitchFamily="34" charset="0"/>
                <a:ea typeface="Lato" panose="020F0502020204030203" pitchFamily="34" charset="0"/>
                <a:cs typeface="Lato" panose="020F0502020204030203" pitchFamily="34" charset="0"/>
              </a:rPr>
              <a:t>użyczenia (umowa nieodpłatna)</a:t>
            </a:r>
          </a:p>
          <a:p>
            <a:pPr marL="342900" indent="-342900">
              <a:buFont typeface="Wingdings" panose="05000000000000000000" pitchFamily="2" charset="2"/>
              <a:buChar char="Ø"/>
            </a:pPr>
            <a:r>
              <a:rPr lang="pl-PL" sz="2000" i="0" u="none" strike="noStrike" baseline="0" dirty="0">
                <a:latin typeface="Lato" panose="020F0502020204030203" pitchFamily="34" charset="0"/>
                <a:ea typeface="Lato" panose="020F0502020204030203" pitchFamily="34" charset="0"/>
                <a:cs typeface="Lato" panose="020F0502020204030203" pitchFamily="34" charset="0"/>
              </a:rPr>
              <a:t>Nieruchomość nie może zostać wniesiona do projektu jako wkład własny w formie niepieniężnej na podstawie operatu szacunkowego oraz z zachowaniem limitu 10% lub 15%. W takim przypadku wkład własny w formie niepieniężnej może natomiast stanowić odpowiednio wycenione prawo użytkowania nieruchomości, którym wnioskodawca dysponuje na podstawie umowy zawartej z jej właścicielem. Przykładowo wycena wartości wyżej wymienionego prawa może opierać się na szacunku wartości rynkowej kosztów najmu nieruchomości w okresie kwalifikowania wydatków (tj. w okresie realizacji projektu).</a:t>
            </a:r>
          </a:p>
          <a:p>
            <a:endParaRPr lang="pl-PL" sz="2200" b="1" i="0" u="none" strike="noStrike" baseline="0" dirty="0"/>
          </a:p>
        </p:txBody>
      </p:sp>
      <p:sp>
        <p:nvSpPr>
          <p:cNvPr id="13" name="pole tekstowe 12">
            <a:extLst>
              <a:ext uri="{FF2B5EF4-FFF2-40B4-BE49-F238E27FC236}">
                <a16:creationId xmlns:a16="http://schemas.microsoft.com/office/drawing/2014/main" id="{7FE222F9-B320-15E5-08E7-61569667E655}"/>
              </a:ext>
            </a:extLst>
          </p:cNvPr>
          <p:cNvSpPr txBox="1"/>
          <p:nvPr/>
        </p:nvSpPr>
        <p:spPr>
          <a:xfrm>
            <a:off x="574794" y="4421075"/>
            <a:ext cx="12137450" cy="707886"/>
          </a:xfrm>
          <a:prstGeom prst="rect">
            <a:avLst/>
          </a:prstGeom>
          <a:noFill/>
        </p:spPr>
        <p:txBody>
          <a:bodyPr wrap="square">
            <a:spAutoFit/>
          </a:bodyPr>
          <a:lstStyle/>
          <a:p>
            <a:r>
              <a:rPr lang="pl-PL" sz="2000" dirty="0">
                <a:latin typeface="Lato" panose="020F0502020204030203" pitchFamily="34" charset="0"/>
                <a:ea typeface="Lato" panose="020F0502020204030203" pitchFamily="34" charset="0"/>
                <a:cs typeface="Lato" panose="020F0502020204030203" pitchFamily="34" charset="0"/>
              </a:rPr>
              <a:t>W każdym przypadku Wnioskodawca zobowiązany jest wykazać, że nieruchomość jest niezbędna do realizacji projektu i kwalifikowalna wyłącznie w zakresie, w jakim jest wykorzystywana do celów projektu.</a:t>
            </a:r>
          </a:p>
        </p:txBody>
      </p:sp>
      <p:sp>
        <p:nvSpPr>
          <p:cNvPr id="2" name="pole tekstowe 1">
            <a:extLst>
              <a:ext uri="{FF2B5EF4-FFF2-40B4-BE49-F238E27FC236}">
                <a16:creationId xmlns:a16="http://schemas.microsoft.com/office/drawing/2014/main" id="{8038C5CD-85F0-5D51-E94B-E3B82082CDCC}"/>
              </a:ext>
            </a:extLst>
          </p:cNvPr>
          <p:cNvSpPr txBox="1"/>
          <p:nvPr/>
        </p:nvSpPr>
        <p:spPr>
          <a:xfrm>
            <a:off x="724792" y="3348950"/>
            <a:ext cx="12137450" cy="430887"/>
          </a:xfrm>
          <a:prstGeom prst="rect">
            <a:avLst/>
          </a:prstGeom>
          <a:noFill/>
        </p:spPr>
        <p:txBody>
          <a:bodyPr wrap="square">
            <a:spAutoFit/>
          </a:bodyPr>
          <a:lstStyle/>
          <a:p>
            <a:pPr marL="342900" indent="-342900">
              <a:buFont typeface="Wingdings" panose="05000000000000000000" pitchFamily="2" charset="2"/>
              <a:buChar char="Ø"/>
            </a:pPr>
            <a:endParaRPr lang="pl-PL" sz="2200" b="1" i="0" u="none" strike="noStrike" baseline="0" dirty="0">
              <a:solidFill>
                <a:schemeClr val="tx2"/>
              </a:solidFill>
            </a:endParaRPr>
          </a:p>
        </p:txBody>
      </p:sp>
      <p:sp>
        <p:nvSpPr>
          <p:cNvPr id="5" name="Tytuł 4">
            <a:extLst>
              <a:ext uri="{FF2B5EF4-FFF2-40B4-BE49-F238E27FC236}">
                <a16:creationId xmlns:a16="http://schemas.microsoft.com/office/drawing/2014/main" id="{34C7EC6E-B1D1-1CA0-0093-4B64D4570A63}"/>
              </a:ext>
            </a:extLst>
          </p:cNvPr>
          <p:cNvSpPr>
            <a:spLocks noGrp="1"/>
          </p:cNvSpPr>
          <p:nvPr>
            <p:ph type="title"/>
          </p:nvPr>
        </p:nvSpPr>
        <p:spPr>
          <a:xfrm>
            <a:off x="574794" y="439985"/>
            <a:ext cx="11708709" cy="810705"/>
          </a:xfrm>
        </p:spPr>
        <p:txBody>
          <a:bodyPr>
            <a:noAutofit/>
          </a:bodyPr>
          <a:lstStyle/>
          <a:p>
            <a:pPr>
              <a:lnSpc>
                <a:spcPct val="100000"/>
              </a:lnSpc>
            </a:pPr>
            <a:r>
              <a:rPr lang="pl-PL" sz="2000" dirty="0">
                <a:latin typeface="Lato" panose="020F0502020204030203" pitchFamily="34" charset="0"/>
                <a:ea typeface="Lato" panose="020F0502020204030203" pitchFamily="34" charset="0"/>
                <a:cs typeface="Lato" panose="020F0502020204030203" pitchFamily="34" charset="0"/>
              </a:rPr>
              <a:t>Pytania dot. możliwości wniesienia do projektu wkładu własnego w formie nieruchomości, w stosunku do której Wnioskodawca dysponuje innym niż własność tytułem prawnym (3 z 3)</a:t>
            </a:r>
            <a:br>
              <a:rPr lang="pl-PL" sz="2000" dirty="0">
                <a:latin typeface="Lato" panose="020F0502020204030203" pitchFamily="34" charset="0"/>
                <a:ea typeface="Lato" panose="020F0502020204030203" pitchFamily="34" charset="0"/>
                <a:cs typeface="Lato" panose="020F0502020204030203" pitchFamily="34" charset="0"/>
                <a:sym typeface="Open Sans 1 Bold"/>
              </a:rPr>
            </a:br>
            <a:endParaRPr lang="pl-PL" sz="2000" dirty="0">
              <a:latin typeface="Lato" panose="020F0502020204030203" pitchFamily="34" charset="0"/>
              <a:ea typeface="Lato" panose="020F0502020204030203" pitchFamily="34" charset="0"/>
              <a:cs typeface="Lato" panose="020F0502020204030203" pitchFamily="34" charset="0"/>
            </a:endParaRPr>
          </a:p>
        </p:txBody>
      </p:sp>
      <p:sp>
        <p:nvSpPr>
          <p:cNvPr id="14" name="pole tekstowe 13">
            <a:extLst>
              <a:ext uri="{FF2B5EF4-FFF2-40B4-BE49-F238E27FC236}">
                <a16:creationId xmlns:a16="http://schemas.microsoft.com/office/drawing/2014/main" id="{5F9500B7-70C1-2497-B01A-A365F5648021}"/>
              </a:ext>
            </a:extLst>
          </p:cNvPr>
          <p:cNvSpPr txBox="1"/>
          <p:nvPr/>
        </p:nvSpPr>
        <p:spPr>
          <a:xfrm>
            <a:off x="574794" y="5720456"/>
            <a:ext cx="11828312" cy="707886"/>
          </a:xfrm>
          <a:prstGeom prst="rect">
            <a:avLst/>
          </a:prstGeom>
          <a:noFill/>
        </p:spPr>
        <p:txBody>
          <a:bodyPr wrap="square">
            <a:spAutoFit/>
          </a:bodyPr>
          <a:lstStyle/>
          <a:p>
            <a:r>
              <a:rPr lang="pl-PL" sz="2000" b="1" dirty="0">
                <a:latin typeface="Lato" panose="020F0502020204030203" pitchFamily="34" charset="0"/>
                <a:ea typeface="Lato" panose="020F0502020204030203" pitchFamily="34" charset="0"/>
                <a:cs typeface="Lato" panose="020F0502020204030203" pitchFamily="34" charset="0"/>
              </a:rPr>
              <a:t>Szczegółowe warunki dotyczące kwalifikowalności wydatków, a także zasady wnoszenia wkładu własnego regulują </a:t>
            </a:r>
            <a:r>
              <a:rPr lang="pl-PL" sz="2000" b="1" dirty="0">
                <a:latin typeface="Lato" panose="020F0502020204030203" pitchFamily="34" charset="0"/>
                <a:ea typeface="Lato" panose="020F0502020204030203" pitchFamily="34" charset="0"/>
                <a:cs typeface="Lato" panose="020F0502020204030203" pitchFamily="34" charset="0"/>
                <a:hlinkClick r:id="rId3"/>
              </a:rPr>
              <a:t>Wytyczne dotyczące kwalifikowalności wydatków na lata 2021–2027</a:t>
            </a:r>
            <a:endParaRPr lang="pl-PL" sz="2000" b="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8257301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7B9CE745-7EA8-427B-FA67-B66593D8B7B8}"/>
              </a:ext>
            </a:extLst>
          </p:cNvPr>
          <p:cNvSpPr>
            <a:spLocks noGrp="1"/>
          </p:cNvSpPr>
          <p:nvPr>
            <p:ph type="ctrTitle"/>
          </p:nvPr>
        </p:nvSpPr>
        <p:spPr>
          <a:xfrm>
            <a:off x="1371346" y="3770531"/>
            <a:ext cx="9955446" cy="1107676"/>
          </a:xfrm>
        </p:spPr>
        <p:txBody>
          <a:bodyPr/>
          <a:lstStyle/>
          <a:p>
            <a:pPr algn="ctr"/>
            <a:r>
              <a:rPr lang="pl-PL" dirty="0">
                <a:latin typeface="Lato" panose="020F0502020204030203" pitchFamily="34" charset="0"/>
                <a:ea typeface="Lato" panose="020F0502020204030203" pitchFamily="34" charset="0"/>
                <a:cs typeface="Lato" panose="020F0502020204030203" pitchFamily="34" charset="0"/>
              </a:rPr>
              <a:t>DZIĘKUJĘ ZA UWAGĘ</a:t>
            </a:r>
          </a:p>
        </p:txBody>
      </p:sp>
      <p:pic>
        <p:nvPicPr>
          <p:cNvPr id="5" name="Obraz 4">
            <a:extLst>
              <a:ext uri="{FF2B5EF4-FFF2-40B4-BE49-F238E27FC236}">
                <a16:creationId xmlns:a16="http://schemas.microsoft.com/office/drawing/2014/main" id="{0D1612A4-701F-CE3B-507D-11EB514071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666" y="6370589"/>
            <a:ext cx="12795856" cy="1189086"/>
          </a:xfrm>
          <a:prstGeom prst="rect">
            <a:avLst/>
          </a:prstGeom>
        </p:spPr>
      </p:pic>
      <p:sp>
        <p:nvSpPr>
          <p:cNvPr id="6" name="pole tekstowe 5">
            <a:extLst>
              <a:ext uri="{FF2B5EF4-FFF2-40B4-BE49-F238E27FC236}">
                <a16:creationId xmlns:a16="http://schemas.microsoft.com/office/drawing/2014/main" id="{9BA2F2CD-B228-5D09-9367-50A14335F274}"/>
              </a:ext>
            </a:extLst>
          </p:cNvPr>
          <p:cNvSpPr txBox="1"/>
          <p:nvPr/>
        </p:nvSpPr>
        <p:spPr>
          <a:xfrm>
            <a:off x="1389727" y="4629170"/>
            <a:ext cx="7706424" cy="1178271"/>
          </a:xfrm>
          <a:prstGeom prst="rect">
            <a:avLst/>
          </a:prstGeom>
          <a:noFill/>
        </p:spPr>
        <p:txBody>
          <a:bodyPr wrap="square">
            <a:spAutoFit/>
          </a:bodyPr>
          <a:lstStyle/>
          <a:p>
            <a:endParaRPr lang="pl-PL" sz="1764" dirty="0"/>
          </a:p>
          <a:p>
            <a:r>
              <a:rPr lang="pl-PL" sz="1764" dirty="0">
                <a:latin typeface="Lato" panose="020F0502020204030203" pitchFamily="34" charset="0"/>
                <a:ea typeface="Lato" panose="020F0502020204030203" pitchFamily="34" charset="0"/>
                <a:cs typeface="Lato" panose="020F0502020204030203" pitchFamily="34" charset="0"/>
              </a:rPr>
              <a:t>Departament Zarządzania Funduszami Europejskimi dla Kujaw i Pomorza</a:t>
            </a:r>
          </a:p>
          <a:p>
            <a:r>
              <a:rPr lang="pl-PL" sz="1764" dirty="0">
                <a:latin typeface="Lato" panose="020F0502020204030203" pitchFamily="34" charset="0"/>
                <a:ea typeface="Lato" panose="020F0502020204030203" pitchFamily="34" charset="0"/>
                <a:cs typeface="Lato" panose="020F0502020204030203" pitchFamily="34" charset="0"/>
              </a:rPr>
              <a:t>Urząd Marszałkowski Województwa Kujawsko-Pomorskiego</a:t>
            </a:r>
          </a:p>
          <a:p>
            <a:endParaRPr lang="pl-PL" sz="1764" dirty="0"/>
          </a:p>
        </p:txBody>
      </p:sp>
    </p:spTree>
    <p:extLst>
      <p:ext uri="{BB962C8B-B14F-4D97-AF65-F5344CB8AC3E}">
        <p14:creationId xmlns:p14="http://schemas.microsoft.com/office/powerpoint/2010/main" val="2600066126"/>
      </p:ext>
    </p:extLst>
  </p:cSld>
  <p:clrMapOvr>
    <a:masterClrMapping/>
  </p:clrMapOvr>
</p:sld>
</file>

<file path=ppt/theme/theme1.xml><?xml version="1.0" encoding="utf-8"?>
<a:theme xmlns:a="http://schemas.openxmlformats.org/drawingml/2006/main" name="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Motyw pakietu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1" id="{436F5452-C95B-4D43-A1C6-1CA5BE69C951}" vid="{ABE25C27-1E66-47F3-AA86-B88226738C33}"/>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Prezentacja z numerem strony</Template>
  <TotalTime>5072</TotalTime>
  <Words>7876</Words>
  <Application>Microsoft Office PowerPoint</Application>
  <PresentationFormat>Niestandardowy</PresentationFormat>
  <Paragraphs>855</Paragraphs>
  <Slides>48</Slides>
  <Notes>48</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48</vt:i4>
      </vt:variant>
    </vt:vector>
  </HeadingPairs>
  <TitlesOfParts>
    <vt:vector size="56" baseType="lpstr">
      <vt:lpstr>Arial</vt:lpstr>
      <vt:lpstr>Calibri</vt:lpstr>
      <vt:lpstr>Lato</vt:lpstr>
      <vt:lpstr>Open Sans</vt:lpstr>
      <vt:lpstr>Open Sans 1 Bold</vt:lpstr>
      <vt:lpstr>Symbol</vt:lpstr>
      <vt:lpstr>Wingdings</vt:lpstr>
      <vt:lpstr>Motyw pakietu Office</vt:lpstr>
      <vt:lpstr> Szkolenie dla wnioskodawców  Toruń 11.06.2025 r. </vt:lpstr>
      <vt:lpstr>Ogólne informacje o Działaniu 6.8 Inwestycje w infrastrukturę społeczną (1 z 5)</vt:lpstr>
      <vt:lpstr>Ogólne informacje o Działaniu 6.8 Inwestycje w infrastrukturę społeczną (2 z 5)</vt:lpstr>
      <vt:lpstr>Ogólne informacje o Działaniu 6.8 Inwestycje w infrastrukturę społeczną (3 z 5)</vt:lpstr>
      <vt:lpstr>Prezentacja programu PowerPoint</vt:lpstr>
      <vt:lpstr>Ogólne informacje o Działaniu 6.8 Inwestycje w infrastrukturę społeczną (5 z 5)</vt:lpstr>
      <vt:lpstr>  </vt:lpstr>
      <vt:lpstr>Podstawowe informacje o naborze ogłoszonym w ramach Działania 6.8 (1 z 3)</vt:lpstr>
      <vt:lpstr>Podstawowe informacje o naborze ogłoszonym w ramach Działania 6.8 (2 z 3)</vt:lpstr>
      <vt:lpstr>Podstawowe informacje o naborze ogłoszonym w ramach Działania 6.8 (3 z 3)</vt:lpstr>
      <vt:lpstr> Wkład własny oraz Poziom dofinansowania (1 z 2)  </vt:lpstr>
      <vt:lpstr>Prezentacja programu PowerPoint</vt:lpstr>
      <vt:lpstr>ELEMENTY MAJĄCE WPŁYW NA ZAKRES NABORU (1 z 2)</vt:lpstr>
      <vt:lpstr>ELEMENTY MAJĄCE WPŁYW NA ZAKRES NABORU (2 z 2)  </vt:lpstr>
      <vt:lpstr>Prezentacja programu PowerPoint</vt:lpstr>
      <vt:lpstr>  </vt:lpstr>
      <vt:lpstr>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  </vt:lpstr>
      <vt:lpstr>Prezentacja programu PowerPoint</vt:lpstr>
      <vt:lpstr>Prezentacja programu PowerPoint</vt:lpstr>
      <vt:lpstr>Prezentacja programu PowerPoint</vt:lpstr>
      <vt:lpstr>Prezentacja programu PowerPoint</vt:lpstr>
      <vt:lpstr>Prezentacja programu PowerPoint</vt:lpstr>
      <vt:lpstr>  </vt:lpstr>
      <vt:lpstr>Pytania dot. możliwości wniesienia do projektu wkładu własnego w formie nieruchomości, w stosunku do której Wnioskodawca dysponuje innym niż własność tytułem prawnym (1 z 3) </vt:lpstr>
      <vt:lpstr>Pytania dot. możliwości wniesienia do projektu wkładu własnego w formie nieruchomości, w stosunku do której Wnioskodawca dysponuje innym niż własność tytułem prawnym (2 z 3) </vt:lpstr>
      <vt:lpstr>Pytania dot. możliwości wniesienia do projektu wkładu własnego w formie nieruchomości, w stosunku do której Wnioskodawca dysponuje innym niż własność tytułem prawnym (3 z 3) </vt:lpstr>
      <vt:lpstr>DZIĘKUJĘ ZA UWAGĘ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Sowiński Piotr</dc:creator>
  <cp:lastModifiedBy>Sylwia Szada</cp:lastModifiedBy>
  <cp:revision>392</cp:revision>
  <cp:lastPrinted>2025-06-10T09:53:03Z</cp:lastPrinted>
  <dcterms:created xsi:type="dcterms:W3CDTF">2022-06-22T09:40:44Z</dcterms:created>
  <dcterms:modified xsi:type="dcterms:W3CDTF">2025-06-11T06:47:39Z</dcterms:modified>
</cp:coreProperties>
</file>