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65" r:id="rId2"/>
    <p:sldId id="297" r:id="rId3"/>
    <p:sldId id="312" r:id="rId4"/>
    <p:sldId id="307" r:id="rId5"/>
    <p:sldId id="308" r:id="rId6"/>
    <p:sldId id="309" r:id="rId7"/>
    <p:sldId id="310" r:id="rId8"/>
    <p:sldId id="311" r:id="rId9"/>
    <p:sldId id="302" r:id="rId10"/>
    <p:sldId id="303" r:id="rId11"/>
    <p:sldId id="305" r:id="rId12"/>
    <p:sldId id="306" r:id="rId13"/>
    <p:sldId id="298" r:id="rId14"/>
    <p:sldId id="281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Jolanta Konkel" initials="JK" lastIdx="2" clrIdx="1">
    <p:extLst>
      <p:ext uri="{19B8F6BF-5375-455C-9EA6-DF929625EA0E}">
        <p15:presenceInfo xmlns:p15="http://schemas.microsoft.com/office/powerpoint/2012/main" userId="S-1-5-21-2619306676-2800222060-3362172700-3859" providerId="AD"/>
      </p:ext>
    </p:extLst>
  </p:cmAuthor>
  <p:cmAuthor id="3" name="Jolanta Rudnicka" initials="JR" lastIdx="2" clrIdx="2">
    <p:extLst>
      <p:ext uri="{19B8F6BF-5375-455C-9EA6-DF929625EA0E}">
        <p15:presenceInfo xmlns:p15="http://schemas.microsoft.com/office/powerpoint/2012/main" userId="S-1-5-21-2619306676-2800222060-3362172700-15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 varScale="1">
        <p:scale>
          <a:sx n="100" d="100"/>
          <a:sy n="100" d="100"/>
        </p:scale>
        <p:origin x="1464" y="9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0.26\umwkp\UMWKP_FE\FE-IV\FE-IV-E\Perspektywa%202014-2020\System%20wdra&#380;ania%20rekomendacji\Konsultacje%20rekomendacji%202025\Wykres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0.26\umwkp\UMWKP_FE\FE-IV\FE-IV-E\Perspektywa%202014-2020\System%20wdra&#380;ania%20rekomendacji\Konsultacje%20rekomendacji%202025\Wykres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0.26\umwkp\UMWKP_FE\FE-IV\FE-IV-E\Perspektywa%202014-2020\System%20wdra&#380;ania%20rekomendacji\Konsultacje%20rekomendacji%202025\Wykres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List1!$D$37</c:f>
              <c:strCache>
                <c:ptCount val="1"/>
                <c:pt idx="0">
                  <c:v>Liczba rekomendacji skierowanych do monitorowania w 2024 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List1!$E$36:$N$36</c:f>
              <c:strCache>
                <c:ptCount val="10"/>
                <c:pt idx="0">
                  <c:v>I.</c:v>
                </c:pt>
                <c:pt idx="1">
                  <c:v>II.</c:v>
                </c:pt>
                <c:pt idx="2">
                  <c:v>III.</c:v>
                </c:pt>
                <c:pt idx="3">
                  <c:v>IV.</c:v>
                </c:pt>
                <c:pt idx="4">
                  <c:v>V.</c:v>
                </c:pt>
                <c:pt idx="5">
                  <c:v>VI.</c:v>
                </c:pt>
                <c:pt idx="6">
                  <c:v>VII.</c:v>
                </c:pt>
                <c:pt idx="7">
                  <c:v>VIII.</c:v>
                </c:pt>
                <c:pt idx="8">
                  <c:v>IX.</c:v>
                </c:pt>
                <c:pt idx="9">
                  <c:v>Razem</c:v>
                </c:pt>
              </c:strCache>
            </c:strRef>
          </c:cat>
          <c:val>
            <c:numRef>
              <c:f>List1!$E$37:$N$37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7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C-48CA-A00D-E1545D492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9952495"/>
        <c:axId val="1139951535"/>
      </c:barChart>
      <c:catAx>
        <c:axId val="113995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9951535"/>
        <c:crosses val="autoZero"/>
        <c:auto val="1"/>
        <c:lblAlgn val="ctr"/>
        <c:lblOffset val="100"/>
        <c:noMultiLvlLbl val="0"/>
      </c:catAx>
      <c:valAx>
        <c:axId val="113995153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3995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List1!$D$54</c:f>
              <c:strCache>
                <c:ptCount val="1"/>
                <c:pt idx="0">
                  <c:v>Liczba rekomendacji zakończonych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11B-4294-9168-803E5A4B100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11B-4294-9168-803E5A4B100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11B-4294-9168-803E5A4B100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11B-4294-9168-803E5A4B100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11B-4294-9168-803E5A4B100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F11B-4294-9168-803E5A4B100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11B-4294-9168-803E5A4B100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F11B-4294-9168-803E5A4B100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F11B-4294-9168-803E5A4B100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F11B-4294-9168-803E5A4B10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List1!$E$53:$N$53</c:f>
              <c:strCache>
                <c:ptCount val="10"/>
                <c:pt idx="0">
                  <c:v>I.</c:v>
                </c:pt>
                <c:pt idx="1">
                  <c:v>II.</c:v>
                </c:pt>
                <c:pt idx="2">
                  <c:v>III.</c:v>
                </c:pt>
                <c:pt idx="3">
                  <c:v>IV.</c:v>
                </c:pt>
                <c:pt idx="4">
                  <c:v>V.</c:v>
                </c:pt>
                <c:pt idx="5">
                  <c:v>VI.</c:v>
                </c:pt>
                <c:pt idx="6">
                  <c:v>VII.</c:v>
                </c:pt>
                <c:pt idx="7">
                  <c:v>VIII.</c:v>
                </c:pt>
                <c:pt idx="8">
                  <c:v>IX.</c:v>
                </c:pt>
                <c:pt idx="9">
                  <c:v>Razem</c:v>
                </c:pt>
              </c:strCache>
            </c:strRef>
          </c:cat>
          <c:val>
            <c:numRef>
              <c:f>List1!$E$54:$N$54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B-4294-9168-803E5A4B1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9963055"/>
        <c:axId val="1139964495"/>
      </c:barChart>
      <c:catAx>
        <c:axId val="1139963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9964495"/>
        <c:crosses val="autoZero"/>
        <c:auto val="1"/>
        <c:lblAlgn val="ctr"/>
        <c:lblOffset val="100"/>
        <c:noMultiLvlLbl val="0"/>
      </c:catAx>
      <c:valAx>
        <c:axId val="11399644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39963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List1!$D$71</c:f>
              <c:strCache>
                <c:ptCount val="1"/>
                <c:pt idx="0">
                  <c:v>Liczba rekomendacji pozostałych do monitorowania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List1!$E$70:$J$70</c:f>
              <c:strCache>
                <c:ptCount val="6"/>
                <c:pt idx="0">
                  <c:v>I.</c:v>
                </c:pt>
                <c:pt idx="1">
                  <c:v>II.</c:v>
                </c:pt>
                <c:pt idx="2">
                  <c:v>III.</c:v>
                </c:pt>
                <c:pt idx="3">
                  <c:v>IV.</c:v>
                </c:pt>
                <c:pt idx="4">
                  <c:v>V.</c:v>
                </c:pt>
                <c:pt idx="5">
                  <c:v>Razem</c:v>
                </c:pt>
              </c:strCache>
            </c:strRef>
          </c:cat>
          <c:val>
            <c:numRef>
              <c:f>List1!$E$71:$J$71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4-4DF2-887B-015E3AD7C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9901135"/>
        <c:axId val="1139905455"/>
      </c:barChart>
      <c:catAx>
        <c:axId val="1139901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9905455"/>
        <c:crosses val="autoZero"/>
        <c:auto val="1"/>
        <c:lblAlgn val="ctr"/>
        <c:lblOffset val="100"/>
        <c:noMultiLvlLbl val="0"/>
      </c:catAx>
      <c:valAx>
        <c:axId val="11399054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39901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1124B0-748D-4751-9EE0-79DF86F2839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2ED521B-8252-4CD1-89FC-D8B9C63A4AE1}">
      <dgm:prSet phldrT="[Tekst]"/>
      <dgm:spPr/>
      <dgm:t>
        <a:bodyPr/>
        <a:lstStyle/>
        <a:p>
          <a:r>
            <a:rPr lang="pl-PL" b="1" dirty="0"/>
            <a:t>Budżet początkowy</a:t>
          </a:r>
        </a:p>
        <a:p>
          <a:r>
            <a:rPr lang="pl-PL" b="1" dirty="0"/>
            <a:t>800 000 zł </a:t>
          </a:r>
        </a:p>
      </dgm:t>
    </dgm:pt>
    <dgm:pt modelId="{2DC38A06-7D17-4A14-81B6-B638769EFE17}" type="parTrans" cxnId="{0CB68965-2E09-4EE4-B67D-5E0F2D8A4BB5}">
      <dgm:prSet/>
      <dgm:spPr/>
      <dgm:t>
        <a:bodyPr/>
        <a:lstStyle/>
        <a:p>
          <a:endParaRPr lang="pl-PL"/>
        </a:p>
      </dgm:t>
    </dgm:pt>
    <dgm:pt modelId="{74D18CE1-C8ED-469C-BF36-227A342B16A7}" type="sibTrans" cxnId="{0CB68965-2E09-4EE4-B67D-5E0F2D8A4BB5}">
      <dgm:prSet/>
      <dgm:spPr/>
      <dgm:t>
        <a:bodyPr/>
        <a:lstStyle/>
        <a:p>
          <a:endParaRPr lang="pl-PL"/>
        </a:p>
      </dgm:t>
    </dgm:pt>
    <dgm:pt modelId="{4F20352F-CF17-4C72-AE97-5AC59333812F}">
      <dgm:prSet phldrT="[Tekst]"/>
      <dgm:spPr/>
      <dgm:t>
        <a:bodyPr/>
        <a:lstStyle/>
        <a:p>
          <a:r>
            <a:rPr lang="pl-PL" b="1" dirty="0"/>
            <a:t>Po aktualizacji </a:t>
          </a:r>
        </a:p>
        <a:p>
          <a:r>
            <a:rPr lang="pl-PL" b="1" dirty="0"/>
            <a:t>750 000 zł</a:t>
          </a:r>
        </a:p>
      </dgm:t>
    </dgm:pt>
    <dgm:pt modelId="{037F8C3A-F64E-4707-A615-F33184EB6440}" type="parTrans" cxnId="{17627962-FB63-427B-98A2-37F6C44E7E00}">
      <dgm:prSet/>
      <dgm:spPr/>
      <dgm:t>
        <a:bodyPr/>
        <a:lstStyle/>
        <a:p>
          <a:endParaRPr lang="pl-PL"/>
        </a:p>
      </dgm:t>
    </dgm:pt>
    <dgm:pt modelId="{11F0D2B1-A83A-45EE-AB7C-1C32B91C1B7B}" type="sibTrans" cxnId="{17627962-FB63-427B-98A2-37F6C44E7E00}">
      <dgm:prSet/>
      <dgm:spPr/>
      <dgm:t>
        <a:bodyPr/>
        <a:lstStyle/>
        <a:p>
          <a:endParaRPr lang="pl-PL"/>
        </a:p>
      </dgm:t>
    </dgm:pt>
    <dgm:pt modelId="{68BC1961-2C86-4537-8EA4-C5DF55C9C6F7}">
      <dgm:prSet phldrT="[Tekst]"/>
      <dgm:spPr/>
      <dgm:t>
        <a:bodyPr/>
        <a:lstStyle/>
        <a:p>
          <a:r>
            <a:rPr lang="pl-PL" b="1" dirty="0"/>
            <a:t>Faktycznie wydano </a:t>
          </a:r>
        </a:p>
        <a:p>
          <a:r>
            <a:rPr lang="pl-PL" b="1" dirty="0"/>
            <a:t>733 790,21 zł</a:t>
          </a:r>
        </a:p>
      </dgm:t>
    </dgm:pt>
    <dgm:pt modelId="{55EF7C36-9722-4E20-A151-06E3D4067960}" type="parTrans" cxnId="{3BA9F722-A510-4DB3-897D-ECDE237E5685}">
      <dgm:prSet/>
      <dgm:spPr/>
      <dgm:t>
        <a:bodyPr/>
        <a:lstStyle/>
        <a:p>
          <a:endParaRPr lang="pl-PL"/>
        </a:p>
      </dgm:t>
    </dgm:pt>
    <dgm:pt modelId="{2947217F-1668-4A6E-9F0A-6E0639688836}" type="sibTrans" cxnId="{3BA9F722-A510-4DB3-897D-ECDE237E5685}">
      <dgm:prSet/>
      <dgm:spPr/>
      <dgm:t>
        <a:bodyPr/>
        <a:lstStyle/>
        <a:p>
          <a:endParaRPr lang="pl-PL"/>
        </a:p>
      </dgm:t>
    </dgm:pt>
    <dgm:pt modelId="{4EB6950C-DE9F-4EE5-9705-B92FC38DDEB5}" type="pres">
      <dgm:prSet presAssocID="{671124B0-748D-4751-9EE0-79DF86F2839E}" presName="Name0" presStyleCnt="0">
        <dgm:presLayoutVars>
          <dgm:dir/>
          <dgm:resizeHandles val="exact"/>
        </dgm:presLayoutVars>
      </dgm:prSet>
      <dgm:spPr/>
    </dgm:pt>
    <dgm:pt modelId="{34520876-00DE-46A1-947F-E71D720F38F3}" type="pres">
      <dgm:prSet presAssocID="{22ED521B-8252-4CD1-89FC-D8B9C63A4AE1}" presName="node" presStyleLbl="node1" presStyleIdx="0" presStyleCnt="3" custScaleX="118227" custLinFactY="46141" custLinFactNeighborX="3909" custLinFactNeighborY="100000">
        <dgm:presLayoutVars>
          <dgm:bulletEnabled val="1"/>
        </dgm:presLayoutVars>
      </dgm:prSet>
      <dgm:spPr/>
    </dgm:pt>
    <dgm:pt modelId="{FC65DF7E-66EF-4EC5-9434-27AAA42931E0}" type="pres">
      <dgm:prSet presAssocID="{74D18CE1-C8ED-469C-BF36-227A342B16A7}" presName="sibTrans" presStyleLbl="sibTrans2D1" presStyleIdx="0" presStyleCnt="2"/>
      <dgm:spPr/>
    </dgm:pt>
    <dgm:pt modelId="{5A229AC7-A8F3-47CC-BE42-75BB9E18FE32}" type="pres">
      <dgm:prSet presAssocID="{74D18CE1-C8ED-469C-BF36-227A342B16A7}" presName="connectorText" presStyleLbl="sibTrans2D1" presStyleIdx="0" presStyleCnt="2"/>
      <dgm:spPr/>
    </dgm:pt>
    <dgm:pt modelId="{DFC404DC-7E9C-4028-B5A9-67EE2477B735}" type="pres">
      <dgm:prSet presAssocID="{4F20352F-CF17-4C72-AE97-5AC59333812F}" presName="node" presStyleLbl="node1" presStyleIdx="1" presStyleCnt="3" custScaleX="105005" custLinFactY="39732" custLinFactNeighborY="100000">
        <dgm:presLayoutVars>
          <dgm:bulletEnabled val="1"/>
        </dgm:presLayoutVars>
      </dgm:prSet>
      <dgm:spPr/>
    </dgm:pt>
    <dgm:pt modelId="{BE054C80-F712-49FA-8645-800C1897A69F}" type="pres">
      <dgm:prSet presAssocID="{11F0D2B1-A83A-45EE-AB7C-1C32B91C1B7B}" presName="sibTrans" presStyleLbl="sibTrans2D1" presStyleIdx="1" presStyleCnt="2"/>
      <dgm:spPr/>
    </dgm:pt>
    <dgm:pt modelId="{8835C3B2-EAF8-41C4-88E1-81A87BAED369}" type="pres">
      <dgm:prSet presAssocID="{11F0D2B1-A83A-45EE-AB7C-1C32B91C1B7B}" presName="connectorText" presStyleLbl="sibTrans2D1" presStyleIdx="1" presStyleCnt="2"/>
      <dgm:spPr/>
    </dgm:pt>
    <dgm:pt modelId="{C9B6F30A-D098-4466-AB5E-44544445734F}" type="pres">
      <dgm:prSet presAssocID="{68BC1961-2C86-4537-8EA4-C5DF55C9C6F7}" presName="node" presStyleLbl="node1" presStyleIdx="2" presStyleCnt="3" custScaleX="121869" custLinFactY="33322" custLinFactNeighborX="-23104" custLinFactNeighborY="100000">
        <dgm:presLayoutVars>
          <dgm:bulletEnabled val="1"/>
        </dgm:presLayoutVars>
      </dgm:prSet>
      <dgm:spPr/>
    </dgm:pt>
  </dgm:ptLst>
  <dgm:cxnLst>
    <dgm:cxn modelId="{F765A502-7C0C-4FD5-A5F0-DD773D5059EC}" type="presOf" srcId="{671124B0-748D-4751-9EE0-79DF86F2839E}" destId="{4EB6950C-DE9F-4EE5-9705-B92FC38DDEB5}" srcOrd="0" destOrd="0" presId="urn:microsoft.com/office/officeart/2005/8/layout/process1"/>
    <dgm:cxn modelId="{3BA9F722-A510-4DB3-897D-ECDE237E5685}" srcId="{671124B0-748D-4751-9EE0-79DF86F2839E}" destId="{68BC1961-2C86-4537-8EA4-C5DF55C9C6F7}" srcOrd="2" destOrd="0" parTransId="{55EF7C36-9722-4E20-A151-06E3D4067960}" sibTransId="{2947217F-1668-4A6E-9F0A-6E0639688836}"/>
    <dgm:cxn modelId="{835F035E-2F43-44DD-B729-BBC064E535E6}" type="presOf" srcId="{74D18CE1-C8ED-469C-BF36-227A342B16A7}" destId="{5A229AC7-A8F3-47CC-BE42-75BB9E18FE32}" srcOrd="1" destOrd="0" presId="urn:microsoft.com/office/officeart/2005/8/layout/process1"/>
    <dgm:cxn modelId="{17627962-FB63-427B-98A2-37F6C44E7E00}" srcId="{671124B0-748D-4751-9EE0-79DF86F2839E}" destId="{4F20352F-CF17-4C72-AE97-5AC59333812F}" srcOrd="1" destOrd="0" parTransId="{037F8C3A-F64E-4707-A615-F33184EB6440}" sibTransId="{11F0D2B1-A83A-45EE-AB7C-1C32B91C1B7B}"/>
    <dgm:cxn modelId="{0CB68965-2E09-4EE4-B67D-5E0F2D8A4BB5}" srcId="{671124B0-748D-4751-9EE0-79DF86F2839E}" destId="{22ED521B-8252-4CD1-89FC-D8B9C63A4AE1}" srcOrd="0" destOrd="0" parTransId="{2DC38A06-7D17-4A14-81B6-B638769EFE17}" sibTransId="{74D18CE1-C8ED-469C-BF36-227A342B16A7}"/>
    <dgm:cxn modelId="{2BAAD167-CF13-4107-9173-EDF6965DD751}" type="presOf" srcId="{4F20352F-CF17-4C72-AE97-5AC59333812F}" destId="{DFC404DC-7E9C-4028-B5A9-67EE2477B735}" srcOrd="0" destOrd="0" presId="urn:microsoft.com/office/officeart/2005/8/layout/process1"/>
    <dgm:cxn modelId="{238ED16A-3B07-4B86-8461-3BAD6136EAAF}" type="presOf" srcId="{11F0D2B1-A83A-45EE-AB7C-1C32B91C1B7B}" destId="{8835C3B2-EAF8-41C4-88E1-81A87BAED369}" srcOrd="1" destOrd="0" presId="urn:microsoft.com/office/officeart/2005/8/layout/process1"/>
    <dgm:cxn modelId="{4793295A-16D8-4003-950F-1A7512BDA6EB}" type="presOf" srcId="{68BC1961-2C86-4537-8EA4-C5DF55C9C6F7}" destId="{C9B6F30A-D098-4466-AB5E-44544445734F}" srcOrd="0" destOrd="0" presId="urn:microsoft.com/office/officeart/2005/8/layout/process1"/>
    <dgm:cxn modelId="{2AC235E5-08D0-4605-A07D-D45CDC68B2DB}" type="presOf" srcId="{22ED521B-8252-4CD1-89FC-D8B9C63A4AE1}" destId="{34520876-00DE-46A1-947F-E71D720F38F3}" srcOrd="0" destOrd="0" presId="urn:microsoft.com/office/officeart/2005/8/layout/process1"/>
    <dgm:cxn modelId="{37CD83EB-D7CB-40A6-8411-AC04D4CB59CB}" type="presOf" srcId="{11F0D2B1-A83A-45EE-AB7C-1C32B91C1B7B}" destId="{BE054C80-F712-49FA-8645-800C1897A69F}" srcOrd="0" destOrd="0" presId="urn:microsoft.com/office/officeart/2005/8/layout/process1"/>
    <dgm:cxn modelId="{F791EBEB-989E-47CB-ACB5-3152044E18D6}" type="presOf" srcId="{74D18CE1-C8ED-469C-BF36-227A342B16A7}" destId="{FC65DF7E-66EF-4EC5-9434-27AAA42931E0}" srcOrd="0" destOrd="0" presId="urn:microsoft.com/office/officeart/2005/8/layout/process1"/>
    <dgm:cxn modelId="{42F8BB82-9FF1-444A-ADBF-B8FF5CA7042A}" type="presParOf" srcId="{4EB6950C-DE9F-4EE5-9705-B92FC38DDEB5}" destId="{34520876-00DE-46A1-947F-E71D720F38F3}" srcOrd="0" destOrd="0" presId="urn:microsoft.com/office/officeart/2005/8/layout/process1"/>
    <dgm:cxn modelId="{935885D4-1CB6-4D93-8B1A-17A7473974BD}" type="presParOf" srcId="{4EB6950C-DE9F-4EE5-9705-B92FC38DDEB5}" destId="{FC65DF7E-66EF-4EC5-9434-27AAA42931E0}" srcOrd="1" destOrd="0" presId="urn:microsoft.com/office/officeart/2005/8/layout/process1"/>
    <dgm:cxn modelId="{12ADB8B8-D43A-4A81-A955-D361A71575BA}" type="presParOf" srcId="{FC65DF7E-66EF-4EC5-9434-27AAA42931E0}" destId="{5A229AC7-A8F3-47CC-BE42-75BB9E18FE32}" srcOrd="0" destOrd="0" presId="urn:microsoft.com/office/officeart/2005/8/layout/process1"/>
    <dgm:cxn modelId="{FA126910-E9FF-4F6F-9349-B39FF5404335}" type="presParOf" srcId="{4EB6950C-DE9F-4EE5-9705-B92FC38DDEB5}" destId="{DFC404DC-7E9C-4028-B5A9-67EE2477B735}" srcOrd="2" destOrd="0" presId="urn:microsoft.com/office/officeart/2005/8/layout/process1"/>
    <dgm:cxn modelId="{76CBABC3-DF86-49F6-A85D-1237C8AF3C14}" type="presParOf" srcId="{4EB6950C-DE9F-4EE5-9705-B92FC38DDEB5}" destId="{BE054C80-F712-49FA-8645-800C1897A69F}" srcOrd="3" destOrd="0" presId="urn:microsoft.com/office/officeart/2005/8/layout/process1"/>
    <dgm:cxn modelId="{58503C63-DFE2-4113-BEBB-D7E74636A680}" type="presParOf" srcId="{BE054C80-F712-49FA-8645-800C1897A69F}" destId="{8835C3B2-EAF8-41C4-88E1-81A87BAED369}" srcOrd="0" destOrd="0" presId="urn:microsoft.com/office/officeart/2005/8/layout/process1"/>
    <dgm:cxn modelId="{6631B341-26D0-48B8-BF49-856BD2B82EB1}" type="presParOf" srcId="{4EB6950C-DE9F-4EE5-9705-B92FC38DDEB5}" destId="{C9B6F30A-D098-4466-AB5E-44544445734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1D06A6-74AE-4313-85BF-3E4414E9FAA5}" type="doc">
      <dgm:prSet loTypeId="urn:microsoft.com/office/officeart/2005/8/layout/arrow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D93928B-487E-4925-9802-3AD79D8BCA68}">
      <dgm:prSet phldrT="[Tekst]" custT="1"/>
      <dgm:spPr/>
      <dgm:t>
        <a:bodyPr/>
        <a:lstStyle/>
        <a:p>
          <a:r>
            <a:rPr lang="pl-PL" sz="1800" b="1" dirty="0"/>
            <a:t>1 badanie</a:t>
          </a:r>
        </a:p>
      </dgm:t>
    </dgm:pt>
    <dgm:pt modelId="{FA27BE46-BFA2-4FEE-A0FC-BC55253D4086}" type="parTrans" cxnId="{C907DE78-1D7F-405B-B66B-B8A31D1D13DC}">
      <dgm:prSet/>
      <dgm:spPr/>
      <dgm:t>
        <a:bodyPr/>
        <a:lstStyle/>
        <a:p>
          <a:endParaRPr lang="pl-PL"/>
        </a:p>
      </dgm:t>
    </dgm:pt>
    <dgm:pt modelId="{95F0BAD8-74BB-4A27-A8F0-5ED79E97E550}" type="sibTrans" cxnId="{C907DE78-1D7F-405B-B66B-B8A31D1D13DC}">
      <dgm:prSet/>
      <dgm:spPr/>
      <dgm:t>
        <a:bodyPr/>
        <a:lstStyle/>
        <a:p>
          <a:endParaRPr lang="pl-PL"/>
        </a:p>
      </dgm:t>
    </dgm:pt>
    <dgm:pt modelId="{779ED579-D7BF-4A9B-B82A-B9AE1F97B055}">
      <dgm:prSet phldrT="[Tekst]" custT="1"/>
      <dgm:spPr/>
      <dgm:t>
        <a:bodyPr/>
        <a:lstStyle/>
        <a:p>
          <a:r>
            <a:rPr lang="pl-PL" sz="1600" b="1" dirty="0"/>
            <a:t>9 rekomendacji</a:t>
          </a:r>
        </a:p>
      </dgm:t>
    </dgm:pt>
    <dgm:pt modelId="{87A54441-C135-42D2-B7CD-B558E3F0B776}" type="parTrans" cxnId="{FAA54EE0-6788-4960-8262-1873BFB99D51}">
      <dgm:prSet/>
      <dgm:spPr/>
      <dgm:t>
        <a:bodyPr/>
        <a:lstStyle/>
        <a:p>
          <a:endParaRPr lang="pl-PL"/>
        </a:p>
      </dgm:t>
    </dgm:pt>
    <dgm:pt modelId="{F2BB61AA-BFA0-44C4-917C-0BC27A88D8B2}" type="sibTrans" cxnId="{FAA54EE0-6788-4960-8262-1873BFB99D51}">
      <dgm:prSet/>
      <dgm:spPr/>
      <dgm:t>
        <a:bodyPr/>
        <a:lstStyle/>
        <a:p>
          <a:endParaRPr lang="pl-PL"/>
        </a:p>
      </dgm:t>
    </dgm:pt>
    <dgm:pt modelId="{B1C2EAD9-5902-4D25-A90F-653D02EC36FB}" type="pres">
      <dgm:prSet presAssocID="{B91D06A6-74AE-4313-85BF-3E4414E9FAA5}" presName="diagram" presStyleCnt="0">
        <dgm:presLayoutVars>
          <dgm:dir/>
          <dgm:resizeHandles val="exact"/>
        </dgm:presLayoutVars>
      </dgm:prSet>
      <dgm:spPr/>
    </dgm:pt>
    <dgm:pt modelId="{A81F62ED-C739-4F8A-A976-45F3E038F8BA}" type="pres">
      <dgm:prSet presAssocID="{1D93928B-487E-4925-9802-3AD79D8BCA68}" presName="arrow" presStyleLbl="node1" presStyleIdx="0" presStyleCnt="2">
        <dgm:presLayoutVars>
          <dgm:bulletEnabled val="1"/>
        </dgm:presLayoutVars>
      </dgm:prSet>
      <dgm:spPr/>
    </dgm:pt>
    <dgm:pt modelId="{946DD049-D5A0-4291-A4D0-6BA3AE72EFEC}" type="pres">
      <dgm:prSet presAssocID="{779ED579-D7BF-4A9B-B82A-B9AE1F97B055}" presName="arrow" presStyleLbl="node1" presStyleIdx="1" presStyleCnt="2">
        <dgm:presLayoutVars>
          <dgm:bulletEnabled val="1"/>
        </dgm:presLayoutVars>
      </dgm:prSet>
      <dgm:spPr/>
    </dgm:pt>
  </dgm:ptLst>
  <dgm:cxnLst>
    <dgm:cxn modelId="{89583017-8B2D-4D7C-83B5-BF0EB4E95833}" type="presOf" srcId="{1D93928B-487E-4925-9802-3AD79D8BCA68}" destId="{A81F62ED-C739-4F8A-A976-45F3E038F8BA}" srcOrd="0" destOrd="0" presId="urn:microsoft.com/office/officeart/2005/8/layout/arrow5"/>
    <dgm:cxn modelId="{1F756B48-77AC-440D-BD2C-ED677A6035F5}" type="presOf" srcId="{B91D06A6-74AE-4313-85BF-3E4414E9FAA5}" destId="{B1C2EAD9-5902-4D25-A90F-653D02EC36FB}" srcOrd="0" destOrd="0" presId="urn:microsoft.com/office/officeart/2005/8/layout/arrow5"/>
    <dgm:cxn modelId="{C907DE78-1D7F-405B-B66B-B8A31D1D13DC}" srcId="{B91D06A6-74AE-4313-85BF-3E4414E9FAA5}" destId="{1D93928B-487E-4925-9802-3AD79D8BCA68}" srcOrd="0" destOrd="0" parTransId="{FA27BE46-BFA2-4FEE-A0FC-BC55253D4086}" sibTransId="{95F0BAD8-74BB-4A27-A8F0-5ED79E97E550}"/>
    <dgm:cxn modelId="{3AEBEBCF-1F2F-42D9-821B-8A0B77708FF7}" type="presOf" srcId="{779ED579-D7BF-4A9B-B82A-B9AE1F97B055}" destId="{946DD049-D5A0-4291-A4D0-6BA3AE72EFEC}" srcOrd="0" destOrd="0" presId="urn:microsoft.com/office/officeart/2005/8/layout/arrow5"/>
    <dgm:cxn modelId="{FAA54EE0-6788-4960-8262-1873BFB99D51}" srcId="{B91D06A6-74AE-4313-85BF-3E4414E9FAA5}" destId="{779ED579-D7BF-4A9B-B82A-B9AE1F97B055}" srcOrd="1" destOrd="0" parTransId="{87A54441-C135-42D2-B7CD-B558E3F0B776}" sibTransId="{F2BB61AA-BFA0-44C4-917C-0BC27A88D8B2}"/>
    <dgm:cxn modelId="{8D411CDE-B432-4378-9D84-89D749CFBF3B}" type="presParOf" srcId="{B1C2EAD9-5902-4D25-A90F-653D02EC36FB}" destId="{A81F62ED-C739-4F8A-A976-45F3E038F8BA}" srcOrd="0" destOrd="0" presId="urn:microsoft.com/office/officeart/2005/8/layout/arrow5"/>
    <dgm:cxn modelId="{B547FCB3-3395-49CA-B036-FDF2567D2952}" type="presParOf" srcId="{B1C2EAD9-5902-4D25-A90F-653D02EC36FB}" destId="{946DD049-D5A0-4291-A4D0-6BA3AE72EFE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1D06A6-74AE-4313-85BF-3E4414E9FAA5}" type="doc">
      <dgm:prSet loTypeId="urn:microsoft.com/office/officeart/2005/8/layout/arrow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D93928B-487E-4925-9802-3AD79D8BCA68}">
      <dgm:prSet phldrT="[Tekst]" custT="1"/>
      <dgm:spPr/>
      <dgm:t>
        <a:bodyPr/>
        <a:lstStyle/>
        <a:p>
          <a:r>
            <a:rPr lang="pl-PL" sz="1800" b="1" dirty="0"/>
            <a:t>1 badanie</a:t>
          </a:r>
        </a:p>
      </dgm:t>
    </dgm:pt>
    <dgm:pt modelId="{FA27BE46-BFA2-4FEE-A0FC-BC55253D4086}" type="parTrans" cxnId="{C907DE78-1D7F-405B-B66B-B8A31D1D13DC}">
      <dgm:prSet/>
      <dgm:spPr/>
      <dgm:t>
        <a:bodyPr/>
        <a:lstStyle/>
        <a:p>
          <a:endParaRPr lang="pl-PL"/>
        </a:p>
      </dgm:t>
    </dgm:pt>
    <dgm:pt modelId="{95F0BAD8-74BB-4A27-A8F0-5ED79E97E550}" type="sibTrans" cxnId="{C907DE78-1D7F-405B-B66B-B8A31D1D13DC}">
      <dgm:prSet/>
      <dgm:spPr/>
      <dgm:t>
        <a:bodyPr/>
        <a:lstStyle/>
        <a:p>
          <a:endParaRPr lang="pl-PL"/>
        </a:p>
      </dgm:t>
    </dgm:pt>
    <dgm:pt modelId="{779ED579-D7BF-4A9B-B82A-B9AE1F97B055}">
      <dgm:prSet phldrT="[Tekst]" custT="1"/>
      <dgm:spPr/>
      <dgm:t>
        <a:bodyPr/>
        <a:lstStyle/>
        <a:p>
          <a:r>
            <a:rPr lang="pl-PL" sz="1600" b="1" dirty="0"/>
            <a:t>5 rekomendacji</a:t>
          </a:r>
        </a:p>
      </dgm:t>
    </dgm:pt>
    <dgm:pt modelId="{87A54441-C135-42D2-B7CD-B558E3F0B776}" type="parTrans" cxnId="{FAA54EE0-6788-4960-8262-1873BFB99D51}">
      <dgm:prSet/>
      <dgm:spPr/>
      <dgm:t>
        <a:bodyPr/>
        <a:lstStyle/>
        <a:p>
          <a:endParaRPr lang="pl-PL"/>
        </a:p>
      </dgm:t>
    </dgm:pt>
    <dgm:pt modelId="{F2BB61AA-BFA0-44C4-917C-0BC27A88D8B2}" type="sibTrans" cxnId="{FAA54EE0-6788-4960-8262-1873BFB99D51}">
      <dgm:prSet/>
      <dgm:spPr/>
      <dgm:t>
        <a:bodyPr/>
        <a:lstStyle/>
        <a:p>
          <a:endParaRPr lang="pl-PL"/>
        </a:p>
      </dgm:t>
    </dgm:pt>
    <dgm:pt modelId="{B1C2EAD9-5902-4D25-A90F-653D02EC36FB}" type="pres">
      <dgm:prSet presAssocID="{B91D06A6-74AE-4313-85BF-3E4414E9FAA5}" presName="diagram" presStyleCnt="0">
        <dgm:presLayoutVars>
          <dgm:dir/>
          <dgm:resizeHandles val="exact"/>
        </dgm:presLayoutVars>
      </dgm:prSet>
      <dgm:spPr/>
    </dgm:pt>
    <dgm:pt modelId="{A81F62ED-C739-4F8A-A976-45F3E038F8BA}" type="pres">
      <dgm:prSet presAssocID="{1D93928B-487E-4925-9802-3AD79D8BCA68}" presName="arrow" presStyleLbl="node1" presStyleIdx="0" presStyleCnt="2">
        <dgm:presLayoutVars>
          <dgm:bulletEnabled val="1"/>
        </dgm:presLayoutVars>
      </dgm:prSet>
      <dgm:spPr/>
    </dgm:pt>
    <dgm:pt modelId="{946DD049-D5A0-4291-A4D0-6BA3AE72EFEC}" type="pres">
      <dgm:prSet presAssocID="{779ED579-D7BF-4A9B-B82A-B9AE1F97B055}" presName="arrow" presStyleLbl="node1" presStyleIdx="1" presStyleCnt="2">
        <dgm:presLayoutVars>
          <dgm:bulletEnabled val="1"/>
        </dgm:presLayoutVars>
      </dgm:prSet>
      <dgm:spPr/>
    </dgm:pt>
  </dgm:ptLst>
  <dgm:cxnLst>
    <dgm:cxn modelId="{89583017-8B2D-4D7C-83B5-BF0EB4E95833}" type="presOf" srcId="{1D93928B-487E-4925-9802-3AD79D8BCA68}" destId="{A81F62ED-C739-4F8A-A976-45F3E038F8BA}" srcOrd="0" destOrd="0" presId="urn:microsoft.com/office/officeart/2005/8/layout/arrow5"/>
    <dgm:cxn modelId="{1F756B48-77AC-440D-BD2C-ED677A6035F5}" type="presOf" srcId="{B91D06A6-74AE-4313-85BF-3E4414E9FAA5}" destId="{B1C2EAD9-5902-4D25-A90F-653D02EC36FB}" srcOrd="0" destOrd="0" presId="urn:microsoft.com/office/officeart/2005/8/layout/arrow5"/>
    <dgm:cxn modelId="{C907DE78-1D7F-405B-B66B-B8A31D1D13DC}" srcId="{B91D06A6-74AE-4313-85BF-3E4414E9FAA5}" destId="{1D93928B-487E-4925-9802-3AD79D8BCA68}" srcOrd="0" destOrd="0" parTransId="{FA27BE46-BFA2-4FEE-A0FC-BC55253D4086}" sibTransId="{95F0BAD8-74BB-4A27-A8F0-5ED79E97E550}"/>
    <dgm:cxn modelId="{3AEBEBCF-1F2F-42D9-821B-8A0B77708FF7}" type="presOf" srcId="{779ED579-D7BF-4A9B-B82A-B9AE1F97B055}" destId="{946DD049-D5A0-4291-A4D0-6BA3AE72EFEC}" srcOrd="0" destOrd="0" presId="urn:microsoft.com/office/officeart/2005/8/layout/arrow5"/>
    <dgm:cxn modelId="{FAA54EE0-6788-4960-8262-1873BFB99D51}" srcId="{B91D06A6-74AE-4313-85BF-3E4414E9FAA5}" destId="{779ED579-D7BF-4A9B-B82A-B9AE1F97B055}" srcOrd="1" destOrd="0" parTransId="{87A54441-C135-42D2-B7CD-B558E3F0B776}" sibTransId="{F2BB61AA-BFA0-44C4-917C-0BC27A88D8B2}"/>
    <dgm:cxn modelId="{8D411CDE-B432-4378-9D84-89D749CFBF3B}" type="presParOf" srcId="{B1C2EAD9-5902-4D25-A90F-653D02EC36FB}" destId="{A81F62ED-C739-4F8A-A976-45F3E038F8BA}" srcOrd="0" destOrd="0" presId="urn:microsoft.com/office/officeart/2005/8/layout/arrow5"/>
    <dgm:cxn modelId="{B547FCB3-3395-49CA-B036-FDF2567D2952}" type="presParOf" srcId="{B1C2EAD9-5902-4D25-A90F-653D02EC36FB}" destId="{946DD049-D5A0-4291-A4D0-6BA3AE72EFE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1D06A6-74AE-4313-85BF-3E4414E9FAA5}" type="doc">
      <dgm:prSet loTypeId="urn:microsoft.com/office/officeart/2005/8/layout/arrow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D93928B-487E-4925-9802-3AD79D8BCA68}">
      <dgm:prSet phldrT="[Tekst]" custT="1"/>
      <dgm:spPr/>
      <dgm:t>
        <a:bodyPr/>
        <a:lstStyle/>
        <a:p>
          <a:r>
            <a:rPr lang="pl-PL" sz="1800" b="1" dirty="0"/>
            <a:t>1 badanie</a:t>
          </a:r>
        </a:p>
      </dgm:t>
    </dgm:pt>
    <dgm:pt modelId="{FA27BE46-BFA2-4FEE-A0FC-BC55253D4086}" type="parTrans" cxnId="{C907DE78-1D7F-405B-B66B-B8A31D1D13DC}">
      <dgm:prSet/>
      <dgm:spPr/>
      <dgm:t>
        <a:bodyPr/>
        <a:lstStyle/>
        <a:p>
          <a:endParaRPr lang="pl-PL"/>
        </a:p>
      </dgm:t>
    </dgm:pt>
    <dgm:pt modelId="{95F0BAD8-74BB-4A27-A8F0-5ED79E97E550}" type="sibTrans" cxnId="{C907DE78-1D7F-405B-B66B-B8A31D1D13DC}">
      <dgm:prSet/>
      <dgm:spPr/>
      <dgm:t>
        <a:bodyPr/>
        <a:lstStyle/>
        <a:p>
          <a:endParaRPr lang="pl-PL"/>
        </a:p>
      </dgm:t>
    </dgm:pt>
    <dgm:pt modelId="{779ED579-D7BF-4A9B-B82A-B9AE1F97B055}">
      <dgm:prSet phldrT="[Tekst]" custT="1"/>
      <dgm:spPr/>
      <dgm:t>
        <a:bodyPr/>
        <a:lstStyle/>
        <a:p>
          <a:r>
            <a:rPr lang="pl-PL" sz="1600" b="1" dirty="0"/>
            <a:t>4 rekomendacje</a:t>
          </a:r>
        </a:p>
      </dgm:t>
    </dgm:pt>
    <dgm:pt modelId="{87A54441-C135-42D2-B7CD-B558E3F0B776}" type="parTrans" cxnId="{FAA54EE0-6788-4960-8262-1873BFB99D51}">
      <dgm:prSet/>
      <dgm:spPr/>
      <dgm:t>
        <a:bodyPr/>
        <a:lstStyle/>
        <a:p>
          <a:endParaRPr lang="pl-PL"/>
        </a:p>
      </dgm:t>
    </dgm:pt>
    <dgm:pt modelId="{F2BB61AA-BFA0-44C4-917C-0BC27A88D8B2}" type="sibTrans" cxnId="{FAA54EE0-6788-4960-8262-1873BFB99D51}">
      <dgm:prSet/>
      <dgm:spPr/>
      <dgm:t>
        <a:bodyPr/>
        <a:lstStyle/>
        <a:p>
          <a:endParaRPr lang="pl-PL"/>
        </a:p>
      </dgm:t>
    </dgm:pt>
    <dgm:pt modelId="{B1C2EAD9-5902-4D25-A90F-653D02EC36FB}" type="pres">
      <dgm:prSet presAssocID="{B91D06A6-74AE-4313-85BF-3E4414E9FAA5}" presName="diagram" presStyleCnt="0">
        <dgm:presLayoutVars>
          <dgm:dir/>
          <dgm:resizeHandles val="exact"/>
        </dgm:presLayoutVars>
      </dgm:prSet>
      <dgm:spPr/>
    </dgm:pt>
    <dgm:pt modelId="{A81F62ED-C739-4F8A-A976-45F3E038F8BA}" type="pres">
      <dgm:prSet presAssocID="{1D93928B-487E-4925-9802-3AD79D8BCA68}" presName="arrow" presStyleLbl="node1" presStyleIdx="0" presStyleCnt="2">
        <dgm:presLayoutVars>
          <dgm:bulletEnabled val="1"/>
        </dgm:presLayoutVars>
      </dgm:prSet>
      <dgm:spPr/>
    </dgm:pt>
    <dgm:pt modelId="{946DD049-D5A0-4291-A4D0-6BA3AE72EFEC}" type="pres">
      <dgm:prSet presAssocID="{779ED579-D7BF-4A9B-B82A-B9AE1F97B055}" presName="arrow" presStyleLbl="node1" presStyleIdx="1" presStyleCnt="2">
        <dgm:presLayoutVars>
          <dgm:bulletEnabled val="1"/>
        </dgm:presLayoutVars>
      </dgm:prSet>
      <dgm:spPr/>
    </dgm:pt>
  </dgm:ptLst>
  <dgm:cxnLst>
    <dgm:cxn modelId="{89583017-8B2D-4D7C-83B5-BF0EB4E95833}" type="presOf" srcId="{1D93928B-487E-4925-9802-3AD79D8BCA68}" destId="{A81F62ED-C739-4F8A-A976-45F3E038F8BA}" srcOrd="0" destOrd="0" presId="urn:microsoft.com/office/officeart/2005/8/layout/arrow5"/>
    <dgm:cxn modelId="{1F756B48-77AC-440D-BD2C-ED677A6035F5}" type="presOf" srcId="{B91D06A6-74AE-4313-85BF-3E4414E9FAA5}" destId="{B1C2EAD9-5902-4D25-A90F-653D02EC36FB}" srcOrd="0" destOrd="0" presId="urn:microsoft.com/office/officeart/2005/8/layout/arrow5"/>
    <dgm:cxn modelId="{C907DE78-1D7F-405B-B66B-B8A31D1D13DC}" srcId="{B91D06A6-74AE-4313-85BF-3E4414E9FAA5}" destId="{1D93928B-487E-4925-9802-3AD79D8BCA68}" srcOrd="0" destOrd="0" parTransId="{FA27BE46-BFA2-4FEE-A0FC-BC55253D4086}" sibTransId="{95F0BAD8-74BB-4A27-A8F0-5ED79E97E550}"/>
    <dgm:cxn modelId="{3AEBEBCF-1F2F-42D9-821B-8A0B77708FF7}" type="presOf" srcId="{779ED579-D7BF-4A9B-B82A-B9AE1F97B055}" destId="{946DD049-D5A0-4291-A4D0-6BA3AE72EFEC}" srcOrd="0" destOrd="0" presId="urn:microsoft.com/office/officeart/2005/8/layout/arrow5"/>
    <dgm:cxn modelId="{FAA54EE0-6788-4960-8262-1873BFB99D51}" srcId="{B91D06A6-74AE-4313-85BF-3E4414E9FAA5}" destId="{779ED579-D7BF-4A9B-B82A-B9AE1F97B055}" srcOrd="1" destOrd="0" parTransId="{87A54441-C135-42D2-B7CD-B558E3F0B776}" sibTransId="{F2BB61AA-BFA0-44C4-917C-0BC27A88D8B2}"/>
    <dgm:cxn modelId="{8D411CDE-B432-4378-9D84-89D749CFBF3B}" type="presParOf" srcId="{B1C2EAD9-5902-4D25-A90F-653D02EC36FB}" destId="{A81F62ED-C739-4F8A-A976-45F3E038F8BA}" srcOrd="0" destOrd="0" presId="urn:microsoft.com/office/officeart/2005/8/layout/arrow5"/>
    <dgm:cxn modelId="{B547FCB3-3395-49CA-B036-FDF2567D2952}" type="presParOf" srcId="{B1C2EAD9-5902-4D25-A90F-653D02EC36FB}" destId="{946DD049-D5A0-4291-A4D0-6BA3AE72EFE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20876-00DE-46A1-947F-E71D720F38F3}">
      <dsp:nvSpPr>
        <dsp:cNvPr id="0" name=""/>
        <dsp:cNvSpPr/>
      </dsp:nvSpPr>
      <dsp:spPr>
        <a:xfrm>
          <a:off x="38723" y="634767"/>
          <a:ext cx="2722091" cy="1381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Budżet początkowy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800 000 zł </a:t>
          </a:r>
        </a:p>
      </dsp:txBody>
      <dsp:txXfrm>
        <a:off x="79184" y="675228"/>
        <a:ext cx="2641169" cy="1300534"/>
      </dsp:txXfrm>
    </dsp:sp>
    <dsp:sp modelId="{FC65DF7E-66EF-4EC5-9434-27AAA42931E0}">
      <dsp:nvSpPr>
        <dsp:cNvPr id="0" name=""/>
        <dsp:cNvSpPr/>
      </dsp:nvSpPr>
      <dsp:spPr>
        <a:xfrm>
          <a:off x="2982056" y="1039994"/>
          <a:ext cx="469034" cy="571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900" kern="1200"/>
        </a:p>
      </dsp:txBody>
      <dsp:txXfrm>
        <a:off x="2982056" y="1154194"/>
        <a:ext cx="328324" cy="342602"/>
      </dsp:txXfrm>
    </dsp:sp>
    <dsp:sp modelId="{DFC404DC-7E9C-4028-B5A9-67EE2477B735}">
      <dsp:nvSpPr>
        <dsp:cNvPr id="0" name=""/>
        <dsp:cNvSpPr/>
      </dsp:nvSpPr>
      <dsp:spPr>
        <a:xfrm>
          <a:off x="3645784" y="634767"/>
          <a:ext cx="2417664" cy="1381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Po aktualizacji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750 000 zł</a:t>
          </a:r>
        </a:p>
      </dsp:txBody>
      <dsp:txXfrm>
        <a:off x="3686245" y="675228"/>
        <a:ext cx="2336742" cy="1300534"/>
      </dsp:txXfrm>
    </dsp:sp>
    <dsp:sp modelId="{BE054C80-F712-49FA-8645-800C1897A69F}">
      <dsp:nvSpPr>
        <dsp:cNvPr id="0" name=""/>
        <dsp:cNvSpPr/>
      </dsp:nvSpPr>
      <dsp:spPr>
        <a:xfrm>
          <a:off x="6240496" y="1039994"/>
          <a:ext cx="375340" cy="571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900" kern="1200"/>
        </a:p>
      </dsp:txBody>
      <dsp:txXfrm>
        <a:off x="6240496" y="1154194"/>
        <a:ext cx="262738" cy="342602"/>
      </dsp:txXfrm>
    </dsp:sp>
    <dsp:sp modelId="{C9B6F30A-D098-4466-AB5E-44544445734F}">
      <dsp:nvSpPr>
        <dsp:cNvPr id="0" name=""/>
        <dsp:cNvSpPr/>
      </dsp:nvSpPr>
      <dsp:spPr>
        <a:xfrm>
          <a:off x="6771638" y="634767"/>
          <a:ext cx="2805945" cy="1381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Faktycznie wydano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733 790,21 zł</a:t>
          </a:r>
        </a:p>
      </dsp:txBody>
      <dsp:txXfrm>
        <a:off x="6812099" y="675228"/>
        <a:ext cx="2725023" cy="1300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F62ED-C739-4F8A-A976-45F3E038F8BA}">
      <dsp:nvSpPr>
        <dsp:cNvPr id="0" name=""/>
        <dsp:cNvSpPr/>
      </dsp:nvSpPr>
      <dsp:spPr>
        <a:xfrm rot="16200000">
          <a:off x="514" y="754303"/>
          <a:ext cx="1931558" cy="1931558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1 badanie</a:t>
          </a:r>
        </a:p>
      </dsp:txBody>
      <dsp:txXfrm rot="5400000">
        <a:off x="514" y="1237192"/>
        <a:ext cx="1593535" cy="965779"/>
      </dsp:txXfrm>
    </dsp:sp>
    <dsp:sp modelId="{946DD049-D5A0-4291-A4D0-6BA3AE72EFEC}">
      <dsp:nvSpPr>
        <dsp:cNvPr id="0" name=""/>
        <dsp:cNvSpPr/>
      </dsp:nvSpPr>
      <dsp:spPr>
        <a:xfrm rot="5400000">
          <a:off x="2100375" y="754303"/>
          <a:ext cx="1931558" cy="1931558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9 rekomendacji</a:t>
          </a:r>
        </a:p>
      </dsp:txBody>
      <dsp:txXfrm rot="-5400000">
        <a:off x="2438398" y="1237193"/>
        <a:ext cx="1593535" cy="9657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F62ED-C739-4F8A-A976-45F3E038F8BA}">
      <dsp:nvSpPr>
        <dsp:cNvPr id="0" name=""/>
        <dsp:cNvSpPr/>
      </dsp:nvSpPr>
      <dsp:spPr>
        <a:xfrm rot="16200000">
          <a:off x="731" y="561365"/>
          <a:ext cx="1941403" cy="19414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1 badanie</a:t>
          </a:r>
        </a:p>
      </dsp:txBody>
      <dsp:txXfrm rot="5400000">
        <a:off x="731" y="1046716"/>
        <a:ext cx="1601657" cy="970701"/>
      </dsp:txXfrm>
    </dsp:sp>
    <dsp:sp modelId="{946DD049-D5A0-4291-A4D0-6BA3AE72EFEC}">
      <dsp:nvSpPr>
        <dsp:cNvPr id="0" name=""/>
        <dsp:cNvSpPr/>
      </dsp:nvSpPr>
      <dsp:spPr>
        <a:xfrm rot="5400000">
          <a:off x="2090313" y="561365"/>
          <a:ext cx="1941403" cy="19414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5 rekomendacji</a:t>
          </a:r>
        </a:p>
      </dsp:txBody>
      <dsp:txXfrm rot="-5400000">
        <a:off x="2430059" y="1046716"/>
        <a:ext cx="1601657" cy="9707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F62ED-C739-4F8A-A976-45F3E038F8BA}">
      <dsp:nvSpPr>
        <dsp:cNvPr id="0" name=""/>
        <dsp:cNvSpPr/>
      </dsp:nvSpPr>
      <dsp:spPr>
        <a:xfrm rot="16200000">
          <a:off x="731" y="561365"/>
          <a:ext cx="1941403" cy="19414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1 badanie</a:t>
          </a:r>
        </a:p>
      </dsp:txBody>
      <dsp:txXfrm rot="5400000">
        <a:off x="731" y="1046716"/>
        <a:ext cx="1601657" cy="970701"/>
      </dsp:txXfrm>
    </dsp:sp>
    <dsp:sp modelId="{946DD049-D5A0-4291-A4D0-6BA3AE72EFEC}">
      <dsp:nvSpPr>
        <dsp:cNvPr id="0" name=""/>
        <dsp:cNvSpPr/>
      </dsp:nvSpPr>
      <dsp:spPr>
        <a:xfrm rot="5400000">
          <a:off x="2090313" y="561365"/>
          <a:ext cx="1941403" cy="19414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4 rekomendacje</a:t>
          </a:r>
        </a:p>
      </dsp:txBody>
      <dsp:txXfrm rot="-5400000">
        <a:off x="2430059" y="1046716"/>
        <a:ext cx="1601657" cy="970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4" y="1973820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59115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31.03.2025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6" y="1983574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6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8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1" b="1">
                <a:solidFill>
                  <a:schemeClr val="tx2"/>
                </a:solidFill>
              </a:defRPr>
            </a:lvl1pPr>
            <a:lvl2pPr marL="503980" indent="0" algn="ctr">
              <a:buNone/>
              <a:defRPr sz="2205"/>
            </a:lvl2pPr>
            <a:lvl3pPr marL="1007959" indent="0" algn="ctr">
              <a:buNone/>
              <a:defRPr sz="1984"/>
            </a:lvl3pPr>
            <a:lvl4pPr marL="1511939" indent="0" algn="ctr">
              <a:buNone/>
              <a:defRPr sz="1764"/>
            </a:lvl4pPr>
            <a:lvl5pPr marL="2015919" indent="0" algn="ctr">
              <a:buNone/>
              <a:defRPr sz="1764"/>
            </a:lvl5pPr>
            <a:lvl6pPr marL="2519899" indent="0" algn="ctr">
              <a:buNone/>
              <a:defRPr sz="1764"/>
            </a:lvl6pPr>
            <a:lvl7pPr marL="3023878" indent="0" algn="ctr">
              <a:buNone/>
              <a:defRPr sz="1764"/>
            </a:lvl7pPr>
            <a:lvl8pPr marL="3527858" indent="0" algn="ctr">
              <a:buNone/>
              <a:defRPr sz="1764"/>
            </a:lvl8pPr>
            <a:lvl9pPr marL="4031837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31.03.2025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2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31.03.2025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50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7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1" y="4500564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3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4" y="5195721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8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5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6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6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1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1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80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6" y="899838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8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3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5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59" rtl="0" eaLnBrk="1" latinLnBrk="0" hangingPunct="1">
        <a:lnSpc>
          <a:spcPts val="3600"/>
        </a:lnSpc>
        <a:spcBef>
          <a:spcPct val="0"/>
        </a:spcBef>
        <a:buNone/>
        <a:defRPr sz="2801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90" indent="-251990" algn="l" defTabSz="1007959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70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49" indent="-251990" algn="l" defTabSz="1007959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2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909" indent="-251990" algn="l" defTabSz="1007959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8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6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84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828" indent="-251990" algn="l" defTabSz="100795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80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5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1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99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58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837" algn="l" defTabSz="100795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bin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uszeue.kujawsko-pomorskie.pl/" TargetMode="External"/><Relationship Id="rId2" Type="http://schemas.openxmlformats.org/officeDocument/2006/relationships/hyperlink" Target="http://www.mojregion.eu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unduszeue.kujawsko-pomorskie.pl/dokumenty/" TargetMode="External"/><Relationship Id="rId5" Type="http://schemas.openxmlformats.org/officeDocument/2006/relationships/hyperlink" Target="mailto:j.konkel@kujawsko-pomorskie.pl" TargetMode="External"/><Relationship Id="rId4" Type="http://schemas.openxmlformats.org/officeDocument/2006/relationships/hyperlink" Target="mailto:j.rudnicka@kujawsko-pomorskie.p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2058" y="2843733"/>
            <a:ext cx="7920115" cy="1107677"/>
          </a:xfrm>
        </p:spPr>
        <p:txBody>
          <a:bodyPr>
            <a:normAutofit fontScale="90000"/>
          </a:bodyPr>
          <a:lstStyle/>
          <a:p>
            <a:r>
              <a:rPr lang="pl-PL" dirty="0"/>
              <a:t>Podsumowanie realizacji Planu Ewaluacji Programu FEdKP 2021-2027 i Sprawozdanie z monitorowania wdrażania rekomendacji z badań ewaluacyjnych za 2024 r.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l-PL" dirty="0"/>
            </a:br>
            <a:br>
              <a:rPr lang="pl-PL" altLang="pl-PL" dirty="0"/>
            </a:br>
            <a:br>
              <a:rPr lang="pl-PL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336" y="5364013"/>
            <a:ext cx="7992476" cy="934702"/>
          </a:xfrm>
        </p:spPr>
        <p:txBody>
          <a:bodyPr>
            <a:normAutofit fontScale="32500" lnSpcReduction="20000"/>
          </a:bodyPr>
          <a:lstStyle/>
          <a:p>
            <a:pPr>
              <a:spcBef>
                <a:spcPts val="0"/>
              </a:spcBef>
            </a:pPr>
            <a:r>
              <a:rPr lang="pl-PL" sz="6200" dirty="0"/>
              <a:t>Posiedzenie KM FEdKP 2021-2027</a:t>
            </a:r>
          </a:p>
          <a:p>
            <a:pPr>
              <a:spcBef>
                <a:spcPts val="0"/>
              </a:spcBef>
            </a:pPr>
            <a:r>
              <a:rPr lang="pl-PL" sz="3100" dirty="0"/>
              <a:t>Biuro Ewaluacji Wydziału Analiz i Ewaluacji w Departamencie Zarządzania Funduszami Europejskimi dla Kujaw i Pomorza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0" y="6444134"/>
            <a:ext cx="10058399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02F312-4D10-59C5-72D5-1DB54CD23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F00EE8FE-2367-8658-80EF-A2BEF433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890" y="899838"/>
            <a:ext cx="5040560" cy="5939999"/>
          </a:xfrm>
        </p:spPr>
        <p:txBody>
          <a:bodyPr>
            <a:normAutofit fontScale="90000"/>
          </a:bodyPr>
          <a:lstStyle/>
          <a:p>
            <a:r>
              <a:rPr lang="pl-PL" dirty="0"/>
              <a:t>Plan Ewaluacji Programu FEdKP 2021-2027</a:t>
            </a:r>
            <a:br>
              <a:rPr lang="pl-PL" dirty="0"/>
            </a:br>
            <a:br>
              <a:rPr lang="pl-PL" dirty="0"/>
            </a:br>
            <a:r>
              <a:rPr lang="pl-PL" dirty="0"/>
              <a:t>- przyjęty 17 listopada 2023 r. uchwałą KM FEdKP 2021-2027 nr 160/2023</a:t>
            </a:r>
            <a:br>
              <a:rPr lang="pl-PL" dirty="0"/>
            </a:br>
            <a:br>
              <a:rPr lang="pl-PL" dirty="0"/>
            </a:br>
            <a:r>
              <a:rPr lang="pl-PL" dirty="0"/>
              <a:t>- zaktualizowany 10 grudnia 2024 r. uchwałą KM FEdKP 2021-2027 nr 118/24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45CD4C9-22BD-6210-8B99-26C597D70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63" y="718123"/>
            <a:ext cx="4320479" cy="630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6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7F9C1-18FA-CBF1-0E0F-3D1592E95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2" y="899838"/>
            <a:ext cx="9865096" cy="1080001"/>
          </a:xfrm>
        </p:spPr>
        <p:txBody>
          <a:bodyPr/>
          <a:lstStyle/>
          <a:p>
            <a:r>
              <a:rPr lang="pl-PL" dirty="0"/>
              <a:t>Informacja o finansowej realizacji Planu Ewaluacji FEdKP 2021-2027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A16AB7-BC9D-2C46-0873-D74D8D068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38" y="1979837"/>
            <a:ext cx="10081120" cy="4680002"/>
          </a:xfrm>
        </p:spPr>
        <p:txBody>
          <a:bodyPr/>
          <a:lstStyle/>
          <a:p>
            <a:r>
              <a:rPr lang="pl-PL" sz="2400" b="1" dirty="0"/>
              <a:t>Środki na ewaluację z kategorii interwencji 181 (EFRR i EFS+) to:</a:t>
            </a:r>
          </a:p>
          <a:p>
            <a:pPr marL="0" indent="0">
              <a:buNone/>
            </a:pPr>
            <a:r>
              <a:rPr lang="pl-PL" sz="2400" b="1" dirty="0"/>
              <a:t> </a:t>
            </a:r>
            <a:br>
              <a:rPr lang="pl-PL" sz="2400" b="1" dirty="0"/>
            </a:b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r>
              <a:rPr lang="pl-PL" sz="2400" b="1" dirty="0"/>
              <a:t>Realizacja budżetu na zadanie: ewaluacja i badania w 2024 r.: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 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B11DF7-5EAD-E713-17DA-DC82472CE8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A924ACD-2B57-5664-4DD9-5CE71235C9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2266506"/>
              </p:ext>
            </p:extLst>
          </p:nvPr>
        </p:nvGraphicFramePr>
        <p:xfrm>
          <a:off x="233339" y="4355901"/>
          <a:ext cx="979308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amka 5">
            <a:extLst>
              <a:ext uri="{FF2B5EF4-FFF2-40B4-BE49-F238E27FC236}">
                <a16:creationId xmlns:a16="http://schemas.microsoft.com/office/drawing/2014/main" id="{48826A01-0820-A83A-FD7C-6DDC61AEA137}"/>
              </a:ext>
            </a:extLst>
          </p:cNvPr>
          <p:cNvSpPr/>
          <p:nvPr/>
        </p:nvSpPr>
        <p:spPr>
          <a:xfrm>
            <a:off x="2753618" y="2444302"/>
            <a:ext cx="3672408" cy="914400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rgbClr val="0070C0"/>
                </a:solidFill>
              </a:rPr>
              <a:t>1 100 000 €</a:t>
            </a:r>
          </a:p>
        </p:txBody>
      </p:sp>
    </p:spTree>
    <p:extLst>
      <p:ext uri="{BB962C8B-B14F-4D97-AF65-F5344CB8AC3E}">
        <p14:creationId xmlns:p14="http://schemas.microsoft.com/office/powerpoint/2010/main" val="283690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C8EFB5-81D3-B2FD-C9AC-641EBA93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Badania z Planu Ewaluacji FEdKP 2021-2027 zrealizowane w 2024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C4C05E-0614-DD19-E844-93C8F5D01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905" y="1979837"/>
            <a:ext cx="8083585" cy="4680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Ewaluacja ex-post Regionalnego Programu Operacyjnego Województwa Kujawsko-Pomorskiego na lata 2014-2020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Oszacowanie wartości wskaźnika rezultatu długoterminowego EFS Liczba osób znajdujących się w lepszej sytuacji na rynku pracy sześć miesięcy po opuszczeniu programu w ramach RPO WK-P 2014-2020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Ewaluacja bieżąca kryteriów i systemu wyboru projektów w ramach programu Fundusze Europejskie dla Kujaw i Pomorza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26E164B-F0EF-0A5D-FCE9-DE99972310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95CF99B4-8680-6A66-2C8C-62EE27F50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7" y="1809028"/>
            <a:ext cx="2213559" cy="147570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CF98193-8731-0CEF-049E-D8E88D444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86" y="3491805"/>
            <a:ext cx="1259558" cy="125955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4920B14F-5BE2-191D-D1D5-EB5022B49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03" y="5165505"/>
            <a:ext cx="1386421" cy="10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07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20ACDA-54B3-6AB9-7953-55137A39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83" y="899838"/>
            <a:ext cx="9520067" cy="1080001"/>
          </a:xfrm>
        </p:spPr>
        <p:txBody>
          <a:bodyPr>
            <a:normAutofit fontScale="90000"/>
          </a:bodyPr>
          <a:lstStyle/>
          <a:p>
            <a:r>
              <a:rPr lang="pl-PL" dirty="0"/>
              <a:t>Szkolenia dla GSE FEdKP 2021-2027 zorganizowane w 2024r.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F1D6AB-942C-AE48-9418-401B7C719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1570" y="1619597"/>
            <a:ext cx="8136904" cy="5040242"/>
          </a:xfrm>
        </p:spPr>
        <p:txBody>
          <a:bodyPr>
            <a:normAutofit/>
          </a:bodyPr>
          <a:lstStyle/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Planowanie i realizacja ewaluacji zgodnej z zasadami równościowymi w perspektywie 2021-2027 - 22 kwietnia 2024 r. </a:t>
            </a:r>
          </a:p>
          <a:p>
            <a:endParaRPr lang="pl-PL" sz="2800" b="1" dirty="0"/>
          </a:p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Zastosowanie AI w ewaluacji </a:t>
            </a:r>
            <a:br>
              <a:rPr lang="pl-PL" sz="2800" b="1" dirty="0"/>
            </a:br>
            <a:r>
              <a:rPr lang="pl-PL" sz="2800" b="1" dirty="0"/>
              <a:t>- 26-27 listopada 2024 r.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198EB7-1F5F-7FFF-DAC5-58BDE32D31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0B35D9F-862F-C891-E06C-CB366E46B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77" y="2014752"/>
            <a:ext cx="1274469" cy="1189021"/>
          </a:xfrm>
          <a:prstGeom prst="rect">
            <a:avLst/>
          </a:prstGeom>
        </p:spPr>
      </p:pic>
      <p:pic>
        <p:nvPicPr>
          <p:cNvPr id="9" name="Grafika 8" descr="Robot">
            <a:extLst>
              <a:ext uri="{FF2B5EF4-FFF2-40B4-BE49-F238E27FC236}">
                <a16:creationId xmlns:a16="http://schemas.microsoft.com/office/drawing/2014/main" id="{47621568-1889-9E18-8057-501D67946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383" y="3995861"/>
            <a:ext cx="138316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7E787A-D736-A11C-A17C-C0E31EDC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Badania ewaluacyjne zaplanowane na 2025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DCA1C6-3818-B251-A2D3-28902BC7D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626" y="2266308"/>
            <a:ext cx="7704856" cy="4680002"/>
          </a:xfrm>
        </p:spPr>
        <p:txBody>
          <a:bodyPr/>
          <a:lstStyle/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Ocena zainteresowania naborami FEdKP 2021-2027 – raport końcowy wrzesień 2025</a:t>
            </a:r>
          </a:p>
          <a:p>
            <a:endParaRPr lang="pl-PL" sz="2800" b="1" dirty="0"/>
          </a:p>
          <a:p>
            <a:endParaRPr lang="pl-PL" sz="2800" b="1" dirty="0"/>
          </a:p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Ewaluacja systemu realizacji FEdKP 2021-2027 – raport końcowy październik 2025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59E96D-ED89-4C20-833F-F997003BF1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6" name="Grafika 5" descr="Marketing">
            <a:extLst>
              <a:ext uri="{FF2B5EF4-FFF2-40B4-BE49-F238E27FC236}">
                <a16:creationId xmlns:a16="http://schemas.microsoft.com/office/drawing/2014/main" id="{E8FDE5A1-AEA6-0E74-B332-6E4E69DBE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3458" y="2267669"/>
            <a:ext cx="1296144" cy="1224136"/>
          </a:xfrm>
          <a:prstGeom prst="rect">
            <a:avLst/>
          </a:prstGeom>
        </p:spPr>
      </p:pic>
      <p:pic>
        <p:nvPicPr>
          <p:cNvPr id="8" name="Grafika 7" descr="Części układanki">
            <a:extLst>
              <a:ext uri="{FF2B5EF4-FFF2-40B4-BE49-F238E27FC236}">
                <a16:creationId xmlns:a16="http://schemas.microsoft.com/office/drawing/2014/main" id="{253881CF-D3DE-0CA8-910A-1C64F4C94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3458" y="4690331"/>
            <a:ext cx="1296144" cy="122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2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18AA24-6A7D-E3DB-A035-A8116027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VI Międzyregionalna Konferencja Ewaluacyjna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21E1FA-B335-85ED-806C-A84E5B827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678" y="1979837"/>
            <a:ext cx="7920780" cy="204138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pl-PL" sz="2800" b="1" dirty="0"/>
              <a:t>Planowany termin 25-26 września 2025 r.</a:t>
            </a:r>
          </a:p>
          <a:p>
            <a:pPr marL="625475" indent="-250825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l-PL" sz="2800" b="1" dirty="0"/>
              <a:t>Pierwszy dzień - plenarny</a:t>
            </a:r>
          </a:p>
          <a:p>
            <a:pPr marL="625475" indent="-250825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l-PL" sz="2800" b="1" dirty="0"/>
              <a:t>Drugi dzień  - wizyta studyjna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B17EDFE-5DC0-BCF7-2138-38CBC4278F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6" name="Grafika 5" descr="Klasa">
            <a:extLst>
              <a:ext uri="{FF2B5EF4-FFF2-40B4-BE49-F238E27FC236}">
                <a16:creationId xmlns:a16="http://schemas.microsoft.com/office/drawing/2014/main" id="{AE84C13E-D4F2-7D37-DD99-5041C9FB5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02" y="1979837"/>
            <a:ext cx="1368152" cy="1439960"/>
          </a:xfrm>
          <a:prstGeom prst="rect">
            <a:avLst/>
          </a:prstGeom>
        </p:spPr>
      </p:pic>
      <p:sp>
        <p:nvSpPr>
          <p:cNvPr id="7" name="Schemat blokowy: proces alternatywny 6">
            <a:extLst>
              <a:ext uri="{FF2B5EF4-FFF2-40B4-BE49-F238E27FC236}">
                <a16:creationId xmlns:a16="http://schemas.microsoft.com/office/drawing/2014/main" id="{A6A960C2-4F26-81BC-3FEF-F4C1AC2FD183}"/>
              </a:ext>
            </a:extLst>
          </p:cNvPr>
          <p:cNvSpPr/>
          <p:nvPr/>
        </p:nvSpPr>
        <p:spPr>
          <a:xfrm>
            <a:off x="2897634" y="6228109"/>
            <a:ext cx="3960440" cy="720080"/>
          </a:xfrm>
          <a:prstGeom prst="flowChartAlternateProcess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870 000 zł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10D5122-8F2B-6C20-FDF9-3CAB547B82F3}"/>
              </a:ext>
            </a:extLst>
          </p:cNvPr>
          <p:cNvSpPr txBox="1"/>
          <p:nvPr/>
        </p:nvSpPr>
        <p:spPr>
          <a:xfrm>
            <a:off x="408463" y="5461177"/>
            <a:ext cx="957706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500" b="1" dirty="0"/>
              <a:t>Łącznie planowany budżet na zadanie: ewaluacja i badania w 2025 r.:</a:t>
            </a:r>
          </a:p>
        </p:txBody>
      </p:sp>
    </p:spTree>
    <p:extLst>
      <p:ext uri="{BB962C8B-B14F-4D97-AF65-F5344CB8AC3E}">
        <p14:creationId xmlns:p14="http://schemas.microsoft.com/office/powerpoint/2010/main" val="361983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C1D03D-8C2F-48E7-5775-E4A4F8C2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5" y="899838"/>
            <a:ext cx="10314457" cy="1080001"/>
          </a:xfrm>
        </p:spPr>
        <p:txBody>
          <a:bodyPr/>
          <a:lstStyle/>
          <a:p>
            <a:r>
              <a:rPr lang="pl-PL" dirty="0"/>
              <a:t>Inne zadania realizowane przez Jednostkę Ewaluacyjną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CDB7DD-CC35-C473-09E3-1E030AA14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78" y="1979837"/>
            <a:ext cx="9721080" cy="4680002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pl-PL" sz="2800" dirty="0"/>
              <a:t>Monitorowanie wdrażania rekomendacji oraz prowadzenie bazy rekomendacji</a:t>
            </a:r>
          </a:p>
          <a:p>
            <a:pPr>
              <a:spcAft>
                <a:spcPts val="1800"/>
              </a:spcAft>
            </a:pPr>
            <a:r>
              <a:rPr lang="pl-PL" sz="2800" dirty="0"/>
              <a:t>Informacja roczna do KJE nt. badań ewaluacyjnych realizowanych w roku poprzednim</a:t>
            </a:r>
          </a:p>
          <a:p>
            <a:pPr>
              <a:spcAft>
                <a:spcPts val="1800"/>
              </a:spcAft>
            </a:pPr>
            <a:r>
              <a:rPr lang="pl-PL" sz="2800" dirty="0"/>
              <a:t>Współpraca z GSE FEdKP 2021-2027</a:t>
            </a:r>
          </a:p>
          <a:p>
            <a:pPr>
              <a:spcAft>
                <a:spcPts val="1800"/>
              </a:spcAft>
            </a:pPr>
            <a:r>
              <a:rPr lang="pl-PL" sz="2800" dirty="0"/>
              <a:t>Aktualizacja Planu Ewaluacji FEdKP 2021-2027</a:t>
            </a:r>
          </a:p>
          <a:p>
            <a:pPr>
              <a:spcAft>
                <a:spcPts val="1800"/>
              </a:spcAft>
            </a:pPr>
            <a:r>
              <a:rPr lang="pl-PL" sz="2800" dirty="0"/>
              <a:t>Upowszechnianie wyników badań na spotkaniach</a:t>
            </a:r>
            <a:br>
              <a:rPr lang="pl-PL" sz="2800" dirty="0"/>
            </a:br>
            <a:r>
              <a:rPr lang="pl-PL" sz="2800" dirty="0"/>
              <a:t> i na stronie www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A1BDD2A-AD1A-7B47-7A40-40E3691578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0294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32B16-1A45-F13A-8FD1-E67FEB36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D988F3-7293-D874-C8CE-70510A14C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6" y="899838"/>
            <a:ext cx="8928892" cy="1080001"/>
          </a:xfrm>
        </p:spPr>
        <p:txBody>
          <a:bodyPr>
            <a:normAutofit/>
          </a:bodyPr>
          <a:lstStyle/>
          <a:p>
            <a:r>
              <a:rPr lang="pl-PL" dirty="0"/>
              <a:t>Monitorowanie wdrażania rekomendacji za 2024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7D3319-5860-D52F-DA38-58CDDD5A8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8" y="1979837"/>
            <a:ext cx="8784494" cy="4680002"/>
          </a:xfrm>
        </p:spPr>
        <p:txBody>
          <a:bodyPr>
            <a:normAutofit/>
          </a:bodyPr>
          <a:lstStyle/>
          <a:p>
            <a:pPr marL="0" defTabSz="457200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Zgodnie z przyjętym systemem monitorowania rekomendacji z przeprowadzanych badań ewaluacyjnych, do końca I kw. danego roku Jednostka Ewaluacyjna przeprowadza proces monitorowania wdrażania rekomendacji przekazanych do adresatów, poprzez zbieranie informacji zwrotnej i na tej podstawie opracowuje Sprawozdanie z monitorowania wdrażania rekomendacji. </a:t>
            </a:r>
          </a:p>
          <a:p>
            <a:pPr marL="0" defTabSz="457200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 I kw. 2025 roku JE przeprowadziła, po raz pierwszy, monitorowanie rekomendacji z badań zrealizowanych zarówno dla programu RPO WK-P 2014-2020 oraz FEdKP 2021-2027.</a:t>
            </a:r>
          </a:p>
          <a:p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Badania ewaluacyjne są ujęte w Planach Ewaluacji dla poszczególnych programów.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A724ED-F7C1-0FE5-20B7-E97D114532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8085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600D31-E970-4B82-E1C2-3052BFF80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6" y="899838"/>
            <a:ext cx="8928892" cy="1080001"/>
          </a:xfrm>
        </p:spPr>
        <p:txBody>
          <a:bodyPr/>
          <a:lstStyle/>
          <a:p>
            <a:r>
              <a:rPr lang="pl-PL" dirty="0"/>
              <a:t>Monitorowanie wdrażania rekomendacji za 2024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6BDDEB-632B-C5D3-D67E-4AD9DBE336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5526" y="1979819"/>
            <a:ext cx="4320000" cy="4680018"/>
          </a:xfrm>
          <a:ln>
            <a:noFill/>
          </a:ln>
        </p:spPr>
        <p:txBody>
          <a:bodyPr/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skierowanych do monitorowania w 2024 r. z badań ewaluacyjnych dla RPO WK-P 2014-2020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Monitorowaniu podlegały 22 rekomendacje z 9 badań ewaluacyjnych: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93935FD-E3FC-A45E-1C2D-EBD4C3D94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9272" y="1987880"/>
            <a:ext cx="4140000" cy="4680226"/>
          </a:xfrm>
          <a:ln>
            <a:noFill/>
          </a:ln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skierowanych do monitorowania w 2024 r. z badań ewaluacyjnych dla FEdKP 2021-2027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Monitorowaniu podlegało 9 rekomendacji z 1 badania ewaluacyjnego: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57854DA-2DC3-D2B8-25DD-1048357CEE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CE33C753-6B77-357E-47C4-890392FE02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424634"/>
              </p:ext>
            </p:extLst>
          </p:nvPr>
        </p:nvGraphicFramePr>
        <p:xfrm>
          <a:off x="892541" y="36909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A3DAE9F-58F0-793C-D2C9-3C0FF1246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2768861"/>
              </p:ext>
            </p:extLst>
          </p:nvPr>
        </p:nvGraphicFramePr>
        <p:xfrm>
          <a:off x="5899546" y="3403806"/>
          <a:ext cx="4032448" cy="3440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7D192E0-3275-3D96-4A74-DF74BCD18FBA}"/>
              </a:ext>
            </a:extLst>
          </p:cNvPr>
          <p:cNvSpPr txBox="1"/>
          <p:nvPr/>
        </p:nvSpPr>
        <p:spPr>
          <a:xfrm>
            <a:off x="906511" y="6434160"/>
            <a:ext cx="40213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Źródło: opracowanie własne</a:t>
            </a:r>
            <a:r>
              <a:rPr lang="pl-PL" sz="1200" dirty="0">
                <a:solidFill>
                  <a:schemeClr val="accent1">
                    <a:lumMod val="50000"/>
                  </a:schemeClr>
                </a:solidFill>
              </a:rPr>
              <a:t>, stan na 31.12.2024 r.</a:t>
            </a:r>
          </a:p>
        </p:txBody>
      </p:sp>
    </p:spTree>
    <p:extLst>
      <p:ext uri="{BB962C8B-B14F-4D97-AF65-F5344CB8AC3E}">
        <p14:creationId xmlns:p14="http://schemas.microsoft.com/office/powerpoint/2010/main" val="1189424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0EF49-6A54-1136-8208-A1397F70E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6" y="899838"/>
            <a:ext cx="8928892" cy="1080001"/>
          </a:xfrm>
        </p:spPr>
        <p:txBody>
          <a:bodyPr/>
          <a:lstStyle/>
          <a:p>
            <a:r>
              <a:rPr lang="pl-PL" dirty="0"/>
              <a:t>Monitorowanie wdrażania rekomendacji za 2024 r.</a:t>
            </a:r>
            <a:br>
              <a:rPr lang="pl-PL" dirty="0"/>
            </a:br>
            <a:r>
              <a:rPr lang="pl-PL" dirty="0"/>
              <a:t>- 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55ABC4-30D4-5FC3-BB8D-334F704E95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zakończonych (wdrożonych) przez adresatów według badań dla RPO WK-P 2014-2020 - stan na 31.12.2024 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 I kw. 2025 roku w toku konsultacji zakończono 9 rekomendacji: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CA073D-C7C2-C4E5-F4D0-A27D89258B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zakończonych przez adresatów według badań dla FEdKP 2012-2027 - stan na 31.12.2024 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 I kw. 2025 roku w toku konsultacji zakończono 5 rekomendacji, w tym 3 zostały wdrożone, a 2 odrzucone:</a:t>
            </a:r>
          </a:p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21FF6A9-9167-8EBE-E97D-52E2144E2A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C6DF8732-7418-BA3C-66CA-BC17BBF4BF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233743"/>
              </p:ext>
            </p:extLst>
          </p:nvPr>
        </p:nvGraphicFramePr>
        <p:xfrm>
          <a:off x="925083" y="391663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276F7E39-4C31-6CEC-47CD-265AE67A934F}"/>
              </a:ext>
            </a:extLst>
          </p:cNvPr>
          <p:cNvSpPr txBox="1"/>
          <p:nvPr/>
        </p:nvSpPr>
        <p:spPr>
          <a:xfrm>
            <a:off x="925083" y="6659837"/>
            <a:ext cx="40213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Źródło: opracowanie własne</a:t>
            </a:r>
            <a:r>
              <a:rPr lang="pl-PL" sz="1200" dirty="0">
                <a:solidFill>
                  <a:schemeClr val="accent1">
                    <a:lumMod val="50000"/>
                  </a:schemeClr>
                </a:solidFill>
              </a:rPr>
              <a:t>, stan na 31.12.2024 r.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93EEC6A-C2E3-EA82-98B0-41CFE12F25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649578"/>
              </p:ext>
            </p:extLst>
          </p:nvPr>
        </p:nvGraphicFramePr>
        <p:xfrm>
          <a:off x="5899546" y="3779836"/>
          <a:ext cx="4032448" cy="3064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8622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A8EF78-BEBD-9E66-4452-8DB72D10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Monitorowanie wdrażania rekomendacji za 2024 r.</a:t>
            </a:r>
            <a:br>
              <a:rPr lang="pl-PL" dirty="0"/>
            </a:br>
            <a:r>
              <a:rPr lang="pl-PL" dirty="0"/>
              <a:t>- 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4F9733-501A-7730-1EF0-157B1C45D5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pozostałych do monitorowania w 2026 r. z badań ewaluacyjnych dla RPO WK-P 2014-2020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 2026 roku monitorowaniu podlegać będzie w sumie 13 rekomendacji z 5 badań:</a:t>
            </a:r>
          </a:p>
          <a:p>
            <a:pPr>
              <a:buFont typeface="Arial" panose="020B0604020202020204" pitchFamily="34" charset="0"/>
              <a:buChar char="•"/>
            </a:pPr>
            <a:endParaRPr lang="pl-PL" i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i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pl-PL" sz="1800" kern="50" dirty="0">
              <a:effectLst/>
              <a:latin typeface="Times New Roman" panose="02020603050405020304" pitchFamily="18" charset="0"/>
              <a:ea typeface="Lucida Sans Unicode" panose="020B0602030504020204" pitchFamily="34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5A5CB8D-DB93-0A6F-9AF0-A0B3CF233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572000" cy="468022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Liczba rekomendacji pozostałych do monitorowania w 2026 r. z badań ewaluacyjnych dla FEdKP 2021-2027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i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 2026 roku monitorowaniu podlegać będą w sumie 4 rekomendacje z 1 badania:</a:t>
            </a:r>
          </a:p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E5CCFB3-7020-24F0-E59C-7A014DC4D3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6398319C-0923-9E05-5A30-E37F841E54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430714"/>
              </p:ext>
            </p:extLst>
          </p:nvPr>
        </p:nvGraphicFramePr>
        <p:xfrm>
          <a:off x="593906" y="39417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882903D4-B5BF-FD20-F5DF-DF4A18F4D2FE}"/>
              </a:ext>
            </a:extLst>
          </p:cNvPr>
          <p:cNvSpPr txBox="1"/>
          <p:nvPr/>
        </p:nvSpPr>
        <p:spPr>
          <a:xfrm>
            <a:off x="809906" y="6922838"/>
            <a:ext cx="40213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Źródło: opracowanie własne</a:t>
            </a:r>
            <a:r>
              <a:rPr lang="pl-PL" sz="1200" dirty="0">
                <a:solidFill>
                  <a:schemeClr val="accent1">
                    <a:lumMod val="50000"/>
                  </a:schemeClr>
                </a:solidFill>
              </a:rPr>
              <a:t>, stan na 31.12.2024 r.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1552032-5B81-04E0-8063-BA0440EA2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1516679"/>
              </p:ext>
            </p:extLst>
          </p:nvPr>
        </p:nvGraphicFramePr>
        <p:xfrm>
          <a:off x="5899546" y="3779836"/>
          <a:ext cx="4032448" cy="3064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2444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320980-770B-2281-3E72-44BEF94B7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908" y="719837"/>
            <a:ext cx="8640381" cy="1080001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00000"/>
              </a:lnSpc>
            </a:pPr>
            <a:br>
              <a:rPr lang="pl-PL" altLang="pl-PL" sz="2800" b="1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r>
              <a:rPr lang="pl-PL" altLang="pl-PL" sz="2800" b="1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  <a:t>Więcej informacji o działaniach ewaluacyjnych na:</a:t>
            </a:r>
            <a:br>
              <a:rPr lang="pl-PL" altLang="pl-PL" sz="2800" b="1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  <a:hlinkClick r:id="rId2"/>
              </a:rPr>
              <a:t>www.mojregion.eu</a:t>
            </a:r>
            <a: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  <a:t> (zakładka: Ewaluacja)</a:t>
            </a:r>
            <a:b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  <a:t>lub na stronie </a:t>
            </a:r>
            <a: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  <a:hlinkClick r:id="rId3"/>
              </a:rPr>
              <a:t>www.funduszeue.kujawsko-pomorskie.pl</a:t>
            </a:r>
            <a:b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b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br>
              <a:rPr lang="pl-PL" altLang="pl-PL" sz="28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r>
              <a:rPr lang="pl-PL" altLang="pl-PL" sz="2200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rPr>
              <a:t>Kontakt:</a:t>
            </a:r>
            <a:br>
              <a:rPr lang="pl-PL" altLang="pl-PL" sz="20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Urząd Marszałkowski Województwa Kujawsko-Pomorskiego w Toruniu</a:t>
            </a:r>
            <a:br>
              <a:rPr lang="pl-PL" altLang="pl-PL" sz="1800" dirty="0">
                <a:latin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Departament Zarządzania Funduszami Europejskimi dla Kujaw i Pomorza</a:t>
            </a:r>
            <a:br>
              <a:rPr lang="pl-PL" altLang="pl-PL" sz="1800" dirty="0">
                <a:latin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Wydział Analiz i Ewaluacji</a:t>
            </a:r>
            <a:br>
              <a:rPr lang="pl-PL" altLang="pl-PL" sz="1800" dirty="0">
                <a:latin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Biuro Ewaluacji</a:t>
            </a:r>
            <a:br>
              <a:rPr lang="pl-PL" altLang="pl-PL" sz="1800" dirty="0">
                <a:latin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e-mail: </a:t>
            </a:r>
            <a:r>
              <a:rPr lang="pl-PL" altLang="pl-PL" sz="1800" dirty="0">
                <a:latin typeface="Calibri" panose="020F0502020204030204" pitchFamily="34" charset="0"/>
                <a:hlinkClick r:id="rId4"/>
              </a:rPr>
              <a:t>j.rudnicka@kujawsko-pomorskie.pl</a:t>
            </a:r>
            <a:r>
              <a:rPr lang="pl-PL" altLang="pl-PL" sz="1800" dirty="0">
                <a:latin typeface="Calibri" panose="020F0502020204030204" pitchFamily="34" charset="0"/>
              </a:rPr>
              <a:t>; </a:t>
            </a:r>
            <a:r>
              <a:rPr lang="pl-PL" altLang="pl-PL" sz="1800" dirty="0">
                <a:latin typeface="Calibri" panose="020F0502020204030204" pitchFamily="34" charset="0"/>
                <a:hlinkClick r:id="rId5"/>
              </a:rPr>
              <a:t>j.konkel@kujawsko-pomorskie.pl</a:t>
            </a:r>
            <a:r>
              <a:rPr lang="pl-PL" altLang="pl-PL" sz="1800" dirty="0">
                <a:latin typeface="Calibri" panose="020F0502020204030204" pitchFamily="34" charset="0"/>
              </a:rPr>
              <a:t> </a:t>
            </a:r>
            <a:br>
              <a:rPr lang="pl-PL" altLang="pl-PL" sz="1800" dirty="0">
                <a:latin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</a:rPr>
              <a:t>Tel.: 56 62 18 653; 56 62 15 927</a:t>
            </a:r>
            <a:br>
              <a:rPr lang="pl-PL" altLang="pl-PL" sz="2800" dirty="0">
                <a:latin typeface="Calibri" panose="020F0502020204030204" pitchFamily="34" charset="0"/>
              </a:rPr>
            </a:br>
            <a:endParaRPr lang="pl-PL" altLang="pl-PL" sz="2800" dirty="0">
              <a:solidFill>
                <a:schemeClr val="tx2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046B9F-948E-5A88-C567-308010B96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201" y="1722290"/>
            <a:ext cx="8640382" cy="977427"/>
          </a:xfrm>
        </p:spPr>
        <p:txBody>
          <a:bodyPr/>
          <a:lstStyle/>
          <a:p>
            <a:pPr marL="0" indent="0">
              <a:buNone/>
            </a:pPr>
            <a:endParaRPr lang="pl-PL" dirty="0">
              <a:hlinkClick r:id="rId6"/>
            </a:endParaRPr>
          </a:p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3F8D460-B8F5-59A4-3D38-77BBA81F5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04373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434" y="2843733"/>
            <a:ext cx="8567766" cy="28434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l-PL" sz="1800" dirty="0"/>
              <a:t>Dziękuję za uwagę</a:t>
            </a:r>
            <a:br>
              <a:rPr lang="pl-PL" sz="1800" dirty="0"/>
            </a:br>
            <a:br>
              <a:rPr lang="pl-PL" sz="1800" dirty="0"/>
            </a:br>
            <a:r>
              <a:rPr lang="pl-PL" sz="1800" dirty="0"/>
              <a:t>Jolanta Rudnicka</a:t>
            </a:r>
            <a:br>
              <a:rPr lang="pl-PL" sz="1800" dirty="0"/>
            </a:br>
            <a:br>
              <a:rPr lang="pl-PL" sz="1800" dirty="0"/>
            </a:br>
            <a:r>
              <a:rPr lang="pl-PL" sz="1800" dirty="0"/>
              <a:t>Departament Zarządzania Funduszami Europejskimi dla Kujaw i Pomorza </a:t>
            </a:r>
            <a:br>
              <a:rPr lang="pl-PL" sz="1800" dirty="0"/>
            </a:br>
            <a:r>
              <a:rPr lang="pl-PL" sz="1800" dirty="0"/>
              <a:t>Urząd Marszałkowski Województwa Kujawsko-Pomorskiego </a:t>
            </a: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084" y="5687192"/>
            <a:ext cx="7992466" cy="505772"/>
          </a:xfrm>
        </p:spPr>
        <p:txBody>
          <a:bodyPr>
            <a:normAutofit fontScale="32500" lnSpcReduction="20000"/>
          </a:bodyPr>
          <a:lstStyle/>
          <a:p>
            <a:r>
              <a:rPr lang="pl-PL" sz="3100" dirty="0"/>
              <a:t>Biuro Ewaluacji Wydziału Analiz i Ewaluacji w Departamencie Zarządzania Funduszami Europejskimi dla Kujaw i Pomorza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0" y="6444134"/>
            <a:ext cx="10058399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730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2190</TotalTime>
  <Words>845</Words>
  <Application>Microsoft Office PowerPoint</Application>
  <PresentationFormat>Niestandardowy</PresentationFormat>
  <Paragraphs>105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Open Sans</vt:lpstr>
      <vt:lpstr>Times New Roman</vt:lpstr>
      <vt:lpstr>Wingdings</vt:lpstr>
      <vt:lpstr>Motyw pakietu Office</vt:lpstr>
      <vt:lpstr>Podsumowanie realizacji Planu Ewaluacji Programu FEdKP 2021-2027 i Sprawozdanie z monitorowania wdrażania rekomendacji z badań ewaluacyjnych za 2024 r.     </vt:lpstr>
      <vt:lpstr>Plan Ewaluacji Programu FEdKP 2021-2027  - przyjęty 17 listopada 2023 r. uchwałą KM FEdKP 2021-2027 nr 160/2023  - zaktualizowany 10 grudnia 2024 r. uchwałą KM FEdKP 2021-2027 nr 118/24        </vt:lpstr>
      <vt:lpstr>Informacja o finansowej realizacji Planu Ewaluacji FEdKP 2021-2027</vt:lpstr>
      <vt:lpstr>Badania z Planu Ewaluacji FEdKP 2021-2027 zrealizowane w 2024 r.</vt:lpstr>
      <vt:lpstr>Szkolenia dla GSE FEdKP 2021-2027 zorganizowane w 2024r. </vt:lpstr>
      <vt:lpstr>Badania ewaluacyjne zaplanowane na 2025 r.</vt:lpstr>
      <vt:lpstr>VI Międzyregionalna Konferencja Ewaluacyjna</vt:lpstr>
      <vt:lpstr>Inne zadania realizowane przez Jednostkę Ewaluacyjną</vt:lpstr>
      <vt:lpstr>Monitorowanie wdrażania rekomendacji za 2024 r.</vt:lpstr>
      <vt:lpstr>Monitorowanie wdrażania rekomendacji za 2024 r.</vt:lpstr>
      <vt:lpstr>Monitorowanie wdrażania rekomendacji za 2024 r. - podsumowanie</vt:lpstr>
      <vt:lpstr>Monitorowanie wdrażania rekomendacji za 2024 r. - podsumowanie</vt:lpstr>
      <vt:lpstr> Więcej informacji o działaniach ewaluacyjnych na: www.mojregion.eu (zakładka: Ewaluacja) lub na stronie www.funduszeue.kujawsko-pomorskie.pl   Kontakt: Urząd Marszałkowski Województwa Kujawsko-Pomorskiego w Toruniu Departament Zarządzania Funduszami Europejskimi dla Kujaw i Pomorza Wydział Analiz i Ewaluacji Biuro Ewaluacji e-mail: j.rudnicka@kujawsko-pomorskie.pl; j.konkel@kujawsko-pomorskie.pl  Tel.: 56 62 18 653; 56 62 15 927 </vt:lpstr>
      <vt:lpstr>Dziękuję za uwagę  Jolanta Rudnicka  Departament Zarządzania Funduszami Europejskimi dla Kujaw i Pomorza  Urząd Marszałkowski Województwa Kujawsko-Pomorskiego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Mirela Kiełbasiewicz</cp:lastModifiedBy>
  <cp:revision>81</cp:revision>
  <dcterms:created xsi:type="dcterms:W3CDTF">2022-06-22T09:40:44Z</dcterms:created>
  <dcterms:modified xsi:type="dcterms:W3CDTF">2025-03-31T05:35:48Z</dcterms:modified>
</cp:coreProperties>
</file>