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7" r:id="rId5"/>
    <p:sldId id="264" r:id="rId6"/>
    <p:sldId id="269" r:id="rId7"/>
    <p:sldId id="259" r:id="rId8"/>
    <p:sldId id="260" r:id="rId9"/>
    <p:sldId id="270" r:id="rId10"/>
    <p:sldId id="272" r:id="rId11"/>
    <p:sldId id="273" r:id="rId12"/>
    <p:sldId id="275" r:id="rId13"/>
    <p:sldId id="276" r:id="rId14"/>
    <p:sldId id="274" r:id="rId15"/>
    <p:sldId id="271" r:id="rId16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CDDC5-CD5B-4838-A6AC-34B9A9E51578}" v="41" dt="2025-04-02T13:19:45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dalena Flisykowska" userId="4a9d70c6-e86b-4f09-9aa7-8804ef14384a" providerId="ADAL" clId="{BA5A62D1-E4B3-4F47-B6D8-FD6A6C94D498}"/>
    <pc:docChg chg="modSld">
      <pc:chgData name="Magdalena Flisykowska" userId="4a9d70c6-e86b-4f09-9aa7-8804ef14384a" providerId="ADAL" clId="{BA5A62D1-E4B3-4F47-B6D8-FD6A6C94D498}" dt="2025-04-03T08:25:24.882" v="4" actId="20577"/>
      <pc:docMkLst>
        <pc:docMk/>
      </pc:docMkLst>
      <pc:sldChg chg="modSp mod">
        <pc:chgData name="Magdalena Flisykowska" userId="4a9d70c6-e86b-4f09-9aa7-8804ef14384a" providerId="ADAL" clId="{BA5A62D1-E4B3-4F47-B6D8-FD6A6C94D498}" dt="2025-04-03T08:25:24.882" v="4" actId="20577"/>
        <pc:sldMkLst>
          <pc:docMk/>
          <pc:sldMk cId="3336043492" sldId="269"/>
        </pc:sldMkLst>
        <pc:spChg chg="mod">
          <ac:chgData name="Magdalena Flisykowska" userId="4a9d70c6-e86b-4f09-9aa7-8804ef14384a" providerId="ADAL" clId="{BA5A62D1-E4B3-4F47-B6D8-FD6A6C94D498}" dt="2025-04-03T08:25:24.882" v="4" actId="20577"/>
          <ac:spMkLst>
            <pc:docMk/>
            <pc:sldMk cId="3336043492" sldId="269"/>
            <ac:spMk id="4" creationId="{DC1D96C0-8C72-A5A1-4A01-5E1C60EF3C5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chemeClr val="tx1"/>
                </a:solidFill>
              </a:rPr>
              <a:t>Pacjenci leczeni w AOS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Pacjenci W.Sz.Z. AOS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7B-4A99-A1E6-003D4C534F50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77B-4A99-A1E6-003D4C534F50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7B-4A99-A1E6-003D4C534F50}"/>
              </c:ext>
            </c:extLst>
          </c:dPt>
          <c:dLbls>
            <c:dLbl>
              <c:idx val="0"/>
              <c:layout>
                <c:manualLayout>
                  <c:x val="-0.15990877214566929"/>
                  <c:y val="-7.641141262232943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7B-4A99-A1E6-003D4C534F50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Toruń</c:v>
                </c:pt>
                <c:pt idx="1">
                  <c:v>województwo kuj.-pom.</c:v>
                </c:pt>
                <c:pt idx="2">
                  <c:v>spoza województwa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50499</c:v>
                </c:pt>
                <c:pt idx="1">
                  <c:v>43832</c:v>
                </c:pt>
                <c:pt idx="2">
                  <c:v>1922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7B-4A99-A1E6-003D4C534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chemeClr val="tx1"/>
                </a:solidFill>
              </a:rPr>
              <a:t>Pacjenci Szpitala ogółem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Pacjenci Szpitala ogółem: 151.200 osób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C3-4E2A-812E-8F7C3AFEABF4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C3-4E2A-812E-8F7C3AFEABF4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FC3-4E2A-812E-8F7C3AFEABF4}"/>
              </c:ext>
            </c:extLst>
          </c:dPt>
          <c:dLbls>
            <c:dLbl>
              <c:idx val="0"/>
              <c:layout>
                <c:manualLayout>
                  <c:x val="-0.15990877214566929"/>
                  <c:y val="-7.641141262232943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C3-4E2A-812E-8F7C3AFEABF4}"/>
                </c:ext>
              </c:extLst>
            </c:dLbl>
            <c:dLbl>
              <c:idx val="2"/>
              <c:layout>
                <c:manualLayout>
                  <c:x val="-0.15993102488332192"/>
                  <c:y val="5.9489363789605093E-2"/>
                </c:manualLayout>
              </c:layout>
              <c:tx>
                <c:rich>
                  <a:bodyPr/>
                  <a:lstStyle/>
                  <a:p>
                    <a:fld id="{2F45A7A1-9961-4052-B8A3-39CC7BAB9D72}" type="VALUE">
                      <a:rPr lang="en-US"/>
                      <a:pPr/>
                      <a:t>[WARTOŚĆ]</a:t>
                    </a:fld>
                    <a:r>
                      <a:rPr lang="en-US" baseline="0"/>
                      <a:t>; </a:t>
                    </a:r>
                  </a:p>
                  <a:p>
                    <a:fld id="{8B9340D7-B82E-4560-8414-4CF6C4BDE3A2}" type="PERCENTAGE">
                      <a:rPr lang="en-US" baseline="0" smtClean="0"/>
                      <a:pPr/>
                      <a:t>[PROCENTOWE]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FC3-4E2A-812E-8F7C3AFEABF4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Toruń</c:v>
                </c:pt>
                <c:pt idx="1">
                  <c:v>województwo kuj.-pom.</c:v>
                </c:pt>
                <c:pt idx="2">
                  <c:v>spoza województwa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76178</c:v>
                </c:pt>
                <c:pt idx="1">
                  <c:v>70837</c:v>
                </c:pt>
                <c:pt idx="2">
                  <c:v>4185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C3-4E2A-812E-8F7C3AFEA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75"/>
      <c:rotY val="10"/>
      <c:rAngAx val="0"/>
      <c:perspective val="7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Lekarze specjaliści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3FF5-4C28-9680-B72D50068F3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FF5-4C28-9680-B72D50068F31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FF5-4C28-9680-B72D50068F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FF5-4C28-9680-B72D50068F31}"/>
              </c:ext>
            </c:extLst>
          </c:dPt>
          <c:dPt>
            <c:idx val="4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FF5-4C28-9680-B72D50068F31}"/>
              </c:ext>
            </c:extLst>
          </c:dPt>
          <c:dLbls>
            <c:dLbl>
              <c:idx val="0"/>
              <c:layout>
                <c:manualLayout>
                  <c:x val="-3.5937499999999997E-2"/>
                  <c:y val="-7.0312495674675094E-3"/>
                </c:manualLayout>
              </c:layout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rgbClr val="FF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F5-4C28-9680-B72D50068F31}"/>
                </c:ext>
              </c:extLst>
            </c:dLbl>
            <c:dLbl>
              <c:idx val="1"/>
              <c:layout>
                <c:manualLayout>
                  <c:x val="5.3124999999999999E-2"/>
                  <c:y val="-2.3437498558224745E-2"/>
                </c:manualLayout>
              </c:layout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rgbClr val="FF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F5-4C28-9680-B72D50068F31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Bydgoszcz</c:v>
                </c:pt>
                <c:pt idx="1">
                  <c:v>Toruń</c:v>
                </c:pt>
                <c:pt idx="2">
                  <c:v>Grudziądz</c:v>
                </c:pt>
                <c:pt idx="3">
                  <c:v>Włocławek</c:v>
                </c:pt>
                <c:pt idx="4">
                  <c:v>pozostały obszar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0.47</c:v>
                </c:pt>
                <c:pt idx="1">
                  <c:v>0.24</c:v>
                </c:pt>
                <c:pt idx="2">
                  <c:v>0.06</c:v>
                </c:pt>
                <c:pt idx="3">
                  <c:v>7.0000000000000007E-2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F5-4C28-9680-B72D50068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Onkologia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D2-4FBE-BFAD-58F4D3F1EB93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8D2-4FBE-BFAD-58F4D3F1EB93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D2-4FBE-BFAD-58F4D3F1EB93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8D2-4FBE-BFAD-58F4D3F1EB93}"/>
              </c:ext>
            </c:extLst>
          </c:dPt>
          <c:dLbls>
            <c:dLbl>
              <c:idx val="0"/>
              <c:layout>
                <c:manualLayout>
                  <c:x val="-0.22309225811909886"/>
                  <c:y val="8.4000751138444199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D2-4FBE-BFAD-58F4D3F1EB93}"/>
                </c:ext>
              </c:extLst>
            </c:dLbl>
            <c:dLbl>
              <c:idx val="1"/>
              <c:layout>
                <c:manualLayout>
                  <c:x val="0.16237268557573481"/>
                  <c:y val="-0.1287071029529130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D2-4FBE-BFAD-58F4D3F1EB93}"/>
                </c:ext>
              </c:extLst>
            </c:dLbl>
            <c:dLbl>
              <c:idx val="2"/>
              <c:layout>
                <c:manualLayout>
                  <c:x val="0.16371362244166904"/>
                  <c:y val="6.68731514952349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D2-4FBE-BFAD-58F4D3F1EB93}"/>
                </c:ext>
              </c:extLst>
            </c:dLbl>
            <c:dLbl>
              <c:idx val="3"/>
              <c:layout>
                <c:manualLayout>
                  <c:x val="8.9324391798082881E-2"/>
                  <c:y val="0.14878033895122295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D2-4FBE-BFAD-58F4D3F1EB93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4"/>
                <c:pt idx="0">
                  <c:v>Bydgoszcz</c:v>
                </c:pt>
                <c:pt idx="1">
                  <c:v>Toruń</c:v>
                </c:pt>
                <c:pt idx="2">
                  <c:v>Grudziądz</c:v>
                </c:pt>
                <c:pt idx="3">
                  <c:v>pozostały obszar</c:v>
                </c:pt>
              </c:strCache>
            </c:strRef>
          </c:cat>
          <c:val>
            <c:numRef>
              <c:f>Arkusz1!$B$2:$B$5</c:f>
              <c:numCache>
                <c:formatCode>#,##0</c:formatCode>
                <c:ptCount val="4"/>
                <c:pt idx="0">
                  <c:v>21</c:v>
                </c:pt>
                <c:pt idx="1">
                  <c:v>10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2-4FBE-BFAD-58F4D3F1E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Hematologia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D9-4560-B893-C96033B7F7ED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D9-4560-B893-C96033B7F7ED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D9-4560-B893-C96033B7F7ED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D9-4560-B893-C96033B7F7ED}"/>
              </c:ext>
            </c:extLst>
          </c:dPt>
          <c:dLbls>
            <c:dLbl>
              <c:idx val="0"/>
              <c:layout>
                <c:manualLayout>
                  <c:x val="-0.13899541767707527"/>
                  <c:y val="0.1307668654053800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D9-4560-B893-C96033B7F7ED}"/>
                </c:ext>
              </c:extLst>
            </c:dLbl>
            <c:dLbl>
              <c:idx val="1"/>
              <c:layout>
                <c:manualLayout>
                  <c:x val="-2.6906776997712521E-2"/>
                  <c:y val="-0.2011167697123153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D9-4560-B893-C96033B7F7ED}"/>
                </c:ext>
              </c:extLst>
            </c:dLbl>
            <c:dLbl>
              <c:idx val="2"/>
              <c:layout>
                <c:manualLayout>
                  <c:x val="0.11533543955007901"/>
                  <c:y val="-8.747580317803037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D9-4560-B893-C96033B7F7ED}"/>
                </c:ext>
              </c:extLst>
            </c:dLbl>
            <c:dLbl>
              <c:idx val="3"/>
              <c:layout>
                <c:manualLayout>
                  <c:x val="0.15437459875129134"/>
                  <c:y val="0.1307668654053800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BD9-4560-B893-C96033B7F7ED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4"/>
                <c:pt idx="0">
                  <c:v>Bydgoszcz</c:v>
                </c:pt>
                <c:pt idx="1">
                  <c:v>Toruń</c:v>
                </c:pt>
                <c:pt idx="2">
                  <c:v>Włocławek</c:v>
                </c:pt>
                <c:pt idx="3">
                  <c:v>pozostały obszar</c:v>
                </c:pt>
              </c:strCache>
            </c:strRef>
          </c:cat>
          <c:val>
            <c:numRef>
              <c:f>Arkusz1!$B$2:$B$5</c:f>
              <c:numCache>
                <c:formatCode>#,##0</c:formatCode>
                <c:ptCount val="4"/>
                <c:pt idx="0">
                  <c:v>6</c:v>
                </c:pt>
                <c:pt idx="1">
                  <c:v>10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BD9-4560-B893-C96033B7F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3366BB-23BB-4BBB-933C-BC82FE7CC3B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1ABDC51-CB16-45BC-9442-D4B0B33385B0}">
      <dgm:prSet phldrT="[Tekst]" custT="1"/>
      <dgm:spPr/>
      <dgm:t>
        <a:bodyPr/>
        <a:lstStyle/>
        <a:p>
          <a:r>
            <a:rPr lang="pl-PL" sz="1600" b="1" dirty="0"/>
            <a:t>Budowa </a:t>
          </a:r>
          <a:r>
            <a: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</a:rPr>
            <a:t>zespołu poradni specjalistycznych </a:t>
          </a:r>
        </a:p>
        <a:p>
          <a:r>
            <a: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</a:rPr>
            <a:t>przy Wojewódzkim Szpitalu Zespolonym w Toruniu</a:t>
          </a:r>
          <a:endParaRPr lang="pl-PL" sz="1600" b="1" dirty="0"/>
        </a:p>
      </dgm:t>
    </dgm:pt>
    <dgm:pt modelId="{F3610BDF-EC0A-4C22-A538-743A93448199}" type="parTrans" cxnId="{67C53004-F299-4981-B218-ACC459C6429E}">
      <dgm:prSet/>
      <dgm:spPr/>
      <dgm:t>
        <a:bodyPr/>
        <a:lstStyle/>
        <a:p>
          <a:endParaRPr lang="pl-PL"/>
        </a:p>
      </dgm:t>
    </dgm:pt>
    <dgm:pt modelId="{9E28B503-2AF6-42CC-8EA2-F0335EE976A8}" type="sibTrans" cxnId="{67C53004-F299-4981-B218-ACC459C6429E}">
      <dgm:prSet/>
      <dgm:spPr/>
      <dgm:t>
        <a:bodyPr/>
        <a:lstStyle/>
        <a:p>
          <a:endParaRPr lang="pl-PL"/>
        </a:p>
      </dgm:t>
    </dgm:pt>
    <dgm:pt modelId="{BA56150C-5728-444E-9CBB-741A382CC6D6}">
      <dgm:prSet phldrT="[Tekst]" custT="1"/>
      <dgm:spPr/>
      <dgm:t>
        <a:bodyPr/>
        <a:lstStyle/>
        <a:p>
          <a:r>
            <a:rPr lang="pl-PL" sz="1800" b="1" dirty="0"/>
            <a:t>I</a:t>
          </a:r>
        </a:p>
        <a:p>
          <a:r>
            <a:rPr lang="pl-PL" sz="1200" dirty="0"/>
            <a:t>Budowa nowego budynku poradni wraz z wyposażeniem </a:t>
          </a:r>
        </a:p>
        <a:p>
          <a:r>
            <a:rPr lang="pl-PL" sz="1200" dirty="0"/>
            <a:t>w sprzęt i aparaturę medyczną </a:t>
          </a:r>
        </a:p>
        <a:p>
          <a:r>
            <a:rPr lang="pl-PL" sz="1200" dirty="0"/>
            <a:t>oraz pierwsze wyposażenie niemedyczne</a:t>
          </a:r>
        </a:p>
      </dgm:t>
    </dgm:pt>
    <dgm:pt modelId="{43FD262B-000E-4AC0-B4FA-EBF8E3BD5A39}" type="parTrans" cxnId="{554BDA3A-D20E-45A1-8AC1-3BB0A140480F}">
      <dgm:prSet/>
      <dgm:spPr/>
      <dgm:t>
        <a:bodyPr/>
        <a:lstStyle/>
        <a:p>
          <a:endParaRPr lang="pl-PL"/>
        </a:p>
      </dgm:t>
    </dgm:pt>
    <dgm:pt modelId="{93187EF2-7945-49CF-B83F-76429C526C8E}" type="sibTrans" cxnId="{554BDA3A-D20E-45A1-8AC1-3BB0A140480F}">
      <dgm:prSet/>
      <dgm:spPr/>
      <dgm:t>
        <a:bodyPr/>
        <a:lstStyle/>
        <a:p>
          <a:endParaRPr lang="pl-PL"/>
        </a:p>
      </dgm:t>
    </dgm:pt>
    <dgm:pt modelId="{BB5A1A61-333E-4605-82BD-F960B277BC20}">
      <dgm:prSet phldrT="[Tekst]" custT="1"/>
      <dgm:spPr/>
      <dgm:t>
        <a:bodyPr/>
        <a:lstStyle/>
        <a:p>
          <a:r>
            <a:rPr lang="pl-PL" sz="1800" b="1" dirty="0"/>
            <a:t>II</a:t>
          </a:r>
        </a:p>
        <a:p>
          <a:r>
            <a:rPr lang="pl-PL" sz="1200" dirty="0"/>
            <a:t>Doposażenie jednostek organizacyjnych </a:t>
          </a:r>
        </a:p>
        <a:p>
          <a:r>
            <a:rPr lang="pl-PL" sz="1200" dirty="0"/>
            <a:t>świadczących usługi zdrowotne w trybie ambulatoryjnym </a:t>
          </a:r>
        </a:p>
        <a:p>
          <a:r>
            <a:rPr lang="pl-PL" sz="1200" dirty="0"/>
            <a:t>oraz leczenia jednego dnia w innych istniejących budynkach Szpitala</a:t>
          </a:r>
        </a:p>
      </dgm:t>
    </dgm:pt>
    <dgm:pt modelId="{5D44E167-AC40-450E-9EA0-9E36B8DEED67}" type="parTrans" cxnId="{FCE76F8B-18B6-4CE0-AC6A-2F2AFCA1713D}">
      <dgm:prSet/>
      <dgm:spPr/>
      <dgm:t>
        <a:bodyPr/>
        <a:lstStyle/>
        <a:p>
          <a:endParaRPr lang="pl-PL"/>
        </a:p>
      </dgm:t>
    </dgm:pt>
    <dgm:pt modelId="{6CC033AC-3001-4C2A-8342-4EE95C695AB6}" type="sibTrans" cxnId="{FCE76F8B-18B6-4CE0-AC6A-2F2AFCA1713D}">
      <dgm:prSet/>
      <dgm:spPr/>
      <dgm:t>
        <a:bodyPr/>
        <a:lstStyle/>
        <a:p>
          <a:endParaRPr lang="pl-PL"/>
        </a:p>
      </dgm:t>
    </dgm:pt>
    <dgm:pt modelId="{8D1559C6-86E6-499E-B00A-3D6DCBF506FC}" type="pres">
      <dgm:prSet presAssocID="{BB3366BB-23BB-4BBB-933C-BC82FE7CC3B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9E9A9E0-D951-4651-9A54-E6801A798FB8}" type="pres">
      <dgm:prSet presAssocID="{61ABDC51-CB16-45BC-9442-D4B0B33385B0}" presName="hierRoot1" presStyleCnt="0"/>
      <dgm:spPr/>
    </dgm:pt>
    <dgm:pt modelId="{FF35627D-A4C2-446F-9FB1-0E3EE5DD8E72}" type="pres">
      <dgm:prSet presAssocID="{61ABDC51-CB16-45BC-9442-D4B0B33385B0}" presName="composite" presStyleCnt="0"/>
      <dgm:spPr/>
    </dgm:pt>
    <dgm:pt modelId="{39D085BA-4AC3-487F-A0FD-93AA5990FAD0}" type="pres">
      <dgm:prSet presAssocID="{61ABDC51-CB16-45BC-9442-D4B0B33385B0}" presName="background" presStyleLbl="node0" presStyleIdx="0" presStyleCnt="1"/>
      <dgm:spPr/>
    </dgm:pt>
    <dgm:pt modelId="{CE540DB0-B2E5-4585-B218-BA9A56B3959B}" type="pres">
      <dgm:prSet presAssocID="{61ABDC51-CB16-45BC-9442-D4B0B33385B0}" presName="text" presStyleLbl="fgAcc0" presStyleIdx="0" presStyleCnt="1" custScaleX="279039" custScaleY="71136">
        <dgm:presLayoutVars>
          <dgm:chPref val="3"/>
        </dgm:presLayoutVars>
      </dgm:prSet>
      <dgm:spPr/>
    </dgm:pt>
    <dgm:pt modelId="{4EBD02F9-9D73-4D58-93DE-9482B554E7E6}" type="pres">
      <dgm:prSet presAssocID="{61ABDC51-CB16-45BC-9442-D4B0B33385B0}" presName="hierChild2" presStyleCnt="0"/>
      <dgm:spPr/>
    </dgm:pt>
    <dgm:pt modelId="{C2381165-1B4E-469E-91E3-7A275D4003CE}" type="pres">
      <dgm:prSet presAssocID="{43FD262B-000E-4AC0-B4FA-EBF8E3BD5A39}" presName="Name10" presStyleLbl="parChTrans1D2" presStyleIdx="0" presStyleCnt="2"/>
      <dgm:spPr/>
    </dgm:pt>
    <dgm:pt modelId="{E3720DEB-A172-4A93-A37D-5CB62AE104D4}" type="pres">
      <dgm:prSet presAssocID="{BA56150C-5728-444E-9CBB-741A382CC6D6}" presName="hierRoot2" presStyleCnt="0"/>
      <dgm:spPr/>
    </dgm:pt>
    <dgm:pt modelId="{1C2A8485-EDC1-43E6-94C7-49320FDCA830}" type="pres">
      <dgm:prSet presAssocID="{BA56150C-5728-444E-9CBB-741A382CC6D6}" presName="composite2" presStyleCnt="0"/>
      <dgm:spPr/>
    </dgm:pt>
    <dgm:pt modelId="{2667B9EC-280C-41D4-943B-5AE856B670E7}" type="pres">
      <dgm:prSet presAssocID="{BA56150C-5728-444E-9CBB-741A382CC6D6}" presName="background2" presStyleLbl="node2" presStyleIdx="0" presStyleCnt="2"/>
      <dgm:spPr/>
    </dgm:pt>
    <dgm:pt modelId="{E019FFA2-3654-4CA4-8937-84F33EFE8058}" type="pres">
      <dgm:prSet presAssocID="{BA56150C-5728-444E-9CBB-741A382CC6D6}" presName="text2" presStyleLbl="fgAcc2" presStyleIdx="0" presStyleCnt="2" custScaleX="223189">
        <dgm:presLayoutVars>
          <dgm:chPref val="3"/>
        </dgm:presLayoutVars>
      </dgm:prSet>
      <dgm:spPr/>
    </dgm:pt>
    <dgm:pt modelId="{BAAAD938-42B2-4861-B62C-37305ABBB31B}" type="pres">
      <dgm:prSet presAssocID="{BA56150C-5728-444E-9CBB-741A382CC6D6}" presName="hierChild3" presStyleCnt="0"/>
      <dgm:spPr/>
    </dgm:pt>
    <dgm:pt modelId="{D5DAF35E-FF9A-485E-9E02-A9FC2D58CFE4}" type="pres">
      <dgm:prSet presAssocID="{5D44E167-AC40-450E-9EA0-9E36B8DEED67}" presName="Name10" presStyleLbl="parChTrans1D2" presStyleIdx="1" presStyleCnt="2"/>
      <dgm:spPr/>
    </dgm:pt>
    <dgm:pt modelId="{1B24C327-DEAA-4705-806D-A1DD2C3A7019}" type="pres">
      <dgm:prSet presAssocID="{BB5A1A61-333E-4605-82BD-F960B277BC20}" presName="hierRoot2" presStyleCnt="0"/>
      <dgm:spPr/>
    </dgm:pt>
    <dgm:pt modelId="{D6E4843C-656B-4A4F-BC9F-451ABC3EAF75}" type="pres">
      <dgm:prSet presAssocID="{BB5A1A61-333E-4605-82BD-F960B277BC20}" presName="composite2" presStyleCnt="0"/>
      <dgm:spPr/>
    </dgm:pt>
    <dgm:pt modelId="{D5B753F2-8525-42A5-8DB6-33424026A6A2}" type="pres">
      <dgm:prSet presAssocID="{BB5A1A61-333E-4605-82BD-F960B277BC20}" presName="background2" presStyleLbl="node2" presStyleIdx="1" presStyleCnt="2"/>
      <dgm:spPr/>
    </dgm:pt>
    <dgm:pt modelId="{1787A2DE-A22F-4EB7-AE0A-89F54BD24452}" type="pres">
      <dgm:prSet presAssocID="{BB5A1A61-333E-4605-82BD-F960B277BC20}" presName="text2" presStyleLbl="fgAcc2" presStyleIdx="1" presStyleCnt="2" custScaleX="232444">
        <dgm:presLayoutVars>
          <dgm:chPref val="3"/>
        </dgm:presLayoutVars>
      </dgm:prSet>
      <dgm:spPr/>
    </dgm:pt>
    <dgm:pt modelId="{DEC1BD47-2BAF-4B23-B86F-7CC0F1ADAE96}" type="pres">
      <dgm:prSet presAssocID="{BB5A1A61-333E-4605-82BD-F960B277BC20}" presName="hierChild3" presStyleCnt="0"/>
      <dgm:spPr/>
    </dgm:pt>
  </dgm:ptLst>
  <dgm:cxnLst>
    <dgm:cxn modelId="{67C53004-F299-4981-B218-ACC459C6429E}" srcId="{BB3366BB-23BB-4BBB-933C-BC82FE7CC3BE}" destId="{61ABDC51-CB16-45BC-9442-D4B0B33385B0}" srcOrd="0" destOrd="0" parTransId="{F3610BDF-EC0A-4C22-A538-743A93448199}" sibTransId="{9E28B503-2AF6-42CC-8EA2-F0335EE976A8}"/>
    <dgm:cxn modelId="{57888F24-F3FE-45F2-AC27-EF174FE13BFE}" type="presOf" srcId="{BB3366BB-23BB-4BBB-933C-BC82FE7CC3BE}" destId="{8D1559C6-86E6-499E-B00A-3D6DCBF506FC}" srcOrd="0" destOrd="0" presId="urn:microsoft.com/office/officeart/2005/8/layout/hierarchy1"/>
    <dgm:cxn modelId="{80D87927-309D-481D-B1BA-4C11CDD10B36}" type="presOf" srcId="{BA56150C-5728-444E-9CBB-741A382CC6D6}" destId="{E019FFA2-3654-4CA4-8937-84F33EFE8058}" srcOrd="0" destOrd="0" presId="urn:microsoft.com/office/officeart/2005/8/layout/hierarchy1"/>
    <dgm:cxn modelId="{09B4222D-B0AA-4559-A849-90A65099D294}" type="presOf" srcId="{5D44E167-AC40-450E-9EA0-9E36B8DEED67}" destId="{D5DAF35E-FF9A-485E-9E02-A9FC2D58CFE4}" srcOrd="0" destOrd="0" presId="urn:microsoft.com/office/officeart/2005/8/layout/hierarchy1"/>
    <dgm:cxn modelId="{554BDA3A-D20E-45A1-8AC1-3BB0A140480F}" srcId="{61ABDC51-CB16-45BC-9442-D4B0B33385B0}" destId="{BA56150C-5728-444E-9CBB-741A382CC6D6}" srcOrd="0" destOrd="0" parTransId="{43FD262B-000E-4AC0-B4FA-EBF8E3BD5A39}" sibTransId="{93187EF2-7945-49CF-B83F-76429C526C8E}"/>
    <dgm:cxn modelId="{1919675A-7BF2-4369-84C8-8132A88F016A}" type="presOf" srcId="{43FD262B-000E-4AC0-B4FA-EBF8E3BD5A39}" destId="{C2381165-1B4E-469E-91E3-7A275D4003CE}" srcOrd="0" destOrd="0" presId="urn:microsoft.com/office/officeart/2005/8/layout/hierarchy1"/>
    <dgm:cxn modelId="{FCE76F8B-18B6-4CE0-AC6A-2F2AFCA1713D}" srcId="{61ABDC51-CB16-45BC-9442-D4B0B33385B0}" destId="{BB5A1A61-333E-4605-82BD-F960B277BC20}" srcOrd="1" destOrd="0" parTransId="{5D44E167-AC40-450E-9EA0-9E36B8DEED67}" sibTransId="{6CC033AC-3001-4C2A-8342-4EE95C695AB6}"/>
    <dgm:cxn modelId="{0C7A16AC-D251-4A59-8145-75E62B579EE1}" type="presOf" srcId="{BB5A1A61-333E-4605-82BD-F960B277BC20}" destId="{1787A2DE-A22F-4EB7-AE0A-89F54BD24452}" srcOrd="0" destOrd="0" presId="urn:microsoft.com/office/officeart/2005/8/layout/hierarchy1"/>
    <dgm:cxn modelId="{7EAF45BC-4D35-47E7-B915-3A6FF239EF3D}" type="presOf" srcId="{61ABDC51-CB16-45BC-9442-D4B0B33385B0}" destId="{CE540DB0-B2E5-4585-B218-BA9A56B3959B}" srcOrd="0" destOrd="0" presId="urn:microsoft.com/office/officeart/2005/8/layout/hierarchy1"/>
    <dgm:cxn modelId="{1CF8D9DA-54D4-48D1-985C-C3F0D27E5819}" type="presParOf" srcId="{8D1559C6-86E6-499E-B00A-3D6DCBF506FC}" destId="{59E9A9E0-D951-4651-9A54-E6801A798FB8}" srcOrd="0" destOrd="0" presId="urn:microsoft.com/office/officeart/2005/8/layout/hierarchy1"/>
    <dgm:cxn modelId="{4B198094-E578-4550-8B56-9372A6598B41}" type="presParOf" srcId="{59E9A9E0-D951-4651-9A54-E6801A798FB8}" destId="{FF35627D-A4C2-446F-9FB1-0E3EE5DD8E72}" srcOrd="0" destOrd="0" presId="urn:microsoft.com/office/officeart/2005/8/layout/hierarchy1"/>
    <dgm:cxn modelId="{71BA3CA9-E3D9-4135-8B06-AC1D6FF6B9C6}" type="presParOf" srcId="{FF35627D-A4C2-446F-9FB1-0E3EE5DD8E72}" destId="{39D085BA-4AC3-487F-A0FD-93AA5990FAD0}" srcOrd="0" destOrd="0" presId="urn:microsoft.com/office/officeart/2005/8/layout/hierarchy1"/>
    <dgm:cxn modelId="{C2A2C373-8F4B-46C6-9AD0-9B055BBDB239}" type="presParOf" srcId="{FF35627D-A4C2-446F-9FB1-0E3EE5DD8E72}" destId="{CE540DB0-B2E5-4585-B218-BA9A56B3959B}" srcOrd="1" destOrd="0" presId="urn:microsoft.com/office/officeart/2005/8/layout/hierarchy1"/>
    <dgm:cxn modelId="{00E2DFEC-32F7-4BCF-87A4-6B044309ED61}" type="presParOf" srcId="{59E9A9E0-D951-4651-9A54-E6801A798FB8}" destId="{4EBD02F9-9D73-4D58-93DE-9482B554E7E6}" srcOrd="1" destOrd="0" presId="urn:microsoft.com/office/officeart/2005/8/layout/hierarchy1"/>
    <dgm:cxn modelId="{E331E918-D498-4025-A228-6D62A00BA69B}" type="presParOf" srcId="{4EBD02F9-9D73-4D58-93DE-9482B554E7E6}" destId="{C2381165-1B4E-469E-91E3-7A275D4003CE}" srcOrd="0" destOrd="0" presId="urn:microsoft.com/office/officeart/2005/8/layout/hierarchy1"/>
    <dgm:cxn modelId="{96885424-7BF7-4F5E-8439-C7477DD943E2}" type="presParOf" srcId="{4EBD02F9-9D73-4D58-93DE-9482B554E7E6}" destId="{E3720DEB-A172-4A93-A37D-5CB62AE104D4}" srcOrd="1" destOrd="0" presId="urn:microsoft.com/office/officeart/2005/8/layout/hierarchy1"/>
    <dgm:cxn modelId="{010D1314-0F87-48E8-9D5C-250D589773B0}" type="presParOf" srcId="{E3720DEB-A172-4A93-A37D-5CB62AE104D4}" destId="{1C2A8485-EDC1-43E6-94C7-49320FDCA830}" srcOrd="0" destOrd="0" presId="urn:microsoft.com/office/officeart/2005/8/layout/hierarchy1"/>
    <dgm:cxn modelId="{CC9C77F9-84E8-4BD3-B45F-D086F4DD4B1E}" type="presParOf" srcId="{1C2A8485-EDC1-43E6-94C7-49320FDCA830}" destId="{2667B9EC-280C-41D4-943B-5AE856B670E7}" srcOrd="0" destOrd="0" presId="urn:microsoft.com/office/officeart/2005/8/layout/hierarchy1"/>
    <dgm:cxn modelId="{2EDB4723-6890-426D-9231-D3D441348B59}" type="presParOf" srcId="{1C2A8485-EDC1-43E6-94C7-49320FDCA830}" destId="{E019FFA2-3654-4CA4-8937-84F33EFE8058}" srcOrd="1" destOrd="0" presId="urn:microsoft.com/office/officeart/2005/8/layout/hierarchy1"/>
    <dgm:cxn modelId="{9AE51B78-66B3-4EAD-9BEA-CF604DBD9A13}" type="presParOf" srcId="{E3720DEB-A172-4A93-A37D-5CB62AE104D4}" destId="{BAAAD938-42B2-4861-B62C-37305ABBB31B}" srcOrd="1" destOrd="0" presId="urn:microsoft.com/office/officeart/2005/8/layout/hierarchy1"/>
    <dgm:cxn modelId="{860528E2-20EB-4E58-A05B-220AFC958CC2}" type="presParOf" srcId="{4EBD02F9-9D73-4D58-93DE-9482B554E7E6}" destId="{D5DAF35E-FF9A-485E-9E02-A9FC2D58CFE4}" srcOrd="2" destOrd="0" presId="urn:microsoft.com/office/officeart/2005/8/layout/hierarchy1"/>
    <dgm:cxn modelId="{3D21885F-84EE-4342-B56C-2C7350FC18C8}" type="presParOf" srcId="{4EBD02F9-9D73-4D58-93DE-9482B554E7E6}" destId="{1B24C327-DEAA-4705-806D-A1DD2C3A7019}" srcOrd="3" destOrd="0" presId="urn:microsoft.com/office/officeart/2005/8/layout/hierarchy1"/>
    <dgm:cxn modelId="{FA60B9D9-E2D5-4F61-BE38-CBD609B4C864}" type="presParOf" srcId="{1B24C327-DEAA-4705-806D-A1DD2C3A7019}" destId="{D6E4843C-656B-4A4F-BC9F-451ABC3EAF75}" srcOrd="0" destOrd="0" presId="urn:microsoft.com/office/officeart/2005/8/layout/hierarchy1"/>
    <dgm:cxn modelId="{9699C213-B38C-45D5-AF05-46648D3F6E57}" type="presParOf" srcId="{D6E4843C-656B-4A4F-BC9F-451ABC3EAF75}" destId="{D5B753F2-8525-42A5-8DB6-33424026A6A2}" srcOrd="0" destOrd="0" presId="urn:microsoft.com/office/officeart/2005/8/layout/hierarchy1"/>
    <dgm:cxn modelId="{B5E80753-A579-41F3-A38B-4F681B38A9AB}" type="presParOf" srcId="{D6E4843C-656B-4A4F-BC9F-451ABC3EAF75}" destId="{1787A2DE-A22F-4EB7-AE0A-89F54BD24452}" srcOrd="1" destOrd="0" presId="urn:microsoft.com/office/officeart/2005/8/layout/hierarchy1"/>
    <dgm:cxn modelId="{EA7E61C5-5E58-4E50-A905-6B6373D7A0E1}" type="presParOf" srcId="{1B24C327-DEAA-4705-806D-A1DD2C3A7019}" destId="{DEC1BD47-2BAF-4B23-B86F-7CC0F1ADAE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AF35E-FF9A-485E-9E02-A9FC2D58CFE4}">
      <dsp:nvSpPr>
        <dsp:cNvPr id="0" name=""/>
        <dsp:cNvSpPr/>
      </dsp:nvSpPr>
      <dsp:spPr>
        <a:xfrm>
          <a:off x="4842256" y="869933"/>
          <a:ext cx="2361861" cy="559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488"/>
              </a:lnTo>
              <a:lnTo>
                <a:pt x="2361861" y="381488"/>
              </a:lnTo>
              <a:lnTo>
                <a:pt x="2361861" y="5598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381165-1B4E-469E-91E3-7A275D4003CE}">
      <dsp:nvSpPr>
        <dsp:cNvPr id="0" name=""/>
        <dsp:cNvSpPr/>
      </dsp:nvSpPr>
      <dsp:spPr>
        <a:xfrm>
          <a:off x="2391323" y="869933"/>
          <a:ext cx="2450932" cy="559801"/>
        </a:xfrm>
        <a:custGeom>
          <a:avLst/>
          <a:gdLst/>
          <a:ahLst/>
          <a:cxnLst/>
          <a:rect l="0" t="0" r="0" b="0"/>
          <a:pathLst>
            <a:path>
              <a:moveTo>
                <a:pt x="2450932" y="0"/>
              </a:moveTo>
              <a:lnTo>
                <a:pt x="2450932" y="381488"/>
              </a:lnTo>
              <a:lnTo>
                <a:pt x="0" y="381488"/>
              </a:lnTo>
              <a:lnTo>
                <a:pt x="0" y="5598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085BA-4AC3-487F-A0FD-93AA5990FAD0}">
      <dsp:nvSpPr>
        <dsp:cNvPr id="0" name=""/>
        <dsp:cNvSpPr/>
      </dsp:nvSpPr>
      <dsp:spPr>
        <a:xfrm>
          <a:off x="2156757" y="466"/>
          <a:ext cx="5370997" cy="869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40DB0-B2E5-4585-B218-BA9A56B3959B}">
      <dsp:nvSpPr>
        <dsp:cNvPr id="0" name=""/>
        <dsp:cNvSpPr/>
      </dsp:nvSpPr>
      <dsp:spPr>
        <a:xfrm>
          <a:off x="2370626" y="203641"/>
          <a:ext cx="5370997" cy="8694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Budowa </a:t>
          </a:r>
          <a:r>
            <a:rPr lang="pl-PL" sz="1600" b="1" kern="1200" dirty="0">
              <a:effectLst/>
              <a:latin typeface="Calibri" panose="020F0502020204030204" pitchFamily="34" charset="0"/>
              <a:ea typeface="Calibri" panose="020F0502020204030204" pitchFamily="34" charset="0"/>
            </a:rPr>
            <a:t>zespołu poradni specjalistycznych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effectLst/>
              <a:latin typeface="Calibri" panose="020F0502020204030204" pitchFamily="34" charset="0"/>
              <a:ea typeface="Calibri" panose="020F0502020204030204" pitchFamily="34" charset="0"/>
            </a:rPr>
            <a:t>przy Wojewódzkim Szpitalu Zespolonym w Toruniu</a:t>
          </a:r>
          <a:endParaRPr lang="pl-PL" sz="1600" b="1" kern="1200" dirty="0"/>
        </a:p>
      </dsp:txBody>
      <dsp:txXfrm>
        <a:off x="2396092" y="229107"/>
        <a:ext cx="5320065" cy="818535"/>
      </dsp:txXfrm>
    </dsp:sp>
    <dsp:sp modelId="{2667B9EC-280C-41D4-943B-5AE856B670E7}">
      <dsp:nvSpPr>
        <dsp:cNvPr id="0" name=""/>
        <dsp:cNvSpPr/>
      </dsp:nvSpPr>
      <dsp:spPr>
        <a:xfrm>
          <a:off x="243330" y="1429735"/>
          <a:ext cx="4295985" cy="1222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19FFA2-3654-4CA4-8937-84F33EFE8058}">
      <dsp:nvSpPr>
        <dsp:cNvPr id="0" name=""/>
        <dsp:cNvSpPr/>
      </dsp:nvSpPr>
      <dsp:spPr>
        <a:xfrm>
          <a:off x="457199" y="1632910"/>
          <a:ext cx="4295985" cy="12222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Budowa nowego budynku poradni wraz z wyposażeniem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 sprzęt i aparaturę medyczną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oraz pierwsze wyposażenie niemedyczne</a:t>
          </a:r>
        </a:p>
      </dsp:txBody>
      <dsp:txXfrm>
        <a:off x="492998" y="1668709"/>
        <a:ext cx="4224387" cy="1150662"/>
      </dsp:txXfrm>
    </dsp:sp>
    <dsp:sp modelId="{D5B753F2-8525-42A5-8DB6-33424026A6A2}">
      <dsp:nvSpPr>
        <dsp:cNvPr id="0" name=""/>
        <dsp:cNvSpPr/>
      </dsp:nvSpPr>
      <dsp:spPr>
        <a:xfrm>
          <a:off x="4967054" y="1429735"/>
          <a:ext cx="4474127" cy="1222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7A2DE-A22F-4EB7-AE0A-89F54BD24452}">
      <dsp:nvSpPr>
        <dsp:cNvPr id="0" name=""/>
        <dsp:cNvSpPr/>
      </dsp:nvSpPr>
      <dsp:spPr>
        <a:xfrm>
          <a:off x="5180923" y="1632910"/>
          <a:ext cx="4474127" cy="12222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II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Doposażenie jednostek organizacyjnych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świadczących usługi zdrowotne w trybie ambulatoryjnym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oraz leczenia jednego dnia w innych istniejących budynkach Szpitala</a:t>
          </a:r>
        </a:p>
      </dsp:txBody>
      <dsp:txXfrm>
        <a:off x="5216722" y="1668709"/>
        <a:ext cx="4402529" cy="1150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0.73091</cdr:x>
      <cdr:y>0.01793</cdr:y>
    </cdr:from>
    <cdr:to>
      <cdr:x>0.97482</cdr:x>
      <cdr:y>0.08493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75114E4B-27CE-A01F-A258-C22F34E2B795}"/>
            </a:ext>
          </a:extLst>
        </cdr:cNvPr>
        <cdr:cNvSpPr txBox="1"/>
      </cdr:nvSpPr>
      <cdr:spPr>
        <a:xfrm xmlns:a="http://schemas.openxmlformats.org/drawingml/2006/main">
          <a:off x="3744049" y="84791"/>
          <a:ext cx="1249378" cy="31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rgbClr val="FF0000"/>
              </a:solidFill>
            </a:rPr>
            <a:t>96.253 osoby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0.73308</cdr:x>
      <cdr:y>0.01793</cdr:y>
    </cdr:from>
    <cdr:to>
      <cdr:x>0.97522</cdr:x>
      <cdr:y>0.11747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BB74B5B3-C859-39F2-1E11-6E27C48E0FCC}"/>
            </a:ext>
          </a:extLst>
        </cdr:cNvPr>
        <cdr:cNvSpPr txBox="1"/>
      </cdr:nvSpPr>
      <cdr:spPr>
        <a:xfrm xmlns:a="http://schemas.openxmlformats.org/drawingml/2006/main">
          <a:off x="3755172" y="84792"/>
          <a:ext cx="1240325" cy="470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rgbClr val="FF0000"/>
              </a:solidFill>
            </a:rPr>
            <a:t>151.200 osób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49ED3F-9530-C262-28AB-EF8FC0A23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A59EC2-ECE6-0559-36FD-6FF70994D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2DE275-4627-5FD6-9307-BEFD86DB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A391CCF-D79E-14A2-365D-F2B75381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ED6C230-5045-1F16-02B2-2082E136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276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C9746A-5438-B3CC-3BF4-1D255BEFA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04F457-C25B-BAF2-C31E-D18F7F15E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2CA6A9-E827-40EE-F64C-57FA398F6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D53B29-CE05-F1D8-6DC6-E34BAF76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0AD4DF9-BE78-097C-9BCC-CCECC6E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749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CCC30E-9739-5CED-C6E5-5074C3419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CDDEE53-C373-6010-74F8-382452BAD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60B870-4866-6713-ADB8-1C6AD27FB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26643FD-B314-BE7C-9AC5-C65258E1A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EC7DF5-13E3-7509-274D-351CA1232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316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F7C500-7E09-9569-C007-AD186B8D6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B45DB6-E513-9F4F-0C2D-F415BB970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56E7AC-1AC9-95B6-C68E-304BA9DDE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D3DEFC5-90B2-6275-5765-72EBD95A1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3FDAE49-45BD-BC0E-A132-87B746D7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3E8E71-CDEE-68C6-6B0B-405400DD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2636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694EA-6342-9F66-32B5-E5DFAE56E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65766CD-6F1D-6BCB-A5BC-FB3872217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C495197-A135-3847-36C7-FFC8B0AA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7C21B4C-E425-BB8D-0E10-F595F47630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81EFD6F-2C2C-5E79-1FB3-3E62B6D69D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90C1444-74B2-CC92-C9E6-6163C1F5C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89B14FD-E373-F71B-7BBB-FBF3B987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B202CE8-2F88-9B6A-1EF1-AF4FC5EFE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96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7018F4-DDA5-B499-9B46-B782A8D0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3E7BF28-BD8A-C943-AD75-ABABFF91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6AF6EE5-80C2-6C16-5215-CB98C4B92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D4008DF-FF1D-A2BA-4039-8BB2826D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8500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C486F75-DD9F-0018-B3B0-B9CF1A039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17EE19A-D1DD-559B-041B-80F0206E7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7A8E97F-C191-25B9-1A83-E3EECE3E1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209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BE121-603E-6E57-CE98-94F2F6A3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AF32FA-9710-D5DA-874E-C894F99D5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2BB7D31-B8A6-CDF5-4563-E645D766C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B08478E-F6FE-555C-A2D8-A0E558232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3663A2C-5730-EC31-F747-344AC20C5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C21DCA-B0CE-F9E1-4C46-358ECE6E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23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F79D64-55C0-91EB-4178-F63C717A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096B58D-38BB-A968-5DC0-8797B1D8E5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90C688A-7741-E252-24A8-9A6263A03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FFDC4C7-42BF-7AAD-5231-C2D5A9C96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244CC93-4BE6-6F33-E347-E2A3A67B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3AADBE3-71D9-AE9A-97D0-AAA4C836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532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911863-4ED8-A7CC-18AE-7DC23FB6C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C80A18B-1E7E-6626-6651-3DA08E3C1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3F92BA-AE74-87C3-A6C4-DCAF6180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34F7A6-6DA6-CC31-F7BF-24B2513E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6E10B0-204A-B834-5979-782405FD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775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1959203-348C-5D75-969F-C89D615CB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9691663-05F7-C8F6-06C3-166E67925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2F9AA-17CD-087D-22C0-635121421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F0CB21-5456-2C04-38EF-EE0CB0D3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9B0D886-B553-2D19-BCDF-B2259BB4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42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6FB8FE7-45B4-4C17-5F95-6818732DE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B285E80-DE8E-664E-9A66-4A380D70E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A82594-249F-8DEC-5F7D-41BBAE4779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E94E-EE53-4285-A16B-91E3C29E4BB4}" type="datetimeFigureOut">
              <a:rPr lang="pl-PL" smtClean="0"/>
              <a:t>03.04.2025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1CF294-209E-F589-93BF-F0BCC7A4F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1E044B-FCE0-D80E-9AF5-3A4839E36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A3386-4763-4959-A756-1B0167B61E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801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FD797F66-2621-43F1-154F-8BDC9BE556AD}"/>
              </a:ext>
            </a:extLst>
          </p:cNvPr>
          <p:cNvSpPr txBox="1"/>
          <p:nvPr/>
        </p:nvSpPr>
        <p:spPr>
          <a:xfrm>
            <a:off x="1958340" y="446158"/>
            <a:ext cx="8275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Budowa zespołu poradni specjalistycznych </a:t>
            </a:r>
          </a:p>
          <a:p>
            <a:pPr algn="ctr"/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przy Wojewódzkim Szpitalu Zespolonym w Toruniu</a:t>
            </a:r>
            <a:endParaRPr lang="pl-PL" sz="2000" b="1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C3BE906-2D91-873C-DFC4-AB5BF5C6C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470" y="1915989"/>
            <a:ext cx="6195060" cy="41117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142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07EE211-ECA9-5875-5D43-97515AFB6F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3847910"/>
              </p:ext>
            </p:extLst>
          </p:nvPr>
        </p:nvGraphicFramePr>
        <p:xfrm>
          <a:off x="1042416" y="289899"/>
          <a:ext cx="9898382" cy="2855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ADA0FD4D-E392-7B78-26B8-8905A0FA3459}"/>
              </a:ext>
            </a:extLst>
          </p:cNvPr>
          <p:cNvSpPr/>
          <p:nvPr/>
        </p:nvSpPr>
        <p:spPr>
          <a:xfrm>
            <a:off x="3433572" y="3214116"/>
            <a:ext cx="356616" cy="5669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: w dół 7">
            <a:extLst>
              <a:ext uri="{FF2B5EF4-FFF2-40B4-BE49-F238E27FC236}">
                <a16:creationId xmlns:a16="http://schemas.microsoft.com/office/drawing/2014/main" id="{A559C2E8-2E0A-86BF-5BAB-1F5C00216A18}"/>
              </a:ext>
            </a:extLst>
          </p:cNvPr>
          <p:cNvSpPr/>
          <p:nvPr/>
        </p:nvSpPr>
        <p:spPr>
          <a:xfrm>
            <a:off x="8243318" y="3214116"/>
            <a:ext cx="356616" cy="5669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EFD5592-BEF4-D197-18BB-54A170B7725C}"/>
              </a:ext>
            </a:extLst>
          </p:cNvPr>
          <p:cNvSpPr txBox="1"/>
          <p:nvPr/>
        </p:nvSpPr>
        <p:spPr>
          <a:xfrm>
            <a:off x="1933956" y="4169664"/>
            <a:ext cx="3712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Wojewódzka Przychodnia Rehabilitacyjna</a:t>
            </a:r>
          </a:p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Regionalne Centrum Kardiologii</a:t>
            </a:r>
          </a:p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Diabetologiczna </a:t>
            </a:r>
          </a:p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Chemioterapii</a:t>
            </a:r>
          </a:p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Hematologiczna</a:t>
            </a:r>
          </a:p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Immunologiczna</a:t>
            </a:r>
          </a:p>
          <a:p>
            <a:pPr marL="630238" lvl="1" indent="-173038"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Szkoła Rodzenia</a:t>
            </a:r>
          </a:p>
          <a:p>
            <a:endParaRPr lang="pl-PL" sz="12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C0570E3-4551-8B92-CEFF-DA90C4C31737}"/>
              </a:ext>
            </a:extLst>
          </p:cNvPr>
          <p:cNvSpPr txBox="1"/>
          <p:nvPr/>
        </p:nvSpPr>
        <p:spPr>
          <a:xfrm>
            <a:off x="6259070" y="3849624"/>
            <a:ext cx="4681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Pracownia Endoskopowa (II etap – wyposażenie </a:t>
            </a:r>
            <a:r>
              <a:rPr lang="pl-PL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</a:t>
            </a: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na potrzeby AOS)</a:t>
            </a:r>
            <a:endParaRPr lang="pl-PL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Pracownia Endoskopii przy Poradni Gastroenterologicznej i Oddziale Pediatrii i Gastroenterologii</a:t>
            </a:r>
            <a:endParaRPr lang="pl-PL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Zakład Diagnostyki Obrazowej</a:t>
            </a:r>
          </a:p>
          <a:p>
            <a:pPr marL="171450" indent="-1714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Ortopedyczna dla Dorosłych</a:t>
            </a:r>
          </a:p>
          <a:p>
            <a:pPr marL="171450" indent="-1714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Endokrynologii Dziecięcej</a:t>
            </a:r>
          </a:p>
          <a:p>
            <a:pPr marL="182563" lvl="0" indent="-182563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Okulistyczna i sala zabiegowa leczenia jednego dnia:</a:t>
            </a:r>
          </a:p>
          <a:p>
            <a:pPr marL="182563" lvl="0" indent="-182563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Urologiczna i sala zabiegowa Pododdziału Urologii, Urologii Onkologicznej i Małoinwazyjnej Kliniki Chirurgii Ogólnej, Gastroenterologicznej i Onkologicznej (sala zabiegowa leczenia jednego dnia)</a:t>
            </a:r>
            <a:endParaRPr lang="pl-PL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2563" lvl="0" indent="-182563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Ginekologiczna, </a:t>
            </a:r>
          </a:p>
          <a:p>
            <a:pPr marL="182563" lvl="0" indent="-182563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Chorób Piersi, </a:t>
            </a:r>
          </a:p>
          <a:p>
            <a:pPr marL="182563" lvl="0" indent="-182563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sala zabiegowa leczenia jednego dnia Kliniki Położnictwa, Chorób Kobiecych i Ginekologii Onkologicznej</a:t>
            </a:r>
            <a:endParaRPr lang="pl-PL" sz="1200" dirty="0"/>
          </a:p>
          <a:p>
            <a:pPr>
              <a:buClr>
                <a:schemeClr val="accent1">
                  <a:lumMod val="75000"/>
                </a:schemeClr>
              </a:buClr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4039869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373C0853-B2A3-355C-EC65-936C60E143E3}"/>
              </a:ext>
            </a:extLst>
          </p:cNvPr>
          <p:cNvSpPr txBox="1"/>
          <p:nvPr/>
        </p:nvSpPr>
        <p:spPr>
          <a:xfrm>
            <a:off x="740664" y="313104"/>
            <a:ext cx="10222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AutoNum type="romanUcPeriod"/>
            </a:pPr>
            <a:r>
              <a:rPr lang="pl-PL" b="1" dirty="0"/>
              <a:t>Budowa nowego budynku poradni wraz z wyposażeniem w sprzęt i aparaturę medyczną </a:t>
            </a:r>
          </a:p>
          <a:p>
            <a:pPr algn="ctr"/>
            <a:r>
              <a:rPr lang="pl-PL" b="1" dirty="0"/>
              <a:t>        oraz pierwsze wyposażenie niemedyczne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B13DAF41-A31D-C78D-965C-D6AEA24BF476}"/>
              </a:ext>
            </a:extLst>
          </p:cNvPr>
          <p:cNvSpPr/>
          <p:nvPr/>
        </p:nvSpPr>
        <p:spPr>
          <a:xfrm>
            <a:off x="817266" y="1403139"/>
            <a:ext cx="2230734" cy="6463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BBAA71E9-0CAA-A942-C92E-7AD5C92DC5A6}"/>
              </a:ext>
            </a:extLst>
          </p:cNvPr>
          <p:cNvSpPr/>
          <p:nvPr/>
        </p:nvSpPr>
        <p:spPr>
          <a:xfrm>
            <a:off x="3645878" y="1406375"/>
            <a:ext cx="2230734" cy="6463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0ADD2502-653B-DF51-4BB8-008263FD4B6F}"/>
              </a:ext>
            </a:extLst>
          </p:cNvPr>
          <p:cNvSpPr/>
          <p:nvPr/>
        </p:nvSpPr>
        <p:spPr>
          <a:xfrm>
            <a:off x="6474490" y="1416817"/>
            <a:ext cx="2230734" cy="6463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ADF4CEB1-4DC1-2D48-CAC3-51C025EB4C70}"/>
              </a:ext>
            </a:extLst>
          </p:cNvPr>
          <p:cNvSpPr/>
          <p:nvPr/>
        </p:nvSpPr>
        <p:spPr>
          <a:xfrm>
            <a:off x="9303102" y="1406376"/>
            <a:ext cx="2230734" cy="6463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CC7CDDC-76CA-E5D1-B908-48E5C84931E6}"/>
              </a:ext>
            </a:extLst>
          </p:cNvPr>
          <p:cNvSpPr txBox="1"/>
          <p:nvPr/>
        </p:nvSpPr>
        <p:spPr>
          <a:xfrm>
            <a:off x="1266093" y="1555317"/>
            <a:ext cx="133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>
                    <a:lumMod val="95000"/>
                  </a:schemeClr>
                </a:solidFill>
              </a:rPr>
              <a:t>Poziom -1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B517045-9568-E9C5-74F0-C99F1221CDF1}"/>
              </a:ext>
            </a:extLst>
          </p:cNvPr>
          <p:cNvSpPr txBox="1"/>
          <p:nvPr/>
        </p:nvSpPr>
        <p:spPr>
          <a:xfrm>
            <a:off x="4297344" y="1555317"/>
            <a:ext cx="133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>
                    <a:lumMod val="95000"/>
                  </a:schemeClr>
                </a:solidFill>
              </a:rPr>
              <a:t>Poziom 0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59AD9E9-6468-4F26-0639-445B061ADD63}"/>
              </a:ext>
            </a:extLst>
          </p:cNvPr>
          <p:cNvSpPr txBox="1"/>
          <p:nvPr/>
        </p:nvSpPr>
        <p:spPr>
          <a:xfrm>
            <a:off x="7105030" y="1541638"/>
            <a:ext cx="133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>
                    <a:lumMod val="95000"/>
                  </a:schemeClr>
                </a:solidFill>
              </a:rPr>
              <a:t>Poziom 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717BB71-C7BA-9AA8-775F-A2D35839CA81}"/>
              </a:ext>
            </a:extLst>
          </p:cNvPr>
          <p:cNvSpPr txBox="1"/>
          <p:nvPr/>
        </p:nvSpPr>
        <p:spPr>
          <a:xfrm>
            <a:off x="9947867" y="1555317"/>
            <a:ext cx="133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>
                    <a:lumMod val="95000"/>
                  </a:schemeClr>
                </a:solidFill>
              </a:rPr>
              <a:t>Poziom 2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5EE5B592-2159-3F5A-2CAC-7400B0CC6E11}"/>
              </a:ext>
            </a:extLst>
          </p:cNvPr>
          <p:cNvSpPr txBox="1"/>
          <p:nvPr/>
        </p:nvSpPr>
        <p:spPr>
          <a:xfrm>
            <a:off x="798007" y="2493174"/>
            <a:ext cx="207665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Pomieszczenia gospodarcze, magazyny, ciągi komunikacyjne, szatnie personelu, podziemne miejsca parkingowe, w tym dla osób niepełnosprawnych</a:t>
            </a:r>
            <a:endParaRPr lang="pl-PL" sz="140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03250E05-DFAD-7094-E1BB-90221A66BB3B}"/>
              </a:ext>
            </a:extLst>
          </p:cNvPr>
          <p:cNvSpPr txBox="1"/>
          <p:nvPr/>
        </p:nvSpPr>
        <p:spPr>
          <a:xfrm>
            <a:off x="3181142" y="2470288"/>
            <a:ext cx="2828612" cy="325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Wojewódzka Przychodnia Rehabilitacyjna, </a:t>
            </a:r>
          </a:p>
          <a:p>
            <a:pPr marL="447675"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Regionalne Centrum Kardiologii</a:t>
            </a:r>
            <a:r>
              <a:rPr lang="pl-PL" sz="1400" dirty="0">
                <a:ea typeface="Calibri" panose="020F0502020204030204" pitchFamily="34" charset="0"/>
                <a:cs typeface="Times New Roman" panose="02020603050405020304" pitchFamily="18" charset="0"/>
              </a:rPr>
              <a:t> (w tym poradnie i oddział dzienny rehabilitacyjny),</a:t>
            </a:r>
            <a:endParaRPr lang="pl-PL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7675"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Diabetologiczna, </a:t>
            </a:r>
          </a:p>
          <a:p>
            <a:pPr marL="447675"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Punkt poboru krwi,</a:t>
            </a:r>
          </a:p>
          <a:p>
            <a:pPr marL="447675"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Strefa sanitariatów,</a:t>
            </a:r>
          </a:p>
          <a:p>
            <a:pPr marL="447675"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Strefy oczekiwania i wypoczynku pacjenta wraz z szatnią </a:t>
            </a:r>
          </a:p>
          <a:p>
            <a:endParaRPr lang="pl-PL" sz="1400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7FB6621-797A-8E5F-98C8-9A370BA4FAB1}"/>
              </a:ext>
            </a:extLst>
          </p:cNvPr>
          <p:cNvSpPr txBox="1"/>
          <p:nvPr/>
        </p:nvSpPr>
        <p:spPr>
          <a:xfrm>
            <a:off x="6469463" y="2470288"/>
            <a:ext cx="2463522" cy="39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Chemioterapii Nowotworów,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Hematologiczna,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a typeface="Calibri" panose="020F0502020204030204" pitchFamily="34" charset="0"/>
                <a:cs typeface="Times New Roman" panose="02020603050405020304" pitchFamily="18" charset="0"/>
              </a:rPr>
              <a:t>(ww. poradnie z miejscami dziennego pobytu),</a:t>
            </a:r>
            <a:endParaRPr lang="pl-PL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Immunologiczna,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Gabinet koordynatora pacjenta onkologicznego,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Gabinet zespołu wielodyscyplinarnego,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Rejestracja do poradni,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Punkt poboru krwi,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Strefy oczekiwania i wypoczynku pacjenta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Strefa sanitariatów</a:t>
            </a:r>
          </a:p>
          <a:p>
            <a:endParaRPr lang="pl-PL" sz="1400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0DD2C6E2-C840-E310-CE6C-B4075356C8B7}"/>
              </a:ext>
            </a:extLst>
          </p:cNvPr>
          <p:cNvSpPr txBox="1"/>
          <p:nvPr/>
        </p:nvSpPr>
        <p:spPr>
          <a:xfrm>
            <a:off x="9303102" y="2470288"/>
            <a:ext cx="2407832" cy="153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Pomieszczenia Szkoły Rodzenia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Sala konferencyjna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Pomieszczenia socjalne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Magazyny</a:t>
            </a:r>
          </a:p>
          <a:p>
            <a:pPr lvl="0">
              <a:lnSpc>
                <a:spcPct val="114000"/>
              </a:lnSpc>
            </a:pPr>
            <a:r>
              <a:rPr lang="pl-P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Strefa sanitariatów</a:t>
            </a:r>
          </a:p>
          <a:p>
            <a:endParaRPr lang="pl-PL" sz="1400" dirty="0"/>
          </a:p>
        </p:txBody>
      </p:sp>
      <p:sp>
        <p:nvSpPr>
          <p:cNvPr id="25" name="Strzałka: w dół 24">
            <a:extLst>
              <a:ext uri="{FF2B5EF4-FFF2-40B4-BE49-F238E27FC236}">
                <a16:creationId xmlns:a16="http://schemas.microsoft.com/office/drawing/2014/main" id="{65F92AA0-CDB4-EFF6-E747-8008617C2AD8}"/>
              </a:ext>
            </a:extLst>
          </p:cNvPr>
          <p:cNvSpPr/>
          <p:nvPr/>
        </p:nvSpPr>
        <p:spPr>
          <a:xfrm>
            <a:off x="817266" y="5305530"/>
            <a:ext cx="539261" cy="1292200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256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7B0197FF-C7ED-F8A0-FAF0-DF3439878773}"/>
              </a:ext>
            </a:extLst>
          </p:cNvPr>
          <p:cNvSpPr txBox="1"/>
          <p:nvPr/>
        </p:nvSpPr>
        <p:spPr>
          <a:xfrm>
            <a:off x="1505258" y="1147134"/>
            <a:ext cx="9482663" cy="500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Wyposażenie medyczne nowo powstałego budynku stanowić będą sprzęty i urządzenia medyczne, w tym rehabilitacyjne i terapeutyczne zgodnie z poniższym zestawieniem:</a:t>
            </a:r>
            <a:endParaRPr lang="pl-PL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Sprzęt rehabilitacyjny dla </a:t>
            </a:r>
            <a:r>
              <a:rPr lang="pl-PL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Wojewódzkiej Przychodni Rehabilitacyjnej 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Sprzęt rehabilitacyjny dla </a:t>
            </a:r>
            <a:r>
              <a:rPr lang="pl-PL" b="1" dirty="0">
                <a:ea typeface="Calibri" panose="020F0502020204030204" pitchFamily="34" charset="0"/>
                <a:cs typeface="Times New Roman" panose="02020603050405020304" pitchFamily="18" charset="0"/>
              </a:rPr>
              <a:t>Regionalnego Centrum Kardiologii (oddziału dziennego rehabilitacji kardiologicznej)</a:t>
            </a:r>
            <a:endParaRPr 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Fotele do chemioterapii i pompy infuzyjne dla </a:t>
            </a:r>
            <a:r>
              <a:rPr lang="pl-PL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 Chemioterapii Nowotworów 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pl-PL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 Hematologicznej (dla miejsc dziennego pobytu)</a:t>
            </a: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Zakupione zostanie również pierwsze wyposażenie medyczne i niemedyczne w tym między innymi meble do gabinetów lekarskich i zabiegowych, meble do stref pacjenta, wyposażenie szatni, sanitariatów, pomieszczeń socjalnych, kozetki lekarskie, lampy, wózki, stoliki narzędziowe, parawany, fotele do pobierania krwi, itp.</a:t>
            </a:r>
            <a:endParaRPr lang="pl-PL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1600" dirty="0"/>
          </a:p>
        </p:txBody>
      </p:sp>
      <p:sp>
        <p:nvSpPr>
          <p:cNvPr id="2" name="Strzałka: w dół 1">
            <a:extLst>
              <a:ext uri="{FF2B5EF4-FFF2-40B4-BE49-F238E27FC236}">
                <a16:creationId xmlns:a16="http://schemas.microsoft.com/office/drawing/2014/main" id="{AA953891-27C3-330F-F339-E39123D92C44}"/>
              </a:ext>
            </a:extLst>
          </p:cNvPr>
          <p:cNvSpPr/>
          <p:nvPr/>
        </p:nvSpPr>
        <p:spPr>
          <a:xfrm>
            <a:off x="804907" y="332308"/>
            <a:ext cx="539261" cy="1292200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349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FB0A79A-A613-3F66-4B70-68F2FCD56489}"/>
              </a:ext>
            </a:extLst>
          </p:cNvPr>
          <p:cNvSpPr txBox="1"/>
          <p:nvPr/>
        </p:nvSpPr>
        <p:spPr>
          <a:xfrm>
            <a:off x="740664" y="313104"/>
            <a:ext cx="10222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lvl="0" indent="-400050" algn="ctr">
              <a:buFont typeface="+mj-lt"/>
              <a:buAutoNum type="romanUcPeriod" startAt="2"/>
            </a:pPr>
            <a:r>
              <a:rPr lang="pl-PL" sz="1800" b="1" dirty="0"/>
              <a:t>Doposażenie jednostek organizacyjnych świadczących usługi zdrowotne </a:t>
            </a:r>
          </a:p>
          <a:p>
            <a:pPr lvl="0" algn="ctr"/>
            <a:r>
              <a:rPr lang="pl-PL" sz="1800" b="1" dirty="0"/>
              <a:t>w trybie ambulatoryjnym oraz leczenia jednego dnia w innych istniejących budynkach Szpitala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EBD989A-EF75-6915-7A54-E95E9D949EBA}"/>
              </a:ext>
            </a:extLst>
          </p:cNvPr>
          <p:cNvSpPr txBox="1"/>
          <p:nvPr/>
        </p:nvSpPr>
        <p:spPr>
          <a:xfrm>
            <a:off x="535537" y="1672602"/>
            <a:ext cx="10560817" cy="3337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8000"/>
              </a:lnSpc>
              <a:buFont typeface="+mj-lt"/>
              <a:buAutoNum type="arabicPeriod"/>
            </a:pPr>
            <a:r>
              <a:rPr lang="pl-PL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Pracownia Endoskopowa 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(wyposażenie nowotworzonej Pracowni – II etap):  wyposażenie </a:t>
            </a:r>
            <a:r>
              <a:rPr lang="pl-P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na potrzeby diagnostyki w trybie ambulatoryjnym: aparat USG, </a:t>
            </a:r>
            <a:r>
              <a:rPr lang="pl-P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echoendoskopy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duodenoskopy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gastroskopy, szafy endoskopowe, kolumny anestezjologiczne i endoskopowe, tor wizyjny, aparaty RTG, aparaty do znieczuleń, stoły zabiegowe</a:t>
            </a:r>
          </a:p>
          <a:p>
            <a:pPr marL="342900" lvl="0" indent="-342900">
              <a:lnSpc>
                <a:spcPct val="108000"/>
              </a:lnSpc>
              <a:buFont typeface="+mj-lt"/>
              <a:buAutoNum type="arabicPeriod"/>
            </a:pPr>
            <a:r>
              <a:rPr lang="pl-PL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Pracownia Endoskopii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przy Poradni Gastroenterologicznej i Oddziale Pediatrii i Gastroenterologii Szpitala Dziecięcego: </a:t>
            </a:r>
            <a:r>
              <a:rPr lang="pl-P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kolonoskopy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gastroskopy, myjnia endoskopowa, tor wizyjny</a:t>
            </a:r>
          </a:p>
          <a:p>
            <a:pPr marL="342900" lvl="0" indent="-342900">
              <a:lnSpc>
                <a:spcPct val="108000"/>
              </a:lnSpc>
              <a:buFont typeface="+mj-lt"/>
              <a:buAutoNum type="arabicPeriod"/>
            </a:pPr>
            <a:r>
              <a:rPr lang="pl-PL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Zakład Diagnostyki Obrazowej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mammograf, tomograf z funkcją badania serca, aparat USG, komora do czyszczenia odzieży ochronnej (fartuchy ołowiane),</a:t>
            </a:r>
          </a:p>
          <a:p>
            <a:pPr marL="342900" lvl="0" indent="-342900">
              <a:lnSpc>
                <a:spcPct val="108000"/>
              </a:lnSpc>
              <a:buFont typeface="+mj-lt"/>
              <a:buAutoNum type="arabicPeriod"/>
            </a:pPr>
            <a:r>
              <a:rPr lang="pl-PL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Ortopedyczna 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dla Dorosłych: aparat USG, aparat EKG</a:t>
            </a:r>
          </a:p>
          <a:p>
            <a:pPr marL="342900" lvl="0" indent="-342900">
              <a:lnSpc>
                <a:spcPct val="108000"/>
              </a:lnSpc>
              <a:buFont typeface="+mj-lt"/>
              <a:buAutoNum type="arabicPeriod"/>
            </a:pPr>
            <a:r>
              <a:rPr lang="pl-PL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Endokrynologii 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Dziecięcej: aparat USG mobilny</a:t>
            </a:r>
          </a:p>
          <a:p>
            <a:pPr lvl="0">
              <a:lnSpc>
                <a:spcPct val="108000"/>
              </a:lnSpc>
            </a:pPr>
            <a:endParaRPr lang="pl-PL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913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C1D96C0-8C72-A5A1-4A01-5E1C60EF3C54}"/>
              </a:ext>
            </a:extLst>
          </p:cNvPr>
          <p:cNvSpPr txBox="1"/>
          <p:nvPr/>
        </p:nvSpPr>
        <p:spPr>
          <a:xfrm>
            <a:off x="1095270" y="803868"/>
            <a:ext cx="10028255" cy="5424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8000"/>
              </a:lnSpc>
              <a:buFont typeface="+mj-lt"/>
              <a:buAutoNum type="arabicPeriod" startAt="6"/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Okulistyczna i sala zabiegowa leczenia jednego dnia: sprzęt do świadczeń realizowanych </a:t>
            </a:r>
            <a:b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 ramach Programów Lekowych, diagnostyki i do wykonywania zabiegów w trybie leczenia jednego dnia (usuwanie zaćmy, witrektomia), w tym m.in. : tomografy okulistyczne OCT, mikroskop operacyjny z funkcją OCT i 3D, zestaw do przeszczepów rogówki, </a:t>
            </a:r>
            <a:r>
              <a:rPr lang="pl-P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upgrade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oprogramowania OCT, fotel operacyjny elektryczny</a:t>
            </a:r>
          </a:p>
          <a:p>
            <a:pPr marL="342900" indent="-342900" algn="just">
              <a:lnSpc>
                <a:spcPct val="108000"/>
              </a:lnSpc>
              <a:buFont typeface="+mj-lt"/>
              <a:buAutoNum type="arabicPeriod" startAt="6"/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Urologiczna i sala zabiegowa Pododdziału Urologii, Urologii Onkologicznej i Małoinwazyjnej Kliniki Chirurgii Ogólnej, Gastroenterologicznej i Onkologicznej (sala zabiegowa leczenia jednego dnia): aparatura do wykonywania zabiegów związanych z diagnostyką i usuwaniem kamieni z przewodu moczowego  w trybie leczenia  jednego dnia, w tym m.in. : zestawy do PCNL, stół zabiegowy, cystoskopy, resektoskop bipolarny, manipulatory, aparaty URS, pompa do irygacji URS,</a:t>
            </a:r>
          </a:p>
          <a:p>
            <a:pPr marL="342900" indent="-342900" algn="just">
              <a:lnSpc>
                <a:spcPct val="108000"/>
              </a:lnSpc>
              <a:buFont typeface="+mj-lt"/>
              <a:buAutoNum type="arabicPeriod" startAt="6"/>
            </a:pP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Poradnia Ginekologiczna, Poradnia Chorób Piersi, sala zabiegowa Kliniki Położnictwa, Chorób Kobiecych i Ginekologii Onkologicznej (sala zabiegowa leczenia jednego dnia): aparatura do wykonywania zabiegów związanych z małoinwazyjnym usuwaniem nadżerek, polipów, mięśniaków, </a:t>
            </a:r>
            <a:b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 tym:  aparat USG, aparat USG mobilny, resektoskopy, </a:t>
            </a:r>
            <a:r>
              <a:rPr lang="pl-P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histeroskopy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aparat do </a:t>
            </a:r>
            <a:r>
              <a:rPr lang="pl-P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radiofrekwencji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mikroigłowej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ewakuator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dymu</a:t>
            </a:r>
            <a:r>
              <a:rPr lang="pl-PL" sz="1800" dirty="0">
                <a:ea typeface="Calibri" panose="020F0502020204030204" pitchFamily="34" charset="0"/>
                <a:cs typeface="Times New Roman" panose="02020603050405020304" pitchFamily="18" charset="0"/>
              </a:rPr>
              <a:t>. Planuje się także zakup mobilnych aparatów KTG w celu wdrożenia innowacyjnego systemu 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zdalnego monitorowania pacjentek w ciąży (pomiar wykonywany w domu pacjentki z odczytem zdalnym w poradni)</a:t>
            </a:r>
            <a:endParaRPr lang="pl-PL" sz="1800" dirty="0"/>
          </a:p>
          <a:p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336043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27224D9-2D2E-D0D1-231B-9DE6E9B31F39}"/>
              </a:ext>
            </a:extLst>
          </p:cNvPr>
          <p:cNvSpPr txBox="1"/>
          <p:nvPr/>
        </p:nvSpPr>
        <p:spPr>
          <a:xfrm>
            <a:off x="1340456" y="608574"/>
            <a:ext cx="8671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Partner projektu </a:t>
            </a:r>
            <a:r>
              <a:rPr lang="pl-PL" dirty="0"/>
              <a:t>– Kujawsko-Pomorskie Inwestycje Medyczne Sp. z o.o.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B29B74F-7779-F1EB-4B65-3DDE410B9CE3}"/>
              </a:ext>
            </a:extLst>
          </p:cNvPr>
          <p:cNvSpPr txBox="1"/>
          <p:nvPr/>
        </p:nvSpPr>
        <p:spPr>
          <a:xfrm>
            <a:off x="1340456" y="1382744"/>
            <a:ext cx="554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Wartość ogółem projektu:</a:t>
            </a:r>
            <a:r>
              <a:rPr lang="pl-PL" dirty="0"/>
              <a:t> 111 210 000,00 PLN, w tym: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EB26A81-5D63-47BD-12D8-1AACBBA91353}"/>
              </a:ext>
            </a:extLst>
          </p:cNvPr>
          <p:cNvSpPr txBox="1"/>
          <p:nvPr/>
        </p:nvSpPr>
        <p:spPr>
          <a:xfrm>
            <a:off x="1023042" y="1914435"/>
            <a:ext cx="104763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buFont typeface="+mj-lt"/>
              <a:buAutoNum type="arabicPeriod"/>
            </a:pPr>
            <a:r>
              <a:rPr lang="pl-PL" dirty="0"/>
              <a:t>Prace budowlane:  </a:t>
            </a:r>
            <a:r>
              <a:rPr lang="pl-PL" b="1" dirty="0"/>
              <a:t>62 500 000,00 PLN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Pierwsze wyposażenie budynku:  </a:t>
            </a:r>
            <a:r>
              <a:rPr lang="pl-PL" b="1" dirty="0"/>
              <a:t>10 000 000,00 PLN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Sprzęt i aparatura medyczna dla poradni zlokalizowanych w nowo budowanym obiekcie:  </a:t>
            </a:r>
            <a:r>
              <a:rPr lang="pl-PL" b="1" dirty="0"/>
              <a:t>3.130.000 PLN</a:t>
            </a:r>
            <a:r>
              <a:rPr lang="pl-PL" dirty="0"/>
              <a:t>,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Aparatura dla jednostek organizacyjnych zlokalizowanych poza ww. budynkiem:  </a:t>
            </a:r>
            <a:r>
              <a:rPr lang="pl-PL" b="1" dirty="0"/>
              <a:t>34 478 910,90 PLN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Koszty pośrednie:  </a:t>
            </a:r>
            <a:r>
              <a:rPr lang="pl-PL" b="1" dirty="0"/>
              <a:t>1 101 089,10 PLN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5377376-F7F3-35E9-4D25-62F9A0E36882}"/>
              </a:ext>
            </a:extLst>
          </p:cNvPr>
          <p:cNvSpPr txBox="1"/>
          <p:nvPr/>
        </p:nvSpPr>
        <p:spPr>
          <a:xfrm>
            <a:off x="1399032" y="4367260"/>
            <a:ext cx="630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Źródła finansowania:</a:t>
            </a:r>
          </a:p>
          <a:p>
            <a:pPr marL="342900" indent="-342900">
              <a:buAutoNum type="arabicPeriod"/>
            </a:pPr>
            <a:r>
              <a:rPr lang="pl-PL" dirty="0"/>
              <a:t>EFRR – 67 032 266,52 PLN (60,28%)</a:t>
            </a:r>
          </a:p>
          <a:p>
            <a:pPr marL="342900" indent="-342900">
              <a:buAutoNum type="arabicPeriod"/>
            </a:pPr>
            <a:r>
              <a:rPr lang="pl-PL" dirty="0"/>
              <a:t>Wkład własny (środki partnera) – 44 177 733,48 PLN (39,72%) </a:t>
            </a:r>
          </a:p>
        </p:txBody>
      </p:sp>
    </p:spTree>
    <p:extLst>
      <p:ext uri="{BB962C8B-B14F-4D97-AF65-F5344CB8AC3E}">
        <p14:creationId xmlns:p14="http://schemas.microsoft.com/office/powerpoint/2010/main" val="2966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CB55035-6572-A89E-BEE8-9F04F51C3722}"/>
              </a:ext>
            </a:extLst>
          </p:cNvPr>
          <p:cNvSpPr txBox="1"/>
          <p:nvPr/>
        </p:nvSpPr>
        <p:spPr>
          <a:xfrm>
            <a:off x="442127" y="472273"/>
            <a:ext cx="108522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Wojewódzki Szpital Zespolony im. L. Rydygiera w Toruniu posiada ugruntowaną pozycję na rynku świadczeń zdrowotnych i ma strategiczne znaczenie w regionie udzielając rocznie przeszło 100 tys. hospitalizacji i interwencji w SOR oraz ponad 250 tys. porad w ramach ambulatoryjnej opieki specjalistycznej o charakterze świadczeń wysoko wyspecjalizowanych opartych na stale aktualizowanej profesjonalnej wiedzy medycznej gwarantującej efektywność procesu leczenia.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0569137-1603-FA63-27CE-99C9839496DE}"/>
              </a:ext>
            </a:extLst>
          </p:cNvPr>
          <p:cNvSpPr txBox="1"/>
          <p:nvPr/>
        </p:nvSpPr>
        <p:spPr>
          <a:xfrm>
            <a:off x="442127" y="2250831"/>
            <a:ext cx="107718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Wsparcie projektu jest kluczowe z perspektywy pacjentów poprzez zapewnienie:</a:t>
            </a:r>
          </a:p>
          <a:p>
            <a:pPr marL="342900" indent="-342900">
              <a:buAutoNum type="arabicPeriod"/>
            </a:pPr>
            <a:r>
              <a:rPr lang="pl-PL" dirty="0"/>
              <a:t>Dostępu do nowoczesnego i zaawansowanego zaplecza diagnostycznego</a:t>
            </a:r>
          </a:p>
          <a:p>
            <a:pPr marL="342900" indent="-342900">
              <a:buAutoNum type="arabicPeriod"/>
            </a:pPr>
            <a:r>
              <a:rPr lang="pl-PL" dirty="0"/>
              <a:t>Dostępu do wysoko wykwalifikowanej kadry medycznej zgodnie z preferencjami pacjenta</a:t>
            </a:r>
          </a:p>
          <a:p>
            <a:pPr marL="342900" indent="-342900">
              <a:buAutoNum type="arabicPeriod"/>
            </a:pPr>
            <a:r>
              <a:rPr lang="pl-PL" dirty="0"/>
              <a:t>Ciągłości leczenia w jednej placówce oraz kompleksowości leczenia dzięki zapewnieniu konsultacji medycznych w wielu zakresach</a:t>
            </a:r>
          </a:p>
          <a:p>
            <a:pPr marL="342900" indent="-342900">
              <a:buAutoNum type="arabicPeriod"/>
            </a:pPr>
            <a:r>
              <a:rPr lang="pl-PL" dirty="0"/>
              <a:t>Możliwości natychmiastowej interwencji w razie powikłań czy też wystąpienia schorzeń współistniejących</a:t>
            </a:r>
          </a:p>
          <a:p>
            <a:pPr marL="342900" indent="-342900">
              <a:buAutoNum type="arabicPeriod"/>
            </a:pPr>
            <a:r>
              <a:rPr lang="pl-PL" dirty="0"/>
              <a:t>Krótszego czasu oczekiwania i pobytu oraz zwiększenia dostępu do nowoczesnych zabiegów w trybie jednego dnia</a:t>
            </a:r>
          </a:p>
          <a:p>
            <a:pPr marL="342900" indent="-342900">
              <a:buAutoNum type="arabicPeriod"/>
            </a:pPr>
            <a:r>
              <a:rPr lang="pl-PL" dirty="0"/>
              <a:t>Wyspecjalizowanej, doświadczonej i wykształconej pod kątem najnowszych technologii kadry medycznej, gwarantującej wysoką efektywność leczenia</a:t>
            </a:r>
          </a:p>
          <a:p>
            <a:pPr marL="342900" indent="-342900">
              <a:buAutoNum type="arabicPeriod"/>
            </a:pPr>
            <a:r>
              <a:rPr lang="pl-PL" dirty="0"/>
              <a:t>Dogodnej lokalizacji Szpitala zapewniającej swobodny dojazd </a:t>
            </a:r>
          </a:p>
        </p:txBody>
      </p:sp>
    </p:spTree>
    <p:extLst>
      <p:ext uri="{BB962C8B-B14F-4D97-AF65-F5344CB8AC3E}">
        <p14:creationId xmlns:p14="http://schemas.microsoft.com/office/powerpoint/2010/main" val="300272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1BC5AAB0-7EED-3F96-1574-39957657B15A}"/>
              </a:ext>
            </a:extLst>
          </p:cNvPr>
          <p:cNvSpPr txBox="1"/>
          <p:nvPr/>
        </p:nvSpPr>
        <p:spPr>
          <a:xfrm>
            <a:off x="954593" y="844062"/>
            <a:ext cx="95961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Wsparcie projektu jest kluczowe z perspektywy personelu medycznego poprzez zapewnienie: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Zatrudnienia w atrakcyjnym dla młodej kadry medycznej nowoczesnym ośrodku umożliwiającym zdobywanie wysokospecjalistycznych kwalifikacji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Wkładu w rozwój szkolnictwa medycznego dzięki dużemu potencjałowi Szpitala do realizacji staży zawodowych oraz tworzenia miejsc pracy</a:t>
            </a:r>
          </a:p>
          <a:p>
            <a:endParaRPr lang="pl-PL" b="1" dirty="0"/>
          </a:p>
          <a:p>
            <a:endParaRPr lang="pl-PL" b="1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7110AFE-B821-8758-ADC8-DF3274A277A1}"/>
              </a:ext>
            </a:extLst>
          </p:cNvPr>
          <p:cNvSpPr txBox="1"/>
          <p:nvPr/>
        </p:nvSpPr>
        <p:spPr>
          <a:xfrm>
            <a:off x="954593" y="3285486"/>
            <a:ext cx="98412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Wsparcie projektu jest kluczowe z perspektywy rozwoju społeczno-gospodarczego regionu poprzez: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Wkład w zmniejszenie poziomu bezrobocia dzięki utrzymaniu i tworzeniu nowych miejsc pracy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Wkład w rozwój wiedzy medycznej dzięki działalności naukowej personelu medycznego Szpitala oraz dynamiczną i stałą współpracę z ośrodkami naukowymi i badawczymi w kraju i za granicą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Wkład w rozwój regionu jako regionu nowoczesnych technologii, dającego możliwość rozwoju zawodowego i miejsca osiedlania się młodych ludzi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/>
              <a:t>Wkład w rozwój regionu dzięki efektowi synergii tj. generowaniu popytu na inne usługi powodującego rozwój zaplecza edukacyjnego, kulturalnego, sportowego, turystycznego itp.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81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42AAB3AD-CAC4-4DF7-8155-82E43B48B55E}"/>
              </a:ext>
            </a:extLst>
          </p:cNvPr>
          <p:cNvSpPr txBox="1"/>
          <p:nvPr/>
        </p:nvSpPr>
        <p:spPr>
          <a:xfrm>
            <a:off x="628379" y="257114"/>
            <a:ext cx="10935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rgbClr val="0070C0"/>
                </a:solidFill>
              </a:rPr>
              <a:t>STRUKTURA PACJENTÓW WOJEWÓDZKIEGO SZPITALA ZESPOLONEGO WEDŁUG MIEJSCA ZAMIESZKANIA (dane za 2024 rok)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FF9DFB00-842A-2376-4487-5E001B14E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234401"/>
              </p:ext>
            </p:extLst>
          </p:nvPr>
        </p:nvGraphicFramePr>
        <p:xfrm>
          <a:off x="6902826" y="1101213"/>
          <a:ext cx="5122427" cy="4729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42BCAC63-DE46-F560-7A8F-2AEC333721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2122621"/>
              </p:ext>
            </p:extLst>
          </p:nvPr>
        </p:nvGraphicFramePr>
        <p:xfrm>
          <a:off x="798721" y="1101212"/>
          <a:ext cx="5122427" cy="472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686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B03BC571-3905-02EB-EE37-BB6C1D41F2D8}"/>
              </a:ext>
            </a:extLst>
          </p:cNvPr>
          <p:cNvSpPr txBox="1"/>
          <p:nvPr/>
        </p:nvSpPr>
        <p:spPr>
          <a:xfrm>
            <a:off x="949501" y="387391"/>
            <a:ext cx="10292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rgbClr val="0070C0"/>
                </a:solidFill>
              </a:rPr>
              <a:t>DOSTĘPNOŚĆ ŚWIADCZEŃ ZDROWOTNYCH OBJĘTYCH WSPARCIEM W RAMACH PROJEKTU (dane z NFZ)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9CAEB63-CB8B-E295-EC22-18A899715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60732"/>
              </p:ext>
            </p:extLst>
          </p:nvPr>
        </p:nvGraphicFramePr>
        <p:xfrm>
          <a:off x="1582994" y="1288026"/>
          <a:ext cx="9458632" cy="3645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5131">
                  <a:extLst>
                    <a:ext uri="{9D8B030D-6E8A-4147-A177-3AD203B41FA5}">
                      <a16:colId xmlns:a16="http://schemas.microsoft.com/office/drawing/2014/main" val="1900036455"/>
                    </a:ext>
                  </a:extLst>
                </a:gridCol>
                <a:gridCol w="5303501">
                  <a:extLst>
                    <a:ext uri="{9D8B030D-6E8A-4147-A177-3AD203B41FA5}">
                      <a16:colId xmlns:a16="http://schemas.microsoft.com/office/drawing/2014/main" val="4003393414"/>
                    </a:ext>
                  </a:extLst>
                </a:gridCol>
              </a:tblGrid>
              <a:tr h="40757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Świadczeniodawcy w województwie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14681"/>
                  </a:ext>
                </a:extLst>
              </a:tr>
              <a:tr h="407573">
                <a:tc>
                  <a:txBody>
                    <a:bodyPr/>
                    <a:lstStyle/>
                    <a:p>
                      <a:r>
                        <a:rPr lang="pl-PL" dirty="0"/>
                        <a:t>Poradnia Immunologiczna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340294"/>
                  </a:ext>
                </a:extLst>
              </a:tr>
              <a:tr h="407573">
                <a:tc>
                  <a:txBody>
                    <a:bodyPr/>
                    <a:lstStyle/>
                    <a:p>
                      <a:r>
                        <a:rPr lang="pl-PL" dirty="0"/>
                        <a:t>Poradnia Hematologiczna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514660"/>
                  </a:ext>
                </a:extLst>
              </a:tr>
              <a:tr h="407573">
                <a:tc>
                  <a:txBody>
                    <a:bodyPr/>
                    <a:lstStyle/>
                    <a:p>
                      <a:r>
                        <a:rPr lang="pl-PL" dirty="0"/>
                        <a:t>Poradnia Endokrynologii Dziecięcej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16141"/>
                  </a:ext>
                </a:extLst>
              </a:tr>
              <a:tr h="407573">
                <a:tc>
                  <a:txBody>
                    <a:bodyPr/>
                    <a:lstStyle/>
                    <a:p>
                      <a:r>
                        <a:rPr lang="pl-PL" dirty="0"/>
                        <a:t>Oddział Okulistyczny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915924"/>
                  </a:ext>
                </a:extLst>
              </a:tr>
              <a:tr h="401990">
                <a:tc>
                  <a:txBody>
                    <a:bodyPr/>
                    <a:lstStyle/>
                    <a:p>
                      <a:r>
                        <a:rPr lang="pl-PL" dirty="0"/>
                        <a:t>Rehabilitacja kardiologiczna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978925"/>
                  </a:ext>
                </a:extLst>
              </a:tr>
              <a:tr h="401990">
                <a:tc>
                  <a:txBody>
                    <a:bodyPr/>
                    <a:lstStyle/>
                    <a:p>
                      <a:r>
                        <a:rPr lang="pl-PL" dirty="0"/>
                        <a:t>Oddział Ginekologiczny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152456"/>
                  </a:ext>
                </a:extLst>
              </a:tr>
              <a:tr h="401990">
                <a:tc>
                  <a:txBody>
                    <a:bodyPr/>
                    <a:lstStyle/>
                    <a:p>
                      <a:r>
                        <a:rPr lang="pl-PL" dirty="0"/>
                        <a:t>Poradnia Chemioterapii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73308"/>
                  </a:ext>
                </a:extLst>
              </a:tr>
              <a:tr h="401990">
                <a:tc>
                  <a:txBody>
                    <a:bodyPr/>
                    <a:lstStyle/>
                    <a:p>
                      <a:r>
                        <a:rPr lang="pl-PL" dirty="0"/>
                        <a:t>Poradnia Diabetologiczna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554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44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DB4930E2-A764-590B-541F-E76C0EC4E5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7977881"/>
              </p:ext>
            </p:extLst>
          </p:nvPr>
        </p:nvGraphicFramePr>
        <p:xfrm>
          <a:off x="1885696" y="92997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35891661-FFBB-9151-0D1C-AA21A5A32038}"/>
              </a:ext>
            </a:extLst>
          </p:cNvPr>
          <p:cNvSpPr txBox="1"/>
          <p:nvPr/>
        </p:nvSpPr>
        <p:spPr>
          <a:xfrm>
            <a:off x="297316" y="4841846"/>
            <a:ext cx="436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pl-PL" sz="1200" dirty="0"/>
              <a:t>Wojewódzki Szpital Zespolony im. L. Rydygiera w Toruniu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/>
              <a:t>Szpital Miejski im. M. Kopernika w Toruniu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B6FD18-CA30-A0EB-6144-F7A12760BA26}"/>
              </a:ext>
            </a:extLst>
          </p:cNvPr>
          <p:cNvSpPr txBox="1"/>
          <p:nvPr/>
        </p:nvSpPr>
        <p:spPr>
          <a:xfrm>
            <a:off x="8280355" y="1078387"/>
            <a:ext cx="34666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200" dirty="0"/>
              <a:t>Szpital Uniwersytecki im. Jurasza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Szpital Uniwersytecki im. </a:t>
            </a:r>
            <a:r>
              <a:rPr lang="pl-PL" sz="1200" dirty="0" err="1"/>
              <a:t>Biziela</a:t>
            </a:r>
            <a:r>
              <a:rPr lang="pl-PL" sz="1200" dirty="0"/>
              <a:t>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Szpital Kliniczny im. Warmińskiego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10. Wojskowy Szpital Kliniczny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ZOZ MSW i A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Wojewódzki Szpital Dziecięcy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Wojewódzki Szpital Obserwacyjno-Zakaźny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Szpital św. Łukasza w Bydgoszczy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200" dirty="0"/>
              <a:t>Centrum Onkologii w Bydgoszczy</a:t>
            </a:r>
          </a:p>
          <a:p>
            <a:pPr marL="342900" indent="-342900">
              <a:buFont typeface="+mj-lt"/>
              <a:buAutoNum type="arabicPeriod"/>
            </a:pPr>
            <a:endParaRPr lang="pl-PL" sz="12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40E3C8C-E203-985B-DFEE-10F622A0B85E}"/>
              </a:ext>
            </a:extLst>
          </p:cNvPr>
          <p:cNvSpPr txBox="1"/>
          <p:nvPr/>
        </p:nvSpPr>
        <p:spPr>
          <a:xfrm>
            <a:off x="443620" y="190123"/>
            <a:ext cx="11651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</a:rPr>
              <a:t>ZATRUDNIENIE KADRY MEDYCZNEJ W MIEJSCOWOŚCIACH WOJEWÓDZTWA KUJAWSKO-POMORSKIEGO W 2023 ROKU </a:t>
            </a:r>
          </a:p>
          <a:p>
            <a:pPr algn="ctr"/>
            <a:r>
              <a:rPr lang="pl-PL" sz="1600" dirty="0">
                <a:solidFill>
                  <a:srgbClr val="0070C0"/>
                </a:solidFill>
              </a:rPr>
              <a:t>(dane z Mapy Potrzeb Zdrowotnych)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6DCC50B-599B-E86B-F115-C731B9E74700}"/>
              </a:ext>
            </a:extLst>
          </p:cNvPr>
          <p:cNvSpPr txBox="1"/>
          <p:nvPr/>
        </p:nvSpPr>
        <p:spPr>
          <a:xfrm>
            <a:off x="8353890" y="4722909"/>
            <a:ext cx="33196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71% wyspecjalizowanej kadry medycznej skupiona w dwóch najważniejszych ośrodkach województwa: </a:t>
            </a:r>
          </a:p>
          <a:p>
            <a:r>
              <a:rPr lang="pl-PL" dirty="0">
                <a:solidFill>
                  <a:srgbClr val="FF0000"/>
                </a:solidFill>
              </a:rPr>
              <a:t>w Bydgoszczy (9 szpitali) </a:t>
            </a:r>
          </a:p>
          <a:p>
            <a:r>
              <a:rPr lang="pl-PL" dirty="0">
                <a:solidFill>
                  <a:srgbClr val="FF0000"/>
                </a:solidFill>
              </a:rPr>
              <a:t>i w Toruniu (2 szpitale)</a:t>
            </a:r>
          </a:p>
        </p:txBody>
      </p:sp>
    </p:spTree>
    <p:extLst>
      <p:ext uri="{BB962C8B-B14F-4D97-AF65-F5344CB8AC3E}">
        <p14:creationId xmlns:p14="http://schemas.microsoft.com/office/powerpoint/2010/main" val="2738696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D83904CE-4FAC-84FE-A824-FABC4DA8B6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537049"/>
              </p:ext>
            </p:extLst>
          </p:nvPr>
        </p:nvGraphicFramePr>
        <p:xfrm>
          <a:off x="813916" y="984738"/>
          <a:ext cx="4815716" cy="4601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8E5ADD7F-74D5-8B64-B5F9-3037EE5635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865498"/>
              </p:ext>
            </p:extLst>
          </p:nvPr>
        </p:nvGraphicFramePr>
        <p:xfrm>
          <a:off x="6096000" y="984738"/>
          <a:ext cx="4932066" cy="4601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61EF3079-8D91-F45A-D18D-09084300E9A6}"/>
              </a:ext>
            </a:extLst>
          </p:cNvPr>
          <p:cNvSpPr txBox="1"/>
          <p:nvPr/>
        </p:nvSpPr>
        <p:spPr>
          <a:xfrm>
            <a:off x="813916" y="196646"/>
            <a:ext cx="110732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</a:rPr>
              <a:t>ZATRUDNIENIE KADRY MEDYCZNEJ W MIEJSCOWOŚCIACH WOJEWÓDZTWA KUJAWSKO-POMORSKIEGO W 2023 ROKU </a:t>
            </a:r>
          </a:p>
          <a:p>
            <a:pPr algn="ctr"/>
            <a:r>
              <a:rPr lang="pl-PL" sz="1600" dirty="0">
                <a:solidFill>
                  <a:srgbClr val="0070C0"/>
                </a:solidFill>
              </a:rPr>
              <a:t>(dane z Mapy Potrzeb Zdrowotnych) - przykładowe specjalizacje</a:t>
            </a:r>
          </a:p>
        </p:txBody>
      </p:sp>
    </p:spTree>
    <p:extLst>
      <p:ext uri="{BB962C8B-B14F-4D97-AF65-F5344CB8AC3E}">
        <p14:creationId xmlns:p14="http://schemas.microsoft.com/office/powerpoint/2010/main" val="686098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EB0160D-855B-884B-0E40-FA0B71BBDDE2}"/>
              </a:ext>
            </a:extLst>
          </p:cNvPr>
          <p:cNvSpPr txBox="1"/>
          <p:nvPr/>
        </p:nvSpPr>
        <p:spPr>
          <a:xfrm>
            <a:off x="2269622" y="200666"/>
            <a:ext cx="8117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KADRA MEDYCZNA (LEKARZE WEDŁUG DZIEDZIN MEDYCYNY OBJĘTYCH PROJEKTEM)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8D3A4EE-EEA1-42D1-897A-1BA33E357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799433"/>
              </p:ext>
            </p:extLst>
          </p:nvPr>
        </p:nvGraphicFramePr>
        <p:xfrm>
          <a:off x="798708" y="807742"/>
          <a:ext cx="10369901" cy="564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633">
                  <a:extLst>
                    <a:ext uri="{9D8B030D-6E8A-4147-A177-3AD203B41FA5}">
                      <a16:colId xmlns:a16="http://schemas.microsoft.com/office/drawing/2014/main" val="3883340539"/>
                    </a:ext>
                  </a:extLst>
                </a:gridCol>
                <a:gridCol w="1256044">
                  <a:extLst>
                    <a:ext uri="{9D8B030D-6E8A-4147-A177-3AD203B41FA5}">
                      <a16:colId xmlns:a16="http://schemas.microsoft.com/office/drawing/2014/main" val="1513045312"/>
                    </a:ext>
                  </a:extLst>
                </a:gridCol>
                <a:gridCol w="1507252">
                  <a:extLst>
                    <a:ext uri="{9D8B030D-6E8A-4147-A177-3AD203B41FA5}">
                      <a16:colId xmlns:a16="http://schemas.microsoft.com/office/drawing/2014/main" val="1319514028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1963439323"/>
                    </a:ext>
                  </a:extLst>
                </a:gridCol>
                <a:gridCol w="1396721">
                  <a:extLst>
                    <a:ext uri="{9D8B030D-6E8A-4147-A177-3AD203B41FA5}">
                      <a16:colId xmlns:a16="http://schemas.microsoft.com/office/drawing/2014/main" val="2689639739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649691738"/>
                    </a:ext>
                  </a:extLst>
                </a:gridCol>
                <a:gridCol w="981389">
                  <a:extLst>
                    <a:ext uri="{9D8B030D-6E8A-4147-A177-3AD203B41FA5}">
                      <a16:colId xmlns:a16="http://schemas.microsoft.com/office/drawing/2014/main" val="2832788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Dziedzina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Ogółem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Bydgoszcz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Toruń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Grudziądz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Włocławek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Inne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6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Gastroenterologia Dziecięca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080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Urologia dziecięca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18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Immunologia kliniczna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997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Ginekologia onkologiczna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0084276"/>
                  </a:ext>
                </a:extLst>
              </a:tr>
              <a:tr h="392154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Hematologia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5707663"/>
                  </a:ext>
                </a:extLst>
              </a:tr>
              <a:tr h="33489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Onkologia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9241431"/>
                  </a:ext>
                </a:extLst>
              </a:tr>
              <a:tr h="328676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Gastroenterologia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8066615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Endokrynologia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3321419"/>
                  </a:ext>
                </a:extLst>
              </a:tr>
              <a:tr h="389001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5809151"/>
                  </a:ext>
                </a:extLst>
              </a:tr>
              <a:tr h="378587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Ortopedia i traumatologia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2963517"/>
                  </a:ext>
                </a:extLst>
              </a:tr>
              <a:tr h="38950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Radiologia i diagnostyka obrazowa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69659041"/>
                  </a:ext>
                </a:extLst>
              </a:tr>
              <a:tr h="380873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Okulistyka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4542968"/>
                  </a:ext>
                </a:extLst>
              </a:tr>
              <a:tr h="353949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Kardiologia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0375933"/>
                  </a:ext>
                </a:extLst>
              </a:tr>
              <a:tr h="249936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Położnictwo i ginekologia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109959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22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757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071C1B2-AE27-4C12-EF85-D6E85FB2439A}"/>
              </a:ext>
            </a:extLst>
          </p:cNvPr>
          <p:cNvSpPr txBox="1"/>
          <p:nvPr/>
        </p:nvSpPr>
        <p:spPr>
          <a:xfrm>
            <a:off x="813916" y="482320"/>
            <a:ext cx="633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0C0"/>
                </a:solidFill>
              </a:rPr>
              <a:t>PODSUMOWANIE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C0DE1DE-67DF-24FE-3788-45911CD6E5D3}"/>
              </a:ext>
            </a:extLst>
          </p:cNvPr>
          <p:cNvSpPr txBox="1"/>
          <p:nvPr/>
        </p:nvSpPr>
        <p:spPr>
          <a:xfrm>
            <a:off x="813916" y="1386348"/>
            <a:ext cx="10227710" cy="403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8000"/>
              </a:lnSpc>
            </a:pPr>
            <a:r>
              <a:rPr lang="pl-PL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Zaangażowanie środków we wspieranie rozwoju ambulatoryjnej opieki specjalistycznej przy dużych ośrodkach medycznych zapewnia większą efektywność ich wykorzystania.</a:t>
            </a:r>
          </a:p>
          <a:p>
            <a:pPr algn="just">
              <a:lnSpc>
                <a:spcPct val="108000"/>
              </a:lnSpc>
            </a:pPr>
            <a:r>
              <a:rPr lang="pl-PL" sz="2000" dirty="0">
                <a:ea typeface="Calibri" panose="020F0502020204030204" pitchFamily="34" charset="0"/>
                <a:cs typeface="Calibri" panose="020F0502020204030204" pitchFamily="34" charset="0"/>
              </a:rPr>
              <a:t>Duże ośrodki zapewniają szerokie zaplecze diagnostyczne, możliwość konsultacji w wielu specjalnościach oraz ciągłość i kompleksowość leczenia.</a:t>
            </a:r>
          </a:p>
          <a:p>
            <a:pPr algn="just">
              <a:lnSpc>
                <a:spcPct val="108000"/>
              </a:lnSpc>
            </a:pPr>
            <a:r>
              <a:rPr lang="pl-PL" sz="20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08000"/>
              </a:lnSpc>
            </a:pPr>
            <a:r>
              <a:rPr lang="pl-PL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Determinującą rolę odgrywa tu wysokokwalifikowana kadra, która preferuje zatrudnienie w dużych ośrodkach oferujących szerokie spektrum specjalizacji. Doświadczenie i wiedza kadry jest gwarantem prawidłowości procesu diagnostycznego, trafności diagnozy i doboru terapii, prawidłowości i szybkiego przebiegu procesu leczenia, aż do zapewnienia rehabilitacji i szybkiego powrotu do zdrowia. Zapewnia to nie tylko komfort pacjenta, ale wpływa także na obniżenie kosztów systemu świadczeń zdrowotnych w skali makro. </a:t>
            </a:r>
          </a:p>
          <a:p>
            <a:pPr algn="just">
              <a:lnSpc>
                <a:spcPct val="108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69558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1601</Words>
  <Application>Microsoft Office PowerPoint</Application>
  <PresentationFormat>Panoramiczny</PresentationFormat>
  <Paragraphs>264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Magdalena Domańska</dc:creator>
  <cp:lastModifiedBy>Magdalena Flisykowska</cp:lastModifiedBy>
  <cp:revision>12</cp:revision>
  <cp:lastPrinted>2025-04-02T14:49:29Z</cp:lastPrinted>
  <dcterms:created xsi:type="dcterms:W3CDTF">2025-03-14T10:12:19Z</dcterms:created>
  <dcterms:modified xsi:type="dcterms:W3CDTF">2025-04-03T08:25:33Z</dcterms:modified>
</cp:coreProperties>
</file>