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5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277" r:id="rId2"/>
    <p:sldId id="2623" r:id="rId3"/>
    <p:sldId id="2678" r:id="rId4"/>
    <p:sldId id="2668" r:id="rId5"/>
    <p:sldId id="2669" r:id="rId6"/>
    <p:sldId id="2694" r:id="rId7"/>
    <p:sldId id="2700" r:id="rId8"/>
    <p:sldId id="2679" r:id="rId9"/>
    <p:sldId id="2670" r:id="rId10"/>
    <p:sldId id="2695" r:id="rId11"/>
    <p:sldId id="2696" r:id="rId12"/>
    <p:sldId id="2709" r:id="rId13"/>
    <p:sldId id="2680" r:id="rId14"/>
    <p:sldId id="2710" r:id="rId15"/>
    <p:sldId id="2867" r:id="rId16"/>
    <p:sldId id="2870" r:id="rId17"/>
    <p:sldId id="2580" r:id="rId18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76DC931-43CD-4F09-9C55-91ACB59F2ABC}">
          <p14:sldIdLst>
            <p14:sldId id="277"/>
            <p14:sldId id="2623"/>
            <p14:sldId id="2678"/>
            <p14:sldId id="2668"/>
            <p14:sldId id="2669"/>
            <p14:sldId id="2694"/>
            <p14:sldId id="2700"/>
            <p14:sldId id="2679"/>
            <p14:sldId id="2670"/>
            <p14:sldId id="2695"/>
            <p14:sldId id="2696"/>
            <p14:sldId id="2709"/>
            <p14:sldId id="2680"/>
            <p14:sldId id="2710"/>
            <p14:sldId id="2867"/>
            <p14:sldId id="2870"/>
            <p14:sldId id="2580"/>
          </p14:sldIdLst>
        </p14:section>
        <p14:section name="Sekcja bez tytułu" id="{3054DBE6-AD1B-4F01-8C22-2E045B5C22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E68F2D-96AE-EF57-7802-43933D86B559}" name="Joanna Zimoląg" initials="JZ" userId="S-1-5-21-2619306676-2800222060-3362172700-5417" providerId="AD"/>
  <p188:author id="{00E03D3E-E5B8-D56F-46C9-56F87288252F}" name="Anna Głuszek" initials="AG" userId="28c6fadd772e9a04" providerId="Windows Live"/>
  <p188:author id="{9717F246-52D3-A4D3-0C7E-976EDC905F6B}" name="Barbara Jesionowska" initials="BJ" userId="S-1-5-21-2619306676-2800222060-3362172700-363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Joanna Zimoląg" initials="JZ" lastIdx="1" clrIdx="1">
    <p:extLst>
      <p:ext uri="{19B8F6BF-5375-455C-9EA6-DF929625EA0E}">
        <p15:presenceInfo xmlns:p15="http://schemas.microsoft.com/office/powerpoint/2012/main" userId="S-1-5-21-2619306676-2800222060-3362172700-54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CC33"/>
    <a:srgbClr val="66FFFF"/>
    <a:srgbClr val="9999FF"/>
    <a:srgbClr val="000000"/>
    <a:srgbClr val="FF99FF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59" autoAdjust="0"/>
    <p:restoredTop sz="95157" autoAdjust="0"/>
  </p:normalViewPr>
  <p:slideViewPr>
    <p:cSldViewPr snapToGrid="0">
      <p:cViewPr varScale="1">
        <p:scale>
          <a:sx n="105" d="100"/>
          <a:sy n="105" d="100"/>
        </p:scale>
        <p:origin x="3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581876582157962E-3"/>
          <c:y val="0.22633104786216113"/>
          <c:w val="0.98581920676276646"/>
          <c:h val="0.576191376708251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FEKP.01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827678162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FEKP.02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1571977576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FEKP.03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535962184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FEKP.04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844527811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FEKP.05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540821101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FEKP.06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  <c:pt idx="0">
                  <c:v>999332309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FEKP.07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219747905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FEKP.08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#,##0</c:formatCode>
                <c:ptCount val="1"/>
                <c:pt idx="0">
                  <c:v>1822910978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FEKP.09 PT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#,##0</c:formatCode>
                <c:ptCount val="1"/>
                <c:pt idx="0">
                  <c:v>221101903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FEKP.10 PT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#,##0</c:formatCode>
                <c:ptCount val="1"/>
                <c:pt idx="0">
                  <c:v>86274269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6-48CF-9EDF-2746E423F0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800" b="1" dirty="0"/>
                  <a:t>7</a:t>
                </a:r>
                <a:r>
                  <a:rPr lang="pl-PL" sz="1800" b="1" baseline="0" dirty="0"/>
                  <a:t> 670 334 198</a:t>
                </a:r>
                <a:endParaRPr lang="pl-PL" sz="1800" b="1" dirty="0"/>
              </a:p>
              <a:p>
                <a:pPr>
                  <a:defRPr sz="1800" b="1"/>
                </a:pPr>
                <a:r>
                  <a:rPr lang="pl-PL" sz="1000" b="1" dirty="0"/>
                  <a:t>1 EUR (kurs na podstawie danych ECB) na 28.03.2025</a:t>
                </a:r>
                <a:r>
                  <a:rPr lang="pl-PL" sz="1000" b="1" baseline="0" dirty="0"/>
                  <a:t> r</a:t>
                </a:r>
                <a:r>
                  <a:rPr lang="pl-PL" sz="1000" b="1" dirty="0"/>
                  <a:t>. = 4,1775</a:t>
                </a:r>
              </a:p>
            </c:rich>
          </c:tx>
          <c:layout>
            <c:manualLayout>
              <c:xMode val="edge"/>
              <c:yMode val="edge"/>
              <c:x val="2.5963127098896747E-2"/>
              <c:y val="0.105012429601674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,##0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9961348456399831E-2"/>
          <c:y val="0.86935056406160593"/>
          <c:w val="0.82538539997918103"/>
          <c:h val="4.72769012757334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Wartość zawartych</a:t>
            </a:r>
            <a:r>
              <a:rPr lang="pl-PL" baseline="0" dirty="0"/>
              <a:t> umów</a:t>
            </a:r>
            <a:endParaRPr lang="pl-PL" dirty="0"/>
          </a:p>
        </c:rich>
      </c:tx>
      <c:layout>
        <c:manualLayout>
          <c:xMode val="edge"/>
          <c:yMode val="edge"/>
          <c:x val="0.3089507975657906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21248183805143506"/>
          <c:y val="0.16897859357140424"/>
          <c:w val="0.76170197012928076"/>
          <c:h val="0.74631262933896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3609551411.4299998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B-4006-B86C-B64E890EE98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2355566801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B-4006-B86C-B64E890EE98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1253984609.9300001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B-4006-B86C-B64E890EE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75760"/>
        <c:axId val="1013181520"/>
      </c:barChart>
      <c:catAx>
        <c:axId val="101317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1520"/>
        <c:crosses val="autoZero"/>
        <c:auto val="1"/>
        <c:lblAlgn val="ctr"/>
        <c:lblOffset val="100"/>
        <c:noMultiLvlLbl val="0"/>
      </c:catAx>
      <c:valAx>
        <c:axId val="10131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Ilość</a:t>
            </a:r>
            <a:r>
              <a:rPr lang="pl-PL" baseline="0" dirty="0"/>
              <a:t> zawartych umów</a:t>
            </a:r>
            <a:endParaRPr lang="pl-PL" dirty="0"/>
          </a:p>
        </c:rich>
      </c:tx>
      <c:layout>
        <c:manualLayout>
          <c:xMode val="edge"/>
          <c:yMode val="edge"/>
          <c:x val="0.3631643330865436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9.6902387215665298E-2"/>
          <c:y val="0.13905928092963163"/>
          <c:w val="0.87332189195399068"/>
          <c:h val="0.755099337989879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E3-4E1E-86DA-AEA830804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3-4E1E-86DA-AEA83080497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3-4E1E-86DA-AEA830804976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E3-4E1E-86DA-AEA830804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87280"/>
        <c:axId val="1013167120"/>
      </c:barChart>
      <c:catAx>
        <c:axId val="101318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67120"/>
        <c:crosses val="autoZero"/>
        <c:auto val="1"/>
        <c:lblAlgn val="ctr"/>
        <c:lblOffset val="100"/>
        <c:noMultiLvlLbl val="0"/>
      </c:catAx>
      <c:valAx>
        <c:axId val="101316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043893216035807E-2"/>
          <c:y val="5.0579854162226302E-2"/>
          <c:w val="0.96293858695398771"/>
          <c:h val="0.830958496817927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3609551411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5-4702-B353-7AF5FE81473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2429206353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5-4702-B353-7AF5FE81473C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766693609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D5-4702-B353-7AF5FE81473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197826541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D5-4702-B353-7AF5FE81473C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215824908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D5-4702-B353-7AF5FE814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3252800"/>
        <c:axId val="1133257120"/>
      </c:barChart>
      <c:catAx>
        <c:axId val="113325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7120"/>
        <c:crosses val="autoZero"/>
        <c:auto val="1"/>
        <c:lblAlgn val="ctr"/>
        <c:lblOffset val="100"/>
        <c:noMultiLvlLbl val="0"/>
      </c:catAx>
      <c:valAx>
        <c:axId val="1133257120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113325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256941958959677E-2"/>
          <c:y val="0.24204678806710733"/>
          <c:w val="0.92053560400080103"/>
          <c:h val="0.620117458762329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Arkusz1!$A$2:$A$9</c:f>
              <c:strCache>
                <c:ptCount val="8"/>
                <c:pt idx="0">
                  <c:v>Suma</c:v>
                </c:pt>
                <c:pt idx="1">
                  <c:v>FEKP.01.00</c:v>
                </c:pt>
                <c:pt idx="2">
                  <c:v>FEKP.02.00</c:v>
                </c:pt>
                <c:pt idx="3">
                  <c:v>FEKP.03.00</c:v>
                </c:pt>
                <c:pt idx="4">
                  <c:v>FEKP.05.00</c:v>
                </c:pt>
                <c:pt idx="5">
                  <c:v>FEKP.06.00</c:v>
                </c:pt>
                <c:pt idx="6">
                  <c:v>FEKP.07.00</c:v>
                </c:pt>
                <c:pt idx="7">
                  <c:v>FEKP.08.00</c:v>
                </c:pt>
              </c:strCache>
            </c:strRef>
          </c:cat>
          <c:val>
            <c:numRef>
              <c:f>Arkusz1!$B$2:$B$9</c:f>
              <c:numCache>
                <c:formatCode>#,##0</c:formatCode>
                <c:ptCount val="8"/>
                <c:pt idx="0">
                  <c:v>140730371.44999999</c:v>
                </c:pt>
                <c:pt idx="1">
                  <c:v>18006529.489999998</c:v>
                </c:pt>
                <c:pt idx="2">
                  <c:v>34891224.609999999</c:v>
                </c:pt>
                <c:pt idx="3">
                  <c:v>35525545.25</c:v>
                </c:pt>
                <c:pt idx="4">
                  <c:v>9883641.5299999993</c:v>
                </c:pt>
                <c:pt idx="5">
                  <c:v>21608125.149999999</c:v>
                </c:pt>
                <c:pt idx="6">
                  <c:v>8204096.5499999998</c:v>
                </c:pt>
                <c:pt idx="7">
                  <c:v>12611208.869999999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noMultiLvlLbl val="0"/>
      </c:catAx>
      <c:valAx>
        <c:axId val="12229188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229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8279681351163"/>
          <c:y val="0.32345946741957343"/>
          <c:w val="0.51708384896892001"/>
          <c:h val="0.450563978811787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RAZEM</c:v>
                </c:pt>
                <c:pt idx="1">
                  <c:v>FEKP.03.00</c:v>
                </c:pt>
                <c:pt idx="2">
                  <c:v>FEKP.06.00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15060833.960000001</c:v>
                </c:pt>
                <c:pt idx="1">
                  <c:v>4088416.59</c:v>
                </c:pt>
                <c:pt idx="2">
                  <c:v>10972417.369999999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noMultiLvlLbl val="0"/>
      </c:catAx>
      <c:valAx>
        <c:axId val="12229188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229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452554170335548E-2"/>
          <c:y val="3.6800122075222264E-2"/>
          <c:w val="0.88578946967755356"/>
          <c:h val="0.84725526202137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D9-4408-894A-80EAB16931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5D9-4408-894A-80EAB16931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FEDKiP</c:v>
                </c:pt>
                <c:pt idx="1">
                  <c:v>EFRR</c:v>
                </c:pt>
                <c:pt idx="2">
                  <c:v>EFS+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383055878</c:v>
                </c:pt>
                <c:pt idx="1">
                  <c:v>178561413.18000001</c:v>
                </c:pt>
                <c:pt idx="2">
                  <c:v>204494465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D9-4408-894A-80EAB1693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8797071"/>
        <c:axId val="1218794191"/>
      </c:barChart>
      <c:catAx>
        <c:axId val="1218797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18794191"/>
        <c:crosses val="autoZero"/>
        <c:auto val="1"/>
        <c:lblAlgn val="ctr"/>
        <c:lblOffset val="100"/>
        <c:noMultiLvlLbl val="0"/>
      </c:catAx>
      <c:valAx>
        <c:axId val="1218794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879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1377318688101"/>
          <c:y val="4.0609996276627015E-2"/>
          <c:w val="0.80149259314059906"/>
          <c:h val="0.756316506300338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0B-4308-82AE-352560D683C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90B-4308-82AE-352560D683CC}"/>
              </c:ext>
            </c:extLst>
          </c:dPt>
          <c:dPt>
            <c:idx val="3"/>
            <c:invertIfNegative val="0"/>
            <c:bubble3D val="0"/>
            <c:spPr>
              <a:solidFill>
                <a:srgbClr val="66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15-4BDD-A3BB-403AC0CD39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FEDKiP </c:v>
                </c:pt>
                <c:pt idx="1">
                  <c:v>IP WUP</c:v>
                </c:pt>
                <c:pt idx="2">
                  <c:v>DW FEdKP</c:v>
                </c:pt>
                <c:pt idx="3">
                  <c:v>IP ZIT</c:v>
                </c:pt>
              </c:strCache>
            </c:strRef>
          </c:cat>
          <c:val>
            <c:numRef>
              <c:f>Arkusz1!$B$2:$B$5</c:f>
              <c:numCache>
                <c:formatCode>#,##0</c:formatCode>
                <c:ptCount val="4"/>
                <c:pt idx="0">
                  <c:v>383055878</c:v>
                </c:pt>
                <c:pt idx="1">
                  <c:v>110583140</c:v>
                </c:pt>
                <c:pt idx="2">
                  <c:v>199838598</c:v>
                </c:pt>
                <c:pt idx="3">
                  <c:v>72634140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B-4308-82AE-352560D68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6062527"/>
        <c:axId val="816136335"/>
      </c:barChart>
      <c:catAx>
        <c:axId val="1106062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136335"/>
        <c:crosses val="autoZero"/>
        <c:auto val="1"/>
        <c:lblAlgn val="ctr"/>
        <c:lblOffset val="100"/>
        <c:noMultiLvlLbl val="0"/>
      </c:catAx>
      <c:valAx>
        <c:axId val="81613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060625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3689101137825"/>
          <c:y val="2.328569388350828E-2"/>
          <c:w val="0.84789968206669852"/>
          <c:h val="0.837195415950602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% zaksięgowanych wydatków w 2024r. i 2025r.(certyfikacja)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0.00%</c:formatCode>
                <c:ptCount val="1"/>
                <c:pt idx="0">
                  <c:v>6.3100000000000003E-2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A-4EE5-B62A-BF31FA491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5281071"/>
        <c:axId val="1205282031"/>
      </c:barChart>
      <c:catAx>
        <c:axId val="1205281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5282031"/>
        <c:crosses val="autoZero"/>
        <c:auto val="1"/>
        <c:lblAlgn val="ctr"/>
        <c:lblOffset val="100"/>
        <c:noMultiLvlLbl val="0"/>
      </c:catAx>
      <c:valAx>
        <c:axId val="1205282031"/>
        <c:scaling>
          <c:orientation val="minMax"/>
          <c:max val="0.18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05281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Arkusz1!$A$2:$A$5</cx:f>
        <cx:lvl ptCount="4">
          <cx:pt idx="0">1 326 487 384 EURO / 
5 717 160 625* tj. 72,24 % pochodzi z Europejskiego Funduszu Rozwoju Regionalnego i wydane zostanie na inwestycje o charakterze infrastrukturalnym</cx:pt>
          <cx:pt idx="1">509 618 947 EURO / 
2 196 457 662 PLN* tj. 27,76 % to środki Europejskiego Funduszu Społecznego + przeznaczone na cele o charakterze społecznym</cx:pt>
        </cx:lvl>
      </cx:strDim>
      <cx:numDim type="size">
        <cx:f>Arkusz1!$B$2:$B$5</cx:f>
        <cx:lvl ptCount="4" formatCode="Standardowy">
          <cx:pt idx="0">72.239999999999995</cx:pt>
          <cx:pt idx="1">27.760000000000002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kumimoji="0" lang="en-US" sz="1862" b="0" i="0" u="none" strike="noStrike" kern="1200" cap="none" spc="0" normalizeH="0" baseline="0" noProof="0" dirty="0">
            <a:ln>
              <a:noFill/>
            </a:ln>
            <a:solidFill>
              <a:srgbClr val="000000">
                <a:lumMod val="65000"/>
                <a:lumOff val="35000"/>
              </a:srgbClr>
            </a:solidFill>
            <a:effectLst/>
            <a:uLnTx/>
            <a:uFillTx/>
            <a:latin typeface="Calibri" panose="020F0502020204030204"/>
          </a:endParaRPr>
        </a:p>
      </cx:txPr>
    </cx:title>
    <cx:plotArea>
      <cx:plotAreaRegion>
        <cx:series layoutId="sunburst" uniqueId="{2FC29300-AA8D-44A5-8433-1740B641EBFC}">
          <cx:tx>
            <cx:txData>
              <cx:f>Arkusz1!$B$1</cx:f>
              <cx:v>Łączna wartość RPO WK-P 2014-2020 1,9 miliarda euro</cx:v>
            </cx:txData>
          </cx:tx>
          <cx:dataPt idx="0">
            <cx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x:spPr>
          </cx:dataPt>
          <cx:dataPt idx="1">
            <cx:spPr>
              <a:effectLst>
                <a:outerShdw blurRad="50800" dist="50800" dir="5400000" algn="ctr" rotWithShape="0">
                  <a:srgbClr val="A6D3FF"/>
                </a:outerShdw>
              </a:effectLst>
            </cx:spPr>
          </cx:dataPt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0.16333</cdr:x>
      <cdr:y>0.4576</cdr:y>
    </cdr:from>
    <cdr:to>
      <cdr:x>0.25277</cdr:x>
      <cdr:y>0.5259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8C154F6F-8861-05A0-3796-587AB813775F}"/>
            </a:ext>
          </a:extLst>
        </cdr:cNvPr>
        <cdr:cNvSpPr txBox="1"/>
      </cdr:nvSpPr>
      <cdr:spPr>
        <a:xfrm xmlns:a="http://schemas.openxmlformats.org/drawingml/2006/main">
          <a:off x="1716260" y="2479750"/>
          <a:ext cx="939899" cy="3701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607 </a:t>
          </a:r>
          <a:r>
            <a:rPr lang="pl-PL" sz="1100" b="1" dirty="0">
              <a:solidFill>
                <a:schemeClr val="bg1"/>
              </a:solidFill>
            </a:rPr>
            <a:t>umowy</a:t>
          </a:r>
        </a:p>
      </cdr:txBody>
    </cdr:sp>
  </cdr:relSizeAnchor>
  <cdr:relSizeAnchor xmlns:cdr="http://schemas.openxmlformats.org/drawingml/2006/chartDrawing">
    <cdr:from>
      <cdr:x>0.31471</cdr:x>
      <cdr:y>0.60424</cdr:y>
    </cdr:from>
    <cdr:to>
      <cdr:x>0.40263</cdr:x>
      <cdr:y>0.69236</cdr:y>
    </cdr:to>
    <cdr:sp macro="" textlink="">
      <cdr:nvSpPr>
        <cdr:cNvPr id="3" name="pole tekstowe 1">
          <a:extLst xmlns:a="http://schemas.openxmlformats.org/drawingml/2006/main">
            <a:ext uri="{FF2B5EF4-FFF2-40B4-BE49-F238E27FC236}">
              <a16:creationId xmlns:a16="http://schemas.microsoft.com/office/drawing/2014/main" id="{F6959B7F-0330-C0F3-0E6B-486DA8331E0B}"/>
            </a:ext>
          </a:extLst>
        </cdr:cNvPr>
        <cdr:cNvSpPr txBox="1"/>
      </cdr:nvSpPr>
      <cdr:spPr>
        <a:xfrm xmlns:a="http://schemas.openxmlformats.org/drawingml/2006/main">
          <a:off x="3307080" y="3274423"/>
          <a:ext cx="923839" cy="477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tx1"/>
              </a:solidFill>
            </a:rPr>
            <a:t>486</a:t>
          </a:r>
          <a:r>
            <a:rPr lang="pl-PL" sz="1100" b="1" dirty="0">
              <a:solidFill>
                <a:schemeClr val="tx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0.47321</cdr:x>
      <cdr:y>0.76717</cdr:y>
    </cdr:from>
    <cdr:to>
      <cdr:x>0.55684</cdr:x>
      <cdr:y>0.83145</cdr:y>
    </cdr:to>
    <cdr:sp macro="" textlink="">
      <cdr:nvSpPr>
        <cdr:cNvPr id="4" name="pole tekstowe 1">
          <a:extLst xmlns:a="http://schemas.openxmlformats.org/drawingml/2006/main">
            <a:ext uri="{FF2B5EF4-FFF2-40B4-BE49-F238E27FC236}">
              <a16:creationId xmlns:a16="http://schemas.microsoft.com/office/drawing/2014/main" id="{FB10CC04-268F-59AC-3E66-D0A54CFF7AB8}"/>
            </a:ext>
          </a:extLst>
        </cdr:cNvPr>
        <cdr:cNvSpPr txBox="1"/>
      </cdr:nvSpPr>
      <cdr:spPr>
        <a:xfrm xmlns:a="http://schemas.openxmlformats.org/drawingml/2006/main">
          <a:off x="4972589" y="4157333"/>
          <a:ext cx="878801" cy="348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tx1"/>
              </a:solidFill>
            </a:rPr>
            <a:t>6</a:t>
          </a:r>
          <a:r>
            <a:rPr lang="pl-PL" sz="1100" b="1" dirty="0">
              <a:solidFill>
                <a:schemeClr val="tx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0.6125</cdr:x>
      <cdr:y>0.83146</cdr:y>
    </cdr:from>
    <cdr:to>
      <cdr:x>0.69372</cdr:x>
      <cdr:y>0.89734</cdr:y>
    </cdr:to>
    <cdr:sp macro="" textlink="">
      <cdr:nvSpPr>
        <cdr:cNvPr id="5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6436275" y="4505700"/>
          <a:ext cx="853477" cy="357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 </a:t>
          </a:r>
          <a:r>
            <a:rPr lang="pl-PL" b="1" dirty="0">
              <a:solidFill>
                <a:schemeClr val="bg1"/>
              </a:solidFill>
            </a:rPr>
            <a:t>54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0.7625</cdr:x>
      <cdr:y>0.83145</cdr:y>
    </cdr:from>
    <cdr:to>
      <cdr:x>0.84518</cdr:x>
      <cdr:y>0.90128</cdr:y>
    </cdr:to>
    <cdr:sp macro="" textlink="">
      <cdr:nvSpPr>
        <cdr:cNvPr id="6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8012557" y="4505676"/>
          <a:ext cx="868769" cy="378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61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0.32062</cdr:x>
      <cdr:y>0.38978</cdr:y>
    </cdr:from>
    <cdr:to>
      <cdr:x>0.40118</cdr:x>
      <cdr:y>0.46774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F46F9FE5-663D-E702-B1AB-73BE9DA08B48}"/>
            </a:ext>
          </a:extLst>
        </cdr:cNvPr>
        <cdr:cNvSpPr txBox="1"/>
      </cdr:nvSpPr>
      <cdr:spPr>
        <a:xfrm xmlns:a="http://schemas.openxmlformats.org/drawingml/2006/main">
          <a:off x="3439885" y="1955379"/>
          <a:ext cx="864359" cy="3910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12 umów</a:t>
          </a:r>
        </a:p>
      </cdr:txBody>
    </cdr:sp>
  </cdr:relSizeAnchor>
  <cdr:relSizeAnchor xmlns:cdr="http://schemas.openxmlformats.org/drawingml/2006/chartDrawing">
    <cdr:from>
      <cdr:x>0.43993</cdr:x>
      <cdr:y>0.38005</cdr:y>
    </cdr:from>
    <cdr:to>
      <cdr:x>0.52359</cdr:x>
      <cdr:y>0.45178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51991399-EC70-C2F3-CAED-EF8BA527B76A}"/>
            </a:ext>
          </a:extLst>
        </cdr:cNvPr>
        <cdr:cNvSpPr txBox="1"/>
      </cdr:nvSpPr>
      <cdr:spPr>
        <a:xfrm xmlns:a="http://schemas.openxmlformats.org/drawingml/2006/main">
          <a:off x="4720044" y="1906567"/>
          <a:ext cx="897531" cy="359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3 umowy</a:t>
          </a:r>
        </a:p>
      </cdr:txBody>
    </cdr:sp>
  </cdr:relSizeAnchor>
  <cdr:relSizeAnchor xmlns:cdr="http://schemas.openxmlformats.org/drawingml/2006/chartDrawing">
    <cdr:from>
      <cdr:x>0.65529</cdr:x>
      <cdr:y>0.47227</cdr:y>
    </cdr:from>
    <cdr:to>
      <cdr:x>0.74102</cdr:x>
      <cdr:y>0.56775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3D80DD02-23C5-12A6-AF56-61BE51D5DE19}"/>
            </a:ext>
          </a:extLst>
        </cdr:cNvPr>
        <cdr:cNvSpPr txBox="1"/>
      </cdr:nvSpPr>
      <cdr:spPr>
        <a:xfrm xmlns:a="http://schemas.openxmlformats.org/drawingml/2006/main">
          <a:off x="7030580" y="2369216"/>
          <a:ext cx="919794" cy="478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 umowa</a:t>
          </a:r>
        </a:p>
      </cdr:txBody>
    </cdr:sp>
  </cdr:relSizeAnchor>
  <cdr:relSizeAnchor xmlns:cdr="http://schemas.openxmlformats.org/drawingml/2006/chartDrawing">
    <cdr:from>
      <cdr:x>0.8851</cdr:x>
      <cdr:y>0.46012</cdr:y>
    </cdr:from>
    <cdr:to>
      <cdr:x>0.96906</cdr:x>
      <cdr:y>0.53998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9496202" y="2308256"/>
          <a:ext cx="900804" cy="4005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13 umów</a:t>
          </a:r>
        </a:p>
      </cdr:txBody>
    </cdr:sp>
  </cdr:relSizeAnchor>
  <cdr:relSizeAnchor xmlns:cdr="http://schemas.openxmlformats.org/drawingml/2006/chartDrawing">
    <cdr:from>
      <cdr:x>0.08001</cdr:x>
      <cdr:y>0</cdr:y>
    </cdr:from>
    <cdr:to>
      <cdr:x>0.18165</cdr:x>
      <cdr:y>0.11483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F119730-F129-264C-63CB-3C7740D4862A}"/>
            </a:ext>
          </a:extLst>
        </cdr:cNvPr>
        <cdr:cNvSpPr txBox="1"/>
      </cdr:nvSpPr>
      <cdr:spPr>
        <a:xfrm xmlns:a="http://schemas.openxmlformats.org/drawingml/2006/main">
          <a:off x="858444" y="0"/>
          <a:ext cx="1090491" cy="568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43 umowy</a:t>
          </a:r>
        </a:p>
      </cdr:txBody>
    </cdr:sp>
  </cdr:relSizeAnchor>
  <cdr:relSizeAnchor xmlns:cdr="http://schemas.openxmlformats.org/drawingml/2006/chartDrawing">
    <cdr:from>
      <cdr:x>0.20032</cdr:x>
      <cdr:y>0.45986</cdr:y>
    </cdr:from>
    <cdr:to>
      <cdr:x>0.28252</cdr:x>
      <cdr:y>0.6682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FF004817-498F-8B38-C8BE-9C336296A12F}"/>
            </a:ext>
          </a:extLst>
        </cdr:cNvPr>
        <cdr:cNvSpPr txBox="1"/>
      </cdr:nvSpPr>
      <cdr:spPr>
        <a:xfrm xmlns:a="http://schemas.openxmlformats.org/drawingml/2006/main">
          <a:off x="2185851" y="2107474"/>
          <a:ext cx="896983" cy="9548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 umowa</a:t>
          </a: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  <cdr:relSizeAnchor xmlns:cdr="http://schemas.openxmlformats.org/drawingml/2006/chartDrawing">
    <cdr:from>
      <cdr:x>0.77095</cdr:x>
      <cdr:y>0.48095</cdr:y>
    </cdr:from>
    <cdr:to>
      <cdr:x>0.84677</cdr:x>
      <cdr:y>0.56428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EE6EDAC1-73BC-DDA4-5920-694DFAD7BD4C}"/>
            </a:ext>
          </a:extLst>
        </cdr:cNvPr>
        <cdr:cNvSpPr txBox="1"/>
      </cdr:nvSpPr>
      <cdr:spPr>
        <a:xfrm xmlns:a="http://schemas.openxmlformats.org/drawingml/2006/main">
          <a:off x="8271492" y="2412758"/>
          <a:ext cx="813469" cy="41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4 umowy</a:t>
          </a:r>
        </a:p>
      </cdr:txBody>
    </cdr:sp>
  </cdr:relSizeAnchor>
  <cdr:relSizeAnchor xmlns:cdr="http://schemas.openxmlformats.org/drawingml/2006/chartDrawing">
    <cdr:from>
      <cdr:x>0.33886</cdr:x>
      <cdr:y>0.10875</cdr:y>
    </cdr:from>
    <cdr:to>
      <cdr:x>0.43167</cdr:x>
      <cdr:y>0.29073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047CF14F-BCAC-85AA-B473-741A7AB663E2}"/>
            </a:ext>
          </a:extLst>
        </cdr:cNvPr>
        <cdr:cNvSpPr txBox="1"/>
      </cdr:nvSpPr>
      <cdr:spPr>
        <a:xfrm xmlns:a="http://schemas.openxmlformats.org/drawingml/2006/main">
          <a:off x="3338716" y="5464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0.54215</cdr:x>
      <cdr:y>0.41235</cdr:y>
    </cdr:from>
    <cdr:to>
      <cdr:x>0.66855</cdr:x>
      <cdr:y>0.48076</cdr:y>
    </cdr:to>
    <cdr:sp macro="" textlink="">
      <cdr:nvSpPr>
        <cdr:cNvPr id="15" name="pole tekstowe 14">
          <a:extLst xmlns:a="http://schemas.openxmlformats.org/drawingml/2006/main">
            <a:ext uri="{FF2B5EF4-FFF2-40B4-BE49-F238E27FC236}">
              <a16:creationId xmlns:a16="http://schemas.microsoft.com/office/drawing/2014/main" id="{680367EE-72DC-3B13-C67F-31077A5181A2}"/>
            </a:ext>
          </a:extLst>
        </cdr:cNvPr>
        <cdr:cNvSpPr txBox="1"/>
      </cdr:nvSpPr>
      <cdr:spPr>
        <a:xfrm xmlns:a="http://schemas.openxmlformats.org/drawingml/2006/main">
          <a:off x="5341688" y="1889760"/>
          <a:ext cx="1245326" cy="313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0.54746</cdr:x>
      <cdr:y>0.49841</cdr:y>
    </cdr:from>
    <cdr:to>
      <cdr:x>0.6385</cdr:x>
      <cdr:y>0.57817</cdr:y>
    </cdr:to>
    <cdr:sp macro="" textlink="">
      <cdr:nvSpPr>
        <cdr:cNvPr id="16" name="pole tekstowe 15">
          <a:extLst xmlns:a="http://schemas.openxmlformats.org/drawingml/2006/main">
            <a:ext uri="{FF2B5EF4-FFF2-40B4-BE49-F238E27FC236}">
              <a16:creationId xmlns:a16="http://schemas.microsoft.com/office/drawing/2014/main" id="{FA635A1B-E14C-518E-D12E-0C333DB955B2}"/>
            </a:ext>
          </a:extLst>
        </cdr:cNvPr>
        <cdr:cNvSpPr txBox="1"/>
      </cdr:nvSpPr>
      <cdr:spPr>
        <a:xfrm xmlns:a="http://schemas.openxmlformats.org/drawingml/2006/main">
          <a:off x="5873676" y="2500329"/>
          <a:ext cx="976765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9 umów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0.33576</cdr:x>
      <cdr:y>0.01494</cdr:y>
    </cdr:from>
    <cdr:to>
      <cdr:x>0.41531</cdr:x>
      <cdr:y>0.12181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3308132" y="68166"/>
          <a:ext cx="783772" cy="4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6 umów</a:t>
          </a: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  <cdr:relSizeAnchor xmlns:cdr="http://schemas.openxmlformats.org/drawingml/2006/chartDrawing">
    <cdr:from>
      <cdr:x>0.50811</cdr:x>
      <cdr:y>0.32028</cdr:y>
    </cdr:from>
    <cdr:to>
      <cdr:x>0.59827</cdr:x>
      <cdr:y>0.38326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12D999FB-F627-C07A-49DC-7227C19D06D7}"/>
            </a:ext>
          </a:extLst>
        </cdr:cNvPr>
        <cdr:cNvSpPr txBox="1"/>
      </cdr:nvSpPr>
      <cdr:spPr>
        <a:xfrm xmlns:a="http://schemas.openxmlformats.org/drawingml/2006/main">
          <a:off x="5006304" y="1461538"/>
          <a:ext cx="888275" cy="2873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0.53817</cdr:x>
      <cdr:y>0.30883</cdr:y>
    </cdr:from>
    <cdr:to>
      <cdr:x>0.63009</cdr:x>
      <cdr:y>0.35845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156730DF-D2CE-D34A-19BF-08DC49C1252D}"/>
            </a:ext>
          </a:extLst>
        </cdr:cNvPr>
        <cdr:cNvSpPr txBox="1"/>
      </cdr:nvSpPr>
      <cdr:spPr>
        <a:xfrm xmlns:a="http://schemas.openxmlformats.org/drawingml/2006/main">
          <a:off x="5302395" y="1409286"/>
          <a:ext cx="905691" cy="226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0.50369</cdr:x>
      <cdr:y>0.29929</cdr:y>
    </cdr:from>
    <cdr:to>
      <cdr:x>0.59915</cdr:x>
      <cdr:y>0.37181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2F9A31D3-E61B-A8D1-D6DF-F89E62A715DF}"/>
            </a:ext>
          </a:extLst>
        </cdr:cNvPr>
        <cdr:cNvSpPr txBox="1"/>
      </cdr:nvSpPr>
      <cdr:spPr>
        <a:xfrm xmlns:a="http://schemas.openxmlformats.org/drawingml/2006/main">
          <a:off x="4962762" y="1365744"/>
          <a:ext cx="940525" cy="330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2 umowy</a:t>
          </a:r>
        </a:p>
      </cdr:txBody>
    </cdr:sp>
  </cdr:relSizeAnchor>
  <cdr:relSizeAnchor xmlns:cdr="http://schemas.openxmlformats.org/drawingml/2006/chartDrawing">
    <cdr:from>
      <cdr:x>0.62655</cdr:x>
      <cdr:y>0.36799</cdr:y>
    </cdr:from>
    <cdr:to>
      <cdr:x>0.70699</cdr:x>
      <cdr:y>0.41761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3DB64F4E-CA66-69FD-FE7F-95D82AB467D4}"/>
            </a:ext>
          </a:extLst>
        </cdr:cNvPr>
        <cdr:cNvSpPr txBox="1"/>
      </cdr:nvSpPr>
      <cdr:spPr>
        <a:xfrm xmlns:a="http://schemas.openxmlformats.org/drawingml/2006/main">
          <a:off x="6173254" y="1679252"/>
          <a:ext cx="792479" cy="226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0.66368</cdr:x>
      <cdr:y>0.13898</cdr:y>
    </cdr:from>
    <cdr:to>
      <cdr:x>0.7609</cdr:x>
      <cdr:y>0.19814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54E47D15-454A-3AC5-91D8-861435A4CFF0}"/>
            </a:ext>
          </a:extLst>
        </cdr:cNvPr>
        <cdr:cNvSpPr txBox="1"/>
      </cdr:nvSpPr>
      <cdr:spPr>
        <a:xfrm xmlns:a="http://schemas.openxmlformats.org/drawingml/2006/main">
          <a:off x="6539060" y="634206"/>
          <a:ext cx="957883" cy="269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4 umowy</a:t>
          </a:r>
        </a:p>
      </cdr:txBody>
    </cdr:sp>
  </cdr:relSizeAnchor>
  <cdr:relSizeAnchor xmlns:cdr="http://schemas.openxmlformats.org/drawingml/2006/chartDrawing">
    <cdr:from>
      <cdr:x>0.75982</cdr:x>
      <cdr:y>0.47438</cdr:y>
    </cdr:from>
    <cdr:to>
      <cdr:x>0.85263</cdr:x>
      <cdr:y>0.67477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81D15B0E-881E-579B-63EE-AB65F5B13823}"/>
            </a:ext>
          </a:extLst>
        </cdr:cNvPr>
        <cdr:cNvSpPr txBox="1"/>
      </cdr:nvSpPr>
      <cdr:spPr>
        <a:xfrm xmlns:a="http://schemas.openxmlformats.org/drawingml/2006/main">
          <a:off x="7486340" y="21647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0.20844</cdr:x>
      <cdr:y>0.25437</cdr:y>
    </cdr:from>
    <cdr:to>
      <cdr:x>0.39588</cdr:x>
      <cdr:y>0.47158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1A4FAF4-1820-9943-DE50-0E963844D29E}"/>
            </a:ext>
          </a:extLst>
        </cdr:cNvPr>
        <cdr:cNvSpPr txBox="1"/>
      </cdr:nvSpPr>
      <cdr:spPr>
        <a:xfrm xmlns:a="http://schemas.openxmlformats.org/drawingml/2006/main">
          <a:off x="1682639" y="968829"/>
          <a:ext cx="1513114" cy="827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0.52533</cdr:x>
      <cdr:y>0.60591</cdr:y>
    </cdr:from>
    <cdr:to>
      <cdr:x>0.58467</cdr:x>
      <cdr:y>0.69165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D46B64D-65EB-A707-0B4E-C297F3B2B0C1}"/>
            </a:ext>
          </a:extLst>
        </cdr:cNvPr>
        <cdr:cNvSpPr txBox="1"/>
      </cdr:nvSpPr>
      <cdr:spPr>
        <a:xfrm xmlns:a="http://schemas.openxmlformats.org/drawingml/2006/main">
          <a:off x="4240782" y="2307772"/>
          <a:ext cx="478971" cy="326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0.47032</cdr:x>
      <cdr:y>0.59765</cdr:y>
    </cdr:from>
    <cdr:to>
      <cdr:x>0.65649</cdr:x>
      <cdr:y>0.66964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888F0FD3-FA3F-D3EC-3FF7-0C38964DF1CA}"/>
            </a:ext>
          </a:extLst>
        </cdr:cNvPr>
        <cdr:cNvSpPr txBox="1"/>
      </cdr:nvSpPr>
      <cdr:spPr>
        <a:xfrm xmlns:a="http://schemas.openxmlformats.org/drawingml/2006/main">
          <a:off x="4262555" y="2439786"/>
          <a:ext cx="1687286" cy="293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900" b="1" dirty="0"/>
        </a:p>
      </cdr:txBody>
    </cdr:sp>
  </cdr:relSizeAnchor>
  <cdr:relSizeAnchor xmlns:cdr="http://schemas.openxmlformats.org/drawingml/2006/chartDrawing">
    <cdr:from>
      <cdr:x>0.88673</cdr:x>
      <cdr:y>0.75992</cdr:y>
    </cdr:from>
    <cdr:to>
      <cdr:x>1</cdr:x>
      <cdr:y>1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119B14D8-2CD1-C591-8656-A68A97B10A63}"/>
            </a:ext>
          </a:extLst>
        </cdr:cNvPr>
        <cdr:cNvSpPr txBox="1"/>
      </cdr:nvSpPr>
      <cdr:spPr>
        <a:xfrm xmlns:a="http://schemas.openxmlformats.org/drawingml/2006/main">
          <a:off x="7190811" y="29935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0.83185</cdr:x>
      <cdr:y>0.74164</cdr:y>
    </cdr:from>
    <cdr:to>
      <cdr:x>1</cdr:x>
      <cdr:y>1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7AF45F77-A5CA-F6B1-C639-221007E5BBB3}"/>
            </a:ext>
          </a:extLst>
        </cdr:cNvPr>
        <cdr:cNvSpPr txBox="1"/>
      </cdr:nvSpPr>
      <cdr:spPr>
        <a:xfrm xmlns:a="http://schemas.openxmlformats.org/drawingml/2006/main">
          <a:off x="7539154" y="3027615"/>
          <a:ext cx="1523999" cy="1054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0.14008</cdr:x>
      <cdr:y>0.2071</cdr:y>
    </cdr:from>
    <cdr:to>
      <cdr:x>0.31174</cdr:x>
      <cdr:y>0.26612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AE72BAF-D320-44DE-558E-EE036868C313}"/>
            </a:ext>
          </a:extLst>
        </cdr:cNvPr>
        <cdr:cNvSpPr txBox="1"/>
      </cdr:nvSpPr>
      <cdr:spPr>
        <a:xfrm xmlns:a="http://schemas.openxmlformats.org/drawingml/2006/main">
          <a:off x="753291" y="825129"/>
          <a:ext cx="923109" cy="235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3.04.2025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Excel_Worksheet9.xlsx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package" Target="../embeddings/Microsoft_Excel_Worksheet10.xlsx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45" y="2865119"/>
            <a:ext cx="9031311" cy="2154777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sz="2000" dirty="0"/>
              <a:t>FUNDUSZE EUROPEJSKIE dla KUJAW I POMORZA </a:t>
            </a:r>
            <a:br>
              <a:rPr lang="pl-PL" sz="2000" dirty="0"/>
            </a:br>
            <a:r>
              <a:rPr lang="pl-PL" sz="2000" dirty="0"/>
              <a:t>2021-2027</a:t>
            </a:r>
            <a:r>
              <a:rPr lang="pl-PL" sz="2700" dirty="0"/>
              <a:t> </a:t>
            </a:r>
            <a:br>
              <a:rPr lang="pl-PL" sz="1200" dirty="0"/>
            </a:br>
            <a:br>
              <a:rPr lang="pl-PL" dirty="0"/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altLang="pl-PL" sz="3200" dirty="0">
                <a:latin typeface="Bookman Old Style" panose="020506040505050202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sz="1600" dirty="0"/>
              <a:t>Komitet Monitorujący w dniu 04.04.2025 r. </a:t>
            </a:r>
            <a:r>
              <a:rPr lang="pl-PL" sz="1400" dirty="0"/>
              <a:t>(stan na dzień 31.03.2025 r.)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9BA7438-8849-ABD7-E7DE-F762E2337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2</a:t>
            </a:fld>
            <a:endParaRPr lang="pl-PL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829092622"/>
                  </p:ext>
                </p:extLst>
              </p:nvPr>
            </p:nvGraphicFramePr>
            <p:xfrm>
              <a:off x="1541642" y="1522078"/>
              <a:ext cx="8723003" cy="460365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1642" y="1522078"/>
                <a:ext cx="8723003" cy="460365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ole tekstowe 1">
            <a:extLst>
              <a:ext uri="{FF2B5EF4-FFF2-40B4-BE49-F238E27FC236}">
                <a16:creationId xmlns:a16="http://schemas.microsoft.com/office/drawing/2014/main" id="{2367AD33-3E9C-F0F0-47CB-3499E4F233BC}"/>
              </a:ext>
            </a:extLst>
          </p:cNvPr>
          <p:cNvSpPr txBox="1"/>
          <p:nvPr/>
        </p:nvSpPr>
        <p:spPr>
          <a:xfrm>
            <a:off x="8245271" y="2736502"/>
            <a:ext cx="2405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EFRR</a:t>
            </a:r>
          </a:p>
          <a:p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72,2%</a:t>
            </a:r>
          </a:p>
          <a:p>
            <a:r>
              <a:rPr lang="pl-PL" b="1" dirty="0">
                <a:solidFill>
                  <a:schemeClr val="accent1"/>
                </a:solidFill>
              </a:rPr>
              <a:t>1 326 487 384 EUR </a:t>
            </a:r>
          </a:p>
          <a:p>
            <a:r>
              <a:rPr lang="pl-PL" b="1" dirty="0">
                <a:solidFill>
                  <a:schemeClr val="accent1"/>
                </a:solidFill>
              </a:rPr>
              <a:t>5 541 401 047 PLN*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5B51754-EF9A-B0FD-D231-B708B96DA65D}"/>
              </a:ext>
            </a:extLst>
          </p:cNvPr>
          <p:cNvSpPr txBox="1"/>
          <p:nvPr/>
        </p:nvSpPr>
        <p:spPr>
          <a:xfrm>
            <a:off x="1436914" y="2228671"/>
            <a:ext cx="21935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EFS+</a:t>
            </a:r>
          </a:p>
          <a:p>
            <a:pPr algn="r"/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27,8%</a:t>
            </a:r>
          </a:p>
          <a:p>
            <a:pPr algn="r"/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509 618 947 EUR</a:t>
            </a:r>
            <a:br>
              <a:rPr lang="pl-PL" b="1" dirty="0">
                <a:solidFill>
                  <a:schemeClr val="accent2">
                    <a:lumMod val="9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2 128 933 151 PLN*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6DF4A02-2A3B-E98D-4A50-1EBFDEE2613A}"/>
              </a:ext>
            </a:extLst>
          </p:cNvPr>
          <p:cNvSpPr txBox="1"/>
          <p:nvPr/>
        </p:nvSpPr>
        <p:spPr>
          <a:xfrm>
            <a:off x="738049" y="6269952"/>
            <a:ext cx="853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/>
              <a:t>*1 EUR (kurs na podstawie danych ECB) na 28.03.2025 r. = 4,1775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B50116-40F9-A1E6-FFC3-2E0B42DDAD48}"/>
              </a:ext>
            </a:extLst>
          </p:cNvPr>
          <p:cNvSpPr txBox="1"/>
          <p:nvPr/>
        </p:nvSpPr>
        <p:spPr>
          <a:xfrm>
            <a:off x="584052" y="6507740"/>
            <a:ext cx="1169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28E5DFD7-28D8-C78E-2075-6C0A84F2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78377"/>
            <a:ext cx="9852728" cy="111469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 </a:t>
            </a:r>
            <a:br>
              <a:rPr lang="pl-PL" sz="2000" b="1" dirty="0"/>
            </a:br>
            <a:r>
              <a:rPr lang="pl-PL" sz="2000" b="1" dirty="0">
                <a:highlight>
                  <a:srgbClr val="FFFFFF"/>
                </a:highlight>
              </a:rPr>
              <a:t>Alokacja dla Programu</a:t>
            </a:r>
            <a:endParaRPr lang="pl-PL" sz="2000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229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044" y="409303"/>
            <a:ext cx="9852728" cy="853439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highlight>
                  <a:srgbClr val="FFFFFF"/>
                </a:highlight>
              </a:rPr>
              <a:t>Alokacja w podziale na priorytety</a:t>
            </a:r>
            <a:endParaRPr lang="pl-PL" sz="2000" dirty="0">
              <a:highlight>
                <a:srgbClr val="FFFFFF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535797"/>
              </p:ext>
            </p:extLst>
          </p:nvPr>
        </p:nvGraphicFramePr>
        <p:xfrm>
          <a:off x="1026567" y="1304175"/>
          <a:ext cx="10135682" cy="4942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D374F6C-248E-EB12-0378-5D54E231BA06}"/>
              </a:ext>
            </a:extLst>
          </p:cNvPr>
          <p:cNvSpPr txBox="1"/>
          <p:nvPr/>
        </p:nvSpPr>
        <p:spPr>
          <a:xfrm>
            <a:off x="-68211" y="6448697"/>
            <a:ext cx="1444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31904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F8357E-1C38-9F41-DD53-0B941495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35430"/>
            <a:ext cx="9851922" cy="62701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</a:t>
            </a:r>
            <a: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  <a:t>w zakresie EFRR i EFS +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  <a:t>  </a:t>
            </a:r>
            <a:endParaRPr lang="pl-PL" sz="2000" dirty="0">
              <a:highlight>
                <a:srgbClr val="FFFFFF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0CE2076D-C96A-1028-A7DC-877C6FD0C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981473"/>
              </p:ext>
            </p:extLst>
          </p:nvPr>
        </p:nvGraphicFramePr>
        <p:xfrm>
          <a:off x="272143" y="1676401"/>
          <a:ext cx="6346373" cy="4256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3DE8DCA-60DD-F49E-4FD6-2128CDDF2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681" y="6568440"/>
            <a:ext cx="1053738" cy="187236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D4FBFF57-FCD8-1048-E68E-8CF905A12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2218287"/>
              </p:ext>
            </p:extLst>
          </p:nvPr>
        </p:nvGraphicFramePr>
        <p:xfrm>
          <a:off x="6749143" y="1774372"/>
          <a:ext cx="4691742" cy="4386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0189740-B81A-DCE9-C5FC-AA3A06C42A01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660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8E5619-18E3-874A-5099-19D40138F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41" y="536618"/>
            <a:ext cx="10261600" cy="791432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w FEdKP w podziale na IZ/IP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8116C574-9B99-C8C0-C08F-2153F91EF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135078"/>
              </p:ext>
            </p:extLst>
          </p:nvPr>
        </p:nvGraphicFramePr>
        <p:xfrm>
          <a:off x="513134" y="893638"/>
          <a:ext cx="10508207" cy="541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BEC0DC0-E7CF-36CA-4466-D7E90D0517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0770" y="6433521"/>
            <a:ext cx="957941" cy="236172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C57AE84-7B61-AEEA-C015-8C03C5DCAF37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6656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592B1EC-C70D-F354-2633-4574D6774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154198"/>
              </p:ext>
            </p:extLst>
          </p:nvPr>
        </p:nvGraphicFramePr>
        <p:xfrm>
          <a:off x="513806" y="1253550"/>
          <a:ext cx="10728960" cy="5016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A1FB86-E7B4-F36D-B60F-FF08A3144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0C5F70DF-6B7C-BCD1-FFFE-00651B2A0FF8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A543CE-D8FE-6658-9125-7DE39EDC8D53}"/>
              </a:ext>
            </a:extLst>
          </p:cNvPr>
          <p:cNvSpPr txBox="1"/>
          <p:nvPr/>
        </p:nvSpPr>
        <p:spPr>
          <a:xfrm>
            <a:off x="4693920" y="853440"/>
            <a:ext cx="3712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IZ</a:t>
            </a:r>
          </a:p>
        </p:txBody>
      </p:sp>
    </p:spTree>
    <p:extLst>
      <p:ext uri="{BB962C8B-B14F-4D97-AF65-F5344CB8AC3E}">
        <p14:creationId xmlns:p14="http://schemas.microsoft.com/office/powerpoint/2010/main" val="337865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C851-D23F-5496-4E0E-872D30D7F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25224E9-09CC-EBBD-2D5C-CB040FC80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97741"/>
              </p:ext>
            </p:extLst>
          </p:nvPr>
        </p:nvGraphicFramePr>
        <p:xfrm>
          <a:off x="384302" y="1496769"/>
          <a:ext cx="9852727" cy="4563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0E933A5-7A21-5038-0943-58348E2DE2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7397F74E-BA07-EA2A-9607-8B58264C3D55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7A508AB-D0E5-9ADD-5726-390A4C3ADBD7}"/>
              </a:ext>
            </a:extLst>
          </p:cNvPr>
          <p:cNvSpPr txBox="1"/>
          <p:nvPr/>
        </p:nvSpPr>
        <p:spPr>
          <a:xfrm>
            <a:off x="4399735" y="838232"/>
            <a:ext cx="3723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IP</a:t>
            </a:r>
          </a:p>
        </p:txBody>
      </p:sp>
    </p:spTree>
    <p:extLst>
      <p:ext uri="{BB962C8B-B14F-4D97-AF65-F5344CB8AC3E}">
        <p14:creationId xmlns:p14="http://schemas.microsoft.com/office/powerpoint/2010/main" val="393592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4161E1-009F-CE08-073C-D3549664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848" y="816316"/>
            <a:ext cx="10678511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Zatwierdzone wnioski o płatność  w </a:t>
            </a:r>
            <a:r>
              <a:rPr lang="pl-PL" sz="2000" dirty="0" err="1">
                <a:highlight>
                  <a:srgbClr val="FFFFFF"/>
                </a:highlight>
              </a:rPr>
              <a:t>FEdKP</a:t>
            </a:r>
            <a:r>
              <a:rPr lang="pl-PL" sz="2000" dirty="0">
                <a:highlight>
                  <a:srgbClr val="FFFFFF"/>
                </a:highlight>
              </a:rPr>
              <a:t> w podziale na EFRR i EFS+</a:t>
            </a:r>
          </a:p>
        </p:txBody>
      </p:sp>
      <p:graphicFrame>
        <p:nvGraphicFramePr>
          <p:cNvPr id="10" name="Symbol zastępczy zawartości 9">
            <a:extLst>
              <a:ext uri="{FF2B5EF4-FFF2-40B4-BE49-F238E27FC236}">
                <a16:creationId xmlns:a16="http://schemas.microsoft.com/office/drawing/2014/main" id="{6D4FCFC3-4863-2257-0A9A-B0618FE07B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4608654"/>
              </p:ext>
            </p:extLst>
          </p:nvPr>
        </p:nvGraphicFramePr>
        <p:xfrm>
          <a:off x="1169988" y="1795463"/>
          <a:ext cx="9852025" cy="424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DCA478-DF9D-6B60-86E7-97BAC04310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835" y="6574972"/>
            <a:ext cx="1071153" cy="200297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  <a:p>
            <a:r>
              <a:rPr lang="pl-PL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A6D985D-9C5D-17AA-1BE7-DE5A87340DFE}"/>
              </a:ext>
            </a:extLst>
          </p:cNvPr>
          <p:cNvSpPr txBox="1"/>
          <p:nvPr/>
        </p:nvSpPr>
        <p:spPr>
          <a:xfrm>
            <a:off x="10824755" y="6339840"/>
            <a:ext cx="391886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8029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B65752-4754-A587-EFEB-F8A70C977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742549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Zatwierdzone wnioski o płatność w FEdKP w podziale na IZ/IP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882835-8C20-207A-ADBF-AB751F606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125" y="6494499"/>
            <a:ext cx="1231537" cy="163293"/>
          </a:xfrm>
        </p:spPr>
        <p:txBody>
          <a:bodyPr/>
          <a:lstStyle/>
          <a:p>
            <a:pPr algn="r"/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BA743101-81E4-DEA2-94CC-CD06B09EA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7480172"/>
              </p:ext>
            </p:extLst>
          </p:nvPr>
        </p:nvGraphicFramePr>
        <p:xfrm>
          <a:off x="1169419" y="2027781"/>
          <a:ext cx="9063153" cy="408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8E729CD5-07F9-E420-5455-309C6860545F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77537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5521BC-1974-3F39-9BB2-8837C15B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594"/>
            <a:ext cx="12192000" cy="1149531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highlight>
                  <a:srgbClr val="FFFFFF"/>
                </a:highlight>
              </a:rPr>
              <a:t>Stan realizacji (podpisane umowy o dofinansowanie, wnioski o płatność) księgowanie wydatków</a:t>
            </a:r>
            <a:br>
              <a:rPr lang="pl-PL" sz="1800" dirty="0">
                <a:highlight>
                  <a:srgbClr val="FFFFFF"/>
                </a:highlight>
              </a:rPr>
            </a:br>
            <a:r>
              <a:rPr lang="pl-PL" sz="1800" dirty="0">
                <a:highlight>
                  <a:srgbClr val="FFFFFF"/>
                </a:highlight>
              </a:rPr>
              <a:t>oraz % wykorzystanej alokacji </a:t>
            </a:r>
            <a:r>
              <a:rPr lang="pl-PL" sz="1800" dirty="0" err="1">
                <a:highlight>
                  <a:srgbClr val="FFFFFF"/>
                </a:highlight>
              </a:rPr>
              <a:t>FEdKP</a:t>
            </a:r>
            <a:r>
              <a:rPr lang="pl-PL" sz="1800" dirty="0">
                <a:highlight>
                  <a:srgbClr val="FFFFFF"/>
                </a:highlight>
              </a:rPr>
              <a:t> 2021-2027 w podziale na priorytety narastająco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8CD53D-D696-3F1E-791C-4AFBFC086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758" y="6457406"/>
            <a:ext cx="1104619" cy="209006"/>
          </a:xfrm>
        </p:spPr>
        <p:txBody>
          <a:bodyPr/>
          <a:lstStyle/>
          <a:p>
            <a:pPr algn="r"/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65AA82D-D24C-FC72-45A7-CD566DE879A2}"/>
              </a:ext>
            </a:extLst>
          </p:cNvPr>
          <p:cNvSpPr txBox="1"/>
          <p:nvPr/>
        </p:nvSpPr>
        <p:spPr>
          <a:xfrm>
            <a:off x="10824754" y="6383381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</a:p>
        </p:txBody>
      </p:sp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24A5C773-E20C-2201-C73B-476B67C440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232981"/>
              </p:ext>
            </p:extLst>
          </p:nvPr>
        </p:nvGraphicFramePr>
        <p:xfrm>
          <a:off x="365760" y="1301739"/>
          <a:ext cx="11349990" cy="5097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630429" imgH="7420111" progId="Excel.Sheet.12">
                  <p:embed/>
                </p:oleObj>
              </mc:Choice>
              <mc:Fallback>
                <p:oleObj name="Worksheet" r:id="rId2" imgW="15630429" imgH="74201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5760" y="1301739"/>
                        <a:ext cx="11349990" cy="5097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306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601046-A66B-B86E-21E3-7F2ACD9D8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1800" dirty="0">
                <a:highlight>
                  <a:srgbClr val="FFFFFF"/>
                </a:highlight>
              </a:rPr>
              <a:t>Realizacja Polityki Terytorialnej w </a:t>
            </a:r>
            <a:r>
              <a:rPr lang="pl-PL" sz="1800" dirty="0" err="1">
                <a:highlight>
                  <a:srgbClr val="FFFFFF"/>
                </a:highlight>
              </a:rPr>
              <a:t>FEdKP</a:t>
            </a:r>
            <a:r>
              <a:rPr lang="pl-PL" sz="1800" dirty="0">
                <a:highlight>
                  <a:srgbClr val="FFFFFF"/>
                </a:highlight>
              </a:rPr>
              <a:t> 2021-2027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F411102-D08E-F22C-E63F-408A020E3D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54BC218-F91D-5A2F-4CD3-56FCB4D61E64}"/>
              </a:ext>
            </a:extLst>
          </p:cNvPr>
          <p:cNvSpPr txBox="1"/>
          <p:nvPr/>
        </p:nvSpPr>
        <p:spPr>
          <a:xfrm>
            <a:off x="146304" y="6638544"/>
            <a:ext cx="4999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źródło: CST2021</a:t>
            </a:r>
          </a:p>
          <a:p>
            <a:endParaRPr lang="pl-PL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4EB5B2C-CAD7-15EF-FE56-21D960790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362499"/>
              </p:ext>
            </p:extLst>
          </p:nvPr>
        </p:nvGraphicFramePr>
        <p:xfrm>
          <a:off x="304800" y="5215378"/>
          <a:ext cx="7768047" cy="1404878"/>
        </p:xfrm>
        <a:graphic>
          <a:graphicData uri="http://schemas.openxmlformats.org/drawingml/2006/table">
            <a:tbl>
              <a:tblPr/>
              <a:tblGrid>
                <a:gridCol w="1312719">
                  <a:extLst>
                    <a:ext uri="{9D8B030D-6E8A-4147-A177-3AD203B41FA5}">
                      <a16:colId xmlns:a16="http://schemas.microsoft.com/office/drawing/2014/main" val="511034586"/>
                    </a:ext>
                  </a:extLst>
                </a:gridCol>
                <a:gridCol w="6455328">
                  <a:extLst>
                    <a:ext uri="{9D8B030D-6E8A-4147-A177-3AD203B41FA5}">
                      <a16:colId xmlns:a16="http://schemas.microsoft.com/office/drawing/2014/main" val="4140526483"/>
                    </a:ext>
                  </a:extLst>
                </a:gridCol>
              </a:tblGrid>
              <a:tr h="208754"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6425" marR="6425" marT="64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działania w których realizowane są projekty dotyczące Polityki Terytorialnej 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FEdKP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 2021-2027:</a:t>
                      </a:r>
                    </a:p>
                  </a:txBody>
                  <a:tcPr marL="6425" marR="6425" marT="64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735599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 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BydOF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/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ZITy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 regionalne: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2.01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79619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 BydOF: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1.05, 2.02, 2.06, 2.10, 3.01, 5.01, 5.03, 5.06, 5.09, 6.01, 6.03, 6.05, 8.09, 8.12, 8.15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604450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ZITy regionalne: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1.06, 2.03, 2.07, 2.11, 3.02, 5.02, 5.04, 5.07, 5.10, 5.11, 6.02, 6.04, 6.06, 6.10, 8.10, 8.13, 8.16 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377344"/>
                  </a:ext>
                </a:extLst>
              </a:tr>
              <a:tr h="231871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OPPT: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1D1B10"/>
                          </a:solidFill>
                          <a:effectLst/>
                          <a:latin typeface="Lato" panose="020F0502020204030203" pitchFamily="34" charset="0"/>
                        </a:rPr>
                        <a:t>1.08, 2.17, 2.18, 2.19, 2.20, 3.03, 5.12, 5.13, 5.14, 5.15, 5.16, 6.13, 6.14, 6.15, 6.16, 8.26, 8.27, 8.28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144352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RLKS: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D0D0D"/>
                          </a:solidFill>
                          <a:effectLst/>
                          <a:latin typeface="Lato" panose="020F0502020204030203" pitchFamily="34" charset="0"/>
                        </a:rPr>
                        <a:t>7.01, 7.02, 7.03, 7.04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638256"/>
                  </a:ext>
                </a:extLst>
              </a:tr>
              <a:tr h="261995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PT (rewitalizacja i uzdrowiska):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5.05, 5.08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02199"/>
                  </a:ext>
                </a:extLst>
              </a:tr>
            </a:tbl>
          </a:graphicData>
        </a:graphic>
      </p:graphicFrame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EEB5FF74-902D-7FF3-0416-33EDA67320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94528"/>
              </p:ext>
            </p:extLst>
          </p:nvPr>
        </p:nvGraphicFramePr>
        <p:xfrm>
          <a:off x="146304" y="1289304"/>
          <a:ext cx="11887200" cy="3959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440633" imgH="5391184" progId="Excel.Sheet.12">
                  <p:embed/>
                </p:oleObj>
              </mc:Choice>
              <mc:Fallback>
                <p:oleObj name="Worksheet" r:id="rId2" imgW="19440633" imgH="539118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6304" y="1289304"/>
                        <a:ext cx="11887200" cy="3959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41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B7A850-3185-16E8-FC71-69F8B558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409302"/>
            <a:ext cx="9852728" cy="53428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dirty="0"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Księgowanie wydatków w ramach </a:t>
            </a:r>
            <a:r>
              <a:rPr lang="pl-PL" sz="2800" dirty="0" err="1"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FEdKP</a:t>
            </a:r>
            <a:r>
              <a:rPr lang="pl-PL" sz="2800" dirty="0"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2021-2027</a:t>
            </a:r>
            <a:br>
              <a:rPr lang="pl-PL" sz="28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dirty="0">
              <a:highlight>
                <a:srgbClr val="FFFFFF"/>
              </a:highlight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40EEF16-4E27-EB5E-24C7-218F2A948681}"/>
              </a:ext>
            </a:extLst>
          </p:cNvPr>
          <p:cNvSpPr txBox="1"/>
          <p:nvPr/>
        </p:nvSpPr>
        <p:spPr>
          <a:xfrm>
            <a:off x="210312" y="6418217"/>
            <a:ext cx="4169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źródło: </a:t>
            </a:r>
            <a:r>
              <a:rPr lang="pl-PL" sz="1000" b="1" dirty="0">
                <a:solidFill>
                  <a:srgbClr val="000000"/>
                </a:solidFill>
                <a:latin typeface="Calibri" panose="020F0502020204030204"/>
              </a:rPr>
              <a:t>Wydział Certyfikacji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Funduszy Europejski</a:t>
            </a:r>
            <a:r>
              <a:rPr lang="pl-PL" sz="1000" b="1" dirty="0" err="1">
                <a:solidFill>
                  <a:srgbClr val="000000"/>
                </a:solidFill>
                <a:latin typeface="Calibri" panose="020F0502020204030204"/>
              </a:rPr>
              <a:t>ch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dla Kujaw i Pomorza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B80014F0-7AA8-02D3-4FFA-39FC59214D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1402965"/>
              </p:ext>
            </p:extLst>
          </p:nvPr>
        </p:nvGraphicFramePr>
        <p:xfrm>
          <a:off x="1375954" y="1419498"/>
          <a:ext cx="9344296" cy="4563480"/>
        </p:xfrm>
        <a:graphic>
          <a:graphicData uri="http://schemas.openxmlformats.org/drawingml/2006/table">
            <a:tbl>
              <a:tblPr/>
              <a:tblGrid>
                <a:gridCol w="1786743">
                  <a:extLst>
                    <a:ext uri="{9D8B030D-6E8A-4147-A177-3AD203B41FA5}">
                      <a16:colId xmlns:a16="http://schemas.microsoft.com/office/drawing/2014/main" val="869493533"/>
                    </a:ext>
                  </a:extLst>
                </a:gridCol>
                <a:gridCol w="3965592">
                  <a:extLst>
                    <a:ext uri="{9D8B030D-6E8A-4147-A177-3AD203B41FA5}">
                      <a16:colId xmlns:a16="http://schemas.microsoft.com/office/drawing/2014/main" val="3934830667"/>
                    </a:ext>
                  </a:extLst>
                </a:gridCol>
                <a:gridCol w="1384136">
                  <a:extLst>
                    <a:ext uri="{9D8B030D-6E8A-4147-A177-3AD203B41FA5}">
                      <a16:colId xmlns:a16="http://schemas.microsoft.com/office/drawing/2014/main" val="2505455065"/>
                    </a:ext>
                  </a:extLst>
                </a:gridCol>
                <a:gridCol w="1175445">
                  <a:extLst>
                    <a:ext uri="{9D8B030D-6E8A-4147-A177-3AD203B41FA5}">
                      <a16:colId xmlns:a16="http://schemas.microsoft.com/office/drawing/2014/main" val="887818273"/>
                    </a:ext>
                  </a:extLst>
                </a:gridCol>
                <a:gridCol w="1032380">
                  <a:extLst>
                    <a:ext uri="{9D8B030D-6E8A-4147-A177-3AD203B41FA5}">
                      <a16:colId xmlns:a16="http://schemas.microsoft.com/office/drawing/2014/main" val="2341456928"/>
                    </a:ext>
                  </a:extLst>
                </a:gridCol>
              </a:tblGrid>
              <a:tr h="186333"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2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Wkład UE w mln EURO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03421"/>
                  </a:ext>
                </a:extLst>
              </a:tr>
              <a:tr h="201239"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087" marR="7087" marT="708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EFRR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EFS+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060635"/>
                  </a:ext>
                </a:extLst>
              </a:tr>
              <a:tr h="34881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Księgowanie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Certyfikacja/księgowanie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76,45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39,43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115,88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599743"/>
                  </a:ext>
                </a:extLst>
              </a:tr>
              <a:tr h="196364"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948059"/>
                  </a:ext>
                </a:extLst>
              </a:tr>
              <a:tr h="2981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Wartość programu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1 326,49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509,62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1 836,11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460688"/>
                  </a:ext>
                </a:extLst>
              </a:tr>
              <a:tr h="34136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programu (rzeczywiste)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7,74%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6,31%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106427"/>
                  </a:ext>
                </a:extLst>
              </a:tr>
              <a:tr h="155766"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537283"/>
                  </a:ext>
                </a:extLst>
              </a:tr>
              <a:tr h="29813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 dla roku 2025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104,68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30,62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135,31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718963"/>
                  </a:ext>
                </a:extLst>
              </a:tr>
              <a:tr h="29813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7,89%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6,01%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7,37%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586687"/>
                  </a:ext>
                </a:extLst>
              </a:tr>
              <a:tr h="4472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prognozy 2025 (rzeczywisty)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13,19%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17,17%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14,09%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106129"/>
                  </a:ext>
                </a:extLst>
              </a:tr>
              <a:tr h="29813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 dla roku 2026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216,23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83,69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299,92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666776"/>
                  </a:ext>
                </a:extLst>
              </a:tr>
              <a:tr h="29813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16,30%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16,42%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16,33%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300164"/>
                  </a:ext>
                </a:extLst>
              </a:tr>
              <a:tr h="155766"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98321"/>
                  </a:ext>
                </a:extLst>
              </a:tr>
              <a:tr h="29813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 n+3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n+3 </a:t>
                      </a:r>
                      <a:r>
                        <a:rPr lang="pl-P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narastająco</a:t>
                      </a: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 2025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165,24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63,48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228,72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241025"/>
                  </a:ext>
                </a:extLst>
              </a:tr>
              <a:tr h="29813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942084"/>
                  </a:ext>
                </a:extLst>
              </a:tr>
              <a:tr h="41738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n+3 narastająco na 2025 (rzeczywisty)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46,26%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62,12%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50,66%</a:t>
                      </a:r>
                    </a:p>
                  </a:txBody>
                  <a:tcPr marL="7087" marR="7087" marT="70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976527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15B36CE-E75D-AF1C-68EA-5B9E33D50D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3313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1B90607-12AE-91AE-33AD-E054E9607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D2274C-A707-424E-89CE-09C7885957F7}"/>
              </a:ext>
            </a:extLst>
          </p:cNvPr>
          <p:cNvSpPr txBox="1"/>
          <p:nvPr/>
        </p:nvSpPr>
        <p:spPr>
          <a:xfrm>
            <a:off x="1567544" y="870857"/>
            <a:ext cx="945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Postęp w realizacji FEdKP 2021-2027 - % wykorzystanej alokacji Programu we wnioskach przekazanych do KE (księgowanie wydatków)</a:t>
            </a:r>
            <a:endParaRPr lang="pl-PL" sz="2000" dirty="0">
              <a:solidFill>
                <a:schemeClr val="tx2"/>
              </a:solidFill>
              <a:highlight>
                <a:srgbClr val="FFFFFF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1FEB0DD0-58BA-00D5-CEBF-B5ACF71CBB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9017394"/>
              </p:ext>
            </p:extLst>
          </p:nvPr>
        </p:nvGraphicFramePr>
        <p:xfrm>
          <a:off x="3479074" y="2100951"/>
          <a:ext cx="5377543" cy="398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4BA05E9-F203-6071-4F3E-D19580B9A597}"/>
              </a:ext>
            </a:extLst>
          </p:cNvPr>
          <p:cNvCxnSpPr/>
          <p:nvPr/>
        </p:nvCxnSpPr>
        <p:spPr>
          <a:xfrm>
            <a:off x="4136571" y="3257006"/>
            <a:ext cx="4632960" cy="0"/>
          </a:xfrm>
          <a:prstGeom prst="line">
            <a:avLst/>
          </a:prstGeom>
          <a:ln>
            <a:solidFill>
              <a:srgbClr val="33CC33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C6C979-89F1-1E8A-1352-F0B0E06F9592}"/>
              </a:ext>
            </a:extLst>
          </p:cNvPr>
          <p:cNvSpPr txBox="1"/>
          <p:nvPr/>
        </p:nvSpPr>
        <p:spPr>
          <a:xfrm>
            <a:off x="4223656" y="2887674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33CC33"/>
                </a:solidFill>
              </a:rPr>
              <a:t>n+3 dla 2025r. 12,5 %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D660614-3224-D007-4AFB-52429B864F08}"/>
              </a:ext>
            </a:extLst>
          </p:cNvPr>
          <p:cNvSpPr txBox="1"/>
          <p:nvPr/>
        </p:nvSpPr>
        <p:spPr>
          <a:xfrm>
            <a:off x="-88565" y="6449915"/>
            <a:ext cx="13476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420381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C5EDF6-C9BB-A638-8752-E39AD217A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574767"/>
            <a:ext cx="11536490" cy="523220"/>
          </a:xfrm>
        </p:spPr>
        <p:txBody>
          <a:bodyPr>
            <a:noAutofit/>
          </a:bodyPr>
          <a:lstStyle/>
          <a:p>
            <a:pPr algn="ctr"/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Projekty konkurencyjne i niekonkurencyjne w </a:t>
            </a:r>
            <a: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funduszach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(EFRR i EFS+)</a:t>
            </a:r>
            <a: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 </a:t>
            </a:r>
            <a:r>
              <a:rPr lang="pl-PL" sz="2000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FEdKP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2021-2027</a:t>
            </a:r>
            <a:endParaRPr lang="pl-PL" sz="2000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AB80A16B-63B4-A2AB-1F68-3C4B057814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66208"/>
              </p:ext>
            </p:extLst>
          </p:nvPr>
        </p:nvGraphicFramePr>
        <p:xfrm>
          <a:off x="2134970" y="1929384"/>
          <a:ext cx="7654834" cy="4289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91">
                  <a:extLst>
                    <a:ext uri="{9D8B030D-6E8A-4147-A177-3AD203B41FA5}">
                      <a16:colId xmlns:a16="http://schemas.microsoft.com/office/drawing/2014/main" val="1523060021"/>
                    </a:ext>
                  </a:extLst>
                </a:gridCol>
                <a:gridCol w="2867978">
                  <a:extLst>
                    <a:ext uri="{9D8B030D-6E8A-4147-A177-3AD203B41FA5}">
                      <a16:colId xmlns:a16="http://schemas.microsoft.com/office/drawing/2014/main" val="1207186900"/>
                    </a:ext>
                  </a:extLst>
                </a:gridCol>
                <a:gridCol w="2437265">
                  <a:extLst>
                    <a:ext uri="{9D8B030D-6E8A-4147-A177-3AD203B41FA5}">
                      <a16:colId xmlns:a16="http://schemas.microsoft.com/office/drawing/2014/main" val="3086723457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l"/>
                      <a:endParaRPr lang="pl-PL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solidFill>
                            <a:schemeClr val="tx1"/>
                          </a:solidFill>
                        </a:rPr>
                        <a:t>                 kwota (PLN)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solidFill>
                            <a:schemeClr val="tx1"/>
                          </a:solidFill>
                        </a:rPr>
                        <a:t>% (udział w alokacji)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72234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lang="pl-PL" b="1" dirty="0">
                          <a:solidFill>
                            <a:schemeClr val="tx1"/>
                          </a:solidFill>
                          <a:latin typeface="+mn-lt"/>
                        </a:rPr>
                        <a:t>Alokacja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dirty="0"/>
                        <a:t>               </a:t>
                      </a:r>
                      <a:r>
                        <a:rPr lang="pl-PL" b="1" dirty="0"/>
                        <a:t>7 670 334 198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100%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668435"/>
                  </a:ext>
                </a:extLst>
              </a:tr>
              <a:tr h="857113">
                <a:tc>
                  <a:txBody>
                    <a:bodyPr/>
                    <a:lstStyle/>
                    <a:p>
                      <a:pPr algn="l"/>
                      <a:r>
                        <a:rPr lang="pl-PL" b="1" dirty="0">
                          <a:latin typeface="+mn-lt"/>
                        </a:rPr>
                        <a:t>Budżet naborów niekonkurencyjnych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b="1" dirty="0"/>
                        <a:t>               3 871 911 801</a:t>
                      </a:r>
                      <a:r>
                        <a:rPr lang="pl-PL" dirty="0"/>
                        <a:t> 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50 %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570929"/>
                  </a:ext>
                </a:extLst>
              </a:tr>
              <a:tr h="1017407">
                <a:tc>
                  <a:txBody>
                    <a:bodyPr/>
                    <a:lstStyle/>
                    <a:p>
                      <a:pPr algn="l"/>
                      <a:r>
                        <a:rPr lang="pl-PL" b="1" dirty="0">
                          <a:latin typeface="+mn-lt"/>
                        </a:rPr>
                        <a:t>Budżet naborów konkurencyjnych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b="0" dirty="0"/>
                        <a:t>               </a:t>
                      </a:r>
                      <a:r>
                        <a:rPr lang="pl-PL" b="1" dirty="0"/>
                        <a:t>2 353 968 208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 31 %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66383"/>
                  </a:ext>
                </a:extLst>
              </a:tr>
              <a:tr h="960830">
                <a:tc>
                  <a:txBody>
                    <a:bodyPr/>
                    <a:lstStyle/>
                    <a:p>
                      <a:pPr algn="l"/>
                      <a:r>
                        <a:rPr lang="pl-PL" b="1" dirty="0">
                          <a:latin typeface="+mn-lt"/>
                        </a:rPr>
                        <a:t>Kwota pozostała na kolejne nabory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b="0" dirty="0"/>
                        <a:t>               </a:t>
                      </a:r>
                      <a:r>
                        <a:rPr lang="pl-PL" b="1" dirty="0"/>
                        <a:t>1 444 454 189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19%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438097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FB2B48C-A358-8196-78B2-9A7C00A4E2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17E42C6-FA73-B711-F2C8-4CD01AF6FD82}"/>
              </a:ext>
            </a:extLst>
          </p:cNvPr>
          <p:cNvSpPr txBox="1"/>
          <p:nvPr/>
        </p:nvSpPr>
        <p:spPr>
          <a:xfrm>
            <a:off x="233265" y="6368269"/>
            <a:ext cx="11109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347478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56EF6-E1F9-E865-126F-C46B55714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FD6C8DE-AE6B-1318-6AC6-3CF8955EF8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86968" y="103088"/>
            <a:ext cx="10642120" cy="924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  <a:lvl1pPr algn="ctr" defTabSz="914406">
              <a:lnSpc>
                <a:spcPts val="3266"/>
              </a:lnSpc>
              <a:spcBef>
                <a:spcPct val="0"/>
              </a:spcBef>
              <a:buNone/>
              <a:defRPr sz="2800" b="1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ctr" defTabSz="914406" rtl="0" eaLnBrk="1" fontAlgn="auto" latinLnBrk="0" hangingPunct="1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Projekty konkurencyjne i niekonkurencyjne w </a:t>
            </a:r>
            <a: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funduszach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(EFRR i EFS+)</a:t>
            </a:r>
            <a: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 </a:t>
            </a:r>
            <a:r>
              <a:rPr lang="pl-PL" sz="2000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FEdKP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2021-2027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757751B-37F5-1742-DCA0-E6888F10D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448113"/>
              </p:ext>
            </p:extLst>
          </p:nvPr>
        </p:nvGraphicFramePr>
        <p:xfrm>
          <a:off x="886968" y="1027993"/>
          <a:ext cx="10547387" cy="3203690"/>
        </p:xfrm>
        <a:graphic>
          <a:graphicData uri="http://schemas.openxmlformats.org/drawingml/2006/table">
            <a:tbl>
              <a:tblPr/>
              <a:tblGrid>
                <a:gridCol w="3013539">
                  <a:extLst>
                    <a:ext uri="{9D8B030D-6E8A-4147-A177-3AD203B41FA5}">
                      <a16:colId xmlns:a16="http://schemas.microsoft.com/office/drawing/2014/main" val="1133383578"/>
                    </a:ext>
                  </a:extLst>
                </a:gridCol>
                <a:gridCol w="1943733">
                  <a:extLst>
                    <a:ext uri="{9D8B030D-6E8A-4147-A177-3AD203B41FA5}">
                      <a16:colId xmlns:a16="http://schemas.microsoft.com/office/drawing/2014/main" val="2008618794"/>
                    </a:ext>
                  </a:extLst>
                </a:gridCol>
                <a:gridCol w="1823191">
                  <a:extLst>
                    <a:ext uri="{9D8B030D-6E8A-4147-A177-3AD203B41FA5}">
                      <a16:colId xmlns:a16="http://schemas.microsoft.com/office/drawing/2014/main" val="3118344453"/>
                    </a:ext>
                  </a:extLst>
                </a:gridCol>
                <a:gridCol w="1943733">
                  <a:extLst>
                    <a:ext uri="{9D8B030D-6E8A-4147-A177-3AD203B41FA5}">
                      <a16:colId xmlns:a16="http://schemas.microsoft.com/office/drawing/2014/main" val="2120549976"/>
                    </a:ext>
                  </a:extLst>
                </a:gridCol>
                <a:gridCol w="1823191">
                  <a:extLst>
                    <a:ext uri="{9D8B030D-6E8A-4147-A177-3AD203B41FA5}">
                      <a16:colId xmlns:a16="http://schemas.microsoft.com/office/drawing/2014/main" val="14667605"/>
                    </a:ext>
                  </a:extLst>
                </a:gridCol>
              </a:tblGrid>
              <a:tr h="506744">
                <a:tc>
                  <a:txBody>
                    <a:bodyPr/>
                    <a:lstStyle/>
                    <a:p>
                      <a:pPr algn="ctr" fontAlgn="ctr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podpisanych umów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udział liczby umów w liczbie umów funduszu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wkład UE w podpisanych (obowiązujących) umowach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udział wkładu UE umów we wkładzie UE funduszu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584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2 355 566 801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152152"/>
                  </a:ext>
                </a:extLst>
              </a:tr>
              <a:tr h="255001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konkurencyjny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715 038 478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471471"/>
                  </a:ext>
                </a:extLst>
              </a:tr>
              <a:tr h="246595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niekonkurencyjny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1 640 528 324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469082"/>
                  </a:ext>
                </a:extLst>
              </a:tr>
              <a:tr h="220866">
                <a:tc>
                  <a:txBody>
                    <a:bodyPr/>
                    <a:lstStyle/>
                    <a:p>
                      <a:pPr algn="ctr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529326"/>
                  </a:ext>
                </a:extLst>
              </a:tr>
              <a:tr h="25607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EFS+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1 253 984 610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162693"/>
                  </a:ext>
                </a:extLst>
              </a:tr>
              <a:tr h="246595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konkurencyjny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826 056 565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760743"/>
                  </a:ext>
                </a:extLst>
              </a:tr>
              <a:tr h="246595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niekonkurencyjny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427 928 045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477290"/>
                  </a:ext>
                </a:extLst>
              </a:tr>
              <a:tr h="220866">
                <a:tc>
                  <a:txBody>
                    <a:bodyPr/>
                    <a:lstStyle/>
                    <a:p>
                      <a:pPr algn="ctr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414969"/>
                  </a:ext>
                </a:extLst>
              </a:tr>
              <a:tr h="2371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FEdKP</a:t>
                      </a:r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2021-2027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3443458"/>
                  </a:ext>
                </a:extLst>
              </a:tr>
              <a:tr h="237110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konkurencyjny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1 541 095 043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678974"/>
                  </a:ext>
                </a:extLst>
              </a:tr>
              <a:tr h="187694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niekonkurencyjny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2 068 456 369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655233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231ABE0-4E58-F6F8-A41D-2509DBB4F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905995"/>
              </p:ext>
            </p:extLst>
          </p:nvPr>
        </p:nvGraphicFramePr>
        <p:xfrm>
          <a:off x="886968" y="4407407"/>
          <a:ext cx="10547388" cy="1930570"/>
        </p:xfrm>
        <a:graphic>
          <a:graphicData uri="http://schemas.openxmlformats.org/drawingml/2006/table">
            <a:tbl>
              <a:tblPr/>
              <a:tblGrid>
                <a:gridCol w="1903147">
                  <a:extLst>
                    <a:ext uri="{9D8B030D-6E8A-4147-A177-3AD203B41FA5}">
                      <a16:colId xmlns:a16="http://schemas.microsoft.com/office/drawing/2014/main" val="1571057499"/>
                    </a:ext>
                  </a:extLst>
                </a:gridCol>
                <a:gridCol w="6455838">
                  <a:extLst>
                    <a:ext uri="{9D8B030D-6E8A-4147-A177-3AD203B41FA5}">
                      <a16:colId xmlns:a16="http://schemas.microsoft.com/office/drawing/2014/main" val="289696485"/>
                    </a:ext>
                  </a:extLst>
                </a:gridCol>
                <a:gridCol w="1251359">
                  <a:extLst>
                    <a:ext uri="{9D8B030D-6E8A-4147-A177-3AD203B41FA5}">
                      <a16:colId xmlns:a16="http://schemas.microsoft.com/office/drawing/2014/main" val="1368159354"/>
                    </a:ext>
                  </a:extLst>
                </a:gridCol>
                <a:gridCol w="937044">
                  <a:extLst>
                    <a:ext uri="{9D8B030D-6E8A-4147-A177-3AD203B41FA5}">
                      <a16:colId xmlns:a16="http://schemas.microsoft.com/office/drawing/2014/main" val="3606135762"/>
                    </a:ext>
                  </a:extLst>
                </a:gridCol>
              </a:tblGrid>
              <a:tr h="4993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Projekty strategiczne (niekonkurencyjne) w programie Fundusze Europejskie dla Kujaw i Pomorza 2021-2027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wkład UE w projektach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udział w alokacji programu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0171646"/>
                  </a:ext>
                </a:extLst>
              </a:tr>
              <a:tr h="20224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FEKP.08.25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Rodzina w Centrum - I etap (umowa podpisana)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40 327 688 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0,5%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352738"/>
                  </a:ext>
                </a:extLst>
              </a:tr>
              <a:tr h="20224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FEKP.08.25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Rodzina w Centrum Etap II (planowany)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26 714 286 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0,3%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016205"/>
                  </a:ext>
                </a:extLst>
              </a:tr>
              <a:tr h="20224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Łącznie - Rodzina w Centrum 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67 041 974 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0,9%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281291"/>
                  </a:ext>
                </a:extLst>
              </a:tr>
              <a:tr h="23617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FEKP.01.01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Utworzenie KPCNT im. Jana </a:t>
                      </a:r>
                      <a:r>
                        <a:rPr lang="pl-P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Czochralskiego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Regionalna Sieć Laboratoriów INNO-NET (w trakcie oceny)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16 309 671 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0,2%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349367"/>
                  </a:ext>
                </a:extLst>
              </a:tr>
              <a:tr h="36538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FEKP.01.01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Utworzenie Kujawsko-Pomorskiego Centrum Naukowo Technologicznego im. Jana </a:t>
                      </a:r>
                      <a:r>
                        <a:rPr lang="pl-P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Czochralskiego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– Innowacyjny Klaster </a:t>
                      </a:r>
                      <a:r>
                        <a:rPr lang="pl-P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EnFoodLife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(planowany)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92 985 131 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1,2%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812984"/>
                  </a:ext>
                </a:extLst>
              </a:tr>
              <a:tr h="20224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Łącznie - KPCNT 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109 294 801 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1,4%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8248"/>
                  </a:ext>
                </a:extLst>
              </a:tr>
            </a:tbl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EE072F10-9CF5-133F-DB18-723AAD68789B}"/>
              </a:ext>
            </a:extLst>
          </p:cNvPr>
          <p:cNvSpPr txBox="1"/>
          <p:nvPr/>
        </p:nvSpPr>
        <p:spPr>
          <a:xfrm>
            <a:off x="-73152" y="6534539"/>
            <a:ext cx="463600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900" b="1" dirty="0"/>
              <a:t>źródło: CST2021, Departament Zarządzania Funduszami Europejskimi dla Kujaw i Pomorza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DF3645-1075-849B-BDE8-B43CAECBB3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59127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883517A-B86E-DE65-9DC1-9CFA25DB90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9D0501A-248D-6D5C-B5AF-2C669E95E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8" y="1135155"/>
            <a:ext cx="11979701" cy="523311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C903A4D-469A-CE18-70C5-5E95ADBACF8A}"/>
              </a:ext>
            </a:extLst>
          </p:cNvPr>
          <p:cNvSpPr txBox="1"/>
          <p:nvPr/>
        </p:nvSpPr>
        <p:spPr>
          <a:xfrm>
            <a:off x="162605" y="393192"/>
            <a:ext cx="11942064" cy="7419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R="0" lvl="0" indent="0" algn="ctr" defTabSz="914406" fontAlgn="auto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Realizacja Funduszy Europejskich dla województw na lata 2021-2027 </a:t>
            </a:r>
            <a:b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20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6B1EFB5-DCDF-92D7-0184-BF281E6577BD}"/>
              </a:ext>
            </a:extLst>
          </p:cNvPr>
          <p:cNvSpPr txBox="1"/>
          <p:nvPr/>
        </p:nvSpPr>
        <p:spPr>
          <a:xfrm>
            <a:off x="87331" y="6368268"/>
            <a:ext cx="11424965" cy="4897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  <a:lvl1pPr marR="0" lvl="0" indent="0" algn="ctr" defTabSz="914406" fontAlgn="auto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algn="l"/>
            <a:r>
              <a:rPr lang="pl-PL" sz="1000" dirty="0">
                <a:latin typeface="+mn-lt"/>
              </a:rPr>
              <a:t>źródło: CST2021, Departament Zarządzania Funduszami Europejskimi dla Kujaw i Pomorza</a:t>
            </a:r>
          </a:p>
        </p:txBody>
      </p:sp>
    </p:spTree>
    <p:extLst>
      <p:ext uri="{BB962C8B-B14F-4D97-AF65-F5344CB8AC3E}">
        <p14:creationId xmlns:p14="http://schemas.microsoft.com/office/powerpoint/2010/main" val="2319538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14676</TotalTime>
  <Words>948</Words>
  <Application>Microsoft Office PowerPoint</Application>
  <PresentationFormat>Panoramiczny</PresentationFormat>
  <Paragraphs>235</Paragraphs>
  <Slides>17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4" baseType="lpstr">
      <vt:lpstr>Arial</vt:lpstr>
      <vt:lpstr>Bookman Old Style</vt:lpstr>
      <vt:lpstr>Calibri</vt:lpstr>
      <vt:lpstr>Lato</vt:lpstr>
      <vt:lpstr>Open Sans</vt:lpstr>
      <vt:lpstr>1_Motyw pakietu Office</vt:lpstr>
      <vt:lpstr>Worksheet</vt:lpstr>
      <vt:lpstr>FUNDUSZE EUROPEJSKIE dla KUJAW I POMORZA  2021-2027         </vt:lpstr>
      <vt:lpstr>  Alokacja dla Programu</vt:lpstr>
      <vt:lpstr>Alokacja w podziale na priorytety</vt:lpstr>
      <vt:lpstr>Kontraktacja w zakresie EFRR i EFS +   </vt:lpstr>
      <vt:lpstr>Kontraktacja w FEdKP w podziale na IZ/IP</vt:lpstr>
      <vt:lpstr>Prezentacja programu PowerPoint</vt:lpstr>
      <vt:lpstr>Prezentacja programu PowerPoint</vt:lpstr>
      <vt:lpstr>Zatwierdzone wnioski o płatność  w FEdKP w podziale na EFRR i EFS+</vt:lpstr>
      <vt:lpstr>Zatwierdzone wnioski o płatność w FEdKP w podziale na IZ/IP</vt:lpstr>
      <vt:lpstr>Stan realizacji (podpisane umowy o dofinansowanie, wnioski o płatność) księgowanie wydatków oraz % wykorzystanej alokacji FEdKP 2021-2027 w podziale na priorytety narastająco</vt:lpstr>
      <vt:lpstr>Realizacja Polityki Terytorialnej w FEdKP 2021-2027</vt:lpstr>
      <vt:lpstr>Księgowanie wydatków w ramach FEdKP 2021-2027 </vt:lpstr>
      <vt:lpstr>Prezentacja programu PowerPoint</vt:lpstr>
      <vt:lpstr>Projekty konkurencyjne i niekonkurencyjne w funduszach  (EFRR i EFS+) w FEdKP 2021-2027</vt:lpstr>
      <vt:lpstr>Projekty konkurencyjne i niekonkurencyjne w funduszach  (EFRR i EFS+) w FEdKP 2021-2027</vt:lpstr>
      <vt:lpstr>Prezentacja programu PowerPoint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Sylwia Śnieżawska</cp:lastModifiedBy>
  <cp:revision>601</cp:revision>
  <cp:lastPrinted>2025-01-14T11:03:11Z</cp:lastPrinted>
  <dcterms:created xsi:type="dcterms:W3CDTF">2023-01-03T09:56:09Z</dcterms:created>
  <dcterms:modified xsi:type="dcterms:W3CDTF">2025-04-03T06:40:57Z</dcterms:modified>
</cp:coreProperties>
</file>