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65" r:id="rId3"/>
    <p:sldId id="266" r:id="rId4"/>
    <p:sldId id="275" r:id="rId5"/>
    <p:sldId id="273" r:id="rId6"/>
    <p:sldId id="274" r:id="rId7"/>
    <p:sldId id="270" r:id="rId8"/>
    <p:sldId id="268" r:id="rId9"/>
    <p:sldId id="272" r:id="rId10"/>
    <p:sldId id="271" r:id="rId11"/>
  </p:sldIdLst>
  <p:sldSz cx="13439775" cy="7559675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howGuides="1">
      <p:cViewPr varScale="1">
        <p:scale>
          <a:sx n="100" d="100"/>
          <a:sy n="100" d="100"/>
        </p:scale>
        <p:origin x="516" y="78"/>
      </p:cViewPr>
      <p:guideLst>
        <p:guide orient="horz" pos="2381"/>
        <p:guide pos="4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90468" y="1973822"/>
            <a:ext cx="10860207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4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3" y="1973818"/>
            <a:ext cx="4976808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4" y="540402"/>
            <a:ext cx="1357578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10" y="540402"/>
            <a:ext cx="1357578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86" y="540402"/>
            <a:ext cx="1357578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71" y="3059118"/>
            <a:ext cx="9955707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30" indent="0" algn="ctr">
              <a:buNone/>
              <a:defRPr sz="2205"/>
            </a:lvl2pPr>
            <a:lvl3pPr marL="1007859" indent="0" algn="ctr">
              <a:buNone/>
              <a:defRPr sz="1983"/>
            </a:lvl3pPr>
            <a:lvl4pPr marL="1511789" indent="0" algn="ctr">
              <a:buNone/>
              <a:defRPr sz="1764"/>
            </a:lvl4pPr>
            <a:lvl5pPr marL="2015718" indent="0" algn="ctr">
              <a:buNone/>
              <a:defRPr sz="1764"/>
            </a:lvl5pPr>
            <a:lvl6pPr marL="2519648" indent="0" algn="ctr">
              <a:buNone/>
              <a:defRPr sz="1764"/>
            </a:lvl6pPr>
            <a:lvl7pPr marL="3023577" indent="0" algn="ctr">
              <a:buNone/>
              <a:defRPr sz="1764"/>
            </a:lvl7pPr>
            <a:lvl8pPr marL="3527507" indent="0" algn="ctr">
              <a:buNone/>
              <a:defRPr sz="1764"/>
            </a:lvl8pPr>
            <a:lvl9pPr marL="4031436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7" y="540402"/>
            <a:ext cx="2262431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03.04.2025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89105" y="1983575"/>
            <a:ext cx="1086157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03" y="1983572"/>
            <a:ext cx="4976808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71" y="3070227"/>
            <a:ext cx="9955707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30" indent="0" algn="ctr">
              <a:buNone/>
              <a:defRPr sz="2205"/>
            </a:lvl2pPr>
            <a:lvl3pPr marL="1007859" indent="0" algn="ctr">
              <a:buNone/>
              <a:defRPr sz="1983"/>
            </a:lvl3pPr>
            <a:lvl4pPr marL="1511789" indent="0" algn="ctr">
              <a:buNone/>
              <a:defRPr sz="1764"/>
            </a:lvl4pPr>
            <a:lvl5pPr marL="2015718" indent="0" algn="ctr">
              <a:buNone/>
              <a:defRPr sz="1764"/>
            </a:lvl5pPr>
            <a:lvl6pPr marL="2519648" indent="0" algn="ctr">
              <a:buNone/>
              <a:defRPr sz="1764"/>
            </a:lvl6pPr>
            <a:lvl7pPr marL="3023577" indent="0" algn="ctr">
              <a:buNone/>
              <a:defRPr sz="1764"/>
            </a:lvl7pPr>
            <a:lvl8pPr marL="3527507" indent="0" algn="ctr">
              <a:buNone/>
              <a:defRPr sz="1764"/>
            </a:lvl8pPr>
            <a:lvl9pPr marL="4031436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7" y="540402"/>
            <a:ext cx="2262431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03.04.2025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26" y="1244366"/>
            <a:ext cx="478923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40" y="545866"/>
            <a:ext cx="478923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26" y="1244366"/>
            <a:ext cx="478923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59" y="538288"/>
            <a:ext cx="478923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" y="545866"/>
            <a:ext cx="478923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31" y="1254829"/>
            <a:ext cx="478923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543567"/>
            <a:ext cx="478923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87" y="535269"/>
            <a:ext cx="478923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99" y="531095"/>
            <a:ext cx="478923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03" y="1251987"/>
            <a:ext cx="478923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42" y="1250549"/>
            <a:ext cx="478923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1250549"/>
            <a:ext cx="47892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" y="0"/>
            <a:ext cx="8528819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552013" y="4500563"/>
            <a:ext cx="8598663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8271" y="5579563"/>
            <a:ext cx="7709423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8242" y="539755"/>
            <a:ext cx="2262431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03.04.2025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1" y="4500563"/>
            <a:ext cx="4976808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1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552010" y="4500563"/>
            <a:ext cx="904565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110" y="0"/>
            <a:ext cx="85926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908961" y="4500567"/>
            <a:ext cx="4525820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552015" y="4500566"/>
            <a:ext cx="1356948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4993" y="5195724"/>
            <a:ext cx="8145682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8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8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49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89" y="899841"/>
            <a:ext cx="5430307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889" y="1979837"/>
            <a:ext cx="5430787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6267904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49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3099032" y="4500563"/>
            <a:ext cx="10340744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05" y="0"/>
            <a:ext cx="1086157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27" y="4500563"/>
            <a:ext cx="4976808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15" y="5593629"/>
            <a:ext cx="9502629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9" y="6371047"/>
            <a:ext cx="2037946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9" y="6371047"/>
            <a:ext cx="3310189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83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9105" y="899841"/>
            <a:ext cx="10861093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584" y="1979837"/>
            <a:ext cx="10861093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289535" y="0"/>
            <a:ext cx="1358510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648046" y="0"/>
            <a:ext cx="950214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1731" y="7019837"/>
            <a:ext cx="1357578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10792165" y="7380288"/>
            <a:ext cx="1358510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859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65" indent="-251965" algn="l" defTabSz="1007859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894" indent="-251965" algn="l" defTabSz="1007859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824" indent="-251965" algn="l" defTabSz="1007859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753" indent="-251965" algn="l" defTabSz="10078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683" indent="-251965" algn="l" defTabSz="10078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613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5542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9472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3401" indent="-251965" algn="l" defTabSz="10078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930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859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789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718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9648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3577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7507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1436" algn="l" defTabSz="100785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3" userDrawn="1">
          <p15:clr>
            <a:srgbClr val="F26B43"/>
          </p15:clr>
        </p15:guide>
        <p15:guide id="2" pos="527" userDrawn="1">
          <p15:clr>
            <a:srgbClr val="F26B43"/>
          </p15:clr>
        </p15:guide>
        <p15:guide id="3" pos="812" userDrawn="1">
          <p15:clr>
            <a:srgbClr val="F26B43"/>
          </p15:clr>
        </p15:guide>
        <p15:guide id="4" pos="1097" userDrawn="1">
          <p15:clr>
            <a:srgbClr val="F26B43"/>
          </p15:clr>
        </p15:guide>
        <p15:guide id="5" pos="1383" userDrawn="1">
          <p15:clr>
            <a:srgbClr val="F26B43"/>
          </p15:clr>
        </p15:guide>
        <p15:guide id="6" pos="1668" userDrawn="1">
          <p15:clr>
            <a:srgbClr val="F26B43"/>
          </p15:clr>
        </p15:guide>
        <p15:guide id="7" pos="1952" userDrawn="1">
          <p15:clr>
            <a:srgbClr val="F26B43"/>
          </p15:clr>
        </p15:guide>
        <p15:guide id="8" pos="2238" userDrawn="1">
          <p15:clr>
            <a:srgbClr val="F26B43"/>
          </p15:clr>
        </p15:guide>
        <p15:guide id="9" pos="2523" userDrawn="1">
          <p15:clr>
            <a:srgbClr val="F26B43"/>
          </p15:clr>
        </p15:guide>
        <p15:guide id="10" pos="2808" userDrawn="1">
          <p15:clr>
            <a:srgbClr val="F26B43"/>
          </p15:clr>
        </p15:guide>
        <p15:guide id="11" pos="3092" userDrawn="1">
          <p15:clr>
            <a:srgbClr val="F26B43"/>
          </p15:clr>
        </p15:guide>
        <p15:guide id="12" pos="3378" userDrawn="1">
          <p15:clr>
            <a:srgbClr val="F26B43"/>
          </p15:clr>
        </p15:guide>
        <p15:guide id="13" pos="3663" userDrawn="1">
          <p15:clr>
            <a:srgbClr val="F26B43"/>
          </p15:clr>
        </p15:guide>
        <p15:guide id="14" pos="3948" userDrawn="1">
          <p15:clr>
            <a:srgbClr val="F26B43"/>
          </p15:clr>
        </p15:guide>
        <p15:guide id="15" pos="4234" userDrawn="1">
          <p15:clr>
            <a:srgbClr val="F26B43"/>
          </p15:clr>
        </p15:guide>
        <p15:guide id="16" pos="4518" userDrawn="1">
          <p15:clr>
            <a:srgbClr val="F26B43"/>
          </p15:clr>
        </p15:guide>
        <p15:guide id="17" pos="4803" userDrawn="1">
          <p15:clr>
            <a:srgbClr val="F26B43"/>
          </p15:clr>
        </p15:guide>
        <p15:guide id="18" pos="5088" userDrawn="1">
          <p15:clr>
            <a:srgbClr val="F26B43"/>
          </p15:clr>
        </p15:guide>
        <p15:guide id="19" pos="5374" userDrawn="1">
          <p15:clr>
            <a:srgbClr val="F26B43"/>
          </p15:clr>
        </p15:guide>
        <p15:guide id="20" pos="5658" userDrawn="1">
          <p15:clr>
            <a:srgbClr val="F26B43"/>
          </p15:clr>
        </p15:guide>
        <p15:guide id="21" pos="5943" userDrawn="1">
          <p15:clr>
            <a:srgbClr val="F26B43"/>
          </p15:clr>
        </p15:guide>
        <p15:guide id="22" pos="6228" userDrawn="1">
          <p15:clr>
            <a:srgbClr val="F26B43"/>
          </p15:clr>
        </p15:guide>
        <p15:guide id="23" pos="6514" userDrawn="1">
          <p15:clr>
            <a:srgbClr val="F26B43"/>
          </p15:clr>
        </p15:guide>
        <p15:guide id="24" pos="6798" userDrawn="1">
          <p15:clr>
            <a:srgbClr val="F26B43"/>
          </p15:clr>
        </p15:guide>
        <p15:guide id="25" pos="7083" userDrawn="1">
          <p15:clr>
            <a:srgbClr val="F26B43"/>
          </p15:clr>
        </p15:guide>
        <p15:guide id="26" pos="7369" userDrawn="1">
          <p15:clr>
            <a:srgbClr val="F26B43"/>
          </p15:clr>
        </p15:guide>
        <p15:guide id="27" pos="7654" userDrawn="1">
          <p15:clr>
            <a:srgbClr val="F26B43"/>
          </p15:clr>
        </p15:guide>
        <p15:guide id="28" pos="7939" userDrawn="1">
          <p15:clr>
            <a:srgbClr val="F26B43"/>
          </p15:clr>
        </p15:guide>
        <p15:guide id="29" pos="8223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351" y="2987749"/>
            <a:ext cx="9802427" cy="936104"/>
          </a:xfrm>
        </p:spPr>
        <p:txBody>
          <a:bodyPr>
            <a:normAutofit fontScale="90000"/>
          </a:bodyPr>
          <a:lstStyle/>
          <a:p>
            <a:br>
              <a:rPr lang="pl-PL" sz="2000" dirty="0"/>
            </a:br>
            <a:r>
              <a:rPr lang="pl-PL" sz="2000" dirty="0"/>
              <a:t>         Wsparcie opieki nad zabytkami województwa kujawsko-pomorskie w 2025 r.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F4B11A1-2445-C731-5567-0EBA6FAF8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9687" y="4060257"/>
            <a:ext cx="2870321" cy="709610"/>
          </a:xfrm>
        </p:spPr>
        <p:txBody>
          <a:bodyPr>
            <a:normAutofit/>
          </a:bodyPr>
          <a:lstStyle/>
          <a:p>
            <a:r>
              <a:rPr lang="pl-PL" sz="2000" dirty="0"/>
              <a:t>               Edycja 2025 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16231" y="654927"/>
            <a:ext cx="2262431" cy="349114"/>
          </a:xfrm>
        </p:spPr>
        <p:txBody>
          <a:bodyPr/>
          <a:lstStyle/>
          <a:p>
            <a:r>
              <a:rPr lang="pl-PL" dirty="0"/>
              <a:t>4 kwietnia 2025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053CE6A-69D8-1D9C-59E9-8ABFBC6D93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71" y="2699717"/>
            <a:ext cx="10090384" cy="2520279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Dobra kultury powinny być użytkowane z szacunkiem, aby zachować ich znaczenie i wartości,</a:t>
            </a:r>
            <a:r>
              <a:rPr lang="pl-PL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oraz aby stały się inspiracją dla społeczności lokalnych </a:t>
            </a:r>
            <a:r>
              <a:rPr lang="pl-PL" sz="1800" kern="0" dirty="0">
                <a:latin typeface="CIDFont+F4"/>
                <a:ea typeface="Calibri" panose="020F0502020204030204" pitchFamily="34" charset="0"/>
                <a:cs typeface="CIDFont+F4"/>
              </a:rPr>
              <a:t>i</a:t>
            </a: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 przyszłych pokoleń. </a:t>
            </a:r>
            <a:b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</a:b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Uznanie dziedzictwa kulturowego za wspólne dobro i odpowiedzialność za nie powinno stanowić</a:t>
            </a:r>
            <a:r>
              <a:rPr lang="pl-PL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warunek konieczny do podejmowanych wszelkich działań. Należy je również rozumieć jako</a:t>
            </a:r>
            <a:r>
              <a:rPr lang="pl-PL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długoterminową inwestycję na rzecz lokalnej społeczności.</a:t>
            </a:r>
            <a:b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</a:br>
            <a:b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</a:br>
            <a: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  <a:t>Dziedzictwo kulturowe jest „wartością samą w sobie”: jest to dziedzictwo lub spuścizna nie tylko materialna, ponieważ zawiera ideały, znaczenia, wspomnienia, tradycje, umiejętności i wartości, które stanowią wspólne źródło pamięci. </a:t>
            </a:r>
            <a:br>
              <a:rPr lang="pl-PL" sz="1800" kern="0" dirty="0">
                <a:latin typeface="CIDFont+F4"/>
                <a:ea typeface="Calibri" panose="020F0502020204030204" pitchFamily="34" charset="0"/>
              </a:rPr>
            </a:br>
            <a:r>
              <a:rPr lang="pl-PL" sz="1800" kern="0" dirty="0">
                <a:latin typeface="CIDFont+F4"/>
                <a:ea typeface="Calibri" panose="020F0502020204030204" pitchFamily="34" charset="0"/>
              </a:rPr>
              <a:t>Zgodnie z Raportem „Polacy wobec zabytków” przygotowanym na zlecenie Narodowy Instytut Konserwacji Zabytków 87% badanych Polaków uznaje, że zabytki stanowią olbrzymi potencjał inwestycyjny, odnawiając zabytki tworzymy szanse dla małych i lokalnych społeczności.</a:t>
            </a:r>
            <a:br>
              <a:rPr lang="pl-PL" sz="1800" kern="0" dirty="0">
                <a:latin typeface="CIDFont+F4"/>
                <a:ea typeface="Calibri" panose="020F0502020204030204" pitchFamily="34" charset="0"/>
              </a:rPr>
            </a:b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</a:br>
            <a:br>
              <a:rPr lang="pl-PL" sz="1800" kern="0" dirty="0">
                <a:effectLst/>
                <a:latin typeface="CIDFont+F4"/>
                <a:ea typeface="Calibri" panose="020F0502020204030204" pitchFamily="34" charset="0"/>
                <a:cs typeface="CIDFont+F4"/>
              </a:rPr>
            </a:b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3" y="6372125"/>
            <a:ext cx="9955610" cy="3600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pl-PL" sz="1600" kern="0" dirty="0">
              <a:latin typeface="CIDFont+F4"/>
              <a:ea typeface="Calibri" panose="020F0502020204030204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29C2C5-54F9-4EC4-92E9-11C5F82C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C99D3D4-863A-B726-52AA-44EF42701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4BEF26-A587-5DE1-7134-6F246387D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83" y="3131765"/>
            <a:ext cx="10090372" cy="25202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00" kern="0" dirty="0">
                <a:latin typeface="+mn-lt"/>
                <a:ea typeface="Calibri" panose="020F0502020204030204" pitchFamily="34" charset="0"/>
              </a:rPr>
              <a:t>Podstawowym problemem jest fakt, iż na przestrzeni lat postępująca degradacja obiektów zabytkowych spowodowała, iż  straciły one swoje walory estetyczne, a przez co stały się mało atrakcyjne dla turystów.</a:t>
            </a:r>
            <a:br>
              <a:rPr lang="pl-PL" sz="1600" kern="0" dirty="0">
                <a:latin typeface="+mn-lt"/>
                <a:ea typeface="Calibri" panose="020F0502020204030204" pitchFamily="34" charset="0"/>
              </a:rPr>
            </a:br>
            <a:r>
              <a:rPr lang="pl-PL" sz="1600" kern="0" dirty="0">
                <a:latin typeface="+mn-lt"/>
                <a:ea typeface="Calibri" panose="020F0502020204030204" pitchFamily="34" charset="0"/>
              </a:rPr>
              <a:t>Samorząd województwa kujawsko-pomorskiego dużą uwagę przykłada do ratowania dziedzictwa kulturowego. Wspiera wiele inicjatyw mających na celu zatrzymanie degradacji obiektów zabytkowych. </a:t>
            </a:r>
            <a:br>
              <a:rPr lang="pl-PL" sz="1600" kern="0" dirty="0">
                <a:latin typeface="+mn-lt"/>
                <a:ea typeface="Calibri" panose="020F0502020204030204" pitchFamily="34" charset="0"/>
              </a:rPr>
            </a:br>
            <a:br>
              <a:rPr lang="pl-PL" sz="1600" kern="0" dirty="0">
                <a:latin typeface="+mn-lt"/>
                <a:ea typeface="Calibri" panose="020F0502020204030204" pitchFamily="34" charset="0"/>
              </a:rPr>
            </a:br>
            <a:r>
              <a:rPr lang="pl-PL" sz="1600" kern="0" dirty="0">
                <a:latin typeface="+mn-lt"/>
                <a:ea typeface="Calibri" panose="020F0502020204030204" pitchFamily="34" charset="0"/>
              </a:rPr>
              <a:t>Projekt  jest  kontynuacją  działań  podejmowanych  przez  Zarząd  Województwa  Kujawsko-Pomorskiego  od  2010 r.  W ramach podejmowanych działań zostało wspartych ponad 2 tysiące zadań związanych z dziedzictwem narodowym.</a:t>
            </a:r>
            <a:br>
              <a:rPr lang="pl-PL" sz="1600" kern="0" dirty="0">
                <a:latin typeface="+mn-lt"/>
                <a:ea typeface="Calibri" panose="020F0502020204030204" pitchFamily="34" charset="0"/>
              </a:rPr>
            </a:br>
            <a:r>
              <a:rPr lang="pl-PL" sz="1600" kern="0" dirty="0">
                <a:latin typeface="+mn-lt"/>
                <a:ea typeface="Calibri" panose="020F0502020204030204" pitchFamily="34" charset="0"/>
              </a:rPr>
              <a:t>Pomimo wieloletniego wspierania działań nakierowanych na poprawę stanu zachowania obiektów zabytkowych wciąż liczba zgłaszanych projektów do realizacji jest bardzo wysoka</a:t>
            </a:r>
            <a:r>
              <a:rPr lang="pl-PL" sz="1400" kern="0" dirty="0">
                <a:latin typeface="+mn-lt"/>
                <a:ea typeface="Calibri" panose="020F0502020204030204" pitchFamily="34" charset="0"/>
              </a:rPr>
              <a:t>.</a:t>
            </a:r>
            <a:br>
              <a:rPr lang="pl-PL" sz="1400" kern="0" dirty="0">
                <a:latin typeface="+mn-lt"/>
                <a:ea typeface="Calibri" panose="020F0502020204030204" pitchFamily="34" charset="0"/>
              </a:rPr>
            </a:br>
            <a:br>
              <a:rPr lang="pl-PL" sz="1400" kern="0" dirty="0">
                <a:latin typeface="+mn-lt"/>
                <a:ea typeface="Calibri" panose="020F0502020204030204" pitchFamily="34" charset="0"/>
              </a:rPr>
            </a:br>
            <a:br>
              <a:rPr lang="pl-PL" sz="1400" kern="0" dirty="0">
                <a:latin typeface="+mn-lt"/>
                <a:ea typeface="Calibri" panose="020F0502020204030204" pitchFamily="34" charset="0"/>
              </a:rPr>
            </a:br>
            <a:endParaRPr lang="pl-PL" sz="1400" kern="0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62B2C4-8879-D31A-9D64-FB5A6E66B5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3" y="5868068"/>
            <a:ext cx="9955610" cy="73725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207AC7-3AC6-BAEB-9C8F-CF86537B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689C520-8760-90EA-9686-2D15D4D39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03" y="6300117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74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AAA1A74-A833-BEA0-D690-4461284EA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435" y="3995861"/>
            <a:ext cx="9955610" cy="1728192"/>
          </a:xfrm>
        </p:spPr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489042-81CF-43F7-DEE4-1C246DDA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E8EE-D7CF-4F1D-849B-3E54D1DD80B0}" type="datetime1">
              <a:rPr lang="pl-PL" smtClean="0"/>
              <a:t>03.04.2025</a:t>
            </a:fld>
            <a:endParaRPr lang="pl-PL" dirty="0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id="{994D7763-FC6B-F720-E4F0-5392E6474A0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41488" y="3070225"/>
            <a:ext cx="99568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pl-PL" sz="1600" kern="0" dirty="0">
                <a:latin typeface="+mn-lt"/>
                <a:ea typeface="Calibri" panose="020F0502020204030204" pitchFamily="34" charset="0"/>
              </a:rPr>
              <a:t>Projekt jest w wykazie projektów kluczowych w Strategii rozwoju województwa kujawsko-pomorskiego do 2030 roku – Strategia Przyspieszenia 2030+, został uznany za niezbędny dla rozwoju regionu, dlatego Samorząd Województwa jest zdeterminowany do jego realizacji.  </a:t>
            </a:r>
            <a:br>
              <a:rPr lang="pl-PL" sz="1400" kern="0" dirty="0">
                <a:latin typeface="+mn-lt"/>
                <a:ea typeface="Calibri" panose="020F0502020204030204" pitchFamily="34" charset="0"/>
              </a:rPr>
            </a:br>
            <a:br>
              <a:rPr lang="pl-PL" sz="1400" kern="0" dirty="0">
                <a:latin typeface="+mn-lt"/>
                <a:ea typeface="Calibri" panose="020F0502020204030204" pitchFamily="34" charset="0"/>
              </a:rPr>
            </a:br>
            <a:endParaRPr lang="pl-PL" sz="1400" dirty="0">
              <a:latin typeface="+mn-lt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C19768D-7898-0E32-F913-F0F4EFFE1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423" y="4139877"/>
            <a:ext cx="7776864" cy="122413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19DF13B-32C9-2E0C-F5E2-9704CEF0D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8D563C-BB51-9CD4-1201-32AD39D8E3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 listopada 2024 roku zostało upublicznione ogłoszenie o rozpoczęciu naboru wniosków o dotacje na prace konserwatorskie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restauratorskie i roboty budowlane przy zabytkach wpisanych do rejestru, położonych na obszarze województwa kujawsko-pomorskiego na 2025 rok, który jest jednocześnie naborem partnerów do projektu.</a:t>
            </a:r>
            <a:b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Zgodnie z przyjętymi „</a:t>
            </a:r>
            <a:r>
              <a:rPr lang="pl-PL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obrymi prakty</a:t>
            </a:r>
            <a:r>
              <a:rPr lang="pl-PL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kami”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 wnioski które wpłyną do 30 listopada 2024 roku miały możliwość weryfikacji i dokonania ewentualnych zmian lub uzupełnień. W tym terminie wpłynęło 47 wniosków.</a:t>
            </a:r>
            <a:b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Następnie w terminie do 15 grudnia 2024 r. wpłynęły kolejne 193 wnioski.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C5C7E42-AE60-4385-3E21-85C1EAEF3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71" y="4715941"/>
            <a:ext cx="9955610" cy="13681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00" dirty="0">
                <a:latin typeface="Calibri" panose="020F0502020204030204" pitchFamily="34" charset="0"/>
              </a:rPr>
              <a:t>W ramach publicznego naboru partnerów na wykonanie prac konserwatorskich i restauratorskich przy obiektach zabytkowych w 2025 r. suma złożonych wniosków przez właścicieli obiektów opiewała na ponad 87 milionów złotych. Do </a:t>
            </a:r>
            <a:r>
              <a:rPr lang="pl-PL" sz="1600" u="heavy" dirty="0">
                <a:latin typeface="Calibri" panose="020F0502020204030204" pitchFamily="34" charset="0"/>
              </a:rPr>
              <a:t>projektu zakwalifikowano 161 zadań</a:t>
            </a:r>
            <a:r>
              <a:rPr lang="pl-PL" sz="1600" dirty="0">
                <a:latin typeface="Calibri" panose="020F0502020204030204" pitchFamily="34" charset="0"/>
              </a:rPr>
              <a:t>, na łączną kwotę dofinansowania 9 622 049,99 zł.  Zarząd Województwa Kujawsko-Pomorskiego </a:t>
            </a:r>
            <a:r>
              <a:rPr lang="pl-PL" sz="16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24 lutego 2025 r. przyjął projekt uchwały wybierającej partnerów projektu i złożył 25 lutego propozycję do Kancelarii Sejmiku.</a:t>
            </a:r>
            <a:endParaRPr lang="pl-PL" sz="1600" dirty="0">
              <a:latin typeface="Calibri" panose="020F0502020204030204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6E7996-66A1-1C5A-246C-0A4F79F5B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E8EE-D7CF-4F1D-849B-3E54D1DD80B0}" type="datetime1">
              <a:rPr lang="pl-PL" smtClean="0"/>
              <a:t>03.04.2025</a:t>
            </a:fld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84F134-A766-6997-CA7B-7D5B90D802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1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80B6F6-24F3-C711-F4AD-98AD3A04F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72" y="2697879"/>
            <a:ext cx="8938256" cy="33862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br>
              <a:rPr lang="pl-PL" sz="1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PROCEDURA REALIZACJA PROJEKTU PARTNERSKIEGO</a:t>
            </a:r>
            <a:b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Sejmik Województwa                uchwała                przyjęcie partnerstwa i skorygowanie zakresu     </a:t>
            </a:r>
            <a:b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pl-PL" sz="10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luty 2025                                              marzec 2025                                                                             kwiecień/maj 2025</a:t>
            </a:r>
            <a:b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korekta uchwały                podpisanie umowy partnerskiej               fiszka projektowa               </a:t>
            </a:r>
            <a:b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pl-PL" sz="10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 – czerwiec 2025                                                               czerwiec 2025                                                            czerwiec 2025</a:t>
            </a:r>
            <a:br>
              <a:rPr lang="pl-PL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wezwanie do złożenia projektu            złożenie wniosku               ocena              uchwała o dofinansowaniu                                                                            	</a:t>
            </a:r>
            <a:r>
              <a:rPr lang="pl-PL" sz="10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czerwiec/lipiec 2025                                              lipiec 2025                                  wrzesień 2025                            październik/listopad 2025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09B3410-9BDD-037B-5358-384089736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6675" y="6085044"/>
            <a:ext cx="9955610" cy="71887"/>
          </a:xfrm>
        </p:spPr>
        <p:txBody>
          <a:bodyPr>
            <a:normAutofit fontScale="25000" lnSpcReduction="20000"/>
          </a:bodyPr>
          <a:lstStyle/>
          <a:p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D1879AA-7FD7-2DC8-EFEA-D90856888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D249-6366-4532-95C2-9DDC07D17B44}" type="datetime1">
              <a:rPr lang="pl-PL" smtClean="0"/>
              <a:t>03.04.2025</a:t>
            </a:fld>
            <a:endParaRPr lang="pl-PL" dirty="0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226CD11-42BA-58D9-C7F0-71832FBAA4CF}"/>
              </a:ext>
            </a:extLst>
          </p:cNvPr>
          <p:cNvCxnSpPr/>
          <p:nvPr/>
        </p:nvCxnSpPr>
        <p:spPr>
          <a:xfrm>
            <a:off x="3767559" y="3771085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9D5D8D48-75D1-F316-4982-A1EE04CB991B}"/>
              </a:ext>
            </a:extLst>
          </p:cNvPr>
          <p:cNvCxnSpPr/>
          <p:nvPr/>
        </p:nvCxnSpPr>
        <p:spPr>
          <a:xfrm>
            <a:off x="5135711" y="3779837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A9B23CE8-53FF-40C0-3363-281CAE5FF517}"/>
              </a:ext>
            </a:extLst>
          </p:cNvPr>
          <p:cNvCxnSpPr>
            <a:cxnSpLocks/>
          </p:cNvCxnSpPr>
          <p:nvPr/>
        </p:nvCxnSpPr>
        <p:spPr>
          <a:xfrm>
            <a:off x="9696397" y="3798794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C2AA71F-3E82-20EC-445E-370F39FD1C50}"/>
              </a:ext>
            </a:extLst>
          </p:cNvPr>
          <p:cNvCxnSpPr>
            <a:cxnSpLocks/>
          </p:cNvCxnSpPr>
          <p:nvPr/>
        </p:nvCxnSpPr>
        <p:spPr>
          <a:xfrm>
            <a:off x="3335511" y="4571925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7F3A9916-4E9B-FEF7-AF3D-1E82300A03CC}"/>
              </a:ext>
            </a:extLst>
          </p:cNvPr>
          <p:cNvCxnSpPr/>
          <p:nvPr/>
        </p:nvCxnSpPr>
        <p:spPr>
          <a:xfrm>
            <a:off x="6574480" y="4571925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491EBF4-6EBA-98EE-DEBE-70E63D3821D3}"/>
              </a:ext>
            </a:extLst>
          </p:cNvPr>
          <p:cNvCxnSpPr>
            <a:cxnSpLocks/>
          </p:cNvCxnSpPr>
          <p:nvPr/>
        </p:nvCxnSpPr>
        <p:spPr>
          <a:xfrm>
            <a:off x="4415631" y="5436021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6226E9DD-3926-ED56-FD03-457580E779C4}"/>
              </a:ext>
            </a:extLst>
          </p:cNvPr>
          <p:cNvCxnSpPr>
            <a:cxnSpLocks/>
          </p:cNvCxnSpPr>
          <p:nvPr/>
        </p:nvCxnSpPr>
        <p:spPr>
          <a:xfrm>
            <a:off x="6493931" y="5410922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608F7CE3-D638-78EF-6B16-6F8ECCA90307}"/>
              </a:ext>
            </a:extLst>
          </p:cNvPr>
          <p:cNvCxnSpPr>
            <a:cxnSpLocks/>
          </p:cNvCxnSpPr>
          <p:nvPr/>
        </p:nvCxnSpPr>
        <p:spPr>
          <a:xfrm>
            <a:off x="7655991" y="5395153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4D893B74-6AAC-4782-E21A-83B9D7679BBC}"/>
              </a:ext>
            </a:extLst>
          </p:cNvPr>
          <p:cNvCxnSpPr/>
          <p:nvPr/>
        </p:nvCxnSpPr>
        <p:spPr>
          <a:xfrm>
            <a:off x="8808119" y="4499917"/>
            <a:ext cx="380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>
            <a:extLst>
              <a:ext uri="{FF2B5EF4-FFF2-40B4-BE49-F238E27FC236}">
                <a16:creationId xmlns:a16="http://schemas.microsoft.com/office/drawing/2014/main" id="{E96972E3-7DC2-D09D-8207-A1C01FFF70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9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C05D38-1013-482C-9BEF-F2F959BEB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71" y="2664285"/>
            <a:ext cx="9955707" cy="45719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51DCD21-CF9E-EDA1-1C46-8E6E5B353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3" y="3444930"/>
            <a:ext cx="9955610" cy="23054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 „Wsparcie opieki nad zabytkami województwa kujawsko-pomorskiego w 2025 r.”  skupia się 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ykorzystaniu potencjału krajobrazu kulturowego województwa kujawsko-pomorskiego. Zdecydowana większość obiektów zabytkowych na terenie województwa kujawsko-pomorskiego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obiekty sakralne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(uwarunkowania historyczne). 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 skupia się na pokazaniu, iż nie tylko w dużych ośrodkach miejskich mamy wartościowe dzieła sztuki. Na terenie województwa kujawsko-pomorskiego znajdują wiele unikatowych dzieł, nierozpoznawalnych przez społeczność lokalną, m.in. malowidła plastyków Heleny i Lecha </a:t>
            </a:r>
            <a:r>
              <a:rPr lang="pl-P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Grześkiewiczów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 </a:t>
            </a:r>
            <a:r>
              <a:rPr lang="pl-P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Chodczu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obrazy Bartłomieja Strobla (w Koronowie), dzwoniące ograny Mistrza z Kamienia (w </a:t>
            </a:r>
            <a:r>
              <a:rPr lang="pl-P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Zamartem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Dlatego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ważnym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komponentem projektu jest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prezentacja 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historii obiektów zabytkowych, ich twórców.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C39B541-EE41-CCDA-5ECD-8DA2789C3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0D0A160-9735-23BB-11B3-8AA8A2BBA8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991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0898B-C666-D479-1809-01A63EB3C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71" y="2843733"/>
            <a:ext cx="9955707" cy="223224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Poprawa stanu technicznego tych obiektów sprawi, iż bardziej atrakcyjny stanie się krajobraz kulturowy województwa. Docelowo wpłynie to na zwiększenie atrakcyjności kulturowo-turystycznej województwa dla wszystkich odbiorców Projektu.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Dzięki realizacji,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poprawią się standardy i dostępność świadczonych usług kulturalnych. Obiekty wsparte w ramach projektu to nie tylko obiekty kultu religijnego, to przede wszystkim miejsca spotkań i szeroko prowadzonej działalności edukacyjno-kulturalnej (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Hipsz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Społeczna percepcja rzeczywistości parafialnej, „CBOS”, nr 163/ 2014).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Przeprowadzenie niezbędnych prac konserwatorskich oraz remontowo-budowlanych sprawi, iż dotychczasowe funkcje sakralne czy kulturalne będą mogły być realizowane w szerszym stopniu. Dzięki temu zniwelowane zostanie zagrożenie dla zdrowia i życia korzystających z obiektów.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DC717AD-D2C7-5063-1DD2-59BC0754F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3" y="5796060"/>
            <a:ext cx="9955610" cy="145733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35986F-8110-A272-2B23-A04D393D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30EAB50-A470-1475-AA23-324AEEF231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0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8D1050-24D4-5D56-51F0-5E3B4636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71" y="3070227"/>
            <a:ext cx="9955707" cy="1645714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Wpływ projektu na zachowanie dziedzictwa kulturowego w regionie:</a:t>
            </a:r>
            <a:b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iczba obiektów kulturalnych i turystycznych objętych wsparciem - </a:t>
            </a:r>
            <a:r>
              <a:rPr lang="pl-PL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161*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- l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iczba osób odwiedzających obiekty kulturalne i turystyczne objęte wsparciem na poziomie co najmniej 3 000 000 odwiedzających rocznie.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1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0D9B0EC-3F6F-6B05-2AD0-D078088D2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3" y="5508030"/>
            <a:ext cx="9955610" cy="433764"/>
          </a:xfrm>
        </p:spPr>
        <p:txBody>
          <a:bodyPr>
            <a:normAutofit/>
          </a:bodyPr>
          <a:lstStyle/>
          <a:p>
            <a:r>
              <a:rPr lang="pl-PL" sz="1000" b="0" dirty="0">
                <a:latin typeface="Calibri" panose="020F0502020204030204" pitchFamily="34" charset="0"/>
                <a:ea typeface="Times New Roman" panose="02020603050405020304" pitchFamily="18" charset="0"/>
              </a:rPr>
              <a:t>* Stan na 7 marca 2025 r.</a:t>
            </a:r>
            <a:endParaRPr lang="pl-PL" sz="1000" b="0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DB5A619-6552-BAF7-32F2-F8EE565F4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68472A6-87BE-6411-8E0B-D6A2EA8B4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0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708333E7-DCD6-4BAF-4173-646655F809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" b="4081"/>
          <a:stretch>
            <a:fillRect/>
          </a:stretch>
        </p:blipFill>
        <p:spPr/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460ECDB5-112D-37CE-2496-33E3B6844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8271" y="5364013"/>
            <a:ext cx="7709423" cy="8640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00" dirty="0"/>
              <a:t>Dziękuję za uwagę.</a:t>
            </a:r>
            <a:br>
              <a:rPr lang="pl-PL" sz="1600"/>
            </a:br>
            <a:endParaRPr lang="pl-PL" sz="1200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C6D6BA-C3FB-F0E7-B2BD-209BB7494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2ECA873-E26F-32B7-E064-18B11BF08B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71" y="6256675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0467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1103</TotalTime>
  <Words>837</Words>
  <Application>Microsoft Office PowerPoint</Application>
  <PresentationFormat>Niestandardowy</PresentationFormat>
  <Paragraphs>17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CIDFont+F4</vt:lpstr>
      <vt:lpstr>Open Sans</vt:lpstr>
      <vt:lpstr>Times New Roman</vt:lpstr>
      <vt:lpstr>Motyw pakietu Office</vt:lpstr>
      <vt:lpstr>          Wsparcie opieki nad zabytkami województwa kujawsko-pomorskie w 2025 r.</vt:lpstr>
      <vt:lpstr>Dobra kultury powinny być użytkowane z szacunkiem, aby zachować ich znaczenie i wartości, oraz aby stały się inspiracją dla społeczności lokalnych i przyszłych pokoleń.  Uznanie dziedzictwa kulturowego za wspólne dobro i odpowiedzialność za nie powinno stanowić warunek konieczny do podejmowanych wszelkich działań. Należy je również rozumieć jako długoterminową inwestycję na rzecz lokalnej społeczności.  Dziedzictwo kulturowe jest „wartością samą w sobie”: jest to dziedzictwo lub spuścizna nie tylko materialna, ponieważ zawiera ideały, znaczenia, wspomnienia, tradycje, umiejętności i wartości, które stanowią wspólne źródło pamięci.  Zgodnie z Raportem „Polacy wobec zabytków” przygotowanym na zlecenie Narodowy Instytut Konserwacji Zabytków 87% badanych Polaków uznaje, że zabytki stanowią olbrzymi potencjał inwestycyjny, odnawiając zabytki tworzymy szanse dla małych i lokalnych społeczności.      </vt:lpstr>
      <vt:lpstr>Podstawowym problemem jest fakt, iż na przestrzeni lat postępująca degradacja obiektów zabytkowych spowodowała, iż  straciły one swoje walory estetyczne, a przez co stały się mało atrakcyjne dla turystów. Samorząd województwa kujawsko-pomorskiego dużą uwagę przykłada do ratowania dziedzictwa kulturowego. Wspiera wiele inicjatyw mających na celu zatrzymanie degradacji obiektów zabytkowych.   Projekt  jest  kontynuacją  działań  podejmowanych  przez  Zarząd  Województwa  Kujawsko-Pomorskiego  od  2010 r.  W ramach podejmowanych działań zostało wspartych ponad 2 tysiące zadań związanych z dziedzictwem narodowym. Pomimo wieloletniego wspierania działań nakierowanych na poprawę stanu zachowania obiektów zabytkowych wciąż liczba zgłaszanych projektów do realizacji jest bardzo wysoka.   </vt:lpstr>
      <vt:lpstr>Projekt jest w wykazie projektów kluczowych w Strategii rozwoju województwa kujawsko-pomorskiego do 2030 roku – Strategia Przyspieszenia 2030+, został uznany za niezbędny dla rozwoju regionu, dlatego Samorząd Województwa jest zdeterminowany do jego realizacji.    </vt:lpstr>
      <vt:lpstr>4 listopada 2024 roku zostało upublicznione ogłoszenie o rozpoczęciu naboru wniosków o dotacje na prace konserwatorskie, restauratorskie i roboty budowlane przy zabytkach wpisanych do rejestru, położonych na obszarze województwa kujawsko-pomorskiego na 2025 rok, który jest jednocześnie naborem partnerów do projektu. Zgodnie z przyjętymi „dobrymi praktykami”,  wnioski które wpłyną do 30 listopada 2024 roku miały możliwość weryfikacji i dokonania ewentualnych zmian lub uzupełnień. W tym terminie wpłynęło 47 wniosków. Następnie w terminie do 15 grudnia 2024 r. wpłynęły kolejne 193 wnioski. </vt:lpstr>
      <vt:lpstr>  PROCEDURA REALIZACJA PROJEKTU PARTNERSKIEGO  Sejmik Województwa                uchwała                przyjęcie partnerstwa i skorygowanie zakresu                     luty 2025                                              marzec 2025                                                                             kwiecień/maj 2025  korekta uchwały                podpisanie umowy partnerskiej               fiszka projektowa                   maj – czerwiec 2025                                                               czerwiec 2025                                                            czerwiec 2025   wezwanie do złożenia projektu            złożenie wniosku               ocena              uchwała o dofinansowaniu                                                                             czerwiec/lipiec 2025                                              lipiec 2025                                  wrzesień 2025                            październik/listopad 2025</vt:lpstr>
      <vt:lpstr>Prezentacja programu PowerPoint</vt:lpstr>
      <vt:lpstr> Poprawa stanu technicznego tych obiektów sprawi, iż bardziej atrakcyjny stanie się krajobraz kulturowy województwa. Docelowo wpłynie to na zwiększenie atrakcyjności kulturowo-turystycznej województwa dla wszystkich odbiorców Projektu.  Dzięki realizacji, poprawią się standardy i dostępność świadczonych usług kulturalnych. Obiekty wsparte w ramach projektu to nie tylko obiekty kultu religijnego, to przede wszystkim miejsca spotkań i szeroko prowadzonej działalności edukacyjno-kulturalnej (N. Hipsz, Społeczna percepcja rzeczywistości parafialnej, „CBOS”, nr 163/ 2014). Przeprowadzenie niezbędnych prac konserwatorskich oraz remontowo-budowlanych sprawi, iż dotychczasowe funkcje sakralne czy kulturalne będą mogły być realizowane w szerszym stopniu. Dzięki temu zniwelowane zostanie zagrożenie dla zdrowia i życia korzystających z obiektów.   </vt:lpstr>
      <vt:lpstr>Wpływ projektu na zachowanie dziedzictwa kulturowego w regionie:  - liczba obiektów kulturalnych i turystycznych objętych wsparciem - 161* - liczba osób odwiedzających obiekty kulturalne i turystyczne objęte wsparciem na poziomie co najmniej 3 000 000 odwiedzających rocznie. </vt:lpstr>
      <vt:lpstr>Dziękuję za uwagę.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Monika Butowska</cp:lastModifiedBy>
  <cp:revision>38</cp:revision>
  <cp:lastPrinted>2025-03-05T09:55:00Z</cp:lastPrinted>
  <dcterms:created xsi:type="dcterms:W3CDTF">2022-06-22T09:40:44Z</dcterms:created>
  <dcterms:modified xsi:type="dcterms:W3CDTF">2025-04-03T07:47:56Z</dcterms:modified>
</cp:coreProperties>
</file>