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20" r:id="rId4"/>
  </p:sldMasterIdLst>
  <p:notesMasterIdLst>
    <p:notesMasterId r:id="rId9"/>
  </p:notesMasterIdLst>
  <p:handoutMasterIdLst>
    <p:handoutMasterId r:id="rId10"/>
  </p:handoutMasterIdLst>
  <p:sldIdLst>
    <p:sldId id="256" r:id="rId5"/>
    <p:sldId id="412" r:id="rId6"/>
    <p:sldId id="372" r:id="rId7"/>
    <p:sldId id="405" r:id="rId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800C49A6-C7D2-482E-8990-1509A03FFA6E}">
          <p14:sldIdLst>
            <p14:sldId id="256"/>
            <p14:sldId id="412"/>
            <p14:sldId id="372"/>
            <p14:sldId id="405"/>
          </p14:sldIdLst>
        </p14:section>
      </p14:sectionLst>
    </p:ext>
    <p:ext uri="{EFAFB233-063F-42B5-8137-9DF3F51BA10A}">
      <p15:sldGuideLst xmlns:p15="http://schemas.microsoft.com/office/powerpoint/2012/main">
        <p15:guide id="1" orient="horz" pos="2092">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h3YP3xexYcFoahXa2ehi0H5V4Za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DFAD5C-7710-930B-C14F-F8E8659BEE54}" name="IVANOVA Maya (EMPL)" initials="MI" userId="S::Maya.IVANOVA@ec.europa.eu::070c8869-08b3-4b22-b255-35ab5671ee02" providerId="AD"/>
  <p188:author id="{8E1DD9BF-4847-E4FB-7BB4-2BEB04BE9F7D}" name="LERUSTE Andrea (EMPL)" initials="AL" userId="S::andrea.leruste@ec.europa.eu::8775c596-8d68-4be6-a419-eea17d175f2e" providerId="AD"/>
  <p188:author id="{C05383F3-1795-6C0B-5859-22F85252F5B1}" name="LAMBRECHT Regine (ESTAT-EXT)" initials="RL" userId="S::Regine.LAMBRECHT@ext.ec.europa.eu::1a5166bf-0d9b-4429-b96c-64f3c887b7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00"/>
    <a:srgbClr val="0066FF"/>
    <a:srgbClr val="E5EDFF"/>
    <a:srgbClr val="FFF2E5"/>
    <a:srgbClr val="000000"/>
    <a:srgbClr val="0D0D0D"/>
    <a:srgbClr val="003399"/>
    <a:srgbClr val="FFD3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52" autoAdjust="0"/>
    <p:restoredTop sz="66307" autoAdjust="0"/>
  </p:normalViewPr>
  <p:slideViewPr>
    <p:cSldViewPr snapToGrid="0">
      <p:cViewPr varScale="1">
        <p:scale>
          <a:sx n="63" d="100"/>
          <a:sy n="63" d="100"/>
        </p:scale>
        <p:origin x="1286" y="58"/>
      </p:cViewPr>
      <p:guideLst>
        <p:guide orient="horz" pos="2092"/>
        <p:guide pos="3840"/>
      </p:guideLst>
    </p:cSldViewPr>
  </p:slideViewPr>
  <p:outlineViewPr>
    <p:cViewPr>
      <p:scale>
        <a:sx n="33" d="100"/>
        <a:sy n="33" d="100"/>
      </p:scale>
      <p:origin x="0" y="-10743"/>
    </p:cViewPr>
  </p:outlineViewPr>
  <p:notesTextViewPr>
    <p:cViewPr>
      <p:scale>
        <a:sx n="1" d="1"/>
        <a:sy n="1" d="1"/>
      </p:scale>
      <p:origin x="0" y="0"/>
    </p:cViewPr>
  </p:notesTextViewPr>
  <p:notesViewPr>
    <p:cSldViewPr snapToGrid="0">
      <p:cViewPr varScale="1">
        <p:scale>
          <a:sx n="87" d="100"/>
          <a:sy n="87" d="100"/>
        </p:scale>
        <p:origin x="309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53" Type="http://customschemas.google.com/relationships/presentationmetadata" Target="metadata"/><Relationship Id="rId58" Type="http://schemas.microsoft.com/office/2018/10/relationships/authors" Target="authors.xml"/><Relationship Id="rId5" Type="http://schemas.openxmlformats.org/officeDocument/2006/relationships/slide" Target="slides/slide1.xml"/><Relationship Id="rId57"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5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4D34D8-E3B4-F069-6ADD-F8D442E609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9E2191E5-897D-1F21-6B64-C79FF3AD2E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7E606C-77CD-45C1-9571-DE74CA837D88}" type="datetimeFigureOut">
              <a:rPr lang="en-IE" smtClean="0"/>
              <a:t>17/06/2025</a:t>
            </a:fld>
            <a:endParaRPr lang="en-IE"/>
          </a:p>
        </p:txBody>
      </p:sp>
      <p:sp>
        <p:nvSpPr>
          <p:cNvPr id="4" name="Footer Placeholder 3">
            <a:extLst>
              <a:ext uri="{FF2B5EF4-FFF2-40B4-BE49-F238E27FC236}">
                <a16:creationId xmlns:a16="http://schemas.microsoft.com/office/drawing/2014/main" id="{63903FA3-5DC7-AAE3-B405-7184FD6B12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36454CF8-DBD9-2EAE-C757-6C20B65855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A08B9C-ED77-41BB-BC53-D69EC8827C71}" type="slidenum">
              <a:rPr lang="en-IE" smtClean="0"/>
              <a:t>‹#›</a:t>
            </a:fld>
            <a:endParaRPr lang="en-IE"/>
          </a:p>
        </p:txBody>
      </p:sp>
    </p:spTree>
    <p:extLst>
      <p:ext uri="{BB962C8B-B14F-4D97-AF65-F5344CB8AC3E}">
        <p14:creationId xmlns:p14="http://schemas.microsoft.com/office/powerpoint/2010/main" val="3215320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pl-PL" dirty="0"/>
              <a:t>Główne przesłania prezentujące </a:t>
            </a:r>
            <a:r>
              <a:rPr lang="pl-PL" dirty="0" err="1"/>
              <a:t>UoS</a:t>
            </a:r>
            <a:r>
              <a:rPr lang="pl-PL" dirty="0"/>
              <a:t>: </a:t>
            </a:r>
          </a:p>
          <a:p>
            <a:pPr marL="171450" lvl="0" indent="-171450" algn="l" rtl="0">
              <a:spcBef>
                <a:spcPts val="0"/>
              </a:spcBef>
              <a:spcAft>
                <a:spcPts val="0"/>
              </a:spcAft>
              <a:buFont typeface="Arial" panose="020B0604020202020204" pitchFamily="34" charset="0"/>
              <a:buChar char="•"/>
            </a:pPr>
            <a:r>
              <a:rPr lang="pl-PL" dirty="0"/>
              <a:t>Unia umiejętności jest kluczową inicjatywą w ramach nowego mandatu Komisji. Jest on ogłaszany w ciągu pierwszych 100 dni, co świadczy o jego strategicznej roli na najbliższe pięć lat. </a:t>
            </a:r>
          </a:p>
          <a:p>
            <a:pPr marL="171450" lvl="0" indent="-171450" algn="l" rtl="0">
              <a:spcBef>
                <a:spcPts val="0"/>
              </a:spcBef>
              <a:spcAft>
                <a:spcPts val="0"/>
              </a:spcAft>
              <a:buFont typeface="Arial" panose="020B0604020202020204" pitchFamily="34" charset="0"/>
              <a:buChar char="•"/>
            </a:pPr>
            <a:r>
              <a:rPr lang="pl-PL" dirty="0"/>
              <a:t>Konkurencyjność Europy leży w jej obywatelach i ich umiejętnościach, co wyraźnie podkreślono w kompasie na rzecz konkurencyjności i w </a:t>
            </a:r>
            <a:r>
              <a:rPr lang="pl-PL" dirty="0" err="1"/>
              <a:t>Czystem</a:t>
            </a:r>
            <a:r>
              <a:rPr lang="pl-PL" dirty="0"/>
              <a:t> Ładzie Przemysłowym. Unia umiejętności jest kluczowym czynnikiem umożliwiającym realizację tych dwóch pozostałych inicjatyw. </a:t>
            </a:r>
          </a:p>
          <a:p>
            <a:pPr marL="171450" lvl="0" indent="-171450" algn="l" rtl="0">
              <a:spcBef>
                <a:spcPts val="0"/>
              </a:spcBef>
              <a:spcAft>
                <a:spcPts val="0"/>
              </a:spcAft>
              <a:buFont typeface="Arial" panose="020B0604020202020204" pitchFamily="34" charset="0"/>
              <a:buChar char="•"/>
            </a:pPr>
            <a:r>
              <a:rPr lang="pl-PL" dirty="0"/>
              <a:t>Unia umiejętności jest radykalną zmianą poziomu ambicji i działań. Jest to kompleksowa strategia obejmująca wszystkie umiejętności; na wszystkich poziomach kształcenia, szkolenia i uczenia się; nabywane we wszystkich kontekstach, również poza granicami UE. Jego celem jest zatrzymanie talentów w Europie i przyciągnięcie talentów spoza niej. </a:t>
            </a:r>
          </a:p>
          <a:p>
            <a:pPr marL="171450" lvl="0" indent="-171450" algn="l" rtl="0">
              <a:spcBef>
                <a:spcPts val="0"/>
              </a:spcBef>
              <a:spcAft>
                <a:spcPts val="0"/>
              </a:spcAft>
              <a:buFont typeface="Arial" panose="020B0604020202020204" pitchFamily="34" charset="0"/>
              <a:buChar char="•"/>
            </a:pPr>
            <a:r>
              <a:rPr lang="pl-PL" dirty="0"/>
              <a:t>Unia umiejętności zapewnia jednolitą wizję. Łączy wszystkie elementy – działania, inwestycje, zarządzanie. Łączy kropki, przełamuje silosy, zwiększa wysiłki. Odzwierciedla ona zbiorową odpowiedzialność wszystkich podmiotów.  </a:t>
            </a:r>
          </a:p>
          <a:p>
            <a:pPr marL="171450" lvl="0" indent="-171450" algn="l" rtl="0">
              <a:spcBef>
                <a:spcPts val="0"/>
              </a:spcBef>
              <a:spcAft>
                <a:spcPts val="0"/>
              </a:spcAft>
              <a:buFont typeface="Arial" panose="020B0604020202020204" pitchFamily="34" charset="0"/>
              <a:buChar char="•"/>
            </a:pPr>
            <a:r>
              <a:rPr lang="pl-PL" dirty="0"/>
              <a:t>Unia Umiejętności wzmacnia istniejące inicjatywy i w razie potrzeby wprowadza nowe działania.</a:t>
            </a:r>
            <a:endParaRPr lang="en-US" dirty="0"/>
          </a:p>
        </p:txBody>
      </p:sp>
      <p:sp>
        <p:nvSpPr>
          <p:cNvPr id="186" name="Google Shape;1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a:t>Unia umiejętności jest jedną z trzech głównych inicjatyw przedstawionych przez obecną Komisję w ciągu pierwszych 100 dni, obok kompasu na rzecz konkurencyjności i czystego ładu przemysłowego. </a:t>
            </a:r>
          </a:p>
          <a:p>
            <a:r>
              <a:rPr lang="pl-PL" dirty="0"/>
              <a:t>Podkreślono w nich, że umiejętności są kluczowym czynnikiem sprzyjającym naszej konkurencyjności oraz że należy pilnie zająć się niedoborami umiejętności i siły roboczej, z którymi boryka się UE. Dlatego też Komisja zaproponowała unię umiejętności. </a:t>
            </a:r>
          </a:p>
          <a:p>
            <a:r>
              <a:rPr lang="pl-PL" dirty="0"/>
              <a:t>W komunikacie w sprawie Unii umiejętności określono całościową wizję i plan. Jej celem jest promowanie unii wszystkich umiejętności na wszystkich poziomach, na wszystkich etapach życia, niezależnie od tego, w jaki sposób zostały nabyte, i bez granic. Oraz zadbanie o to, by Europa z powodzeniem zatrzymywała i przyciągała talenty.</a:t>
            </a:r>
            <a:endParaRPr lang="en-I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76796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a:t>Unia umiejętności odnosi się do trzech podstawowych wyzwań, które ograniczają konkurencyjność UE, jak podkreślono w sprawozdaniach </a:t>
            </a:r>
            <a:r>
              <a:rPr lang="pl-PL" dirty="0" err="1"/>
              <a:t>Draghiego</a:t>
            </a:r>
            <a:r>
              <a:rPr lang="pl-PL" dirty="0"/>
              <a:t>, </a:t>
            </a:r>
            <a:r>
              <a:rPr lang="pl-PL" dirty="0" err="1"/>
              <a:t>Letty</a:t>
            </a:r>
            <a:r>
              <a:rPr lang="pl-PL" dirty="0"/>
              <a:t> i </a:t>
            </a:r>
            <a:r>
              <a:rPr lang="pl-PL" dirty="0" err="1"/>
              <a:t>Niinistö</a:t>
            </a:r>
            <a:r>
              <a:rPr lang="pl-PL" dirty="0"/>
              <a:t>. </a:t>
            </a:r>
          </a:p>
          <a:p>
            <a:endParaRPr lang="pl-PL" dirty="0"/>
          </a:p>
          <a:p>
            <a:r>
              <a:rPr lang="pl-PL" dirty="0"/>
              <a:t>Potrzeba więcej i lepszych umiejętności</a:t>
            </a:r>
          </a:p>
          <a:p>
            <a:r>
              <a:rPr lang="pl-PL" dirty="0"/>
              <a:t>Niedobory i luki w umiejętnościach: Europa boryka się z niedoborem wykwalifikowanych absolwentów i szkoleń zawodowych, co utrudnia wysiłki na rzecz innowacji i cyfryzacji. </a:t>
            </a:r>
          </a:p>
          <a:p>
            <a:r>
              <a:rPr lang="pl-PL" dirty="0"/>
              <a:t>Książeczka edukacyjna: Umiejętności podstawowe wśród 15-latków maleją, co wskazuje na braki w matematyce, czytaniu i umiejętnościach cyfrowych. </a:t>
            </a:r>
          </a:p>
          <a:p>
            <a:r>
              <a:rPr lang="pl-PL" dirty="0"/>
              <a:t>Kształcenie zawodowe: Popyt na umiejętności zawodowe przewyższa podaż, zwłaszcza w zawodach rzemieślniczych o kluczowym znaczeniu dla przemysłu. </a:t>
            </a:r>
          </a:p>
          <a:p>
            <a:r>
              <a:rPr lang="pl-PL" dirty="0"/>
              <a:t>Szkolnictwo wyższe: Niewystarczająca produkcja wysoko wykwalifikowanych absolwentów na potrzeby przyszłego zapotrzebowania na pracę, co wymaga zwiększonych inwestycji. </a:t>
            </a:r>
          </a:p>
          <a:p>
            <a:endParaRPr lang="pl-PL" dirty="0"/>
          </a:p>
          <a:p>
            <a:r>
              <a:rPr lang="pl-PL" dirty="0"/>
              <a:t>Luka prędkości transformacji</a:t>
            </a:r>
          </a:p>
          <a:p>
            <a:r>
              <a:rPr lang="pl-PL" dirty="0"/>
              <a:t>Potrzeby rynku pracy szybko się zmieniają, a nasza adaptacja jest zbyt powolna. Przykładowo: </a:t>
            </a:r>
          </a:p>
          <a:p>
            <a:r>
              <a:rPr lang="pl-PL" dirty="0"/>
              <a:t>Systemy edukacji pozostają w tyle pod względem dostosowania do postępu technologicznego i potrzeb w zakresie dekarbonizacji. </a:t>
            </a:r>
          </a:p>
          <a:p>
            <a:r>
              <a:rPr lang="pl-PL" dirty="0"/>
              <a:t>Niedobór umiejętności związanych z łodygą: Krytyczny niedobór w dziedzinach nauk przyrodniczych, technologii, inżynierii i matematyki mających wpływ na sektory takie jak czyste technologie i przemysł lotniczy i kosmiczny. </a:t>
            </a:r>
          </a:p>
          <a:p>
            <a:r>
              <a:rPr lang="pl-PL" dirty="0"/>
              <a:t>Wpływ na MŚP: 4 na 5 MŚP ma trudności ze znalezieniem pracowników posiadających niezbędne umiejętności, co hamuje wzrost gospodarczy i innowacje. </a:t>
            </a:r>
          </a:p>
          <a:p>
            <a:endParaRPr lang="pl-PL" dirty="0"/>
          </a:p>
          <a:p>
            <a:r>
              <a:rPr lang="pl-PL" dirty="0"/>
              <a:t>Fragmentaryczne zarządzanie i inteligentna wiedza na temat umiejętności</a:t>
            </a:r>
          </a:p>
          <a:p>
            <a:r>
              <a:rPr lang="pl-PL" dirty="0"/>
              <a:t>Umiejętności mają kluczowe znaczenie dla każdego pracodawcy i każdego sektora gospodarki. Wiele podmiotów jest zaniepokojonych umiejętnościami, a wiele departamentów rządowych i szczebli sprawowania rządów. Skutkuje to fragmentarycznym krajobrazem zainteresowanych stron i fragmentarycznym kształtowaniem polityki w różnych ministerstwach. Prowadzi to do tego, że działania nie są podejmowane wystarczająco szybko lub skutecznie. </a:t>
            </a:r>
          </a:p>
          <a:p>
            <a:r>
              <a:rPr lang="pl-PL" dirty="0"/>
              <a:t>Aby dostosować się do szybkiego tempa zmian, musimy skutecznie wykorzystywać odpowiednie gromadzenie informacji na temat umiejętności, aby dowiedzieć się, jakie umiejętności są potrzebne na rynku pracy. Istnieje wiele informacji na temat umiejętności, ale nie jest ona wystarczająco skapitalizowana. Potrzebujemy skuteczniejszej koordynacji prognozowania umiejętności, aby dostosować przyszły popyt do podaży. </a:t>
            </a:r>
          </a:p>
          <a:p>
            <a:r>
              <a:rPr lang="pl-PL" dirty="0"/>
              <a:t>Działania na szczeblu UE: Potrzeba skoordynowanych działań na szczeblu UE w celu przyspieszenia transformacji edukacji i umiejętności.</a:t>
            </a:r>
            <a:endParaRPr lang="en-I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4064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a:t>Unia umiejętności ma trzy cele: </a:t>
            </a:r>
          </a:p>
          <a:p>
            <a:endParaRPr lang="pl-PL" dirty="0"/>
          </a:p>
          <a:p>
            <a:r>
              <a:rPr lang="pl-PL" dirty="0"/>
              <a:t>Zadbanie o to, by wszyscy w Europie mieli możliwość budowania solidnych podstaw umiejętności oraz angażowania się w podnoszenie i zmianę kwalifikacji przez całe życie. </a:t>
            </a:r>
          </a:p>
          <a:p>
            <a:r>
              <a:rPr lang="pl-PL" dirty="0"/>
              <a:t>Wspieranie konkurencyjności przedsiębiorstw, co ułatwi pracodawcom znalezienie osób posiadających umiejętności niezbędne do zapewnienia trwałego wzrostu gospodarczego i wysokiej jakości miejsc pracy. Jest to również apel do przedsiębiorstw, w tym MŚP, o inwestowanie w podnoszenie i zmianę kwalifikacji swoich pracowników, aby dostosować się do stale zmieniających się wyzwań i możliwości.  </a:t>
            </a:r>
          </a:p>
          <a:p>
            <a:r>
              <a:rPr lang="pl-PL" dirty="0"/>
              <a:t>Po trzecie, Unia Umiejętności będzie dążyć do tego, by umiejętności i kwalifikacje – niezależnie od tego, gdzie są nabywane w Europie – były przejrzyste, godne zaufania i uznawane na całym jednolitym rynku.</a:t>
            </a:r>
            <a:endParaRPr lang="en-I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8885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age option 1">
    <p:bg>
      <p:bgRef idx="1002">
        <a:schemeClr val="bg2"/>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dirty="0"/>
              <a:t>DD/MM/YYYY</a:t>
            </a:r>
            <a:endParaRPr lang="en-IE" dirty="0"/>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dirty="0"/>
              <a:t>Click to add a title</a:t>
            </a:r>
            <a:endParaRPr lang="en-IE" dirty="0"/>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dirty="0"/>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dirty="0"/>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18750155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dirty="0"/>
              <a:t>Click icon to add picture</a:t>
            </a:r>
            <a:endParaRPr lang="en-IE" dirty="0"/>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dirty="0"/>
              <a:t>Click to add a title</a:t>
            </a:r>
            <a:endParaRPr lang="en-IE" dirty="0"/>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dirty="0"/>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a:alphaModFix amt="20000"/>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a:alphaModFix amt="20000"/>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a:srcRect/>
          <a:stretch/>
        </p:blipFill>
        <p:spPr>
          <a:xfrm>
            <a:off x="170664" y="174518"/>
            <a:ext cx="2544024" cy="915848"/>
          </a:xfrm>
          <a:prstGeom prst="rect">
            <a:avLst/>
          </a:prstGeom>
          <a:noFill/>
        </p:spPr>
      </p:pic>
    </p:spTree>
    <p:extLst>
      <p:ext uri="{BB962C8B-B14F-4D97-AF65-F5344CB8AC3E}">
        <p14:creationId xmlns:p14="http://schemas.microsoft.com/office/powerpoint/2010/main" val="363959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dirty="0"/>
              <a:t>Click icon to add picture</a:t>
            </a:r>
            <a:endParaRPr lang="en-IE" dirty="0"/>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dirty="0"/>
              <a:t>Click to edit Master title style</a:t>
            </a:r>
            <a:endParaRPr lang="en-IE" dirty="0"/>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dirty="0"/>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5452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dirty="0"/>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dirty="0"/>
              <a:t>Click to edit Master text styles</a:t>
            </a:r>
          </a:p>
        </p:txBody>
      </p:sp>
    </p:spTree>
    <p:extLst>
      <p:ext uri="{BB962C8B-B14F-4D97-AF65-F5344CB8AC3E}">
        <p14:creationId xmlns:p14="http://schemas.microsoft.com/office/powerpoint/2010/main" val="220350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dirty="0"/>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dirty="0"/>
              <a:t>Click to edit Master text styles</a:t>
            </a:r>
          </a:p>
        </p:txBody>
      </p:sp>
    </p:spTree>
    <p:extLst>
      <p:ext uri="{BB962C8B-B14F-4D97-AF65-F5344CB8AC3E}">
        <p14:creationId xmlns:p14="http://schemas.microsoft.com/office/powerpoint/2010/main" val="281374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dirty="0"/>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dirty="0"/>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1540935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dirty="0"/>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dirty="0"/>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349851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dirty="0"/>
              <a:t>Click to edit Master title style</a:t>
            </a:r>
            <a:endParaRPr lang="en-IE" dirty="0"/>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dirty="0"/>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399228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dirty="0"/>
              <a:t>Click to edit Master title style</a:t>
            </a:r>
            <a:endParaRPr lang="en-IE" dirty="0"/>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dirty="0"/>
              <a:t>Click to edit Master text styles</a:t>
            </a:r>
          </a:p>
          <a:p>
            <a:pPr lvl="3"/>
            <a:endParaRPr lang="en-US" dirty="0"/>
          </a:p>
          <a:p>
            <a:pPr lvl="3"/>
            <a:endParaRPr lang="en-US" dirty="0"/>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74900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989056"/>
            <a:ext cx="5019675" cy="3271102"/>
          </a:xfrm>
          <a:noFill/>
        </p:spPr>
        <p:txBody>
          <a:bodyPr lIns="144000" tIns="144000" rIns="144000" bIns="144000">
            <a:noAutofit/>
          </a:bodyPr>
          <a:lstStyle>
            <a:lvl1pPr marL="0" indent="0">
              <a:buNone/>
              <a:defRPr sz="2000">
                <a:solidFill>
                  <a:schemeClr val="tx1"/>
                </a:solidFill>
              </a:defRPr>
            </a:lvl1pPr>
          </a:lstStyle>
          <a:p>
            <a:pPr lvl="0"/>
            <a:r>
              <a:rPr lang="en-US" dirty="0"/>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989056"/>
            <a:ext cx="5019675" cy="3271102"/>
          </a:xfrm>
          <a:noFill/>
        </p:spPr>
        <p:txBody>
          <a:bodyPr lIns="144000" tIns="144000" rIns="144000" bIns="144000">
            <a:noAutofit/>
          </a:bodyPr>
          <a:lstStyle>
            <a:lvl1pPr marL="0" indent="0">
              <a:buNone/>
              <a:defRPr sz="2000">
                <a:solidFill>
                  <a:schemeClr val="tx1"/>
                </a:solidFill>
              </a:defRPr>
            </a:lvl1pPr>
          </a:lstStyle>
          <a:p>
            <a:pPr lvl="0"/>
            <a:r>
              <a:rPr lang="en-US" dirty="0"/>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388569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98905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dirty="0"/>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98905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dirty="0"/>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59454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dirty="0"/>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dirty="0"/>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38729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dirty="0"/>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dirty="0"/>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dirty="0"/>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4223666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dirty="0"/>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816760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dirty="0"/>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dirty="0"/>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dirty="0"/>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101730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dirty="0"/>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1872440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dirty="0"/>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dirty="0"/>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dirty="0"/>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720171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dirty="0"/>
              <a:t>Click to edit Master title style</a:t>
            </a:r>
            <a:endParaRPr lang="en-IE" dirty="0"/>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dirty="0"/>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dirty="0"/>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325619573"/>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dirty="0"/>
              <a:t>Click to edit Master title style</a:t>
            </a:r>
            <a:endParaRPr lang="en-IE" dirty="0"/>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dirty="0"/>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dirty="0"/>
              <a:t>Click icon to add picture</a:t>
            </a:r>
            <a:endParaRPr lang="en-IE" dirty="0"/>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08592379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dirty="0"/>
              <a:t>Click to edit Master title style</a:t>
            </a:r>
            <a:endParaRPr lang="en-IE" dirty="0"/>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dirty="0"/>
              <a:t>Click icon to add picture</a:t>
            </a:r>
            <a:endParaRPr lang="en-IE" dirty="0"/>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dirty="0"/>
              <a:t>Click icon to add picture</a:t>
            </a:r>
            <a:endParaRPr lang="en-IE" dirty="0"/>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dirty="0"/>
              <a:t>Click to edit Master text styles</a:t>
            </a:r>
          </a:p>
          <a:p>
            <a:pPr lvl="1"/>
            <a:r>
              <a:rPr lang="en-US" dirty="0" err="1"/>
              <a:t>cond</a:t>
            </a:r>
            <a:r>
              <a:rPr lang="en-US" dirty="0"/>
              <a:t>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dirty="0"/>
              <a:t>Click icon to add picture</a:t>
            </a:r>
            <a:endParaRPr lang="en-IE" dirty="0"/>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dirty="0"/>
              <a:t>Click icon to add picture</a:t>
            </a:r>
            <a:endParaRPr lang="en-IE" dirty="0"/>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dirty="0"/>
              <a:t>Click to edit Master text styles</a:t>
            </a:r>
          </a:p>
          <a:p>
            <a:pPr lvl="1"/>
            <a:r>
              <a:rPr lang="en-US" dirty="0"/>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dirty="0"/>
              <a:t>Click to edit Master text styles</a:t>
            </a:r>
          </a:p>
          <a:p>
            <a:pPr lvl="1"/>
            <a:r>
              <a:rPr lang="en-US" dirty="0"/>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dirty="0"/>
              <a:t>Click to edit Master text styles</a:t>
            </a:r>
          </a:p>
          <a:p>
            <a:pPr lvl="1"/>
            <a:r>
              <a:rPr lang="en-US" dirty="0"/>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350472760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dirty="0"/>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dirty="0"/>
              <a:t>Click to edit Master text styles</a:t>
            </a:r>
          </a:p>
        </p:txBody>
      </p:sp>
    </p:spTree>
    <p:extLst>
      <p:ext uri="{BB962C8B-B14F-4D97-AF65-F5344CB8AC3E}">
        <p14:creationId xmlns:p14="http://schemas.microsoft.com/office/powerpoint/2010/main" val="1415917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dirty="0"/>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43772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dirty="0"/>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dirty="0"/>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25452073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dirty="0"/>
              <a:t>Click to edit Master title style</a:t>
            </a:r>
            <a:endParaRPr lang="en-IE" dirty="0"/>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dirty="0"/>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dirty="0"/>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4255953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dirty="0"/>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dirty="0"/>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dirty="0"/>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dirty="0"/>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5284891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dirty="0"/>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dirty="0"/>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dirty="0"/>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02183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dirty="0"/>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dirty="0"/>
              <a:t>Click icon to add picture</a:t>
            </a:r>
            <a:endParaRPr lang="en-IE" dirty="0"/>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dirty="0"/>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630522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dirty="0"/>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dirty="0"/>
              <a:t>Click icon to add picture</a:t>
            </a:r>
            <a:endParaRPr lang="en-IE" dirty="0"/>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dirty="0"/>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151349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dirty="0"/>
              <a:t>Click icon to add picture</a:t>
            </a:r>
            <a:endParaRPr lang="en-IE" dirty="0"/>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dirty="0"/>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dirty="0"/>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850225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dirty="0"/>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dirty="0"/>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53005620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dirty="0"/>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dirty="0"/>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475834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dirty="0"/>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4147060328"/>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dirty="0"/>
              <a:t>Click to edit Master title style</a:t>
            </a:r>
            <a:endParaRPr lang="en-IE" dirty="0"/>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dirty="0"/>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dirty="0"/>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dirty="0"/>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dirty="0"/>
              <a:t>Click icon to add picture</a:t>
            </a:r>
            <a:endParaRPr lang="en-IE" dirty="0"/>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dirty="0"/>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33098333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dirty="0"/>
              <a:t>Click to edit Master title style</a:t>
            </a:r>
            <a:endParaRPr lang="en-IE" dirty="0"/>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dirty="0"/>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dirty="0"/>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dirty="0"/>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dirty="0"/>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1801121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dirty="0"/>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65200398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dirty="0"/>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dirty="0"/>
              <a:t>Click icon to add picture</a:t>
            </a:r>
            <a:endParaRPr lang="en-IE" dirty="0"/>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0486140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dirty="0"/>
              <a:t>Click to edit Master title style</a:t>
            </a:r>
            <a:endParaRPr lang="en-IE" dirty="0"/>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dirty="0"/>
              <a:t>Click icon to add picture</a:t>
            </a:r>
            <a:endParaRPr lang="en-IE" dirty="0"/>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dirty="0"/>
              <a:t>Click icon to add picture</a:t>
            </a:r>
            <a:endParaRPr lang="en-IE" dirty="0"/>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dirty="0"/>
              <a:t>Click icon to add picture</a:t>
            </a:r>
            <a:endParaRPr lang="en-IE" dirty="0"/>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Tree>
    <p:extLst>
      <p:ext uri="{BB962C8B-B14F-4D97-AF65-F5344CB8AC3E}">
        <p14:creationId xmlns:p14="http://schemas.microsoft.com/office/powerpoint/2010/main" val="236980093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Last page with credit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5C05-B6C4-EFD6-820E-25F6561D0DE8}"/>
              </a:ext>
            </a:extLst>
          </p:cNvPr>
          <p:cNvSpPr>
            <a:spLocks noGrp="1"/>
          </p:cNvSpPr>
          <p:nvPr>
            <p:ph type="title" hasCustomPrompt="1"/>
          </p:nvPr>
        </p:nvSpPr>
        <p:spPr>
          <a:xfrm>
            <a:off x="838200" y="2256739"/>
            <a:ext cx="10515600" cy="1020337"/>
          </a:xfrm>
        </p:spPr>
        <p:txBody>
          <a:bodyPr>
            <a:noAutofit/>
          </a:bodyPr>
          <a:lstStyle>
            <a:lvl1pPr>
              <a:defRPr sz="8800">
                <a:solidFill>
                  <a:schemeClr val="tx2"/>
                </a:solidFill>
              </a:defRPr>
            </a:lvl1pPr>
          </a:lstStyle>
          <a:p>
            <a:r>
              <a:rPr lang="en-US" dirty="0"/>
              <a:t>Thank you</a:t>
            </a:r>
            <a:endParaRPr lang="en-IE" dirty="0"/>
          </a:p>
        </p:txBody>
      </p:sp>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123521346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dirty="0"/>
              <a:t>Click to edit Master title style</a:t>
            </a:r>
            <a:endParaRPr lang="en-IE" dirty="0"/>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dirty="0"/>
              <a:t>Click to edit Master text styles</a:t>
            </a:r>
          </a:p>
          <a:p>
            <a:pPr lvl="1"/>
            <a:endParaRPr lang="en-US" dirty="0"/>
          </a:p>
          <a:p>
            <a:pPr lvl="1"/>
            <a:endParaRPr lang="en-US" dirty="0"/>
          </a:p>
          <a:p>
            <a:pPr lvl="1"/>
            <a:endParaRPr lang="en-US" dirty="0"/>
          </a:p>
          <a:p>
            <a:pPr lvl="0"/>
            <a:endParaRPr lang="en-US" dirty="0"/>
          </a:p>
          <a:p>
            <a:pPr lvl="1"/>
            <a:endParaRPr lang="en-US" dirty="0"/>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0"/>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1">
            <a:alphaModFix amt="20000"/>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0"/>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1">
            <a:alphaModFix amt="2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22993459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56" r:id="rId36"/>
    <p:sldLayoutId id="2147483957" r:id="rId37"/>
    <p:sldLayoutId id="2147483958" r:id="rId38"/>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2" name="Picture 11" descr="A blue and black striped background&#10;&#10;AI-generated content may be incorrect.">
            <a:extLst>
              <a:ext uri="{FF2B5EF4-FFF2-40B4-BE49-F238E27FC236}">
                <a16:creationId xmlns:a16="http://schemas.microsoft.com/office/drawing/2014/main" id="{02CC2AFB-4E06-DDA0-A3AA-F7717F63AB3D}"/>
              </a:ext>
            </a:extLst>
          </p:cNvPr>
          <p:cNvPicPr>
            <a:picLocks noChangeAspect="1"/>
          </p:cNvPicPr>
          <p:nvPr/>
        </p:nvPicPr>
        <p:blipFill>
          <a:blip r:embed="rId3"/>
          <a:stretch>
            <a:fillRect/>
          </a:stretch>
        </p:blipFill>
        <p:spPr>
          <a:xfrm>
            <a:off x="6665594" y="0"/>
            <a:ext cx="5526405" cy="6858000"/>
          </a:xfrm>
          <a:prstGeom prst="rect">
            <a:avLst/>
          </a:prstGeom>
        </p:spPr>
      </p:pic>
      <p:pic>
        <p:nvPicPr>
          <p:cNvPr id="10" name="Picture 9" descr="A person and person looking at a computer screen&#10;&#10;AI-generated content may be incorrect.">
            <a:extLst>
              <a:ext uri="{FF2B5EF4-FFF2-40B4-BE49-F238E27FC236}">
                <a16:creationId xmlns:a16="http://schemas.microsoft.com/office/drawing/2014/main" id="{6737AD89-BC36-CE26-F374-264D4D081934}"/>
              </a:ext>
            </a:extLst>
          </p:cNvPr>
          <p:cNvPicPr>
            <a:picLocks noChangeAspect="1"/>
          </p:cNvPicPr>
          <p:nvPr/>
        </p:nvPicPr>
        <p:blipFill>
          <a:blip r:embed="rId4"/>
          <a:stretch>
            <a:fillRect/>
          </a:stretch>
        </p:blipFill>
        <p:spPr>
          <a:xfrm>
            <a:off x="5763802" y="2572535"/>
            <a:ext cx="6428197" cy="4285465"/>
          </a:xfrm>
          <a:prstGeom prst="rect">
            <a:avLst/>
          </a:prstGeom>
        </p:spPr>
      </p:pic>
      <p:sp>
        <p:nvSpPr>
          <p:cNvPr id="5" name="Title 4">
            <a:extLst>
              <a:ext uri="{FF2B5EF4-FFF2-40B4-BE49-F238E27FC236}">
                <a16:creationId xmlns:a16="http://schemas.microsoft.com/office/drawing/2014/main" id="{C504D590-9922-C06A-407C-2B718394A8D5}"/>
              </a:ext>
            </a:extLst>
          </p:cNvPr>
          <p:cNvSpPr>
            <a:spLocks noGrp="1"/>
          </p:cNvSpPr>
          <p:nvPr>
            <p:ph type="title"/>
          </p:nvPr>
        </p:nvSpPr>
        <p:spPr>
          <a:xfrm>
            <a:off x="631220" y="2408447"/>
            <a:ext cx="11688566" cy="1020337"/>
          </a:xfrm>
        </p:spPr>
        <p:txBody>
          <a:bodyPr/>
          <a:lstStyle/>
          <a:p>
            <a:r>
              <a:rPr lang="pl-PL" sz="7800" b="1" dirty="0">
                <a:solidFill>
                  <a:schemeClr val="tx1"/>
                </a:solidFill>
                <a:latin typeface="Calibri" panose="020F0502020204030204" pitchFamily="34" charset="0"/>
                <a:ea typeface="Calibri" panose="020F0502020204030204" pitchFamily="34" charset="0"/>
                <a:cs typeface="Calibri" panose="020F0502020204030204" pitchFamily="34" charset="0"/>
              </a:rPr>
              <a:t>Unia umiejętności</a:t>
            </a:r>
          </a:p>
        </p:txBody>
      </p:sp>
      <p:sp>
        <p:nvSpPr>
          <p:cNvPr id="7" name="Content Placeholder 6">
            <a:extLst>
              <a:ext uri="{FF2B5EF4-FFF2-40B4-BE49-F238E27FC236}">
                <a16:creationId xmlns:a16="http://schemas.microsoft.com/office/drawing/2014/main" id="{51456CEF-57DB-B4CE-60F1-7B93F72DA5BA}"/>
              </a:ext>
            </a:extLst>
          </p:cNvPr>
          <p:cNvSpPr>
            <a:spLocks noGrp="1"/>
          </p:cNvSpPr>
          <p:nvPr>
            <p:ph sz="quarter" idx="11"/>
          </p:nvPr>
        </p:nvSpPr>
        <p:spPr>
          <a:xfrm>
            <a:off x="3846510" y="6090006"/>
            <a:ext cx="5130390" cy="520272"/>
          </a:xfrm>
        </p:spPr>
        <p:txBody>
          <a:bodyPr/>
          <a:lstStyle/>
          <a:p>
            <a:r>
              <a:rPr lang="en-GB" sz="1600" b="0" i="0" u="none" strike="noStrike" baseline="0" dirty="0">
                <a:solidFill>
                  <a:srgbClr val="FFFFFF"/>
                </a:solidFill>
                <a:latin typeface="Calibri" panose="020F0502020204030204" pitchFamily="34" charset="0"/>
                <a:ea typeface="Calibri" panose="020F0502020204030204" pitchFamily="34" charset="0"/>
                <a:cs typeface="Calibri" panose="020F0502020204030204" pitchFamily="34" charset="0"/>
              </a:rPr>
              <a:t>#UnionOfSkills </a:t>
            </a:r>
            <a:endParaRPr lang="en-IE" sz="1600" dirty="0">
              <a:latin typeface="Calibri" panose="020F0502020204030204" pitchFamily="34" charset="0"/>
              <a:ea typeface="Calibri" panose="020F0502020204030204" pitchFamily="34" charset="0"/>
              <a:cs typeface="Calibri" panose="020F0502020204030204" pitchFamily="34" charset="0"/>
            </a:endParaRPr>
          </a:p>
        </p:txBody>
      </p:sp>
      <p:pic>
        <p:nvPicPr>
          <p:cNvPr id="9" name="Picture 8" descr="European Commission">
            <a:extLst>
              <a:ext uri="{FF2B5EF4-FFF2-40B4-BE49-F238E27FC236}">
                <a16:creationId xmlns:a16="http://schemas.microsoft.com/office/drawing/2014/main" id="{179F3FC9-B6FB-BFA2-12E7-546955BFD0B7}"/>
              </a:ext>
              <a:ext uri="{C183D7F6-B498-43B3-948B-1728B52AA6E4}">
                <adec:decorative xmlns:adec="http://schemas.microsoft.com/office/drawing/2017/decorative" val="0"/>
              </a:ext>
            </a:extLst>
          </p:cNvPr>
          <p:cNvPicPr/>
          <p:nvPr/>
        </p:nvPicPr>
        <p:blipFill>
          <a:blip r:embed="rId5"/>
          <a:stretch>
            <a:fillRect/>
          </a:stretch>
        </p:blipFill>
        <p:spPr>
          <a:xfrm>
            <a:off x="400694" y="5738784"/>
            <a:ext cx="2544024" cy="941017"/>
          </a:xfrm>
          <a:prstGeom prst="rect">
            <a:avLst/>
          </a:prstGeom>
          <a:noFill/>
        </p:spPr>
      </p:pic>
      <p:pic>
        <p:nvPicPr>
          <p:cNvPr id="14" name="Picture 13" descr="A black and orange rectangle&#10;&#10;AI-generated content may be incorrect.">
            <a:extLst>
              <a:ext uri="{FF2B5EF4-FFF2-40B4-BE49-F238E27FC236}">
                <a16:creationId xmlns:a16="http://schemas.microsoft.com/office/drawing/2014/main" id="{B08FB636-3C7C-1873-AC47-E8FD596D69DC}"/>
              </a:ext>
            </a:extLst>
          </p:cNvPr>
          <p:cNvPicPr>
            <a:picLocks noChangeAspect="1"/>
          </p:cNvPicPr>
          <p:nvPr/>
        </p:nvPicPr>
        <p:blipFill>
          <a:blip r:embed="rId6"/>
          <a:stretch>
            <a:fillRect/>
          </a:stretch>
        </p:blipFill>
        <p:spPr>
          <a:xfrm>
            <a:off x="400694" y="2062366"/>
            <a:ext cx="1925166" cy="10203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erson standing in front of a large screen&#10;&#10;AI-generated content may be incorrect.">
            <a:extLst>
              <a:ext uri="{FF2B5EF4-FFF2-40B4-BE49-F238E27FC236}">
                <a16:creationId xmlns:a16="http://schemas.microsoft.com/office/drawing/2014/main" id="{13C6C22B-C413-A8F9-A18C-CF3F1F56ADCC}"/>
              </a:ext>
            </a:extLst>
          </p:cNvPr>
          <p:cNvPicPr>
            <a:picLocks noGrp="1" noChangeAspect="1"/>
          </p:cNvPicPr>
          <p:nvPr>
            <p:ph type="pic" idx="2"/>
          </p:nvPr>
        </p:nvPicPr>
        <p:blipFill>
          <a:blip r:embed="rId3"/>
          <a:srcRect l="23812" r="23812"/>
          <a:stretch>
            <a:fillRect/>
          </a:stretch>
        </p:blipFill>
        <p:spPr/>
      </p:pic>
      <p:sp>
        <p:nvSpPr>
          <p:cNvPr id="4" name="Content Placeholder 7">
            <a:extLst>
              <a:ext uri="{FF2B5EF4-FFF2-40B4-BE49-F238E27FC236}">
                <a16:creationId xmlns:a16="http://schemas.microsoft.com/office/drawing/2014/main" id="{66005CC3-05B1-0453-4090-B4CDF475F2A7}"/>
              </a:ext>
            </a:extLst>
          </p:cNvPr>
          <p:cNvSpPr txBox="1">
            <a:spLocks/>
          </p:cNvSpPr>
          <p:nvPr/>
        </p:nvSpPr>
        <p:spPr>
          <a:xfrm>
            <a:off x="5388428" y="544285"/>
            <a:ext cx="6621601" cy="6313714"/>
          </a:xfrm>
          <a:prstGeom prst="rect">
            <a:avLst/>
          </a:prstGeom>
          <a:solidFill>
            <a:srgbClr val="E5EDFF"/>
          </a:solidFill>
          <a:ln>
            <a:noFill/>
          </a:ln>
        </p:spPr>
        <p:style>
          <a:lnRef idx="0">
            <a:scrgbClr r="0" g="0" b="0"/>
          </a:lnRef>
          <a:fillRef idx="0">
            <a:scrgbClr r="0" g="0" b="0"/>
          </a:fillRef>
          <a:effectRef idx="0">
            <a:scrgbClr r="0" g="0" b="0"/>
          </a:effectRef>
          <a:fontRef idx="minor">
            <a:schemeClr val="lt1"/>
          </a:fontRef>
        </p:style>
        <p:txBody>
          <a:bodyPr vert="horz" lIns="144000" tIns="144000" rIns="144000" bIns="144000" rtlCol="0" anchor="ctr">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pPr>
            <a:r>
              <a:rPr lang="pl-PL" sz="2400" dirty="0">
                <a:latin typeface="Calibri" panose="020F0502020204030204" pitchFamily="34" charset="0"/>
                <a:cs typeface="Calibri" panose="020F0502020204030204" pitchFamily="34" charset="0"/>
              </a:rPr>
              <a:t>Europa potrzebuje </a:t>
            </a:r>
            <a:r>
              <a:rPr lang="pl-PL" sz="2400" b="1" dirty="0">
                <a:solidFill>
                  <a:srgbClr val="0066FF"/>
                </a:solidFill>
                <a:latin typeface="Calibri" panose="020F0502020204030204" pitchFamily="34" charset="0"/>
                <a:cs typeface="Calibri" panose="020F0502020204030204" pitchFamily="34" charset="0"/>
              </a:rPr>
              <a:t>radykalnej, skokowej zmiany skali ambicji i działań</a:t>
            </a:r>
            <a:r>
              <a:rPr lang="pl-PL" sz="2400" dirty="0">
                <a:latin typeface="Calibri" panose="020F0502020204030204" pitchFamily="34" charset="0"/>
                <a:cs typeface="Calibri" panose="020F0502020204030204" pitchFamily="34" charset="0"/>
              </a:rPr>
              <a:t> – dotyczy to wszystkich poziomów umiejętności oraz wszystkich typów kształcenia i szkolenia. Jest to równie ważne dla pracy i perspektyw zawodowych indywidualnych osób, jak i dla konkurencyjności UE. </a:t>
            </a:r>
          </a:p>
          <a:p>
            <a:pPr>
              <a:spcBef>
                <a:spcPts val="1800"/>
              </a:spcBef>
            </a:pPr>
            <a:r>
              <a:rPr lang="pl-PL" sz="2400" dirty="0">
                <a:latin typeface="Calibri" panose="020F0502020204030204" pitchFamily="34" charset="0"/>
                <a:cs typeface="Calibri" panose="020F0502020204030204" pitchFamily="34" charset="0"/>
              </a:rPr>
              <a:t>W tym celu </a:t>
            </a:r>
            <a:r>
              <a:rPr lang="pl-PL" sz="2400" b="1" dirty="0">
                <a:solidFill>
                  <a:srgbClr val="0066FF"/>
                </a:solidFill>
                <a:latin typeface="Calibri" panose="020F0502020204030204" pitchFamily="34" charset="0"/>
                <a:cs typeface="Calibri" panose="020F0502020204030204" pitchFamily="34" charset="0"/>
              </a:rPr>
              <a:t>ustanowimy unię umiejętności</a:t>
            </a:r>
            <a:r>
              <a:rPr lang="pl-PL" sz="2400" dirty="0">
                <a:latin typeface="Calibri" panose="020F0502020204030204" pitchFamily="34" charset="0"/>
                <a:cs typeface="Calibri" panose="020F0502020204030204" pitchFamily="34" charset="0"/>
              </a:rPr>
              <a:t>, skupiającą się na inwestycjach, uczeniu się dorosłych i uczeniu się przez całe życie, zatrzymywaniu umiejętności i uznawaniu różnych rodzajów szkoleń, aby umożliwić podejmowanie pracy w całej Unii.</a:t>
            </a:r>
            <a:r>
              <a:rPr lang="en-US" sz="2400" b="1" dirty="0">
                <a:solidFill>
                  <a:srgbClr val="0066FF"/>
                </a:solidFill>
                <a:latin typeface="Calibri" panose="020F0502020204030204" pitchFamily="34" charset="0"/>
                <a:cs typeface="Calibri" panose="020F0502020204030204" pitchFamily="34" charset="0"/>
              </a:rPr>
              <a:t> </a:t>
            </a:r>
            <a:endParaRPr lang="cs-CZ" sz="2400" b="1" dirty="0">
              <a:solidFill>
                <a:srgbClr val="0066FF"/>
              </a:solidFill>
              <a:latin typeface="Calibri" panose="020F0502020204030204" pitchFamily="34" charset="0"/>
              <a:cs typeface="Calibri" panose="020F0502020204030204" pitchFamily="34" charset="0"/>
            </a:endParaRPr>
          </a:p>
          <a:p>
            <a:pPr marL="1787525" lvl="2" indent="-930275">
              <a:spcBef>
                <a:spcPts val="1800"/>
              </a:spcBef>
              <a:buNone/>
            </a:pPr>
            <a:r>
              <a:rPr lang="cs-CZ" sz="2000" b="1" i="1" dirty="0">
                <a:solidFill>
                  <a:srgbClr val="0066FF"/>
                </a:solidFill>
                <a:latin typeface="Calibri" panose="020F0502020204030204" pitchFamily="34" charset="0"/>
                <a:cs typeface="Calibri" panose="020F0502020204030204" pitchFamily="34" charset="0"/>
              </a:rPr>
              <a:t>		</a:t>
            </a:r>
            <a:r>
              <a:rPr lang="pl-PL" i="1" dirty="0">
                <a:latin typeface="Calibri" panose="020F0502020204030204" pitchFamily="34" charset="0"/>
                <a:cs typeface="Calibri" panose="020F0502020204030204" pitchFamily="34" charset="0"/>
              </a:rPr>
              <a:t>Wytyczne polityczne na następna kadencję                                                                                                                                                                                                                                                   Komisji Europejskiej 2024 -2029</a:t>
            </a:r>
          </a:p>
          <a:p>
            <a:pPr algn="r">
              <a:spcBef>
                <a:spcPts val="0"/>
              </a:spcBef>
              <a:spcAft>
                <a:spcPts val="2400"/>
              </a:spcAft>
            </a:pPr>
            <a:endParaRPr lang="en-US" sz="1800" i="1" dirty="0"/>
          </a:p>
        </p:txBody>
      </p:sp>
      <p:pic>
        <p:nvPicPr>
          <p:cNvPr id="2" name="Picture Placeholder 13">
            <a:extLst>
              <a:ext uri="{FF2B5EF4-FFF2-40B4-BE49-F238E27FC236}">
                <a16:creationId xmlns:a16="http://schemas.microsoft.com/office/drawing/2014/main" id="{9A995107-D125-37C3-FD07-F12C70D9C5F8}"/>
              </a:ext>
            </a:extLst>
          </p:cNvPr>
          <p:cNvPicPr>
            <a:picLocks noChangeAspect="1"/>
          </p:cNvPicPr>
          <p:nvPr/>
        </p:nvPicPr>
        <p:blipFill>
          <a:blip r:embed="rId4">
            <a:extLst>
              <a:ext uri="{28A0092B-C50C-407E-A947-70E740481C1C}">
                <a14:useLocalDpi xmlns:a14="http://schemas.microsoft.com/office/drawing/2010/main" val="0"/>
              </a:ext>
            </a:extLst>
          </a:blip>
          <a:srcRect l="5480" r="5480"/>
          <a:stretch>
            <a:fillRect/>
          </a:stretch>
        </p:blipFill>
        <p:spPr>
          <a:xfrm>
            <a:off x="0" y="0"/>
            <a:ext cx="5387975" cy="6858000"/>
          </a:xfrm>
          <a:prstGeom prst="rect">
            <a:avLst/>
          </a:prstGeom>
          <a:solidFill>
            <a:schemeClr val="lt2"/>
          </a:solidFill>
          <a:ln w="28575" cap="flat" cmpd="sng">
            <a:noFill/>
            <a:prstDash val="solid"/>
            <a:round/>
            <a:headEnd type="none" w="sm" len="sm"/>
            <a:tailEnd type="none" w="sm" len="sm"/>
          </a:ln>
        </p:spPr>
      </p:pic>
    </p:spTree>
    <p:extLst>
      <p:ext uri="{BB962C8B-B14F-4D97-AF65-F5344CB8AC3E}">
        <p14:creationId xmlns:p14="http://schemas.microsoft.com/office/powerpoint/2010/main" val="2647029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E755B-CCF5-A506-2910-7DD62D886361}"/>
              </a:ext>
            </a:extLst>
          </p:cNvPr>
          <p:cNvSpPr>
            <a:spLocks noGrp="1"/>
          </p:cNvSpPr>
          <p:nvPr>
            <p:ph type="title"/>
          </p:nvPr>
        </p:nvSpPr>
        <p:spPr>
          <a:xfrm>
            <a:off x="600501" y="210806"/>
            <a:ext cx="10753299" cy="971224"/>
          </a:xfrm>
        </p:spPr>
        <p:txBody>
          <a:bodyPr/>
          <a:lstStyle/>
          <a:p>
            <a:r>
              <a:rPr lang="pl-PL" b="1" dirty="0">
                <a:solidFill>
                  <a:srgbClr val="FF7900"/>
                </a:solidFill>
                <a:latin typeface="Calibri" panose="020F0502020204030204" pitchFamily="34" charset="0"/>
                <a:ea typeface="Calibri" panose="020F0502020204030204" pitchFamily="34" charset="0"/>
                <a:cs typeface="Calibri" panose="020F0502020204030204" pitchFamily="34" charset="0"/>
              </a:rPr>
              <a:t>Potrzeba większej liczby lepszych umiejętności</a:t>
            </a:r>
          </a:p>
        </p:txBody>
      </p:sp>
      <p:sp>
        <p:nvSpPr>
          <p:cNvPr id="6" name="Slide Number Placeholder 5">
            <a:extLst>
              <a:ext uri="{FF2B5EF4-FFF2-40B4-BE49-F238E27FC236}">
                <a16:creationId xmlns:a16="http://schemas.microsoft.com/office/drawing/2014/main" id="{FDDF5AC6-F89C-A691-F112-FA1DAB296C09}"/>
              </a:ext>
            </a:extLst>
          </p:cNvPr>
          <p:cNvSpPr>
            <a:spLocks noGrp="1"/>
          </p:cNvSpPr>
          <p:nvPr>
            <p:ph type="sldNum" sz="quarter" idx="4"/>
          </p:nvPr>
        </p:nvSpPr>
        <p:spPr>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3</a:t>
            </a:fld>
            <a:endParaRPr lang="en-IE" dirty="0"/>
          </a:p>
        </p:txBody>
      </p:sp>
      <p:sp>
        <p:nvSpPr>
          <p:cNvPr id="9" name="Rectangle 8">
            <a:extLst>
              <a:ext uri="{FF2B5EF4-FFF2-40B4-BE49-F238E27FC236}">
                <a16:creationId xmlns:a16="http://schemas.microsoft.com/office/drawing/2014/main" id="{E870C3C5-64CB-106D-FA99-4B0FFE80B792}"/>
              </a:ext>
            </a:extLst>
          </p:cNvPr>
          <p:cNvSpPr/>
          <p:nvPr/>
        </p:nvSpPr>
        <p:spPr>
          <a:xfrm>
            <a:off x="109182" y="1801503"/>
            <a:ext cx="11849999" cy="4572879"/>
          </a:xfrm>
          <a:prstGeom prst="rect">
            <a:avLst/>
          </a:prstGeom>
          <a:solidFill>
            <a:srgbClr val="FFF2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Content Placeholder 7">
            <a:extLst>
              <a:ext uri="{FF2B5EF4-FFF2-40B4-BE49-F238E27FC236}">
                <a16:creationId xmlns:a16="http://schemas.microsoft.com/office/drawing/2014/main" id="{ADD169CB-8951-0454-17C7-E88C33D468F7}"/>
              </a:ext>
            </a:extLst>
          </p:cNvPr>
          <p:cNvSpPr txBox="1">
            <a:spLocks/>
          </p:cNvSpPr>
          <p:nvPr/>
        </p:nvSpPr>
        <p:spPr>
          <a:xfrm>
            <a:off x="232819" y="1551398"/>
            <a:ext cx="11613438" cy="4453617"/>
          </a:xfrm>
          <a:prstGeom prst="rect">
            <a:avLst/>
          </a:prstGeom>
        </p:spPr>
        <p:txBody>
          <a:bodyPr anchor="ct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pl-PL"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buNone/>
            </a:pPr>
            <a:r>
              <a:rPr lang="pl-PL" sz="2800" b="1" dirty="0">
                <a:solidFill>
                  <a:schemeClr val="tx1"/>
                </a:solidFill>
                <a:latin typeface="Calibri" panose="020F0502020204030204" pitchFamily="34" charset="0"/>
                <a:ea typeface="Calibri" panose="020F0502020204030204" pitchFamily="34" charset="0"/>
                <a:cs typeface="Calibri" panose="020F0502020204030204" pitchFamily="34" charset="0"/>
              </a:rPr>
              <a:t>Niedobory wykwalifikowanej siły roboczej i luki w umiejętnościach w Europie </a:t>
            </a:r>
            <a:r>
              <a:rPr lang="pl-PL" sz="2800" dirty="0">
                <a:solidFill>
                  <a:srgbClr val="000000"/>
                </a:solidFill>
                <a:latin typeface="Calibri" panose="020F0502020204030204" pitchFamily="34" charset="0"/>
                <a:ea typeface="Calibri" panose="020F0502020204030204" pitchFamily="34" charset="0"/>
                <a:cs typeface="Calibri" panose="020F0502020204030204" pitchFamily="34" charset="0"/>
              </a:rPr>
              <a:t>– Europa nie zapewnia wystarczającej liczby wykwalifikowanych pracowników, zarówno pod względem jakości, jak i ilości. </a:t>
            </a:r>
          </a:p>
          <a:p>
            <a:pPr marL="0" indent="0">
              <a:lnSpc>
                <a:spcPct val="100000"/>
              </a:lnSpc>
              <a:buNone/>
            </a:pPr>
            <a:r>
              <a:rPr lang="pl-PL" sz="2800" b="1" dirty="0">
                <a:solidFill>
                  <a:schemeClr val="tx1"/>
                </a:solidFill>
                <a:latin typeface="Calibri" panose="020F0502020204030204" pitchFamily="34" charset="0"/>
                <a:ea typeface="Calibri" panose="020F0502020204030204" pitchFamily="34" charset="0"/>
                <a:cs typeface="Calibri" panose="020F0502020204030204" pitchFamily="34" charset="0"/>
              </a:rPr>
              <a:t>Różnice pod względem tempa transformacji </a:t>
            </a:r>
            <a:r>
              <a:rPr lang="pl-PL" sz="2800" dirty="0">
                <a:solidFill>
                  <a:srgbClr val="000000"/>
                </a:solidFill>
                <a:latin typeface="Calibri" panose="020F0502020204030204" pitchFamily="34" charset="0"/>
                <a:ea typeface="Calibri" panose="020F0502020204030204" pitchFamily="34" charset="0"/>
                <a:cs typeface="Calibri" panose="020F0502020204030204" pitchFamily="34" charset="0"/>
              </a:rPr>
              <a:t>– systemy kształcenia i szkolenia oraz organizatorzy kształcenia i szkolenia mają trudności z nadążaniem za szybkimi przemianami technologicznymi i potrzebnymi zmieniającymi się umiejętnościami.  </a:t>
            </a:r>
          </a:p>
          <a:p>
            <a:pPr marL="0" indent="0">
              <a:lnSpc>
                <a:spcPct val="100000"/>
              </a:lnSpc>
              <a:buNone/>
            </a:pPr>
            <a:r>
              <a:rPr lang="pl-PL" sz="2800" b="1" dirty="0">
                <a:solidFill>
                  <a:srgbClr val="000000"/>
                </a:solidFill>
                <a:latin typeface="Calibri" panose="020F0502020204030204" pitchFamily="34" charset="0"/>
                <a:ea typeface="Calibri" panose="020F0502020204030204" pitchFamily="34" charset="0"/>
                <a:cs typeface="Calibri" panose="020F0502020204030204" pitchFamily="34" charset="0"/>
              </a:rPr>
              <a:t>Nieskoordynowane zarządzanie i gromadzenie informacji na temat umiejętności </a:t>
            </a:r>
            <a:r>
              <a:rPr lang="pl-PL" sz="2800" dirty="0">
                <a:solidFill>
                  <a:srgbClr val="000000"/>
                </a:solidFill>
                <a:latin typeface="Calibri" panose="020F0502020204030204" pitchFamily="34" charset="0"/>
                <a:ea typeface="Calibri" panose="020F0502020204030204" pitchFamily="34" charset="0"/>
                <a:cs typeface="Calibri" panose="020F0502020204030204" pitchFamily="34" charset="0"/>
              </a:rPr>
              <a:t>– wiele zainteresowanych stron o różnych perspektywach oraz niewystarczająca konsolidacja i koordynacja.</a:t>
            </a:r>
            <a:endPar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8768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63A07-8217-C5A5-0BCB-AF51B5FB1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8D4B9A-846B-685A-9AF4-2C2854035B60}"/>
              </a:ext>
            </a:extLst>
          </p:cNvPr>
          <p:cNvSpPr>
            <a:spLocks noGrp="1"/>
          </p:cNvSpPr>
          <p:nvPr>
            <p:ph type="title"/>
          </p:nvPr>
        </p:nvSpPr>
        <p:spPr/>
        <p:txBody>
          <a:bodyPr/>
          <a:lstStyle/>
          <a:p>
            <a:r>
              <a:rPr lang="cs-CZ" b="1" dirty="0">
                <a:solidFill>
                  <a:srgbClr val="FF7900"/>
                </a:solidFill>
                <a:latin typeface="Calibri" panose="020F0502020204030204" pitchFamily="34" charset="0"/>
                <a:ea typeface="Calibri" panose="020F0502020204030204" pitchFamily="34" charset="0"/>
                <a:cs typeface="Calibri" panose="020F0502020204030204" pitchFamily="34" charset="0"/>
              </a:rPr>
              <a:t>W Unii </a:t>
            </a:r>
            <a:r>
              <a:rPr lang="pl-PL" b="1" dirty="0">
                <a:solidFill>
                  <a:srgbClr val="FF7900"/>
                </a:solidFill>
                <a:latin typeface="Calibri" panose="020F0502020204030204" pitchFamily="34" charset="0"/>
                <a:ea typeface="Calibri" panose="020F0502020204030204" pitchFamily="34" charset="0"/>
                <a:cs typeface="Calibri" panose="020F0502020204030204" pitchFamily="34" charset="0"/>
              </a:rPr>
              <a:t>umiejętności</a:t>
            </a:r>
            <a:r>
              <a:rPr lang="cs-CZ" b="1" dirty="0">
                <a:solidFill>
                  <a:srgbClr val="FF7900"/>
                </a:solidFill>
                <a:latin typeface="Calibri" panose="020F0502020204030204" pitchFamily="34" charset="0"/>
                <a:ea typeface="Calibri" panose="020F0502020204030204" pitchFamily="34" charset="0"/>
                <a:cs typeface="Calibri" panose="020F0502020204030204" pitchFamily="34" charset="0"/>
              </a:rPr>
              <a:t> </a:t>
            </a:r>
            <a:endParaRPr lang="en-IE" b="1" dirty="0">
              <a:solidFill>
                <a:srgbClr val="FF79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94783B20-3583-D9A5-C1F2-2A268AB403E4}"/>
              </a:ext>
            </a:extLst>
          </p:cNvPr>
          <p:cNvSpPr>
            <a:spLocks noGrp="1"/>
          </p:cNvSpPr>
          <p:nvPr>
            <p:ph type="sldNum" sz="quarter" idx="4"/>
          </p:nvPr>
        </p:nvSpPr>
        <p:spPr>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4</a:t>
            </a:fld>
            <a:endParaRPr lang="en-IE" dirty="0"/>
          </a:p>
        </p:txBody>
      </p:sp>
      <p:sp>
        <p:nvSpPr>
          <p:cNvPr id="3" name="Rectangle 2">
            <a:extLst>
              <a:ext uri="{FF2B5EF4-FFF2-40B4-BE49-F238E27FC236}">
                <a16:creationId xmlns:a16="http://schemas.microsoft.com/office/drawing/2014/main" id="{81AA77C9-9202-B23A-DA12-839133C3F35E}"/>
              </a:ext>
            </a:extLst>
          </p:cNvPr>
          <p:cNvSpPr/>
          <p:nvPr/>
        </p:nvSpPr>
        <p:spPr>
          <a:xfrm>
            <a:off x="838200" y="1546308"/>
            <a:ext cx="3363930" cy="3765383"/>
          </a:xfrm>
          <a:prstGeom prst="rect">
            <a:avLst/>
          </a:prstGeom>
          <a:solidFill>
            <a:srgbClr val="0066FF"/>
          </a:solidFill>
          <a:ln w="19050">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C25CEFF-AE79-C351-8DBC-D9981BAB15B5}"/>
              </a:ext>
            </a:extLst>
          </p:cNvPr>
          <p:cNvSpPr/>
          <p:nvPr/>
        </p:nvSpPr>
        <p:spPr>
          <a:xfrm>
            <a:off x="4414036" y="1546308"/>
            <a:ext cx="3363930" cy="3765383"/>
          </a:xfrm>
          <a:prstGeom prst="rect">
            <a:avLst/>
          </a:prstGeom>
          <a:solidFill>
            <a:srgbClr val="0066FF"/>
          </a:solidFill>
          <a:ln w="19050">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BE8B3AE-3BAF-1C0B-7C36-69DC1614F829}"/>
              </a:ext>
            </a:extLst>
          </p:cNvPr>
          <p:cNvSpPr/>
          <p:nvPr/>
        </p:nvSpPr>
        <p:spPr>
          <a:xfrm>
            <a:off x="7989872" y="1546307"/>
            <a:ext cx="3363930" cy="3765383"/>
          </a:xfrm>
          <a:prstGeom prst="rect">
            <a:avLst/>
          </a:prstGeom>
          <a:solidFill>
            <a:srgbClr val="0066FF"/>
          </a:solidFill>
          <a:ln w="19050">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Picture 17">
            <a:extLst>
              <a:ext uri="{FF2B5EF4-FFF2-40B4-BE49-F238E27FC236}">
                <a16:creationId xmlns:a16="http://schemas.microsoft.com/office/drawing/2014/main" id="{D1B987CA-933D-66D2-C2F1-1DE6BA432A8C}"/>
              </a:ext>
            </a:extLst>
          </p:cNvPr>
          <p:cNvPicPr>
            <a:picLocks noChangeAspect="1"/>
          </p:cNvPicPr>
          <p:nvPr/>
        </p:nvPicPr>
        <p:blipFill>
          <a:blip r:embed="rId3"/>
          <a:srcRect/>
          <a:stretch/>
        </p:blipFill>
        <p:spPr>
          <a:xfrm>
            <a:off x="1948665" y="2132025"/>
            <a:ext cx="1143000" cy="1143000"/>
          </a:xfrm>
          <a:prstGeom prst="rect">
            <a:avLst/>
          </a:prstGeom>
        </p:spPr>
      </p:pic>
      <p:pic>
        <p:nvPicPr>
          <p:cNvPr id="20" name="Picture 19">
            <a:extLst>
              <a:ext uri="{FF2B5EF4-FFF2-40B4-BE49-F238E27FC236}">
                <a16:creationId xmlns:a16="http://schemas.microsoft.com/office/drawing/2014/main" id="{CC046373-436A-7FF1-999D-46BD7DE7A086}"/>
              </a:ext>
            </a:extLst>
          </p:cNvPr>
          <p:cNvPicPr>
            <a:picLocks noChangeAspect="1"/>
          </p:cNvPicPr>
          <p:nvPr/>
        </p:nvPicPr>
        <p:blipFill>
          <a:blip r:embed="rId4"/>
          <a:srcRect/>
          <a:stretch/>
        </p:blipFill>
        <p:spPr>
          <a:xfrm>
            <a:off x="5524500" y="2132025"/>
            <a:ext cx="1143000" cy="1143000"/>
          </a:xfrm>
          <a:prstGeom prst="rect">
            <a:avLst/>
          </a:prstGeom>
        </p:spPr>
      </p:pic>
      <p:pic>
        <p:nvPicPr>
          <p:cNvPr id="22" name="Picture 21">
            <a:extLst>
              <a:ext uri="{FF2B5EF4-FFF2-40B4-BE49-F238E27FC236}">
                <a16:creationId xmlns:a16="http://schemas.microsoft.com/office/drawing/2014/main" id="{1B4B196D-920F-3F13-6C5E-61793A35AB2C}"/>
              </a:ext>
            </a:extLst>
          </p:cNvPr>
          <p:cNvPicPr>
            <a:picLocks noChangeAspect="1"/>
          </p:cNvPicPr>
          <p:nvPr/>
        </p:nvPicPr>
        <p:blipFill>
          <a:blip r:embed="rId5"/>
          <a:srcRect/>
          <a:stretch/>
        </p:blipFill>
        <p:spPr>
          <a:xfrm>
            <a:off x="9100335" y="2129456"/>
            <a:ext cx="1143000" cy="1143000"/>
          </a:xfrm>
          <a:prstGeom prst="rect">
            <a:avLst/>
          </a:prstGeom>
        </p:spPr>
      </p:pic>
      <p:sp>
        <p:nvSpPr>
          <p:cNvPr id="10" name="Content Placeholder 7">
            <a:extLst>
              <a:ext uri="{FF2B5EF4-FFF2-40B4-BE49-F238E27FC236}">
                <a16:creationId xmlns:a16="http://schemas.microsoft.com/office/drawing/2014/main" id="{2B196AA9-FE22-F314-80AD-A7DF7B7A09DC}"/>
              </a:ext>
            </a:extLst>
          </p:cNvPr>
          <p:cNvSpPr txBox="1">
            <a:spLocks/>
          </p:cNvSpPr>
          <p:nvPr/>
        </p:nvSpPr>
        <p:spPr>
          <a:xfrm>
            <a:off x="1037140" y="3244302"/>
            <a:ext cx="2959507" cy="1856864"/>
          </a:xfrm>
          <a:prstGeom prst="rect">
            <a:avLst/>
          </a:prstGeom>
        </p:spPr>
        <p:txBody>
          <a:bodyPr anchor="ct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endParaRPr lang="pl-PL"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ctr">
              <a:lnSpc>
                <a:spcPct val="100000"/>
              </a:lnSpc>
              <a:buNone/>
            </a:pPr>
            <a:r>
              <a:rPr lang="pl-PL" sz="2400" b="1" dirty="0">
                <a:solidFill>
                  <a:schemeClr val="bg1"/>
                </a:solidFill>
                <a:latin typeface="Calibri" panose="020F0502020204030204" pitchFamily="34" charset="0"/>
                <a:ea typeface="Calibri" panose="020F0502020204030204" pitchFamily="34" charset="0"/>
                <a:cs typeface="Calibri" panose="020F0502020204030204" pitchFamily="34" charset="0"/>
              </a:rPr>
              <a:t>Każdy w Europie ma możliwości rozwijania umiejętności</a:t>
            </a:r>
          </a:p>
          <a:p>
            <a:pPr marL="0" indent="0" algn="ctr">
              <a:lnSpc>
                <a:spcPct val="100000"/>
              </a:lnSpc>
              <a:buNone/>
            </a:pP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Content Placeholder 7">
            <a:extLst>
              <a:ext uri="{FF2B5EF4-FFF2-40B4-BE49-F238E27FC236}">
                <a16:creationId xmlns:a16="http://schemas.microsoft.com/office/drawing/2014/main" id="{A1265D13-4BDD-098F-55A7-0EB9871EB1C3}"/>
              </a:ext>
            </a:extLst>
          </p:cNvPr>
          <p:cNvSpPr txBox="1">
            <a:spLocks/>
          </p:cNvSpPr>
          <p:nvPr/>
        </p:nvSpPr>
        <p:spPr>
          <a:xfrm>
            <a:off x="4616246" y="3244302"/>
            <a:ext cx="2959507" cy="1856864"/>
          </a:xfrm>
          <a:prstGeom prst="rect">
            <a:avLst/>
          </a:prstGeom>
        </p:spPr>
        <p:txBody>
          <a:bodyPr anchor="ct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br>
              <a:rPr lang="pl-PL" sz="2000" dirty="0"/>
            </a:br>
            <a:r>
              <a:rPr lang="pl-PL" sz="2400" b="1" dirty="0">
                <a:solidFill>
                  <a:schemeClr val="bg1"/>
                </a:solidFill>
                <a:latin typeface="Calibri" panose="020F0502020204030204" pitchFamily="34" charset="0"/>
                <a:cs typeface="Calibri" panose="020F0502020204030204" pitchFamily="34" charset="0"/>
              </a:rPr>
              <a:t>Konkurencyjne firmy mogą znaleźć ludzi z odpowiednimi umiejętnościami</a:t>
            </a:r>
            <a:endParaRPr lang="en-GB" sz="2400" b="1" dirty="0">
              <a:solidFill>
                <a:schemeClr val="bg1"/>
              </a:solidFill>
              <a:latin typeface="Calibri" panose="020F0502020204030204" pitchFamily="34" charset="0"/>
              <a:cs typeface="Calibri" panose="020F0502020204030204" pitchFamily="34" charset="0"/>
            </a:endParaRPr>
          </a:p>
        </p:txBody>
      </p:sp>
      <p:sp>
        <p:nvSpPr>
          <p:cNvPr id="24" name="Content Placeholder 7">
            <a:extLst>
              <a:ext uri="{FF2B5EF4-FFF2-40B4-BE49-F238E27FC236}">
                <a16:creationId xmlns:a16="http://schemas.microsoft.com/office/drawing/2014/main" id="{5E08862F-7909-DC2D-3C5C-A44C317DFDF3}"/>
              </a:ext>
            </a:extLst>
          </p:cNvPr>
          <p:cNvSpPr txBox="1">
            <a:spLocks/>
          </p:cNvSpPr>
          <p:nvPr/>
        </p:nvSpPr>
        <p:spPr>
          <a:xfrm>
            <a:off x="8120419" y="3636732"/>
            <a:ext cx="3233382" cy="1464433"/>
          </a:xfrm>
          <a:prstGeom prst="rect">
            <a:avLst/>
          </a:prstGeom>
        </p:spPr>
        <p:txBody>
          <a:bodyPr anchor="ct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pl-PL" sz="2400" b="1" dirty="0">
                <a:solidFill>
                  <a:schemeClr val="bg1"/>
                </a:solidFill>
                <a:latin typeface="Calibri" panose="020F0502020204030204" pitchFamily="34" charset="0"/>
                <a:ea typeface="Calibri" panose="020F0502020204030204" pitchFamily="34" charset="0"/>
                <a:cs typeface="Calibri" panose="020F0502020204030204" pitchFamily="34" charset="0"/>
              </a:rPr>
              <a:t>Umiejętności i kwalifikacje są przejrzyste, wiarygodne i uznawane</a:t>
            </a:r>
          </a:p>
        </p:txBody>
      </p:sp>
    </p:spTree>
    <p:extLst>
      <p:ext uri="{BB962C8B-B14F-4D97-AF65-F5344CB8AC3E}">
        <p14:creationId xmlns:p14="http://schemas.microsoft.com/office/powerpoint/2010/main" val="1911574703"/>
      </p:ext>
    </p:extLst>
  </p:cSld>
  <p:clrMapOvr>
    <a:masterClrMapping/>
  </p:clrMapOvr>
</p:sld>
</file>

<file path=ppt/theme/theme1.xml><?xml version="1.0" encoding="utf-8"?>
<a:theme xmlns:a="http://schemas.openxmlformats.org/drawingml/2006/main" name="colour palette new PPT">
  <a:themeElements>
    <a:clrScheme name="EC Colour Palette 2024">
      <a:dk1>
        <a:sysClr val="windowText" lastClr="000000"/>
      </a:dk1>
      <a:lt1>
        <a:sysClr val="window" lastClr="FFFFFF"/>
      </a:lt1>
      <a:dk2>
        <a:srgbClr val="003399"/>
      </a:dk2>
      <a:lt2>
        <a:srgbClr val="C6E5DF"/>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ur palette new PPT" id="{E6BB5664-7BDD-4A65-BCFB-018F3705D2C3}" vid="{6B9E8826-94D2-4F42-A051-4126D816BAA4}"/>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99f642e-5af9-486c-ac06-f366742ef41a" xsi:nil="true"/>
    <lcf76f155ced4ddcb4097134ff3c332f xmlns="0e422b70-e85d-4377-8ee0-b6227433d38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AA5C57F8EADE4E9CD6BB064C0C3195" ma:contentTypeVersion="12" ma:contentTypeDescription="Create a new document." ma:contentTypeScope="" ma:versionID="839d3849af803b2c7cd426ab1de06389">
  <xsd:schema xmlns:xsd="http://www.w3.org/2001/XMLSchema" xmlns:xs="http://www.w3.org/2001/XMLSchema" xmlns:p="http://schemas.microsoft.com/office/2006/metadata/properties" xmlns:ns2="0e422b70-e85d-4377-8ee0-b6227433d381" xmlns:ns3="199f642e-5af9-486c-ac06-f366742ef41a" targetNamespace="http://schemas.microsoft.com/office/2006/metadata/properties" ma:root="true" ma:fieldsID="3891fc91c1ef27415c39a5cc23ab7f81" ns2:_="" ns3:_="">
    <xsd:import namespace="0e422b70-e85d-4377-8ee0-b6227433d381"/>
    <xsd:import namespace="199f642e-5af9-486c-ac06-f366742ef41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422b70-e85d-4377-8ee0-b6227433d3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9f642e-5af9-486c-ac06-f366742ef41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162d21e-0e31-49a6-9a1a-1d2d3ef6550b}" ma:internalName="TaxCatchAll" ma:showField="CatchAllData" ma:web="199f642e-5af9-486c-ac06-f366742ef41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A2DCB3-BFED-4F85-829E-3A1A9F4EE1EF}">
  <ds:schemaRefs>
    <ds:schemaRef ds:uri="http://purl.org/dc/elements/1.1/"/>
    <ds:schemaRef ds:uri="http://schemas.microsoft.com/office/infopath/2007/PartnerControls"/>
    <ds:schemaRef ds:uri="http://schemas.microsoft.com/office/2006/documentManagement/types"/>
    <ds:schemaRef ds:uri="http://purl.org/dc/terms/"/>
    <ds:schemaRef ds:uri="http://purl.org/dc/dcmitype/"/>
    <ds:schemaRef ds:uri="76b001ec-d05e-4392-8e11-a033b2cc03bd"/>
    <ds:schemaRef ds:uri="http://www.w3.org/XML/1998/namespace"/>
    <ds:schemaRef ds:uri="http://schemas.openxmlformats.org/package/2006/metadata/core-properties"/>
    <ds:schemaRef ds:uri="7f6b1e12-94fa-451b-858e-6fc3f81734a1"/>
    <ds:schemaRef ds:uri="http://schemas.microsoft.com/office/2006/metadata/properties"/>
    <ds:schemaRef ds:uri="9a9637e9-1c11-4ee9-91b8-f060e3608fb2"/>
    <ds:schemaRef ds:uri="4af8c89d-4332-4d32-84a3-abf4120a8008"/>
    <ds:schemaRef ds:uri="199f642e-5af9-486c-ac06-f366742ef41a"/>
    <ds:schemaRef ds:uri="0e422b70-e85d-4377-8ee0-b6227433d381"/>
  </ds:schemaRefs>
</ds:datastoreItem>
</file>

<file path=customXml/itemProps2.xml><?xml version="1.0" encoding="utf-8"?>
<ds:datastoreItem xmlns:ds="http://schemas.openxmlformats.org/officeDocument/2006/customXml" ds:itemID="{F4243104-8773-4703-A163-0AC043090B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422b70-e85d-4377-8ee0-b6227433d381"/>
    <ds:schemaRef ds:uri="199f642e-5af9-486c-ac06-f366742ef4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F3B215-DCD8-4B08-9205-EA8636E862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6213</TotalTime>
  <Words>972</Words>
  <Application>Microsoft Office PowerPoint</Application>
  <PresentationFormat>Widescreen</PresentationFormat>
  <Paragraphs>52</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colour palette new PPT</vt:lpstr>
      <vt:lpstr>Unia umiejętności</vt:lpstr>
      <vt:lpstr>PowerPoint Presentation</vt:lpstr>
      <vt:lpstr>Potrzeba większej liczby lepszych umiejętności</vt:lpstr>
      <vt:lpstr>W Unii umiejętności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Yvonne (COMM)</dc:creator>
  <cp:lastModifiedBy>CHARYTONOWICZ Joanna (EMPL)</cp:lastModifiedBy>
  <cp:revision>263</cp:revision>
  <dcterms:created xsi:type="dcterms:W3CDTF">2019-08-09T12:06:42Z</dcterms:created>
  <dcterms:modified xsi:type="dcterms:W3CDTF">2025-06-17T11:17:08Z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0x010100E6AA5C57F8EADE4E9CD6BB064C0C3195</vt:lpwstr>
  </property>
  <property fmtid="{D5CDD505-2E9C-101B-9397-08002B2CF9AE}" pid="3" name="MSIP_Label_6bd9ddd1-4d20-43f6-abfa-fc3c07406f94_Enabled">
    <vt:lpwstr>true</vt:lpwstr>
  </property>
  <property fmtid="{D5CDD505-2E9C-101B-9397-08002B2CF9AE}" pid="4" name="MSIP_Label_6bd9ddd1-4d20-43f6-abfa-fc3c07406f94_SetDate">
    <vt:lpwstr>2023-09-26T10:27:54Z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5f9041e0-26c3-439f-9557-91c751557f9e</vt:lpwstr>
  </property>
  <property fmtid="{D5CDD505-2E9C-101B-9397-08002B2CF9AE}" pid="9" name="MSIP_Label_6bd9ddd1-4d20-43f6-abfa-fc3c07406f94_ContentBits">
    <vt:lpwstr>0</vt:lpwstr>
  </property>
  <property fmtid="{D5CDD505-2E9C-101B-9397-08002B2CF9AE}" pid="10" name="MediaServiceImageTags">
    <vt:lpwstr/>
  </property>
</Properties>
</file>