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2" r:id="rId2"/>
    <p:sldId id="274" r:id="rId3"/>
    <p:sldId id="277" r:id="rId4"/>
    <p:sldId id="275" r:id="rId5"/>
    <p:sldId id="276" r:id="rId6"/>
    <p:sldId id="278" r:id="rId7"/>
    <p:sldId id="260" r:id="rId8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A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E17362FF-3980-4EA3-87F5-AA7830D8C1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/>
              <a:t>Informacja o stanie realizacji inwestycji drogowych 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C7EDCFE-2902-46CA-8711-B3A79BCEF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A28D4-4234-44CC-ADEE-C4D998BB38CD}" type="datetimeFigureOut">
              <a:rPr lang="pl-PL" smtClean="0"/>
              <a:t>06.06.2025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A48A328-EE4F-4B81-86AF-BFF61AB0015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138C9D4-AE5C-4B8E-A7D8-5B26D86C88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2AEF9-6E74-4CD7-9FFC-889344CF2A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95364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/>
              <a:t>Informacja o stanie realizacji inwestycji drogowych 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A31C1-3D36-4D95-91E6-594BF0036738}" type="datetimeFigureOut">
              <a:rPr lang="pl-PL" smtClean="0"/>
              <a:t>06.06.2025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13373-6775-45A7-B076-0399589F3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06115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6E892F-A547-47BF-B147-865BB9759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FDF04AF-080B-49DF-A1E6-48446CC7A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92C7AB1-BF4E-4AA8-8153-B79C2C8D7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A22A9FF-8ED0-4816-96F6-3A3729984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Informacja o stanie realizacji inwestycji drogowych 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CF662E7-8976-4A05-860C-0817684A0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4658-B6B4-4334-AEE1-5CABC8B4E3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3871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8A8F52-B3A0-44E0-B274-9D0B38D3C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EFB755-593B-4014-A56B-BF923C20D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C8C3738-F6F4-4587-82D4-7DFAC8549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309D2DE-6C62-4091-9462-CBF23E35B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Informacja o stanie realizacji inwestycji drogowych 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459D0D5-1D89-44F1-A7AE-1A9562BF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4658-B6B4-4334-AEE1-5CABC8B4E3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7232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FA9F05-501B-4506-96AD-F0ADC7B6D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5076BE8-F4D9-433D-92E1-6626472EA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F5EAC81-2D71-4782-90E3-F79996AB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2F7C04D-EDD9-44A1-AA7A-0CD65E097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Informacja o stanie realizacji inwestycji drogowych 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62A533E-BF05-45EC-8EE0-400C145E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4658-B6B4-4334-AEE1-5CABC8B4E3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5912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24A8AA-D625-4C98-A781-326FA7316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AE38A0-7179-43CC-9A96-6846E5CF1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8C3CEDA-6916-4AB6-AB3F-DCDF7AFA30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84F6C41-A19F-415B-BD97-F8A810525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76B036B-D858-45CA-B4D0-2B7C5B6FC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Informacja o stanie realizacji inwestycji drogowych 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CDCB3FC-4F7C-4251-8ECA-BF7ADDDA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4658-B6B4-4334-AEE1-5CABC8B4E3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381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D50538-D416-4E9C-A826-63CA01FA9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BF05FF4-D1D2-48FB-B454-37EB62085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A1B792C-361A-461A-8E25-013A6E2AF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85BCD17-3F57-490D-8C56-849BB53B12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7565D7D-30EB-49ED-8F14-778E91962D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F4CDDF7-A1AE-442C-AAEB-D2B265542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E04ECD5-92A6-42D9-8200-25AC3F059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Informacja o stanie realizacji inwestycji drogowych 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01C2C8A-DC72-4EC2-A28E-E9EE5AFF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4658-B6B4-4334-AEE1-5CABC8B4E3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270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91CA97-D16A-4BE1-A236-3BA924489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8F25FD2-405D-4C7F-A459-6193973EE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CF436E2-F40E-4B14-B77A-A91A2366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Informacja o stanie realizacji inwestycji drogowych 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F3D5695-CE22-46EF-9D0B-78A44C036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4658-B6B4-4334-AEE1-5CABC8B4E3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037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8C40AD4-5710-47A2-A267-B2C1FBF91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2F4E2C0-0265-4689-9B27-423ED1F28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Informacja o stanie realizacji inwestycji drogowych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8B2A5D7-2070-46CC-BE5B-67C34726B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4658-B6B4-4334-AEE1-5CABC8B4E3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730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F5B0E8-8653-4F3F-91F9-FE41D6413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D41418-A69A-40D2-9335-7D48854A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5931FB5-C24C-4529-A5DC-AF146E18C0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B7425FF-3A9C-4AA3-BE04-32883E90D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39C41CA-DC05-4A23-B516-2A742F921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Informacja o stanie realizacji inwestycji drogowych 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6C32A20-A6D1-4C0D-A100-5DFCD9624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4658-B6B4-4334-AEE1-5CABC8B4E3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9614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FB30E0-016F-4B0E-9595-D1C0088BC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015EC14-C8DD-402B-B185-DBE4EF2C9C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7ACF5F4-E19E-4F44-A31D-5AF93C6614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1C06E2F-A848-4480-835D-84C55B588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D3C6CE7-861E-4DB5-8962-B66742F26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Informacja o stanie realizacji inwestycji drogowych 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97E2F36-1820-4E0A-BE43-CB4FAA532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4658-B6B4-4334-AEE1-5CABC8B4E3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0282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425FD9-1913-4672-A9E4-BEDA2BD9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290E4C3-7074-47F8-A291-9234E791D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A73A7D-5BCF-411D-9808-1221C90EA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0E7D5C3-41F0-440A-9BF1-162B88150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Informacja o stanie realizacji inwestycji drogowych 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410A5F7-43F9-4C0C-A26B-CACD49FA9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4658-B6B4-4334-AEE1-5CABC8B4E3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6387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7A86A261-7CEE-4BCB-983C-F3B67FE8DF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BA94C10-25A6-4FEC-B1E9-CA3559053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BE1170D-4A40-4612-ACE3-0D046C713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2585F03-F08B-4EC6-8A17-87EAC34CF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Informacja o stanie realizacji inwestycji drogowych 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09CBE89-60AD-4417-8855-56D86CE7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4658-B6B4-4334-AEE1-5CABC8B4E3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2200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65351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731769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EAE1268-E69B-4777-A556-774F01943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85EDBC2-9AC0-41DD-B9E0-06B11C5D8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4C40323-F095-4928-9116-1E9C71055F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9D1B188-E471-41C4-B13C-40CF4917C7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/>
              <a:t>Informacja o stanie realizacji inwestycji drogowych 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53C8E2A-9891-4217-9E00-8628AEABC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34658-B6B4-4334-AEE1-5CABC8B4E3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2341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/>
          <p:cNvSpPr>
            <a:spLocks noGrp="1"/>
          </p:cNvSpPr>
          <p:nvPr>
            <p:ph type="body" sz="quarter" idx="14"/>
          </p:nvPr>
        </p:nvSpPr>
        <p:spPr>
          <a:xfrm>
            <a:off x="827071" y="6455618"/>
            <a:ext cx="9704569" cy="201046"/>
          </a:xfrm>
        </p:spPr>
        <p:txBody>
          <a:bodyPr>
            <a:normAutofit lnSpcReduction="10000"/>
          </a:bodyPr>
          <a:lstStyle/>
          <a:p>
            <a:pPr algn="ctr"/>
            <a:r>
              <a:rPr lang="pl-PL" b="1" dirty="0"/>
              <a:t>Urząd Marszałkowski Województwa Kujawsko-Pomorskiego w Toruniu   |  Departament Infrastruktury Drogowej</a:t>
            </a:r>
            <a:endParaRPr lang="pl-PL" dirty="0"/>
          </a:p>
        </p:txBody>
      </p:sp>
      <p:graphicFrame>
        <p:nvGraphicFramePr>
          <p:cNvPr id="7" name="Tabela 8">
            <a:extLst>
              <a:ext uri="{FF2B5EF4-FFF2-40B4-BE49-F238E27FC236}">
                <a16:creationId xmlns:a16="http://schemas.microsoft.com/office/drawing/2014/main" id="{02A86923-806C-495A-A1EF-F1944E61F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944745"/>
              </p:ext>
            </p:extLst>
          </p:nvPr>
        </p:nvGraphicFramePr>
        <p:xfrm>
          <a:off x="241540" y="201336"/>
          <a:ext cx="9501815" cy="862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01815">
                  <a:extLst>
                    <a:ext uri="{9D8B030D-6E8A-4147-A177-3AD203B41FA5}">
                      <a16:colId xmlns:a16="http://schemas.microsoft.com/office/drawing/2014/main" val="2733084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</a:rPr>
                        <a:t>Rozbudowa drogi wojewódzkiej nr 551 Strzyżawa – Dąbrowa Chełmińska – Unisław – </a:t>
                      </a:r>
                      <a:r>
                        <a:rPr lang="pl-PL" sz="1600" b="1" dirty="0" err="1">
                          <a:solidFill>
                            <a:schemeClr val="tx1"/>
                          </a:solidFill>
                        </a:rPr>
                        <a:t>Wybcz</a:t>
                      </a:r>
                      <a:r>
                        <a:rPr lang="pl-PL" sz="1600" b="1" dirty="0">
                          <a:solidFill>
                            <a:schemeClr val="tx1"/>
                          </a:solidFill>
                        </a:rPr>
                        <a:t> –Chełmża - Wąbrzeźno, odc. Strzyżawa – Ostromecko od km 0+005 do km 1+935 oraz od km 2+675 do km 3+960 dł. 3,215 km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167430"/>
                  </a:ext>
                </a:extLst>
              </a:tr>
            </a:tbl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F91509DC-A40B-BCA7-E6AE-2CBEADB2161F}"/>
              </a:ext>
            </a:extLst>
          </p:cNvPr>
          <p:cNvSpPr txBox="1"/>
          <p:nvPr/>
        </p:nvSpPr>
        <p:spPr>
          <a:xfrm>
            <a:off x="353684" y="657077"/>
            <a:ext cx="9704570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sz="1400" dirty="0"/>
          </a:p>
          <a:p>
            <a:r>
              <a:rPr lang="pl-PL" sz="1400" dirty="0"/>
              <a:t>	</a:t>
            </a:r>
          </a:p>
          <a:p>
            <a:r>
              <a:rPr lang="pl-PL" sz="1400" b="1" dirty="0"/>
              <a:t>Beneficjent: </a:t>
            </a:r>
            <a:r>
              <a:rPr lang="pl-PL" sz="1400" dirty="0"/>
              <a:t>Województwo Kujawsko-Pomorskie (Zarząd Dróg Wojewódzkich w Bydgoszczy)	</a:t>
            </a:r>
          </a:p>
          <a:p>
            <a:r>
              <a:rPr lang="pl-PL" sz="1400" b="1" dirty="0"/>
              <a:t>Okres realizacji projektu: </a:t>
            </a:r>
            <a:r>
              <a:rPr lang="pl-PL" sz="1400" dirty="0"/>
              <a:t>Od 06.2025 do 12.2026	</a:t>
            </a:r>
          </a:p>
          <a:p>
            <a:r>
              <a:rPr lang="pl-PL" sz="1400" b="1" dirty="0"/>
              <a:t>Termin naboru:</a:t>
            </a:r>
            <a:r>
              <a:rPr lang="pl-PL" sz="1400" dirty="0"/>
              <a:t>28.08.2025 - 29.09.2025	</a:t>
            </a:r>
          </a:p>
          <a:p>
            <a:r>
              <a:rPr lang="pl-PL" sz="1400" b="1" dirty="0"/>
              <a:t>Szacowana wartość projektu i</a:t>
            </a:r>
            <a:r>
              <a:rPr lang="pl-PL" sz="1400" dirty="0"/>
              <a:t> </a:t>
            </a:r>
            <a:r>
              <a:rPr lang="pl-PL" sz="1400" b="1" dirty="0"/>
              <a:t>kwota </a:t>
            </a:r>
            <a:r>
              <a:rPr lang="pl-PL" sz="1400" b="1" dirty="0" err="1"/>
              <a:t>dotacji:</a:t>
            </a:r>
            <a:r>
              <a:rPr lang="pl-PL" sz="1400" dirty="0" err="1"/>
              <a:t>Wartość</a:t>
            </a:r>
            <a:r>
              <a:rPr lang="pl-PL" sz="1400" dirty="0"/>
              <a:t> projektu: 26 904 190,23 zł Dofinansowanie: </a:t>
            </a:r>
            <a:r>
              <a:rPr lang="pl-PL" sz="1400" b="1" dirty="0"/>
              <a:t>25 558 980,71 </a:t>
            </a:r>
            <a:r>
              <a:rPr lang="pl-PL" sz="1400" dirty="0"/>
              <a:t>zł, w tym:</a:t>
            </a:r>
          </a:p>
          <a:p>
            <a:r>
              <a:rPr lang="pl-PL" sz="1400" dirty="0"/>
              <a:t>UE EFRR (85 %): 22 868 561,69 zł</a:t>
            </a:r>
          </a:p>
          <a:p>
            <a:r>
              <a:rPr lang="pl-PL" sz="1400" dirty="0"/>
              <a:t>Budżet państwa (10%): 2 690 419,02 zł.</a:t>
            </a:r>
          </a:p>
          <a:p>
            <a:r>
              <a:rPr lang="pl-PL" sz="1400" dirty="0"/>
              <a:t>	</a:t>
            </a:r>
          </a:p>
          <a:p>
            <a:r>
              <a:rPr lang="pl-PL" sz="1400" b="1" dirty="0"/>
              <a:t>Uzasadnienie wyboru projektu w sposób niekonkurencyjny</a:t>
            </a:r>
            <a:r>
              <a:rPr lang="pl-PL" sz="1400" dirty="0"/>
              <a:t>	Projekt wpisany na Listę projektów planowanych do realizacji do 2030 „Regionalnego planu transportowego WK-P na lata 2021-2027” (Załącznik nr 1 do uchwały Nr 25/1265/24 Zarządu WK-P z dnia 6.11.2024 r.) – pozycja 58.</a:t>
            </a:r>
          </a:p>
          <a:p>
            <a:endParaRPr lang="pl-PL" sz="1400" dirty="0"/>
          </a:p>
          <a:p>
            <a:r>
              <a:rPr lang="pl-PL" sz="1400" dirty="0"/>
              <a:t>Projekt realizuje kierunek SRW do 2030 - 4507. Rozwój sieci i poprawa standardu dróg wojewódzkich oraz powiatowych istotnych dla spójności transportowej województwa.</a:t>
            </a:r>
          </a:p>
          <a:p>
            <a:r>
              <a:rPr lang="pl-PL" sz="1400" dirty="0"/>
              <a:t>	</a:t>
            </a:r>
          </a:p>
          <a:p>
            <a:r>
              <a:rPr lang="pl-PL" sz="1400" b="1" dirty="0"/>
              <a:t>Wskaźniki realizacji celów projektu</a:t>
            </a:r>
            <a:r>
              <a:rPr lang="pl-PL" sz="1400" dirty="0"/>
              <a:t>	</a:t>
            </a:r>
            <a:r>
              <a:rPr lang="pl-PL" sz="1400" b="1" dirty="0"/>
              <a:t>Wskaźniki produktu: </a:t>
            </a:r>
            <a:endParaRPr lang="pl-PL" sz="1400" dirty="0"/>
          </a:p>
          <a:p>
            <a:r>
              <a:rPr lang="pl-PL" sz="1400" dirty="0"/>
              <a:t>Długość dróg przebudowanych lub zmodernizowanych – poza TEN-T – 3,215 km</a:t>
            </a:r>
          </a:p>
          <a:p>
            <a:r>
              <a:rPr lang="pl-PL" sz="1400" dirty="0"/>
              <a:t>Długość zmodernizowanych lub przebudowanych dróg wojewódzkich - 3,215 km</a:t>
            </a:r>
          </a:p>
          <a:p>
            <a:endParaRPr lang="pl-PL" sz="1400" dirty="0"/>
          </a:p>
          <a:p>
            <a:r>
              <a:rPr lang="pl-PL" sz="1400" b="1" dirty="0"/>
              <a:t>Wskaźniki rezultatu (w trakcie szacowania):</a:t>
            </a:r>
            <a:endParaRPr lang="pl-PL" sz="1400" dirty="0"/>
          </a:p>
          <a:p>
            <a:r>
              <a:rPr lang="pl-PL" sz="1400" dirty="0"/>
              <a:t>Oszczędność czasu dzięki udoskonalonej infrastrukturze drogowej - ………….osobodni/rok</a:t>
            </a:r>
          </a:p>
          <a:p>
            <a:r>
              <a:rPr lang="pl-PL" sz="1400" dirty="0"/>
              <a:t>Roczna liczba użytkowników nowo wybudowanych, przebudowanych, rozbudowanych lub zmodernizowanych dróg - ………..pasażerokilometry/rok</a:t>
            </a:r>
          </a:p>
          <a:p>
            <a:r>
              <a:rPr lang="pl-PL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29333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19A54-2AF3-76A3-F3EA-BCBA5AB30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8E81DA55-E7FE-75F0-F0C2-EEB692D384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7071" y="6455618"/>
            <a:ext cx="9704569" cy="201046"/>
          </a:xfrm>
        </p:spPr>
        <p:txBody>
          <a:bodyPr>
            <a:normAutofit lnSpcReduction="10000"/>
          </a:bodyPr>
          <a:lstStyle/>
          <a:p>
            <a:pPr algn="ctr"/>
            <a:r>
              <a:rPr lang="pl-PL" b="1" dirty="0"/>
              <a:t>Urząd Marszałkowski Województwa Kujawsko-Pomorskiego w Toruniu   |  Departament Infrastruktury Drogowej</a:t>
            </a:r>
            <a:endParaRPr lang="pl-PL" dirty="0"/>
          </a:p>
        </p:txBody>
      </p:sp>
      <p:graphicFrame>
        <p:nvGraphicFramePr>
          <p:cNvPr id="5" name="Tabela 8">
            <a:extLst>
              <a:ext uri="{FF2B5EF4-FFF2-40B4-BE49-F238E27FC236}">
                <a16:creationId xmlns:a16="http://schemas.microsoft.com/office/drawing/2014/main" id="{BBDFE685-2147-D1B3-0B7B-98AC76398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822644"/>
              </p:ext>
            </p:extLst>
          </p:nvPr>
        </p:nvGraphicFramePr>
        <p:xfrm>
          <a:off x="241540" y="201336"/>
          <a:ext cx="9501815" cy="862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01815">
                  <a:extLst>
                    <a:ext uri="{9D8B030D-6E8A-4147-A177-3AD203B41FA5}">
                      <a16:colId xmlns:a16="http://schemas.microsoft.com/office/drawing/2014/main" val="2733084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</a:rPr>
                        <a:t>Rozbudowa drogi wojewódzkiej nr 551 Strzyżawa – Dąbrowa Chełmińska – Unisław – </a:t>
                      </a:r>
                      <a:r>
                        <a:rPr lang="pl-PL" sz="1600" b="1" dirty="0" err="1">
                          <a:solidFill>
                            <a:schemeClr val="tx1"/>
                          </a:solidFill>
                        </a:rPr>
                        <a:t>Wybcz</a:t>
                      </a:r>
                      <a:r>
                        <a:rPr lang="pl-PL" sz="1600" b="1" dirty="0">
                          <a:solidFill>
                            <a:schemeClr val="tx1"/>
                          </a:solidFill>
                        </a:rPr>
                        <a:t> –Chełmża - Wąbrzeźno, odc. Strzyżawa – Ostromecko od km 0+005 do km 1+935 oraz od km 2+675 do km 3+960 dł. 3,215 km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167430"/>
                  </a:ext>
                </a:extLst>
              </a:tr>
            </a:tbl>
          </a:graphicData>
        </a:graphic>
      </p:graphicFrame>
      <p:pic>
        <p:nvPicPr>
          <p:cNvPr id="8" name="Obraz 7">
            <a:extLst>
              <a:ext uri="{FF2B5EF4-FFF2-40B4-BE49-F238E27FC236}">
                <a16:creationId xmlns:a16="http://schemas.microsoft.com/office/drawing/2014/main" id="{77D18335-0842-AA01-4248-0F69F20A4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48" y="1112808"/>
            <a:ext cx="8807796" cy="525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072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>
            <a:extLst>
              <a:ext uri="{FF2B5EF4-FFF2-40B4-BE49-F238E27FC236}">
                <a16:creationId xmlns:a16="http://schemas.microsoft.com/office/drawing/2014/main" id="{C3040E80-20E8-9149-6EAA-586AB93A9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4218" y="489176"/>
            <a:ext cx="9144000" cy="5879648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pl-PL" sz="5600" b="1" dirty="0"/>
              <a:t>W skład inwestycji wchodzą następujące branże: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pl-PL" sz="5600" b="1" dirty="0"/>
              <a:t>Branża drogowa: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- nawierzchnia jezdni (KR4) bitumiczna szerokość 7m,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- na odcinku ok 750m cała nowa konstrukcja a na pozostałym odcinku ok 2465 m poszerzenie i wzmocnienie nawierzchni poprzez mi.in warstwę </a:t>
            </a:r>
            <a:r>
              <a:rPr lang="pl-PL" sz="5600" dirty="0" err="1"/>
              <a:t>Slurry</a:t>
            </a:r>
            <a:r>
              <a:rPr lang="pl-PL" sz="5600" dirty="0"/>
              <a:t> </a:t>
            </a:r>
            <a:r>
              <a:rPr lang="pl-PL" sz="5600" dirty="0" err="1"/>
              <a:t>Seal</a:t>
            </a:r>
            <a:r>
              <a:rPr lang="pl-PL" sz="5600" dirty="0"/>
              <a:t> i siatkę stalową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- wykonanie ciągu pieszo-rowerowego w Strzyżawie oraz chodnika z kostki betonowej, na początku Ostromecka ciąg pieszo-rowerowy o nawierzchni bitumicznej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- zjazdy indywidualne z kostki betonowej, publiczne z nawierzchni bitumicznej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- wykonanie zatok autobusowych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b="1" dirty="0"/>
              <a:t>b. branża mostowa: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wykonanie dwóch przepustów pod jezdnią DW w km 0+693 i 0+793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kanalizacja deszczowa: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- długość łączna ok 2030 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- 93 sztuki wpustów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- separatory substancji ropopochodnych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b="1" dirty="0"/>
              <a:t>c. kanalizacja sanitarna: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- długość łączna ok 310 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b="1" dirty="0"/>
              <a:t>d. branża elektryczna – oświetlenie: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- 25 nowych słupów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b="1" dirty="0"/>
              <a:t>e. branża elektryczna – kolizje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- usunięcie 5 miejsc kolizyjnych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b="1" dirty="0"/>
              <a:t>f. branża telekomunikacyjna: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5600" dirty="0"/>
              <a:t>- wykonanie kanalizacji kablowej, linii napowietrznej, oraz światłowodu dla Orange i T-Mobile</a:t>
            </a:r>
          </a:p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0E06A4A-DD7D-02A0-8E87-60C800576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endParaRPr lang="pl-PL" dirty="0"/>
          </a:p>
        </p:txBody>
      </p:sp>
      <p:graphicFrame>
        <p:nvGraphicFramePr>
          <p:cNvPr id="6" name="Tabela 8">
            <a:extLst>
              <a:ext uri="{FF2B5EF4-FFF2-40B4-BE49-F238E27FC236}">
                <a16:creationId xmlns:a16="http://schemas.microsoft.com/office/drawing/2014/main" id="{CF9D14B9-1C6F-3390-E7ED-CB4B24FFF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561250"/>
              </p:ext>
            </p:extLst>
          </p:nvPr>
        </p:nvGraphicFramePr>
        <p:xfrm>
          <a:off x="241540" y="201336"/>
          <a:ext cx="9501815" cy="862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01815">
                  <a:extLst>
                    <a:ext uri="{9D8B030D-6E8A-4147-A177-3AD203B41FA5}">
                      <a16:colId xmlns:a16="http://schemas.microsoft.com/office/drawing/2014/main" val="2733084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</a:rPr>
                        <a:t>Rozbudowa drogi wojewódzkiej nr 551 Strzyżawa – Dąbrowa Chełmińska – Unisław – </a:t>
                      </a:r>
                      <a:r>
                        <a:rPr lang="pl-PL" sz="1600" b="1" dirty="0" err="1">
                          <a:solidFill>
                            <a:schemeClr val="tx1"/>
                          </a:solidFill>
                        </a:rPr>
                        <a:t>Wybcz</a:t>
                      </a:r>
                      <a:r>
                        <a:rPr lang="pl-PL" sz="1600" b="1" dirty="0">
                          <a:solidFill>
                            <a:schemeClr val="tx1"/>
                          </a:solidFill>
                        </a:rPr>
                        <a:t> –Chełmża - Wąbrzeźno, odc. Strzyżawa – Ostromecko od km 0+005 do km 1+935 oraz od km 2+675 do km 3+960 dł. 3,215 km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167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017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89C62-01EB-9958-6272-9003718CC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E3E5705-8364-4D0D-EAAD-1AC0004197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7071" y="6455618"/>
            <a:ext cx="9704569" cy="201046"/>
          </a:xfrm>
        </p:spPr>
        <p:txBody>
          <a:bodyPr>
            <a:normAutofit lnSpcReduction="10000"/>
          </a:bodyPr>
          <a:lstStyle/>
          <a:p>
            <a:pPr algn="ctr"/>
            <a:r>
              <a:rPr lang="pl-PL" b="1" dirty="0"/>
              <a:t>Urząd Marszałkowski Województwa Kujawsko-Pomorskiego w Toruniu   |  Departament Infrastruktury Drogowej</a:t>
            </a:r>
            <a:endParaRPr lang="pl-PL" dirty="0"/>
          </a:p>
        </p:txBody>
      </p:sp>
      <p:graphicFrame>
        <p:nvGraphicFramePr>
          <p:cNvPr id="7" name="Tabela 8">
            <a:extLst>
              <a:ext uri="{FF2B5EF4-FFF2-40B4-BE49-F238E27FC236}">
                <a16:creationId xmlns:a16="http://schemas.microsoft.com/office/drawing/2014/main" id="{0CDCB62C-E8D6-7A14-BF62-88A03BBB7B09}"/>
              </a:ext>
            </a:extLst>
          </p:cNvPr>
          <p:cNvGraphicFramePr>
            <a:graphicFrameLocks noGrp="1"/>
          </p:cNvGraphicFramePr>
          <p:nvPr/>
        </p:nvGraphicFramePr>
        <p:xfrm>
          <a:off x="1615355" y="201336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733084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167430"/>
                  </a:ext>
                </a:extLst>
              </a:tr>
            </a:tbl>
          </a:graphicData>
        </a:graphic>
      </p:graphicFrame>
      <p:graphicFrame>
        <p:nvGraphicFramePr>
          <p:cNvPr id="2" name="Tabela 8">
            <a:extLst>
              <a:ext uri="{FF2B5EF4-FFF2-40B4-BE49-F238E27FC236}">
                <a16:creationId xmlns:a16="http://schemas.microsoft.com/office/drawing/2014/main" id="{23A816F3-EE35-25C7-830A-443D0E0828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5425"/>
              </p:ext>
            </p:extLst>
          </p:nvPr>
        </p:nvGraphicFramePr>
        <p:xfrm>
          <a:off x="241540" y="201336"/>
          <a:ext cx="9501815" cy="862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01815">
                  <a:extLst>
                    <a:ext uri="{9D8B030D-6E8A-4147-A177-3AD203B41FA5}">
                      <a16:colId xmlns:a16="http://schemas.microsoft.com/office/drawing/2014/main" val="2733084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Przebudowa wraz z rozbudową drogi wojewódzkiej nr 563 Rypin – Żuromin – Mława od km 2+475 do km 16+656. Etap II – przebudowa drogi wojewódzkiej nr 563 na odcinku Stępowo – granica województwa od km 10+100 do km 16+656</a:t>
                      </a:r>
                      <a:endParaRPr lang="pl-PL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167430"/>
                  </a:ext>
                </a:extLst>
              </a:tr>
            </a:tbl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393BF899-0723-2E80-3AF5-0B2DFCD42FB2}"/>
              </a:ext>
            </a:extLst>
          </p:cNvPr>
          <p:cNvSpPr txBox="1"/>
          <p:nvPr/>
        </p:nvSpPr>
        <p:spPr>
          <a:xfrm>
            <a:off x="743309" y="1475416"/>
            <a:ext cx="1070538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pl-PL" sz="1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l-PL" sz="1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Beneficjent: </a:t>
            </a:r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Województwo Kujawsko-Pomorskie (Zarząd Dróg Wojewódzkich w Bydgoszczy)	</a:t>
            </a:r>
          </a:p>
          <a:p>
            <a:r>
              <a:rPr lang="pl-PL" sz="1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Okres realizacji projektu:</a:t>
            </a:r>
            <a:r>
              <a:rPr lang="pl-PL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Od 07.2021 do 12.2025	</a:t>
            </a:r>
          </a:p>
          <a:p>
            <a:r>
              <a:rPr lang="pl-PL" sz="1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Termin naboru:</a:t>
            </a:r>
            <a:r>
              <a:rPr lang="pl-PL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07.07.2025 - 06.08.2025	</a:t>
            </a:r>
          </a:p>
          <a:p>
            <a:r>
              <a:rPr lang="pl-PL" sz="1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Szacowana wartość projektu i</a:t>
            </a:r>
            <a:r>
              <a:rPr lang="pl-PL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pl-PL" sz="1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kwota dotacji:</a:t>
            </a:r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Wartość projektu: 44 709 744,42 zł </a:t>
            </a: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Dofinansowanie: </a:t>
            </a:r>
            <a:r>
              <a:rPr lang="pl-PL" sz="1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42 474 257,20 zł</a:t>
            </a:r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 w tym:</a:t>
            </a: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UE EFRR (85%) 38 003 282,76 zł</a:t>
            </a: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Budżet państwa (10%) 4 470 974,44 zł.</a:t>
            </a: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r>
              <a:rPr lang="pl-PL" sz="1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Uzasadnienie wyboru projektu w sposób niekonkurencyjny</a:t>
            </a:r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Projekt wpisany na Listę projektów planowanych do realizacji do 2030 „Regionalnego planu transportowego WK-P na lata 2021-2027” (Załącznik nr 1 do uchwały Nr 25/1265/24 Zarządu WK-P z dnia 6.11.2024 r.) – pozycja 64.</a:t>
            </a: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Projekt realizuje kierunek SRW do 2030 - 4507. Rozwój sieci i poprawa standardu dróg wojewódzkich oraz powiatowych istotnych dla spójności transportowej województwa.	</a:t>
            </a:r>
          </a:p>
          <a:p>
            <a:r>
              <a:rPr lang="pl-PL" sz="1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Wskaźniki realizacji celów projektu</a:t>
            </a:r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pl-PL" sz="1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Wskaźniki produktu: </a:t>
            </a:r>
            <a:endParaRPr lang="pl-PL" sz="1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Długość dróg przebudowanych lub zmodernizowanych – poza TEN-T – 6,556 km</a:t>
            </a: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Długość zmodernizowanych lub przebudowanych dróg wojewódzkich - 6,556 km</a:t>
            </a:r>
          </a:p>
          <a:p>
            <a:endParaRPr lang="pl-PL" sz="1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l-PL" sz="1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Wskaźniki rezultatu (w trakcie szacowania):</a:t>
            </a:r>
            <a:endParaRPr lang="pl-PL" sz="1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Oszczędność czasu dzięki udoskonalonej infrastrukturze drogowej - ………….osobodni/rok</a:t>
            </a: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Roczna liczba użytkowników nowo wybudowanych, przebudowanych, rozbudowanych lub zmodernizowanych dróg - ………..pasażerokilometry/rok</a:t>
            </a:r>
          </a:p>
          <a:p>
            <a:r>
              <a:rPr lang="pl-PL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54498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92994-4086-8456-5E45-ACC182CD7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753E1D-9BDA-FDAD-160A-7ACC66B9B1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7071" y="6455618"/>
            <a:ext cx="9704569" cy="201046"/>
          </a:xfrm>
        </p:spPr>
        <p:txBody>
          <a:bodyPr>
            <a:normAutofit lnSpcReduction="10000"/>
          </a:bodyPr>
          <a:lstStyle/>
          <a:p>
            <a:pPr algn="ctr"/>
            <a:r>
              <a:rPr lang="pl-PL" b="1" dirty="0"/>
              <a:t>Urząd Marszałkowski Województwa Kujawsko-Pomorskiego w Toruniu   |  Departament Infrastruktury Drogowej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4BF3AF7-7DEB-8553-6214-C741EB163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925" y="1063920"/>
            <a:ext cx="8304901" cy="5343171"/>
          </a:xfrm>
          <a:prstGeom prst="rect">
            <a:avLst/>
          </a:prstGeom>
        </p:spPr>
      </p:pic>
      <p:graphicFrame>
        <p:nvGraphicFramePr>
          <p:cNvPr id="5" name="Tabela 8">
            <a:extLst>
              <a:ext uri="{FF2B5EF4-FFF2-40B4-BE49-F238E27FC236}">
                <a16:creationId xmlns:a16="http://schemas.microsoft.com/office/drawing/2014/main" id="{5FFBF368-7F43-500A-9678-75E87E5F48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45734"/>
              </p:ext>
            </p:extLst>
          </p:nvPr>
        </p:nvGraphicFramePr>
        <p:xfrm>
          <a:off x="241540" y="201336"/>
          <a:ext cx="9501815" cy="862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01815">
                  <a:extLst>
                    <a:ext uri="{9D8B030D-6E8A-4147-A177-3AD203B41FA5}">
                      <a16:colId xmlns:a16="http://schemas.microsoft.com/office/drawing/2014/main" val="2733084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Przebudowa wraz z rozbudową drogi wojewódzkiej nr 563 Rypin – Żuromin – Mława od km 2+475 do km 16+656. Etap II – przebudowa drogi wojewódzkiej nr 563 na odcinku Stępowo – granica województwa od km 10+100 do km 16+656</a:t>
                      </a:r>
                      <a:endParaRPr lang="pl-PL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167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053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62CDD-B330-4EA0-6931-44FA3806C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A0F35265-52D3-E8A1-4747-87F8935DC9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7071" y="6455618"/>
            <a:ext cx="9704569" cy="201046"/>
          </a:xfrm>
        </p:spPr>
        <p:txBody>
          <a:bodyPr>
            <a:normAutofit lnSpcReduction="10000"/>
          </a:bodyPr>
          <a:lstStyle/>
          <a:p>
            <a:pPr algn="ctr"/>
            <a:r>
              <a:rPr lang="pl-PL" b="1" dirty="0"/>
              <a:t>Urząd Marszałkowski Województwa Kujawsko-Pomorskiego w Toruniu   |  Departament Infrastruktury Drogowej</a:t>
            </a:r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13F6841-DB36-AE4E-8C5F-1311FDDCF33E}"/>
              </a:ext>
            </a:extLst>
          </p:cNvPr>
          <p:cNvSpPr txBox="1"/>
          <p:nvPr/>
        </p:nvSpPr>
        <p:spPr>
          <a:xfrm>
            <a:off x="1017917" y="1305342"/>
            <a:ext cx="812392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Wykonawca zrealizował już większość prac. Most w Okalewie jest teraz szerszy i zyskał chodnik. bariery, odwodnienie i oświetlenie. </a:t>
            </a:r>
          </a:p>
          <a:p>
            <a:r>
              <a:rPr lang="pl-PL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Wykonano już także prawie wszystkie prace przy konstrukcji chodników i nowej ścieżki pieszo-rowerowej. (doprojektowaliśmy ją po konsultacjach z mieszkańcami). </a:t>
            </a:r>
          </a:p>
          <a:p>
            <a:r>
              <a:rPr lang="pl-PL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Trwają roboty brukarskie i układanie nawierzchni bitumicznych. </a:t>
            </a:r>
          </a:p>
          <a:p>
            <a:r>
              <a:rPr lang="pl-PL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Kontynuowane są prace przy przebudowie ostatnich fragmentów konstrukcji jezdni pomiędzy Okalewem i Stępowem. </a:t>
            </a:r>
          </a:p>
          <a:p>
            <a:endParaRPr lang="pl-PL" sz="18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r>
              <a:rPr lang="pl-PL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W ramach inwestycji przebudowane zostaną skrzyżowania z drogami powiatowymi i gminnymi, przejścia dla pieszych zyskają oświetlenie, dobudowane zostaną także zatoki autobusowe, przystanki i dojścia do nich. Cała droga wyposażona będzie w utwardzone pobocza oraz zjazdy na posesje i pola. Prace budowlane zakończą się latem. </a:t>
            </a:r>
            <a:endParaRPr lang="pl-PL" dirty="0"/>
          </a:p>
        </p:txBody>
      </p:sp>
      <p:graphicFrame>
        <p:nvGraphicFramePr>
          <p:cNvPr id="4" name="Tabela 8">
            <a:extLst>
              <a:ext uri="{FF2B5EF4-FFF2-40B4-BE49-F238E27FC236}">
                <a16:creationId xmlns:a16="http://schemas.microsoft.com/office/drawing/2014/main" id="{102FF1DA-F764-EEDE-FD9E-600DFEBE90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664360"/>
              </p:ext>
            </p:extLst>
          </p:nvPr>
        </p:nvGraphicFramePr>
        <p:xfrm>
          <a:off x="241540" y="201336"/>
          <a:ext cx="9501815" cy="862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01815">
                  <a:extLst>
                    <a:ext uri="{9D8B030D-6E8A-4147-A177-3AD203B41FA5}">
                      <a16:colId xmlns:a16="http://schemas.microsoft.com/office/drawing/2014/main" val="2733084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Przebudowa wraz z rozbudową drogi wojewódzkiej nr 563 Rypin – Żuromin – Mława od km 2+475 do km 16+656. Etap II – przebudowa drogi wojewódzkiej nr 563 na odcinku Stępowo – granica województwa od km 10+100 do km 16+656</a:t>
                      </a:r>
                      <a:endParaRPr lang="pl-PL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167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2051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quarter" idx="12"/>
          </p:nvPr>
        </p:nvSpPr>
        <p:spPr>
          <a:xfrm>
            <a:off x="1084705" y="5640383"/>
            <a:ext cx="3534499" cy="255921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00000"/>
              </a:lnSpc>
              <a:spcBef>
                <a:spcPts val="1400"/>
              </a:spcBef>
              <a:defRPr/>
            </a:pPr>
            <a:r>
              <a:rPr lang="pl-PL" dirty="0">
                <a:latin typeface="Lato regular"/>
                <a:cs typeface="Arial" panose="020B0604020202020204" pitchFamily="34" charset="0"/>
              </a:rPr>
              <a:t>Toruń, czerwiec 2025r.</a:t>
            </a:r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pl-PL" b="1" dirty="0"/>
              <a:t>Urząd Marszałkowski Województwa Kujawsko-Pomorskiego w Toruniu    |  Departament Infrastruktury Drogowej</a:t>
            </a:r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9169DE2-896D-4C25-B384-A1FC41991590}"/>
              </a:ext>
            </a:extLst>
          </p:cNvPr>
          <p:cNvSpPr txBox="1"/>
          <p:nvPr/>
        </p:nvSpPr>
        <p:spPr>
          <a:xfrm>
            <a:off x="3047301" y="2830933"/>
            <a:ext cx="609460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dirty="0"/>
              <a:t>Dziękuję za uwagę</a:t>
            </a:r>
          </a:p>
          <a:p>
            <a:pPr algn="ctr"/>
            <a:endParaRPr lang="pl-PL" sz="1800" dirty="0"/>
          </a:p>
          <a:p>
            <a:pPr algn="ctr"/>
            <a:r>
              <a:rPr lang="pl-PL" sz="1800" dirty="0"/>
              <a:t>Łukasz Kościelski</a:t>
            </a:r>
          </a:p>
        </p:txBody>
      </p:sp>
    </p:spTree>
    <p:extLst>
      <p:ext uri="{BB962C8B-B14F-4D97-AF65-F5344CB8AC3E}">
        <p14:creationId xmlns:p14="http://schemas.microsoft.com/office/powerpoint/2010/main" val="128593880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14748</TotalTime>
  <Words>1009</Words>
  <Application>Microsoft Office PowerPoint</Application>
  <PresentationFormat>Panoramiczny</PresentationFormat>
  <Paragraphs>84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Lato regular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Mirosław Graczyk</dc:creator>
  <cp:lastModifiedBy>Łukasz Kościelski</cp:lastModifiedBy>
  <cp:revision>124</cp:revision>
  <cp:lastPrinted>2025-04-28T05:23:51Z</cp:lastPrinted>
  <dcterms:created xsi:type="dcterms:W3CDTF">2021-09-23T11:45:21Z</dcterms:created>
  <dcterms:modified xsi:type="dcterms:W3CDTF">2025-06-06T07:20:44Z</dcterms:modified>
</cp:coreProperties>
</file>