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3"/>
  </p:notesMasterIdLst>
  <p:sldIdLst>
    <p:sldId id="265" r:id="rId2"/>
    <p:sldId id="1004" r:id="rId3"/>
    <p:sldId id="949" r:id="rId4"/>
    <p:sldId id="1005" r:id="rId5"/>
    <p:sldId id="2664" r:id="rId6"/>
    <p:sldId id="2665" r:id="rId7"/>
    <p:sldId id="2666" r:id="rId8"/>
    <p:sldId id="2659" r:id="rId9"/>
    <p:sldId id="2662" r:id="rId10"/>
    <p:sldId id="2663" r:id="rId11"/>
    <p:sldId id="2658" r:id="rId1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03D51F-FD0F-2C92-8836-B1D9C5B1B7DB}" name="Jolanta Konkel" initials="JK" userId="S-1-5-21-2619306676-2800222060-3362172700-3859" providerId="AD"/>
  <p188:author id="{AB596D59-68C9-115F-284E-8D5A76BD1D8D}" name="Agnieszka Zajączkowska" initials="AZ" userId="S-1-5-21-2619306676-2800222060-3362172700-5668" providerId="AD"/>
  <p188:author id="{4D9DA776-3D4E-7419-6265-8AAF835FD8E4}" name="Mirela Kiełbasiewicz" initials="MK" userId="S-1-5-21-2619306676-2800222060-3362172700-854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3399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6" autoAdjust="0"/>
    <p:restoredTop sz="96340" autoAdjust="0"/>
  </p:normalViewPr>
  <p:slideViewPr>
    <p:cSldViewPr showGuides="1">
      <p:cViewPr varScale="1">
        <p:scale>
          <a:sx n="97" d="100"/>
          <a:sy n="97" d="100"/>
        </p:scale>
        <p:origin x="1674" y="78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-323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16.06.2025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4" y="1973820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59115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16.06.2025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6" y="1983574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6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16.06.2025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2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16.06.2025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50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7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1" y="4500564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3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4" y="5195721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8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5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6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6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1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6" y="899838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8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3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59" rtl="0" eaLnBrk="1" latinLnBrk="0" hangingPunct="1">
        <a:lnSpc>
          <a:spcPts val="3600"/>
        </a:lnSpc>
        <a:spcBef>
          <a:spcPct val="0"/>
        </a:spcBef>
        <a:buNone/>
        <a:defRPr sz="2801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90" indent="-251990" algn="l" defTabSz="1007959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70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49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2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90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8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6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84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82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8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5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1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9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5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837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funduszeue.kujawsko-pomorskie.pl/procedura-skladania-zgloszen-o-podejrzeniu-niezgodnosci-z-karta-praw-podstawowych-kpp-do-praktyki-wdrazania-programu-regionalnego-fundusze-europejskie-dla-kujaw-i-pomorza-2021-2027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unduszeue.kujawsko-pomorskie.pl/procedura-skladania-zgloszen-o-podejrzeniu-niezgodnosci-z-karta-praw-podstawowych-kpp-do-praktyki-wdrazania-programu-regionalnego-fundusze-europejskie-dla-kujaw-i-pomorza-2021-2027-2/" TargetMode="External"/><Relationship Id="rId5" Type="http://schemas.openxmlformats.org/officeDocument/2006/relationships/hyperlink" Target="funduszeue.kujawsko-pomorskie.pl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250" y="2843733"/>
            <a:ext cx="8497861" cy="1107677"/>
          </a:xfrm>
        </p:spPr>
        <p:txBody>
          <a:bodyPr>
            <a:noAutofit/>
          </a:bodyPr>
          <a:lstStyle/>
          <a:p>
            <a: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Informacja nt. zgłoszeń/skarg dotyczących niezgodności projektów lub działań związanych </a:t>
            </a:r>
            <a:b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realizacją projektów/wdrażaniem programu </a:t>
            </a:r>
            <a:b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Kartą Praw Podstawowych (KPP) oraz </a:t>
            </a:r>
            <a:b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Konwencją o prawach osób niepełnosprawnych (KPON)  </a:t>
            </a:r>
            <a:endParaRPr lang="pl-PL"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29C2C5-54F9-4EC4-92E9-11C5F82C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6106" y="540402"/>
            <a:ext cx="2519094" cy="349114"/>
          </a:xfrm>
        </p:spPr>
        <p:txBody>
          <a:bodyPr/>
          <a:lstStyle/>
          <a:p>
            <a:r>
              <a:rPr lang="pl-PL" sz="2400" b="1" dirty="0">
                <a:latin typeface="Lato" panose="020F0502020204030203" pitchFamily="34" charset="0"/>
              </a:rPr>
              <a:t>17.06.2025</a:t>
            </a:r>
          </a:p>
        </p:txBody>
      </p:sp>
      <p:pic>
        <p:nvPicPr>
          <p:cNvPr id="5" name="Obraz 4" descr="Obraz zawiera: 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0" y="6444134"/>
            <a:ext cx="10058399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79E5-9D8C-8C1D-FCBA-D3E5A8EC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4">
            <a:extLst>
              <a:ext uri="{FF2B5EF4-FFF2-40B4-BE49-F238E27FC236}">
                <a16:creationId xmlns:a16="http://schemas.microsoft.com/office/drawing/2014/main" id="{1F2B5C80-8515-5BFB-AC9D-ACA4001C50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713" y="452124"/>
            <a:ext cx="8640381" cy="6446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1007959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Zgodnie z instrukcją wykonawczą IZ FEdKP 2021-2027 </a:t>
            </a:r>
          </a:p>
        </p:txBody>
      </p:sp>
      <p:sp>
        <p:nvSpPr>
          <p:cNvPr id="11" name="Tytuł 4">
            <a:extLst>
              <a:ext uri="{FF2B5EF4-FFF2-40B4-BE49-F238E27FC236}">
                <a16:creationId xmlns:a16="http://schemas.microsoft.com/office/drawing/2014/main" id="{21A5953F-D5EF-D66F-08A6-4246457C872B}"/>
              </a:ext>
            </a:extLst>
          </p:cNvPr>
          <p:cNvSpPr txBox="1">
            <a:spLocks/>
          </p:cNvSpPr>
          <p:nvPr/>
        </p:nvSpPr>
        <p:spPr>
          <a:xfrm>
            <a:off x="663919" y="1208600"/>
            <a:ext cx="9588773" cy="2891802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25000" lnSpcReduction="20000"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Sprawozdanie sporządza się co najmniej raz w roku </a:t>
            </a:r>
            <a:r>
              <a:rPr lang="pl-PL" sz="7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oparciu o analizę zgłoszeń wpływających do IZ/IP/RFE i KE oraz Rzecznika Praw Obywatelskich</a:t>
            </a:r>
            <a: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30 kwietnia zarząd WKP zatwierdza sprawozdanie dla Komitetu Monitorującego</a:t>
            </a:r>
            <a:b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zgłoszeniach/skargach w sprawie naruszeń KPP/KPON,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pierwszym posiedzeniu Komitetu Monitorującego po zatwierdzeniu sprawozdania przez zarząd WKP należy przedstawić sprawozdanie Komitetowi Monitorującemu.</a:t>
            </a:r>
          </a:p>
          <a:p>
            <a:br>
              <a:rPr lang="pl-PL" sz="7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sz="7200" dirty="0"/>
            </a:br>
            <a:r>
              <a:rPr lang="pl-PL" sz="2000" dirty="0"/>
              <a:t> </a:t>
            </a:r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8BFD0B0D-C58E-4746-2B61-A3CB0A8340B5}"/>
              </a:ext>
            </a:extLst>
          </p:cNvPr>
          <p:cNvSpPr/>
          <p:nvPr/>
        </p:nvSpPr>
        <p:spPr>
          <a:xfrm>
            <a:off x="417579" y="4283893"/>
            <a:ext cx="9856647" cy="273041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ClrTx/>
              <a:buNone/>
            </a:pP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Sprawozdanie dla Komitetu Monitorującego </a:t>
            </a: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Fundusze Europejskie dla Kujaw i Pomorza 2021-2027 </a:t>
            </a: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zgłoszeniach w sprawie naruszenia Konwencji o Prawach Osób Niepełnosprawnych i Karty Praw Podstawowych Unii Europejskiej </a:t>
            </a: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rok 2024 zostało przyjęte </a:t>
            </a:r>
            <a:b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przez zarząd WKP </a:t>
            </a: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Uchwałą nr 52/2459/25 z dnia 28 kwietnia 2025 roku</a:t>
            </a:r>
          </a:p>
        </p:txBody>
      </p:sp>
    </p:spTree>
    <p:extLst>
      <p:ext uri="{BB962C8B-B14F-4D97-AF65-F5344CB8AC3E}">
        <p14:creationId xmlns:p14="http://schemas.microsoft.com/office/powerpoint/2010/main" val="293181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C5C8BAC-4F98-20FB-7A85-C55CD94E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83" y="452353"/>
            <a:ext cx="8640381" cy="93578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Zakres sprawozdania obejmuje informacje: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CF4A29C-22A3-BE98-14E9-2BCC30957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022" y="1244586"/>
            <a:ext cx="9649072" cy="318592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liczbę zgłoszeń/liczbę naruszeń,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rodzaj podmiotów zgłaszających podejrzenia,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działania podjęte przez instytucję w ramach analizy złożonego zgłoszenia,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działania naprawcze podjęte przez instytucję w przypadku wykrytych nieprawidłowości,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wnioski wynikające z analizy zgłoszeń składanych w ramach programu. </a:t>
            </a:r>
            <a:endParaRPr lang="pl-PL" sz="2000" b="1" kern="100" dirty="0">
              <a:solidFill>
                <a:srgbClr val="0070C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8001938-1FB4-D4EF-FFB6-794244FD7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910999"/>
              </p:ext>
            </p:extLst>
          </p:nvPr>
        </p:nvGraphicFramePr>
        <p:xfrm>
          <a:off x="447354" y="4053980"/>
          <a:ext cx="9721080" cy="6681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721080">
                  <a:extLst>
                    <a:ext uri="{9D8B030D-6E8A-4147-A177-3AD203B41FA5}">
                      <a16:colId xmlns:a16="http://schemas.microsoft.com/office/drawing/2014/main" val="1665206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10079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Liczba zgłoszeń/naruszeń w roku 2024:</a:t>
                      </a:r>
                    </a:p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71559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719CF4C-D191-ADE6-D816-24B526F79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336930"/>
              </p:ext>
            </p:extLst>
          </p:nvPr>
        </p:nvGraphicFramePr>
        <p:xfrm>
          <a:off x="447354" y="4722127"/>
          <a:ext cx="9721080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748047175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176864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20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Wpływ do IZ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 zgłoszeń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1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Wpływ do IP </a:t>
                      </a:r>
                      <a:b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(</a:t>
                      </a:r>
                      <a:r>
                        <a:rPr lang="pl-PL" sz="2000" dirty="0" err="1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BydOF</a:t>
                      </a:r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IP, WUP Toruń)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8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Wpływ do Komisji Europejskiej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1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Wpływ do Rzecznika Praw Obywatelskich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 zgłoszenia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81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9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79E5-9D8C-8C1D-FCBA-D3E5A8EC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5436FC26-6D15-8205-DAA3-867C5014AED4}"/>
              </a:ext>
            </a:extLst>
          </p:cNvPr>
          <p:cNvSpPr txBox="1">
            <a:spLocks/>
          </p:cNvSpPr>
          <p:nvPr/>
        </p:nvSpPr>
        <p:spPr>
          <a:xfrm>
            <a:off x="737974" y="413069"/>
            <a:ext cx="9588773" cy="6733536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zestawieniu od RPO zostały ujęte 2 zgłoszenia: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Skarga na nieprawidłowości sposobu przeprowadzenia naboru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ramach działania 5.4 Wsparcie rozwoju turystyki </a:t>
            </a:r>
            <a:r>
              <a:rPr lang="pl-PL" sz="2000" b="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ZITy</a:t>
            </a: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regionalne</a:t>
            </a:r>
          </a:p>
          <a:p>
            <a:pPr marL="142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RPO zwrócił się do Rzecznika Funduszy Europejskich WK-P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prośbą o zbadanie sprawy i złożenie wyjaśnień </a:t>
            </a:r>
          </a:p>
          <a:p>
            <a:pPr marL="142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 zapoznaniu się z wyjaśnieniami nie stwierdzono podstaw do podejmowania dalszych działań</a:t>
            </a:r>
          </a:p>
          <a:p>
            <a:pPr marL="10800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</a:t>
            </a:r>
            <a:r>
              <a:rPr lang="pl-PL" sz="2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 sprawy: sprawa zakończona</a:t>
            </a:r>
            <a:endParaRPr lang="pl-PL" sz="20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9ECC8ED-397E-FA12-C890-BC041BD7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458" y="755501"/>
            <a:ext cx="8856984" cy="1512168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Zestawienie spraw dotyczących niezgodności operacji wspieranych z funduszy UE z zapisami KPP oraz KPON, które wpłynęły do Rzecznika Praw Obywatelskich w 2024 r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(1)</a:t>
            </a:r>
          </a:p>
        </p:txBody>
      </p:sp>
    </p:spTree>
    <p:extLst>
      <p:ext uri="{BB962C8B-B14F-4D97-AF65-F5344CB8AC3E}">
        <p14:creationId xmlns:p14="http://schemas.microsoft.com/office/powerpoint/2010/main" val="16999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E4D51-5550-6BEB-65C9-6AD4D854B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7DD1371E-86FD-FD80-930D-7E7E36107C1E}"/>
              </a:ext>
            </a:extLst>
          </p:cNvPr>
          <p:cNvSpPr txBox="1">
            <a:spLocks/>
          </p:cNvSpPr>
          <p:nvPr/>
        </p:nvSpPr>
        <p:spPr>
          <a:xfrm>
            <a:off x="737974" y="413069"/>
            <a:ext cx="9588773" cy="6733536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 startAt="2"/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 startAt="2"/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 startAt="2"/>
              <a:defRPr/>
            </a:pP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Skarga na ograniczenie wolności badań naukowca (wykluczenie </a:t>
            </a:r>
            <a:b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 konferencji naukowej, brak jasnych kryteriów odwoławczych)</a:t>
            </a:r>
          </a:p>
          <a:p>
            <a:pPr marL="14220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RPO zwrócił się do Rzecznika Funduszy Europejskich WK-P </a:t>
            </a:r>
            <a:b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 prośbą o wyjaśnienia</a:t>
            </a:r>
          </a:p>
          <a:p>
            <a:pPr marL="14220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Obecnie trwa analiza tych wyjaśnień w biurze RPO</a:t>
            </a:r>
          </a:p>
          <a:p>
            <a:pPr marL="10791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pl-PL" sz="2200" b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800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2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</a:t>
            </a:r>
            <a:r>
              <a:rPr lang="pl-PL" sz="2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 sprawy: w toku rozpatrywania</a:t>
            </a:r>
            <a:endParaRPr lang="pl-PL" sz="22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F56279A-9BAE-E7B2-B416-43CD8572B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458" y="755501"/>
            <a:ext cx="8856984" cy="1512168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Zestawienie spraw dotyczących niezgodności operacji wspieranych z funduszy UE z zapisami KPP oraz KPON, które wpłynęły do Rzecznika Praw Obywatelskich w 2024 r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(2)</a:t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40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4BBFB-EB80-EF21-6E71-E6BD0B86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AD87BA9-0AE5-631E-30D1-5F3AC3A6E6CB}"/>
              </a:ext>
            </a:extLst>
          </p:cNvPr>
          <p:cNvSpPr txBox="1">
            <a:spLocks/>
          </p:cNvSpPr>
          <p:nvPr/>
        </p:nvSpPr>
        <p:spPr>
          <a:xfrm>
            <a:off x="377354" y="332257"/>
            <a:ext cx="9937103" cy="689516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180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Poprzez formularz zgłoszenia podejrzenia o niezgodności projektu z Kartą praw podstawowych do IZ wpłynęło 5 zgłoszeń od mieszkańców Gminy Łabiszyn dotyczących zmodernizowanej drogi publicznej DW254 na odcinku Brzoza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Łabiszyn (dotyczy projektów: </a:t>
            </a:r>
            <a:r>
              <a:rPr lang="nn-NO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RPKP.05.01.00-04.0001/19</a:t>
            </a: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lang="nn-NO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FEKP.04.03-IZ.00-0002/26</a:t>
            </a: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 </a:t>
            </a:r>
          </a:p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Zgłoszenia, które wpłynęły budzą wątpliwość co do zgodności działań podejmowanych w ramach projektów z zasadami równościowymi, ochrony praw osób starszych oraz osób z niepełnosprawnościami. </a:t>
            </a:r>
          </a:p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zgłoszeniach podejrzenia o niezgodności projektu z Kartą praw podstawowych podjęto kwestię naruszenia: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Art. 21 dotyczącego zakazu dyskryminacji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Art. 25 dotyczącego praw osób starszych do godnego i niezależnego życia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Art. 26 dotyczącego praw osób z niepełnosprawnościami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8AA9E83-616C-BC00-58D5-52C414B8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458" y="413070"/>
            <a:ext cx="8856984" cy="1512168"/>
          </a:xfrm>
        </p:spPr>
        <p:txBody>
          <a:bodyPr>
            <a:normAutofit/>
          </a:bodyPr>
          <a:lstStyle/>
          <a:p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Zestawienie spraw dotyczących niezgodności operacji wspieranych z funduszy UE z zapisami KPP oraz KPON, które wpłynęły do Instytucji Zarządzającej w 2024 r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(1)</a:t>
            </a:r>
          </a:p>
        </p:txBody>
      </p:sp>
    </p:spTree>
    <p:extLst>
      <p:ext uri="{BB962C8B-B14F-4D97-AF65-F5344CB8AC3E}">
        <p14:creationId xmlns:p14="http://schemas.microsoft.com/office/powerpoint/2010/main" val="388366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3474A-34BB-DA88-F5F9-F6645D32A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778BAED-54BA-0361-8C4C-F9F2ABAE8D0C}"/>
              </a:ext>
            </a:extLst>
          </p:cNvPr>
          <p:cNvSpPr txBox="1">
            <a:spLocks/>
          </p:cNvSpPr>
          <p:nvPr/>
        </p:nvSpPr>
        <p:spPr>
          <a:xfrm>
            <a:off x="737974" y="413069"/>
            <a:ext cx="9588773" cy="6967168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91440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91440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pl-PL" sz="2000" b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defTabSz="91440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pl-PL" sz="2000" b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defTabSz="91440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Departament Zarządzania FEdKP zwrócił się do Departamentu Wdrażania FEdKP o skierowanie projektów do kontroli doraźnej o szczegółowe przeprowadzenie czynności kontrolnych w celu wyjaśnienia kwestii wymienionych w zgłoszeniach, dotyczących poszanowania praw podstawowych obywateli</a:t>
            </a:r>
          </a:p>
          <a:p>
            <a:pPr marL="342900" indent="-342900" defTabSz="91440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Odbyło się spotkanie Pana Marszałka Piotra </a:t>
            </a:r>
            <a:r>
              <a:rPr lang="pl-PL" sz="2000" b="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Całbeckiego</a:t>
            </a: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 mieszkańcami Gminy Łabiszyn, które dotyczyło kwestii poruszonych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zgłoszeniach. Na spotkaniu ustalono, iż sprawa drogi DW254 zostanie wyjaśniona oraz zostaną podjęte działania naprawcze. </a:t>
            </a: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</a:t>
            </a:r>
            <a:r>
              <a:rPr lang="pl-PL" sz="2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 sprawy: trwa proces kontrolny, podejmowane są czynności wyjaśniające</a:t>
            </a:r>
            <a:endParaRPr lang="pl-PL" sz="20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94429E4-CA13-CB55-A6C5-62B640D21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66" y="539477"/>
            <a:ext cx="8856984" cy="1512168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Zestawienie spraw dotyczących niezgodności operacji wspieranych z funduszy UE z zapisami KPP oraz KPON, które wpłynęły do Instytucji Zarządzającej w 2024 r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(2)</a:t>
            </a: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Podjęte działania przez IZ: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0830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35B21C-E38F-6257-CF3C-782E8E8713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7354" y="395461"/>
            <a:ext cx="10081120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A03AA1-9C89-C0F4-4E71-D1A52FF65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374" y="1043533"/>
            <a:ext cx="9577064" cy="28083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związku z obowiązkiem przestrzegania Karty Praw Podstawowych (KPP) i Konwencji </a:t>
            </a:r>
            <a:b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Prawach Osób Niepełnosprawnych (KPON) zarówno dla instytucji realizujących Fundusze Europejskie dla Kujaw i Pomorza 2021-2027, jak i beneficjentów, którzy realizują projekty </a:t>
            </a:r>
            <a:b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ramach programu, </a:t>
            </a: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zostały przygotowane procedury zgłoszenia podejrzenia niezgodności </a:t>
            </a:r>
            <a:b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KPP i KPON;</a:t>
            </a:r>
            <a:endParaRPr lang="pl-PL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Procedura dla KPP została przygotowana 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podstawie zał. nr 4 do „Wytycznych dotyczących realizacji zasad równościowych w ramach funduszy unijnych na lata 2021-2027”;</a:t>
            </a:r>
            <a:endParaRPr lang="pl-PL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Procedura dla KPON została przygotowana na podstawie zał. nr 3 do „Wytycznych dotyczących realizacji zasad równościowych w ramach funduszy unijnych na lata 2021-2027”.</a:t>
            </a:r>
            <a:endParaRPr lang="pl-PL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2">
            <a:extLst>
              <a:ext uri="{FF2B5EF4-FFF2-40B4-BE49-F238E27FC236}">
                <a16:creationId xmlns:a16="http://schemas.microsoft.com/office/drawing/2014/main" id="{40D58500-A7FE-510D-385E-924B2A92DEBD}"/>
              </a:ext>
            </a:extLst>
          </p:cNvPr>
          <p:cNvSpPr txBox="1">
            <a:spLocks/>
          </p:cNvSpPr>
          <p:nvPr/>
        </p:nvSpPr>
        <p:spPr>
          <a:xfrm>
            <a:off x="526219" y="3995860"/>
            <a:ext cx="9588773" cy="3168353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Zgodnie z ww. dokumentami, </a:t>
            </a:r>
          </a:p>
          <a:p>
            <a:pPr>
              <a:lnSpc>
                <a:spcPct val="115000"/>
              </a:lnSpc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przypadku błędów, nieprawidłowości związanych ze stosowaniem przepisów KPP lub KPON przez beneficjenta lub przez Instytucję Zarządzającą lub przez Instytucje Pośredniczące (IP WUP, IP ZIT </a:t>
            </a:r>
            <a:r>
              <a:rPr lang="pl-PL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BydOF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IP), istnieje możliwość zgłoszenia podejrzenia niezgodności.</a:t>
            </a: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6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35B21C-E38F-6257-CF3C-782E8E8713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0122" y="269026"/>
            <a:ext cx="10118352" cy="7386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– informacje dodatkowe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ymbol zastępczy zawartości 5">
            <a:extLst>
              <a:ext uri="{FF2B5EF4-FFF2-40B4-BE49-F238E27FC236}">
                <a16:creationId xmlns:a16="http://schemas.microsoft.com/office/drawing/2014/main" id="{2A467AEC-1B78-13BE-59A4-1A2CC4638261}"/>
              </a:ext>
            </a:extLst>
          </p:cNvPr>
          <p:cNvSpPr txBox="1">
            <a:spLocks/>
          </p:cNvSpPr>
          <p:nvPr/>
        </p:nvSpPr>
        <p:spPr>
          <a:xfrm>
            <a:off x="521370" y="1259557"/>
            <a:ext cx="9217024" cy="15522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Procedury znajdują się na stronie:</a:t>
            </a:r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000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 action="ppaction://hlinkfile"/>
              </a:rPr>
              <a:t>funduszeue.kujawsko-pomorskie.pl </a:t>
            </a:r>
            <a:r>
              <a:rPr lang="pl-PL" sz="1600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zakładce „Fundusze bez barier”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5D2F102-09AB-A622-DB29-372805D9B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346" y="2533178"/>
            <a:ext cx="9217024" cy="239878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/>
              </a:rPr>
              <a:t>Procedura składania zgłoszeń o podejrzeniu niezgodności z Kartą Praw Podstawowych (KPP) do praktyki wdrażania programu regionalnego Fundusze Europejskie dla Kujaw i Pomorza 2021-2027</a:t>
            </a:r>
            <a:endParaRPr lang="pl-PL" b="1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Procedura służąca do włączania zapisów Konwencji o Prawach Osób Niepełnosprawnych (KPON) do praktyki wdrażania programu regionalnego Fundusze Europejskie dla Kujaw i Pomorza 2021-2027</a:t>
            </a:r>
            <a:endParaRPr lang="pl-PL" b="1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67D61F22-C576-6ABB-8B6B-ECA3A0F58AFD}"/>
              </a:ext>
            </a:extLst>
          </p:cNvPr>
          <p:cNvSpPr txBox="1">
            <a:spLocks/>
          </p:cNvSpPr>
          <p:nvPr/>
        </p:nvSpPr>
        <p:spPr>
          <a:xfrm>
            <a:off x="340122" y="4893580"/>
            <a:ext cx="9686304" cy="2630673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Podejrzenie niezgodności projektów/działań z KPP lub z KPON może zgłosić: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Każdy podmiot/osoba, w tym organizacje pozarządowe działające na rzecz dostępności lub równego traktowania, 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przypadku KPON – osoba z niepełnosprawnością lub opiekun prawny takiej osoby,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procesie składania zgłoszenia konieczne jest wykazanie interesu faktycznego – musi istnieć podstawa faktyczna dla danej osoby/instytucji do złożenia zgłoszenia.</a:t>
            </a:r>
          </a:p>
          <a:p>
            <a:pPr marL="0" indent="0">
              <a:buFontTx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5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2469B4-F1B5-CC32-BB86-F9526A5D65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6729" y="179437"/>
            <a:ext cx="10118352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– informacje dodatkowe cd.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699ADA-7BA6-087D-5A35-64B327C04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6730" y="971843"/>
            <a:ext cx="9451664" cy="1799882"/>
          </a:xfrm>
        </p:spPr>
        <p:txBody>
          <a:bodyPr>
            <a:normAutofit fontScale="92500" lnSpcReduction="10000"/>
          </a:bodyPr>
          <a:lstStyle/>
          <a:p>
            <a:r>
              <a:rPr lang="pl-PL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Podejrzenie niezgodności projektów/działań z KPP lub z KPON można zgłosić: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pl-PL" sz="1800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Poprzez wypełnienie formularza elektronicznego on-line,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pl-PL" sz="1800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Poprzez wypełnienie formularza w wersji papierowej i przesłanie go drogą elektroniczną lub pocztą lub doręczenie osobiste do urzędu.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57CFA3D-4636-94BB-78B3-FEC4258F5185}"/>
              </a:ext>
            </a:extLst>
          </p:cNvPr>
          <p:cNvSpPr txBox="1">
            <a:spLocks/>
          </p:cNvSpPr>
          <p:nvPr/>
        </p:nvSpPr>
        <p:spPr>
          <a:xfrm>
            <a:off x="286729" y="2553253"/>
            <a:ext cx="10243753" cy="4971000"/>
          </a:xfrm>
          <a:prstGeom prst="rect">
            <a:avLst/>
          </a:prstGeom>
        </p:spPr>
        <p:txBody>
          <a:bodyPr vert="horz" lIns="0" tIns="0" rIns="0" bIns="0" rtlCol="0">
            <a:normAutofit fontScale="47500" lnSpcReduction="20000"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Zgłoszenia o podejrzeniu niezgodności projektu/działań z KPP będą rozpatrywane </a:t>
            </a:r>
            <a:b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w terminie 2 miesięcy od ich wpływu do IZ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Termin może zostać wydłużony w uzasadnionych przypadkach. IZ poinformuje o tym zgłaszającego.</a:t>
            </a:r>
          </a:p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IZ jest zobowiązana do rozpatrzenia zgłoszenia i podjęcia odpowiednich kroków zmierzających do jego uwzględnienia lub odrzucenia.</a:t>
            </a:r>
          </a:p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Anonimowe zgłoszenia nie będą rozpatrywane.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 przypadku potwierdzenia naruszenia przepisów KPP, Instytucja Zarządzająca/Rzecznik Funduszy Europejskich (RFE) powiadamia wnioskodawcę o dalszych możliwościach postępowania w sprawie, tj. zgłoszenia naruszenia np. do Rzecznika Praw Obywatelskich, Państwowej Inspekcji Pracy, Rzecznika Praw Pacjenta lub sądu.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 przypadku naruszenia obowiązujących przepisów prawa, IZ/RFE zawiadamia także właściwe organy ścigania.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IZ/RFE informuje wnioskodawcę o możliwości złożenia skargi do właściwych organów/instytucji niezależnie od wyników przeprowadzonej przez siebie weryfikacji.</a:t>
            </a:r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961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9722" y="3635821"/>
            <a:ext cx="8136521" cy="2302853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Dziękuję za uwagę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Lucyna Tkaczyk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Koordynatorka ds. Karty Praw Podstawowych 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zasad równościowych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e-mail: koordynatorkpp@kujawsko-pomorskie.pl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1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15980</TotalTime>
  <Words>1199</Words>
  <Application>Microsoft Office PowerPoint</Application>
  <PresentationFormat>Niestandardowy</PresentationFormat>
  <Paragraphs>87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Arial</vt:lpstr>
      <vt:lpstr>Calibri</vt:lpstr>
      <vt:lpstr>Gill Sans MT</vt:lpstr>
      <vt:lpstr>Lato</vt:lpstr>
      <vt:lpstr>Open Sans</vt:lpstr>
      <vt:lpstr>Times New Roman</vt:lpstr>
      <vt:lpstr>Wingdings</vt:lpstr>
      <vt:lpstr>Motyw pakietu Office</vt:lpstr>
      <vt:lpstr>Informacja nt. zgłoszeń/skarg dotyczących niezgodności projektów lub działań związanych  z realizacją projektów/wdrażaniem programu  z Kartą Praw Podstawowych (KPP) oraz  z Konwencją o prawach osób niepełnosprawnych (KPON)  </vt:lpstr>
      <vt:lpstr>Zgodnie z instrukcją wykonawczą IZ FEdKP 2021-2027 </vt:lpstr>
      <vt:lpstr>Zakres sprawozdania obejmuje informacje:</vt:lpstr>
      <vt:lpstr>Zestawienie spraw dotyczących niezgodności operacji wspieranych z funduszy UE z zapisami KPP oraz KPON, które wpłynęły do Rzecznika Praw Obywatelskich w 2024 r. (1)</vt:lpstr>
      <vt:lpstr>Zestawienie spraw dotyczących niezgodności operacji wspieranych z funduszy UE z zapisami KPP oraz KPON, które wpłynęły do Rzecznika Praw Obywatelskich w 2024 r. (2) </vt:lpstr>
      <vt:lpstr>Zestawienie spraw dotyczących niezgodności operacji wspieranych z funduszy UE z zapisami KPP oraz KPON, które wpłynęły do Instytucji Zarządzającej w 2024 r. (1)</vt:lpstr>
      <vt:lpstr>Zestawienie spraw dotyczących niezgodności operacji wspieranych z funduszy UE z zapisami KPP oraz KPON, które wpłynęły do Instytucji Zarządzającej w 2024 r. (2)  Podjęte działania przez IZ: </vt:lpstr>
      <vt:lpstr>Procedury zgłaszania niezgodności projektów/działań z KPP i KPON</vt:lpstr>
      <vt:lpstr>Procedury zgłaszania niezgodności projektów/działań z KPP i KPON – informacje dodatkowe</vt:lpstr>
      <vt:lpstr>Procedury zgłaszania niezgodności projektów/działań z KPP i KPON – informacje dodatkowe cd.</vt:lpstr>
      <vt:lpstr>Dziękuję za uwagę . Lucyna Tkaczyk Koordynatorka ds. Karty Praw Podstawowych  i zasad równościowych e-mail: koordynatorkpp@kujawsko-pomorskie.pl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Lucyna Tkaczyk</cp:lastModifiedBy>
  <cp:revision>108</cp:revision>
  <dcterms:created xsi:type="dcterms:W3CDTF">2022-06-22T09:40:44Z</dcterms:created>
  <dcterms:modified xsi:type="dcterms:W3CDTF">2025-06-16T07:16:34Z</dcterms:modified>
</cp:coreProperties>
</file>