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56" r:id="rId2"/>
    <p:sldId id="2641" r:id="rId3"/>
    <p:sldId id="2657" r:id="rId4"/>
    <p:sldId id="2659" r:id="rId5"/>
    <p:sldId id="2660" r:id="rId6"/>
    <p:sldId id="2661" r:id="rId7"/>
    <p:sldId id="2662" r:id="rId8"/>
    <p:sldId id="2663" r:id="rId9"/>
    <p:sldId id="2647" r:id="rId10"/>
    <p:sldId id="2664" r:id="rId11"/>
    <p:sldId id="2665" r:id="rId12"/>
    <p:sldId id="2666" r:id="rId13"/>
    <p:sldId id="2667" r:id="rId14"/>
    <p:sldId id="2650" r:id="rId15"/>
    <p:sldId id="2651" r:id="rId16"/>
    <p:sldId id="2644" r:id="rId17"/>
    <p:sldId id="2658" r:id="rId18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032E603-CCD5-0CE9-F4FC-BF2BA3A8EB82}" name="Dagmara Angowska" initials="DA" userId="S-1-5-21-2619306676-2800222060-3362172700-13716" providerId="AD"/>
  <p188:author id="{17FD3243-B4E6-9E11-EFDD-451324FFD6FA}" name="Łukasz Blachowski" initials="ŁB" userId="S-1-5-21-2619306676-2800222060-3362172700-5540" providerId="AD"/>
  <p188:author id="{F462CFFC-070F-A4BD-0134-D2EF6ADE3FC4}" name="Anna Kacprzak" initials="AK" userId="S-1-5-21-2619306676-2800222060-3362172700-555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97C"/>
    <a:srgbClr val="606A8A"/>
    <a:srgbClr val="FFFFFF"/>
    <a:srgbClr val="2E5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925" autoAdjust="0"/>
  </p:normalViewPr>
  <p:slideViewPr>
    <p:cSldViewPr showGuides="1">
      <p:cViewPr varScale="1">
        <p:scale>
          <a:sx n="84" d="100"/>
          <a:sy n="84" d="100"/>
        </p:scale>
        <p:origin x="1944" y="90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150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1209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4985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CA9D3-B5A1-9E7F-04F3-AFAE3508F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8CDF212-3A09-FBB2-0CDA-F6BB6FE705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9229371-08DE-4D68-D096-8C6D6FEB4D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F6C95F4-F203-6DCE-79AC-B0E13A69EA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0722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F056A-C928-5FBD-FCC1-739672FBD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A0422299-D58E-6A63-73C0-964A549BFD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D3424C4-EE70-745C-3AB1-DBEA5639C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958869A-CF74-3F5F-0F57-6CA7C8AB33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8894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7614A-D83D-D3C3-FA29-D4469404F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C3F20A6-0B67-EF31-A587-A61483F41D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D2A0E4B-79F9-1491-2609-DD4B48355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A0E03B2-45D8-E938-E910-DB49BD9B26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588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37CDD-BAA5-F193-AE0F-EE919D946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7894CCE-3E23-6ABA-71AB-C49FD16CF8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5385BC1-17B0-32B1-24A8-3C203DC3C0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D33DFC3-4FF4-963C-1955-8545362C79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9208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6499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46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5926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27309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3022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8533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078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20.05.2025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20.05.2025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20.05.2025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kujawsko-pomorskie.pl/planowanie-strategiczne-i-przestrzenne/planowanie-strategiczne/programy-rozwoju-strategii-2030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ps.torun.pl/1699-przyjety-regionalny-plan-rozwoju-uslug-spolecznych-i-deinstytucjonalizacji-dla-wojewodztwa-kujawsko-pomorskiego-na-lata-2023-202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442" y="3491805"/>
            <a:ext cx="8136521" cy="1087764"/>
          </a:xfrm>
        </p:spPr>
        <p:txBody>
          <a:bodyPr>
            <a:normAutofit fontScale="90000"/>
          </a:bodyPr>
          <a:lstStyle/>
          <a:p>
            <a:pPr marL="226695" indent="-226695" algn="ctr"/>
            <a:r>
              <a:rPr lang="pl-PL" sz="2700" b="1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Spełnienie warunkowości podstawowej</a:t>
            </a:r>
            <a:br>
              <a:rPr lang="pl-PL" sz="2700" b="1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700" b="1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 ramach programu </a:t>
            </a:r>
            <a:br>
              <a:rPr lang="pl-PL" sz="2700" b="1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700" b="1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Fundusze Europejskie dla Kujaw i Pomorza 2021-2027</a:t>
            </a:r>
            <a:br>
              <a:rPr lang="pl-PL" sz="1800" b="1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br>
              <a:rPr lang="pl-PL" sz="1800" b="1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pl-PL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6" name="Obraz 5" descr="Z lewej strony znak Funduszy Europejskich złożony z symbolu graficznego, nazwy Fundusze Europejskie dla Kujaw i Pomorza, następnie flaga Polski z napisem Rzeczpospolita Polska oraz znak Unii Europejskiej składający się z flagi UE, napisu Dofinansowane przez Unię Europejską, z prawej strony herb Województwa Kujawsko-Pomorskiego, nazwa Samorząd Województwa Kujawsko-Pomorskiego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8" y="6444133"/>
            <a:ext cx="10058400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8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19" y="467469"/>
            <a:ext cx="8640381" cy="610832"/>
          </a:xfrm>
        </p:spPr>
        <p:txBody>
          <a:bodyPr>
            <a:norm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WARUNKI PODSTAWOWE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370" y="1366333"/>
            <a:ext cx="9721080" cy="5833504"/>
          </a:xfrm>
        </p:spPr>
        <p:txBody>
          <a:bodyPr>
            <a:noAutofit/>
          </a:bodyPr>
          <a:lstStyle/>
          <a:p>
            <a:pPr marL="358775" indent="-358775">
              <a:lnSpc>
                <a:spcPct val="120000"/>
              </a:lnSpc>
            </a:pP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celu skutecznego i efektywnego zapewnienia wykorzystania unijnego wsparcia KE, na podstawie art. 15 ROZPORZĄDZENIA PARLAMENTU EUROPEJSKIEGO I RADY (UE) 2021/1060 z dnia 24 czerwca 2021 r., opracowała wykaz warunków podstawowych, a także zestaw obiektywnych kryteriów ich oceny. </a:t>
            </a:r>
          </a:p>
          <a:p>
            <a:pPr marL="0" indent="0">
              <a:lnSpc>
                <a:spcPct val="100000"/>
              </a:lnSpc>
              <a:buNone/>
            </a:pPr>
            <a:endParaRPr lang="pl-PL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58775" indent="-358775">
              <a:lnSpc>
                <a:spcPct val="120000"/>
              </a:lnSpc>
              <a:spcAft>
                <a:spcPts val="2400"/>
              </a:spcAft>
            </a:pP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Każdy warunek podstawowy jest powiązany z celem szczegółowym. </a:t>
            </a:r>
            <a:b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przypadku gdy dany warunek nie zostanie spełniony, wydatki dotyczące operacji wdrażanych w ramach danych celów szczegółowych </a:t>
            </a:r>
            <a:r>
              <a:rPr lang="pl-PL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nie będą refundowane przez KE</a:t>
            </a: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Ponadto, warunki podstawowe muszą być regularnie monitorowane pod kątem ich spełnienia. </a:t>
            </a:r>
            <a:endParaRPr lang="pl-PL" sz="2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Aft>
                <a:spcPts val="1200"/>
              </a:spcAft>
              <a:buNone/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Niespełnienie warunków horyzontalnych = brak CERTYFIKACJI ŚRODKÓW przez KE na całym programie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Niespełnienie warunków tematycznych = brak CERTYFIKACJI ŚRODKÓW przez KE w obszarze tematycznym</a:t>
            </a:r>
          </a:p>
          <a:p>
            <a:pPr marL="0" indent="0" algn="ctr">
              <a:lnSpc>
                <a:spcPct val="100000"/>
              </a:lnSpc>
              <a:buNone/>
            </a:pPr>
            <a:endParaRPr lang="pl-PL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78354" y="7349844"/>
            <a:ext cx="1080000" cy="180000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9266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38" y="251445"/>
            <a:ext cx="10225136" cy="72008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ROZPORZĄDZENIE PARLAMENTU EUROPEJSKIEGO I RADY (UE) 2021/1060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Artykuł 15 Warunki podstawowe</a:t>
            </a:r>
          </a:p>
          <a:p>
            <a:pPr marL="342900" indent="-342900">
              <a:lnSpc>
                <a:spcPct val="100000"/>
              </a:lnSpc>
              <a:buClrTx/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 potrzeby celów szczegółowych w niniejszym rozporządzeniu określono warunki (zwane dalej „warunkami podstawowymi”).</a:t>
            </a:r>
          </a:p>
          <a:p>
            <a:pPr marL="354013" indent="0">
              <a:lnSpc>
                <a:spcPct val="100000"/>
              </a:lnSpc>
              <a:buNone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załączniku III zawarto horyzontalne warunki podstawowe mające zastosowanie do wszystkich celów szczegółowych i kryteria niezbędne do oceny ich spełnienia.</a:t>
            </a:r>
          </a:p>
          <a:p>
            <a:pPr marL="354013" indent="0">
              <a:lnSpc>
                <a:spcPct val="100000"/>
              </a:lnSpc>
              <a:buNone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załączniku IV zawarto tematyczne warunki podstawowe odnoszące się do EFRR, EFS+              i Funduszu Spójności oraz kryteria niezbędne do oceny ich spełnienia. (…)</a:t>
            </a:r>
          </a:p>
          <a:p>
            <a:pPr marL="342900" indent="-342900">
              <a:lnSpc>
                <a:spcPct val="100000"/>
              </a:lnSpc>
              <a:buClrTx/>
              <a:buFont typeface="+mj-lt"/>
              <a:buAutoNum type="arabicPeriod" startAt="3"/>
              <a:tabLst>
                <a:tab pos="263525" algn="l"/>
              </a:tabLst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sytuacji gdy warunek podstawowy nie był spełniony w momencie zatwierdzenia programu lub zmiany programu, państwo członkowskie informuje Komisję, gdy tylko uzna, że warunek podstawowy został spełniony, podając uzasadnienie spełnienia warunku. </a:t>
            </a:r>
          </a:p>
          <a:p>
            <a:pPr marL="342900" indent="-342900">
              <a:lnSpc>
                <a:spcPct val="100000"/>
              </a:lnSpc>
              <a:buClrTx/>
              <a:buFont typeface="+mj-lt"/>
              <a:buAutoNum type="arabicPeriod" startAt="4"/>
              <a:tabLst>
                <a:tab pos="263525" algn="l"/>
              </a:tabLst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Jak najszybciej i nie później niż w terminie trzech miesięcy od otrzymania informacji, o której mowa w ust. 3, Komisja dokonuje oceny i informuje państwo członkowskie w przypadku gdy zgadza się z nim co do tego, że warunek podstawowy został spełniony.(…)</a:t>
            </a:r>
          </a:p>
          <a:p>
            <a:pPr marL="342900" indent="-342900">
              <a:lnSpc>
                <a:spcPct val="100000"/>
              </a:lnSpc>
              <a:buClrTx/>
              <a:buFont typeface="+mj-lt"/>
              <a:buAutoNum type="arabicPeriod" startAt="5"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Bez uszczerbku dla art. 105, </a:t>
            </a:r>
            <a:r>
              <a:rPr lang="pl-P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wydatki dotyczące operacji związanych z celem szczegółowym mogą zostać ujęte we wnioskach o płatność, </a:t>
            </a:r>
            <a:r>
              <a:rPr lang="pl-PL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ale nie są zwracane przez Komisję do czasu poinformowania państwa członkowskiego przez Komisję o spełnieniu warunku podstawowego</a:t>
            </a:r>
            <a:r>
              <a:rPr lang="pl-P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(…)</a:t>
            </a:r>
          </a:p>
          <a:p>
            <a:pPr marL="342900" indent="-342900">
              <a:lnSpc>
                <a:spcPct val="100000"/>
              </a:lnSpc>
              <a:buClrTx/>
              <a:buFont typeface="+mj-lt"/>
              <a:buAutoNum type="arabicPeriod" startAt="6"/>
            </a:pPr>
            <a:r>
              <a:rPr lang="pl-P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Państwo członkowskie zapewnia, by warunki podstawowe były spełniane i przestrzegane przez cały okres programowania. Informuje Komisję o wszelkich zmianach mających wpływ na to, czy warunki podstawowe są spełnione.(…)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306346" y="7308230"/>
            <a:ext cx="1079500" cy="1793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545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C97CD-4FB3-D163-73C9-14F0B879B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F2C2BF-DB8F-FCB4-CB50-D23992341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28" y="262373"/>
            <a:ext cx="8640381" cy="610832"/>
          </a:xfrm>
        </p:spPr>
        <p:txBody>
          <a:bodyPr>
            <a:normAutofit fontScale="90000"/>
          </a:bodyPr>
          <a:lstStyle/>
          <a:p>
            <a:pPr>
              <a:lnSpc>
                <a:spcPts val="30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HORYZONTALNE WARUNKI PODSTAWOWE </a:t>
            </a: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spełnienia warunków w Polsce – stan 31.05.2025 r. </a:t>
            </a:r>
          </a:p>
        </p:txBody>
      </p:sp>
      <p:graphicFrame>
        <p:nvGraphicFramePr>
          <p:cNvPr id="8" name="Tabela 7" descr="&#10;">
            <a:extLst>
              <a:ext uri="{FF2B5EF4-FFF2-40B4-BE49-F238E27FC236}">
                <a16:creationId xmlns:a16="http://schemas.microsoft.com/office/drawing/2014/main" id="{44C92A47-2CED-1127-2E68-6142646C9F6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82461"/>
              </p:ext>
            </p:extLst>
          </p:nvPr>
        </p:nvGraphicFramePr>
        <p:xfrm>
          <a:off x="309186" y="1020024"/>
          <a:ext cx="9861257" cy="547456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72624">
                  <a:extLst>
                    <a:ext uri="{9D8B030D-6E8A-4147-A177-3AD203B41FA5}">
                      <a16:colId xmlns:a16="http://schemas.microsoft.com/office/drawing/2014/main" val="369001454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404569347"/>
                    </a:ext>
                  </a:extLst>
                </a:gridCol>
                <a:gridCol w="4248473">
                  <a:extLst>
                    <a:ext uri="{9D8B030D-6E8A-4147-A177-3AD203B41FA5}">
                      <a16:colId xmlns:a16="http://schemas.microsoft.com/office/drawing/2014/main" val="3638943392"/>
                    </a:ext>
                  </a:extLst>
                </a:gridCol>
              </a:tblGrid>
              <a:tr h="903237"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Warunek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 spełnienia ocena 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spełnienia/status dialogu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326091"/>
                  </a:ext>
                </a:extLst>
              </a:tr>
              <a:tr h="991303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20000"/>
                        </a:lnSpc>
                        <a:buFont typeface="+mj-lt"/>
                        <a:buAutoNum type="arabicPeriod"/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Skuteczne mechanizmy</a:t>
                      </a:r>
                    </a:p>
                    <a:p>
                      <a:pPr marL="354013" indent="0">
                        <a:lnSpc>
                          <a:spcPct val="120000"/>
                        </a:lnSpc>
                        <a:buFont typeface="+mj-lt"/>
                        <a:buNone/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monitorowania rynku zamówień</a:t>
                      </a:r>
                    </a:p>
                    <a:p>
                      <a:pPr marL="354013" indent="0">
                        <a:lnSpc>
                          <a:spcPct val="120000"/>
                        </a:lnSpc>
                        <a:buFont typeface="+mj-lt"/>
                        <a:buNone/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publicznych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 zatwierdzających programy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655302"/>
                  </a:ext>
                </a:extLst>
              </a:tr>
              <a:tr h="1084679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20000"/>
                        </a:lnSpc>
                        <a:buFont typeface="+mj-lt"/>
                        <a:buAutoNum type="arabicPeriod" startAt="2"/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Narzędzia i zdolności</a:t>
                      </a:r>
                    </a:p>
                    <a:p>
                      <a:pPr marL="354013" indent="0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umożliwiające skuteczne</a:t>
                      </a:r>
                    </a:p>
                    <a:p>
                      <a:pPr marL="354013" indent="0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stosowanie zasad pomocy państwa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 zatwierdzających programy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810702"/>
                  </a:ext>
                </a:extLst>
              </a:tr>
              <a:tr h="991303">
                <a:tc>
                  <a:txBody>
                    <a:bodyPr/>
                    <a:lstStyle/>
                    <a:p>
                      <a:pPr marL="342900" indent="-342900" algn="l" defTabSz="1007943" rtl="0" eaLnBrk="1" latinLnBrk="0" hangingPunct="1">
                        <a:lnSpc>
                          <a:spcPct val="120000"/>
                        </a:lnSpc>
                        <a:buFont typeface="+mj-lt"/>
                        <a:buAutoNum type="arabicPeriod" startAt="3"/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Skuteczne stosowanie i wdrażanie Karty praw podstawowych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 zatwierdzających programy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996677"/>
                  </a:ext>
                </a:extLst>
              </a:tr>
              <a:tr h="1300223">
                <a:tc>
                  <a:txBody>
                    <a:bodyPr/>
                    <a:lstStyle/>
                    <a:p>
                      <a:pPr marL="342900" indent="-342900" algn="l" defTabSz="1007943" rtl="0" eaLnBrk="1" latinLnBrk="0" hangingPunct="1">
                        <a:lnSpc>
                          <a:spcPct val="120000"/>
                        </a:lnSpc>
                        <a:buFont typeface="+mj-lt"/>
                        <a:buAutoNum type="arabicPeriod" startAt="4"/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Wdrażanie i stosowanie Konwencji ONZ o prawach osób niepełnosprawnych zgodnie z decyzją Rady 2010/48/WE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</a:t>
                      </a:r>
                    </a:p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zatwierdzających programy</a:t>
                      </a:r>
                    </a:p>
                    <a:p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139386"/>
                  </a:ext>
                </a:extLst>
              </a:tr>
            </a:tbl>
          </a:graphicData>
        </a:graphic>
      </p:graphicFrame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4D6CA5-6708-874C-6814-646AF426D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328" y="6696299"/>
            <a:ext cx="9361040" cy="503538"/>
          </a:xfrm>
        </p:spPr>
        <p:txBody>
          <a:bodyPr>
            <a:noAutofit/>
          </a:bodyPr>
          <a:lstStyle/>
          <a:p>
            <a:pPr marL="450850" indent="-341313">
              <a:lnSpc>
                <a:spcPct val="114000"/>
              </a:lnSpc>
              <a:tabLst>
                <a:tab pos="450850" algn="l"/>
              </a:tabLst>
            </a:pP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FEdKP wykazano spełnienie warunków podstawowych horyzontalnych nr 1, 2, 4 </a:t>
            </a:r>
            <a:r>
              <a:rPr lang="pl-PL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(spełnienie warunku 3 zostanie uwzględnione w renegocjowanej wersji FEdKP)</a:t>
            </a:r>
            <a:endParaRPr lang="pl-PL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EDB68BB-3D36-1B77-E256-6AB3E6C4B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50362" y="7311551"/>
            <a:ext cx="1080000" cy="180000"/>
          </a:xfrm>
        </p:spPr>
        <p:txBody>
          <a:bodyPr/>
          <a:lstStyle/>
          <a:p>
            <a:pPr>
              <a:tabLst>
                <a:tab pos="1074738" algn="l"/>
              </a:tabLst>
            </a:pPr>
            <a:fld id="{EB4015AA-59F6-416B-87A6-8E3D940284E2}" type="slidenum">
              <a:rPr lang="pl-PL" smtClean="0"/>
              <a:pPr>
                <a:tabLst>
                  <a:tab pos="1074738" algn="l"/>
                </a:tabLst>
              </a:pPr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85367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AB64E-1B80-1335-9689-7B5DDA16E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557FE1-7D5F-B2DF-2BBA-E45A058F3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54" y="275639"/>
            <a:ext cx="8640381" cy="911909"/>
          </a:xfrm>
        </p:spPr>
        <p:txBody>
          <a:bodyPr>
            <a:normAutofit fontScale="90000"/>
          </a:bodyPr>
          <a:lstStyle/>
          <a:p>
            <a:pPr>
              <a:lnSpc>
                <a:spcPts val="28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TEMATYCZNE WARUNKI PODSTAWOWE </a:t>
            </a:r>
            <a:r>
              <a:rPr lang="en-US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 </a:t>
            </a:r>
            <a:br>
              <a:rPr lang="pl-PL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spełnienia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warunków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Polsce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stan 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r. 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 z 4)</a:t>
            </a:r>
            <a:br>
              <a:rPr lang="en-US" sz="2400" b="0" strike="noStrike" spc="-1" dirty="0">
                <a:solidFill>
                  <a:schemeClr val="tx1"/>
                </a:solidFill>
                <a:latin typeface="SimSun"/>
              </a:rPr>
            </a:br>
            <a:endParaRPr lang="pl-P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0676F64B-D83A-F230-6C4F-2E6BFC3B4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789236"/>
              </p:ext>
            </p:extLst>
          </p:nvPr>
        </p:nvGraphicFramePr>
        <p:xfrm>
          <a:off x="394628" y="1043533"/>
          <a:ext cx="10081120" cy="609701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1516166387"/>
                    </a:ext>
                  </a:extLst>
                </a:gridCol>
                <a:gridCol w="3943166">
                  <a:extLst>
                    <a:ext uri="{9D8B030D-6E8A-4147-A177-3AD203B41FA5}">
                      <a16:colId xmlns:a16="http://schemas.microsoft.com/office/drawing/2014/main" val="3690014540"/>
                    </a:ext>
                  </a:extLst>
                </a:gridCol>
                <a:gridCol w="1313418">
                  <a:extLst>
                    <a:ext uri="{9D8B030D-6E8A-4147-A177-3AD203B41FA5}">
                      <a16:colId xmlns:a16="http://schemas.microsoft.com/office/drawing/2014/main" val="2404569347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3638943392"/>
                    </a:ext>
                  </a:extLst>
                </a:gridCol>
              </a:tblGrid>
              <a:tr h="888802"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Warunek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 spełnienia ocena 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spełnienia/status dialogu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326091"/>
                  </a:ext>
                </a:extLst>
              </a:tr>
              <a:tr h="888802"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6575" indent="-536575">
                        <a:lnSpc>
                          <a:spcPct val="120000"/>
                        </a:lnSpc>
                        <a:tabLst>
                          <a:tab pos="536575" algn="l"/>
                        </a:tabLst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1.1.  Dobre zarządzanie krajową lub regionalną strategią inteligentnej specjalizacji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</a:t>
                      </a:r>
                    </a:p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zatwierdzających programy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655302"/>
                  </a:ext>
                </a:extLst>
              </a:tr>
              <a:tr h="991630"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6575" indent="-536575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1.2.  Krajowy lub regionalny plan w zakresie sieci szerokopasmowej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</a:t>
                      </a:r>
                    </a:p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zatwierdzających programy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810702"/>
                  </a:ext>
                </a:extLst>
              </a:tr>
              <a:tr h="1422084"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6575" indent="-536575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2.1.  Ramy strategiczne polityki na rzecz wsparcia renowacji</a:t>
                      </a:r>
                    </a:p>
                    <a:p>
                      <a:pPr marL="536575" indent="-536575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budynków pod kątem efektywności energetycznej budynków mieszkalnych i niemieszkalnych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</a:t>
                      </a:r>
                    </a:p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zatwierdzających programy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996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1007943" rtl="0" eaLnBrk="1" latinLnBrk="0" hangingPunct="1"/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07943" rtl="0" eaLnBrk="1" latinLnBrk="0" hangingPunct="1">
                        <a:lnSpc>
                          <a:spcPct val="114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2.2. Zarządzanie w sektorze energii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</a:t>
                      </a:r>
                    </a:p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zatwierdzających programy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139386"/>
                  </a:ext>
                </a:extLst>
              </a:tr>
            </a:tbl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3393A71-C031-1F9D-8CF6-665891905D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12922" y="7379675"/>
            <a:ext cx="1080000" cy="180000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0843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A560B-BC80-C504-B501-2EE85F88D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95060B-61EC-8DB8-F491-8049FB548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54" y="275640"/>
            <a:ext cx="8640381" cy="610832"/>
          </a:xfrm>
        </p:spPr>
        <p:txBody>
          <a:bodyPr>
            <a:normAutofit fontScale="90000"/>
          </a:bodyPr>
          <a:lstStyle/>
          <a:p>
            <a:pPr>
              <a:lnSpc>
                <a:spcPts val="28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TEMATYCZNE WARUNKI PODSTAWOWE </a:t>
            </a:r>
            <a:r>
              <a:rPr lang="en-US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 </a:t>
            </a:r>
            <a:br>
              <a:rPr lang="pl-PL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spełnienia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warunków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Polsce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stan 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r. 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 z 4)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C40C6812-F865-021C-BC84-6DCB947315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299502"/>
              </p:ext>
            </p:extLst>
          </p:nvPr>
        </p:nvGraphicFramePr>
        <p:xfrm>
          <a:off x="243599" y="971525"/>
          <a:ext cx="10286883" cy="64682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14869">
                  <a:extLst>
                    <a:ext uri="{9D8B030D-6E8A-4147-A177-3AD203B41FA5}">
                      <a16:colId xmlns:a16="http://schemas.microsoft.com/office/drawing/2014/main" val="1516166387"/>
                    </a:ext>
                  </a:extLst>
                </a:gridCol>
                <a:gridCol w="3971840">
                  <a:extLst>
                    <a:ext uri="{9D8B030D-6E8A-4147-A177-3AD203B41FA5}">
                      <a16:colId xmlns:a16="http://schemas.microsoft.com/office/drawing/2014/main" val="3690014540"/>
                    </a:ext>
                  </a:extLst>
                </a:gridCol>
                <a:gridCol w="1471051">
                  <a:extLst>
                    <a:ext uri="{9D8B030D-6E8A-4147-A177-3AD203B41FA5}">
                      <a16:colId xmlns:a16="http://schemas.microsoft.com/office/drawing/2014/main" val="2404569347"/>
                    </a:ext>
                  </a:extLst>
                </a:gridCol>
                <a:gridCol w="4329123">
                  <a:extLst>
                    <a:ext uri="{9D8B030D-6E8A-4147-A177-3AD203B41FA5}">
                      <a16:colId xmlns:a16="http://schemas.microsoft.com/office/drawing/2014/main" val="3638943392"/>
                    </a:ext>
                  </a:extLst>
                </a:gridCol>
              </a:tblGrid>
              <a:tr h="572129">
                <a:tc>
                  <a:txBody>
                    <a:bodyPr/>
                    <a:lstStyle/>
                    <a:p>
                      <a:r>
                        <a:rPr lang="pl-PL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Warunek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 spełnienia ocena 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spełnienia/status dialogu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326091"/>
                  </a:ext>
                </a:extLst>
              </a:tr>
              <a:tr h="862107">
                <a:tc>
                  <a:txBody>
                    <a:bodyPr/>
                    <a:lstStyle/>
                    <a:p>
                      <a:r>
                        <a:rPr lang="pl-PL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2.3. Skuteczne wspieranie</a:t>
                      </a:r>
                    </a:p>
                    <a:p>
                      <a:pPr marL="446088" indent="0"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wykorzystania energii odnawialnej w poszczególnych sektorach         i w całej Unii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7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  w ramach decyzji wykonawczych KE zatwierdzających programy</a:t>
                      </a:r>
                      <a:endParaRPr lang="pl-PL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655302"/>
                  </a:ext>
                </a:extLst>
              </a:tr>
              <a:tr h="335822">
                <a:tc>
                  <a:txBody>
                    <a:bodyPr/>
                    <a:lstStyle/>
                    <a:p>
                      <a:r>
                        <a:rPr lang="pl-PL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6088" indent="-446088" algn="l" defTabSz="1007943" rtl="0" eaLnBrk="1" latinLnBrk="0" hangingPunct="1">
                        <a:lnSpc>
                          <a:spcPct val="120000"/>
                        </a:lnSpc>
                        <a:tabLst>
                          <a:tab pos="446088" algn="l"/>
                        </a:tabLst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2.4. Skuteczne ramy zarządzania ryzykiem związanym z klęskami</a:t>
                      </a:r>
                    </a:p>
                    <a:p>
                      <a:pPr marL="446088" indent="0" algn="l" defTabSz="1007943" rtl="0" eaLnBrk="1" latinLnBrk="0" hangingPunct="1">
                        <a:lnSpc>
                          <a:spcPct val="120000"/>
                        </a:lnSpc>
                        <a:tabLst>
                          <a:tab pos="446088" algn="l"/>
                        </a:tabLst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żywiołowymi i katastrofami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7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  w ramach decyzji wykonawczych KE zatwierdzających programy</a:t>
                      </a:r>
                      <a:endParaRPr lang="pl-PL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810702"/>
                  </a:ext>
                </a:extLst>
              </a:tr>
              <a:tr h="281787">
                <a:tc>
                  <a:txBody>
                    <a:bodyPr/>
                    <a:lstStyle/>
                    <a:p>
                      <a:r>
                        <a:rPr lang="pl-PL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2.5. Aktualizowane planowanie</a:t>
                      </a:r>
                    </a:p>
                    <a:p>
                      <a:pPr marL="446088" indent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koniecznych inwestycji w sektorze wodno-ściekowym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7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  w ramach decyzji wykonawczych KE zatwierdzających programy</a:t>
                      </a:r>
                      <a:endParaRPr lang="pl-PL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996677"/>
                  </a:ext>
                </a:extLst>
              </a:tr>
              <a:tr h="862107">
                <a:tc>
                  <a:txBody>
                    <a:bodyPr/>
                    <a:lstStyle/>
                    <a:p>
                      <a:pPr marL="0" algn="l" defTabSz="1007943" rtl="0" eaLnBrk="1" latinLnBrk="0" hangingPunct="1"/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6088" indent="-446088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2.6. Aktualizowane planowanie            w zakresie gospodarowania</a:t>
                      </a:r>
                    </a:p>
                    <a:p>
                      <a:pPr marL="446088" indent="-446088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odpadami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7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  w ramach decyzji wykonawczych KE zatwierdzających programy</a:t>
                      </a:r>
                      <a:endParaRPr lang="pl-PL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139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1007943" rtl="0" eaLnBrk="1" latinLnBrk="0" hangingPunct="1"/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6088" indent="-446088"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2.7. Ramy działań priorytetowych        w przypadku koniecznych środków ochrony obejmujących dofinansowanie unijne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7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</a:p>
                    <a:p>
                      <a:endParaRPr lang="pl-PL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  w ramach decyzji wykonawczych KE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pl-PL" sz="17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zatwierdzających programy</a:t>
                      </a:r>
                      <a:endParaRPr lang="pl-PL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972720"/>
                  </a:ext>
                </a:extLst>
              </a:tr>
            </a:tbl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2ABE06B-9269-5397-CB27-C3BE776A34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68214" y="7353272"/>
            <a:ext cx="1080000" cy="180000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03864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9CB20-0311-A0A1-375A-8F3291450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6A5EC050-486E-F206-7D9E-EBD52A98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890" y="343819"/>
            <a:ext cx="8639175" cy="1081088"/>
          </a:xfrm>
        </p:spPr>
        <p:txBody>
          <a:bodyPr>
            <a:normAutofit fontScale="90000"/>
          </a:bodyPr>
          <a:lstStyle/>
          <a:p>
            <a:pPr>
              <a:lnSpc>
                <a:spcPts val="30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TEMATYCZNE WARUNKI PODSTAWOWE </a:t>
            </a:r>
            <a:r>
              <a:rPr lang="en-US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 </a:t>
            </a:r>
            <a:br>
              <a:rPr lang="pl-PL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spełnienia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warunków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Polsce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stan 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r. 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 z 4)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BA031BB3-566F-5DCD-375F-82D71D3167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307112"/>
              </p:ext>
            </p:extLst>
          </p:nvPr>
        </p:nvGraphicFramePr>
        <p:xfrm>
          <a:off x="389890" y="1107522"/>
          <a:ext cx="10080649" cy="620355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76037">
                  <a:extLst>
                    <a:ext uri="{9D8B030D-6E8A-4147-A177-3AD203B41FA5}">
                      <a16:colId xmlns:a16="http://schemas.microsoft.com/office/drawing/2014/main" val="1516166387"/>
                    </a:ext>
                  </a:extLst>
                </a:gridCol>
                <a:gridCol w="2795803">
                  <a:extLst>
                    <a:ext uri="{9D8B030D-6E8A-4147-A177-3AD203B41FA5}">
                      <a16:colId xmlns:a16="http://schemas.microsoft.com/office/drawing/2014/main" val="369001454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404569347"/>
                    </a:ext>
                  </a:extLst>
                </a:gridCol>
                <a:gridCol w="5340657">
                  <a:extLst>
                    <a:ext uri="{9D8B030D-6E8A-4147-A177-3AD203B41FA5}">
                      <a16:colId xmlns:a16="http://schemas.microsoft.com/office/drawing/2014/main" val="3638943392"/>
                    </a:ext>
                  </a:extLst>
                </a:gridCol>
              </a:tblGrid>
              <a:tr h="929756"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Warunek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 spełnienia ocena 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spełnienia/status dialogu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326091"/>
                  </a:ext>
                </a:extLst>
              </a:tr>
              <a:tr h="1733866"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6088" indent="-446088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3.1. Kompleksowe planowanie transportu na odpowiednim poziomie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 zatwierdzających programy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Decyzja dotycząca właściwych programów regionalnych z 21.03.2024 r. (C(2024)1997).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655302"/>
                  </a:ext>
                </a:extLst>
              </a:tr>
              <a:tr h="1733866"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6088" indent="-446088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4.1. Ramy strategiczne polityki na rzecz aktywnych polityk rynku 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 zatwierdzających programy.</a:t>
                      </a:r>
                    </a:p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Decyzja dotycząca właściwych programów regionalnych z 1.08.2023 r. (C(2023)5373).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810702"/>
                  </a:ext>
                </a:extLst>
              </a:tr>
              <a:tr h="1661378"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6088" indent="-446088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4.2. Krajowe ramy strategiczne na rzecz równouprawnienia płci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 zatwierdzających programy.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pl-PL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Decyzja dotycząca właściwych programów regionalnych z 1.08.2023 r. (C(2023)5373).</a:t>
                      </a:r>
                      <a:endParaRPr lang="pl-PL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996677"/>
                  </a:ext>
                </a:extLst>
              </a:tr>
            </a:tbl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6679B21-F323-C495-8DC0-BFC8146613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69380" y="7350990"/>
            <a:ext cx="1080000" cy="180000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627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16C3C-9F6A-DE5E-D7A1-BB1DE3B5D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A728A0-32F6-8DF2-0D3E-A6D23369516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54" y="275640"/>
            <a:ext cx="8640381" cy="610832"/>
          </a:xfrm>
        </p:spPr>
        <p:txBody>
          <a:bodyPr>
            <a:normAutofit fontScale="90000"/>
          </a:bodyPr>
          <a:lstStyle/>
          <a:p>
            <a:pPr>
              <a:lnSpc>
                <a:spcPts val="30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TEMATYCZNE WARUNKI PODSTAWOWE </a:t>
            </a:r>
            <a:r>
              <a:rPr lang="en-US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 </a:t>
            </a:r>
            <a:br>
              <a:rPr lang="pl-PL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spełnienia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warunków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Polsce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stan 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r. </a:t>
            </a:r>
            <a:r>
              <a:rPr lang="pl-P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 z 4)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7FBB26AC-188F-05A4-07EF-6D5C3090E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758498"/>
              </p:ext>
            </p:extLst>
          </p:nvPr>
        </p:nvGraphicFramePr>
        <p:xfrm>
          <a:off x="377355" y="1049934"/>
          <a:ext cx="10081119" cy="629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1516166387"/>
                    </a:ext>
                  </a:extLst>
                </a:gridCol>
                <a:gridCol w="3024335">
                  <a:extLst>
                    <a:ext uri="{9D8B030D-6E8A-4147-A177-3AD203B41FA5}">
                      <a16:colId xmlns:a16="http://schemas.microsoft.com/office/drawing/2014/main" val="369001454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404569347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3638943392"/>
                    </a:ext>
                  </a:extLst>
                </a:gridCol>
              </a:tblGrid>
              <a:tr h="885429"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Warunek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 spełnienia ocena 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spełnienia/status dialogu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326091"/>
                  </a:ext>
                </a:extLst>
              </a:tr>
              <a:tr h="1106786"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6088" indent="-446088">
                        <a:lnSpc>
                          <a:spcPct val="120000"/>
                        </a:lnSpc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4.3.  Ramy strategiczne polityki na rzecz systemu kształcenia i szkolenia na wszystkich szczeblach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6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 zatwierdzających programy.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Decyzja dotycząca właściwych programów regionalnych z 1.08.2023 r. (C(2023)5373).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655302"/>
                  </a:ext>
                </a:extLst>
              </a:tr>
              <a:tr h="1269115">
                <a:tc>
                  <a:txBody>
                    <a:bodyPr/>
                    <a:lstStyle/>
                    <a:p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6088" indent="-446088">
                        <a:lnSpc>
                          <a:spcPct val="120000"/>
                        </a:lnSpc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4.4.  Krajowe ramy strategiczne polityki na rzecz włączenia społecznego i ograniczenia ubóstwa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 zatwierdzających programy.</a:t>
                      </a:r>
                    </a:p>
                    <a:p>
                      <a:pPr marL="0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Decyzja dotycząca właściwych programów regionalnych z 1.08.2023 r. (C(2023)5373).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810702"/>
                  </a:ext>
                </a:extLst>
              </a:tr>
              <a:tr h="1200115"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6088" indent="-446088" algn="l" defTabSz="1007943" rtl="0" eaLnBrk="1" latinLnBrk="0" hangingPunct="1">
                        <a:lnSpc>
                          <a:spcPct val="120000"/>
                        </a:lnSpc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4.5.  Krajowe strategiczne ramy polityki na rzecz integracji Romów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 zatwierdzających programy.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Decyzja dotycząca właściwych programów regionalnych z 1.08.2023 r. (C(2023)5373).</a:t>
                      </a:r>
                      <a:endParaRPr lang="pl-PL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996677"/>
                  </a:ext>
                </a:extLst>
              </a:tr>
              <a:tr h="1258092"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6088" indent="-446088">
                        <a:lnSpc>
                          <a:spcPct val="120000"/>
                        </a:lnSpc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4.6.  Ramy strategiczne polityki na rzecz opieki zdrowotnej i opieki długoterminowej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Spełniony</a:t>
                      </a:r>
                      <a:endParaRPr lang="pl-PL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l-PL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Warunek uznany formalnie za spełniony w ramach decyzji wykonawczych KE zatwierdzających programy.</a:t>
                      </a:r>
                      <a:endParaRPr lang="pl-PL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Decyzja dotycząca właściwych programów regionalnych z 13.02.2024 r. (C(2024)1044).</a:t>
                      </a:r>
                      <a:endParaRPr lang="pl-PL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330340"/>
                  </a:ext>
                </a:extLst>
              </a:tr>
            </a:tbl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E85027B-C279-BC46-8FE9-18302D28EC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78474" y="7373850"/>
            <a:ext cx="1080000" cy="180000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14657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38" y="359838"/>
            <a:ext cx="10369152" cy="610832"/>
          </a:xfrm>
        </p:spPr>
        <p:txBody>
          <a:bodyPr>
            <a:normAutofit fontScale="90000"/>
          </a:bodyPr>
          <a:lstStyle/>
          <a:p>
            <a:r>
              <a:rPr lang="pl-PL" sz="2700" dirty="0">
                <a:latin typeface="Arial" panose="020B0604020202020204" pitchFamily="34" charset="0"/>
                <a:cs typeface="Arial" panose="020B0604020202020204" pitchFamily="34" charset="0"/>
              </a:rPr>
              <a:t>Warunki tematyczne do spełnienia na poziomie regionalnym:</a:t>
            </a:r>
            <a:br>
              <a:rPr lang="pl-PL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58" y="1259557"/>
            <a:ext cx="9865096" cy="1872208"/>
          </a:xfrm>
        </p:spPr>
        <p:txBody>
          <a:bodyPr>
            <a:noAutofit/>
          </a:bodyPr>
          <a:lstStyle/>
          <a:p>
            <a:pPr marL="446088" indent="-446088">
              <a:lnSpc>
                <a:spcPct val="120000"/>
              </a:lnSpc>
              <a:spcBef>
                <a:spcPts val="300"/>
              </a:spcBef>
              <a:buNone/>
            </a:pPr>
            <a:r>
              <a:rPr lang="pl-P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1.1 Dobre zarządzanie krajową lub regionalną strategią inteligentnej specjalizacji </a:t>
            </a:r>
            <a:r>
              <a:rPr lang="pl-PL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(spełniony na poziomie regionalnym)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3.1 Kompleksowe planowanie transportu na odpowiednim poziomie </a:t>
            </a:r>
          </a:p>
          <a:p>
            <a:pPr marL="354013" indent="92075">
              <a:lnSpc>
                <a:spcPct val="120000"/>
              </a:lnSpc>
              <a:spcBef>
                <a:spcPts val="300"/>
              </a:spcBef>
              <a:buNone/>
            </a:pPr>
            <a:r>
              <a:rPr lang="pl-PL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(spełniony na poziomie regionalnym) </a:t>
            </a: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D2C6CC1A-6B40-105E-2A39-DBB7D15783B3}"/>
              </a:ext>
            </a:extLst>
          </p:cNvPr>
          <p:cNvSpPr txBox="1">
            <a:spLocks/>
          </p:cNvSpPr>
          <p:nvPr/>
        </p:nvSpPr>
        <p:spPr>
          <a:xfrm>
            <a:off x="372978" y="3779837"/>
            <a:ext cx="10202832" cy="10926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32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Warunek tematyczny częściowo wymagany do spełnienia na poziomie regionalnym:</a:t>
            </a:r>
            <a:br>
              <a:rPr lang="pl-PL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95DD1B2-47A5-98CE-E831-FD69B5925062}"/>
              </a:ext>
            </a:extLst>
          </p:cNvPr>
          <p:cNvSpPr txBox="1"/>
          <p:nvPr/>
        </p:nvSpPr>
        <p:spPr>
          <a:xfrm>
            <a:off x="246646" y="4848325"/>
            <a:ext cx="10329164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300"/>
              </a:spcBef>
              <a:buNone/>
              <a:tabLst>
                <a:tab pos="446088" algn="l"/>
              </a:tabLst>
            </a:pPr>
            <a:r>
              <a:rPr lang="pl-PL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4.6 Ramy strategiczne polityki na rzecz opieki zdrowotnej i opieki długoterminowej</a:t>
            </a:r>
          </a:p>
          <a:p>
            <a:pPr marL="446088">
              <a:lnSpc>
                <a:spcPct val="120000"/>
              </a:lnSpc>
              <a:spcBef>
                <a:spcPts val="300"/>
              </a:spcBef>
            </a:pPr>
            <a:r>
              <a:rPr lang="pl-PL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(spełniony na poziomie regionalnym)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78354" y="7379675"/>
            <a:ext cx="1080000" cy="180000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85300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69" y="359837"/>
            <a:ext cx="9793089" cy="899720"/>
          </a:xfrm>
        </p:spPr>
        <p:txBody>
          <a:bodyPr>
            <a:normAutofit fontScale="90000"/>
          </a:bodyPr>
          <a:lstStyle/>
          <a:p>
            <a:pPr marL="446088" indent="-446088">
              <a:lnSpc>
                <a:spcPts val="3000"/>
              </a:lnSpc>
              <a:tabLst>
                <a:tab pos="446088" algn="l"/>
              </a:tabLst>
            </a:pPr>
            <a:r>
              <a:rPr lang="pl-PL" sz="22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1.1 Dobre zarządzanie krajową lub regionalną strategią inteligentnej specjalizacji (1 z 4)</a:t>
            </a:r>
            <a:br>
              <a:rPr lang="pl-PL" sz="2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</a:br>
            <a:br>
              <a:rPr lang="pl-PL" sz="2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</a:br>
            <a:endParaRPr lang="pl-PL" sz="2000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369" y="1259557"/>
            <a:ext cx="9937105" cy="576064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W celu systematycznej weryfikacji w całym okresie programowania 2021-2027 czy ww. warunek jest nadal spełniony IZ FEdKP podjęła następujące działania:</a:t>
            </a:r>
          </a:p>
          <a:p>
            <a:pPr marL="720725" lvl="1" indent="-366713">
              <a:lnSpc>
                <a:spcPct val="120000"/>
              </a:lnSpc>
              <a:spcBef>
                <a:spcPts val="300"/>
              </a:spcBef>
              <a:tabLst>
                <a:tab pos="354013" algn="l"/>
                <a:tab pos="811213" algn="l"/>
              </a:tabLst>
            </a:pP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przyjęto </a:t>
            </a:r>
            <a:r>
              <a:rPr lang="pl-PL" sz="2000" b="1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Regionalną Strategię Inteligentnej Specjalizacji (RIS3) 2021+. 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Województwo Kujawsko-Pomorskie. Perspektywa 2021-2027. Dokument operacyjny dla Strategii rozwoju województwa kujawsko-pomorskiego do 2030 roku – Strategia Przyspieszenia 2030+ przez 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Zarząd Województwa Kujawsko-Pomorskiego uchwałą Nr 27/1066/22 z dnia 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13 lipca 2022 r. </a:t>
            </a:r>
          </a:p>
          <a:p>
            <a:pPr marL="720725" lvl="1" indent="0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  <a:buNone/>
              <a:tabLst>
                <a:tab pos="720725" algn="l"/>
                <a:tab pos="811213" algn="l"/>
              </a:tabLst>
            </a:pP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hlinkClick r:id="rId3"/>
              </a:rPr>
              <a:t>kujawsko-pomorskie.pl/planowanie-strategiczne-i-przestrzenne/planowanie-strategiczne/programy-rozwoju-strategii-2030/</a:t>
            </a: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720725" lvl="1" indent="-366713">
              <a:lnSpc>
                <a:spcPct val="120000"/>
              </a:lnSpc>
              <a:spcBef>
                <a:spcPts val="300"/>
              </a:spcBef>
              <a:tabLst>
                <a:tab pos="446088" algn="l"/>
              </a:tabLst>
            </a:pP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za kształtowanie polityki rozwoju, w tym rozwój potencjału innowacyjnego odpowiada Zarząd Województwa, który dokonał podziału zadań związanych z </a:t>
            </a:r>
            <a:r>
              <a:rPr lang="pl-PL" sz="2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zarządzaniem strategią inteligentnej specjalizacji pomiędzy właściwymi</a:t>
            </a:r>
            <a:r>
              <a:rPr lang="pl-PL" sz="2000" b="1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departamentami Urzędu Marszałkowskiego oraz trzema spółkami (tj. KPFP sp. z o.o., KPCNT sp. z o.o., ROG działające w ramach KPFR sp. z o.o.).</a:t>
            </a:r>
          </a:p>
          <a:p>
            <a:pPr marL="627063" lvl="1" indent="-266700">
              <a:lnSpc>
                <a:spcPct val="100000"/>
              </a:lnSpc>
              <a:spcBef>
                <a:spcPts val="300"/>
              </a:spcBef>
            </a:pP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9538" indent="0">
              <a:lnSpc>
                <a:spcPct val="100000"/>
              </a:lnSpc>
              <a:buNone/>
            </a:pPr>
            <a:endParaRPr lang="pl-PL" sz="28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78474" y="7379675"/>
            <a:ext cx="1080000" cy="18000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669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61" y="359837"/>
            <a:ext cx="9865097" cy="899720"/>
          </a:xfrm>
        </p:spPr>
        <p:txBody>
          <a:bodyPr>
            <a:normAutofit fontScale="90000"/>
          </a:bodyPr>
          <a:lstStyle/>
          <a:p>
            <a:pPr marL="536575" indent="-444500">
              <a:lnSpc>
                <a:spcPts val="3000"/>
              </a:lnSpc>
            </a:pPr>
            <a:r>
              <a:rPr lang="pl-PL" sz="22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1.1 Dobre zarządzanie krajową lub regionalną strategią inteligentnej specjalizacji (2 z 4)</a:t>
            </a:r>
            <a:b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349" y="1331565"/>
            <a:ext cx="10081114" cy="6048672"/>
          </a:xfrm>
        </p:spPr>
        <p:txBody>
          <a:bodyPr>
            <a:noAutofit/>
          </a:bodyPr>
          <a:lstStyle/>
          <a:p>
            <a:pPr marL="982663" lvl="1" indent="-354013">
              <a:lnSpc>
                <a:spcPct val="120000"/>
              </a:lnSpc>
              <a:spcBef>
                <a:spcPts val="300"/>
              </a:spcBef>
            </a:pPr>
            <a:r>
              <a:rPr lang="pl-PL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</a:t>
            </a:r>
            <a:r>
              <a:rPr lang="pl-PL" sz="2000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ealizacja projektu pn. </a:t>
            </a:r>
            <a:r>
              <a:rPr lang="pl-PL" sz="2000" b="1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„</a:t>
            </a:r>
            <a:r>
              <a:rPr lang="pl-PL" sz="2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Proces Przedsiębiorczego Odkrywania na rzecz rozwoju Inteligentnych Specjalizacji regionu”</a:t>
            </a:r>
            <a:r>
              <a:rPr lang="pl-PL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</a:t>
            </a:r>
            <a:r>
              <a:rPr lang="pl-PL" sz="2000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wspieranego </a:t>
            </a:r>
            <a:r>
              <a:rPr lang="pl-PL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ze środków Programu Fundusze Europejskie dla Kujaw i Pomorza 2021-2027. Działania podejmowane w ramach Procesu Przedsiębiorczego Odkrywania mają na celu wspieranie rozwoju Inteligentnych Specjalizacji województwa kujawsko-pomorskiego oraz wzmacnianie współpracy pomiędzy przedstawicielami biznesu, nauki i administracji. Wspólnie wypracowane rozwiązania przyczyniają się </a:t>
            </a:r>
            <a:r>
              <a:rPr lang="pl-PL" sz="2000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diagnozowania aktualnego stanu poszczególnych IS,</a:t>
            </a:r>
            <a:r>
              <a:rPr lang="pl-PL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pl-PL" sz="2000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corocznej aktualizacji analizy wyzwań, w tym analizy wąskich gardeł w rozpowszechnianiu innowacji, </a:t>
            </a:r>
          </a:p>
          <a:p>
            <a:pPr marL="982663" lvl="1" indent="0">
              <a:lnSpc>
                <a:spcPct val="120000"/>
              </a:lnSpc>
              <a:spcBef>
                <a:spcPts val="300"/>
              </a:spcBef>
              <a:buNone/>
              <a:tabLst>
                <a:tab pos="982663" algn="l"/>
              </a:tabLst>
            </a:pPr>
            <a:r>
              <a:rPr lang="pl-PL" sz="2000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 w konsekwencji </a:t>
            </a:r>
            <a:r>
              <a:rPr lang="pl-PL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do budowania silniejszej i bardziej innowacyjnej gospodarki w regionie.</a:t>
            </a:r>
            <a:r>
              <a:rPr lang="pl-PL" sz="2000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marL="358775" lvl="1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pl-PL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</a:t>
            </a:r>
          </a:p>
          <a:p>
            <a:pPr marL="720725" lvl="1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pl-PL" sz="2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Beneficjent: </a:t>
            </a:r>
            <a:r>
              <a:rPr lang="pl-PL" sz="2000" b="1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Kujawsko Pomorski Fundusz Rozwoju Sp. z o.o. (Regionalne Obserwatorium Gospodarcze).</a:t>
            </a:r>
            <a:r>
              <a:rPr lang="pl-PL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marL="358775" lvl="1" indent="0">
              <a:lnSpc>
                <a:spcPct val="120000"/>
              </a:lnSpc>
              <a:spcBef>
                <a:spcPts val="300"/>
              </a:spcBef>
              <a:buNone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8775" lvl="1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1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9538" indent="0">
              <a:lnSpc>
                <a:spcPct val="100000"/>
              </a:lnSpc>
              <a:buNone/>
            </a:pPr>
            <a:endParaRPr lang="pl-PL" sz="28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6463" y="7362245"/>
            <a:ext cx="1080000" cy="180000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16415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17383F-9EBB-8204-B5A7-20B05825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53" y="359838"/>
            <a:ext cx="9936985" cy="971727"/>
          </a:xfrm>
        </p:spPr>
        <p:txBody>
          <a:bodyPr>
            <a:normAutofit/>
          </a:bodyPr>
          <a:lstStyle/>
          <a:p>
            <a:pPr marL="536575" indent="-444500">
              <a:lnSpc>
                <a:spcPts val="3000"/>
              </a:lnSpc>
            </a:pP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1.1 Dobre zarządzanie krajową lub regionalną strategią inteligentnej specjalizacji (3 z 4)</a:t>
            </a:r>
            <a:endParaRPr lang="pl-PL" sz="2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316CEA-0494-4179-7ED7-E29D31B4D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353" y="1331565"/>
            <a:ext cx="9288936" cy="5256266"/>
          </a:xfrm>
        </p:spPr>
        <p:txBody>
          <a:bodyPr/>
          <a:lstStyle/>
          <a:p>
            <a:pPr marL="892175" lvl="1" indent="-355600">
              <a:lnSpc>
                <a:spcPct val="120000"/>
              </a:lnSpc>
              <a:spcBef>
                <a:spcPts val="300"/>
              </a:spcBef>
              <a:tabLst>
                <a:tab pos="536575" algn="l"/>
              </a:tabLst>
            </a:pPr>
            <a:r>
              <a:rPr lang="pl-PL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realizacja projektu dla przedsiębiorstw w formie grantów na tworzenie i rozwój zaplecza B+R, prowadzenie prac badawczo-rozwojowych, zakup prac badawczo-rozwojowych i ich wyników w organizacjach prowadzących badania i upowszechniających wiedzę oraz wsparcia ochrony własności intelektualnej, czy zakupu zaawansowanych usług doradczych/usług proinnowacyjnych – w ramach RIS, mających na celu opracowanie nowych produktów/usług, procesów lub też wprowadzenia znaczących ulepszeń. </a:t>
            </a:r>
          </a:p>
          <a:p>
            <a:pPr marL="358775" lvl="1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pl-PL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 </a:t>
            </a:r>
          </a:p>
          <a:p>
            <a:pPr marL="536575" lvl="1" indent="0">
              <a:lnSpc>
                <a:spcPct val="120000"/>
              </a:lnSpc>
              <a:spcBef>
                <a:spcPts val="300"/>
              </a:spcBef>
              <a:buNone/>
              <a:tabLst>
                <a:tab pos="720725" algn="l"/>
              </a:tabLst>
            </a:pPr>
            <a:r>
              <a:rPr lang="pl-PL" sz="2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Beneficjent: </a:t>
            </a:r>
            <a:r>
              <a:rPr lang="pl-PL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Kujawsko Pomorski Fundusz Pożyczkowy Sp. z o.o.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64BF123-0441-8DF8-AB33-C40707AF80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34338" y="7373850"/>
            <a:ext cx="1080000" cy="180000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6330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23FEB-EE51-25B0-9591-53882962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27E4AF-FEB2-41E5-6F31-D5EC4511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348" y="270085"/>
            <a:ext cx="9865093" cy="917464"/>
          </a:xfrm>
        </p:spPr>
        <p:txBody>
          <a:bodyPr>
            <a:normAutofit fontScale="90000"/>
          </a:bodyPr>
          <a:lstStyle/>
          <a:p>
            <a:pPr marL="446088" indent="-446088">
              <a:lnSpc>
                <a:spcPts val="3000"/>
              </a:lnSpc>
            </a:pPr>
            <a:r>
              <a:rPr lang="pl-PL" sz="22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1.1 Dobre zarządzanie krajową lub regionalną strategią inteligentnej specjalizacji (4 z 4)</a:t>
            </a:r>
            <a:br>
              <a:rPr lang="pl-PL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2E6933-4421-B877-551A-8B3252E17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38" y="1331565"/>
            <a:ext cx="10153126" cy="5958026"/>
          </a:xfrm>
        </p:spPr>
        <p:txBody>
          <a:bodyPr>
            <a:noAutofit/>
          </a:bodyPr>
          <a:lstStyle/>
          <a:p>
            <a:pPr marL="892175" lvl="1" indent="-355600">
              <a:lnSpc>
                <a:spcPct val="120000"/>
              </a:lnSpc>
              <a:spcBef>
                <a:spcPts val="300"/>
              </a:spcBef>
              <a:tabLst>
                <a:tab pos="536575" algn="l"/>
              </a:tabLst>
            </a:pPr>
            <a:r>
              <a:rPr lang="pl-PL" sz="2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utworzono Kujawsko-Pomorskie Centrum Naukowo-Technologiczne im. prof. Jana </a:t>
            </a:r>
            <a:r>
              <a:rPr lang="pl-PL" sz="2000" b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Czochralskiego</a:t>
            </a:r>
            <a:r>
              <a:rPr lang="pl-PL" sz="2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sp. z o.o. </a:t>
            </a:r>
            <a:r>
              <a:rPr lang="pl-PL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jako instytucję kluczową dla sieciowania ekosystemu B+R+I regionu. </a:t>
            </a:r>
          </a:p>
          <a:p>
            <a:pPr marL="892175" lvl="1" indent="-355600">
              <a:lnSpc>
                <a:spcPct val="120000"/>
              </a:lnSpc>
              <a:spcBef>
                <a:spcPts val="300"/>
              </a:spcBef>
              <a:spcAft>
                <a:spcPts val="1200"/>
              </a:spcAft>
              <a:buNone/>
              <a:tabLst>
                <a:tab pos="536575" algn="l"/>
              </a:tabLst>
            </a:pPr>
            <a:r>
              <a:rPr lang="pl-PL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 Złożono wniosek o dofinansowanie, którego celem jest koordynacja i rozwój współpracy w obszarze B+R+I pomiędzy środowiskiem naukowym, IOB i przedsiębiorcami w województwie kujawsko-pomorskim poprzez utworzenie marki INNO-NET (sieć laboratoriów badawczych) w oparciu o istniejący w regionie potencjał B+R, której liderem będzie KPCNT.  </a:t>
            </a:r>
          </a:p>
          <a:p>
            <a:pPr marL="892175" lvl="1" indent="-355600">
              <a:lnSpc>
                <a:spcPct val="120000"/>
              </a:lnSpc>
              <a:spcBef>
                <a:spcPts val="300"/>
              </a:spcBef>
              <a:tabLst>
                <a:tab pos="892175" algn="l"/>
              </a:tabLst>
            </a:pPr>
            <a:r>
              <a:rPr lang="pl-PL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zaplanowano coroczne monitorowanie „poziomu innowacyjności” na podstawie autorskiego „syntetycznego wskaźnika poziomu innowacyjności regionów”.</a:t>
            </a:r>
          </a:p>
          <a:p>
            <a:pPr marL="358775" lvl="1" indent="0">
              <a:lnSpc>
                <a:spcPct val="120000"/>
              </a:lnSpc>
              <a:spcBef>
                <a:spcPts val="300"/>
              </a:spcBef>
              <a:buNone/>
            </a:pPr>
            <a:endParaRPr lang="pl-PL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0363" lvl="1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9538" indent="0">
              <a:lnSpc>
                <a:spcPct val="100000"/>
              </a:lnSpc>
              <a:buNone/>
            </a:pPr>
            <a:endParaRPr lang="pl-PL" sz="28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31B5201-A407-174B-BB3C-1F4BF02498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232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9C453A-933C-A0D7-BE7E-BF2A3DDB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54" y="263285"/>
            <a:ext cx="9289032" cy="610832"/>
          </a:xfrm>
        </p:spPr>
        <p:txBody>
          <a:bodyPr>
            <a:normAutofit fontScale="90000"/>
          </a:bodyPr>
          <a:lstStyle/>
          <a:p>
            <a:pPr marL="182563"/>
            <a:r>
              <a:rPr lang="pl-PL" sz="22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3.1 Kompleksowe planowanie transportu na odpowiednim poziomie (1 z 2)</a:t>
            </a:r>
            <a:br>
              <a:rPr lang="pl-PL" sz="12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39" y="568701"/>
            <a:ext cx="10081120" cy="6839999"/>
          </a:xfrm>
        </p:spPr>
        <p:txBody>
          <a:bodyPr>
            <a:noAutofit/>
          </a:bodyPr>
          <a:lstStyle/>
          <a:p>
            <a:pPr marL="503971" lvl="1" indent="0">
              <a:lnSpc>
                <a:spcPct val="100000"/>
              </a:lnSpc>
              <a:spcBef>
                <a:spcPts val="300"/>
              </a:spcBef>
              <a:buNone/>
              <a:tabLst>
                <a:tab pos="358775" algn="l"/>
              </a:tabLst>
            </a:pPr>
            <a:endParaRPr lang="pl-PL" sz="19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92175" lvl="1" indent="-355600">
              <a:lnSpc>
                <a:spcPct val="114000"/>
              </a:lnSpc>
              <a:spcBef>
                <a:spcPts val="300"/>
              </a:spcBef>
              <a:buFont typeface="Wingdings" panose="05000000000000000000" pitchFamily="2" charset="2"/>
              <a:buChar char="q"/>
              <a:tabLst>
                <a:tab pos="628650" algn="l"/>
              </a:tabLst>
            </a:pP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Spełnienie</a:t>
            </a: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warunku na poziomie krajowym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92175" lvl="1" indent="-355600">
              <a:lnSpc>
                <a:spcPct val="114000"/>
              </a:lnSpc>
              <a:spcBef>
                <a:spcPts val="300"/>
              </a:spcBef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przyjęcie </a:t>
            </a:r>
            <a:r>
              <a:rPr lang="pl-P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Strategii Zrównoważonego Rozwoju Transportu do 2030 r. </a:t>
            </a: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oraz stosownych dokumentów wdrożeniowych a także przygotowanie i wdrożenie Zintegrowanego Modelu Ruchu,</a:t>
            </a:r>
          </a:p>
          <a:p>
            <a:pPr marL="892175" lvl="1" indent="-355600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opracowanie i przyjęcie Krajowego planu na rzecz energii i klimatu na lata 2021-2030 oraz spójnych z nim dokumentów wdrożeniowych,</a:t>
            </a:r>
          </a:p>
          <a:p>
            <a:pPr marL="892175" lvl="1" indent="-355600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przyjęcie stosownych dokumentów wdrożeniowych, obejmujących swym zakresem inwestycje poza korytarzami sieci bazowej TEN-T,</a:t>
            </a:r>
          </a:p>
          <a:p>
            <a:pPr marL="892175" lvl="1" indent="-355600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bieżące przekazywanie informacji do KE w oparciu o przyjęty Narodowy Plan Wdrażania ERTMS w Polsce o statusie zabudowy ERTMS na infrastrukturze kolejowej,</a:t>
            </a:r>
          </a:p>
          <a:p>
            <a:pPr marL="892175" lvl="1" indent="-355600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opracowanie i przyjęcie Krajowych ram polityki rozwoju infrastruktury paliw alternatywnych oraz spójnych z nimi stosownych dokumentów wdrożeniowych,</a:t>
            </a:r>
          </a:p>
          <a:p>
            <a:pPr marL="892175" lvl="1" indent="-355600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opracowanie i przyjęcie Narodowego Programu Bezpieczeństwa Ruchu Drogowego na lata 2021 – 2030 wraz ze stosownymi dokumentami wdrożeniowymi sektora drogowego, obejmującymi kwestie bezpieczeństwa ruchu drogowego,</a:t>
            </a:r>
          </a:p>
          <a:p>
            <a:pPr marL="892175" lvl="1" indent="-355600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ustanowienie Krajowego Programu Kolejowego do 2030 roku (z perspektywą do roku 2032).</a:t>
            </a: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</a:pPr>
            <a:endParaRPr lang="pl-PL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7550" lvl="1" indent="-358775">
              <a:lnSpc>
                <a:spcPct val="100000"/>
              </a:lnSpc>
              <a:spcBef>
                <a:spcPts val="300"/>
              </a:spcBef>
              <a:buNone/>
            </a:pPr>
            <a:endParaRPr lang="pl-PL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1" indent="0">
              <a:lnSpc>
                <a:spcPct val="100000"/>
              </a:lnSpc>
              <a:spcBef>
                <a:spcPts val="300"/>
              </a:spcBef>
              <a:buNone/>
            </a:pPr>
            <a:endParaRPr lang="pl-PL" sz="19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9538" indent="0">
              <a:lnSpc>
                <a:spcPct val="100000"/>
              </a:lnSpc>
              <a:buNone/>
            </a:pPr>
            <a:endParaRPr lang="pl-PL" sz="19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61918" y="7318700"/>
            <a:ext cx="1080000" cy="180000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17140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073B28-D9F3-D284-DD72-B6F3B7F3A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70" y="377222"/>
            <a:ext cx="9289032" cy="576064"/>
          </a:xfrm>
        </p:spPr>
        <p:txBody>
          <a:bodyPr>
            <a:normAutofit fontScale="90000"/>
          </a:bodyPr>
          <a:lstStyle/>
          <a:p>
            <a:r>
              <a:rPr lang="pl-PL" sz="22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3.1 Kompleksowe planowanie transportu na odpowiednim poziomie (2 z 2)</a:t>
            </a:r>
            <a:br>
              <a:rPr lang="pl-PL" sz="22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24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24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22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12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12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pl-PL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2AF562-97FA-39E8-D33E-4EF5BFC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346" y="1259557"/>
            <a:ext cx="10081120" cy="5634864"/>
          </a:xfrm>
        </p:spPr>
        <p:txBody>
          <a:bodyPr>
            <a:noAutofit/>
          </a:bodyPr>
          <a:lstStyle/>
          <a:p>
            <a:pPr marL="811213" indent="-365125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q"/>
              <a:tabLst>
                <a:tab pos="720725" algn="l"/>
                <a:tab pos="1074738" algn="l"/>
              </a:tabLst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Spełnienie warunku na poziomie regionalnym</a:t>
            </a: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marL="536575" indent="92075">
              <a:lnSpc>
                <a:spcPct val="100000"/>
              </a:lnSpc>
              <a:spcBef>
                <a:spcPts val="600"/>
              </a:spcBef>
              <a:buNone/>
            </a:pPr>
            <a:endParaRPr lang="pl-PL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46088" indent="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None/>
              <a:tabLst>
                <a:tab pos="446088" algn="l"/>
              </a:tabLst>
            </a:pP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celu spełnienia warunku na poziomie regionalnym przyjęto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Regionalny Plan </a:t>
            </a:r>
            <a:r>
              <a:rPr lang="pl-P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Transportowy Województwa Kujawsko-Pomorskiego na lata 2021-2027 (RPT)</a:t>
            </a:r>
          </a:p>
          <a:p>
            <a:pPr marL="892175" indent="-446088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RPT został przyjęty uchwałą Nr 25/1265/24 Zarządu Województwa Kujawsko-Pomorskiego z dnia 6.11.2024 r. oraz uzyskał akceptację Komisji Europejskiej</a:t>
            </a:r>
            <a:endParaRPr lang="pl-PL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6088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RPT stanowi uzasadnienie kierunków działań określonych w programie Fundusze Europejskie dla Kujaw i Pomorza 2021-2027, gdzie w ramach Priorytetu 4 Fundusze Europejskie na rzecz spójności i dostępności komunikacyjnej regionu realizowana jest interwencja w zakresie regionalnej infrastruktury transportowej. RPT wskazuje też kierunki działań z zakresu transportu publicznego realizowanych w ramach Priorytetu 3 Fundusze Europejskie na zrównoważony transport miejski.</a:t>
            </a:r>
          </a:p>
          <a:p>
            <a:pPr marL="971550" indent="-3429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pl-PL" sz="2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28650" indent="0">
              <a:lnSpc>
                <a:spcPct val="100000"/>
              </a:lnSpc>
              <a:spcBef>
                <a:spcPts val="600"/>
              </a:spcBef>
              <a:buNone/>
            </a:pPr>
            <a:endParaRPr lang="pl-PL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9538" indent="0">
              <a:lnSpc>
                <a:spcPct val="100000"/>
              </a:lnSpc>
              <a:buNone/>
            </a:pPr>
            <a:endParaRPr lang="pl-PL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EF8AFEB-5868-B8AC-C48F-D173D39F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522370" y="7385640"/>
            <a:ext cx="1006926" cy="179640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90987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45969C-F5EE-FC5E-0B76-A6E57E81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30" y="255180"/>
            <a:ext cx="10369152" cy="1080001"/>
          </a:xfrm>
        </p:spPr>
        <p:txBody>
          <a:bodyPr>
            <a:noAutofit/>
          </a:bodyPr>
          <a:lstStyle/>
          <a:p>
            <a:pPr marL="182563"/>
            <a:r>
              <a:rPr lang="pl-PL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4.6 Ramy strategiczne polityki na rzecz opieki zdrowotnej i opieki długoterminowej</a:t>
            </a:r>
            <a:b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6BA5E7-16B8-F9CC-8BBA-B7EF01D93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354" y="899838"/>
            <a:ext cx="9937104" cy="6264696"/>
          </a:xfrm>
        </p:spPr>
        <p:txBody>
          <a:bodyPr>
            <a:normAutofit fontScale="85000" lnSpcReduction="20000"/>
          </a:bodyPr>
          <a:lstStyle/>
          <a:p>
            <a:pPr marL="536575" lvl="1" indent="-354013">
              <a:lnSpc>
                <a:spcPct val="130000"/>
              </a:lnSpc>
              <a:spcBef>
                <a:spcPts val="300"/>
              </a:spcBef>
              <a:spcAft>
                <a:spcPts val="600"/>
              </a:spcAft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q"/>
              <a:tabLst>
                <a:tab pos="266700" algn="l"/>
              </a:tabLst>
            </a:pPr>
            <a:r>
              <a:rPr lang="pl-PL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Spełnienie</a:t>
            </a:r>
            <a:r>
              <a:rPr lang="pl-PL" sz="22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warunku na poziomie krajowym</a:t>
            </a:r>
            <a:endParaRPr lang="pl-PL" sz="2200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2563" lvl="1" indent="0">
              <a:lnSpc>
                <a:spcPct val="130000"/>
              </a:lnSpc>
              <a:spcBef>
                <a:spcPts val="300"/>
              </a:spcBef>
              <a:buNone/>
              <a:tabLst>
                <a:tab pos="182563" algn="l"/>
                <a:tab pos="266700" algn="l"/>
              </a:tabLst>
            </a:pP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Spełnienie warunku w zakresie opieki zdrowotnej zapewnia przyjęcie</a:t>
            </a:r>
            <a:r>
              <a:rPr lang="pl-PL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pl-PL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28650" lvl="1" indent="-446088">
              <a:lnSpc>
                <a:spcPct val="130000"/>
              </a:lnSpc>
              <a:spcBef>
                <a:spcPts val="300"/>
              </a:spcBef>
              <a:tabLst>
                <a:tab pos="266700" algn="l"/>
              </a:tabLst>
            </a:pP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polityki publicznej „Zdrowa Przyszłość. Ramy strategiczne rozwoju systemu ochrony zdrowia na lata 2021–2027, z perspektywą do 2030 r.”, </a:t>
            </a:r>
          </a:p>
          <a:p>
            <a:pPr marL="628650" lvl="1" indent="-446088">
              <a:lnSpc>
                <a:spcPct val="130000"/>
              </a:lnSpc>
              <a:spcBef>
                <a:spcPts val="300"/>
              </a:spcBef>
              <a:tabLst>
                <a:tab pos="266700" algn="l"/>
              </a:tabLst>
            </a:pP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map potrzeb zdrowotnych oraz krajowego planu transformacji i wojewódzkich planów transformacji, </a:t>
            </a:r>
          </a:p>
          <a:p>
            <a:pPr marL="628650" lvl="1" indent="-446088">
              <a:lnSpc>
                <a:spcPct val="130000"/>
              </a:lnSpc>
              <a:spcBef>
                <a:spcPts val="300"/>
              </a:spcBef>
              <a:spcAft>
                <a:spcPts val="1200"/>
              </a:spcAft>
              <a:tabLst>
                <a:tab pos="266700" algn="l"/>
              </a:tabLst>
            </a:pP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zakresie wykraczającym poza opiekę zdrowotną przyjęcie „Strategii Rozwoju Usług Społecznych, polityka publiczna do roku 2030 (z perspektywą do 2035 r.)” </a:t>
            </a:r>
            <a:r>
              <a:rPr lang="pl-PL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oraz 16 Regionalnych Planów Rozwoju Usług Społecznych i </a:t>
            </a:r>
            <a:r>
              <a:rPr lang="pl-PL" sz="2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Deinstytucjonalizacji</a:t>
            </a:r>
            <a:r>
              <a:rPr lang="pl-PL" sz="2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628650" lvl="1" indent="-446088">
              <a:lnSpc>
                <a:spcPct val="130000"/>
              </a:lnSpc>
              <a:spcBef>
                <a:spcPts val="3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  <a:tabLst>
                <a:tab pos="266700" algn="l"/>
              </a:tabLst>
            </a:pPr>
            <a:r>
              <a:rPr lang="pl-PL" sz="22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Spełnienie warunku na poziomie regionalnym</a:t>
            </a:r>
            <a:r>
              <a:rPr lang="pl-PL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lang="pl-PL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28650" lvl="1" indent="-446088">
              <a:lnSpc>
                <a:spcPct val="130000"/>
              </a:lnSpc>
              <a:spcBef>
                <a:spcPts val="300"/>
              </a:spcBef>
              <a:tabLst>
                <a:tab pos="266700" algn="l"/>
              </a:tabLst>
            </a:pPr>
            <a:r>
              <a:rPr lang="pl-PL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Zarząd Województwa Kujawsko-Pomorskiego </a:t>
            </a: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uchwałą nr 21/1000/23 </a:t>
            </a:r>
            <a:r>
              <a:rPr lang="pl-PL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 maja 2023 roku przyjął</a:t>
            </a: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2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Regionalny plan rozwoju usług społecznych i </a:t>
            </a:r>
            <a:r>
              <a:rPr lang="pl-PL" sz="2200" u="sng" dirty="0" err="1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deinstytucjonalizacji</a:t>
            </a:r>
            <a:r>
              <a:rPr lang="pl-PL" sz="22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 dla Województwa Kujawsko-Pomorskiego na lata 2023-2024</a:t>
            </a: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628650" lvl="1" indent="0">
              <a:lnSpc>
                <a:spcPct val="130000"/>
              </a:lnSpc>
              <a:spcBef>
                <a:spcPts val="300"/>
              </a:spcBef>
              <a:buNone/>
              <a:tabLst>
                <a:tab pos="266700" algn="l"/>
              </a:tabLst>
            </a:pP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(w ramach aktualizacji nastąpiło wydłużenie okresu jego obowiązywania do końca 2025 roku uchwałą nr 41/1897/25 Zarządu Województwa Kujawsko-Pomorskiego z dnia 10 lutego 2025). Planowany termin przyjęcia RPDI na lata 2026-2028 to IV kwartał 2025 roku.</a:t>
            </a:r>
          </a:p>
          <a:p>
            <a:pPr marL="0" indent="0">
              <a:spcBef>
                <a:spcPts val="2400"/>
              </a:spcBef>
              <a:buNone/>
            </a:pPr>
            <a:endParaRPr lang="pl-PL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8775" indent="-358775">
              <a:spcBef>
                <a:spcPts val="2400"/>
              </a:spcBef>
            </a:pPr>
            <a:endParaRPr lang="pl-PL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8775" indent="-358775">
              <a:spcBef>
                <a:spcPts val="2400"/>
              </a:spcBef>
            </a:pPr>
            <a:endParaRPr lang="pl-PL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9041462-0E9B-1144-2BA3-252D7B894C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78354" y="7373850"/>
            <a:ext cx="1080000" cy="180000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50243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442" y="3491805"/>
            <a:ext cx="8136521" cy="1087764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Dziękujemy za uwagę</a:t>
            </a:r>
            <a:b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b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Departament Zarządzania Funduszami Europejskimi dla Kujaw i Pomorza</a:t>
            </a:r>
            <a:b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l-PL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Urząd Marszałkowski Województwa Kujawsko-Pomorskiego </a:t>
            </a: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6" name="Obraz 5" descr="Z lewej strony znak Funduszy Europejskich złożony z symbolu graficznego, nazwy Fundusze Europejskie dla Kujaw i Pomorza, następnie flaga Polski z napisem Rzeczpospolita Polska oraz znak Unii Europejskiej składający się z flagi UE, napisu Dofinansowane przez Unię Europejską, z prawej strony herb Województwa Kujawsko-Pomorskiego, nazwa Samorząd Województwa Kujawsko-Pomorskiego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8" y="6444133"/>
            <a:ext cx="10058400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813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2526</TotalTime>
  <Words>2227</Words>
  <Application>Microsoft Office PowerPoint</Application>
  <PresentationFormat>Niestandardowy</PresentationFormat>
  <Paragraphs>235</Paragraphs>
  <Slides>17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7" baseType="lpstr">
      <vt:lpstr>SimSun</vt:lpstr>
      <vt:lpstr>Arial</vt:lpstr>
      <vt:lpstr>Calibri</vt:lpstr>
      <vt:lpstr>Gill Sans MT</vt:lpstr>
      <vt:lpstr>Open Sans</vt:lpstr>
      <vt:lpstr>Tahoma</vt:lpstr>
      <vt:lpstr>Times New Roman</vt:lpstr>
      <vt:lpstr>Verdana</vt:lpstr>
      <vt:lpstr>Wingdings</vt:lpstr>
      <vt:lpstr>Motyw pakietu Office</vt:lpstr>
      <vt:lpstr>Spełnienie warunkowości podstawowej  w ramach programu  Fundusze Europejskie dla Kujaw i Pomorza 2021-2027  </vt:lpstr>
      <vt:lpstr>WARUNKI PODSTAWOWE</vt:lpstr>
      <vt:lpstr>3</vt:lpstr>
      <vt:lpstr>HORYZONTALNE WARUNKI PODSTAWOWE  Status spełnienia warunków w Polsce – stan 31.05.2025 r. </vt:lpstr>
      <vt:lpstr>TEMATYCZNE WARUNKI PODSTAWOWE   Status spełnienia warunków w Polsce – stan 31.05.2025 r. (1 z 4) </vt:lpstr>
      <vt:lpstr>TEMATYCZNE WARUNKI PODSTAWOWE   Status spełnienia warunków w Polsce – stan 31.05.2025 r. (2 z 4)</vt:lpstr>
      <vt:lpstr>TEMATYCZNE WARUNKI PODSTAWOWE   Status spełnienia warunków w Polsce – stan 31.05.2025 r. (3 z 4)</vt:lpstr>
      <vt:lpstr>TEMATYCZNE WARUNKI PODSTAWOWE   Status spełnienia warunków w Polsce – stan 31.05.2025 r. (4 z 4)</vt:lpstr>
      <vt:lpstr>Warunki tematyczne do spełnienia na poziomie regionalnym: </vt:lpstr>
      <vt:lpstr>1.1 Dobre zarządzanie krajową lub regionalną strategią inteligentnej specjalizacji (1 z 4)  </vt:lpstr>
      <vt:lpstr>1.1 Dobre zarządzanie krajową lub regionalną strategią inteligentnej specjalizacji (2 z 4)   </vt:lpstr>
      <vt:lpstr>1.1 Dobre zarządzanie krajową lub regionalną strategią inteligentnej specjalizacji (3 z 4)</vt:lpstr>
      <vt:lpstr>1.1 Dobre zarządzanie krajową lub regionalną strategią inteligentnej specjalizacji (4 z 4) </vt:lpstr>
      <vt:lpstr>3.1 Kompleksowe planowanie transportu na odpowiednim poziomie (1 z 2)    </vt:lpstr>
      <vt:lpstr>3.1 Kompleksowe planowanie transportu na odpowiednim poziomie (2 z 2)          </vt:lpstr>
      <vt:lpstr>4.6 Ramy strategiczne polityki na rzecz opieki zdrowotnej i opieki długoterminowej </vt:lpstr>
      <vt:lpstr>Dziękujemy za uwagę  Departament Zarządzania Funduszami Europejskimi dla Kujaw i Pomorza Urząd Marszałkowski Województwa Kujawsko-Pomorskiego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Piotr;A.Baranska@kujawsko-pomorskie.pl</dc:creator>
  <cp:lastModifiedBy>Anna Kacprzak</cp:lastModifiedBy>
  <cp:revision>220</cp:revision>
  <cp:lastPrinted>2023-11-10T10:57:20Z</cp:lastPrinted>
  <dcterms:created xsi:type="dcterms:W3CDTF">2022-06-22T09:40:44Z</dcterms:created>
  <dcterms:modified xsi:type="dcterms:W3CDTF">2025-05-20T08:19:06Z</dcterms:modified>
</cp:coreProperties>
</file>