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08" r:id="rId1"/>
  </p:sldMasterIdLst>
  <p:notesMasterIdLst>
    <p:notesMasterId r:id="rId59"/>
  </p:notesMasterIdLst>
  <p:sldIdLst>
    <p:sldId id="2673" r:id="rId2"/>
    <p:sldId id="2674" r:id="rId3"/>
    <p:sldId id="2903" r:id="rId4"/>
    <p:sldId id="2897" r:id="rId5"/>
    <p:sldId id="2675" r:id="rId6"/>
    <p:sldId id="2911" r:id="rId7"/>
    <p:sldId id="2676" r:id="rId8"/>
    <p:sldId id="2680" r:id="rId9"/>
    <p:sldId id="2697" r:id="rId10"/>
    <p:sldId id="2677" r:id="rId11"/>
    <p:sldId id="2679" r:id="rId12"/>
    <p:sldId id="2956" r:id="rId13"/>
    <p:sldId id="2927" r:id="rId14"/>
    <p:sldId id="2928" r:id="rId15"/>
    <p:sldId id="2921" r:id="rId16"/>
    <p:sldId id="2926" r:id="rId17"/>
    <p:sldId id="2958" r:id="rId18"/>
    <p:sldId id="2681" r:id="rId19"/>
    <p:sldId id="2691" r:id="rId20"/>
    <p:sldId id="2947" r:id="rId21"/>
    <p:sldId id="2946" r:id="rId22"/>
    <p:sldId id="2644" r:id="rId23"/>
    <p:sldId id="2645" r:id="rId24"/>
    <p:sldId id="2929" r:id="rId25"/>
    <p:sldId id="2666" r:id="rId26"/>
    <p:sldId id="2948" r:id="rId27"/>
    <p:sldId id="2949" r:id="rId28"/>
    <p:sldId id="2950" r:id="rId29"/>
    <p:sldId id="2951" r:id="rId30"/>
    <p:sldId id="2931" r:id="rId31"/>
    <p:sldId id="2953" r:id="rId32"/>
    <p:sldId id="2952" r:id="rId33"/>
    <p:sldId id="2913" r:id="rId34"/>
    <p:sldId id="2935" r:id="rId35"/>
    <p:sldId id="2954" r:id="rId36"/>
    <p:sldId id="2916" r:id="rId37"/>
    <p:sldId id="2917" r:id="rId38"/>
    <p:sldId id="2647" r:id="rId39"/>
    <p:sldId id="2959" r:id="rId40"/>
    <p:sldId id="2955" r:id="rId41"/>
    <p:sldId id="2938" r:id="rId42"/>
    <p:sldId id="2939" r:id="rId43"/>
    <p:sldId id="2960" r:id="rId44"/>
    <p:sldId id="2940" r:id="rId45"/>
    <p:sldId id="2692" r:id="rId46"/>
    <p:sldId id="2687" r:id="rId47"/>
    <p:sldId id="2919" r:id="rId48"/>
    <p:sldId id="2709" r:id="rId49"/>
    <p:sldId id="2710" r:id="rId50"/>
    <p:sldId id="2920" r:id="rId51"/>
    <p:sldId id="2941" r:id="rId52"/>
    <p:sldId id="2942" r:id="rId53"/>
    <p:sldId id="2945" r:id="rId54"/>
    <p:sldId id="2944" r:id="rId55"/>
    <p:sldId id="2961" r:id="rId56"/>
    <p:sldId id="2962" r:id="rId57"/>
    <p:sldId id="2580" r:id="rId58"/>
  </p:sldIdLst>
  <p:sldSz cx="13439775" cy="7559675"/>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423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lenik Agnieszka" initials="PA" lastIdx="1" clrIdx="0">
    <p:extLst>
      <p:ext uri="{19B8F6BF-5375-455C-9EA6-DF929625EA0E}">
        <p15:presenceInfo xmlns:p15="http://schemas.microsoft.com/office/powerpoint/2012/main" userId="S::Agnieszka.Palenik@mfipr.gov.pl::6a0c958d-6557-4bbd-8aa6-03360055b1e8" providerId="AD"/>
      </p:ext>
    </p:extLst>
  </p:cmAuthor>
  <p:cmAuthor id="2" name="Magdalena Błaszak" initials="MB" lastIdx="2" clrIdx="1">
    <p:extLst>
      <p:ext uri="{19B8F6BF-5375-455C-9EA6-DF929625EA0E}">
        <p15:presenceInfo xmlns:p15="http://schemas.microsoft.com/office/powerpoint/2012/main" userId="S-1-5-21-2619306676-2800222060-3362172700-8710" providerId="AD"/>
      </p:ext>
    </p:extLst>
  </p:cmAuthor>
  <p:cmAuthor id="3" name="Anna Głuszek" initials="AG" lastIdx="11" clrIdx="2">
    <p:extLst>
      <p:ext uri="{19B8F6BF-5375-455C-9EA6-DF929625EA0E}">
        <p15:presenceInfo xmlns:p15="http://schemas.microsoft.com/office/powerpoint/2012/main" userId="28c6fadd772e9a04" providerId="Windows Live"/>
      </p:ext>
    </p:extLst>
  </p:cmAuthor>
  <p:cmAuthor id="4" name="Lucyna Swoińska-Lasota" initials="LSL-BdsS" lastIdx="2" clrIdx="3">
    <p:extLst>
      <p:ext uri="{19B8F6BF-5375-455C-9EA6-DF929625EA0E}">
        <p15:presenceInfo xmlns:p15="http://schemas.microsoft.com/office/powerpoint/2012/main" userId="Lucyna Swoińska-Lasota" providerId="None"/>
      </p:ext>
    </p:extLst>
  </p:cmAuthor>
  <p:cmAuthor id="5" name="Dagmara Angowska" initials="DA" lastIdx="5" clrIdx="4">
    <p:extLst>
      <p:ext uri="{19B8F6BF-5375-455C-9EA6-DF929625EA0E}">
        <p15:presenceInfo xmlns:p15="http://schemas.microsoft.com/office/powerpoint/2012/main" userId="S-1-5-21-2619306676-2800222060-3362172700-137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0A15C55-8517-42AA-B614-E9B94910E393}">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 pośredni 2 — Ak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86925" autoAdjust="0"/>
  </p:normalViewPr>
  <p:slideViewPr>
    <p:cSldViewPr showGuides="1">
      <p:cViewPr varScale="1">
        <p:scale>
          <a:sx n="84" d="100"/>
          <a:sy n="84" d="100"/>
        </p:scale>
        <p:origin x="1218" y="90"/>
      </p:cViewPr>
      <p:guideLst>
        <p:guide orient="horz" pos="2381"/>
        <p:guide pos="42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EEEFF2B-0721-7148-92D1-1650B5B78E9F}" type="datetimeFigureOut">
              <a:rPr lang="pl-PL" smtClean="0"/>
              <a:t>29.07.2025</a:t>
            </a:fld>
            <a:endParaRPr lang="pl-PL"/>
          </a:p>
        </p:txBody>
      </p:sp>
      <p:sp>
        <p:nvSpPr>
          <p:cNvPr id="4" name="Symbol zastępczy obrazu slajd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C02B4DB-5212-AD42-B2C1-BD19AC94D45E}" type="slidenum">
              <a:rPr lang="pl-PL" smtClean="0"/>
              <a:t>‹#›</a:t>
            </a:fld>
            <a:endParaRPr lang="pl-PL"/>
          </a:p>
        </p:txBody>
      </p:sp>
    </p:spTree>
    <p:extLst>
      <p:ext uri="{BB962C8B-B14F-4D97-AF65-F5344CB8AC3E}">
        <p14:creationId xmlns:p14="http://schemas.microsoft.com/office/powerpoint/2010/main" val="1192773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a:t>
            </a:fld>
            <a:endParaRPr lang="pl-PL"/>
          </a:p>
        </p:txBody>
      </p:sp>
    </p:spTree>
    <p:extLst>
      <p:ext uri="{BB962C8B-B14F-4D97-AF65-F5344CB8AC3E}">
        <p14:creationId xmlns:p14="http://schemas.microsoft.com/office/powerpoint/2010/main" val="3477390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a:t>
            </a:fld>
            <a:endParaRPr lang="pl-PL"/>
          </a:p>
        </p:txBody>
      </p:sp>
    </p:spTree>
    <p:extLst>
      <p:ext uri="{BB962C8B-B14F-4D97-AF65-F5344CB8AC3E}">
        <p14:creationId xmlns:p14="http://schemas.microsoft.com/office/powerpoint/2010/main" val="2590088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5C086-E7DE-ABFB-9BFD-703D50ED5B9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46C33B0C-EB07-89B8-624F-F933D50B623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40659AB-4D06-26A2-87D6-D2173EB1A8D2}"/>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ED2248B4-C78B-0389-519A-E0F145D632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358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CD9AA-77AC-99B5-1395-DE806F402B4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E7E6BE2B-30A9-5E42-EDA9-732DD1CE281A}"/>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DB81E15-2D24-ED92-03A4-DF8B14F0C240}"/>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DC120624-56DD-F45D-29E3-861DD47CD2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84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a:t>
            </a:fld>
            <a:endParaRPr lang="pl-PL"/>
          </a:p>
        </p:txBody>
      </p:sp>
    </p:spTree>
    <p:extLst>
      <p:ext uri="{BB962C8B-B14F-4D97-AF65-F5344CB8AC3E}">
        <p14:creationId xmlns:p14="http://schemas.microsoft.com/office/powerpoint/2010/main" val="646468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5F7E4-81E2-3338-6B07-B423BC0169C7}"/>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CCD73CA-1840-939E-2262-C99E7875A76F}"/>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CB2DD25-EA77-9ADA-B40D-1BC8C061EB98}"/>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0C40C8CB-DC27-2EA1-B65B-98D9A80756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159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7</a:t>
            </a:fld>
            <a:endParaRPr lang="pl-PL"/>
          </a:p>
        </p:txBody>
      </p:sp>
    </p:spTree>
    <p:extLst>
      <p:ext uri="{BB962C8B-B14F-4D97-AF65-F5344CB8AC3E}">
        <p14:creationId xmlns:p14="http://schemas.microsoft.com/office/powerpoint/2010/main" val="1205229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8</a:t>
            </a:fld>
            <a:endParaRPr lang="pl-PL"/>
          </a:p>
        </p:txBody>
      </p:sp>
    </p:spTree>
    <p:extLst>
      <p:ext uri="{BB962C8B-B14F-4D97-AF65-F5344CB8AC3E}">
        <p14:creationId xmlns:p14="http://schemas.microsoft.com/office/powerpoint/2010/main" val="2098028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9</a:t>
            </a:fld>
            <a:endParaRPr lang="pl-PL"/>
          </a:p>
        </p:txBody>
      </p:sp>
    </p:spTree>
    <p:extLst>
      <p:ext uri="{BB962C8B-B14F-4D97-AF65-F5344CB8AC3E}">
        <p14:creationId xmlns:p14="http://schemas.microsoft.com/office/powerpoint/2010/main" val="3278234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10</a:t>
            </a:fld>
            <a:endParaRPr lang="pl-PL"/>
          </a:p>
        </p:txBody>
      </p:sp>
    </p:spTree>
    <p:extLst>
      <p:ext uri="{BB962C8B-B14F-4D97-AF65-F5344CB8AC3E}">
        <p14:creationId xmlns:p14="http://schemas.microsoft.com/office/powerpoint/2010/main" val="1811614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11</a:t>
            </a:fld>
            <a:endParaRPr lang="pl-PL"/>
          </a:p>
        </p:txBody>
      </p:sp>
    </p:spTree>
    <p:extLst>
      <p:ext uri="{BB962C8B-B14F-4D97-AF65-F5344CB8AC3E}">
        <p14:creationId xmlns:p14="http://schemas.microsoft.com/office/powerpoint/2010/main" val="232699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99E87-E48B-1630-EAB4-C8ECF19E2980}"/>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2AA8CF2-57E2-02CF-5367-4F5B408FCDEA}"/>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52269FE-771C-C6F9-6705-E1B38369D70F}"/>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CEF80A0B-04FE-EA26-78DD-24B609C05DE8}"/>
              </a:ext>
            </a:extLst>
          </p:cNvPr>
          <p:cNvSpPr>
            <a:spLocks noGrp="1"/>
          </p:cNvSpPr>
          <p:nvPr>
            <p:ph type="sldNum" sz="quarter" idx="5"/>
          </p:nvPr>
        </p:nvSpPr>
        <p:spPr/>
        <p:txBody>
          <a:bodyPr/>
          <a:lstStyle/>
          <a:p>
            <a:fld id="{2C02B4DB-5212-AD42-B2C1-BD19AC94D45E}" type="slidenum">
              <a:rPr lang="pl-PL" smtClean="0"/>
              <a:t>12</a:t>
            </a:fld>
            <a:endParaRPr lang="pl-PL"/>
          </a:p>
        </p:txBody>
      </p:sp>
    </p:spTree>
    <p:extLst>
      <p:ext uri="{BB962C8B-B14F-4D97-AF65-F5344CB8AC3E}">
        <p14:creationId xmlns:p14="http://schemas.microsoft.com/office/powerpoint/2010/main" val="3180033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08DC0-124C-65B1-1E21-23A95D1CC108}"/>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0E966E01-9567-8F8F-5B0C-8220880E4880}"/>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3E044DA8-F753-13E3-B04E-C7244936A00E}"/>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7A575272-8B13-F8C2-A27E-A0DEDB28D259}"/>
              </a:ext>
            </a:extLst>
          </p:cNvPr>
          <p:cNvSpPr>
            <a:spLocks noGrp="1"/>
          </p:cNvSpPr>
          <p:nvPr>
            <p:ph type="sldNum" sz="quarter" idx="5"/>
          </p:nvPr>
        </p:nvSpPr>
        <p:spPr/>
        <p:txBody>
          <a:bodyPr/>
          <a:lstStyle/>
          <a:p>
            <a:fld id="{2C02B4DB-5212-AD42-B2C1-BD19AC94D45E}" type="slidenum">
              <a:rPr lang="pl-PL" smtClean="0"/>
              <a:t>13</a:t>
            </a:fld>
            <a:endParaRPr lang="pl-PL"/>
          </a:p>
        </p:txBody>
      </p:sp>
    </p:spTree>
    <p:extLst>
      <p:ext uri="{BB962C8B-B14F-4D97-AF65-F5344CB8AC3E}">
        <p14:creationId xmlns:p14="http://schemas.microsoft.com/office/powerpoint/2010/main" val="3568098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47D02-19D4-7D9F-8221-EE8096C1E11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348A61A6-D95B-3E7F-7F95-8D58135A04DD}"/>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3B8D388-C9FF-D250-A3A3-5672FAA5F9B6}"/>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63F6A54B-E66A-A102-8FA5-22682530CD52}"/>
              </a:ext>
            </a:extLst>
          </p:cNvPr>
          <p:cNvSpPr>
            <a:spLocks noGrp="1"/>
          </p:cNvSpPr>
          <p:nvPr>
            <p:ph type="sldNum" sz="quarter" idx="5"/>
          </p:nvPr>
        </p:nvSpPr>
        <p:spPr/>
        <p:txBody>
          <a:bodyPr/>
          <a:lstStyle/>
          <a:p>
            <a:fld id="{2C02B4DB-5212-AD42-B2C1-BD19AC94D45E}" type="slidenum">
              <a:rPr lang="pl-PL" smtClean="0"/>
              <a:t>14</a:t>
            </a:fld>
            <a:endParaRPr lang="pl-PL"/>
          </a:p>
        </p:txBody>
      </p:sp>
    </p:spTree>
    <p:extLst>
      <p:ext uri="{BB962C8B-B14F-4D97-AF65-F5344CB8AC3E}">
        <p14:creationId xmlns:p14="http://schemas.microsoft.com/office/powerpoint/2010/main" val="373683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1132E-CD70-6960-4A70-19F3BC0A00D0}"/>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88BCC35D-A217-8D4B-9872-7BA5BDF8C8A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E20F6BF-572D-9131-4972-EBEA493DF274}"/>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BF301D35-DDE9-FCD8-9BF7-ADCEE7379C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9398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00C52-46C5-6074-007C-A03272C1ACE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1FC0E087-74D4-CFE3-77E2-E4C9D5617DB8}"/>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FBD0577-6A95-2F2A-A73E-94FE9CD8B961}"/>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A1260BD8-CB4C-FE03-B871-24B3E6D0CB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955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1F027-5358-3207-89D3-09163A20A14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3BACC9F3-BBDE-5D2B-0DF0-786A3CD8848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F6C311B1-831F-0938-0EC9-16EAE8465F8E}"/>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7FDCCFEE-346E-39FA-CE1B-36C0C64480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258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18</a:t>
            </a:fld>
            <a:endParaRPr lang="pl-PL"/>
          </a:p>
        </p:txBody>
      </p:sp>
    </p:spTree>
    <p:extLst>
      <p:ext uri="{BB962C8B-B14F-4D97-AF65-F5344CB8AC3E}">
        <p14:creationId xmlns:p14="http://schemas.microsoft.com/office/powerpoint/2010/main" val="3728767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19</a:t>
            </a:fld>
            <a:endParaRPr lang="pl-PL"/>
          </a:p>
        </p:txBody>
      </p:sp>
    </p:spTree>
    <p:extLst>
      <p:ext uri="{BB962C8B-B14F-4D97-AF65-F5344CB8AC3E}">
        <p14:creationId xmlns:p14="http://schemas.microsoft.com/office/powerpoint/2010/main" val="692040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0E9AE-31B5-4EB7-916B-8B7F9A2E5900}"/>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37D62736-476E-3123-0887-53D61D24DA78}"/>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18739A5-53F6-5993-55AF-EE8DA56D0D8A}"/>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FFD6B808-EB49-6FC5-AF7A-4AB118B3AC34}"/>
              </a:ext>
            </a:extLst>
          </p:cNvPr>
          <p:cNvSpPr>
            <a:spLocks noGrp="1"/>
          </p:cNvSpPr>
          <p:nvPr>
            <p:ph type="sldNum" sz="quarter" idx="5"/>
          </p:nvPr>
        </p:nvSpPr>
        <p:spPr/>
        <p:txBody>
          <a:bodyPr/>
          <a:lstStyle/>
          <a:p>
            <a:fld id="{2C02B4DB-5212-AD42-B2C1-BD19AC94D45E}" type="slidenum">
              <a:rPr lang="pl-PL" smtClean="0"/>
              <a:t>20</a:t>
            </a:fld>
            <a:endParaRPr lang="pl-PL"/>
          </a:p>
        </p:txBody>
      </p:sp>
    </p:spTree>
    <p:extLst>
      <p:ext uri="{BB962C8B-B14F-4D97-AF65-F5344CB8AC3E}">
        <p14:creationId xmlns:p14="http://schemas.microsoft.com/office/powerpoint/2010/main" val="599338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1190F-D4F3-EF5F-9EA9-0E9978F34C0D}"/>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D8E1825-6AC9-B3A3-48B6-DB1F75090999}"/>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AFACC8B-9A60-1AEC-30E9-B63D9C05CFAA}"/>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64C8B08D-9F5B-1E69-8B37-76D86EC8D44B}"/>
              </a:ext>
            </a:extLst>
          </p:cNvPr>
          <p:cNvSpPr>
            <a:spLocks noGrp="1"/>
          </p:cNvSpPr>
          <p:nvPr>
            <p:ph type="sldNum" sz="quarter" idx="5"/>
          </p:nvPr>
        </p:nvSpPr>
        <p:spPr/>
        <p:txBody>
          <a:bodyPr/>
          <a:lstStyle/>
          <a:p>
            <a:fld id="{168C507C-8A59-4616-9AEF-C16FCD2E3764}" type="slidenum">
              <a:rPr lang="pl-PL" smtClean="0"/>
              <a:t>21</a:t>
            </a:fld>
            <a:endParaRPr lang="pl-PL"/>
          </a:p>
        </p:txBody>
      </p:sp>
    </p:spTree>
    <p:extLst>
      <p:ext uri="{BB962C8B-B14F-4D97-AF65-F5344CB8AC3E}">
        <p14:creationId xmlns:p14="http://schemas.microsoft.com/office/powerpoint/2010/main" val="2064367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22</a:t>
            </a:fld>
            <a:endParaRPr lang="pl-PL"/>
          </a:p>
        </p:txBody>
      </p:sp>
    </p:spTree>
    <p:extLst>
      <p:ext uri="{BB962C8B-B14F-4D97-AF65-F5344CB8AC3E}">
        <p14:creationId xmlns:p14="http://schemas.microsoft.com/office/powerpoint/2010/main" val="4007441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23</a:t>
            </a:fld>
            <a:endParaRPr lang="pl-PL"/>
          </a:p>
        </p:txBody>
      </p:sp>
    </p:spTree>
    <p:extLst>
      <p:ext uri="{BB962C8B-B14F-4D97-AF65-F5344CB8AC3E}">
        <p14:creationId xmlns:p14="http://schemas.microsoft.com/office/powerpoint/2010/main" val="41528080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BE221-9690-E85F-E28A-6D97F715CDB7}"/>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9437152B-CF9B-D17F-347A-E22B64ED881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3A14D68C-DDA3-E8D7-B0D5-2519AFA7AD3D}"/>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10800DBB-AF87-D961-A0E1-19736EDAAECF}"/>
              </a:ext>
            </a:extLst>
          </p:cNvPr>
          <p:cNvSpPr>
            <a:spLocks noGrp="1"/>
          </p:cNvSpPr>
          <p:nvPr>
            <p:ph type="sldNum" sz="quarter" idx="5"/>
          </p:nvPr>
        </p:nvSpPr>
        <p:spPr/>
        <p:txBody>
          <a:bodyPr/>
          <a:lstStyle/>
          <a:p>
            <a:fld id="{168C507C-8A59-4616-9AEF-C16FCD2E3764}" type="slidenum">
              <a:rPr lang="pl-PL" smtClean="0"/>
              <a:t>24</a:t>
            </a:fld>
            <a:endParaRPr lang="pl-PL"/>
          </a:p>
        </p:txBody>
      </p:sp>
    </p:spTree>
    <p:extLst>
      <p:ext uri="{BB962C8B-B14F-4D97-AF65-F5344CB8AC3E}">
        <p14:creationId xmlns:p14="http://schemas.microsoft.com/office/powerpoint/2010/main" val="1224039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25</a:t>
            </a:fld>
            <a:endParaRPr lang="pl-PL"/>
          </a:p>
        </p:txBody>
      </p:sp>
    </p:spTree>
    <p:extLst>
      <p:ext uri="{BB962C8B-B14F-4D97-AF65-F5344CB8AC3E}">
        <p14:creationId xmlns:p14="http://schemas.microsoft.com/office/powerpoint/2010/main" val="36971482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F26DF-E4CE-E84C-995D-6CC27573C9C6}"/>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41C3D907-742D-5691-53A8-2324A11ACA83}"/>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96838F66-DCF5-93F3-1F0B-5C59A57D3C3D}"/>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7619E30E-E8EB-1FD5-B6F7-A50CB943AB07}"/>
              </a:ext>
            </a:extLst>
          </p:cNvPr>
          <p:cNvSpPr>
            <a:spLocks noGrp="1"/>
          </p:cNvSpPr>
          <p:nvPr>
            <p:ph type="sldNum" sz="quarter" idx="5"/>
          </p:nvPr>
        </p:nvSpPr>
        <p:spPr/>
        <p:txBody>
          <a:bodyPr/>
          <a:lstStyle/>
          <a:p>
            <a:fld id="{2C02B4DB-5212-AD42-B2C1-BD19AC94D45E}" type="slidenum">
              <a:rPr lang="pl-PL" smtClean="0"/>
              <a:t>26</a:t>
            </a:fld>
            <a:endParaRPr lang="pl-PL"/>
          </a:p>
        </p:txBody>
      </p:sp>
    </p:spTree>
    <p:extLst>
      <p:ext uri="{BB962C8B-B14F-4D97-AF65-F5344CB8AC3E}">
        <p14:creationId xmlns:p14="http://schemas.microsoft.com/office/powerpoint/2010/main" val="4185021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875D1-DEB2-D132-C3C6-6D1626371D0F}"/>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55FE425D-5290-5E09-44A2-3F1939C76E7F}"/>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6604F12-0CB5-4C3E-A237-64D746A90D5B}"/>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5ECA0854-107F-F3B9-A298-4FBCCB661BBB}"/>
              </a:ext>
            </a:extLst>
          </p:cNvPr>
          <p:cNvSpPr>
            <a:spLocks noGrp="1"/>
          </p:cNvSpPr>
          <p:nvPr>
            <p:ph type="sldNum" sz="quarter" idx="5"/>
          </p:nvPr>
        </p:nvSpPr>
        <p:spPr/>
        <p:txBody>
          <a:bodyPr/>
          <a:lstStyle/>
          <a:p>
            <a:fld id="{2C02B4DB-5212-AD42-B2C1-BD19AC94D45E}" type="slidenum">
              <a:rPr lang="pl-PL" smtClean="0"/>
              <a:t>27</a:t>
            </a:fld>
            <a:endParaRPr lang="pl-PL"/>
          </a:p>
        </p:txBody>
      </p:sp>
    </p:spTree>
    <p:extLst>
      <p:ext uri="{BB962C8B-B14F-4D97-AF65-F5344CB8AC3E}">
        <p14:creationId xmlns:p14="http://schemas.microsoft.com/office/powerpoint/2010/main" val="25191392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6AEF1-F807-F1FC-3955-5C39CE8540F7}"/>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3037F2A9-6E97-2EB1-40D7-4CEDA98B20A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9A9E26A-FBA6-E9CE-E0A6-4431C92A94E5}"/>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E0DD1D09-C2F9-E3A8-542D-4E343E215C4C}"/>
              </a:ext>
            </a:extLst>
          </p:cNvPr>
          <p:cNvSpPr>
            <a:spLocks noGrp="1"/>
          </p:cNvSpPr>
          <p:nvPr>
            <p:ph type="sldNum" sz="quarter" idx="5"/>
          </p:nvPr>
        </p:nvSpPr>
        <p:spPr/>
        <p:txBody>
          <a:bodyPr/>
          <a:lstStyle/>
          <a:p>
            <a:fld id="{2C02B4DB-5212-AD42-B2C1-BD19AC94D45E}" type="slidenum">
              <a:rPr lang="pl-PL" smtClean="0"/>
              <a:t>28</a:t>
            </a:fld>
            <a:endParaRPr lang="pl-PL"/>
          </a:p>
        </p:txBody>
      </p:sp>
    </p:spTree>
    <p:extLst>
      <p:ext uri="{BB962C8B-B14F-4D97-AF65-F5344CB8AC3E}">
        <p14:creationId xmlns:p14="http://schemas.microsoft.com/office/powerpoint/2010/main" val="27755005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FB610-F6E4-A6B9-CA32-109BD0B8DA56}"/>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838B91E9-8FD8-699F-BCD6-F3ED9D4331BA}"/>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FC75997-CFA8-04DF-D449-929458AF7D08}"/>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03A71FFD-BA3D-DEFA-5412-D90AEF9A3527}"/>
              </a:ext>
            </a:extLst>
          </p:cNvPr>
          <p:cNvSpPr>
            <a:spLocks noGrp="1"/>
          </p:cNvSpPr>
          <p:nvPr>
            <p:ph type="sldNum" sz="quarter" idx="5"/>
          </p:nvPr>
        </p:nvSpPr>
        <p:spPr/>
        <p:txBody>
          <a:bodyPr/>
          <a:lstStyle/>
          <a:p>
            <a:fld id="{2C02B4DB-5212-AD42-B2C1-BD19AC94D45E}" type="slidenum">
              <a:rPr lang="pl-PL" smtClean="0"/>
              <a:t>29</a:t>
            </a:fld>
            <a:endParaRPr lang="pl-PL"/>
          </a:p>
        </p:txBody>
      </p:sp>
    </p:spTree>
    <p:extLst>
      <p:ext uri="{BB962C8B-B14F-4D97-AF65-F5344CB8AC3E}">
        <p14:creationId xmlns:p14="http://schemas.microsoft.com/office/powerpoint/2010/main" val="31179749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F2E4C-529C-202D-E882-A840E9C2409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EF178806-6949-CCFF-E352-324FAED2C7F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B3ED2A3-F953-351C-4D68-0864654BBDF2}"/>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EC23E0C4-CDF0-4C99-D6F9-75EDFF64CD09}"/>
              </a:ext>
            </a:extLst>
          </p:cNvPr>
          <p:cNvSpPr>
            <a:spLocks noGrp="1"/>
          </p:cNvSpPr>
          <p:nvPr>
            <p:ph type="sldNum" sz="quarter" idx="5"/>
          </p:nvPr>
        </p:nvSpPr>
        <p:spPr/>
        <p:txBody>
          <a:bodyPr/>
          <a:lstStyle/>
          <a:p>
            <a:fld id="{2C02B4DB-5212-AD42-B2C1-BD19AC94D45E}" type="slidenum">
              <a:rPr lang="pl-PL" smtClean="0"/>
              <a:t>30</a:t>
            </a:fld>
            <a:endParaRPr lang="pl-PL"/>
          </a:p>
        </p:txBody>
      </p:sp>
    </p:spTree>
    <p:extLst>
      <p:ext uri="{BB962C8B-B14F-4D97-AF65-F5344CB8AC3E}">
        <p14:creationId xmlns:p14="http://schemas.microsoft.com/office/powerpoint/2010/main" val="13128190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8F9CB-A8F1-6D91-98CA-B18B3C19633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4973C83-5D33-FA45-7950-E272672BA579}"/>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BCE155D-FFA1-1161-09E2-4671119B85F2}"/>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A58E92EC-CA70-CE7F-D0D0-8744C5E26181}"/>
              </a:ext>
            </a:extLst>
          </p:cNvPr>
          <p:cNvSpPr>
            <a:spLocks noGrp="1"/>
          </p:cNvSpPr>
          <p:nvPr>
            <p:ph type="sldNum" sz="quarter" idx="5"/>
          </p:nvPr>
        </p:nvSpPr>
        <p:spPr/>
        <p:txBody>
          <a:bodyPr/>
          <a:lstStyle/>
          <a:p>
            <a:fld id="{2C02B4DB-5212-AD42-B2C1-BD19AC94D45E}" type="slidenum">
              <a:rPr lang="pl-PL" smtClean="0"/>
              <a:t>31</a:t>
            </a:fld>
            <a:endParaRPr lang="pl-PL"/>
          </a:p>
        </p:txBody>
      </p:sp>
    </p:spTree>
    <p:extLst>
      <p:ext uri="{BB962C8B-B14F-4D97-AF65-F5344CB8AC3E}">
        <p14:creationId xmlns:p14="http://schemas.microsoft.com/office/powerpoint/2010/main" val="1102507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F3D06-23CF-5CFA-8300-26C3AA7524F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D98F7AEE-246B-40FE-AA2E-7F845F4EE288}"/>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D4F09CE-45C2-7105-D3FB-EB8158E313C3}"/>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F6460784-7D4C-F41F-A915-6984E91B07A6}"/>
              </a:ext>
            </a:extLst>
          </p:cNvPr>
          <p:cNvSpPr>
            <a:spLocks noGrp="1"/>
          </p:cNvSpPr>
          <p:nvPr>
            <p:ph type="sldNum" sz="quarter" idx="5"/>
          </p:nvPr>
        </p:nvSpPr>
        <p:spPr/>
        <p:txBody>
          <a:bodyPr/>
          <a:lstStyle/>
          <a:p>
            <a:fld id="{2C02B4DB-5212-AD42-B2C1-BD19AC94D45E}" type="slidenum">
              <a:rPr lang="pl-PL" smtClean="0"/>
              <a:t>32</a:t>
            </a:fld>
            <a:endParaRPr lang="pl-PL"/>
          </a:p>
        </p:txBody>
      </p:sp>
    </p:spTree>
    <p:extLst>
      <p:ext uri="{BB962C8B-B14F-4D97-AF65-F5344CB8AC3E}">
        <p14:creationId xmlns:p14="http://schemas.microsoft.com/office/powerpoint/2010/main" val="857515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3F49B-CC81-720B-79AF-465C81E6B9D6}"/>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3A5958A-67CB-25BA-BD51-6AAAB660B8F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E2C3B90-7052-B48E-25A6-D2BF44555864}"/>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3A16D622-98AF-AA3A-33A8-F22E3A86ACBB}"/>
              </a:ext>
            </a:extLst>
          </p:cNvPr>
          <p:cNvSpPr>
            <a:spLocks noGrp="1"/>
          </p:cNvSpPr>
          <p:nvPr>
            <p:ph type="sldNum" sz="quarter" idx="5"/>
          </p:nvPr>
        </p:nvSpPr>
        <p:spPr/>
        <p:txBody>
          <a:bodyPr/>
          <a:lstStyle/>
          <a:p>
            <a:fld id="{168C507C-8A59-4616-9AEF-C16FCD2E3764}" type="slidenum">
              <a:rPr lang="pl-PL" smtClean="0"/>
              <a:t>33</a:t>
            </a:fld>
            <a:endParaRPr lang="pl-PL"/>
          </a:p>
        </p:txBody>
      </p:sp>
    </p:spTree>
    <p:extLst>
      <p:ext uri="{BB962C8B-B14F-4D97-AF65-F5344CB8AC3E}">
        <p14:creationId xmlns:p14="http://schemas.microsoft.com/office/powerpoint/2010/main" val="40040178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B7621-F963-E03F-488F-D1B98E4C54AD}"/>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229D115-9704-3E7E-EDE2-19CEC5C6E659}"/>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BA744A83-E0EA-1C61-F316-E3FF53EADAE1}"/>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D11B9172-4E5B-71E0-8CB3-A0CDB4719933}"/>
              </a:ext>
            </a:extLst>
          </p:cNvPr>
          <p:cNvSpPr>
            <a:spLocks noGrp="1"/>
          </p:cNvSpPr>
          <p:nvPr>
            <p:ph type="sldNum" sz="quarter" idx="5"/>
          </p:nvPr>
        </p:nvSpPr>
        <p:spPr/>
        <p:txBody>
          <a:bodyPr/>
          <a:lstStyle/>
          <a:p>
            <a:fld id="{2C02B4DB-5212-AD42-B2C1-BD19AC94D45E}" type="slidenum">
              <a:rPr lang="pl-PL" smtClean="0"/>
              <a:t>34</a:t>
            </a:fld>
            <a:endParaRPr lang="pl-PL"/>
          </a:p>
        </p:txBody>
      </p:sp>
    </p:spTree>
    <p:extLst>
      <p:ext uri="{BB962C8B-B14F-4D97-AF65-F5344CB8AC3E}">
        <p14:creationId xmlns:p14="http://schemas.microsoft.com/office/powerpoint/2010/main" val="3100782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B30C2-0096-1088-D6D9-DFDE80B945D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9CCAE7E-FEFB-5BF9-DAFF-30F5A04EDCBD}"/>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7939E66-79D6-0420-EAFE-8AB7FB1F5DAF}"/>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043B7011-CB69-1A16-4E2E-62C7395EAD0C}"/>
              </a:ext>
            </a:extLst>
          </p:cNvPr>
          <p:cNvSpPr>
            <a:spLocks noGrp="1"/>
          </p:cNvSpPr>
          <p:nvPr>
            <p:ph type="sldNum" sz="quarter" idx="5"/>
          </p:nvPr>
        </p:nvSpPr>
        <p:spPr/>
        <p:txBody>
          <a:bodyPr/>
          <a:lstStyle/>
          <a:p>
            <a:fld id="{2C02B4DB-5212-AD42-B2C1-BD19AC94D45E}" type="slidenum">
              <a:rPr lang="pl-PL" smtClean="0"/>
              <a:t>35</a:t>
            </a:fld>
            <a:endParaRPr lang="pl-PL"/>
          </a:p>
        </p:txBody>
      </p:sp>
    </p:spTree>
    <p:extLst>
      <p:ext uri="{BB962C8B-B14F-4D97-AF65-F5344CB8AC3E}">
        <p14:creationId xmlns:p14="http://schemas.microsoft.com/office/powerpoint/2010/main" val="32779850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E96EC-ECC7-7AC1-A390-199285EE22FB}"/>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5DEEBC77-7F44-FBD3-1D65-A71DA69C95FF}"/>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FD566C8C-F012-2F5E-5AEC-70E86BE95BAD}"/>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E95E9EA8-9C00-4BE9-3B5A-5BA0AF204D64}"/>
              </a:ext>
            </a:extLst>
          </p:cNvPr>
          <p:cNvSpPr>
            <a:spLocks noGrp="1"/>
          </p:cNvSpPr>
          <p:nvPr>
            <p:ph type="sldNum" sz="quarter" idx="5"/>
          </p:nvPr>
        </p:nvSpPr>
        <p:spPr/>
        <p:txBody>
          <a:bodyPr/>
          <a:lstStyle/>
          <a:p>
            <a:fld id="{2C02B4DB-5212-AD42-B2C1-BD19AC94D45E}" type="slidenum">
              <a:rPr lang="pl-PL" smtClean="0"/>
              <a:t>36</a:t>
            </a:fld>
            <a:endParaRPr lang="pl-PL"/>
          </a:p>
        </p:txBody>
      </p:sp>
    </p:spTree>
    <p:extLst>
      <p:ext uri="{BB962C8B-B14F-4D97-AF65-F5344CB8AC3E}">
        <p14:creationId xmlns:p14="http://schemas.microsoft.com/office/powerpoint/2010/main" val="352704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96547-B3EE-FC6D-A6F0-EDB946BE6D3B}"/>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ECE3D691-FBDA-B8AE-3EE0-1E9C2DECA06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1FF3DD5C-7E9A-4B4D-8BA2-220B7A1A2E28}"/>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CA51A1BD-3891-63A5-31FB-34D7C6A660AE}"/>
              </a:ext>
            </a:extLst>
          </p:cNvPr>
          <p:cNvSpPr>
            <a:spLocks noGrp="1"/>
          </p:cNvSpPr>
          <p:nvPr>
            <p:ph type="sldNum" sz="quarter" idx="5"/>
          </p:nvPr>
        </p:nvSpPr>
        <p:spPr/>
        <p:txBody>
          <a:bodyPr/>
          <a:lstStyle/>
          <a:p>
            <a:fld id="{2C02B4DB-5212-AD42-B2C1-BD19AC94D45E}" type="slidenum">
              <a:rPr lang="pl-PL" smtClean="0"/>
              <a:t>37</a:t>
            </a:fld>
            <a:endParaRPr lang="pl-PL"/>
          </a:p>
        </p:txBody>
      </p:sp>
    </p:spTree>
    <p:extLst>
      <p:ext uri="{BB962C8B-B14F-4D97-AF65-F5344CB8AC3E}">
        <p14:creationId xmlns:p14="http://schemas.microsoft.com/office/powerpoint/2010/main" val="1061767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2C02B4DB-5212-AD42-B2C1-BD19AC94D45E}" type="slidenum">
              <a:rPr lang="pl-PL" smtClean="0"/>
              <a:t>38</a:t>
            </a:fld>
            <a:endParaRPr lang="pl-PL"/>
          </a:p>
        </p:txBody>
      </p:sp>
    </p:spTree>
    <p:extLst>
      <p:ext uri="{BB962C8B-B14F-4D97-AF65-F5344CB8AC3E}">
        <p14:creationId xmlns:p14="http://schemas.microsoft.com/office/powerpoint/2010/main" val="30562225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5E0A1-45E3-9F48-A0D5-C1A8DDAF246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CCB3C3E2-52F5-5490-E9CC-AC350FCA9ECD}"/>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C4E731B-D7C1-D0F7-5B43-D484C8244444}"/>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709A191E-50A2-827F-1369-82D28D1B75DD}"/>
              </a:ext>
            </a:extLst>
          </p:cNvPr>
          <p:cNvSpPr>
            <a:spLocks noGrp="1"/>
          </p:cNvSpPr>
          <p:nvPr>
            <p:ph type="sldNum" sz="quarter" idx="5"/>
          </p:nvPr>
        </p:nvSpPr>
        <p:spPr/>
        <p:txBody>
          <a:bodyPr/>
          <a:lstStyle/>
          <a:p>
            <a:fld id="{2C02B4DB-5212-AD42-B2C1-BD19AC94D45E}" type="slidenum">
              <a:rPr lang="pl-PL" smtClean="0"/>
              <a:t>39</a:t>
            </a:fld>
            <a:endParaRPr lang="pl-PL"/>
          </a:p>
        </p:txBody>
      </p:sp>
    </p:spTree>
    <p:extLst>
      <p:ext uri="{BB962C8B-B14F-4D97-AF65-F5344CB8AC3E}">
        <p14:creationId xmlns:p14="http://schemas.microsoft.com/office/powerpoint/2010/main" val="8679190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86707-7598-A587-1EF1-919D70C96958}"/>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AF1F5A5-BD7F-F999-0F43-DC5BD321CA0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53BE352-3AD4-70A6-06DC-225EB8162C8C}"/>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06EEF40B-A288-BB9B-A3FD-618623483314}"/>
              </a:ext>
            </a:extLst>
          </p:cNvPr>
          <p:cNvSpPr>
            <a:spLocks noGrp="1"/>
          </p:cNvSpPr>
          <p:nvPr>
            <p:ph type="sldNum" sz="quarter" idx="5"/>
          </p:nvPr>
        </p:nvSpPr>
        <p:spPr/>
        <p:txBody>
          <a:bodyPr/>
          <a:lstStyle/>
          <a:p>
            <a:fld id="{2C02B4DB-5212-AD42-B2C1-BD19AC94D45E}" type="slidenum">
              <a:rPr lang="pl-PL" smtClean="0"/>
              <a:t>40</a:t>
            </a:fld>
            <a:endParaRPr lang="pl-PL"/>
          </a:p>
        </p:txBody>
      </p:sp>
    </p:spTree>
    <p:extLst>
      <p:ext uri="{BB962C8B-B14F-4D97-AF65-F5344CB8AC3E}">
        <p14:creationId xmlns:p14="http://schemas.microsoft.com/office/powerpoint/2010/main" val="4840431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DD01E-7EE1-BCEF-23A9-BF4368D84E8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7F9FCD6-2A53-6034-B147-B853AF7C55B3}"/>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6DD00EF-9DC9-5C7D-F6E3-24133FEBD898}"/>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B14A5F06-905B-591E-68FB-8B25459A8814}"/>
              </a:ext>
            </a:extLst>
          </p:cNvPr>
          <p:cNvSpPr>
            <a:spLocks noGrp="1"/>
          </p:cNvSpPr>
          <p:nvPr>
            <p:ph type="sldNum" sz="quarter" idx="5"/>
          </p:nvPr>
        </p:nvSpPr>
        <p:spPr/>
        <p:txBody>
          <a:bodyPr/>
          <a:lstStyle/>
          <a:p>
            <a:fld id="{2C02B4DB-5212-AD42-B2C1-BD19AC94D45E}" type="slidenum">
              <a:rPr lang="pl-PL" smtClean="0"/>
              <a:t>41</a:t>
            </a:fld>
            <a:endParaRPr lang="pl-PL"/>
          </a:p>
        </p:txBody>
      </p:sp>
    </p:spTree>
    <p:extLst>
      <p:ext uri="{BB962C8B-B14F-4D97-AF65-F5344CB8AC3E}">
        <p14:creationId xmlns:p14="http://schemas.microsoft.com/office/powerpoint/2010/main" val="3043135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F098D-5DC2-AF73-748E-1C8D8C84C34F}"/>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A476C49-5D07-E9A1-E287-E695ABD4B4CE}"/>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E525DD73-82AD-08FE-EBD7-900C343A76D3}"/>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F99D40AE-BF68-6C82-E888-2AD30D7B8707}"/>
              </a:ext>
            </a:extLst>
          </p:cNvPr>
          <p:cNvSpPr>
            <a:spLocks noGrp="1"/>
          </p:cNvSpPr>
          <p:nvPr>
            <p:ph type="sldNum" sz="quarter" idx="5"/>
          </p:nvPr>
        </p:nvSpPr>
        <p:spPr/>
        <p:txBody>
          <a:bodyPr/>
          <a:lstStyle/>
          <a:p>
            <a:fld id="{2C02B4DB-5212-AD42-B2C1-BD19AC94D45E}" type="slidenum">
              <a:rPr lang="pl-PL" smtClean="0"/>
              <a:t>42</a:t>
            </a:fld>
            <a:endParaRPr lang="pl-PL"/>
          </a:p>
        </p:txBody>
      </p:sp>
    </p:spTree>
    <p:extLst>
      <p:ext uri="{BB962C8B-B14F-4D97-AF65-F5344CB8AC3E}">
        <p14:creationId xmlns:p14="http://schemas.microsoft.com/office/powerpoint/2010/main" val="24558727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A776E-1AA6-4968-D1D6-0395FF0CD81B}"/>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BE975E8E-7540-D5A1-640A-6705F5A624A5}"/>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3F6C387-02F1-08CF-D549-4EEBF034E692}"/>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63262C22-8E60-0B8C-903F-BD2B00ACDE51}"/>
              </a:ext>
            </a:extLst>
          </p:cNvPr>
          <p:cNvSpPr>
            <a:spLocks noGrp="1"/>
          </p:cNvSpPr>
          <p:nvPr>
            <p:ph type="sldNum" sz="quarter" idx="5"/>
          </p:nvPr>
        </p:nvSpPr>
        <p:spPr/>
        <p:txBody>
          <a:bodyPr/>
          <a:lstStyle/>
          <a:p>
            <a:fld id="{2C02B4DB-5212-AD42-B2C1-BD19AC94D45E}" type="slidenum">
              <a:rPr lang="pl-PL" smtClean="0"/>
              <a:t>43</a:t>
            </a:fld>
            <a:endParaRPr lang="pl-PL"/>
          </a:p>
        </p:txBody>
      </p:sp>
    </p:spTree>
    <p:extLst>
      <p:ext uri="{BB962C8B-B14F-4D97-AF65-F5344CB8AC3E}">
        <p14:creationId xmlns:p14="http://schemas.microsoft.com/office/powerpoint/2010/main" val="14698982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8E415-E406-D7B0-775E-81C72593A8B1}"/>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5C730095-3A31-798C-7F1A-7E78371C78F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951CE65A-B08D-54E6-C57B-0E90C6013AFE}"/>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45558F93-2D15-781C-B7CA-02511A6FFBE5}"/>
              </a:ext>
            </a:extLst>
          </p:cNvPr>
          <p:cNvSpPr>
            <a:spLocks noGrp="1"/>
          </p:cNvSpPr>
          <p:nvPr>
            <p:ph type="sldNum" sz="quarter" idx="5"/>
          </p:nvPr>
        </p:nvSpPr>
        <p:spPr/>
        <p:txBody>
          <a:bodyPr/>
          <a:lstStyle/>
          <a:p>
            <a:fld id="{2C02B4DB-5212-AD42-B2C1-BD19AC94D45E}" type="slidenum">
              <a:rPr lang="pl-PL" smtClean="0"/>
              <a:t>44</a:t>
            </a:fld>
            <a:endParaRPr lang="pl-PL"/>
          </a:p>
        </p:txBody>
      </p:sp>
    </p:spTree>
    <p:extLst>
      <p:ext uri="{BB962C8B-B14F-4D97-AF65-F5344CB8AC3E}">
        <p14:creationId xmlns:p14="http://schemas.microsoft.com/office/powerpoint/2010/main" val="806765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45</a:t>
            </a:fld>
            <a:endParaRPr lang="pl-PL"/>
          </a:p>
        </p:txBody>
      </p:sp>
    </p:spTree>
    <p:extLst>
      <p:ext uri="{BB962C8B-B14F-4D97-AF65-F5344CB8AC3E}">
        <p14:creationId xmlns:p14="http://schemas.microsoft.com/office/powerpoint/2010/main" val="40615422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46</a:t>
            </a:fld>
            <a:endParaRPr lang="pl-PL"/>
          </a:p>
        </p:txBody>
      </p:sp>
    </p:spTree>
    <p:extLst>
      <p:ext uri="{BB962C8B-B14F-4D97-AF65-F5344CB8AC3E}">
        <p14:creationId xmlns:p14="http://schemas.microsoft.com/office/powerpoint/2010/main" val="19265060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2DFD1-99FD-6D81-28F0-4F2532CC519A}"/>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142526F-1D82-41AE-AF2A-DF20D114170A}"/>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E3ABDF8-42F6-650D-B396-E4ED43F08695}"/>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BBF78029-EDBB-8575-184C-ED5FE2554550}"/>
              </a:ext>
            </a:extLst>
          </p:cNvPr>
          <p:cNvSpPr>
            <a:spLocks noGrp="1"/>
          </p:cNvSpPr>
          <p:nvPr>
            <p:ph type="sldNum" sz="quarter" idx="5"/>
          </p:nvPr>
        </p:nvSpPr>
        <p:spPr/>
        <p:txBody>
          <a:bodyPr/>
          <a:lstStyle/>
          <a:p>
            <a:fld id="{2C02B4DB-5212-AD42-B2C1-BD19AC94D45E}" type="slidenum">
              <a:rPr lang="pl-PL" smtClean="0"/>
              <a:t>47</a:t>
            </a:fld>
            <a:endParaRPr lang="pl-PL"/>
          </a:p>
        </p:txBody>
      </p:sp>
    </p:spTree>
    <p:extLst>
      <p:ext uri="{BB962C8B-B14F-4D97-AF65-F5344CB8AC3E}">
        <p14:creationId xmlns:p14="http://schemas.microsoft.com/office/powerpoint/2010/main" val="40278654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48</a:t>
            </a:fld>
            <a:endParaRPr lang="pl-PL"/>
          </a:p>
        </p:txBody>
      </p:sp>
    </p:spTree>
    <p:extLst>
      <p:ext uri="{BB962C8B-B14F-4D97-AF65-F5344CB8AC3E}">
        <p14:creationId xmlns:p14="http://schemas.microsoft.com/office/powerpoint/2010/main" val="1268579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49</a:t>
            </a:fld>
            <a:endParaRPr lang="pl-PL"/>
          </a:p>
        </p:txBody>
      </p:sp>
    </p:spTree>
    <p:extLst>
      <p:ext uri="{BB962C8B-B14F-4D97-AF65-F5344CB8AC3E}">
        <p14:creationId xmlns:p14="http://schemas.microsoft.com/office/powerpoint/2010/main" val="41884340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1AAEF-E8CC-E050-E2CE-D8060D255F2A}"/>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B4FD9E3-B581-4518-87E0-009DBEDC937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5B711B7-9808-0201-103B-7C36477ABC8B}"/>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BF97DFDA-36D9-E03A-1F10-FD600E96D76F}"/>
              </a:ext>
            </a:extLst>
          </p:cNvPr>
          <p:cNvSpPr>
            <a:spLocks noGrp="1"/>
          </p:cNvSpPr>
          <p:nvPr>
            <p:ph type="sldNum" sz="quarter" idx="5"/>
          </p:nvPr>
        </p:nvSpPr>
        <p:spPr/>
        <p:txBody>
          <a:bodyPr/>
          <a:lstStyle/>
          <a:p>
            <a:fld id="{2C02B4DB-5212-AD42-B2C1-BD19AC94D45E}" type="slidenum">
              <a:rPr lang="pl-PL" smtClean="0"/>
              <a:t>50</a:t>
            </a:fld>
            <a:endParaRPr lang="pl-PL"/>
          </a:p>
        </p:txBody>
      </p:sp>
    </p:spTree>
    <p:extLst>
      <p:ext uri="{BB962C8B-B14F-4D97-AF65-F5344CB8AC3E}">
        <p14:creationId xmlns:p14="http://schemas.microsoft.com/office/powerpoint/2010/main" val="4041925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9C7CF-84DB-C309-7262-F48BFBBA4FF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0928BEC-DDDE-6A3B-C6A1-748CD18A7A4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3D5AB22-E4EA-9ECA-5FDC-001234FB2473}"/>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A70004F3-0DEC-A6A4-9ECF-71328C47C90A}"/>
              </a:ext>
            </a:extLst>
          </p:cNvPr>
          <p:cNvSpPr>
            <a:spLocks noGrp="1"/>
          </p:cNvSpPr>
          <p:nvPr>
            <p:ph type="sldNum" sz="quarter" idx="5"/>
          </p:nvPr>
        </p:nvSpPr>
        <p:spPr/>
        <p:txBody>
          <a:bodyPr/>
          <a:lstStyle/>
          <a:p>
            <a:fld id="{2C02B4DB-5212-AD42-B2C1-BD19AC94D45E}" type="slidenum">
              <a:rPr lang="pl-PL" smtClean="0"/>
              <a:t>51</a:t>
            </a:fld>
            <a:endParaRPr lang="pl-PL"/>
          </a:p>
        </p:txBody>
      </p:sp>
    </p:spTree>
    <p:extLst>
      <p:ext uri="{BB962C8B-B14F-4D97-AF65-F5344CB8AC3E}">
        <p14:creationId xmlns:p14="http://schemas.microsoft.com/office/powerpoint/2010/main" val="25695448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EE5E2-76B5-62DE-D76F-2F7DC59C9DA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B0772E5-1F8F-CF1E-F08B-362713E840C8}"/>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B33FB4B-A07C-F78C-796E-19B00FE19317}"/>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06453CC7-DCAE-1612-65E6-692E3418A3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3473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02C62-A72B-C1ED-072F-F540D7D1095F}"/>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81EF3324-8346-518D-F586-BE1DFABB36C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F25CE233-0CE5-2FBE-0228-DA5AE3BC695F}"/>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2284591B-AFC5-9AFA-F5B1-C8BFE2656D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79050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F4C52-03DE-13E3-348C-584A8DD31E9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3F889038-C966-1DBA-DF51-45B0E8477CF0}"/>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2831172-99E3-7F48-2B69-40CDB1EAD736}"/>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39C51A29-65E2-00B0-3115-DE51B89C22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1160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32640-0606-0413-1914-B592243C0B38}"/>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3AF08A0A-FACB-63C7-A8D1-34DA81AF60DF}"/>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93BB8C91-D3BE-2CDF-D022-6E4499E06B45}"/>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D54D9C22-8CAA-DF85-38A7-D9B1DDA895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2983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84337-AAEE-4520-E3B2-A8C3919C7BE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F434B7EE-A429-3E1D-24D1-B8FF3767D82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90356672-9D52-C5BC-60AA-59A5AFFB521D}"/>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063B7970-B71D-7FE9-3D84-66E87828FB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01051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57</a:t>
            </a:fld>
            <a:endParaRPr lang="pl-PL"/>
          </a:p>
        </p:txBody>
      </p:sp>
    </p:spTree>
    <p:extLst>
      <p:ext uri="{BB962C8B-B14F-4D97-AF65-F5344CB8AC3E}">
        <p14:creationId xmlns:p14="http://schemas.microsoft.com/office/powerpoint/2010/main" val="11292577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4.png"/><Relationship Id="rId16"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290469" y="1973819"/>
            <a:ext cx="10860206" cy="4326381"/>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11" name="Prostokąt 10">
            <a:extLst>
              <a:ext uri="{FF2B5EF4-FFF2-40B4-BE49-F238E27FC236}">
                <a16:creationId xmlns:a16="http://schemas.microsoft.com/office/drawing/2014/main" id="{48CDFE25-4437-7188-EA7B-7D9DAD502275}"/>
              </a:ext>
            </a:extLst>
          </p:cNvPr>
          <p:cNvSpPr/>
          <p:nvPr userDrawn="1"/>
        </p:nvSpPr>
        <p:spPr>
          <a:xfrm>
            <a:off x="2" y="0"/>
            <a:ext cx="6267903" cy="2693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0654" y="1973818"/>
            <a:ext cx="4976807" cy="720090"/>
          </a:xfrm>
          <a:prstGeom prst="rect">
            <a:avLst/>
          </a:prstGeom>
        </p:spPr>
      </p:pic>
      <p:pic>
        <p:nvPicPr>
          <p:cNvPr id="14" name="Obraz 13">
            <a:extLst>
              <a:ext uri="{FF2B5EF4-FFF2-40B4-BE49-F238E27FC236}">
                <a16:creationId xmlns:a16="http://schemas.microsoft.com/office/drawing/2014/main" id="{2B41AD81-079D-B212-C8B7-9A9D3BEE5179}"/>
              </a:ext>
            </a:extLst>
          </p:cNvPr>
          <p:cNvPicPr>
            <a:picLocks noChangeAspect="1"/>
          </p:cNvPicPr>
          <p:nvPr userDrawn="1"/>
        </p:nvPicPr>
        <p:blipFill>
          <a:blip r:embed="rId3" cstate="print">
            <a:alphaModFix amt="55000"/>
            <a:extLst>
              <a:ext uri="{28A0092B-C50C-407E-A947-70E740481C1C}">
                <a14:useLocalDpi xmlns:a14="http://schemas.microsoft.com/office/drawing/2010/main" val="0"/>
              </a:ext>
            </a:extLst>
          </a:blip>
          <a:stretch>
            <a:fillRect/>
          </a:stretch>
        </p:blipFill>
        <p:spPr>
          <a:xfrm>
            <a:off x="751233" y="540402"/>
            <a:ext cx="1357577" cy="1080000"/>
          </a:xfrm>
          <a:prstGeom prst="rect">
            <a:avLst/>
          </a:prstGeom>
        </p:spPr>
      </p:pic>
      <p:pic>
        <p:nvPicPr>
          <p:cNvPr id="15" name="Obraz 14">
            <a:extLst>
              <a:ext uri="{FF2B5EF4-FFF2-40B4-BE49-F238E27FC236}">
                <a16:creationId xmlns:a16="http://schemas.microsoft.com/office/drawing/2014/main" id="{0A433181-6EED-44B3-4822-4AF9E6BA906A}"/>
              </a:ext>
            </a:extLst>
          </p:cNvPr>
          <p:cNvPicPr>
            <a:picLocks noChangeAspect="1"/>
          </p:cNvPicPr>
          <p:nvPr userDrawn="1"/>
        </p:nvPicPr>
        <p:blipFill>
          <a:blip r:embed="rId4" cstate="print">
            <a:alphaModFix amt="55000"/>
            <a:extLst>
              <a:ext uri="{28A0092B-C50C-407E-A947-70E740481C1C}">
                <a14:useLocalDpi xmlns:a14="http://schemas.microsoft.com/office/drawing/2010/main" val="0"/>
              </a:ext>
            </a:extLst>
          </a:blip>
          <a:stretch>
            <a:fillRect/>
          </a:stretch>
        </p:blipFill>
        <p:spPr>
          <a:xfrm>
            <a:off x="2647008" y="540402"/>
            <a:ext cx="1357577" cy="1080000"/>
          </a:xfrm>
          <a:prstGeom prst="rect">
            <a:avLst/>
          </a:prstGeom>
        </p:spPr>
      </p:pic>
      <p:pic>
        <p:nvPicPr>
          <p:cNvPr id="16" name="Obraz 15">
            <a:extLst>
              <a:ext uri="{FF2B5EF4-FFF2-40B4-BE49-F238E27FC236}">
                <a16:creationId xmlns:a16="http://schemas.microsoft.com/office/drawing/2014/main" id="{276322E5-6025-7EA2-67FB-9F57E9210052}"/>
              </a:ext>
            </a:extLst>
          </p:cNvPr>
          <p:cNvPicPr>
            <a:picLocks noChangeAspect="1"/>
          </p:cNvPicPr>
          <p:nvPr userDrawn="1"/>
        </p:nvPicPr>
        <p:blipFill>
          <a:blip r:embed="rId5" cstate="print">
            <a:alphaModFix amt="55000"/>
            <a:extLst>
              <a:ext uri="{28A0092B-C50C-407E-A947-70E740481C1C}">
                <a14:useLocalDpi xmlns:a14="http://schemas.microsoft.com/office/drawing/2010/main" val="0"/>
              </a:ext>
            </a:extLst>
          </a:blip>
          <a:stretch>
            <a:fillRect/>
          </a:stretch>
        </p:blipFill>
        <p:spPr>
          <a:xfrm>
            <a:off x="4542784" y="540402"/>
            <a:ext cx="1357577" cy="1080000"/>
          </a:xfrm>
          <a:prstGeom prst="rect">
            <a:avLst/>
          </a:prstGeom>
        </p:spPr>
      </p:pic>
      <p:sp>
        <p:nvSpPr>
          <p:cNvPr id="2" name="Title 1"/>
          <p:cNvSpPr>
            <a:spLocks noGrp="1"/>
          </p:cNvSpPr>
          <p:nvPr>
            <p:ph type="ctrTitle"/>
          </p:nvPr>
        </p:nvSpPr>
        <p:spPr>
          <a:xfrm>
            <a:off x="1742069" y="3059114"/>
            <a:ext cx="9955708" cy="1107677"/>
          </a:xfrm>
        </p:spPr>
        <p:txBody>
          <a:bodyPr anchor="t" anchorCtr="0">
            <a:normAutofit/>
          </a:bodyPr>
          <a:lstStyle>
            <a:lvl1pPr algn="l">
              <a:lnSpc>
                <a:spcPts val="5028"/>
              </a:lnSpc>
              <a:defRPr sz="4022"/>
            </a:lvl1pPr>
          </a:lstStyle>
          <a:p>
            <a:r>
              <a:rPr lang="pl-PL"/>
              <a:t>Kliknij, aby edytować styl</a:t>
            </a:r>
            <a:endParaRPr lang="en-US" dirty="0"/>
          </a:p>
        </p:txBody>
      </p:sp>
      <p:sp>
        <p:nvSpPr>
          <p:cNvPr id="3" name="Subtitle 2"/>
          <p:cNvSpPr>
            <a:spLocks noGrp="1"/>
          </p:cNvSpPr>
          <p:nvPr>
            <p:ph type="subTitle" idx="1"/>
          </p:nvPr>
        </p:nvSpPr>
        <p:spPr>
          <a:xfrm>
            <a:off x="1742083" y="4861794"/>
            <a:ext cx="9955610" cy="1080000"/>
          </a:xfrm>
        </p:spPr>
        <p:txBody>
          <a:bodyPr>
            <a:normAutofit/>
          </a:bodyPr>
          <a:lstStyle>
            <a:lvl1pPr marL="0" indent="0" algn="l">
              <a:lnSpc>
                <a:spcPts val="4400"/>
              </a:lnSpc>
              <a:buNone/>
              <a:defRPr sz="3520" b="1">
                <a:solidFill>
                  <a:schemeClr val="tx2"/>
                </a:solidFill>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pl-PL"/>
              <a:t>Kliknij, aby edytować styl wzorca podtytułu</a:t>
            </a:r>
            <a:endParaRPr lang="en-US" dirty="0"/>
          </a:p>
        </p:txBody>
      </p:sp>
      <p:sp>
        <p:nvSpPr>
          <p:cNvPr id="4" name="Date Placeholder 3"/>
          <p:cNvSpPr>
            <a:spLocks noGrp="1"/>
          </p:cNvSpPr>
          <p:nvPr>
            <p:ph type="dt" sz="half" idx="10"/>
          </p:nvPr>
        </p:nvSpPr>
        <p:spPr>
          <a:xfrm>
            <a:off x="9886875" y="540402"/>
            <a:ext cx="2262432" cy="349114"/>
          </a:xfrm>
          <a:prstGeom prst="rect">
            <a:avLst/>
          </a:prstGeom>
        </p:spPr>
        <p:txBody>
          <a:bodyPr lIns="0" tIns="0" rIns="0" bIns="0"/>
          <a:lstStyle>
            <a:lvl1pPr algn="r">
              <a:lnSpc>
                <a:spcPts val="2263"/>
              </a:lnSpc>
              <a:defRPr sz="1760">
                <a:solidFill>
                  <a:schemeClr val="tx2"/>
                </a:solidFill>
                <a:latin typeface="Open Sans" pitchFamily="2" charset="0"/>
                <a:ea typeface="Open Sans" pitchFamily="2" charset="0"/>
                <a:cs typeface="Open Sans" pitchFamily="2" charset="0"/>
              </a:defRPr>
            </a:lvl1pPr>
          </a:lstStyle>
          <a:p>
            <a:endParaRPr lang="pl-PL" dirty="0"/>
          </a:p>
        </p:txBody>
      </p:sp>
      <p:pic>
        <p:nvPicPr>
          <p:cNvPr id="8" name="Obraz 7">
            <a:extLst>
              <a:ext uri="{FF2B5EF4-FFF2-40B4-BE49-F238E27FC236}">
                <a16:creationId xmlns:a16="http://schemas.microsoft.com/office/drawing/2014/main" id="{500FFCFA-D3A4-40A4-E76C-99575547246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95557" y="6371047"/>
            <a:ext cx="2037946" cy="949192"/>
          </a:xfrm>
          <a:prstGeom prst="rect">
            <a:avLst/>
          </a:prstGeom>
        </p:spPr>
      </p:pic>
      <p:pic>
        <p:nvPicPr>
          <p:cNvPr id="10" name="Obraz 9">
            <a:extLst>
              <a:ext uri="{FF2B5EF4-FFF2-40B4-BE49-F238E27FC236}">
                <a16:creationId xmlns:a16="http://schemas.microsoft.com/office/drawing/2014/main" id="{DC91A070-16DB-C0E1-0B7B-93924541A6E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141018" y="6371047"/>
            <a:ext cx="3310188" cy="949192"/>
          </a:xfrm>
          <a:prstGeom prst="rect">
            <a:avLst/>
          </a:prstGeom>
        </p:spPr>
      </p:pic>
      <p:pic>
        <p:nvPicPr>
          <p:cNvPr id="12" name="Obraz 11">
            <a:extLst>
              <a:ext uri="{FF2B5EF4-FFF2-40B4-BE49-F238E27FC236}">
                <a16:creationId xmlns:a16="http://schemas.microsoft.com/office/drawing/2014/main" id="{AB280FEF-799B-B9CA-10D2-815DA71DA23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679546" y="6370379"/>
            <a:ext cx="2815428" cy="950531"/>
          </a:xfrm>
          <a:prstGeom prst="rect">
            <a:avLst/>
          </a:prstGeom>
        </p:spPr>
      </p:pic>
    </p:spTree>
    <p:extLst>
      <p:ext uri="{BB962C8B-B14F-4D97-AF65-F5344CB8AC3E}">
        <p14:creationId xmlns:p14="http://schemas.microsoft.com/office/powerpoint/2010/main" val="4255767286"/>
      </p:ext>
    </p:extLst>
  </p:cSld>
  <p:clrMapOvr>
    <a:masterClrMapping/>
  </p:clrMapOvr>
  <p:extLst>
    <p:ext uri="{DCECCB84-F9BA-43D5-87BE-67443E8EF086}">
      <p15:sldGuideLst xmlns:p15="http://schemas.microsoft.com/office/powerpoint/2012/main">
        <p15:guide id="1" pos="243"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527" userDrawn="1">
          <p15:clr>
            <a:srgbClr val="FBAE40"/>
          </p15:clr>
        </p15:guide>
        <p15:guide id="24" pos="812" userDrawn="1">
          <p15:clr>
            <a:srgbClr val="FBAE40"/>
          </p15:clr>
        </p15:guide>
        <p15:guide id="25" pos="1097" userDrawn="1">
          <p15:clr>
            <a:srgbClr val="FBAE40"/>
          </p15:clr>
        </p15:guide>
        <p15:guide id="26" pos="1383" userDrawn="1">
          <p15:clr>
            <a:srgbClr val="FBAE40"/>
          </p15:clr>
        </p15:guide>
        <p15:guide id="27" pos="1668" userDrawn="1">
          <p15:clr>
            <a:srgbClr val="FBAE40"/>
          </p15:clr>
        </p15:guide>
        <p15:guide id="28" pos="1952" userDrawn="1">
          <p15:clr>
            <a:srgbClr val="FBAE40"/>
          </p15:clr>
        </p15:guide>
        <p15:guide id="29" pos="2237" userDrawn="1">
          <p15:clr>
            <a:srgbClr val="FBAE40"/>
          </p15:clr>
        </p15:guide>
        <p15:guide id="30" pos="2523" userDrawn="1">
          <p15:clr>
            <a:srgbClr val="FBAE40"/>
          </p15:clr>
        </p15:guide>
        <p15:guide id="31" pos="2808" userDrawn="1">
          <p15:clr>
            <a:srgbClr val="FBAE40"/>
          </p15:clr>
        </p15:guide>
        <p15:guide id="32" pos="3092" userDrawn="1">
          <p15:clr>
            <a:srgbClr val="FBAE40"/>
          </p15:clr>
        </p15:guide>
        <p15:guide id="33" pos="3378" userDrawn="1">
          <p15:clr>
            <a:srgbClr val="FBAE40"/>
          </p15:clr>
        </p15:guide>
        <p15:guide id="34" pos="3663" userDrawn="1">
          <p15:clr>
            <a:srgbClr val="FBAE40"/>
          </p15:clr>
        </p15:guide>
        <p15:guide id="35" pos="3948" userDrawn="1">
          <p15:clr>
            <a:srgbClr val="FBAE40"/>
          </p15:clr>
        </p15:guide>
        <p15:guide id="36" pos="4234" userDrawn="1">
          <p15:clr>
            <a:srgbClr val="FBAE40"/>
          </p15:clr>
        </p15:guide>
        <p15:guide id="37" pos="4518" userDrawn="1">
          <p15:clr>
            <a:srgbClr val="FBAE40"/>
          </p15:clr>
        </p15:guide>
        <p15:guide id="38" pos="4803" userDrawn="1">
          <p15:clr>
            <a:srgbClr val="FBAE40"/>
          </p15:clr>
        </p15:guide>
        <p15:guide id="39" pos="5088" userDrawn="1">
          <p15:clr>
            <a:srgbClr val="FBAE40"/>
          </p15:clr>
        </p15:guide>
        <p15:guide id="40" pos="5374" userDrawn="1">
          <p15:clr>
            <a:srgbClr val="FBAE40"/>
          </p15:clr>
        </p15:guide>
        <p15:guide id="41" pos="5658" userDrawn="1">
          <p15:clr>
            <a:srgbClr val="FBAE40"/>
          </p15:clr>
        </p15:guide>
        <p15:guide id="42" pos="5943" userDrawn="1">
          <p15:clr>
            <a:srgbClr val="FBAE40"/>
          </p15:clr>
        </p15:guide>
        <p15:guide id="43" pos="6229" userDrawn="1">
          <p15:clr>
            <a:srgbClr val="FBAE40"/>
          </p15:clr>
        </p15:guide>
        <p15:guide id="44" pos="6514" userDrawn="1">
          <p15:clr>
            <a:srgbClr val="FBAE40"/>
          </p15:clr>
        </p15:guide>
        <p15:guide id="45" pos="6798" userDrawn="1">
          <p15:clr>
            <a:srgbClr val="FBAE40"/>
          </p15:clr>
        </p15:guide>
        <p15:guide id="46" pos="7083" userDrawn="1">
          <p15:clr>
            <a:srgbClr val="FBAE40"/>
          </p15:clr>
        </p15:guide>
        <p15:guide id="47" pos="7369" userDrawn="1">
          <p15:clr>
            <a:srgbClr val="FBAE40"/>
          </p15:clr>
        </p15:guide>
        <p15:guide id="48" pos="7654" userDrawn="1">
          <p15:clr>
            <a:srgbClr val="FBAE40"/>
          </p15:clr>
        </p15:guide>
        <p15:guide id="49" pos="7939" userDrawn="1">
          <p15:clr>
            <a:srgbClr val="FBAE40"/>
          </p15:clr>
        </p15:guide>
        <p15:guide id="50" pos="822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289102" y="1983573"/>
            <a:ext cx="10861573" cy="4316627"/>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11" name="Prostokąt 10">
            <a:extLst>
              <a:ext uri="{FF2B5EF4-FFF2-40B4-BE49-F238E27FC236}">
                <a16:creationId xmlns:a16="http://schemas.microsoft.com/office/drawing/2014/main" id="{48CDFE25-4437-7188-EA7B-7D9DAD502275}"/>
              </a:ext>
              <a:ext uri="{C183D7F6-B498-43B3-948B-1728B52AA6E4}">
                <adec:decorative xmlns:adec="http://schemas.microsoft.com/office/drawing/2017/decorative" val="1"/>
              </a:ext>
            </a:extLst>
          </p:cNvPr>
          <p:cNvSpPr/>
          <p:nvPr userDrawn="1"/>
        </p:nvSpPr>
        <p:spPr>
          <a:xfrm>
            <a:off x="2" y="0"/>
            <a:ext cx="6267903" cy="2693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102" y="1983572"/>
            <a:ext cx="4976807" cy="720090"/>
          </a:xfrm>
          <a:prstGeom prst="rect">
            <a:avLst/>
          </a:prstGeom>
        </p:spPr>
      </p:pic>
      <p:sp>
        <p:nvSpPr>
          <p:cNvPr id="2" name="Title 1"/>
          <p:cNvSpPr>
            <a:spLocks noGrp="1"/>
          </p:cNvSpPr>
          <p:nvPr>
            <p:ph type="ctrTitle"/>
          </p:nvPr>
        </p:nvSpPr>
        <p:spPr>
          <a:xfrm>
            <a:off x="1742069" y="3070227"/>
            <a:ext cx="9955708" cy="1087764"/>
          </a:xfrm>
        </p:spPr>
        <p:txBody>
          <a:bodyPr anchor="t" anchorCtr="0">
            <a:normAutofit/>
          </a:bodyPr>
          <a:lstStyle>
            <a:lvl1pPr algn="l">
              <a:lnSpc>
                <a:spcPts val="5028"/>
              </a:lnSpc>
              <a:defRPr sz="4022"/>
            </a:lvl1pPr>
          </a:lstStyle>
          <a:p>
            <a:r>
              <a:rPr lang="pl-PL"/>
              <a:t>Kliknij, aby edytować styl</a:t>
            </a:r>
            <a:endParaRPr lang="en-US" dirty="0"/>
          </a:p>
        </p:txBody>
      </p:sp>
      <p:sp>
        <p:nvSpPr>
          <p:cNvPr id="3" name="Subtitle 2"/>
          <p:cNvSpPr>
            <a:spLocks noGrp="1"/>
          </p:cNvSpPr>
          <p:nvPr>
            <p:ph type="subTitle" idx="1"/>
          </p:nvPr>
        </p:nvSpPr>
        <p:spPr>
          <a:xfrm>
            <a:off x="1742083" y="4861794"/>
            <a:ext cx="9955610" cy="1080000"/>
          </a:xfrm>
        </p:spPr>
        <p:txBody>
          <a:bodyPr>
            <a:normAutofit/>
          </a:bodyPr>
          <a:lstStyle>
            <a:lvl1pPr marL="0" indent="0" algn="l">
              <a:lnSpc>
                <a:spcPts val="4400"/>
              </a:lnSpc>
              <a:buNone/>
              <a:defRPr sz="3520" b="1">
                <a:solidFill>
                  <a:schemeClr val="tx2"/>
                </a:solidFill>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pl-PL"/>
              <a:t>Kliknij, aby edytować styl wzorca podtytułu</a:t>
            </a:r>
            <a:endParaRPr lang="en-US" dirty="0"/>
          </a:p>
        </p:txBody>
      </p:sp>
      <p:sp>
        <p:nvSpPr>
          <p:cNvPr id="4" name="Date Placeholder 3"/>
          <p:cNvSpPr>
            <a:spLocks noGrp="1"/>
          </p:cNvSpPr>
          <p:nvPr>
            <p:ph type="dt" sz="half" idx="10"/>
          </p:nvPr>
        </p:nvSpPr>
        <p:spPr>
          <a:xfrm>
            <a:off x="9886875" y="540402"/>
            <a:ext cx="2262432" cy="349114"/>
          </a:xfrm>
          <a:prstGeom prst="rect">
            <a:avLst/>
          </a:prstGeom>
        </p:spPr>
        <p:txBody>
          <a:bodyPr lIns="0" tIns="0" rIns="0" bIns="0"/>
          <a:lstStyle>
            <a:lvl1pPr algn="r">
              <a:lnSpc>
                <a:spcPts val="2263"/>
              </a:lnSpc>
              <a:defRPr sz="1760">
                <a:solidFill>
                  <a:schemeClr val="tx2"/>
                </a:solidFill>
                <a:latin typeface="Open Sans" pitchFamily="2" charset="0"/>
                <a:ea typeface="Open Sans" pitchFamily="2" charset="0"/>
                <a:cs typeface="Open Sans" pitchFamily="2" charset="0"/>
              </a:defRPr>
            </a:lvl1pPr>
          </a:lstStyle>
          <a:p>
            <a:endParaRPr lang="pl-PL" dirty="0"/>
          </a:p>
        </p:txBody>
      </p:sp>
      <p:pic>
        <p:nvPicPr>
          <p:cNvPr id="8" name="Obraz 7" descr="logo Funduszy Europejskich">
            <a:extLst>
              <a:ext uri="{FF2B5EF4-FFF2-40B4-BE49-F238E27FC236}">
                <a16:creationId xmlns:a16="http://schemas.microsoft.com/office/drawing/2014/main" id="{500FFCFA-D3A4-40A4-E76C-99575547246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5557" y="6371047"/>
            <a:ext cx="2037946" cy="949192"/>
          </a:xfrm>
          <a:prstGeom prst="rect">
            <a:avLst/>
          </a:prstGeom>
        </p:spPr>
      </p:pic>
      <p:pic>
        <p:nvPicPr>
          <p:cNvPr id="10" name="Obraz 9" descr="flaga Unii Europejskiej z dopiskiem dofinansowane przez Unię Europejską">
            <a:extLst>
              <a:ext uri="{FF2B5EF4-FFF2-40B4-BE49-F238E27FC236}">
                <a16:creationId xmlns:a16="http://schemas.microsoft.com/office/drawing/2014/main" id="{DC91A070-16DB-C0E1-0B7B-93924541A6E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1018" y="6371047"/>
            <a:ext cx="3310188" cy="949192"/>
          </a:xfrm>
          <a:prstGeom prst="rect">
            <a:avLst/>
          </a:prstGeom>
        </p:spPr>
      </p:pic>
      <p:pic>
        <p:nvPicPr>
          <p:cNvPr id="12" name="Obraz 11" descr="barwy RP">
            <a:extLst>
              <a:ext uri="{FF2B5EF4-FFF2-40B4-BE49-F238E27FC236}">
                <a16:creationId xmlns:a16="http://schemas.microsoft.com/office/drawing/2014/main" id="{AB280FEF-799B-B9CA-10D2-815DA71DA23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79546" y="6370379"/>
            <a:ext cx="2815428" cy="950531"/>
          </a:xfrm>
          <a:prstGeom prst="rect">
            <a:avLst/>
          </a:prstGeom>
        </p:spPr>
      </p:pic>
      <p:pic>
        <p:nvPicPr>
          <p:cNvPr id="6" name="Obraz 5">
            <a:extLst>
              <a:ext uri="{FF2B5EF4-FFF2-40B4-BE49-F238E27FC236}">
                <a16:creationId xmlns:a16="http://schemas.microsoft.com/office/drawing/2014/main" id="{039E0742-6ADE-F448-8437-7F591E1D07FA}"/>
              </a:ext>
            </a:extLst>
          </p:cNvPr>
          <p:cNvPicPr>
            <a:picLocks noChangeAspect="1"/>
          </p:cNvPicPr>
          <p:nvPr userDrawn="1"/>
        </p:nvPicPr>
        <p:blipFill>
          <a:blip r:embed="rId6" cstate="print">
            <a:alphaModFix amt="55000"/>
            <a:extLst>
              <a:ext uri="{28A0092B-C50C-407E-A947-70E740481C1C}">
                <a14:useLocalDpi xmlns:a14="http://schemas.microsoft.com/office/drawing/2010/main" val="0"/>
              </a:ext>
            </a:extLst>
          </a:blip>
          <a:stretch>
            <a:fillRect/>
          </a:stretch>
        </p:blipFill>
        <p:spPr>
          <a:xfrm>
            <a:off x="820526" y="1244366"/>
            <a:ext cx="478923" cy="381000"/>
          </a:xfrm>
          <a:prstGeom prst="rect">
            <a:avLst/>
          </a:prstGeom>
        </p:spPr>
      </p:pic>
      <p:pic>
        <p:nvPicPr>
          <p:cNvPr id="17" name="Obraz 16">
            <a:extLst>
              <a:ext uri="{FF2B5EF4-FFF2-40B4-BE49-F238E27FC236}">
                <a16:creationId xmlns:a16="http://schemas.microsoft.com/office/drawing/2014/main" id="{F60567DB-D582-D44E-A6AD-12B2B5F1FE7B}"/>
              </a:ext>
            </a:extLst>
          </p:cNvPr>
          <p:cNvPicPr>
            <a:picLocks noChangeAspect="1"/>
          </p:cNvPicPr>
          <p:nvPr userDrawn="1"/>
        </p:nvPicPr>
        <p:blipFill>
          <a:blip r:embed="rId7" cstate="print">
            <a:alphaModFix amt="55000"/>
            <a:extLst>
              <a:ext uri="{28A0092B-C50C-407E-A947-70E740481C1C}">
                <a14:useLocalDpi xmlns:a14="http://schemas.microsoft.com/office/drawing/2010/main" val="0"/>
              </a:ext>
            </a:extLst>
          </a:blip>
          <a:stretch>
            <a:fillRect/>
          </a:stretch>
        </p:blipFill>
        <p:spPr>
          <a:xfrm>
            <a:off x="1716140" y="545866"/>
            <a:ext cx="478923" cy="381000"/>
          </a:xfrm>
          <a:prstGeom prst="rect">
            <a:avLst/>
          </a:prstGeom>
        </p:spPr>
      </p:pic>
      <p:pic>
        <p:nvPicPr>
          <p:cNvPr id="19" name="Obraz 18">
            <a:extLst>
              <a:ext uri="{FF2B5EF4-FFF2-40B4-BE49-F238E27FC236}">
                <a16:creationId xmlns:a16="http://schemas.microsoft.com/office/drawing/2014/main" id="{39EEE39C-033E-F640-8C4C-E23D91BEA336}"/>
              </a:ext>
            </a:extLst>
          </p:cNvPr>
          <p:cNvPicPr>
            <a:picLocks noChangeAspect="1"/>
          </p:cNvPicPr>
          <p:nvPr userDrawn="1"/>
        </p:nvPicPr>
        <p:blipFill>
          <a:blip r:embed="rId8" cstate="print">
            <a:alphaModFix amt="55000"/>
            <a:extLst>
              <a:ext uri="{28A0092B-C50C-407E-A947-70E740481C1C}">
                <a14:useLocalDpi xmlns:a14="http://schemas.microsoft.com/office/drawing/2010/main" val="0"/>
              </a:ext>
            </a:extLst>
          </a:blip>
          <a:stretch>
            <a:fillRect/>
          </a:stretch>
        </p:blipFill>
        <p:spPr>
          <a:xfrm>
            <a:off x="1735324" y="1244366"/>
            <a:ext cx="478923" cy="381000"/>
          </a:xfrm>
          <a:prstGeom prst="rect">
            <a:avLst/>
          </a:prstGeom>
        </p:spPr>
      </p:pic>
      <p:pic>
        <p:nvPicPr>
          <p:cNvPr id="21" name="Obraz 20">
            <a:extLst>
              <a:ext uri="{FF2B5EF4-FFF2-40B4-BE49-F238E27FC236}">
                <a16:creationId xmlns:a16="http://schemas.microsoft.com/office/drawing/2014/main" id="{C169AC8E-96EA-1048-803E-97D6CEE5E102}"/>
              </a:ext>
            </a:extLst>
          </p:cNvPr>
          <p:cNvPicPr>
            <a:picLocks noChangeAspect="1"/>
          </p:cNvPicPr>
          <p:nvPr userDrawn="1"/>
        </p:nvPicPr>
        <p:blipFill>
          <a:blip r:embed="rId9" cstate="print">
            <a:alphaModFix amt="55000"/>
            <a:extLst>
              <a:ext uri="{28A0092B-C50C-407E-A947-70E740481C1C}">
                <a14:useLocalDpi xmlns:a14="http://schemas.microsoft.com/office/drawing/2010/main" val="0"/>
              </a:ext>
            </a:extLst>
          </a:blip>
          <a:stretch>
            <a:fillRect/>
          </a:stretch>
        </p:blipFill>
        <p:spPr>
          <a:xfrm>
            <a:off x="5362159" y="538288"/>
            <a:ext cx="478923" cy="381000"/>
          </a:xfrm>
          <a:prstGeom prst="rect">
            <a:avLst/>
          </a:prstGeom>
        </p:spPr>
      </p:pic>
      <p:pic>
        <p:nvPicPr>
          <p:cNvPr id="23" name="Obraz 22">
            <a:extLst>
              <a:ext uri="{FF2B5EF4-FFF2-40B4-BE49-F238E27FC236}">
                <a16:creationId xmlns:a16="http://schemas.microsoft.com/office/drawing/2014/main" id="{D5D90F56-CFD2-1A40-B479-B556FC2D370D}"/>
              </a:ext>
            </a:extLst>
          </p:cNvPr>
          <p:cNvPicPr>
            <a:picLocks noChangeAspect="1"/>
          </p:cNvPicPr>
          <p:nvPr userDrawn="1"/>
        </p:nvPicPr>
        <p:blipFill>
          <a:blip r:embed="rId10" cstate="print">
            <a:alphaModFix amt="55000"/>
            <a:extLst>
              <a:ext uri="{28A0092B-C50C-407E-A947-70E740481C1C}">
                <a14:useLocalDpi xmlns:a14="http://schemas.microsoft.com/office/drawing/2010/main" val="0"/>
              </a:ext>
            </a:extLst>
          </a:blip>
          <a:stretch>
            <a:fillRect/>
          </a:stretch>
        </p:blipFill>
        <p:spPr>
          <a:xfrm>
            <a:off x="810178" y="545866"/>
            <a:ext cx="478923" cy="381000"/>
          </a:xfrm>
          <a:prstGeom prst="rect">
            <a:avLst/>
          </a:prstGeom>
        </p:spPr>
      </p:pic>
      <p:pic>
        <p:nvPicPr>
          <p:cNvPr id="25" name="Obraz 24">
            <a:extLst>
              <a:ext uri="{FF2B5EF4-FFF2-40B4-BE49-F238E27FC236}">
                <a16:creationId xmlns:a16="http://schemas.microsoft.com/office/drawing/2014/main" id="{48E96C1A-FA5C-A24F-9872-8608B9B3BC4F}"/>
              </a:ext>
            </a:extLst>
          </p:cNvPr>
          <p:cNvPicPr>
            <a:picLocks noChangeAspect="1"/>
          </p:cNvPicPr>
          <p:nvPr userDrawn="1"/>
        </p:nvPicPr>
        <p:blipFill>
          <a:blip r:embed="rId11" cstate="print">
            <a:alphaModFix amt="55000"/>
            <a:extLst>
              <a:ext uri="{28A0092B-C50C-407E-A947-70E740481C1C}">
                <a14:useLocalDpi xmlns:a14="http://schemas.microsoft.com/office/drawing/2010/main" val="0"/>
              </a:ext>
            </a:extLst>
          </a:blip>
          <a:stretch>
            <a:fillRect/>
          </a:stretch>
        </p:blipFill>
        <p:spPr>
          <a:xfrm>
            <a:off x="2645129" y="1254829"/>
            <a:ext cx="478923" cy="381000"/>
          </a:xfrm>
          <a:prstGeom prst="rect">
            <a:avLst/>
          </a:prstGeom>
        </p:spPr>
      </p:pic>
      <p:pic>
        <p:nvPicPr>
          <p:cNvPr id="27" name="Obraz 26">
            <a:extLst>
              <a:ext uri="{FF2B5EF4-FFF2-40B4-BE49-F238E27FC236}">
                <a16:creationId xmlns:a16="http://schemas.microsoft.com/office/drawing/2014/main" id="{28B2440F-CBE5-784D-ADC8-E797F64F472B}"/>
              </a:ext>
            </a:extLst>
          </p:cNvPr>
          <p:cNvPicPr>
            <a:picLocks noChangeAspect="1"/>
          </p:cNvPicPr>
          <p:nvPr userDrawn="1"/>
        </p:nvPicPr>
        <p:blipFill>
          <a:blip r:embed="rId12" cstate="print">
            <a:alphaModFix amt="55000"/>
            <a:extLst>
              <a:ext uri="{28A0092B-C50C-407E-A947-70E740481C1C}">
                <a14:useLocalDpi xmlns:a14="http://schemas.microsoft.com/office/drawing/2010/main" val="0"/>
              </a:ext>
            </a:extLst>
          </a:blip>
          <a:stretch>
            <a:fillRect/>
          </a:stretch>
        </p:blipFill>
        <p:spPr>
          <a:xfrm>
            <a:off x="3538042" y="543567"/>
            <a:ext cx="478923" cy="381000"/>
          </a:xfrm>
          <a:prstGeom prst="rect">
            <a:avLst/>
          </a:prstGeom>
        </p:spPr>
      </p:pic>
      <p:pic>
        <p:nvPicPr>
          <p:cNvPr id="29" name="Obraz 28">
            <a:extLst>
              <a:ext uri="{FF2B5EF4-FFF2-40B4-BE49-F238E27FC236}">
                <a16:creationId xmlns:a16="http://schemas.microsoft.com/office/drawing/2014/main" id="{1C717A0E-10D0-FA43-BF65-49909BDCEAFA}"/>
              </a:ext>
            </a:extLst>
          </p:cNvPr>
          <p:cNvPicPr>
            <a:picLocks noChangeAspect="1"/>
          </p:cNvPicPr>
          <p:nvPr userDrawn="1"/>
        </p:nvPicPr>
        <p:blipFill>
          <a:blip r:embed="rId13" cstate="print">
            <a:alphaModFix amt="55000"/>
            <a:extLst>
              <a:ext uri="{28A0092B-C50C-407E-A947-70E740481C1C}">
                <a14:useLocalDpi xmlns:a14="http://schemas.microsoft.com/office/drawing/2010/main" val="0"/>
              </a:ext>
            </a:extLst>
          </a:blip>
          <a:stretch>
            <a:fillRect/>
          </a:stretch>
        </p:blipFill>
        <p:spPr>
          <a:xfrm>
            <a:off x="4446087" y="535269"/>
            <a:ext cx="478923" cy="381000"/>
          </a:xfrm>
          <a:prstGeom prst="rect">
            <a:avLst/>
          </a:prstGeom>
        </p:spPr>
      </p:pic>
      <p:pic>
        <p:nvPicPr>
          <p:cNvPr id="31" name="Obraz 30">
            <a:extLst>
              <a:ext uri="{FF2B5EF4-FFF2-40B4-BE49-F238E27FC236}">
                <a16:creationId xmlns:a16="http://schemas.microsoft.com/office/drawing/2014/main" id="{A2891D6F-956C-9342-B2BB-C701A5BC5154}"/>
              </a:ext>
            </a:extLst>
          </p:cNvPr>
          <p:cNvPicPr>
            <a:picLocks noChangeAspect="1"/>
          </p:cNvPicPr>
          <p:nvPr userDrawn="1"/>
        </p:nvPicPr>
        <p:blipFill>
          <a:blip r:embed="rId14" cstate="print">
            <a:alphaModFix amt="55000"/>
            <a:extLst>
              <a:ext uri="{28A0092B-C50C-407E-A947-70E740481C1C}">
                <a14:useLocalDpi xmlns:a14="http://schemas.microsoft.com/office/drawing/2010/main" val="0"/>
              </a:ext>
            </a:extLst>
          </a:blip>
          <a:stretch>
            <a:fillRect/>
          </a:stretch>
        </p:blipFill>
        <p:spPr>
          <a:xfrm>
            <a:off x="2629998" y="531095"/>
            <a:ext cx="478923" cy="381000"/>
          </a:xfrm>
          <a:prstGeom prst="rect">
            <a:avLst/>
          </a:prstGeom>
        </p:spPr>
      </p:pic>
      <p:pic>
        <p:nvPicPr>
          <p:cNvPr id="33" name="Obraz 32">
            <a:extLst>
              <a:ext uri="{FF2B5EF4-FFF2-40B4-BE49-F238E27FC236}">
                <a16:creationId xmlns:a16="http://schemas.microsoft.com/office/drawing/2014/main" id="{7DE0C268-A93E-1C47-9AA3-10F1F10D0971}"/>
              </a:ext>
            </a:extLst>
          </p:cNvPr>
          <p:cNvPicPr>
            <a:picLocks noChangeAspect="1"/>
          </p:cNvPicPr>
          <p:nvPr userDrawn="1"/>
        </p:nvPicPr>
        <p:blipFill>
          <a:blip r:embed="rId15" cstate="print">
            <a:alphaModFix amt="55000"/>
            <a:extLst>
              <a:ext uri="{28A0092B-C50C-407E-A947-70E740481C1C}">
                <a14:useLocalDpi xmlns:a14="http://schemas.microsoft.com/office/drawing/2010/main" val="0"/>
              </a:ext>
            </a:extLst>
          </a:blip>
          <a:stretch>
            <a:fillRect/>
          </a:stretch>
        </p:blipFill>
        <p:spPr>
          <a:xfrm>
            <a:off x="4443301" y="1251987"/>
            <a:ext cx="478923" cy="381000"/>
          </a:xfrm>
          <a:prstGeom prst="rect">
            <a:avLst/>
          </a:prstGeom>
        </p:spPr>
      </p:pic>
      <p:pic>
        <p:nvPicPr>
          <p:cNvPr id="35" name="Obraz 34">
            <a:extLst>
              <a:ext uri="{FF2B5EF4-FFF2-40B4-BE49-F238E27FC236}">
                <a16:creationId xmlns:a16="http://schemas.microsoft.com/office/drawing/2014/main" id="{45508241-FE91-D847-8686-4F72BD314220}"/>
              </a:ext>
            </a:extLst>
          </p:cNvPr>
          <p:cNvPicPr>
            <a:picLocks noChangeAspect="1"/>
          </p:cNvPicPr>
          <p:nvPr userDrawn="1"/>
        </p:nvPicPr>
        <p:blipFill>
          <a:blip r:embed="rId16" cstate="print">
            <a:alphaModFix amt="55000"/>
            <a:extLst>
              <a:ext uri="{28A0092B-C50C-407E-A947-70E740481C1C}">
                <a14:useLocalDpi xmlns:a14="http://schemas.microsoft.com/office/drawing/2010/main" val="0"/>
              </a:ext>
            </a:extLst>
          </a:blip>
          <a:stretch>
            <a:fillRect/>
          </a:stretch>
        </p:blipFill>
        <p:spPr>
          <a:xfrm>
            <a:off x="5361942" y="1250549"/>
            <a:ext cx="478923" cy="381000"/>
          </a:xfrm>
          <a:prstGeom prst="rect">
            <a:avLst/>
          </a:prstGeom>
        </p:spPr>
      </p:pic>
      <p:pic>
        <p:nvPicPr>
          <p:cNvPr id="37" name="Obraz 36">
            <a:extLst>
              <a:ext uri="{FF2B5EF4-FFF2-40B4-BE49-F238E27FC236}">
                <a16:creationId xmlns:a16="http://schemas.microsoft.com/office/drawing/2014/main" id="{EB9A3203-260A-FA4A-9526-A6276A5756DA}"/>
              </a:ext>
            </a:extLst>
          </p:cNvPr>
          <p:cNvPicPr>
            <a:picLocks noChangeAspect="1"/>
          </p:cNvPicPr>
          <p:nvPr userDrawn="1"/>
        </p:nvPicPr>
        <p:blipFill>
          <a:blip r:embed="rId17" cstate="print">
            <a:alphaModFix amt="55000"/>
            <a:extLst>
              <a:ext uri="{28A0092B-C50C-407E-A947-70E740481C1C}">
                <a14:useLocalDpi xmlns:a14="http://schemas.microsoft.com/office/drawing/2010/main" val="0"/>
              </a:ext>
            </a:extLst>
          </a:blip>
          <a:stretch>
            <a:fillRect/>
          </a:stretch>
        </p:blipFill>
        <p:spPr>
          <a:xfrm>
            <a:off x="3538042" y="1250549"/>
            <a:ext cx="478923" cy="381000"/>
          </a:xfrm>
          <a:prstGeom prst="rect">
            <a:avLst/>
          </a:prstGeom>
        </p:spPr>
      </p:pic>
    </p:spTree>
    <p:extLst>
      <p:ext uri="{BB962C8B-B14F-4D97-AF65-F5344CB8AC3E}">
        <p14:creationId xmlns:p14="http://schemas.microsoft.com/office/powerpoint/2010/main" val="3586026018"/>
      </p:ext>
    </p:extLst>
  </p:cSld>
  <p:clrMapOvr>
    <a:masterClrMapping/>
  </p:clrMapOvr>
  <p:extLst>
    <p:ext uri="{DCECCB84-F9BA-43D5-87BE-67443E8EF086}">
      <p15:sldGuideLst xmlns:p15="http://schemas.microsoft.com/office/powerpoint/2012/main">
        <p15:guide id="1" pos="243"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527" userDrawn="1">
          <p15:clr>
            <a:srgbClr val="FBAE40"/>
          </p15:clr>
        </p15:guide>
        <p15:guide id="24" pos="812" userDrawn="1">
          <p15:clr>
            <a:srgbClr val="FBAE40"/>
          </p15:clr>
        </p15:guide>
        <p15:guide id="25" pos="1097" userDrawn="1">
          <p15:clr>
            <a:srgbClr val="FBAE40"/>
          </p15:clr>
        </p15:guide>
        <p15:guide id="26" pos="1383" userDrawn="1">
          <p15:clr>
            <a:srgbClr val="FBAE40"/>
          </p15:clr>
        </p15:guide>
        <p15:guide id="27" pos="1668" userDrawn="1">
          <p15:clr>
            <a:srgbClr val="FBAE40"/>
          </p15:clr>
        </p15:guide>
        <p15:guide id="28" pos="1952" userDrawn="1">
          <p15:clr>
            <a:srgbClr val="FBAE40"/>
          </p15:clr>
        </p15:guide>
        <p15:guide id="29" pos="2237" userDrawn="1">
          <p15:clr>
            <a:srgbClr val="FBAE40"/>
          </p15:clr>
        </p15:guide>
        <p15:guide id="30" pos="2523" userDrawn="1">
          <p15:clr>
            <a:srgbClr val="FBAE40"/>
          </p15:clr>
        </p15:guide>
        <p15:guide id="31" pos="2808" userDrawn="1">
          <p15:clr>
            <a:srgbClr val="FBAE40"/>
          </p15:clr>
        </p15:guide>
        <p15:guide id="32" pos="3092" userDrawn="1">
          <p15:clr>
            <a:srgbClr val="FBAE40"/>
          </p15:clr>
        </p15:guide>
        <p15:guide id="33" pos="3378" userDrawn="1">
          <p15:clr>
            <a:srgbClr val="FBAE40"/>
          </p15:clr>
        </p15:guide>
        <p15:guide id="34" pos="3663" userDrawn="1">
          <p15:clr>
            <a:srgbClr val="FBAE40"/>
          </p15:clr>
        </p15:guide>
        <p15:guide id="35" pos="3948" userDrawn="1">
          <p15:clr>
            <a:srgbClr val="FBAE40"/>
          </p15:clr>
        </p15:guide>
        <p15:guide id="36" pos="4234" userDrawn="1">
          <p15:clr>
            <a:srgbClr val="FBAE40"/>
          </p15:clr>
        </p15:guide>
        <p15:guide id="37" pos="4518" userDrawn="1">
          <p15:clr>
            <a:srgbClr val="FBAE40"/>
          </p15:clr>
        </p15:guide>
        <p15:guide id="38" pos="4803" userDrawn="1">
          <p15:clr>
            <a:srgbClr val="FBAE40"/>
          </p15:clr>
        </p15:guide>
        <p15:guide id="39" pos="5088" userDrawn="1">
          <p15:clr>
            <a:srgbClr val="FBAE40"/>
          </p15:clr>
        </p15:guide>
        <p15:guide id="40" pos="5374" userDrawn="1">
          <p15:clr>
            <a:srgbClr val="FBAE40"/>
          </p15:clr>
        </p15:guide>
        <p15:guide id="41" pos="5658" userDrawn="1">
          <p15:clr>
            <a:srgbClr val="FBAE40"/>
          </p15:clr>
        </p15:guide>
        <p15:guide id="42" pos="5943" userDrawn="1">
          <p15:clr>
            <a:srgbClr val="FBAE40"/>
          </p15:clr>
        </p15:guide>
        <p15:guide id="43" pos="6229" userDrawn="1">
          <p15:clr>
            <a:srgbClr val="FBAE40"/>
          </p15:clr>
        </p15:guide>
        <p15:guide id="44" pos="6514" userDrawn="1">
          <p15:clr>
            <a:srgbClr val="FBAE40"/>
          </p15:clr>
        </p15:guide>
        <p15:guide id="45" pos="6798" userDrawn="1">
          <p15:clr>
            <a:srgbClr val="FBAE40"/>
          </p15:clr>
        </p15:guide>
        <p15:guide id="46" pos="7083" userDrawn="1">
          <p15:clr>
            <a:srgbClr val="FBAE40"/>
          </p15:clr>
        </p15:guide>
        <p15:guide id="47" pos="7369" userDrawn="1">
          <p15:clr>
            <a:srgbClr val="FBAE40"/>
          </p15:clr>
        </p15:guide>
        <p15:guide id="48" pos="7654" userDrawn="1">
          <p15:clr>
            <a:srgbClr val="FBAE40"/>
          </p15:clr>
        </p15:guide>
        <p15:guide id="49" pos="7939" userDrawn="1">
          <p15:clr>
            <a:srgbClr val="FBAE40"/>
          </p15:clr>
        </p15:guide>
        <p15:guide id="50" pos="822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lajd tytułowy (krótki tytuł)">
    <p:spTree>
      <p:nvGrpSpPr>
        <p:cNvPr id="1" name=""/>
        <p:cNvGrpSpPr/>
        <p:nvPr/>
      </p:nvGrpSpPr>
      <p:grpSpPr>
        <a:xfrm>
          <a:off x="0" y="0"/>
          <a:ext cx="0" cy="0"/>
          <a:chOff x="0" y="0"/>
          <a:chExt cx="0" cy="0"/>
        </a:xfrm>
      </p:grpSpPr>
      <p:sp>
        <p:nvSpPr>
          <p:cNvPr id="17" name="Symbol zastępczy obrazu 16">
            <a:extLst>
              <a:ext uri="{FF2B5EF4-FFF2-40B4-BE49-F238E27FC236}">
                <a16:creationId xmlns:a16="http://schemas.microsoft.com/office/drawing/2014/main" id="{69383BDA-94B1-6FB6-27E3-0CC3DEDF5AF5}"/>
              </a:ext>
            </a:extLst>
          </p:cNvPr>
          <p:cNvSpPr>
            <a:spLocks noGrp="1"/>
          </p:cNvSpPr>
          <p:nvPr>
            <p:ph type="pic" sz="quarter" idx="11"/>
          </p:nvPr>
        </p:nvSpPr>
        <p:spPr>
          <a:xfrm>
            <a:off x="1" y="0"/>
            <a:ext cx="8528819" cy="5221288"/>
          </a:xfrm>
          <a:custGeom>
            <a:avLst/>
            <a:gdLst>
              <a:gd name="connsiteX0" fmla="*/ 0 w 6784975"/>
              <a:gd name="connsiteY0" fmla="*/ 0 h 5221288"/>
              <a:gd name="connsiteX1" fmla="*/ 6784975 w 6784975"/>
              <a:gd name="connsiteY1" fmla="*/ 0 h 5221288"/>
              <a:gd name="connsiteX2" fmla="*/ 6784975 w 6784975"/>
              <a:gd name="connsiteY2" fmla="*/ 4500563 h 5221288"/>
              <a:gd name="connsiteX3" fmla="*/ 2825750 w 6784975"/>
              <a:gd name="connsiteY3" fmla="*/ 4500563 h 5221288"/>
              <a:gd name="connsiteX4" fmla="*/ 2825750 w 6784975"/>
              <a:gd name="connsiteY4" fmla="*/ 5221288 h 5221288"/>
              <a:gd name="connsiteX5" fmla="*/ 0 w 6784975"/>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84975" h="5221288">
                <a:moveTo>
                  <a:pt x="0" y="0"/>
                </a:moveTo>
                <a:lnTo>
                  <a:pt x="6784975" y="0"/>
                </a:lnTo>
                <a:lnTo>
                  <a:pt x="6784975" y="4500563"/>
                </a:lnTo>
                <a:lnTo>
                  <a:pt x="2825750" y="4500563"/>
                </a:lnTo>
                <a:lnTo>
                  <a:pt x="2825750"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257"/>
            </a:lvl1pPr>
          </a:lstStyle>
          <a:p>
            <a:r>
              <a:rPr lang="pl-PL" dirty="0"/>
              <a:t>Kliknij ikonę, aby dodać obraz</a:t>
            </a:r>
          </a:p>
        </p:txBody>
      </p:sp>
      <p:sp>
        <p:nvSpPr>
          <p:cNvPr id="13" name="Prostokąt 12">
            <a:extLst>
              <a:ext uri="{FF2B5EF4-FFF2-40B4-BE49-F238E27FC236}">
                <a16:creationId xmlns:a16="http://schemas.microsoft.com/office/drawing/2014/main" id="{38965D1A-9BC8-2AB7-6B73-C2BBDA5D66AA}"/>
              </a:ext>
            </a:extLst>
          </p:cNvPr>
          <p:cNvSpPr/>
          <p:nvPr userDrawn="1"/>
        </p:nvSpPr>
        <p:spPr>
          <a:xfrm>
            <a:off x="3552011" y="4500563"/>
            <a:ext cx="8598663" cy="179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2" name="Title 1"/>
          <p:cNvSpPr>
            <a:spLocks noGrp="1"/>
          </p:cNvSpPr>
          <p:nvPr>
            <p:ph type="ctrTitle"/>
          </p:nvPr>
        </p:nvSpPr>
        <p:spPr>
          <a:xfrm>
            <a:off x="3988270" y="5579563"/>
            <a:ext cx="7709423" cy="648546"/>
          </a:xfrm>
        </p:spPr>
        <p:txBody>
          <a:bodyPr anchor="t" anchorCtr="0">
            <a:normAutofit/>
          </a:bodyPr>
          <a:lstStyle>
            <a:lvl1pPr algn="l">
              <a:lnSpc>
                <a:spcPts val="4400"/>
              </a:lnSpc>
              <a:defRPr sz="3520"/>
            </a:lvl1pPr>
          </a:lstStyle>
          <a:p>
            <a:r>
              <a:rPr lang="pl-PL"/>
              <a:t>Kliknij, aby edytować styl</a:t>
            </a:r>
            <a:endParaRPr lang="en-US" dirty="0"/>
          </a:p>
        </p:txBody>
      </p:sp>
      <p:sp>
        <p:nvSpPr>
          <p:cNvPr id="4" name="Date Placeholder 3"/>
          <p:cNvSpPr>
            <a:spLocks noGrp="1"/>
          </p:cNvSpPr>
          <p:nvPr>
            <p:ph type="dt" sz="half" idx="10"/>
          </p:nvPr>
        </p:nvSpPr>
        <p:spPr>
          <a:xfrm>
            <a:off x="9888242" y="539751"/>
            <a:ext cx="2262432" cy="366725"/>
          </a:xfrm>
          <a:prstGeom prst="rect">
            <a:avLst/>
          </a:prstGeom>
        </p:spPr>
        <p:txBody>
          <a:bodyPr lIns="0" tIns="0" rIns="0" bIns="0"/>
          <a:lstStyle>
            <a:lvl1pPr algn="r">
              <a:lnSpc>
                <a:spcPts val="2263"/>
              </a:lnSpc>
              <a:defRPr sz="1760">
                <a:solidFill>
                  <a:schemeClr val="tx2"/>
                </a:solidFill>
                <a:latin typeface="Open Sans" pitchFamily="2" charset="0"/>
                <a:ea typeface="Open Sans" pitchFamily="2" charset="0"/>
                <a:cs typeface="Open Sans" pitchFamily="2" charset="0"/>
              </a:defRPr>
            </a:lvl1pPr>
          </a:lstStyle>
          <a:p>
            <a:endParaRPr lang="pl-PL" dirty="0"/>
          </a:p>
        </p:txBody>
      </p:sp>
      <p:pic>
        <p:nvPicPr>
          <p:cNvPr id="8" name="Obraz 7" descr="logo Funduszy Europejskich">
            <a:extLst>
              <a:ext uri="{FF2B5EF4-FFF2-40B4-BE49-F238E27FC236}">
                <a16:creationId xmlns:a16="http://schemas.microsoft.com/office/drawing/2014/main" id="{70B23A41-17AB-76D8-3EFE-38FC22C5B5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557" y="6371047"/>
            <a:ext cx="2037946" cy="949192"/>
          </a:xfrm>
          <a:prstGeom prst="rect">
            <a:avLst/>
          </a:prstGeom>
        </p:spPr>
      </p:pic>
      <p:pic>
        <p:nvPicPr>
          <p:cNvPr id="10" name="Obraz 9" descr="flaga Unii Europejskie z dopiskiem dofinansowane przez Unię Europejską">
            <a:extLst>
              <a:ext uri="{FF2B5EF4-FFF2-40B4-BE49-F238E27FC236}">
                <a16:creationId xmlns:a16="http://schemas.microsoft.com/office/drawing/2014/main" id="{E8AB2AB5-3131-C310-7606-6899798511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41018" y="6371047"/>
            <a:ext cx="3310188" cy="949192"/>
          </a:xfrm>
          <a:prstGeom prst="rect">
            <a:avLst/>
          </a:prstGeom>
        </p:spPr>
      </p:pic>
      <p:pic>
        <p:nvPicPr>
          <p:cNvPr id="12" name="Obraz 11" descr="barwy RP">
            <a:extLst>
              <a:ext uri="{FF2B5EF4-FFF2-40B4-BE49-F238E27FC236}">
                <a16:creationId xmlns:a16="http://schemas.microsoft.com/office/drawing/2014/main" id="{7C93677B-A16E-82CA-7FC4-B6B51516070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546" y="6370379"/>
            <a:ext cx="2815428" cy="950531"/>
          </a:xfrm>
          <a:prstGeom prst="rect">
            <a:avLst/>
          </a:prstGeom>
        </p:spPr>
      </p:pic>
      <p:pic>
        <p:nvPicPr>
          <p:cNvPr id="18" name="Obraz 17" descr="Obraz zawierający tekst&#10;&#10;Opis wygenerowany automatycznie">
            <a:extLst>
              <a:ext uri="{FF2B5EF4-FFF2-40B4-BE49-F238E27FC236}">
                <a16:creationId xmlns:a16="http://schemas.microsoft.com/office/drawing/2014/main" id="{EB4DB370-BCB9-D1E9-5613-5A9DCA5F311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552012" y="4500563"/>
            <a:ext cx="4976807" cy="720090"/>
          </a:xfrm>
          <a:prstGeom prst="rect">
            <a:avLst/>
          </a:prstGeom>
        </p:spPr>
      </p:pic>
    </p:spTree>
    <p:extLst>
      <p:ext uri="{BB962C8B-B14F-4D97-AF65-F5344CB8AC3E}">
        <p14:creationId xmlns:p14="http://schemas.microsoft.com/office/powerpoint/2010/main" val="163393511"/>
      </p:ext>
    </p:extLst>
  </p:cSld>
  <p:clrMapOvr>
    <a:masterClrMapping/>
  </p:clrMapOvr>
  <p:extLst>
    <p:ext uri="{DCECCB84-F9BA-43D5-87BE-67443E8EF086}">
      <p15:sldGuideLst xmlns:p15="http://schemas.microsoft.com/office/powerpoint/2012/main">
        <p15:guide id="1" pos="241"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527" userDrawn="1">
          <p15:clr>
            <a:srgbClr val="FBAE40"/>
          </p15:clr>
        </p15:guide>
        <p15:guide id="24" pos="812" userDrawn="1">
          <p15:clr>
            <a:srgbClr val="FBAE40"/>
          </p15:clr>
        </p15:guide>
        <p15:guide id="25" pos="1097" userDrawn="1">
          <p15:clr>
            <a:srgbClr val="FBAE40"/>
          </p15:clr>
        </p15:guide>
        <p15:guide id="26" pos="1383" userDrawn="1">
          <p15:clr>
            <a:srgbClr val="FBAE40"/>
          </p15:clr>
        </p15:guide>
        <p15:guide id="27" pos="1668" userDrawn="1">
          <p15:clr>
            <a:srgbClr val="FBAE40"/>
          </p15:clr>
        </p15:guide>
        <p15:guide id="28" pos="1952" userDrawn="1">
          <p15:clr>
            <a:srgbClr val="FBAE40"/>
          </p15:clr>
        </p15:guide>
        <p15:guide id="29" pos="2237" userDrawn="1">
          <p15:clr>
            <a:srgbClr val="FBAE40"/>
          </p15:clr>
        </p15:guide>
        <p15:guide id="30" pos="2523" userDrawn="1">
          <p15:clr>
            <a:srgbClr val="FBAE40"/>
          </p15:clr>
        </p15:guide>
        <p15:guide id="31" pos="2808" userDrawn="1">
          <p15:clr>
            <a:srgbClr val="FBAE40"/>
          </p15:clr>
        </p15:guide>
        <p15:guide id="32" pos="3092" userDrawn="1">
          <p15:clr>
            <a:srgbClr val="FBAE40"/>
          </p15:clr>
        </p15:guide>
        <p15:guide id="33" pos="3378" userDrawn="1">
          <p15:clr>
            <a:srgbClr val="FBAE40"/>
          </p15:clr>
        </p15:guide>
        <p15:guide id="34" pos="3663" userDrawn="1">
          <p15:clr>
            <a:srgbClr val="FBAE40"/>
          </p15:clr>
        </p15:guide>
        <p15:guide id="35" pos="3948" userDrawn="1">
          <p15:clr>
            <a:srgbClr val="FBAE40"/>
          </p15:clr>
        </p15:guide>
        <p15:guide id="36" pos="4234" userDrawn="1">
          <p15:clr>
            <a:srgbClr val="FBAE40"/>
          </p15:clr>
        </p15:guide>
        <p15:guide id="37" pos="4518" userDrawn="1">
          <p15:clr>
            <a:srgbClr val="FBAE40"/>
          </p15:clr>
        </p15:guide>
        <p15:guide id="38" pos="4803" userDrawn="1">
          <p15:clr>
            <a:srgbClr val="FBAE40"/>
          </p15:clr>
        </p15:guide>
        <p15:guide id="39" pos="5088" userDrawn="1">
          <p15:clr>
            <a:srgbClr val="FBAE40"/>
          </p15:clr>
        </p15:guide>
        <p15:guide id="40" pos="5374" userDrawn="1">
          <p15:clr>
            <a:srgbClr val="FBAE40"/>
          </p15:clr>
        </p15:guide>
        <p15:guide id="41" pos="5658" userDrawn="1">
          <p15:clr>
            <a:srgbClr val="FBAE40"/>
          </p15:clr>
        </p15:guide>
        <p15:guide id="42" pos="5943" userDrawn="1">
          <p15:clr>
            <a:srgbClr val="FBAE40"/>
          </p15:clr>
        </p15:guide>
        <p15:guide id="43" pos="6229" userDrawn="1">
          <p15:clr>
            <a:srgbClr val="FBAE40"/>
          </p15:clr>
        </p15:guide>
        <p15:guide id="44" pos="6514" userDrawn="1">
          <p15:clr>
            <a:srgbClr val="FBAE40"/>
          </p15:clr>
        </p15:guide>
        <p15:guide id="45" pos="6798" userDrawn="1">
          <p15:clr>
            <a:srgbClr val="FBAE40"/>
          </p15:clr>
        </p15:guide>
        <p15:guide id="46" pos="7083" userDrawn="1">
          <p15:clr>
            <a:srgbClr val="FBAE40"/>
          </p15:clr>
        </p15:guide>
        <p15:guide id="47" pos="7369" userDrawn="1">
          <p15:clr>
            <a:srgbClr val="FBAE40"/>
          </p15:clr>
        </p15:guide>
        <p15:guide id="48" pos="7654" userDrawn="1">
          <p15:clr>
            <a:srgbClr val="FBAE40"/>
          </p15:clr>
        </p15:guide>
        <p15:guide id="49" pos="7939" userDrawn="1">
          <p15:clr>
            <a:srgbClr val="FBAE40"/>
          </p15:clr>
        </p15:guide>
        <p15:guide id="50" pos="822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lajd tytuł sekcji">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0D1F565A-4734-6B49-4F72-233C397DE031}"/>
              </a:ext>
            </a:extLst>
          </p:cNvPr>
          <p:cNvSpPr/>
          <p:nvPr userDrawn="1"/>
        </p:nvSpPr>
        <p:spPr>
          <a:xfrm>
            <a:off x="3552011" y="4500563"/>
            <a:ext cx="9045658" cy="21595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9" name="Symbol zastępczy obrazu 8">
            <a:extLst>
              <a:ext uri="{FF2B5EF4-FFF2-40B4-BE49-F238E27FC236}">
                <a16:creationId xmlns:a16="http://schemas.microsoft.com/office/drawing/2014/main" id="{12E8330A-FFD8-2BBA-E745-7200C0738BE5}"/>
              </a:ext>
            </a:extLst>
          </p:cNvPr>
          <p:cNvSpPr>
            <a:spLocks noGrp="1"/>
          </p:cNvSpPr>
          <p:nvPr>
            <p:ph type="pic" sz="quarter" idx="10"/>
          </p:nvPr>
        </p:nvSpPr>
        <p:spPr>
          <a:xfrm>
            <a:off x="842107" y="0"/>
            <a:ext cx="8592675" cy="4859338"/>
          </a:xfrm>
          <a:custGeom>
            <a:avLst/>
            <a:gdLst>
              <a:gd name="connsiteX0" fmla="*/ 0 w 6835775"/>
              <a:gd name="connsiteY0" fmla="*/ 0 h 4859338"/>
              <a:gd name="connsiteX1" fmla="*/ 6835775 w 6835775"/>
              <a:gd name="connsiteY1" fmla="*/ 0 h 4859338"/>
              <a:gd name="connsiteX2" fmla="*/ 6835775 w 6835775"/>
              <a:gd name="connsiteY2" fmla="*/ 4500563 h 4859338"/>
              <a:gd name="connsiteX3" fmla="*/ 2155824 w 6835775"/>
              <a:gd name="connsiteY3" fmla="*/ 4500563 h 4859338"/>
              <a:gd name="connsiteX4" fmla="*/ 2155824 w 6835775"/>
              <a:gd name="connsiteY4" fmla="*/ 4859338 h 4859338"/>
              <a:gd name="connsiteX5" fmla="*/ 0 w 6835775"/>
              <a:gd name="connsiteY5" fmla="*/ 4859338 h 485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35775" h="4859338">
                <a:moveTo>
                  <a:pt x="0" y="0"/>
                </a:moveTo>
                <a:lnTo>
                  <a:pt x="6835775" y="0"/>
                </a:lnTo>
                <a:lnTo>
                  <a:pt x="6835775" y="4500563"/>
                </a:lnTo>
                <a:lnTo>
                  <a:pt x="2155824" y="4500563"/>
                </a:lnTo>
                <a:lnTo>
                  <a:pt x="2155824" y="4859338"/>
                </a:lnTo>
                <a:lnTo>
                  <a:pt x="0" y="485933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257"/>
            </a:lvl1pPr>
          </a:lstStyle>
          <a:p>
            <a:r>
              <a:rPr lang="pl-PL"/>
              <a:t>Kliknij ikonę, aby dodać obraz</a:t>
            </a:r>
            <a:endParaRPr lang="pl-PL" dirty="0"/>
          </a:p>
        </p:txBody>
      </p:sp>
      <p:sp>
        <p:nvSpPr>
          <p:cNvPr id="5" name="Prostokąt 4">
            <a:extLst>
              <a:ext uri="{FF2B5EF4-FFF2-40B4-BE49-F238E27FC236}">
                <a16:creationId xmlns:a16="http://schemas.microsoft.com/office/drawing/2014/main" id="{7BF7E1EF-0AB1-F3B1-F5CD-6A2AA3056193}"/>
              </a:ext>
            </a:extLst>
          </p:cNvPr>
          <p:cNvSpPr/>
          <p:nvPr userDrawn="1"/>
        </p:nvSpPr>
        <p:spPr>
          <a:xfrm>
            <a:off x="4908961" y="4500563"/>
            <a:ext cx="4525820" cy="359395"/>
          </a:xfrm>
          <a:prstGeom prst="rect">
            <a:avLst/>
          </a:prstGeom>
          <a:solidFill>
            <a:srgbClr val="005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6" name="Prostokąt 5">
            <a:extLst>
              <a:ext uri="{FF2B5EF4-FFF2-40B4-BE49-F238E27FC236}">
                <a16:creationId xmlns:a16="http://schemas.microsoft.com/office/drawing/2014/main" id="{03E2C530-5988-0861-50D8-1C7FE1662A60}"/>
              </a:ext>
            </a:extLst>
          </p:cNvPr>
          <p:cNvSpPr/>
          <p:nvPr userDrawn="1"/>
        </p:nvSpPr>
        <p:spPr>
          <a:xfrm>
            <a:off x="3552013" y="4500562"/>
            <a:ext cx="1356948" cy="358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2" name="Title 1"/>
          <p:cNvSpPr>
            <a:spLocks noGrp="1"/>
          </p:cNvSpPr>
          <p:nvPr>
            <p:ph type="ctrTitle"/>
          </p:nvPr>
        </p:nvSpPr>
        <p:spPr>
          <a:xfrm>
            <a:off x="4004993" y="5195720"/>
            <a:ext cx="8145682" cy="1320421"/>
          </a:xfrm>
        </p:spPr>
        <p:txBody>
          <a:bodyPr anchor="t" anchorCtr="0">
            <a:normAutofit/>
          </a:bodyPr>
          <a:lstStyle>
            <a:lvl1pPr algn="l">
              <a:lnSpc>
                <a:spcPts val="4400"/>
              </a:lnSpc>
              <a:defRPr sz="3520"/>
            </a:lvl1pPr>
          </a:lstStyle>
          <a:p>
            <a:r>
              <a:rPr lang="pl-PL"/>
              <a:t>Kliknij, aby edytować styl</a:t>
            </a:r>
            <a:endParaRPr lang="en-US" dirty="0"/>
          </a:p>
        </p:txBody>
      </p:sp>
    </p:spTree>
    <p:extLst>
      <p:ext uri="{BB962C8B-B14F-4D97-AF65-F5344CB8AC3E}">
        <p14:creationId xmlns:p14="http://schemas.microsoft.com/office/powerpoint/2010/main" val="1007901643"/>
      </p:ext>
    </p:extLst>
  </p:cSld>
  <p:clrMapOvr>
    <a:masterClrMapping/>
  </p:clrMapOvr>
  <p:extLst>
    <p:ext uri="{DCECCB84-F9BA-43D5-87BE-67443E8EF086}">
      <p15:sldGuideLst xmlns:p15="http://schemas.microsoft.com/office/powerpoint/2012/main">
        <p15:guide id="1" pos="243"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527" userDrawn="1">
          <p15:clr>
            <a:srgbClr val="FBAE40"/>
          </p15:clr>
        </p15:guide>
        <p15:guide id="24" pos="812" userDrawn="1">
          <p15:clr>
            <a:srgbClr val="FBAE40"/>
          </p15:clr>
        </p15:guide>
        <p15:guide id="25" pos="1097" userDrawn="1">
          <p15:clr>
            <a:srgbClr val="FBAE40"/>
          </p15:clr>
        </p15:guide>
        <p15:guide id="26" pos="1383" userDrawn="1">
          <p15:clr>
            <a:srgbClr val="FBAE40"/>
          </p15:clr>
        </p15:guide>
        <p15:guide id="27" pos="1668" userDrawn="1">
          <p15:clr>
            <a:srgbClr val="FBAE40"/>
          </p15:clr>
        </p15:guide>
        <p15:guide id="28" pos="1952" userDrawn="1">
          <p15:clr>
            <a:srgbClr val="FBAE40"/>
          </p15:clr>
        </p15:guide>
        <p15:guide id="29" pos="2237" userDrawn="1">
          <p15:clr>
            <a:srgbClr val="FBAE40"/>
          </p15:clr>
        </p15:guide>
        <p15:guide id="30" pos="2523" userDrawn="1">
          <p15:clr>
            <a:srgbClr val="FBAE40"/>
          </p15:clr>
        </p15:guide>
        <p15:guide id="31" pos="2808" userDrawn="1">
          <p15:clr>
            <a:srgbClr val="FBAE40"/>
          </p15:clr>
        </p15:guide>
        <p15:guide id="32" pos="3092" userDrawn="1">
          <p15:clr>
            <a:srgbClr val="FBAE40"/>
          </p15:clr>
        </p15:guide>
        <p15:guide id="33" pos="3378" userDrawn="1">
          <p15:clr>
            <a:srgbClr val="FBAE40"/>
          </p15:clr>
        </p15:guide>
        <p15:guide id="34" pos="3663" userDrawn="1">
          <p15:clr>
            <a:srgbClr val="FBAE40"/>
          </p15:clr>
        </p15:guide>
        <p15:guide id="35" pos="3948" userDrawn="1">
          <p15:clr>
            <a:srgbClr val="FBAE40"/>
          </p15:clr>
        </p15:guide>
        <p15:guide id="36" pos="4234" userDrawn="1">
          <p15:clr>
            <a:srgbClr val="FBAE40"/>
          </p15:clr>
        </p15:guide>
        <p15:guide id="37" pos="4518" userDrawn="1">
          <p15:clr>
            <a:srgbClr val="FBAE40"/>
          </p15:clr>
        </p15:guide>
        <p15:guide id="38" pos="4803" userDrawn="1">
          <p15:clr>
            <a:srgbClr val="FBAE40"/>
          </p15:clr>
        </p15:guide>
        <p15:guide id="39" pos="5088" userDrawn="1">
          <p15:clr>
            <a:srgbClr val="FBAE40"/>
          </p15:clr>
        </p15:guide>
        <p15:guide id="40" pos="5374" userDrawn="1">
          <p15:clr>
            <a:srgbClr val="FBAE40"/>
          </p15:clr>
        </p15:guide>
        <p15:guide id="41" pos="5658" userDrawn="1">
          <p15:clr>
            <a:srgbClr val="FBAE40"/>
          </p15:clr>
        </p15:guide>
        <p15:guide id="42" pos="5943" userDrawn="1">
          <p15:clr>
            <a:srgbClr val="FBAE40"/>
          </p15:clr>
        </p15:guide>
        <p15:guide id="43" pos="6229" userDrawn="1">
          <p15:clr>
            <a:srgbClr val="FBAE40"/>
          </p15:clr>
        </p15:guide>
        <p15:guide id="44" pos="6514" userDrawn="1">
          <p15:clr>
            <a:srgbClr val="FBAE40"/>
          </p15:clr>
        </p15:guide>
        <p15:guide id="45" pos="6798" userDrawn="1">
          <p15:clr>
            <a:srgbClr val="FBAE40"/>
          </p15:clr>
        </p15:guide>
        <p15:guide id="46" pos="7083" userDrawn="1">
          <p15:clr>
            <a:srgbClr val="FBAE40"/>
          </p15:clr>
        </p15:guide>
        <p15:guide id="47" pos="7369" userDrawn="1">
          <p15:clr>
            <a:srgbClr val="FBAE40"/>
          </p15:clr>
        </p15:guide>
        <p15:guide id="48" pos="7654" userDrawn="1">
          <p15:clr>
            <a:srgbClr val="FBAE40"/>
          </p15:clr>
        </p15:guide>
        <p15:guide id="49" pos="7939" userDrawn="1">
          <p15:clr>
            <a:srgbClr val="FBAE40"/>
          </p15:clr>
        </p15:guide>
        <p15:guide id="50" pos="822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lajd - tytuł + zawartość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dirty="0"/>
          </a:p>
        </p:txBody>
      </p:sp>
    </p:spTree>
    <p:extLst>
      <p:ext uri="{BB962C8B-B14F-4D97-AF65-F5344CB8AC3E}">
        <p14:creationId xmlns:p14="http://schemas.microsoft.com/office/powerpoint/2010/main" val="90527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Slajd - tytuł + 2 elementy zawartości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289580" y="1979837"/>
            <a:ext cx="5204044" cy="4680018"/>
          </a:xfrm>
        </p:spPr>
        <p:txBody>
          <a:bodyPr/>
          <a:lstStyle/>
          <a:p>
            <a:pPr lvl="0"/>
            <a:r>
              <a:rPr lang="pl-PL"/>
              <a:t>Kliknij, aby edytować style wzorca tekstu</a:t>
            </a:r>
          </a:p>
          <a:p>
            <a:pPr lvl="1"/>
            <a:r>
              <a:rPr lang="pl-PL"/>
              <a:t>Drugi poziom</a:t>
            </a:r>
          </a:p>
          <a:p>
            <a:pPr lvl="2"/>
            <a:r>
              <a:rPr lang="pl-PL"/>
              <a:t>Trzeci poziom</a:t>
            </a:r>
          </a:p>
        </p:txBody>
      </p:sp>
      <p:sp>
        <p:nvSpPr>
          <p:cNvPr id="4" name="Content Placeholder 3"/>
          <p:cNvSpPr>
            <a:spLocks noGrp="1"/>
          </p:cNvSpPr>
          <p:nvPr>
            <p:ph sz="half" idx="2"/>
          </p:nvPr>
        </p:nvSpPr>
        <p:spPr>
          <a:xfrm>
            <a:off x="6946150" y="1979613"/>
            <a:ext cx="5204044" cy="468022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dirty="0"/>
          </a:p>
        </p:txBody>
      </p:sp>
    </p:spTree>
    <p:extLst>
      <p:ext uri="{BB962C8B-B14F-4D97-AF65-F5344CB8AC3E}">
        <p14:creationId xmlns:p14="http://schemas.microsoft.com/office/powerpoint/2010/main" val="3134000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lajd - tytuł + zdjęcie + zawartość z paskiem">
    <p:spTree>
      <p:nvGrpSpPr>
        <p:cNvPr id="1" name=""/>
        <p:cNvGrpSpPr/>
        <p:nvPr/>
      </p:nvGrpSpPr>
      <p:grpSpPr>
        <a:xfrm>
          <a:off x="0" y="0"/>
          <a:ext cx="0" cy="0"/>
          <a:chOff x="0" y="0"/>
          <a:chExt cx="0" cy="0"/>
        </a:xfrm>
      </p:grpSpPr>
      <p:sp>
        <p:nvSpPr>
          <p:cNvPr id="2" name="Title 1"/>
          <p:cNvSpPr>
            <a:spLocks noGrp="1"/>
          </p:cNvSpPr>
          <p:nvPr>
            <p:ph type="title"/>
          </p:nvPr>
        </p:nvSpPr>
        <p:spPr>
          <a:xfrm>
            <a:off x="6719887" y="899837"/>
            <a:ext cx="5430307" cy="1080001"/>
          </a:xfrm>
        </p:spPr>
        <p:txBody>
          <a:bodyPr/>
          <a:lstStyle/>
          <a:p>
            <a:r>
              <a:rPr lang="pl-PL"/>
              <a:t>Kliknij, aby edytować styl</a:t>
            </a:r>
            <a:endParaRPr lang="en-US" dirty="0"/>
          </a:p>
        </p:txBody>
      </p:sp>
      <p:sp>
        <p:nvSpPr>
          <p:cNvPr id="3" name="Content Placeholder 2"/>
          <p:cNvSpPr>
            <a:spLocks noGrp="1"/>
          </p:cNvSpPr>
          <p:nvPr>
            <p:ph sz="half" idx="1"/>
          </p:nvPr>
        </p:nvSpPr>
        <p:spPr>
          <a:xfrm>
            <a:off x="6719887" y="1979837"/>
            <a:ext cx="5430787" cy="4680002"/>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dirty="0"/>
          </a:p>
        </p:txBody>
      </p:sp>
      <p:sp>
        <p:nvSpPr>
          <p:cNvPr id="7" name="Symbol zastępczy obrazu 6">
            <a:extLst>
              <a:ext uri="{FF2B5EF4-FFF2-40B4-BE49-F238E27FC236}">
                <a16:creationId xmlns:a16="http://schemas.microsoft.com/office/drawing/2014/main" id="{E681B9F9-7BA5-2D43-A1BD-8AF5D0250636}"/>
              </a:ext>
            </a:extLst>
          </p:cNvPr>
          <p:cNvSpPr>
            <a:spLocks noGrp="1"/>
          </p:cNvSpPr>
          <p:nvPr>
            <p:ph type="pic" sz="quarter" idx="11"/>
          </p:nvPr>
        </p:nvSpPr>
        <p:spPr>
          <a:xfrm>
            <a:off x="0" y="900113"/>
            <a:ext cx="6267904" cy="5759726"/>
          </a:xfrm>
          <a:solidFill>
            <a:schemeClr val="bg1">
              <a:lumMod val="95000"/>
            </a:schemeClr>
          </a:solidFill>
        </p:spPr>
        <p:txBody>
          <a:bodyPr anchor="ctr" anchorCtr="0"/>
          <a:lstStyle>
            <a:lvl1pPr algn="ctr">
              <a:buFont typeface="Arial" panose="020B0604020202020204" pitchFamily="34" charset="0"/>
              <a:buNone/>
              <a:defRPr sz="1257"/>
            </a:lvl1pPr>
          </a:lstStyle>
          <a:p>
            <a:r>
              <a:rPr lang="pl-PL"/>
              <a:t>Kliknij ikonę, aby dodać obraz</a:t>
            </a:r>
            <a:endParaRPr lang="pl-PL" dirty="0"/>
          </a:p>
        </p:txBody>
      </p:sp>
    </p:spTree>
    <p:extLst>
      <p:ext uri="{BB962C8B-B14F-4D97-AF65-F5344CB8AC3E}">
        <p14:creationId xmlns:p14="http://schemas.microsoft.com/office/powerpoint/2010/main" val="1453987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1_Slajd - tytuł + zawartość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dirty="0"/>
          </a:p>
        </p:txBody>
      </p:sp>
      <p:sp>
        <p:nvSpPr>
          <p:cNvPr id="6" name="Prostokąt 5">
            <a:extLst>
              <a:ext uri="{FF2B5EF4-FFF2-40B4-BE49-F238E27FC236}">
                <a16:creationId xmlns:a16="http://schemas.microsoft.com/office/drawing/2014/main" id="{630E28BA-19A4-6182-CE10-65107EDF6B75}"/>
              </a:ext>
            </a:extLst>
          </p:cNvPr>
          <p:cNvSpPr/>
          <p:nvPr userDrawn="1"/>
        </p:nvSpPr>
        <p:spPr>
          <a:xfrm>
            <a:off x="10792165" y="7380288"/>
            <a:ext cx="1358509"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Tree>
    <p:extLst>
      <p:ext uri="{BB962C8B-B14F-4D97-AF65-F5344CB8AC3E}">
        <p14:creationId xmlns:p14="http://schemas.microsoft.com/office/powerpoint/2010/main" val="3169991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1_Slajd - tytuł + 2 elementy zawartości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289580" y="1979837"/>
            <a:ext cx="5204044" cy="4680018"/>
          </a:xfrm>
        </p:spPr>
        <p:txBody>
          <a:bodyPr/>
          <a:lstStyle/>
          <a:p>
            <a:pPr lvl="0"/>
            <a:r>
              <a:rPr lang="pl-PL" dirty="0"/>
              <a:t>Kliknij, aby edytować style wzorca tekstu</a:t>
            </a:r>
          </a:p>
          <a:p>
            <a:pPr lvl="1"/>
            <a:r>
              <a:rPr lang="pl-PL" dirty="0"/>
              <a:t>Drugi poziom</a:t>
            </a:r>
          </a:p>
          <a:p>
            <a:pPr lvl="2"/>
            <a:r>
              <a:rPr lang="pl-PL" dirty="0"/>
              <a:t>Trzeci poziom</a:t>
            </a:r>
          </a:p>
        </p:txBody>
      </p:sp>
      <p:sp>
        <p:nvSpPr>
          <p:cNvPr id="4" name="Content Placeholder 3"/>
          <p:cNvSpPr>
            <a:spLocks noGrp="1"/>
          </p:cNvSpPr>
          <p:nvPr>
            <p:ph sz="half" idx="2"/>
          </p:nvPr>
        </p:nvSpPr>
        <p:spPr>
          <a:xfrm>
            <a:off x="6946150" y="1979613"/>
            <a:ext cx="5204044" cy="468022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A72189C-757E-47DF-313E-E0F36399C09C}"/>
              </a:ext>
            </a:extLst>
          </p:cNvPr>
          <p:cNvSpPr>
            <a:spLocks noGrp="1"/>
          </p:cNvSpPr>
          <p:nvPr>
            <p:ph type="sldNum" sz="quarter" idx="10"/>
          </p:nvPr>
        </p:nvSpPr>
        <p:spPr/>
        <p:txBody>
          <a:bodyPr/>
          <a:lstStyle/>
          <a:p>
            <a:fld id="{EB4015AA-59F6-416B-87A6-8E3D940284E2}" type="slidenum">
              <a:rPr lang="pl-PL" smtClean="0"/>
              <a:pPr/>
              <a:t>‹#›</a:t>
            </a:fld>
            <a:endParaRPr lang="pl-PL" dirty="0"/>
          </a:p>
        </p:txBody>
      </p:sp>
      <p:sp>
        <p:nvSpPr>
          <p:cNvPr id="6" name="Prostokąt 5">
            <a:extLst>
              <a:ext uri="{FF2B5EF4-FFF2-40B4-BE49-F238E27FC236}">
                <a16:creationId xmlns:a16="http://schemas.microsoft.com/office/drawing/2014/main" id="{E363107C-97A9-9A5D-A2A2-E6ABB7ED4C62}"/>
              </a:ext>
            </a:extLst>
          </p:cNvPr>
          <p:cNvSpPr/>
          <p:nvPr userDrawn="1"/>
        </p:nvSpPr>
        <p:spPr>
          <a:xfrm>
            <a:off x="10792165" y="7380288"/>
            <a:ext cx="1358509"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Tree>
    <p:extLst>
      <p:ext uri="{BB962C8B-B14F-4D97-AF65-F5344CB8AC3E}">
        <p14:creationId xmlns:p14="http://schemas.microsoft.com/office/powerpoint/2010/main" val="289597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lajd końcowy">
    <p:spTree>
      <p:nvGrpSpPr>
        <p:cNvPr id="1" name=""/>
        <p:cNvGrpSpPr/>
        <p:nvPr/>
      </p:nvGrpSpPr>
      <p:grpSpPr>
        <a:xfrm>
          <a:off x="0" y="0"/>
          <a:ext cx="0" cy="0"/>
          <a:chOff x="0" y="0"/>
          <a:chExt cx="0" cy="0"/>
        </a:xfrm>
      </p:grpSpPr>
      <p:sp>
        <p:nvSpPr>
          <p:cNvPr id="12" name="Prostokąt 11">
            <a:extLst>
              <a:ext uri="{FF2B5EF4-FFF2-40B4-BE49-F238E27FC236}">
                <a16:creationId xmlns:a16="http://schemas.microsoft.com/office/drawing/2014/main" id="{F8E39A3A-22D6-B8ED-2F58-16F69704FFAA}"/>
              </a:ext>
            </a:extLst>
          </p:cNvPr>
          <p:cNvSpPr/>
          <p:nvPr userDrawn="1"/>
        </p:nvSpPr>
        <p:spPr>
          <a:xfrm>
            <a:off x="3099031" y="4500563"/>
            <a:ext cx="10340745" cy="179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11" name="Symbol zastępczy obrazu 10">
            <a:extLst>
              <a:ext uri="{FF2B5EF4-FFF2-40B4-BE49-F238E27FC236}">
                <a16:creationId xmlns:a16="http://schemas.microsoft.com/office/drawing/2014/main" id="{A760FD32-D539-3290-0E5F-1B5EF08EB2F0}"/>
              </a:ext>
            </a:extLst>
          </p:cNvPr>
          <p:cNvSpPr>
            <a:spLocks noGrp="1"/>
          </p:cNvSpPr>
          <p:nvPr>
            <p:ph type="pic" sz="quarter" idx="10"/>
          </p:nvPr>
        </p:nvSpPr>
        <p:spPr>
          <a:xfrm>
            <a:off x="1289102" y="0"/>
            <a:ext cx="10861573" cy="5221288"/>
          </a:xfrm>
          <a:custGeom>
            <a:avLst/>
            <a:gdLst>
              <a:gd name="connsiteX0" fmla="*/ 0 w 8640763"/>
              <a:gd name="connsiteY0" fmla="*/ 0 h 5221288"/>
              <a:gd name="connsiteX1" fmla="*/ 8640763 w 8640763"/>
              <a:gd name="connsiteY1" fmla="*/ 0 h 5221288"/>
              <a:gd name="connsiteX2" fmla="*/ 8640763 w 8640763"/>
              <a:gd name="connsiteY2" fmla="*/ 4500563 h 5221288"/>
              <a:gd name="connsiteX3" fmla="*/ 1439863 w 8640763"/>
              <a:gd name="connsiteY3" fmla="*/ 4500563 h 5221288"/>
              <a:gd name="connsiteX4" fmla="*/ 1439863 w 8640763"/>
              <a:gd name="connsiteY4" fmla="*/ 5221288 h 5221288"/>
              <a:gd name="connsiteX5" fmla="*/ 0 w 8640763"/>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763" h="5221288">
                <a:moveTo>
                  <a:pt x="0" y="0"/>
                </a:moveTo>
                <a:lnTo>
                  <a:pt x="8640763" y="0"/>
                </a:lnTo>
                <a:lnTo>
                  <a:pt x="8640763" y="4500563"/>
                </a:lnTo>
                <a:lnTo>
                  <a:pt x="1439863" y="4500563"/>
                </a:lnTo>
                <a:lnTo>
                  <a:pt x="1439863"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257"/>
            </a:lvl1pPr>
          </a:lstStyle>
          <a:p>
            <a:r>
              <a:rPr lang="pl-PL"/>
              <a:t>Kliknij ikonę, aby dodać obraz</a:t>
            </a:r>
            <a:endParaRPr lang="pl-PL" dirty="0"/>
          </a:p>
        </p:txBody>
      </p:sp>
      <p:pic>
        <p:nvPicPr>
          <p:cNvPr id="7" name="Obraz 6" descr="Obraz zawierający tekst&#10;&#10;Opis wygenerowany automatycznie">
            <a:extLst>
              <a:ext uri="{FF2B5EF4-FFF2-40B4-BE49-F238E27FC236}">
                <a16:creationId xmlns:a16="http://schemas.microsoft.com/office/drawing/2014/main" id="{3B4B8A84-3D08-244B-BF5B-6E361D1A74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1027" y="4500563"/>
            <a:ext cx="4976807" cy="720090"/>
          </a:xfrm>
          <a:prstGeom prst="rect">
            <a:avLst/>
          </a:prstGeom>
        </p:spPr>
      </p:pic>
      <p:sp>
        <p:nvSpPr>
          <p:cNvPr id="2" name="Tytuł 1">
            <a:extLst>
              <a:ext uri="{FF2B5EF4-FFF2-40B4-BE49-F238E27FC236}">
                <a16:creationId xmlns:a16="http://schemas.microsoft.com/office/drawing/2014/main" id="{C3C397EF-E780-3941-A190-8FF660EE9016}"/>
              </a:ext>
            </a:extLst>
          </p:cNvPr>
          <p:cNvSpPr>
            <a:spLocks noGrp="1"/>
          </p:cNvSpPr>
          <p:nvPr>
            <p:ph type="title"/>
          </p:nvPr>
        </p:nvSpPr>
        <p:spPr>
          <a:xfrm>
            <a:off x="3552012" y="5593629"/>
            <a:ext cx="9502629" cy="705572"/>
          </a:xfrm>
        </p:spPr>
        <p:txBody>
          <a:bodyPr/>
          <a:lstStyle/>
          <a:p>
            <a:r>
              <a:rPr lang="pl-PL"/>
              <a:t>Kliknij, aby edytować styl</a:t>
            </a:r>
            <a:endParaRPr lang="pl-PL" dirty="0"/>
          </a:p>
        </p:txBody>
      </p:sp>
      <p:pic>
        <p:nvPicPr>
          <p:cNvPr id="8" name="Obraz 7" descr="znak Funduszy Europejskich">
            <a:extLst>
              <a:ext uri="{FF2B5EF4-FFF2-40B4-BE49-F238E27FC236}">
                <a16:creationId xmlns:a16="http://schemas.microsoft.com/office/drawing/2014/main" id="{BFD80FA4-66E0-3049-A92A-085F431CEB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5557" y="6371047"/>
            <a:ext cx="2037946" cy="949192"/>
          </a:xfrm>
          <a:prstGeom prst="rect">
            <a:avLst/>
          </a:prstGeom>
        </p:spPr>
      </p:pic>
      <p:pic>
        <p:nvPicPr>
          <p:cNvPr id="9" name="Obraz 8" descr="flaga Unii Europejskie z dopiskiem dofinansowane przez Unię Europejską">
            <a:extLst>
              <a:ext uri="{FF2B5EF4-FFF2-40B4-BE49-F238E27FC236}">
                <a16:creationId xmlns:a16="http://schemas.microsoft.com/office/drawing/2014/main" id="{695F0183-048A-AF46-A850-8C265BFACC2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1018" y="6371047"/>
            <a:ext cx="3310188" cy="949192"/>
          </a:xfrm>
          <a:prstGeom prst="rect">
            <a:avLst/>
          </a:prstGeom>
        </p:spPr>
      </p:pic>
      <p:pic>
        <p:nvPicPr>
          <p:cNvPr id="10" name="Obraz 9" descr="barwy RP">
            <a:extLst>
              <a:ext uri="{FF2B5EF4-FFF2-40B4-BE49-F238E27FC236}">
                <a16:creationId xmlns:a16="http://schemas.microsoft.com/office/drawing/2014/main" id="{875F5C9C-57CB-134D-A405-3BC05A23D85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79546" y="6370379"/>
            <a:ext cx="2815428" cy="950531"/>
          </a:xfrm>
          <a:prstGeom prst="rect">
            <a:avLst/>
          </a:prstGeom>
        </p:spPr>
      </p:pic>
    </p:spTree>
    <p:extLst>
      <p:ext uri="{BB962C8B-B14F-4D97-AF65-F5344CB8AC3E}">
        <p14:creationId xmlns:p14="http://schemas.microsoft.com/office/powerpoint/2010/main" val="2785084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9102" y="899837"/>
            <a:ext cx="10861093" cy="1080001"/>
          </a:xfrm>
          <a:prstGeom prst="rect">
            <a:avLst/>
          </a:prstGeom>
        </p:spPr>
        <p:txBody>
          <a:bodyPr vert="horz" lIns="0" tIns="0" rIns="0" bIns="0" rtlCol="0" anchor="t" anchorCtr="0">
            <a:normAutofit/>
          </a:bodyPr>
          <a:lstStyle/>
          <a:p>
            <a:r>
              <a:rPr lang="pl-PL" dirty="0"/>
              <a:t>Kliknij, aby edytować styl</a:t>
            </a:r>
            <a:endParaRPr lang="en-US" dirty="0"/>
          </a:p>
        </p:txBody>
      </p:sp>
      <p:sp>
        <p:nvSpPr>
          <p:cNvPr id="3" name="Text Placeholder 2"/>
          <p:cNvSpPr>
            <a:spLocks noGrp="1"/>
          </p:cNvSpPr>
          <p:nvPr>
            <p:ph type="body" idx="1"/>
          </p:nvPr>
        </p:nvSpPr>
        <p:spPr>
          <a:xfrm>
            <a:off x="1289581" y="1979837"/>
            <a:ext cx="10861094" cy="4680002"/>
          </a:xfrm>
          <a:prstGeom prst="rect">
            <a:avLst/>
          </a:prstGeom>
        </p:spPr>
        <p:txBody>
          <a:bodyPr vert="horz" lIns="0" tIns="0" rIns="0" bIns="0" rtlCol="0">
            <a:normAutofit/>
          </a:bodyPr>
          <a:lstStyle/>
          <a:p>
            <a:pPr lvl="0"/>
            <a:r>
              <a:rPr lang="pl-PL" dirty="0"/>
              <a:t>Kliknij, aby edytować style wzorca tekstu</a:t>
            </a:r>
          </a:p>
          <a:p>
            <a:pPr lvl="1"/>
            <a:r>
              <a:rPr lang="pl-PL" dirty="0"/>
              <a:t>Drugi poziom</a:t>
            </a:r>
          </a:p>
          <a:p>
            <a:pPr lvl="2"/>
            <a:r>
              <a:rPr lang="pl-PL" dirty="0"/>
              <a:t>Trzeci poziom</a:t>
            </a:r>
            <a:endParaRPr lang="en-US" dirty="0"/>
          </a:p>
        </p:txBody>
      </p:sp>
      <p:sp>
        <p:nvSpPr>
          <p:cNvPr id="10" name="Prostokąt 9">
            <a:extLst>
              <a:ext uri="{FF2B5EF4-FFF2-40B4-BE49-F238E27FC236}">
                <a16:creationId xmlns:a16="http://schemas.microsoft.com/office/drawing/2014/main" id="{617E16B8-2BD0-D12E-978E-94E428DF9717}"/>
              </a:ext>
            </a:extLst>
          </p:cNvPr>
          <p:cNvSpPr/>
          <p:nvPr userDrawn="1"/>
        </p:nvSpPr>
        <p:spPr>
          <a:xfrm>
            <a:off x="1289535" y="0"/>
            <a:ext cx="1358509" cy="179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12" name="Prostokąt 11">
            <a:extLst>
              <a:ext uri="{FF2B5EF4-FFF2-40B4-BE49-F238E27FC236}">
                <a16:creationId xmlns:a16="http://schemas.microsoft.com/office/drawing/2014/main" id="{662915FD-1FF3-5CF3-5C57-034114B5E6A2}"/>
              </a:ext>
            </a:extLst>
          </p:cNvPr>
          <p:cNvSpPr/>
          <p:nvPr userDrawn="1"/>
        </p:nvSpPr>
        <p:spPr>
          <a:xfrm>
            <a:off x="2648044" y="0"/>
            <a:ext cx="9502149"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4" name="Symbol zastępczy numeru slajdu 3">
            <a:extLst>
              <a:ext uri="{FF2B5EF4-FFF2-40B4-BE49-F238E27FC236}">
                <a16:creationId xmlns:a16="http://schemas.microsoft.com/office/drawing/2014/main" id="{5026AD61-FC69-65FC-05E3-06AA14C89304}"/>
              </a:ext>
            </a:extLst>
          </p:cNvPr>
          <p:cNvSpPr>
            <a:spLocks noGrp="1"/>
          </p:cNvSpPr>
          <p:nvPr>
            <p:ph type="sldNum" sz="quarter" idx="4"/>
          </p:nvPr>
        </p:nvSpPr>
        <p:spPr>
          <a:xfrm>
            <a:off x="10791730" y="7019837"/>
            <a:ext cx="1357577" cy="180000"/>
          </a:xfrm>
          <a:prstGeom prst="rect">
            <a:avLst/>
          </a:prstGeom>
          <a:noFill/>
        </p:spPr>
        <p:txBody>
          <a:bodyPr vert="horz" lIns="0" tIns="72000" rIns="0" bIns="72000" rtlCol="0" anchor="ctr" anchorCtr="0"/>
          <a:lstStyle>
            <a:lvl1pPr algn="r">
              <a:defRPr sz="1257">
                <a:solidFill>
                  <a:schemeClr val="tx2"/>
                </a:solidFill>
                <a:latin typeface="Open Sans" pitchFamily="2" charset="0"/>
                <a:ea typeface="Open Sans" pitchFamily="2" charset="0"/>
                <a:cs typeface="Open Sans" pitchFamily="2" charset="0"/>
              </a:defRPr>
            </a:lvl1pPr>
          </a:lstStyle>
          <a:p>
            <a:fld id="{EB4015AA-59F6-416B-87A6-8E3D940284E2}" type="slidenum">
              <a:rPr lang="pl-PL" smtClean="0"/>
              <a:pPr/>
              <a:t>‹#›</a:t>
            </a:fld>
            <a:endParaRPr lang="pl-PL" dirty="0"/>
          </a:p>
        </p:txBody>
      </p:sp>
      <p:sp>
        <p:nvSpPr>
          <p:cNvPr id="7" name="Prostokąt 6">
            <a:extLst>
              <a:ext uri="{FF2B5EF4-FFF2-40B4-BE49-F238E27FC236}">
                <a16:creationId xmlns:a16="http://schemas.microsoft.com/office/drawing/2014/main" id="{4C2A84FB-402E-BB6C-632B-D1ADD49B7D8C}"/>
              </a:ext>
            </a:extLst>
          </p:cNvPr>
          <p:cNvSpPr/>
          <p:nvPr userDrawn="1"/>
        </p:nvSpPr>
        <p:spPr>
          <a:xfrm>
            <a:off x="10792165" y="7380288"/>
            <a:ext cx="1358509"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Tree>
    <p:extLst>
      <p:ext uri="{BB962C8B-B14F-4D97-AF65-F5344CB8AC3E}">
        <p14:creationId xmlns:p14="http://schemas.microsoft.com/office/powerpoint/2010/main" val="3286163953"/>
      </p:ext>
    </p:extLst>
  </p:cSld>
  <p:clrMap bg1="lt1" tx1="dk1" bg2="lt2" tx2="dk2" accent1="accent1" accent2="accent2" accent3="accent3" accent4="accent4" accent5="accent5" accent6="accent6" hlink="hlink" folHlink="folHlink"/>
  <p:sldLayoutIdLst>
    <p:sldLayoutId id="2147483709" r:id="rId1"/>
    <p:sldLayoutId id="2147483725" r:id="rId2"/>
    <p:sldLayoutId id="2147483720" r:id="rId3"/>
    <p:sldLayoutId id="2147483721" r:id="rId4"/>
    <p:sldLayoutId id="2147483710" r:id="rId5"/>
    <p:sldLayoutId id="2147483712" r:id="rId6"/>
    <p:sldLayoutId id="2147483726" r:id="rId7"/>
    <p:sldLayoutId id="2147483740" r:id="rId8"/>
    <p:sldLayoutId id="2147483723" r:id="rId9"/>
    <p:sldLayoutId id="2147483728" r:id="rId10"/>
  </p:sldLayoutIdLst>
  <p:hf sldNum="0" hdr="0" ftr="0" dt="0"/>
  <p:txStyles>
    <p:titleStyle>
      <a:lvl1pPr algn="l" defTabSz="1266984" rtl="0" eaLnBrk="1" latinLnBrk="0" hangingPunct="1">
        <a:lnSpc>
          <a:spcPts val="4525"/>
        </a:lnSpc>
        <a:spcBef>
          <a:spcPct val="0"/>
        </a:spcBef>
        <a:buNone/>
        <a:defRPr sz="3520" b="1" kern="1200">
          <a:solidFill>
            <a:schemeClr val="tx2"/>
          </a:solidFill>
          <a:latin typeface="Open Sans" pitchFamily="2" charset="0"/>
          <a:ea typeface="Open Sans" pitchFamily="2" charset="0"/>
          <a:cs typeface="Open Sans" pitchFamily="2" charset="0"/>
        </a:defRPr>
      </a:lvl1pPr>
    </p:titleStyle>
    <p:bodyStyle>
      <a:lvl1pPr marL="316746" indent="-316746" algn="l" defTabSz="1266984" rtl="0" eaLnBrk="1" latinLnBrk="0" hangingPunct="1">
        <a:lnSpc>
          <a:spcPts val="3017"/>
        </a:lnSpc>
        <a:spcBef>
          <a:spcPts val="1385"/>
        </a:spcBef>
        <a:buClr>
          <a:schemeClr val="accent1"/>
        </a:buClr>
        <a:buFontTx/>
        <a:buBlip>
          <a:blip r:embed="rId12"/>
        </a:buBlip>
        <a:defRPr sz="2263" kern="1200">
          <a:solidFill>
            <a:schemeClr val="tx1"/>
          </a:solidFill>
          <a:latin typeface="Open Sans" pitchFamily="2" charset="0"/>
          <a:ea typeface="Open Sans" pitchFamily="2" charset="0"/>
          <a:cs typeface="Open Sans" pitchFamily="2" charset="0"/>
        </a:defRPr>
      </a:lvl1pPr>
      <a:lvl2pPr marL="950238" indent="-316746" algn="l" defTabSz="1266984" rtl="0" eaLnBrk="1" latinLnBrk="0" hangingPunct="1">
        <a:lnSpc>
          <a:spcPts val="3017"/>
        </a:lnSpc>
        <a:spcBef>
          <a:spcPts val="693"/>
        </a:spcBef>
        <a:buFontTx/>
        <a:buBlip>
          <a:blip r:embed="rId13"/>
        </a:buBlip>
        <a:defRPr sz="2263" kern="1200">
          <a:solidFill>
            <a:schemeClr val="tx1"/>
          </a:solidFill>
          <a:latin typeface="Open Sans" pitchFamily="2" charset="0"/>
          <a:ea typeface="Open Sans" pitchFamily="2" charset="0"/>
          <a:cs typeface="Open Sans" pitchFamily="2" charset="0"/>
        </a:defRPr>
      </a:lvl2pPr>
      <a:lvl3pPr marL="1583731" indent="-316746" algn="l" defTabSz="1266984" rtl="0" eaLnBrk="1" latinLnBrk="0" hangingPunct="1">
        <a:lnSpc>
          <a:spcPts val="3017"/>
        </a:lnSpc>
        <a:spcBef>
          <a:spcPts val="693"/>
        </a:spcBef>
        <a:buFontTx/>
        <a:buBlip>
          <a:blip r:embed="rId14"/>
        </a:buBlip>
        <a:defRPr sz="2263" kern="1200">
          <a:solidFill>
            <a:schemeClr val="tx1"/>
          </a:solidFill>
          <a:latin typeface="Open Sans" pitchFamily="2" charset="0"/>
          <a:ea typeface="Open Sans" pitchFamily="2" charset="0"/>
          <a:cs typeface="Open Sans" pitchFamily="2" charset="0"/>
        </a:defRPr>
      </a:lvl3pPr>
      <a:lvl4pPr marL="2217222" indent="-316746" algn="l" defTabSz="1266984" rtl="0" eaLnBrk="1" latinLnBrk="0" hangingPunct="1">
        <a:lnSpc>
          <a:spcPts val="3017"/>
        </a:lnSpc>
        <a:spcBef>
          <a:spcPts val="693"/>
        </a:spcBef>
        <a:buFont typeface="Arial" panose="020B0604020202020204" pitchFamily="34" charset="0"/>
        <a:buChar char="•"/>
        <a:defRPr sz="2263" kern="1200">
          <a:solidFill>
            <a:schemeClr val="tx1"/>
          </a:solidFill>
          <a:latin typeface="Open Sans" pitchFamily="2" charset="0"/>
          <a:ea typeface="Open Sans" pitchFamily="2" charset="0"/>
          <a:cs typeface="Open Sans" pitchFamily="2" charset="0"/>
        </a:defRPr>
      </a:lvl4pPr>
      <a:lvl5pPr marL="2850715" indent="-316746" algn="l" defTabSz="1266984" rtl="0" eaLnBrk="1" latinLnBrk="0" hangingPunct="1">
        <a:lnSpc>
          <a:spcPts val="3017"/>
        </a:lnSpc>
        <a:spcBef>
          <a:spcPts val="693"/>
        </a:spcBef>
        <a:buFont typeface="Arial" panose="020B0604020202020204" pitchFamily="34" charset="0"/>
        <a:buChar char="•"/>
        <a:defRPr sz="2263" kern="1200">
          <a:solidFill>
            <a:schemeClr val="tx1"/>
          </a:solidFill>
          <a:latin typeface="Open Sans" pitchFamily="2" charset="0"/>
          <a:ea typeface="Open Sans" pitchFamily="2" charset="0"/>
          <a:cs typeface="Open Sans" pitchFamily="2" charset="0"/>
        </a:defRPr>
      </a:lvl5pPr>
      <a:lvl6pPr marL="3484208"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6pPr>
      <a:lvl7pPr marL="4117699"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7pPr>
      <a:lvl8pPr marL="4751192"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8pPr>
      <a:lvl9pPr marL="5384684"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9pPr>
    </p:bodyStyle>
    <p:otherStyle>
      <a:defPPr>
        <a:defRPr lang="en-US"/>
      </a:defPPr>
      <a:lvl1pPr marL="0" algn="l" defTabSz="1266984" rtl="0" eaLnBrk="1" latinLnBrk="0" hangingPunct="1">
        <a:defRPr sz="2494" kern="1200">
          <a:solidFill>
            <a:schemeClr val="tx1"/>
          </a:solidFill>
          <a:latin typeface="+mn-lt"/>
          <a:ea typeface="+mn-ea"/>
          <a:cs typeface="+mn-cs"/>
        </a:defRPr>
      </a:lvl1pPr>
      <a:lvl2pPr marL="633493" algn="l" defTabSz="1266984" rtl="0" eaLnBrk="1" latinLnBrk="0" hangingPunct="1">
        <a:defRPr sz="2494" kern="1200">
          <a:solidFill>
            <a:schemeClr val="tx1"/>
          </a:solidFill>
          <a:latin typeface="+mn-lt"/>
          <a:ea typeface="+mn-ea"/>
          <a:cs typeface="+mn-cs"/>
        </a:defRPr>
      </a:lvl2pPr>
      <a:lvl3pPr marL="1266984" algn="l" defTabSz="1266984" rtl="0" eaLnBrk="1" latinLnBrk="0" hangingPunct="1">
        <a:defRPr sz="2494" kern="1200">
          <a:solidFill>
            <a:schemeClr val="tx1"/>
          </a:solidFill>
          <a:latin typeface="+mn-lt"/>
          <a:ea typeface="+mn-ea"/>
          <a:cs typeface="+mn-cs"/>
        </a:defRPr>
      </a:lvl3pPr>
      <a:lvl4pPr marL="1900477" algn="l" defTabSz="1266984" rtl="0" eaLnBrk="1" latinLnBrk="0" hangingPunct="1">
        <a:defRPr sz="2494" kern="1200">
          <a:solidFill>
            <a:schemeClr val="tx1"/>
          </a:solidFill>
          <a:latin typeface="+mn-lt"/>
          <a:ea typeface="+mn-ea"/>
          <a:cs typeface="+mn-cs"/>
        </a:defRPr>
      </a:lvl4pPr>
      <a:lvl5pPr marL="2533969" algn="l" defTabSz="1266984" rtl="0" eaLnBrk="1" latinLnBrk="0" hangingPunct="1">
        <a:defRPr sz="2494" kern="1200">
          <a:solidFill>
            <a:schemeClr val="tx1"/>
          </a:solidFill>
          <a:latin typeface="+mn-lt"/>
          <a:ea typeface="+mn-ea"/>
          <a:cs typeface="+mn-cs"/>
        </a:defRPr>
      </a:lvl5pPr>
      <a:lvl6pPr marL="3167462" algn="l" defTabSz="1266984" rtl="0" eaLnBrk="1" latinLnBrk="0" hangingPunct="1">
        <a:defRPr sz="2494" kern="1200">
          <a:solidFill>
            <a:schemeClr val="tx1"/>
          </a:solidFill>
          <a:latin typeface="+mn-lt"/>
          <a:ea typeface="+mn-ea"/>
          <a:cs typeface="+mn-cs"/>
        </a:defRPr>
      </a:lvl6pPr>
      <a:lvl7pPr marL="3800953" algn="l" defTabSz="1266984" rtl="0" eaLnBrk="1" latinLnBrk="0" hangingPunct="1">
        <a:defRPr sz="2494" kern="1200">
          <a:solidFill>
            <a:schemeClr val="tx1"/>
          </a:solidFill>
          <a:latin typeface="+mn-lt"/>
          <a:ea typeface="+mn-ea"/>
          <a:cs typeface="+mn-cs"/>
        </a:defRPr>
      </a:lvl7pPr>
      <a:lvl8pPr marL="4434446" algn="l" defTabSz="1266984" rtl="0" eaLnBrk="1" latinLnBrk="0" hangingPunct="1">
        <a:defRPr sz="2494" kern="1200">
          <a:solidFill>
            <a:schemeClr val="tx1"/>
          </a:solidFill>
          <a:latin typeface="+mn-lt"/>
          <a:ea typeface="+mn-ea"/>
          <a:cs typeface="+mn-cs"/>
        </a:defRPr>
      </a:lvl8pPr>
      <a:lvl9pPr marL="5067937" algn="l" defTabSz="1266984" rtl="0" eaLnBrk="1" latinLnBrk="0" hangingPunct="1">
        <a:defRPr sz="249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3" userDrawn="1">
          <p15:clr>
            <a:srgbClr val="F26B43"/>
          </p15:clr>
        </p15:guide>
        <p15:guide id="2" pos="527" userDrawn="1">
          <p15:clr>
            <a:srgbClr val="F26B43"/>
          </p15:clr>
        </p15:guide>
        <p15:guide id="3" pos="812" userDrawn="1">
          <p15:clr>
            <a:srgbClr val="F26B43"/>
          </p15:clr>
        </p15:guide>
        <p15:guide id="4" pos="1097" userDrawn="1">
          <p15:clr>
            <a:srgbClr val="F26B43"/>
          </p15:clr>
        </p15:guide>
        <p15:guide id="5" pos="1383" userDrawn="1">
          <p15:clr>
            <a:srgbClr val="F26B43"/>
          </p15:clr>
        </p15:guide>
        <p15:guide id="6" pos="1668" userDrawn="1">
          <p15:clr>
            <a:srgbClr val="F26B43"/>
          </p15:clr>
        </p15:guide>
        <p15:guide id="7" pos="1952" userDrawn="1">
          <p15:clr>
            <a:srgbClr val="F26B43"/>
          </p15:clr>
        </p15:guide>
        <p15:guide id="8" pos="2237" userDrawn="1">
          <p15:clr>
            <a:srgbClr val="F26B43"/>
          </p15:clr>
        </p15:guide>
        <p15:guide id="9" pos="2523" userDrawn="1">
          <p15:clr>
            <a:srgbClr val="F26B43"/>
          </p15:clr>
        </p15:guide>
        <p15:guide id="10" pos="2808" userDrawn="1">
          <p15:clr>
            <a:srgbClr val="F26B43"/>
          </p15:clr>
        </p15:guide>
        <p15:guide id="11" pos="3092" userDrawn="1">
          <p15:clr>
            <a:srgbClr val="F26B43"/>
          </p15:clr>
        </p15:guide>
        <p15:guide id="12" pos="3378" userDrawn="1">
          <p15:clr>
            <a:srgbClr val="F26B43"/>
          </p15:clr>
        </p15:guide>
        <p15:guide id="13" pos="3663" userDrawn="1">
          <p15:clr>
            <a:srgbClr val="F26B43"/>
          </p15:clr>
        </p15:guide>
        <p15:guide id="14" pos="3948" userDrawn="1">
          <p15:clr>
            <a:srgbClr val="F26B43"/>
          </p15:clr>
        </p15:guide>
        <p15:guide id="15" pos="4234" userDrawn="1">
          <p15:clr>
            <a:srgbClr val="F26B43"/>
          </p15:clr>
        </p15:guide>
        <p15:guide id="16" pos="4518" userDrawn="1">
          <p15:clr>
            <a:srgbClr val="F26B43"/>
          </p15:clr>
        </p15:guide>
        <p15:guide id="17" pos="4803" userDrawn="1">
          <p15:clr>
            <a:srgbClr val="F26B43"/>
          </p15:clr>
        </p15:guide>
        <p15:guide id="18" pos="5088" userDrawn="1">
          <p15:clr>
            <a:srgbClr val="F26B43"/>
          </p15:clr>
        </p15:guide>
        <p15:guide id="19" pos="5374" userDrawn="1">
          <p15:clr>
            <a:srgbClr val="F26B43"/>
          </p15:clr>
        </p15:guide>
        <p15:guide id="20" pos="5658" userDrawn="1">
          <p15:clr>
            <a:srgbClr val="F26B43"/>
          </p15:clr>
        </p15:guide>
        <p15:guide id="21" pos="5943" userDrawn="1">
          <p15:clr>
            <a:srgbClr val="F26B43"/>
          </p15:clr>
        </p15:guide>
        <p15:guide id="22" pos="6229" userDrawn="1">
          <p15:clr>
            <a:srgbClr val="F26B43"/>
          </p15:clr>
        </p15:guide>
        <p15:guide id="23" pos="6514" userDrawn="1">
          <p15:clr>
            <a:srgbClr val="F26B43"/>
          </p15:clr>
        </p15:guide>
        <p15:guide id="24" pos="6798" userDrawn="1">
          <p15:clr>
            <a:srgbClr val="F26B43"/>
          </p15:clr>
        </p15:guide>
        <p15:guide id="25" pos="7083" userDrawn="1">
          <p15:clr>
            <a:srgbClr val="F26B43"/>
          </p15:clr>
        </p15:guide>
        <p15:guide id="26" pos="7369" userDrawn="1">
          <p15:clr>
            <a:srgbClr val="F26B43"/>
          </p15:clr>
        </p15:guide>
        <p15:guide id="27" pos="7654" userDrawn="1">
          <p15:clr>
            <a:srgbClr val="F26B43"/>
          </p15:clr>
        </p15:guide>
        <p15:guide id="28" pos="7939" userDrawn="1">
          <p15:clr>
            <a:srgbClr val="F26B43"/>
          </p15:clr>
        </p15:guide>
        <p15:guide id="29" pos="8223" userDrawn="1">
          <p15:clr>
            <a:srgbClr val="F26B43"/>
          </p15:clr>
        </p15:guide>
        <p15:guide id="30" orient="horz" pos="113" userDrawn="1">
          <p15:clr>
            <a:srgbClr val="F26B43"/>
          </p15:clr>
        </p15:guide>
        <p15:guide id="31" orient="horz" pos="340" userDrawn="1">
          <p15:clr>
            <a:srgbClr val="F26B43"/>
          </p15:clr>
        </p15:guide>
        <p15:guide id="32" orient="horz" pos="567" userDrawn="1">
          <p15:clr>
            <a:srgbClr val="F26B43"/>
          </p15:clr>
        </p15:guide>
        <p15:guide id="33" orient="horz" pos="794" userDrawn="1">
          <p15:clr>
            <a:srgbClr val="F26B43"/>
          </p15:clr>
        </p15:guide>
        <p15:guide id="34" orient="horz" pos="1020" userDrawn="1">
          <p15:clr>
            <a:srgbClr val="F26B43"/>
          </p15:clr>
        </p15:guide>
        <p15:guide id="35" orient="horz" pos="1247" userDrawn="1">
          <p15:clr>
            <a:srgbClr val="F26B43"/>
          </p15:clr>
        </p15:guide>
        <p15:guide id="36" orient="horz" pos="1474" userDrawn="1">
          <p15:clr>
            <a:srgbClr val="F26B43"/>
          </p15:clr>
        </p15:guide>
        <p15:guide id="37" orient="horz" pos="1701" userDrawn="1">
          <p15:clr>
            <a:srgbClr val="F26B43"/>
          </p15:clr>
        </p15:guide>
        <p15:guide id="38" orient="horz" pos="1927" userDrawn="1">
          <p15:clr>
            <a:srgbClr val="F26B43"/>
          </p15:clr>
        </p15:guide>
        <p15:guide id="39" orient="horz" pos="2154" userDrawn="1">
          <p15:clr>
            <a:srgbClr val="F26B43"/>
          </p15:clr>
        </p15:guide>
        <p15:guide id="40" orient="horz" pos="2381" userDrawn="1">
          <p15:clr>
            <a:srgbClr val="F26B43"/>
          </p15:clr>
        </p15:guide>
        <p15:guide id="41" orient="horz" pos="2608" userDrawn="1">
          <p15:clr>
            <a:srgbClr val="F26B43"/>
          </p15:clr>
        </p15:guide>
        <p15:guide id="42" orient="horz" pos="2835" userDrawn="1">
          <p15:clr>
            <a:srgbClr val="F26B43"/>
          </p15:clr>
        </p15:guide>
        <p15:guide id="43" orient="horz" pos="3061" userDrawn="1">
          <p15:clr>
            <a:srgbClr val="F26B43"/>
          </p15:clr>
        </p15:guide>
        <p15:guide id="44" orient="horz" pos="3288" userDrawn="1">
          <p15:clr>
            <a:srgbClr val="F26B43"/>
          </p15:clr>
        </p15:guide>
        <p15:guide id="45" orient="horz" pos="3515" userDrawn="1">
          <p15:clr>
            <a:srgbClr val="F26B43"/>
          </p15:clr>
        </p15:guide>
        <p15:guide id="46" orient="horz" pos="3742" userDrawn="1">
          <p15:clr>
            <a:srgbClr val="F26B43"/>
          </p15:clr>
        </p15:guide>
        <p15:guide id="47" orient="horz" pos="3968" userDrawn="1">
          <p15:clr>
            <a:srgbClr val="F26B43"/>
          </p15:clr>
        </p15:guide>
        <p15:guide id="48" orient="horz" pos="4195" userDrawn="1">
          <p15:clr>
            <a:srgbClr val="F26B43"/>
          </p15:clr>
        </p15:guide>
        <p15:guide id="49" orient="horz" pos="4422" userDrawn="1">
          <p15:clr>
            <a:srgbClr val="F26B43"/>
          </p15:clr>
        </p15:guide>
        <p15:guide id="50" orient="horz" pos="46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www.funduszeue.kujawsko-pomorskie.pl/"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funduszeue.kujawsko-pomorskie.pl/nabory/dzialanie-2-15-zwiekszenie-potencjalu-przyrodniczego-w-regionie-nabor-nr-fekp-02-15-iz-00-170-24/" TargetMode="External"/><Relationship Id="rId5" Type="http://schemas.openxmlformats.org/officeDocument/2006/relationships/hyperlink" Target="https://funduszeue.kujawsko-pomorskie.pl/nabory/dzialanie-6-8-inwestycje-w-infrastrukture-spoleczna-nabor-nr-fekp-06-08-iz-00-230-25/" TargetMode="External"/><Relationship Id="rId4" Type="http://schemas.openxmlformats.org/officeDocument/2006/relationships/hyperlink" Target="https://funduszeue.kujawsko-pomorskie.pl/nabory/"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5.png"/><Relationship Id="rId5" Type="http://schemas.microsoft.com/office/2017/06/relationships/model3d" Target="../media/model3d2.glb"/><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https://www.rbus.rops.torun.pl/"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hyperlink" Target="https://mojregion.eu/rpo/wp-content/uploads/sites/3/2022/11/uz-6-22-41-1624-z.pdf"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hyperlink" Target="https://www.funduszeeuropejskie.gov.pl/strony/o-funduszach/dokumenty/wytyczne-dotyczace-kwalifikowalnosci-2021-2027/" TargetMode="External"/><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CFA21B-1FE3-60DD-8D42-78DB8BAA4A86}"/>
              </a:ext>
            </a:extLst>
          </p:cNvPr>
          <p:cNvSpPr>
            <a:spLocks noGrp="1"/>
          </p:cNvSpPr>
          <p:nvPr>
            <p:ph type="ctrTitle"/>
          </p:nvPr>
        </p:nvSpPr>
        <p:spPr>
          <a:xfrm>
            <a:off x="1832068" y="4322929"/>
            <a:ext cx="9955609" cy="1538759"/>
          </a:xfrm>
        </p:spPr>
        <p:txBody>
          <a:bodyPr>
            <a:normAutofit fontScale="90000"/>
          </a:bodyPr>
          <a:lstStyle/>
          <a:p>
            <a:pPr algn="ctr"/>
            <a:br>
              <a:rPr lang="pl-PL" sz="2514" dirty="0">
                <a:latin typeface="+mn-lt"/>
              </a:rPr>
            </a:br>
            <a:r>
              <a:rPr lang="pl-PL" sz="2765" dirty="0">
                <a:latin typeface="Lato" panose="020F0502020204030203" pitchFamily="34" charset="0"/>
                <a:ea typeface="Lato" panose="020F0502020204030203" pitchFamily="34" charset="0"/>
                <a:cs typeface="Lato" panose="020F0502020204030203" pitchFamily="34" charset="0"/>
              </a:rPr>
              <a:t>Szkolenie dla wnioskodawców </a:t>
            </a:r>
            <a:br>
              <a:rPr lang="pl-PL" sz="2765" dirty="0">
                <a:latin typeface="Lato" panose="020F0502020204030203" pitchFamily="34" charset="0"/>
                <a:ea typeface="Lato" panose="020F0502020204030203" pitchFamily="34" charset="0"/>
                <a:cs typeface="Lato" panose="020F0502020204030203" pitchFamily="34" charset="0"/>
              </a:rPr>
            </a:br>
            <a:r>
              <a:rPr lang="pl-PL" sz="2765" dirty="0">
                <a:latin typeface="Lato" panose="020F0502020204030203" pitchFamily="34" charset="0"/>
                <a:ea typeface="Lato" panose="020F0502020204030203" pitchFamily="34" charset="0"/>
                <a:cs typeface="Lato" panose="020F0502020204030203" pitchFamily="34" charset="0"/>
              </a:rPr>
              <a:t>Toruń 29.07.2025 r.</a:t>
            </a:r>
            <a:br>
              <a:rPr lang="pl-PL" dirty="0">
                <a:latin typeface="Lato" panose="020F0502020204030203" pitchFamily="34" charset="0"/>
                <a:ea typeface="Lato" panose="020F0502020204030203" pitchFamily="34" charset="0"/>
                <a:cs typeface="Lato" panose="020F0502020204030203" pitchFamily="34" charset="0"/>
              </a:rPr>
            </a:br>
            <a:endParaRPr lang="pl-PL" dirty="0">
              <a:latin typeface="Lato" panose="020F0502020204030203" pitchFamily="34" charset="0"/>
              <a:ea typeface="Lato" panose="020F0502020204030203" pitchFamily="34" charset="0"/>
              <a:cs typeface="Lato" panose="020F0502020204030203" pitchFamily="34" charset="0"/>
            </a:endParaRPr>
          </a:p>
        </p:txBody>
      </p:sp>
      <p:sp>
        <p:nvSpPr>
          <p:cNvPr id="3" name="Podtytuł 2">
            <a:extLst>
              <a:ext uri="{FF2B5EF4-FFF2-40B4-BE49-F238E27FC236}">
                <a16:creationId xmlns:a16="http://schemas.microsoft.com/office/drawing/2014/main" id="{EC911991-D2D8-5366-5066-89BCC3068D16}"/>
              </a:ext>
            </a:extLst>
          </p:cNvPr>
          <p:cNvSpPr>
            <a:spLocks noGrp="1"/>
          </p:cNvSpPr>
          <p:nvPr>
            <p:ph type="subTitle" idx="1"/>
          </p:nvPr>
        </p:nvSpPr>
        <p:spPr>
          <a:xfrm>
            <a:off x="1922582" y="2820998"/>
            <a:ext cx="9955609" cy="985591"/>
          </a:xfrm>
        </p:spPr>
        <p:txBody>
          <a:bodyPr>
            <a:noAutofit/>
          </a:bodyPr>
          <a:lstStyle/>
          <a:p>
            <a:pPr algn="ctr"/>
            <a:r>
              <a:rPr lang="pl-PL" dirty="0">
                <a:latin typeface="Lato" panose="020F0502020204030203" pitchFamily="34" charset="0"/>
                <a:ea typeface="Lato" panose="020F0502020204030203" pitchFamily="34" charset="0"/>
                <a:cs typeface="Lato" panose="020F0502020204030203" pitchFamily="34" charset="0"/>
              </a:rPr>
              <a:t>Ogólne informacje </a:t>
            </a:r>
            <a:br>
              <a:rPr lang="pl-PL" dirty="0">
                <a:latin typeface="Lato" panose="020F0502020204030203" pitchFamily="34" charset="0"/>
                <a:ea typeface="Lato" panose="020F0502020204030203" pitchFamily="34" charset="0"/>
                <a:cs typeface="Lato" panose="020F0502020204030203" pitchFamily="34" charset="0"/>
              </a:rPr>
            </a:br>
            <a:r>
              <a:rPr lang="pl-PL" dirty="0">
                <a:latin typeface="Lato" panose="020F0502020204030203" pitchFamily="34" charset="0"/>
                <a:ea typeface="Lato" panose="020F0502020204030203" pitchFamily="34" charset="0"/>
                <a:cs typeface="Lato" panose="020F0502020204030203" pitchFamily="34" charset="0"/>
              </a:rPr>
              <a:t>o Działaniu 6</a:t>
            </a: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.8 Inwestycje w infrastrukturę społeczną</a:t>
            </a:r>
            <a:endParaRPr lang="pl-PL" dirty="0">
              <a:latin typeface="Lato" panose="020F0502020204030203" pitchFamily="34" charset="0"/>
              <a:ea typeface="Lato" panose="020F0502020204030203" pitchFamily="34" charset="0"/>
              <a:cs typeface="Lato" panose="020F0502020204030203" pitchFamily="34" charset="0"/>
            </a:endParaRPr>
          </a:p>
        </p:txBody>
      </p:sp>
      <p:pic>
        <p:nvPicPr>
          <p:cNvPr id="5" name="Obraz 4">
            <a:extLst>
              <a:ext uri="{FF2B5EF4-FFF2-40B4-BE49-F238E27FC236}">
                <a16:creationId xmlns:a16="http://schemas.microsoft.com/office/drawing/2014/main" id="{B376B941-391F-DE16-4A58-FABF27705D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49870"/>
            <a:ext cx="12796191" cy="1189117"/>
          </a:xfrm>
          <a:prstGeom prst="rect">
            <a:avLst/>
          </a:prstGeom>
        </p:spPr>
      </p:pic>
    </p:spTree>
    <p:extLst>
      <p:ext uri="{BB962C8B-B14F-4D97-AF65-F5344CB8AC3E}">
        <p14:creationId xmlns:p14="http://schemas.microsoft.com/office/powerpoint/2010/main" val="347410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E3569676-DA03-2675-D33A-1413ECA69A1E}"/>
              </a:ext>
            </a:extLst>
          </p:cNvPr>
          <p:cNvSpPr txBox="1"/>
          <p:nvPr/>
        </p:nvSpPr>
        <p:spPr>
          <a:xfrm>
            <a:off x="851235" y="1274020"/>
            <a:ext cx="11737304" cy="2131353"/>
          </a:xfrm>
          <a:prstGeom prst="rect">
            <a:avLst/>
          </a:prstGeom>
          <a:noFill/>
        </p:spPr>
        <p:txBody>
          <a:bodyPr wrap="square">
            <a:spAutoFit/>
          </a:bodyPr>
          <a:lstStyle/>
          <a:p>
            <a:pPr>
              <a:spcAft>
                <a:spcPts val="1508"/>
              </a:spcAft>
              <a:tabLst>
                <a:tab pos="454971" algn="l"/>
              </a:tabLst>
            </a:pPr>
            <a:r>
              <a:rPr lang="pl-PL" sz="2000" b="1" dirty="0">
                <a:solidFill>
                  <a:srgbClr val="002073"/>
                </a:solidFill>
                <a:latin typeface="Lato" panose="020F0502020204030203" pitchFamily="34" charset="0"/>
                <a:ea typeface="Lato" panose="020F0502020204030203" pitchFamily="34" charset="0"/>
                <a:cs typeface="Lato" panose="020F0502020204030203" pitchFamily="34" charset="0"/>
              </a:rPr>
              <a:t>Priorytet 6 Fundusze europejskie na rzecz zwiększenia dostępności regionalnej infrastruktury dla mieszkańców </a:t>
            </a:r>
          </a:p>
          <a:p>
            <a:pPr marL="0" indent="0">
              <a:spcAft>
                <a:spcPts val="1508"/>
              </a:spcAft>
              <a:buNone/>
              <a:tabLst>
                <a:tab pos="454971" algn="l"/>
              </a:tabLst>
            </a:pPr>
            <a:r>
              <a:rPr lang="pl-PL" sz="2000" b="1" dirty="0">
                <a:solidFill>
                  <a:srgbClr val="002073"/>
                </a:solidFill>
                <a:latin typeface="Lato" panose="020F0502020204030203" pitchFamily="34" charset="0"/>
                <a:ea typeface="Lato" panose="020F0502020204030203" pitchFamily="34" charset="0"/>
                <a:cs typeface="Lato" panose="020F0502020204030203" pitchFamily="34" charset="0"/>
              </a:rPr>
              <a:t>Cel szczegółowy 4iii Wspieranie włączenia społeczno-gospodarczego społeczności marginalizowanych, gospodarstw domowych o niskich dochodach oraz grup w niekorzystnej sytuacji, w tym osób o szczególnych potrzebach, dzięki zintegrowanym działaniom obejmującym usługi mieszkaniowe i usługi społeczne</a:t>
            </a:r>
          </a:p>
        </p:txBody>
      </p:sp>
      <p:sp>
        <p:nvSpPr>
          <p:cNvPr id="10" name="Rectangle 8">
            <a:extLst>
              <a:ext uri="{FF2B5EF4-FFF2-40B4-BE49-F238E27FC236}">
                <a16:creationId xmlns:a16="http://schemas.microsoft.com/office/drawing/2014/main" id="{A01DB5C3-E4DB-8490-50DC-A56A0F628ADC}"/>
              </a:ext>
            </a:extLst>
          </p:cNvPr>
          <p:cNvSpPr>
            <a:spLocks noChangeArrowheads="1"/>
          </p:cNvSpPr>
          <p:nvPr/>
        </p:nvSpPr>
        <p:spPr bwMode="auto">
          <a:xfrm>
            <a:off x="3335511" y="3359059"/>
            <a:ext cx="6536182" cy="1206840"/>
          </a:xfrm>
          <a:prstGeom prst="rect">
            <a:avLst/>
          </a:prstGeom>
          <a:solidFill>
            <a:schemeClr val="accent5">
              <a:lumMod val="20000"/>
              <a:lumOff val="80000"/>
            </a:schemeClr>
          </a:solidFill>
          <a:ln w="25400">
            <a:solidFill>
              <a:schemeClr val="tx2"/>
            </a:solidFill>
            <a:miter lim="800000"/>
            <a:headEnd/>
            <a:tailEnd/>
          </a:ln>
        </p:spPr>
        <p:txBody>
          <a:bodyPr vert="horz" wrap="square" lIns="91440" tIns="45720" rIns="91440" bIns="45720" numCol="1" anchor="ctr" anchorCtr="0" compatLnSpc="1">
            <a:prstTxWarp prst="textNoShape">
              <a:avLst/>
            </a:prstTxWarp>
          </a:bodyPr>
          <a:lstStyle/>
          <a:p>
            <a:pPr lvl="0"/>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Działanie 6.8 Inwestycje w infrastrukturę społeczną</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42 602 180 EURO</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184 146 451,39 ZŁ</a:t>
            </a:r>
          </a:p>
        </p:txBody>
      </p:sp>
      <p:sp>
        <p:nvSpPr>
          <p:cNvPr id="11" name="Rectangle 8">
            <a:extLst>
              <a:ext uri="{FF2B5EF4-FFF2-40B4-BE49-F238E27FC236}">
                <a16:creationId xmlns:a16="http://schemas.microsoft.com/office/drawing/2014/main" id="{D86BDD4E-2346-4FCA-C103-D6FCB3C1AD99}"/>
              </a:ext>
            </a:extLst>
          </p:cNvPr>
          <p:cNvSpPr>
            <a:spLocks noChangeArrowheads="1"/>
          </p:cNvSpPr>
          <p:nvPr/>
        </p:nvSpPr>
        <p:spPr bwMode="auto">
          <a:xfrm>
            <a:off x="1175271" y="5387709"/>
            <a:ext cx="4783746" cy="1798512"/>
          </a:xfrm>
          <a:prstGeom prst="rect">
            <a:avLst/>
          </a:prstGeom>
          <a:solidFill>
            <a:schemeClr val="accent5">
              <a:lumMod val="20000"/>
              <a:lumOff val="80000"/>
            </a:schemeClr>
          </a:solidFill>
          <a:ln w="25400">
            <a:solidFill>
              <a:schemeClr val="tx2"/>
            </a:solidFill>
            <a:miter lim="800000"/>
            <a:headEnd/>
            <a:tailEnd/>
          </a:ln>
        </p:spPr>
        <p:txBody>
          <a:bodyPr vert="horz" wrap="square" lIns="91440" tIns="45720" rIns="91440" bIns="45720" numCol="1" anchor="ctr" anchorCtr="0" compatLnSpc="1">
            <a:prstTxWarp prst="textNoShape">
              <a:avLst/>
            </a:prstTxWarp>
          </a:bodyPr>
          <a:lstStyle/>
          <a:p>
            <a:pPr lvl="0"/>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126 - Infrastruktura mieszkaniowa (inna niż dla migrantów, uchodźców i osób objętych ochroną międzynarodową lub ubiegających się o nią)</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13 000 000 EURO</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56 361 500,00 ZŁ</a:t>
            </a:r>
          </a:p>
        </p:txBody>
      </p:sp>
      <p:sp>
        <p:nvSpPr>
          <p:cNvPr id="12" name="Rectangle 8">
            <a:extLst>
              <a:ext uri="{FF2B5EF4-FFF2-40B4-BE49-F238E27FC236}">
                <a16:creationId xmlns:a16="http://schemas.microsoft.com/office/drawing/2014/main" id="{D7E251FA-2036-3A98-BF82-2088C5239EA8}"/>
              </a:ext>
            </a:extLst>
          </p:cNvPr>
          <p:cNvSpPr>
            <a:spLocks noChangeArrowheads="1"/>
          </p:cNvSpPr>
          <p:nvPr/>
        </p:nvSpPr>
        <p:spPr bwMode="auto">
          <a:xfrm>
            <a:off x="7151935" y="5367046"/>
            <a:ext cx="4783746" cy="1798512"/>
          </a:xfrm>
          <a:prstGeom prst="rect">
            <a:avLst/>
          </a:prstGeom>
          <a:solidFill>
            <a:schemeClr val="accent5">
              <a:lumMod val="20000"/>
              <a:lumOff val="80000"/>
            </a:schemeClr>
          </a:solidFill>
          <a:ln w="25400">
            <a:solidFill>
              <a:schemeClr val="tx2"/>
            </a:solidFill>
            <a:miter lim="800000"/>
            <a:headEnd/>
            <a:tailEnd/>
          </a:ln>
        </p:spPr>
        <p:txBody>
          <a:bodyPr vert="horz" wrap="square" lIns="91440" tIns="45720" rIns="91440" bIns="45720" numCol="1" anchor="ctr" anchorCtr="0" compatLnSpc="1">
            <a:prstTxWarp prst="textNoShape">
              <a:avLst/>
            </a:prstTxWarp>
          </a:bodyPr>
          <a:lstStyle/>
          <a:p>
            <a:pPr lvl="0"/>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127 - Pozostała infrastruktura społeczna przyczyniająca się do włączenia społecznego</a:t>
            </a:r>
            <a:b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br>
            <a:endParaRPr lang="pl-PL" sz="2000" b="1" dirty="0">
              <a:solidFill>
                <a:schemeClr val="tx2"/>
              </a:solidFill>
              <a:latin typeface="Lato" panose="020F0502020204030203" pitchFamily="34" charset="0"/>
              <a:ea typeface="Lato" panose="020F0502020204030203" pitchFamily="34" charset="0"/>
              <a:cs typeface="Lato" panose="020F0502020204030203" pitchFamily="34" charset="0"/>
            </a:endParaRP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29 602 180 EURO</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127 784 951,39 ZŁ</a:t>
            </a:r>
            <a:endParaRPr lang="pl-PL" sz="2000" dirty="0">
              <a:solidFill>
                <a:schemeClr val="tx2"/>
              </a:solidFill>
              <a:latin typeface="Lato" panose="020F0502020204030203" pitchFamily="34" charset="0"/>
              <a:ea typeface="Lato" panose="020F0502020204030203" pitchFamily="34" charset="0"/>
              <a:cs typeface="Lato" panose="020F0502020204030203" pitchFamily="34" charset="0"/>
            </a:endParaRPr>
          </a:p>
        </p:txBody>
      </p:sp>
      <p:cxnSp>
        <p:nvCxnSpPr>
          <p:cNvPr id="13" name="Łącznik prosty ze strzałką 12">
            <a:extLst>
              <a:ext uri="{FF2B5EF4-FFF2-40B4-BE49-F238E27FC236}">
                <a16:creationId xmlns:a16="http://schemas.microsoft.com/office/drawing/2014/main" id="{B601B185-3E6A-0429-E481-556ECA3426BA}"/>
              </a:ext>
            </a:extLst>
          </p:cNvPr>
          <p:cNvCxnSpPr>
            <a:cxnSpLocks/>
          </p:cNvCxnSpPr>
          <p:nvPr/>
        </p:nvCxnSpPr>
        <p:spPr>
          <a:xfrm flipH="1">
            <a:off x="3839567" y="4685961"/>
            <a:ext cx="718743" cy="527452"/>
          </a:xfrm>
          <a:prstGeom prst="straightConnector1">
            <a:avLst/>
          </a:prstGeom>
          <a:noFill/>
          <a:ln w="31750" cap="flat" cmpd="sng" algn="ctr">
            <a:solidFill>
              <a:schemeClr val="accent1"/>
            </a:solidFill>
            <a:prstDash val="solid"/>
            <a:miter lim="800000"/>
            <a:tailEnd type="triangle"/>
          </a:ln>
          <a:effectLst/>
        </p:spPr>
      </p:cxnSp>
      <p:cxnSp>
        <p:nvCxnSpPr>
          <p:cNvPr id="14" name="Łącznik prosty ze strzałką 13">
            <a:extLst>
              <a:ext uri="{FF2B5EF4-FFF2-40B4-BE49-F238E27FC236}">
                <a16:creationId xmlns:a16="http://schemas.microsoft.com/office/drawing/2014/main" id="{8013D6E6-6A5D-2CFC-68FE-B0DE13D4B1FE}"/>
              </a:ext>
            </a:extLst>
          </p:cNvPr>
          <p:cNvCxnSpPr>
            <a:cxnSpLocks/>
          </p:cNvCxnSpPr>
          <p:nvPr/>
        </p:nvCxnSpPr>
        <p:spPr>
          <a:xfrm>
            <a:off x="8504948" y="4719532"/>
            <a:ext cx="753035" cy="493881"/>
          </a:xfrm>
          <a:prstGeom prst="straightConnector1">
            <a:avLst/>
          </a:prstGeom>
          <a:noFill/>
          <a:ln w="31750" cap="flat" cmpd="sng" algn="ctr">
            <a:solidFill>
              <a:schemeClr val="accent1"/>
            </a:solidFill>
            <a:prstDash val="solid"/>
            <a:miter lim="800000"/>
            <a:tailEnd type="triangle"/>
          </a:ln>
          <a:effectLst/>
        </p:spPr>
      </p:cxnSp>
      <p:sp>
        <p:nvSpPr>
          <p:cNvPr id="3" name="Tytuł 2">
            <a:extLst>
              <a:ext uri="{FF2B5EF4-FFF2-40B4-BE49-F238E27FC236}">
                <a16:creationId xmlns:a16="http://schemas.microsoft.com/office/drawing/2014/main" id="{8FF4D765-BFE5-9770-0FB7-FD76CA15F139}"/>
              </a:ext>
            </a:extLst>
          </p:cNvPr>
          <p:cNvSpPr>
            <a:spLocks noGrp="1"/>
          </p:cNvSpPr>
          <p:nvPr>
            <p:ph type="title" idx="4294967295"/>
          </p:nvPr>
        </p:nvSpPr>
        <p:spPr>
          <a:xfrm>
            <a:off x="788602" y="285745"/>
            <a:ext cx="11862569" cy="813979"/>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574700"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(1 z 5)</a:t>
            </a: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55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55619-BF6F-CCE4-224D-045EA08CD66C}"/>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B6ECB054-16A0-5B6A-2FC8-236084FE4329}"/>
              </a:ext>
            </a:extLst>
          </p:cNvPr>
          <p:cNvSpPr>
            <a:spLocks noGrp="1"/>
          </p:cNvSpPr>
          <p:nvPr>
            <p:ph type="sldNum" sz="quarter" idx="10"/>
          </p:nvPr>
        </p:nvSpPr>
        <p:spPr/>
        <p:txBody>
          <a:bodyPr/>
          <a:lstStyle/>
          <a:p>
            <a:pPr defTabSz="1007950">
              <a:defRPr/>
            </a:pPr>
            <a:fld id="{EB4015AA-59F6-416B-87A6-8E3D940284E2}" type="slidenum">
              <a:rPr lang="pl-PL">
                <a:solidFill>
                  <a:srgbClr val="002073"/>
                </a:solidFill>
              </a:rPr>
              <a:pPr defTabSz="1007950">
                <a:defRPr/>
              </a:pPr>
              <a:t>3</a:t>
            </a:fld>
            <a:endParaRPr lang="pl-PL" dirty="0">
              <a:solidFill>
                <a:srgbClr val="002073"/>
              </a:solidFill>
            </a:endParaRPr>
          </a:p>
        </p:txBody>
      </p:sp>
      <p:sp>
        <p:nvSpPr>
          <p:cNvPr id="5" name="Prostokąt 4">
            <a:extLst>
              <a:ext uri="{FF2B5EF4-FFF2-40B4-BE49-F238E27FC236}">
                <a16:creationId xmlns:a16="http://schemas.microsoft.com/office/drawing/2014/main" id="{F663DF7F-9EDD-217B-C878-420249643D75}"/>
              </a:ext>
            </a:extLst>
          </p:cNvPr>
          <p:cNvSpPr/>
          <p:nvPr/>
        </p:nvSpPr>
        <p:spPr>
          <a:xfrm>
            <a:off x="1" y="1934608"/>
            <a:ext cx="2451940" cy="5580312"/>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defTabSz="1007950">
              <a:spcAft>
                <a:spcPts val="1200"/>
              </a:spcAft>
              <a:defRPr/>
            </a:pPr>
            <a:r>
              <a:rPr lang="pl-PL" sz="1600" b="1" dirty="0">
                <a:solidFill>
                  <a:schemeClr val="tx2"/>
                </a:solidFill>
                <a:latin typeface="Lato" panose="020F0502020204030203" pitchFamily="34" charset="0"/>
                <a:ea typeface="Lato" panose="020F0502020204030203" pitchFamily="34" charset="0"/>
                <a:cs typeface="Lato" panose="020F0502020204030203" pitchFamily="34" charset="0"/>
              </a:rPr>
              <a:t>INFRASTRUKTURA DLA OZN LUB OS. Z ZABURZENIAMI ROZWOJU (m.in. spektrum autyzmu, FAS)</a:t>
            </a:r>
          </a:p>
          <a:p>
            <a:pPr marL="314984" indent="-314984" defTabSz="1007950">
              <a:buFont typeface="Wingdings" panose="05000000000000000000" pitchFamily="2" charset="2"/>
              <a:buChar char="§"/>
              <a:defRPr/>
            </a:pPr>
            <a:r>
              <a:rPr lang="pl-PL" altLang="pl-PL" sz="1540" dirty="0" bmk="_Hlk158123988">
                <a:solidFill>
                  <a:schemeClr val="tx2"/>
                </a:solidFill>
                <a:latin typeface="Lato" panose="020F0502020204030203" pitchFamily="34" charset="0"/>
                <a:ea typeface="Lato" panose="020F0502020204030203" pitchFamily="34" charset="0"/>
                <a:cs typeface="Lato" panose="020F0502020204030203" pitchFamily="34" charset="0"/>
              </a:rPr>
              <a:t>31.05.2023 - 31.07.2023</a:t>
            </a:r>
            <a:endParaRPr lang="pl-PL" sz="1540"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defTabSz="1007950">
              <a:buFont typeface="Wingdings" panose="05000000000000000000" pitchFamily="2" charset="2"/>
              <a:buChar char="§"/>
              <a:defRPr/>
            </a:pP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0"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 org. pozarządowych, kościołów i związków wyznaniowych</a:t>
            </a:r>
          </a:p>
          <a:p>
            <a:pPr marL="314984" indent="-314984" defTabSz="1007950">
              <a:buFont typeface="Wingdings" panose="05000000000000000000" pitchFamily="2" charset="2"/>
              <a:buChar char="§"/>
              <a:defRPr/>
            </a:pP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alokacja UE: </a:t>
            </a:r>
            <a:b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b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48 265 757 zł,</a:t>
            </a:r>
          </a:p>
          <a:p>
            <a:pPr marL="314984" indent="-314984" defTabSz="1007950">
              <a:buFont typeface="Wingdings" panose="05000000000000000000" pitchFamily="2" charset="2"/>
              <a:buChar char="§"/>
              <a:defRPr/>
            </a:pP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złożono 5 wniosków, z których 4 wybrano do dofinansowania, zawarto 4 umowy (UE: 24 933 811,05 zł)</a:t>
            </a:r>
          </a:p>
        </p:txBody>
      </p:sp>
      <p:sp>
        <p:nvSpPr>
          <p:cNvPr id="8" name="Prostokąt: zaokrąglone rogi 7">
            <a:extLst>
              <a:ext uri="{FF2B5EF4-FFF2-40B4-BE49-F238E27FC236}">
                <a16:creationId xmlns:a16="http://schemas.microsoft.com/office/drawing/2014/main" id="{9A30EA8A-4597-6703-5A94-FA6C89855F6C}"/>
              </a:ext>
            </a:extLst>
          </p:cNvPr>
          <p:cNvSpPr/>
          <p:nvPr/>
        </p:nvSpPr>
        <p:spPr>
          <a:xfrm>
            <a:off x="470869" y="1150443"/>
            <a:ext cx="1615943" cy="784165"/>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I nabór</a:t>
            </a:r>
          </a:p>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 zakończony</a:t>
            </a:r>
          </a:p>
        </p:txBody>
      </p:sp>
      <p:sp>
        <p:nvSpPr>
          <p:cNvPr id="15" name="Prostokąt: zaokrąglone rogi 14">
            <a:extLst>
              <a:ext uri="{FF2B5EF4-FFF2-40B4-BE49-F238E27FC236}">
                <a16:creationId xmlns:a16="http://schemas.microsoft.com/office/drawing/2014/main" id="{69E852C1-085F-8CBC-E81E-02809BFB5DC2}"/>
              </a:ext>
            </a:extLst>
          </p:cNvPr>
          <p:cNvSpPr/>
          <p:nvPr/>
        </p:nvSpPr>
        <p:spPr>
          <a:xfrm>
            <a:off x="2609734" y="1128340"/>
            <a:ext cx="1751060" cy="806268"/>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 II nabór  </a:t>
            </a:r>
            <a:br>
              <a:rPr lang="pl-PL" b="1" dirty="0">
                <a:solidFill>
                  <a:schemeClr val="tx2"/>
                </a:solidFill>
                <a:latin typeface="Lato" panose="020F0502020204030203" pitchFamily="34" charset="0"/>
                <a:ea typeface="Lato" panose="020F0502020204030203" pitchFamily="34" charset="0"/>
                <a:cs typeface="Lato" panose="020F0502020204030203" pitchFamily="34" charset="0"/>
              </a:rPr>
            </a:b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zakończony/</a:t>
            </a:r>
            <a:br>
              <a:rPr lang="pl-PL" b="1" dirty="0">
                <a:solidFill>
                  <a:schemeClr val="tx2"/>
                </a:solidFill>
                <a:latin typeface="Lato" panose="020F0502020204030203" pitchFamily="34" charset="0"/>
                <a:ea typeface="Lato" panose="020F0502020204030203" pitchFamily="34" charset="0"/>
                <a:cs typeface="Lato" panose="020F0502020204030203" pitchFamily="34" charset="0"/>
              </a:rPr>
            </a:b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w trakcie</a:t>
            </a:r>
          </a:p>
        </p:txBody>
      </p:sp>
      <p:sp>
        <p:nvSpPr>
          <p:cNvPr id="10" name="Tytuł 2">
            <a:extLst>
              <a:ext uri="{FF2B5EF4-FFF2-40B4-BE49-F238E27FC236}">
                <a16:creationId xmlns:a16="http://schemas.microsoft.com/office/drawing/2014/main" id="{F9284322-C3A1-FFF8-22B3-16DC27B4D42C}"/>
              </a:ext>
            </a:extLst>
          </p:cNvPr>
          <p:cNvSpPr>
            <a:spLocks/>
          </p:cNvSpPr>
          <p:nvPr/>
        </p:nvSpPr>
        <p:spPr>
          <a:xfrm>
            <a:off x="311175" y="589260"/>
            <a:ext cx="12398138" cy="539080"/>
          </a:xfrm>
          <a:prstGeom prst="round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0793" tIns="50397" rIns="100793" bIns="50397" numCol="1" spcCol="0" rtlCol="0" fromWordArt="0" anchor="ctr" anchorCtr="0" forceAA="0" compatLnSpc="1">
            <a:prstTxWarp prst="textNoShape">
              <a:avLst/>
            </a:prstTxWarp>
            <a:noAutofit/>
          </a:bodyPr>
          <a:lstStyle/>
          <a:p>
            <a:pPr marL="0" marR="0" lvl="0" indent="0" algn="l" defTabSz="1266984" rtl="0" eaLnBrk="1" fontAlgn="auto" latinLnBrk="0" hangingPunct="1">
              <a:lnSpc>
                <a:spcPct val="100000"/>
              </a:lnSpc>
              <a:spcBef>
                <a:spcPts val="0"/>
              </a:spcBef>
              <a:spcAft>
                <a:spcPts val="0"/>
              </a:spcAft>
              <a:buClrTx/>
              <a:buSzTx/>
              <a:buFontTx/>
              <a:buNone/>
              <a:tabLst/>
              <a:defRPr/>
            </a:pPr>
            <a:r>
              <a:rPr kumimoji="0" lang="pl-PL" sz="1600" b="1"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NABORY w ramach KI 127 Pozostała infrastruktura społeczna przyczyniająca się do włączenia społecznego (inna niż mieszkania) – </a:t>
            </a:r>
            <a:br>
              <a:rPr kumimoji="0" lang="pl-PL" sz="1600" b="1"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br>
            <a:r>
              <a:rPr kumimoji="0" lang="pl-PL" sz="1600" b="1"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29 602 180 euro/127 784 951,39 zł</a:t>
            </a:r>
            <a:endParaRPr kumimoji="0" lang="pl-PL" sz="1600" b="0"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 name="Prostokąt: zaokrąglone rogi 1">
            <a:extLst>
              <a:ext uri="{FF2B5EF4-FFF2-40B4-BE49-F238E27FC236}">
                <a16:creationId xmlns:a16="http://schemas.microsoft.com/office/drawing/2014/main" id="{0708CEA5-EFE2-04DF-7866-B62FB49014C3}"/>
              </a:ext>
            </a:extLst>
          </p:cNvPr>
          <p:cNvSpPr/>
          <p:nvPr/>
        </p:nvSpPr>
        <p:spPr>
          <a:xfrm>
            <a:off x="4906385" y="1128340"/>
            <a:ext cx="1551441" cy="806268"/>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III nabór</a:t>
            </a:r>
          </a:p>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w trakcie</a:t>
            </a:r>
          </a:p>
        </p:txBody>
      </p:sp>
      <p:sp>
        <p:nvSpPr>
          <p:cNvPr id="3" name="Prostokąt 2">
            <a:extLst>
              <a:ext uri="{FF2B5EF4-FFF2-40B4-BE49-F238E27FC236}">
                <a16:creationId xmlns:a16="http://schemas.microsoft.com/office/drawing/2014/main" id="{CD6BF9AC-2EE8-6DDA-D2E0-9F1E5AF72EEE}"/>
              </a:ext>
            </a:extLst>
          </p:cNvPr>
          <p:cNvSpPr/>
          <p:nvPr/>
        </p:nvSpPr>
        <p:spPr>
          <a:xfrm>
            <a:off x="2487922" y="1934609"/>
            <a:ext cx="2030371" cy="5580311"/>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defTabSz="1007950">
              <a:spcAft>
                <a:spcPts val="1200"/>
              </a:spcAft>
              <a:defRPr/>
            </a:pPr>
            <a:r>
              <a:rPr lang="pl-PL" sz="1600" b="1" dirty="0">
                <a:solidFill>
                  <a:schemeClr val="tx2"/>
                </a:solidFill>
                <a:latin typeface="Lato" panose="020F0502020204030203" pitchFamily="34" charset="0"/>
                <a:ea typeface="Lato" panose="020F0502020204030203" pitchFamily="34" charset="0"/>
                <a:cs typeface="Lato" panose="020F0502020204030203" pitchFamily="34" charset="0"/>
              </a:rPr>
              <a:t>MODERNIZACJA ŚWIETLIC I INNYCH BUDYNKÓW PRZY OSP</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termin: </a:t>
            </a: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1/ 27.02.2025 – 28.04.2025</a:t>
            </a: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Zakończony - nie wpłynął żaden wniosek</a:t>
            </a: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2/ 26.06.2025 -  25.08.2025 </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a:spcAft>
                <a:spcPts val="1800"/>
              </a:spcAft>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  </a:t>
            </a:r>
            <a:b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br>
            <a:r>
              <a:rPr lang="pl-PL" sz="1601" dirty="0">
                <a:solidFill>
                  <a:schemeClr val="tx2"/>
                </a:solidFill>
                <a:latin typeface="Lato" panose="020F0502020204030203" pitchFamily="34" charset="0"/>
                <a:ea typeface="Lato" panose="020F0502020204030203" pitchFamily="34" charset="0"/>
                <a:cs typeface="Lato" panose="020F0502020204030203" pitchFamily="34" charset="0"/>
              </a:rPr>
              <a:t>9 850 771,03 </a:t>
            </a: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zł</a:t>
            </a:r>
          </a:p>
          <a:p>
            <a:pPr defTabSz="1007950">
              <a:defRPr/>
            </a:pPr>
            <a:endParaRPr lang="pl-PL" sz="1653" dirty="0">
              <a:solidFill>
                <a:srgbClr val="000000"/>
              </a:solidFill>
              <a:latin typeface="Calibri" panose="020F0502020204030204"/>
            </a:endParaRPr>
          </a:p>
        </p:txBody>
      </p:sp>
      <p:sp>
        <p:nvSpPr>
          <p:cNvPr id="6" name="Prostokąt: zaokrąglone rogi 5">
            <a:extLst>
              <a:ext uri="{FF2B5EF4-FFF2-40B4-BE49-F238E27FC236}">
                <a16:creationId xmlns:a16="http://schemas.microsoft.com/office/drawing/2014/main" id="{50124FF0-C757-E4C2-B4F0-4425879D9A0E}"/>
              </a:ext>
            </a:extLst>
          </p:cNvPr>
          <p:cNvSpPr/>
          <p:nvPr/>
        </p:nvSpPr>
        <p:spPr>
          <a:xfrm>
            <a:off x="7365105" y="1139391"/>
            <a:ext cx="1378882" cy="806268"/>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IV nabór</a:t>
            </a:r>
          </a:p>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w trakcie</a:t>
            </a:r>
          </a:p>
        </p:txBody>
      </p:sp>
      <p:sp>
        <p:nvSpPr>
          <p:cNvPr id="17" name="Prostokąt 16">
            <a:extLst>
              <a:ext uri="{FF2B5EF4-FFF2-40B4-BE49-F238E27FC236}">
                <a16:creationId xmlns:a16="http://schemas.microsoft.com/office/drawing/2014/main" id="{08635455-D608-8DA6-43EF-D68CA316701E}"/>
              </a:ext>
            </a:extLst>
          </p:cNvPr>
          <p:cNvSpPr/>
          <p:nvPr/>
        </p:nvSpPr>
        <p:spPr>
          <a:xfrm>
            <a:off x="4554275" y="1934608"/>
            <a:ext cx="2451940" cy="5568826"/>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defTabSz="1007950">
              <a:spcAft>
                <a:spcPts val="1200"/>
              </a:spcAft>
              <a:defRPr/>
            </a:pPr>
            <a:r>
              <a:rPr lang="pl-PL" sz="1600" b="1" dirty="0">
                <a:solidFill>
                  <a:schemeClr val="tx2"/>
                </a:solidFill>
                <a:latin typeface="Lato" panose="020F0502020204030203" pitchFamily="34" charset="0"/>
                <a:ea typeface="Lato" panose="020F0502020204030203" pitchFamily="34" charset="0"/>
                <a:cs typeface="Lato" panose="020F0502020204030203" pitchFamily="34" charset="0"/>
              </a:rPr>
              <a:t>INFRASTRUKTURA NA POTRZEBY USŁUG WSPARCIA DZIENNEGO DLA DOROSŁYCH OZN oraz USŁUG AKTYWNEJ INTEGRACJI (WTZ/ZAZ</a:t>
            </a:r>
            <a:r>
              <a:rPr lang="pl-PL" sz="1543" b="1" dirty="0">
                <a:solidFill>
                  <a:schemeClr val="tx2"/>
                </a:solidFill>
                <a:latin typeface="Lato" panose="020F0502020204030203" pitchFamily="34" charset="0"/>
                <a:ea typeface="Lato" panose="020F0502020204030203" pitchFamily="34" charset="0"/>
                <a:cs typeface="Lato" panose="020F0502020204030203" pitchFamily="34" charset="0"/>
              </a:rPr>
              <a:t>)</a:t>
            </a:r>
          </a:p>
          <a:p>
            <a:pPr marL="263525" indent="-263525" defTabSz="1007950">
              <a:buFont typeface="Wingdings" panose="05000000000000000000" pitchFamily="2" charset="2"/>
              <a:buChar char="§"/>
              <a:defRPr/>
            </a:pPr>
            <a:r>
              <a:rPr lang="pl-PL" altLang="pl-PL" sz="1543" dirty="0" bmk="_Hlk158123988">
                <a:solidFill>
                  <a:schemeClr val="tx2"/>
                </a:solidFill>
                <a:latin typeface="Lato" panose="020F0502020204030203" pitchFamily="34" charset="0"/>
                <a:ea typeface="Lato" panose="020F0502020204030203" pitchFamily="34" charset="0"/>
                <a:cs typeface="Lato" panose="020F0502020204030203" pitchFamily="34" charset="0"/>
              </a:rPr>
              <a:t>19.03.2025 - 31.07.2025 </a:t>
            </a:r>
            <a:r>
              <a:rPr lang="pl-PL" altLang="pl-PL" sz="1543" b="1" dirty="0" bmk="_Hlk158123988">
                <a:solidFill>
                  <a:schemeClr val="tx2"/>
                </a:solidFill>
                <a:latin typeface="Lato" panose="020F0502020204030203" pitchFamily="34" charset="0"/>
                <a:ea typeface="Lato" panose="020F0502020204030203" pitchFamily="34" charset="0"/>
                <a:cs typeface="Lato" panose="020F0502020204030203" pitchFamily="34" charset="0"/>
              </a:rPr>
              <a:t>wydłużony do 14.08.2025 r.</a:t>
            </a:r>
            <a:endParaRPr lang="pl-PL" sz="1543" b="1"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 organizacji pozarządowych, kościołów i związków wyznaniowych </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a:t>
            </a:r>
            <a:r>
              <a:rPr lang="pl-PL" sz="1543" b="1" dirty="0">
                <a:solidFill>
                  <a:schemeClr val="tx2"/>
                </a:solidFill>
                <a:latin typeface="Lato" panose="020F0502020204030203" pitchFamily="34" charset="0"/>
                <a:ea typeface="Lato" panose="020F0502020204030203" pitchFamily="34" charset="0"/>
                <a:cs typeface="Lato" panose="020F0502020204030203" pitchFamily="34" charset="0"/>
              </a:rPr>
              <a:t> </a:t>
            </a:r>
          </a:p>
          <a:p>
            <a:pPr defTabSz="1007950">
              <a:spcAft>
                <a:spcPts val="1200"/>
              </a:spcAft>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23 344 965 zł</a:t>
            </a:r>
          </a:p>
        </p:txBody>
      </p:sp>
      <p:sp>
        <p:nvSpPr>
          <p:cNvPr id="18" name="Prostokąt 17">
            <a:extLst>
              <a:ext uri="{FF2B5EF4-FFF2-40B4-BE49-F238E27FC236}">
                <a16:creationId xmlns:a16="http://schemas.microsoft.com/office/drawing/2014/main" id="{CC4ABE9D-3588-0C5A-56DB-3955F50F023A}"/>
              </a:ext>
            </a:extLst>
          </p:cNvPr>
          <p:cNvSpPr/>
          <p:nvPr/>
        </p:nvSpPr>
        <p:spPr>
          <a:xfrm>
            <a:off x="9278621" y="1934609"/>
            <a:ext cx="2009272" cy="5568826"/>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defTabSz="1007950">
              <a:spcAft>
                <a:spcPts val="1200"/>
              </a:spcAft>
              <a:defRPr/>
            </a:pPr>
            <a:r>
              <a:rPr lang="pl-PL" sz="1600" b="1" dirty="0">
                <a:solidFill>
                  <a:schemeClr val="tx2"/>
                </a:solidFill>
                <a:latin typeface="Lato" panose="020F0502020204030203" pitchFamily="34" charset="0"/>
                <a:ea typeface="Lato" panose="020F0502020204030203" pitchFamily="34" charset="0"/>
                <a:cs typeface="Lato" panose="020F0502020204030203" pitchFamily="34" charset="0"/>
              </a:rPr>
              <a:t>KLASTER USŁUG SPOŁECZNYCH I ZDROWOTNYCH W CHEŁMNIE</a:t>
            </a:r>
          </a:p>
          <a:p>
            <a:pPr marL="182563" indent="-182563"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31.03.2025 – 30.04.2025</a:t>
            </a:r>
          </a:p>
          <a:p>
            <a:pPr marL="182563" indent="-182563"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niekonkurencyjny</a:t>
            </a:r>
          </a:p>
          <a:p>
            <a:pPr marL="182563" indent="-182563">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Gmina Miasto Chełmno</a:t>
            </a:r>
          </a:p>
          <a:p>
            <a:pPr marL="182563" indent="-182563">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 </a:t>
            </a:r>
            <a:b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b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38 464 200,00 zł</a:t>
            </a:r>
          </a:p>
          <a:p>
            <a:pPr marL="314984" indent="-314984">
              <a:buFont typeface="Wingdings" panose="05000000000000000000" pitchFamily="2" charset="2"/>
              <a:buChar char="§"/>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defTabSz="1007950">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defTabSz="1007950">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defTabSz="1007950">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p:txBody>
      </p:sp>
      <p:sp>
        <p:nvSpPr>
          <p:cNvPr id="19" name="Prostokąt: zaokrąglone rogi 18">
            <a:extLst>
              <a:ext uri="{FF2B5EF4-FFF2-40B4-BE49-F238E27FC236}">
                <a16:creationId xmlns:a16="http://schemas.microsoft.com/office/drawing/2014/main" id="{53BE642A-E14B-D2D5-76E0-DA0FD22DBE32}"/>
              </a:ext>
            </a:extLst>
          </p:cNvPr>
          <p:cNvSpPr/>
          <p:nvPr/>
        </p:nvSpPr>
        <p:spPr>
          <a:xfrm>
            <a:off x="9567167" y="1135912"/>
            <a:ext cx="1551440" cy="798695"/>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V nabór</a:t>
            </a:r>
          </a:p>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zakończony</a:t>
            </a:r>
          </a:p>
        </p:txBody>
      </p:sp>
      <p:sp>
        <p:nvSpPr>
          <p:cNvPr id="20" name="Prostokąt 19">
            <a:extLst>
              <a:ext uri="{FF2B5EF4-FFF2-40B4-BE49-F238E27FC236}">
                <a16:creationId xmlns:a16="http://schemas.microsoft.com/office/drawing/2014/main" id="{59352D7C-B2A9-8383-1710-230E86ADB4C0}"/>
              </a:ext>
            </a:extLst>
          </p:cNvPr>
          <p:cNvSpPr/>
          <p:nvPr/>
        </p:nvSpPr>
        <p:spPr>
          <a:xfrm>
            <a:off x="11307893" y="1934607"/>
            <a:ext cx="2009272" cy="5568827"/>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defTabSz="1007950">
              <a:spcAft>
                <a:spcPts val="1200"/>
              </a:spcAft>
              <a:defRPr/>
            </a:pPr>
            <a:r>
              <a:rPr lang="pl-PL" sz="1600" b="1" dirty="0">
                <a:solidFill>
                  <a:schemeClr val="tx2"/>
                </a:solidFill>
                <a:latin typeface="Lato" panose="020F0502020204030203" pitchFamily="34" charset="0"/>
                <a:ea typeface="Lato" panose="020F0502020204030203" pitchFamily="34" charset="0"/>
                <a:cs typeface="Lato" panose="020F0502020204030203" pitchFamily="34" charset="0"/>
              </a:rPr>
              <a:t>INFRASTRUKTURA NA POTRZEBY RODZINNYCH FORM PIECZY ZASTĘPCZEJ</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10.07.2025 – 19.08.2025</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 </a:t>
            </a:r>
            <a:b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b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9 518 915,09 zł</a:t>
            </a:r>
          </a:p>
          <a:p>
            <a:pPr>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defTabSz="1007950">
              <a:defRPr/>
            </a:pPr>
            <a:endParaRPr lang="pl-PL" sz="1653" dirty="0">
              <a:solidFill>
                <a:srgbClr val="000000"/>
              </a:solidFill>
              <a:latin typeface="Calibri" panose="020F0502020204030204"/>
            </a:endParaRPr>
          </a:p>
        </p:txBody>
      </p:sp>
      <p:sp>
        <p:nvSpPr>
          <p:cNvPr id="7" name="Prostokąt 6">
            <a:extLst>
              <a:ext uri="{FF2B5EF4-FFF2-40B4-BE49-F238E27FC236}">
                <a16:creationId xmlns:a16="http://schemas.microsoft.com/office/drawing/2014/main" id="{95DBEC10-8989-8A0D-D546-5D80DD914348}"/>
              </a:ext>
            </a:extLst>
          </p:cNvPr>
          <p:cNvSpPr/>
          <p:nvPr/>
        </p:nvSpPr>
        <p:spPr>
          <a:xfrm>
            <a:off x="7042365" y="1934608"/>
            <a:ext cx="2236256" cy="5568826"/>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defTabSz="1007950">
              <a:spcAft>
                <a:spcPts val="1200"/>
              </a:spcAft>
              <a:defRPr/>
            </a:pPr>
            <a:r>
              <a:rPr lang="pl-PL" sz="1600" b="1" dirty="0">
                <a:solidFill>
                  <a:schemeClr val="tx2"/>
                </a:solidFill>
                <a:latin typeface="Lato" panose="020F0502020204030203" pitchFamily="34" charset="0"/>
                <a:ea typeface="Lato" panose="020F0502020204030203" pitchFamily="34" charset="0"/>
                <a:cs typeface="Lato" panose="020F0502020204030203" pitchFamily="34" charset="0"/>
              </a:rPr>
              <a:t>CENTRA INTEGRACJI  MIĘDZYPOKOLENIOWEJ </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19.03.2025 – 31.07.2025 </a:t>
            </a:r>
            <a:r>
              <a:rPr lang="pl-PL" sz="1543" b="1" dirty="0">
                <a:solidFill>
                  <a:schemeClr val="tx2"/>
                </a:solidFill>
                <a:latin typeface="Lato" panose="020F0502020204030203" pitchFamily="34" charset="0"/>
                <a:ea typeface="Lato" panose="020F0502020204030203" pitchFamily="34" charset="0"/>
                <a:cs typeface="Lato" panose="020F0502020204030203" pitchFamily="34" charset="0"/>
              </a:rPr>
              <a:t>wydłużony do 14.08.2025 r.</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 organizacji pozarządowych, kościołów i związków wyznaniowych, spółek prawa handlowego z większościowym udziałem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 </a:t>
            </a:r>
            <a:b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b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19 994 630,22 zł </a:t>
            </a:r>
          </a:p>
        </p:txBody>
      </p:sp>
      <p:sp>
        <p:nvSpPr>
          <p:cNvPr id="9" name="Prostokąt: zaokrąglone rogi 8">
            <a:extLst>
              <a:ext uri="{FF2B5EF4-FFF2-40B4-BE49-F238E27FC236}">
                <a16:creationId xmlns:a16="http://schemas.microsoft.com/office/drawing/2014/main" id="{7388CE8B-10D1-6310-374F-D867ADA8AE45}"/>
              </a:ext>
            </a:extLst>
          </p:cNvPr>
          <p:cNvSpPr/>
          <p:nvPr/>
        </p:nvSpPr>
        <p:spPr>
          <a:xfrm>
            <a:off x="11618977" y="1128340"/>
            <a:ext cx="1378882" cy="784164"/>
          </a:xfrm>
          <a:prstGeom prst="roundRect">
            <a:avLst>
              <a:gd name="adj" fmla="val 10153"/>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VI nabór</a:t>
            </a:r>
          </a:p>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w trakcie</a:t>
            </a:r>
          </a:p>
        </p:txBody>
      </p:sp>
      <p:sp>
        <p:nvSpPr>
          <p:cNvPr id="11" name="Tytuł 2">
            <a:extLst>
              <a:ext uri="{FF2B5EF4-FFF2-40B4-BE49-F238E27FC236}">
                <a16:creationId xmlns:a16="http://schemas.microsoft.com/office/drawing/2014/main" id="{CFE9A478-208D-5831-E3CD-1C1471710707}"/>
              </a:ext>
            </a:extLst>
          </p:cNvPr>
          <p:cNvSpPr txBox="1">
            <a:spLocks noGrp="1"/>
          </p:cNvSpPr>
          <p:nvPr>
            <p:ph type="title" idx="4294967295"/>
          </p:nvPr>
        </p:nvSpPr>
        <p:spPr>
          <a:xfrm>
            <a:off x="485454" y="151305"/>
            <a:ext cx="12223859" cy="459377"/>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574700"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(2 z 5)</a:t>
            </a: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939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DA867-6DE6-6D0E-8674-31F17F0AB11E}"/>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CE3E66B8-780F-ABB4-01E4-2E4BD641A3DB}"/>
              </a:ext>
            </a:extLst>
          </p:cNvPr>
          <p:cNvSpPr>
            <a:spLocks noGrp="1"/>
          </p:cNvSpPr>
          <p:nvPr>
            <p:ph type="sldNum" sz="quarter" idx="10"/>
          </p:nvPr>
        </p:nvSpPr>
        <p:spPr/>
        <p:txBody>
          <a:bodyPr/>
          <a:lstStyle/>
          <a:p>
            <a:pPr defTabSz="1007950">
              <a:defRPr/>
            </a:pPr>
            <a:fld id="{EB4015AA-59F6-416B-87A6-8E3D940284E2}" type="slidenum">
              <a:rPr lang="pl-PL">
                <a:solidFill>
                  <a:srgbClr val="002073"/>
                </a:solidFill>
              </a:rPr>
              <a:pPr defTabSz="1007950">
                <a:defRPr/>
              </a:pPr>
              <a:t>4</a:t>
            </a:fld>
            <a:endParaRPr lang="pl-PL" dirty="0">
              <a:solidFill>
                <a:srgbClr val="002073"/>
              </a:solidFill>
            </a:endParaRPr>
          </a:p>
        </p:txBody>
      </p:sp>
      <p:sp>
        <p:nvSpPr>
          <p:cNvPr id="5" name="Prostokąt 4">
            <a:extLst>
              <a:ext uri="{FF2B5EF4-FFF2-40B4-BE49-F238E27FC236}">
                <a16:creationId xmlns:a16="http://schemas.microsoft.com/office/drawing/2014/main" id="{2D53DD10-6A32-DD72-0BE9-726240A1CB21}"/>
              </a:ext>
            </a:extLst>
          </p:cNvPr>
          <p:cNvSpPr/>
          <p:nvPr/>
        </p:nvSpPr>
        <p:spPr>
          <a:xfrm>
            <a:off x="167159" y="2141952"/>
            <a:ext cx="6192688" cy="5224748"/>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defTabSz="1007950">
              <a:spcAft>
                <a:spcPts val="1200"/>
              </a:spcAft>
              <a:defRPr/>
            </a:pP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MIESZKANIA TRENINGOWE LUB WSPOMAGANE</a:t>
            </a: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15.04.2024 -27.06.2024</a:t>
            </a: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2000"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 organizacji pozarządowych, podmiotów wymienionych w art. 3 ust. 3 ustawy o pożytku publicznym  </a:t>
            </a: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alokacja UE w naborze: 27 927 250 zł,</a:t>
            </a: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złożono 3 wnioski o dofinansowanie na łączną kwotę UE 1 669 703,72 zł, 3 projekty wybrano do dofinansowania, zawarto 3 umowy (UE: 1 493 945,41 zł)</a:t>
            </a:r>
          </a:p>
          <a:p>
            <a:pPr defTabSz="1007950">
              <a:defRPr/>
            </a:pPr>
            <a:endParaRPr lang="pl-PL" sz="1543" b="1" dirty="0">
              <a:solidFill>
                <a:schemeClr val="tx2"/>
              </a:solidFill>
            </a:endParaRPr>
          </a:p>
          <a:p>
            <a:pPr defTabSz="1007950">
              <a:defRPr/>
            </a:pPr>
            <a:endParaRPr lang="pl-PL" b="1" dirty="0">
              <a:solidFill>
                <a:srgbClr val="FF0000"/>
              </a:solidFill>
            </a:endParaRPr>
          </a:p>
          <a:p>
            <a:pPr defTabSz="1007950">
              <a:defRPr/>
            </a:pPr>
            <a:endParaRPr lang="pl-PL" sz="1543" b="1" dirty="0">
              <a:solidFill>
                <a:srgbClr val="FF0000"/>
              </a:solidFill>
            </a:endParaRPr>
          </a:p>
        </p:txBody>
      </p:sp>
      <p:sp>
        <p:nvSpPr>
          <p:cNvPr id="8" name="Prostokąt: zaokrąglone rogi 7">
            <a:extLst>
              <a:ext uri="{FF2B5EF4-FFF2-40B4-BE49-F238E27FC236}">
                <a16:creationId xmlns:a16="http://schemas.microsoft.com/office/drawing/2014/main" id="{87BE3AB7-D343-7884-C3EE-FB0D367BDA63}"/>
              </a:ext>
            </a:extLst>
          </p:cNvPr>
          <p:cNvSpPr/>
          <p:nvPr/>
        </p:nvSpPr>
        <p:spPr>
          <a:xfrm>
            <a:off x="1823343" y="1417630"/>
            <a:ext cx="2617538" cy="647843"/>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I nabór</a:t>
            </a:r>
          </a:p>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 zakończony</a:t>
            </a:r>
          </a:p>
        </p:txBody>
      </p:sp>
      <p:sp>
        <p:nvSpPr>
          <p:cNvPr id="10" name="Tytuł 2">
            <a:extLst>
              <a:ext uri="{FF2B5EF4-FFF2-40B4-BE49-F238E27FC236}">
                <a16:creationId xmlns:a16="http://schemas.microsoft.com/office/drawing/2014/main" id="{6C5C56D9-0E67-2D23-12EB-D0B5E093A315}"/>
              </a:ext>
            </a:extLst>
          </p:cNvPr>
          <p:cNvSpPr>
            <a:spLocks/>
          </p:cNvSpPr>
          <p:nvPr/>
        </p:nvSpPr>
        <p:spPr>
          <a:xfrm>
            <a:off x="727686" y="724517"/>
            <a:ext cx="11984401" cy="911967"/>
          </a:xfrm>
          <a:prstGeom prst="round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0793" tIns="50397" rIns="100793" bIns="50397" numCol="1" spcCol="0" rtlCol="0" fromWordArt="0" anchor="ctr" anchorCtr="0" forceAA="0" compatLnSpc="1">
            <a:prstTxWarp prst="textNoShape">
              <a:avLst/>
            </a:prstTxWarp>
            <a:noAutofit/>
          </a:bodyPr>
          <a:lstStyle/>
          <a:p>
            <a:pPr marL="0" marR="0" lvl="0" indent="0" algn="l" defTabSz="1266984"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NABORY w ramach KI 126 Infrastruktura mieszkaniowa – 13 000 000 euro/56 361 500,00 zł </a:t>
            </a:r>
            <a:endParaRPr kumimoji="0" lang="pl-PL" sz="2205" b="0"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 name="Prostokąt: zaokrąglone rogi 1">
            <a:extLst>
              <a:ext uri="{FF2B5EF4-FFF2-40B4-BE49-F238E27FC236}">
                <a16:creationId xmlns:a16="http://schemas.microsoft.com/office/drawing/2014/main" id="{CDFC9A7A-1545-5BEA-B81A-105AB03C8FCD}"/>
              </a:ext>
            </a:extLst>
          </p:cNvPr>
          <p:cNvSpPr/>
          <p:nvPr/>
        </p:nvSpPr>
        <p:spPr>
          <a:xfrm>
            <a:off x="8376071" y="1433597"/>
            <a:ext cx="2292473" cy="647844"/>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II nabór</a:t>
            </a:r>
          </a:p>
          <a:p>
            <a:pPr algn="ctr" defTabSz="1007950">
              <a:defRPr/>
            </a:pP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 w trakcie</a:t>
            </a:r>
          </a:p>
        </p:txBody>
      </p:sp>
      <p:sp>
        <p:nvSpPr>
          <p:cNvPr id="9" name="Prostokąt 8">
            <a:extLst>
              <a:ext uri="{FF2B5EF4-FFF2-40B4-BE49-F238E27FC236}">
                <a16:creationId xmlns:a16="http://schemas.microsoft.com/office/drawing/2014/main" id="{D840BD3B-609B-66CF-5F25-DAA63FD5EB8E}"/>
              </a:ext>
            </a:extLst>
          </p:cNvPr>
          <p:cNvSpPr/>
          <p:nvPr/>
        </p:nvSpPr>
        <p:spPr>
          <a:xfrm>
            <a:off x="6575871" y="2157919"/>
            <a:ext cx="6624736" cy="5224750"/>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defTabSz="1007950">
              <a:spcAft>
                <a:spcPts val="1200"/>
              </a:spcAft>
              <a:defRPr/>
            </a:pP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MIESZKANIA TRENINGOWE, WSPOMAGANE, </a:t>
            </a:r>
            <a:b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b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Z USŁUGAMI LUB ZE WSPARCIEM</a:t>
            </a:r>
            <a:endParaRPr lang="pl-PL" sz="2000"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02.07.2025 -11.08.2025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wydłużony do 31.10.2025 r.</a:t>
            </a: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2000"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 samorządowych jednostek organizacyjnych, w tym spółek prawa handlowego z większościowym udziałem jednostek samorządu terytorialnego, organizacji pozarządowych, podmiotów wymienionych w art. 3 ust. 3 ustawy o pożytku publicznym  </a:t>
            </a: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przygotowanie standardu mieszkań z usługami/ze wsparciem co pozwala otworzyć nabór również na inne podmioty niż te wymienione w ustawie o Pomocy społecznej. </a:t>
            </a:r>
          </a:p>
          <a:p>
            <a:pPr marL="314984" indent="-314984" defTabSz="1007950">
              <a:buFont typeface="Wingdings" panose="05000000000000000000" pitchFamily="2" charset="2"/>
              <a:buChar char="§"/>
              <a:defRP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alokacja UE w naborze: 27 608 750,00 zł</a:t>
            </a:r>
          </a:p>
          <a:p>
            <a:pPr marL="314984" indent="-314984" defTabSz="1007950">
              <a:buFont typeface="Wingdings" panose="05000000000000000000" pitchFamily="2" charset="2"/>
              <a:buChar char="§"/>
              <a:defRPr/>
            </a:pPr>
            <a:endParaRPr lang="pl-PL" sz="1543" b="1" dirty="0">
              <a:solidFill>
                <a:srgbClr val="000000"/>
              </a:solidFill>
            </a:endParaRPr>
          </a:p>
        </p:txBody>
      </p:sp>
      <p:sp>
        <p:nvSpPr>
          <p:cNvPr id="3" name="Tytuł 2">
            <a:extLst>
              <a:ext uri="{FF2B5EF4-FFF2-40B4-BE49-F238E27FC236}">
                <a16:creationId xmlns:a16="http://schemas.microsoft.com/office/drawing/2014/main" id="{BBFAC61A-4125-0048-36A4-011F9EFCDDB4}"/>
              </a:ext>
            </a:extLst>
          </p:cNvPr>
          <p:cNvSpPr txBox="1">
            <a:spLocks noGrp="1"/>
          </p:cNvSpPr>
          <p:nvPr>
            <p:ph type="title" idx="4294967295"/>
          </p:nvPr>
        </p:nvSpPr>
        <p:spPr>
          <a:xfrm>
            <a:off x="815231" y="452785"/>
            <a:ext cx="12223859" cy="459377"/>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574700"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(3 z 5)</a:t>
            </a: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7993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1">
            <a:extLst>
              <a:ext uri="{FF2B5EF4-FFF2-40B4-BE49-F238E27FC236}">
                <a16:creationId xmlns:a16="http://schemas.microsoft.com/office/drawing/2014/main" id="{9F6687B8-BC3A-0F83-03AD-10688CEB7A82}"/>
              </a:ext>
            </a:extLst>
          </p:cNvPr>
          <p:cNvSpPr txBox="1">
            <a:spLocks/>
          </p:cNvSpPr>
          <p:nvPr/>
        </p:nvSpPr>
        <p:spPr>
          <a:xfrm>
            <a:off x="836401" y="1516957"/>
            <a:ext cx="11404913" cy="5521426"/>
          </a:xfrm>
          <a:prstGeom prst="rect">
            <a:avLst/>
          </a:prstGeom>
        </p:spPr>
        <p:txBody>
          <a:bodyPr vert="horz" lIns="0" tIns="0" rIns="0" bIns="0" rtlCol="0" anchor="t" anchorCtr="0">
            <a:normAutofit/>
          </a:bodyPr>
          <a:lstStyle>
            <a:lvl1pPr algn="l" defTabSz="1007943" rtl="0" eaLnBrk="1" latinLnBrk="0" hangingPunct="1">
              <a:lnSpc>
                <a:spcPts val="4000"/>
              </a:lnSpc>
              <a:spcBef>
                <a:spcPct val="0"/>
              </a:spcBef>
              <a:buNone/>
              <a:defRPr sz="3200" b="1" kern="1200">
                <a:solidFill>
                  <a:schemeClr val="tx2"/>
                </a:solidFill>
                <a:latin typeface="Open Sans" pitchFamily="2" charset="0"/>
                <a:ea typeface="Open Sans" pitchFamily="2" charset="0"/>
                <a:cs typeface="Open Sans" pitchFamily="2" charset="0"/>
              </a:defRPr>
            </a:lvl1pPr>
          </a:lstStyle>
          <a:p>
            <a:endParaRPr lang="pl-PL" sz="2263" dirty="0"/>
          </a:p>
        </p:txBody>
      </p:sp>
      <p:sp>
        <p:nvSpPr>
          <p:cNvPr id="4" name="pole tekstowe 3">
            <a:extLst>
              <a:ext uri="{FF2B5EF4-FFF2-40B4-BE49-F238E27FC236}">
                <a16:creationId xmlns:a16="http://schemas.microsoft.com/office/drawing/2014/main" id="{42551682-8535-F2AC-C61A-21E6B6A632B7}"/>
              </a:ext>
            </a:extLst>
          </p:cNvPr>
          <p:cNvSpPr txBox="1"/>
          <p:nvPr/>
        </p:nvSpPr>
        <p:spPr>
          <a:xfrm>
            <a:off x="630149" y="863719"/>
            <a:ext cx="12241360" cy="6601807"/>
          </a:xfrm>
          <a:prstGeom prst="rect">
            <a:avLst/>
          </a:prstGeom>
          <a:noFill/>
        </p:spPr>
        <p:txBody>
          <a:bodyPr wrap="square">
            <a:spAutoFit/>
          </a:bodyPr>
          <a:lstStyle/>
          <a:p>
            <a:r>
              <a:rPr lang="pl-PL" sz="2200" dirty="0" err="1">
                <a:solidFill>
                  <a:schemeClr val="tx2"/>
                </a:solidFill>
                <a:latin typeface="Lato" panose="020F0502020204030203" pitchFamily="34" charset="0"/>
                <a:ea typeface="Lato" panose="020F0502020204030203" pitchFamily="34" charset="0"/>
                <a:cs typeface="Lato" panose="020F0502020204030203" pitchFamily="34" charset="0"/>
              </a:rPr>
              <a:t>SzOP</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 - typy projektów:</a:t>
            </a:r>
          </a:p>
          <a:p>
            <a:pPr>
              <a:spcAft>
                <a:spcPts val="600"/>
              </a:spcAft>
            </a:pP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Inwestycje w infrastrukturę społeczną, </a:t>
            </a:r>
            <a:r>
              <a:rPr lang="pl-PL" sz="2200" b="1" dirty="0">
                <a:solidFill>
                  <a:schemeClr val="tx2"/>
                </a:solidFill>
                <a:latin typeface="Lato" panose="020F0502020204030203" pitchFamily="34" charset="0"/>
                <a:ea typeface="Lato" panose="020F0502020204030203" pitchFamily="34" charset="0"/>
                <a:cs typeface="Lato" panose="020F0502020204030203" pitchFamily="34" charset="0"/>
              </a:rPr>
              <a:t>zgodne z zasadą </a:t>
            </a:r>
            <a:r>
              <a:rPr lang="pl-PL" sz="2200" b="1" dirty="0" err="1">
                <a:solidFill>
                  <a:schemeClr val="tx2"/>
                </a:solidFill>
                <a:latin typeface="Lato" panose="020F0502020204030203" pitchFamily="34" charset="0"/>
                <a:ea typeface="Lato" panose="020F0502020204030203" pitchFamily="34" charset="0"/>
                <a:cs typeface="Lato" panose="020F0502020204030203" pitchFamily="34" charset="0"/>
              </a:rPr>
              <a:t>deinstytucjonalizacji</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 przyczyniające się do poprawy dostępności oraz jakości świadczonych usług społecznych:</a:t>
            </a:r>
          </a:p>
          <a:p>
            <a:r>
              <a:rPr lang="pl-PL" sz="2200" b="1" dirty="0">
                <a:solidFill>
                  <a:schemeClr val="tx2"/>
                </a:solidFill>
                <a:latin typeface="Lato" panose="020F0502020204030203" pitchFamily="34" charset="0"/>
                <a:ea typeface="Lato" panose="020F0502020204030203" pitchFamily="34" charset="0"/>
                <a:cs typeface="Lato" panose="020F0502020204030203" pitchFamily="34" charset="0"/>
              </a:rPr>
              <a:t>1. Budowa, przebudowa, remont, wyposażenie obiektów na potrzeby różnych form mieszkaniowych w tym m.in. mieszkań treningowych lub wspomaganych adresowanych do różnych grup osób, w tym m.in. opuszczających pieczę zastępczą/młodzieżowe ośrodki wychowawcze/młodzieżowe ośrodki socjoterapii, osób z niepełnosprawnością, a także osób wymagających wsparcia w codziennym funkcjonowaniu. </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2. Budowa, przebudowa, remont, wyposażenie obiektów na potrzeby placówek wsparcia dziennego (w tym m.in. dziennych domów pobytu, środowiskowych domów samopomocy, klubów samopomocy) oraz </a:t>
            </a:r>
            <a:r>
              <a:rPr lang="pl-PL" sz="2200" dirty="0" err="1">
                <a:solidFill>
                  <a:schemeClr val="tx2"/>
                </a:solidFill>
                <a:latin typeface="Lato" panose="020F0502020204030203" pitchFamily="34" charset="0"/>
                <a:ea typeface="Lato" panose="020F0502020204030203" pitchFamily="34" charset="0"/>
                <a:cs typeface="Lato" panose="020F0502020204030203" pitchFamily="34" charset="0"/>
              </a:rPr>
              <a:t>wytchnieniowego</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 adresowanych do osób wymagających wsparcia w codziennymi funkcjonowaniu, w tym m.in. osób z niepełnosprawnościami.</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3. Budowa, przebudowa, remont, wyposażenie obiektów na potrzeby placówek wsparcia dziennego dla dzieci i młodzieży.</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4. Budowa, przebudowa, remont, wyposażenie obiektów na potrzeby rodzinnych form pieczy zastępczej, w tym rodzinnych domów dziecka. </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5. Budowa, przebudowa, remont, wyposażenie obiektów na potrzeby centrów usług społecznych.</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6. Budowa, przebudowa, remont, wyposażenie obiektów na potrzeby innych usług społecznych </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świadczonych w środowisku lub usług aktywnej integracji.</a:t>
            </a:r>
          </a:p>
        </p:txBody>
      </p:sp>
      <p:sp>
        <p:nvSpPr>
          <p:cNvPr id="3" name="Tytuł 2">
            <a:extLst>
              <a:ext uri="{FF2B5EF4-FFF2-40B4-BE49-F238E27FC236}">
                <a16:creationId xmlns:a16="http://schemas.microsoft.com/office/drawing/2014/main" id="{D625219C-9B98-5141-5AC7-9E44154962A6}"/>
              </a:ext>
            </a:extLst>
          </p:cNvPr>
          <p:cNvSpPr txBox="1">
            <a:spLocks/>
          </p:cNvSpPr>
          <p:nvPr/>
        </p:nvSpPr>
        <p:spPr>
          <a:xfrm>
            <a:off x="630149" y="171093"/>
            <a:ext cx="12223859" cy="459377"/>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(4 z 5)</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1966771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51D8D-B766-C13C-BE6B-4B6AF7C20303}"/>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3982E6BB-77B9-EB22-45A5-087F84BC1590}"/>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6</a:t>
            </a:fld>
            <a:endParaRPr lang="pl-PL" sz="1000" dirty="0">
              <a:solidFill>
                <a:srgbClr val="002073"/>
              </a:solidFill>
            </a:endParaRPr>
          </a:p>
        </p:txBody>
      </p:sp>
      <p:sp>
        <p:nvSpPr>
          <p:cNvPr id="6" name="pole tekstowe 5">
            <a:extLst>
              <a:ext uri="{FF2B5EF4-FFF2-40B4-BE49-F238E27FC236}">
                <a16:creationId xmlns:a16="http://schemas.microsoft.com/office/drawing/2014/main" id="{E63618B2-81BD-E481-4DFE-CEFA9E6E42D5}"/>
              </a:ext>
            </a:extLst>
          </p:cNvPr>
          <p:cNvSpPr txBox="1"/>
          <p:nvPr/>
        </p:nvSpPr>
        <p:spPr>
          <a:xfrm>
            <a:off x="455191" y="1475174"/>
            <a:ext cx="12457384" cy="4883388"/>
          </a:xfrm>
          <a:prstGeom prst="rect">
            <a:avLst/>
          </a:prstGeom>
          <a:noFill/>
        </p:spPr>
        <p:txBody>
          <a:bodyPr wrap="square">
            <a:spAutoFit/>
          </a:bodyPr>
          <a:lstStyle/>
          <a:p>
            <a:pPr>
              <a:spcAft>
                <a:spcPts val="661"/>
              </a:spcAft>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Zgodnie z warunkami programu FEdKP 2021-2027 nabory w ramach Działania 6.8 Inwestycje w infrastrukturę społeczną muszą być przygotowane zgodnie z założeniami/kierunkami określonymi w Regionalnym Planie Rozwoju Usług Społecznych i </a:t>
            </a:r>
            <a:r>
              <a:rPr lang="pl-PL" sz="2400" dirty="0" err="1">
                <a:solidFill>
                  <a:schemeClr val="tx2"/>
                </a:solidFill>
                <a:latin typeface="Lato" panose="020F0502020204030203" pitchFamily="34" charset="0"/>
                <a:ea typeface="Lato" panose="020F0502020204030203" pitchFamily="34" charset="0"/>
                <a:cs typeface="Lato" panose="020F0502020204030203" pitchFamily="34" charset="0"/>
              </a:rPr>
              <a:t>Deinstytucjonalizacji</a:t>
            </a: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 dla Województwa Kujawsko-Pomorskiego. </a:t>
            </a:r>
          </a:p>
          <a:p>
            <a:pPr>
              <a:spcAft>
                <a:spcPts val="661"/>
              </a:spcAft>
            </a:pPr>
            <a:endParaRPr lang="pl-PL" sz="2400"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2" indent="-314982">
              <a:spcAft>
                <a:spcPts val="661"/>
              </a:spcAft>
              <a:buFont typeface="Wingdings" panose="05000000000000000000" pitchFamily="2" charset="2"/>
              <a:buChar char="Ø"/>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Za przygotowanie Regionalnego Planu Rozwoju Usług Społecznych i </a:t>
            </a:r>
            <a:r>
              <a:rPr lang="pl-PL" sz="2400" dirty="0" err="1">
                <a:solidFill>
                  <a:schemeClr val="tx2"/>
                </a:solidFill>
                <a:latin typeface="Lato" panose="020F0502020204030203" pitchFamily="34" charset="0"/>
                <a:ea typeface="Lato" panose="020F0502020204030203" pitchFamily="34" charset="0"/>
                <a:cs typeface="Lato" panose="020F0502020204030203" pitchFamily="34" charset="0"/>
              </a:rPr>
              <a:t>Deinstytucjonalizacji</a:t>
            </a: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 dla Województwa Kujawsko-Pomorskiego odpowiada ROPS w Toruniu.</a:t>
            </a:r>
          </a:p>
          <a:p>
            <a:pPr marL="314982" indent="-314982">
              <a:spcAft>
                <a:spcPts val="661"/>
              </a:spcAft>
              <a:buFont typeface="Wingdings" panose="05000000000000000000" pitchFamily="2" charset="2"/>
              <a:buChar char="Ø"/>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Każdorazowo przed przystąpieniem do pracy nad projektem kryteriów dla danego naboru z zakresu Działania 6.8 IZ występuje do ROPS w Toruniu o przygotowanie rekomendacji.</a:t>
            </a:r>
          </a:p>
          <a:p>
            <a:pPr marL="314982" indent="-314982">
              <a:spcAft>
                <a:spcPts val="661"/>
              </a:spcAft>
              <a:buFont typeface="Wingdings" panose="05000000000000000000" pitchFamily="2" charset="2"/>
              <a:buChar char="Ø"/>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Rekomendacje są opracowywane przez Zespół, który uczestniczył w pracach nad Regionalnym Planem Rozwoju Usług Społecznych i </a:t>
            </a:r>
            <a:r>
              <a:rPr lang="pl-PL" sz="2400" dirty="0" err="1">
                <a:solidFill>
                  <a:schemeClr val="tx2"/>
                </a:solidFill>
                <a:latin typeface="Lato" panose="020F0502020204030203" pitchFamily="34" charset="0"/>
                <a:ea typeface="Lato" panose="020F0502020204030203" pitchFamily="34" charset="0"/>
                <a:cs typeface="Lato" panose="020F0502020204030203" pitchFamily="34" charset="0"/>
              </a:rPr>
              <a:t>Deinstytucjonalizacji</a:t>
            </a: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 dla Województwa Kujawsko-Pomorskiego.</a:t>
            </a:r>
          </a:p>
        </p:txBody>
      </p:sp>
      <p:sp>
        <p:nvSpPr>
          <p:cNvPr id="7" name="Tytuł 2">
            <a:extLst>
              <a:ext uri="{FF2B5EF4-FFF2-40B4-BE49-F238E27FC236}">
                <a16:creationId xmlns:a16="http://schemas.microsoft.com/office/drawing/2014/main" id="{40CB6CF0-7AE4-F040-422C-6690CCA7AC63}"/>
              </a:ext>
            </a:extLst>
          </p:cNvPr>
          <p:cNvSpPr txBox="1">
            <a:spLocks noGrp="1"/>
          </p:cNvSpPr>
          <p:nvPr>
            <p:ph type="title"/>
          </p:nvPr>
        </p:nvSpPr>
        <p:spPr>
          <a:xfrm>
            <a:off x="1287632" y="251445"/>
            <a:ext cx="10861675" cy="1079500"/>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(5 z 5)</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279414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CFA21B-1FE3-60DD-8D42-78DB8BAA4A86}"/>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EC911991-D2D8-5366-5066-89BCC3068D16}"/>
              </a:ext>
            </a:extLst>
          </p:cNvPr>
          <p:cNvSpPr>
            <a:spLocks noGrp="1"/>
          </p:cNvSpPr>
          <p:nvPr>
            <p:ph type="subTitle" idx="1"/>
          </p:nvPr>
        </p:nvSpPr>
        <p:spPr>
          <a:xfrm>
            <a:off x="1319287" y="2820998"/>
            <a:ext cx="10945215" cy="3767151"/>
          </a:xfrm>
        </p:spPr>
        <p:txBody>
          <a:bodyPr>
            <a:noAutofit/>
          </a:bodyPr>
          <a:lstStyle/>
          <a:p>
            <a:pPr>
              <a:lnSpc>
                <a:spcPct val="100000"/>
              </a:lnSpc>
              <a:spcBef>
                <a:spcPts val="0"/>
              </a:spcBef>
            </a:pPr>
            <a:r>
              <a:rPr lang="pl-PL" sz="3200" dirty="0">
                <a:latin typeface="Lato" panose="020F0502020204030203" pitchFamily="34" charset="0"/>
                <a:ea typeface="Lato" panose="020F0502020204030203" pitchFamily="34" charset="0"/>
                <a:cs typeface="Lato" panose="020F0502020204030203" pitchFamily="34" charset="0"/>
              </a:rPr>
              <a:t>Podstawowe informacje o naborze</a:t>
            </a:r>
          </a:p>
          <a:p>
            <a:pPr>
              <a:lnSpc>
                <a:spcPct val="100000"/>
              </a:lnSpc>
              <a:spcBef>
                <a:spcPts val="600"/>
              </a:spcBef>
              <a:buNone/>
            </a:pPr>
            <a:r>
              <a:rPr lang="pl-PL" sz="3200" b="0" i="0" dirty="0">
                <a:effectLst/>
                <a:latin typeface="Lato" panose="020F0502020204030203" pitchFamily="34" charset="0"/>
                <a:ea typeface="Lato" panose="020F0502020204030203" pitchFamily="34" charset="0"/>
                <a:cs typeface="Lato" panose="020F0502020204030203" pitchFamily="34" charset="0"/>
              </a:rPr>
              <a:t>Działanie 6.8 Inwestycje w infrastrukturę społeczną</a:t>
            </a:r>
          </a:p>
          <a:p>
            <a:pPr>
              <a:lnSpc>
                <a:spcPct val="100000"/>
              </a:lnSpc>
              <a:spcBef>
                <a:spcPts val="600"/>
              </a:spcBef>
            </a:pPr>
            <a:r>
              <a:rPr lang="pl-PL" sz="3200" b="0" i="0" dirty="0">
                <a:effectLst/>
                <a:latin typeface="Lato" panose="020F0502020204030203" pitchFamily="34" charset="0"/>
                <a:ea typeface="Lato" panose="020F0502020204030203" pitchFamily="34" charset="0"/>
                <a:cs typeface="Lato" panose="020F0502020204030203" pitchFamily="34" charset="0"/>
              </a:rPr>
              <a:t>Schemat: Inwestycje w infrastrukturę na potrzeby mieszkań treningowych, wspomaganych, z usługami lub ze wsparciem</a:t>
            </a:r>
            <a:br>
              <a:rPr lang="pl-PL" sz="3200" dirty="0">
                <a:latin typeface="Lato" panose="020F0502020204030203" pitchFamily="34" charset="0"/>
                <a:ea typeface="Lato" panose="020F0502020204030203" pitchFamily="34" charset="0"/>
                <a:cs typeface="Lato" panose="020F0502020204030203" pitchFamily="34" charset="0"/>
              </a:rPr>
            </a:br>
            <a:r>
              <a:rPr lang="pl-PL" sz="3200" dirty="0">
                <a:latin typeface="Lato" panose="020F0502020204030203" pitchFamily="34" charset="0"/>
                <a:ea typeface="Lato" panose="020F0502020204030203" pitchFamily="34" charset="0"/>
                <a:cs typeface="Lato" panose="020F0502020204030203" pitchFamily="34" charset="0"/>
              </a:rPr>
              <a:t>Nr naboru: </a:t>
            </a:r>
            <a:r>
              <a:rPr lang="pl-PL" sz="3200" b="1" i="0" dirty="0">
                <a:effectLst/>
                <a:latin typeface="Lato" panose="020F0502020204030203" pitchFamily="34" charset="0"/>
                <a:ea typeface="Lato" panose="020F0502020204030203" pitchFamily="34" charset="0"/>
                <a:cs typeface="Lato" panose="020F0502020204030203" pitchFamily="34" charset="0"/>
              </a:rPr>
              <a:t>FEKP.06.08-IZ.00-230/25</a:t>
            </a:r>
            <a:endParaRPr lang="pl-PL" sz="3200" dirty="0">
              <a:latin typeface="Lato" panose="020F0502020204030203" pitchFamily="34" charset="0"/>
              <a:ea typeface="Lato" panose="020F0502020204030203" pitchFamily="34" charset="0"/>
              <a:cs typeface="Lato" panose="020F0502020204030203" pitchFamily="34" charset="0"/>
            </a:endParaRPr>
          </a:p>
          <a:p>
            <a:pPr algn="ctr"/>
            <a:br>
              <a:rPr lang="pl-PL" sz="3600" dirty="0">
                <a:latin typeface="+mn-lt"/>
              </a:rPr>
            </a:br>
            <a:endParaRPr lang="pl-PL" sz="3600" dirty="0">
              <a:latin typeface="+mn-lt"/>
            </a:endParaRPr>
          </a:p>
        </p:txBody>
      </p:sp>
      <p:pic>
        <p:nvPicPr>
          <p:cNvPr id="5" name="Obraz 4">
            <a:extLst>
              <a:ext uri="{FF2B5EF4-FFF2-40B4-BE49-F238E27FC236}">
                <a16:creationId xmlns:a16="http://schemas.microsoft.com/office/drawing/2014/main" id="{B376B941-391F-DE16-4A58-FABF27705D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00117"/>
            <a:ext cx="12796191" cy="1189117"/>
          </a:xfrm>
          <a:prstGeom prst="rect">
            <a:avLst/>
          </a:prstGeom>
        </p:spPr>
      </p:pic>
    </p:spTree>
    <p:extLst>
      <p:ext uri="{BB962C8B-B14F-4D97-AF65-F5344CB8AC3E}">
        <p14:creationId xmlns:p14="http://schemas.microsoft.com/office/powerpoint/2010/main" val="1216722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51D75B-E82C-0E4F-BFC6-E22B3764A8BD}"/>
              </a:ext>
            </a:extLst>
          </p:cNvPr>
          <p:cNvSpPr txBox="1">
            <a:spLocks/>
          </p:cNvSpPr>
          <p:nvPr/>
        </p:nvSpPr>
        <p:spPr>
          <a:xfrm>
            <a:off x="1560522" y="-564891"/>
            <a:ext cx="10861094" cy="1357578"/>
          </a:xfrm>
          <a:prstGeom prst="rect">
            <a:avLst/>
          </a:prstGeom>
        </p:spPr>
        <p:txBody>
          <a:bodyPr vert="horz" lIns="0" tIns="0" rIns="0" bIns="0" rtlCol="0" anchor="t" anchorCtr="0">
            <a:normAutofit/>
          </a:bodyPr>
          <a:lstStyle>
            <a:lvl1pPr algn="l" defTabSz="1007943" rtl="0" eaLnBrk="1" latinLnBrk="0" hangingPunct="1">
              <a:lnSpc>
                <a:spcPts val="4000"/>
              </a:lnSpc>
              <a:spcBef>
                <a:spcPct val="0"/>
              </a:spcBef>
              <a:buNone/>
              <a:defRPr sz="3200" b="1" kern="1200">
                <a:solidFill>
                  <a:schemeClr val="tx2"/>
                </a:solidFill>
                <a:latin typeface="Open Sans" pitchFamily="2" charset="0"/>
                <a:ea typeface="Open Sans" pitchFamily="2" charset="0"/>
                <a:cs typeface="Open Sans" pitchFamily="2" charset="0"/>
              </a:defRPr>
            </a:lvl1pPr>
          </a:lstStyle>
          <a:p>
            <a:endParaRPr lang="pl-PL" sz="3017" dirty="0"/>
          </a:p>
        </p:txBody>
      </p:sp>
      <p:sp>
        <p:nvSpPr>
          <p:cNvPr id="5" name="pole tekstowe 4">
            <a:extLst>
              <a:ext uri="{FF2B5EF4-FFF2-40B4-BE49-F238E27FC236}">
                <a16:creationId xmlns:a16="http://schemas.microsoft.com/office/drawing/2014/main" id="{655D58EB-374E-C59B-075D-5BB76AF8A70F}"/>
              </a:ext>
            </a:extLst>
          </p:cNvPr>
          <p:cNvSpPr txBox="1"/>
          <p:nvPr/>
        </p:nvSpPr>
        <p:spPr>
          <a:xfrm>
            <a:off x="590015" y="323453"/>
            <a:ext cx="12581610" cy="6718699"/>
          </a:xfrm>
          <a:prstGeom prst="rect">
            <a:avLst/>
          </a:prstGeom>
          <a:noFill/>
        </p:spPr>
        <p:txBody>
          <a:bodyPr wrap="square">
            <a:spAutoFit/>
          </a:bodyPr>
          <a:lstStyle/>
          <a:p>
            <a:pPr algn="ctr" eaLnBrk="1" hangingPunct="1"/>
            <a:endParaRPr lang="pl-PL" altLang="pl-PL" sz="4022" i="1" dirty="0">
              <a:solidFill>
                <a:srgbClr val="003399"/>
              </a:solidFill>
            </a:endParaRPr>
          </a:p>
          <a:p>
            <a:pPr eaLnBrk="1" hangingPunct="1"/>
            <a:r>
              <a:rPr lang="pl-PL" altLang="pl-PL" sz="4022" dirty="0">
                <a:solidFill>
                  <a:srgbClr val="003399"/>
                </a:solidFill>
                <a:latin typeface="Lato" panose="020F0502020204030203" pitchFamily="34" charset="0"/>
                <a:ea typeface="Lato" panose="020F0502020204030203" pitchFamily="34" charset="0"/>
                <a:cs typeface="Lato" panose="020F0502020204030203" pitchFamily="34" charset="0"/>
              </a:rPr>
              <a:t>Informacje dotyczące naboru znajdują się na stronie:</a:t>
            </a:r>
          </a:p>
          <a:p>
            <a:pPr eaLnBrk="1" hangingPunct="1"/>
            <a:r>
              <a:rPr lang="pl-PL" altLang="pl-PL" sz="4022" dirty="0">
                <a:solidFill>
                  <a:srgbClr val="003399"/>
                </a:solidFill>
                <a:latin typeface="Lato" panose="020F0502020204030203" pitchFamily="34" charset="0"/>
                <a:ea typeface="Lato" panose="020F0502020204030203" pitchFamily="34" charset="0"/>
                <a:cs typeface="Lato" panose="020F0502020204030203" pitchFamily="34" charset="0"/>
              </a:rPr>
              <a:t> </a:t>
            </a:r>
          </a:p>
          <a:p>
            <a:pPr>
              <a:tabLst>
                <a:tab pos="107756" algn="l"/>
              </a:tabLst>
            </a:pPr>
            <a:r>
              <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hlinkClick r:id="rId3">
                  <a:extLst>
                    <a:ext uri="{A12FA001-AC4F-418D-AE19-62706E023703}">
                      <ahyp:hlinkClr xmlns:ahyp="http://schemas.microsoft.com/office/drawing/2018/hyperlinkcolor" val="tx"/>
                    </a:ext>
                  </a:extLst>
                </a:hlinkClick>
              </a:rPr>
              <a:t>www.funduszeue.kujawsko-pomorskie.pl</a:t>
            </a: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eaLnBrk="1" hangingPunct="1"/>
            <a:endParaRPr lang="pl-PL" altLang="pl-PL" sz="2263" b="1" i="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altLang="pl-PL" sz="3017" b="1" i="1" dirty="0">
              <a:solidFill>
                <a:srgbClr val="003399"/>
              </a:solidFill>
              <a:latin typeface="Lato" panose="020F0502020204030203" pitchFamily="34" charset="0"/>
              <a:ea typeface="Lato" panose="020F0502020204030203" pitchFamily="34" charset="0"/>
              <a:cs typeface="Lato" panose="020F0502020204030203" pitchFamily="34" charset="0"/>
              <a:hlinkClick r:id="rId4"/>
            </a:endParaRPr>
          </a:p>
          <a:p>
            <a:pPr>
              <a:tabLst>
                <a:tab pos="107756" algn="l"/>
              </a:tabLst>
            </a:pPr>
            <a:r>
              <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hlinkClick r:id="rId4"/>
              </a:rPr>
              <a:t>Nabory </a:t>
            </a: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r>
              <a:rPr lang="pl-PL" sz="2800" dirty="0">
                <a:hlinkClick r:id="rId5"/>
              </a:rPr>
              <a:t>Działanie 6.8 Inwestycje w infrastrukturę społeczną [nabór nr FEKP.06.08-IZ.00-230/25] – Serwis programu Fundusze Europejskie dla Kujaw i Pomorza 2021-2027</a:t>
            </a:r>
            <a:endParaRPr 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lgn="ctr">
              <a:tabLst>
                <a:tab pos="107756" algn="l"/>
              </a:tabLst>
            </a:pPr>
            <a:endParaRPr lang="pl-PL" sz="2514" b="1" dirty="0">
              <a:solidFill>
                <a:srgbClr val="003399"/>
              </a:solidFill>
              <a:latin typeface="Lato" panose="020F0502020204030203" pitchFamily="34" charset="0"/>
              <a:ea typeface="Lato" panose="020F0502020204030203" pitchFamily="34" charset="0"/>
              <a:cs typeface="Lato" panose="020F0502020204030203" pitchFamily="34" charset="0"/>
              <a:hlinkClick r:id="rId6">
                <a:extLst>
                  <a:ext uri="{A12FA001-AC4F-418D-AE19-62706E023703}">
                    <ahyp:hlinkClr xmlns:ahyp="http://schemas.microsoft.com/office/drawing/2018/hyperlinkcolor" val="tx"/>
                  </a:ext>
                </a:extLst>
              </a:hlinkClick>
            </a:endParaRPr>
          </a:p>
          <a:p>
            <a:pPr>
              <a:tabLst>
                <a:tab pos="107756" algn="l"/>
              </a:tabLst>
            </a:pP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altLang="pl-PL" sz="2514" b="1" dirty="0">
              <a:solidFill>
                <a:srgbClr val="003399"/>
              </a:solidFill>
            </a:endParaRPr>
          </a:p>
        </p:txBody>
      </p:sp>
      <p:sp>
        <p:nvSpPr>
          <p:cNvPr id="3" name="Tytuł 2">
            <a:extLst>
              <a:ext uri="{FF2B5EF4-FFF2-40B4-BE49-F238E27FC236}">
                <a16:creationId xmlns:a16="http://schemas.microsoft.com/office/drawing/2014/main" id="{793AABF1-F1C2-FEC4-86FE-04A965FE2382}"/>
              </a:ext>
            </a:extLst>
          </p:cNvPr>
          <p:cNvSpPr txBox="1">
            <a:spLocks noGrp="1"/>
          </p:cNvSpPr>
          <p:nvPr>
            <p:ph type="title"/>
          </p:nvPr>
        </p:nvSpPr>
        <p:spPr>
          <a:xfrm>
            <a:off x="743224" y="251445"/>
            <a:ext cx="11406084" cy="720080"/>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Podstawowe informacje o naborze ogłoszonym w ramach Działania 6.8 (1 z 5)</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533616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25F75-3FA3-E848-53D3-9673969BB65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EB7FA9A-A778-D672-3356-E6BECD89C89E}"/>
              </a:ext>
            </a:extLst>
          </p:cNvPr>
          <p:cNvSpPr txBox="1">
            <a:spLocks/>
          </p:cNvSpPr>
          <p:nvPr/>
        </p:nvSpPr>
        <p:spPr>
          <a:xfrm>
            <a:off x="1560522" y="-564891"/>
            <a:ext cx="10861094" cy="1357578"/>
          </a:xfrm>
          <a:prstGeom prst="rect">
            <a:avLst/>
          </a:prstGeom>
        </p:spPr>
        <p:txBody>
          <a:bodyPr vert="horz" lIns="0" tIns="0" rIns="0" bIns="0" rtlCol="0" anchor="t" anchorCtr="0">
            <a:normAutofit/>
          </a:bodyPr>
          <a:lstStyle>
            <a:lvl1pPr algn="l" defTabSz="1007943" rtl="0" eaLnBrk="1" latinLnBrk="0" hangingPunct="1">
              <a:lnSpc>
                <a:spcPts val="4000"/>
              </a:lnSpc>
              <a:spcBef>
                <a:spcPct val="0"/>
              </a:spcBef>
              <a:buNone/>
              <a:defRPr sz="3200" b="1" kern="1200">
                <a:solidFill>
                  <a:schemeClr val="tx2"/>
                </a:solidFill>
                <a:latin typeface="Open Sans" pitchFamily="2" charset="0"/>
                <a:ea typeface="Open Sans" pitchFamily="2" charset="0"/>
                <a:cs typeface="Open Sans" pitchFamily="2" charset="0"/>
              </a:defRPr>
            </a:lvl1pPr>
          </a:lstStyle>
          <a:p>
            <a:endParaRPr lang="pl-PL" sz="3017" dirty="0"/>
          </a:p>
        </p:txBody>
      </p:sp>
      <p:sp>
        <p:nvSpPr>
          <p:cNvPr id="5" name="pole tekstowe 4">
            <a:extLst>
              <a:ext uri="{FF2B5EF4-FFF2-40B4-BE49-F238E27FC236}">
                <a16:creationId xmlns:a16="http://schemas.microsoft.com/office/drawing/2014/main" id="{A217F74F-9E21-BC05-1B70-6454148B8E69}"/>
              </a:ext>
            </a:extLst>
          </p:cNvPr>
          <p:cNvSpPr txBox="1"/>
          <p:nvPr/>
        </p:nvSpPr>
        <p:spPr>
          <a:xfrm>
            <a:off x="239168" y="510256"/>
            <a:ext cx="12745415" cy="7017306"/>
          </a:xfrm>
          <a:prstGeom prst="rect">
            <a:avLst/>
          </a:prstGeom>
          <a:noFill/>
        </p:spPr>
        <p:txBody>
          <a:bodyPr wrap="square">
            <a:spAutoFit/>
          </a:bodyPr>
          <a:lstStyle/>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Regulamin wyboru projektów EFRR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1 do Regulaminu wyboru projektów EFRR - Kryteria wyboru projektów (.pdf) </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2 do Regulaminu wyboru projektów EFRR - Wskaźniki realizacji celów projektu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3 do Regulaminu wyboru projektów EFRR - Instrukcja wypełniania wniosku o dofinansowanie projektu EFRR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4 do Regulaminu wyboru projektów EFRR – Instrukcja wypełniania załączników do wniosku o dofinansowanie projektu EFRR wraz z załącznikami (.zip)</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5 do Regulaminu wyboru projektów EFRR - Wzór umowy o dofinansowanie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6 do Regulaminu wyboru projektów EFRR - Lista dokumentów niezbędnych do zawarcia umowy o dofinansowanie projektu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7 do Regulaminu wyboru projektów EFRR - Wzór protestu (.</a:t>
            </a:r>
            <a:r>
              <a:rPr lang="pl-PL" altLang="pl-PL" dirty="0" err="1">
                <a:solidFill>
                  <a:srgbClr val="003399"/>
                </a:solidFill>
                <a:latin typeface="Lato" panose="020F0502020204030203" pitchFamily="34" charset="0"/>
                <a:ea typeface="Lato" panose="020F0502020204030203" pitchFamily="34" charset="0"/>
                <a:cs typeface="Lato" panose="020F0502020204030203" pitchFamily="34" charset="0"/>
              </a:rPr>
              <a:t>doc</a:t>
            </a:r>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a:t>
            </a:r>
            <a: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t> </a:t>
            </a:r>
            <a:b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br>
            <a: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t>Dokumenty pomocnicze</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Wzór wniosku o dofinansowanie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Ważne informacje – pierwsze kroki w WOD 2021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Instrukcja użytkownika WOD 2021 dla Programu Regionalnego Fundusze Europejskie dla Kujaw i Pomorza 2021-2027 dla Wnioskodawców</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Instruktaż multimedialny dotyczy WOD 2021</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Dokumenty pomocnicze w zakresie OOŚ (oceny oddziaływania na środowisko) (.zip)</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Szczegółowy Opis Priorytetowy Programu Fundusze Europejskie dla Kujaw i Pomorza 2021 – 2027 z dnia 16.06.2025 r.</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Podręcznik wnioskodawcy i beneficjenta Funduszy Europejskich na lata 2021-2027 w zakresie informacji i promocji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Standardy dostępności dla polityki spójności 2021-2027 (.pdf)</a:t>
            </a:r>
          </a:p>
          <a:p>
            <a: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t>Standard usług w mieszkaniach z usługami ze wsparciem (.pdf)</a:t>
            </a:r>
          </a:p>
          <a:p>
            <a:pPr eaLnBrk="1" hangingPunct="1"/>
            <a: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t>Ocena zasobów pomocy społecznej w województwie kujawsko-pomorskim (.pdf)</a:t>
            </a:r>
          </a:p>
          <a:p>
            <a:pPr eaLnBrk="1" hangingPunct="1"/>
            <a: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t>Regionalny Plan Rozwoju Usług Społecznych i </a:t>
            </a:r>
            <a:r>
              <a:rPr lang="pl-PL" altLang="pl-PL" b="1" dirty="0" err="1">
                <a:solidFill>
                  <a:srgbClr val="003399"/>
                </a:solidFill>
                <a:latin typeface="Lato" panose="020F0502020204030203" pitchFamily="34" charset="0"/>
                <a:ea typeface="Lato" panose="020F0502020204030203" pitchFamily="34" charset="0"/>
                <a:cs typeface="Lato" panose="020F0502020204030203" pitchFamily="34" charset="0"/>
              </a:rPr>
              <a:t>Deinstytucjonalizacji</a:t>
            </a:r>
            <a: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t> dla Województwa Kujawsko-Pomorskiego (.zip)</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Standardy w zakresie kształtowania ładu przestrzennego w województwie kujawsko-pomorskim (.zip)</a:t>
            </a:r>
          </a:p>
          <a:p>
            <a:pPr eaLnBrk="1" hangingPunct="1"/>
            <a: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t>Strategia polityki społecznej województwa kujawsko-pomorskiego do roku 2030 (.pdf)</a:t>
            </a:r>
          </a:p>
        </p:txBody>
      </p:sp>
      <p:sp>
        <p:nvSpPr>
          <p:cNvPr id="3" name="Tytuł 2">
            <a:extLst>
              <a:ext uri="{FF2B5EF4-FFF2-40B4-BE49-F238E27FC236}">
                <a16:creationId xmlns:a16="http://schemas.microsoft.com/office/drawing/2014/main" id="{70C789A8-4981-6A1E-622F-E79B33914D2B}"/>
              </a:ext>
            </a:extLst>
          </p:cNvPr>
          <p:cNvSpPr txBox="1">
            <a:spLocks noGrp="1"/>
          </p:cNvSpPr>
          <p:nvPr>
            <p:ph type="title"/>
          </p:nvPr>
        </p:nvSpPr>
        <p:spPr>
          <a:xfrm>
            <a:off x="597788" y="72607"/>
            <a:ext cx="11406084" cy="437649"/>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Podstawowe informacje o naborze ogłoszonym w ramach Działania 6.8 (2 z 5)</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3891184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zaokrąglone rogi 3">
            <a:extLst>
              <a:ext uri="{FF2B5EF4-FFF2-40B4-BE49-F238E27FC236}">
                <a16:creationId xmlns:a16="http://schemas.microsoft.com/office/drawing/2014/main" id="{742D0914-4748-8082-297C-118AE51D6F97}"/>
              </a:ext>
            </a:extLst>
          </p:cNvPr>
          <p:cNvSpPr/>
          <p:nvPr/>
        </p:nvSpPr>
        <p:spPr>
          <a:xfrm>
            <a:off x="311175" y="815522"/>
            <a:ext cx="12529392" cy="651554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Schemat: </a:t>
            </a: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Inwestycje w infrastrukturę na potrzeby mieszkań treningowych, wspomaganych, z usługami lub ze wsparciem</a:t>
            </a:r>
          </a:p>
          <a:p>
            <a:pPr>
              <a:spcBef>
                <a:spcPts val="600"/>
              </a:spcBef>
              <a:spcAft>
                <a:spcPts val="600"/>
              </a:spcAft>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Numer naboru: </a:t>
            </a:r>
            <a:r>
              <a:rPr lang="pl-PL" sz="2400" b="1" i="0" dirty="0">
                <a:solidFill>
                  <a:schemeClr val="tx2"/>
                </a:solidFill>
                <a:effectLst/>
                <a:latin typeface="Lato" panose="020F0502020204030203" pitchFamily="34" charset="0"/>
                <a:ea typeface="Lato" panose="020F0502020204030203" pitchFamily="34" charset="0"/>
                <a:cs typeface="Lato" panose="020F0502020204030203" pitchFamily="34" charset="0"/>
              </a:rPr>
              <a:t>FEKP.06.08-IZ.00-230/25</a:t>
            </a:r>
            <a:endParaRPr lang="pl-PL" sz="2400" b="1" dirty="0">
              <a:solidFill>
                <a:schemeClr val="tx2"/>
              </a:solidFill>
              <a:latin typeface="Lato" panose="020F0502020204030203" pitchFamily="34" charset="0"/>
              <a:ea typeface="Lato" panose="020F0502020204030203" pitchFamily="34" charset="0"/>
              <a:cs typeface="Lato" panose="020F0502020204030203" pitchFamily="34" charset="0"/>
            </a:endParaRPr>
          </a:p>
          <a:p>
            <a:pPr>
              <a:spcBef>
                <a:spcPts val="600"/>
              </a:spcBef>
              <a:spcAft>
                <a:spcPts val="600"/>
              </a:spcAft>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Termin naboru: </a:t>
            </a: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02.07.2025 r. – 11.08.2025 r.  WYDŁUŻONY DO 31.10.2025 r.</a:t>
            </a:r>
          </a:p>
          <a:p>
            <a:pPr>
              <a:spcBef>
                <a:spcPts val="600"/>
              </a:spcBef>
              <a:spcAft>
                <a:spcPts val="600"/>
              </a:spcAft>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Alokacja UE: </a:t>
            </a: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27 608 750 zł </a:t>
            </a:r>
          </a:p>
          <a:p>
            <a:pPr>
              <a:spcBef>
                <a:spcPts val="600"/>
              </a:spcBef>
              <a:spcAft>
                <a:spcPts val="600"/>
              </a:spcAft>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Budżet Państwa: </a:t>
            </a: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3 248 088,23 zł</a:t>
            </a:r>
          </a:p>
          <a:p>
            <a:pPr>
              <a:spcBef>
                <a:spcPts val="600"/>
              </a:spcBef>
              <a:spcAft>
                <a:spcPts val="600"/>
              </a:spcAft>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a:t>
            </a: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konkurencyjny</a:t>
            </a:r>
          </a:p>
          <a:p>
            <a:pPr>
              <a:spcBef>
                <a:spcPts val="600"/>
              </a:spcBef>
              <a:spcAft>
                <a:spcPts val="600"/>
              </a:spcAft>
            </a:pPr>
            <a:r>
              <a:rPr lang="pl-PL" sz="2400" dirty="0">
                <a:solidFill>
                  <a:schemeClr val="tx2"/>
                </a:solidFill>
                <a:latin typeface="Lato" panose="020F0502020204030203" pitchFamily="34" charset="0"/>
                <a:ea typeface="Lato" panose="020F0502020204030203" pitchFamily="34" charset="0"/>
                <a:cs typeface="Lato" panose="020F0502020204030203" pitchFamily="34" charset="0"/>
              </a:rPr>
              <a:t>Typ beneficjenta: </a:t>
            </a: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jednostki samorządu terytorialnego, samorządowe jednostki organizacyjne, w tym spółki prawa handlowego z większościowym udziałem jednostek samorządu terytorialnego,  organizacje pozarządowe, podmioty wymienione w art. 3 ust. 3 ustawy o pożytku publicznym </a:t>
            </a:r>
          </a:p>
          <a:p>
            <a:pPr marL="0" marR="0" lvl="0" indent="0" algn="l" defTabSz="457200" rtl="0" eaLnBrk="1" fontAlgn="auto" latinLnBrk="0" hangingPunct="1">
              <a:spcBef>
                <a:spcPts val="600"/>
              </a:spcBef>
              <a:spcAft>
                <a:spcPts val="600"/>
              </a:spcAft>
              <a:buClrTx/>
              <a:buSzTx/>
              <a:buFontTx/>
              <a:buNone/>
              <a:tabLst/>
              <a:defRPr/>
            </a:pPr>
            <a:r>
              <a:rPr kumimoji="0" lang="pl-PL" sz="24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Poziom dofinansowania</a:t>
            </a:r>
            <a:r>
              <a:rPr kumimoji="0" lang="pl-PL"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9</a:t>
            </a:r>
            <a:r>
              <a:rPr kumimoji="0" lang="sv-SE"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5% (</a:t>
            </a:r>
            <a:r>
              <a:rPr kumimoji="0" lang="pl-PL"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8</a:t>
            </a:r>
            <a:r>
              <a:rPr kumimoji="0" lang="sv-SE"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5%</a:t>
            </a:r>
            <a:r>
              <a:rPr kumimoji="0" lang="pl-PL"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z </a:t>
            </a:r>
            <a:r>
              <a:rPr kumimoji="0" lang="sv-SE"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EFRR + 10%</a:t>
            </a:r>
            <a:r>
              <a:rPr kumimoji="0" lang="pl-PL"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z </a:t>
            </a:r>
            <a:r>
              <a:rPr kumimoji="0" lang="sv-SE"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BP).</a:t>
            </a:r>
            <a:endParaRPr kumimoji="0" lang="pl-PL"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457200" rtl="0" eaLnBrk="1" fontAlgn="auto" latinLnBrk="0" hangingPunct="1">
              <a:spcBef>
                <a:spcPts val="600"/>
              </a:spcBef>
              <a:spcAft>
                <a:spcPts val="600"/>
              </a:spcAft>
              <a:buClrTx/>
              <a:buSzTx/>
              <a:buFontTx/>
              <a:buNone/>
              <a:tabLst/>
              <a:defRPr/>
            </a:pPr>
            <a:r>
              <a:rPr lang="pl-PL" sz="2400" dirty="0">
                <a:solidFill>
                  <a:srgbClr val="002073"/>
                </a:solidFill>
                <a:latin typeface="Lato" panose="020F0502020204030203" pitchFamily="34" charset="0"/>
                <a:ea typeface="Lato" panose="020F0502020204030203" pitchFamily="34" charset="0"/>
                <a:cs typeface="Lato" panose="020F0502020204030203" pitchFamily="34" charset="0"/>
              </a:rPr>
              <a:t>Maksymalna wartość dofinansowana projektu (EFRR + BP): </a:t>
            </a:r>
            <a:r>
              <a:rPr lang="pl-PL" sz="2400" b="1" dirty="0">
                <a:solidFill>
                  <a:srgbClr val="002073"/>
                </a:solidFill>
                <a:latin typeface="Lato" panose="020F0502020204030203" pitchFamily="34" charset="0"/>
                <a:ea typeface="Lato" panose="020F0502020204030203" pitchFamily="34" charset="0"/>
                <a:cs typeface="Lato" panose="020F0502020204030203" pitchFamily="34" charset="0"/>
              </a:rPr>
              <a:t>2 000 000 zł </a:t>
            </a:r>
            <a:endParaRPr kumimoji="0" lang="pl-PL"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5" name="Tytuł 2">
            <a:extLst>
              <a:ext uri="{FF2B5EF4-FFF2-40B4-BE49-F238E27FC236}">
                <a16:creationId xmlns:a16="http://schemas.microsoft.com/office/drawing/2014/main" id="{12BC86FA-9D9B-85B7-093C-2980AAC389BB}"/>
              </a:ext>
            </a:extLst>
          </p:cNvPr>
          <p:cNvSpPr txBox="1">
            <a:spLocks noGrp="1"/>
          </p:cNvSpPr>
          <p:nvPr>
            <p:ph type="title" idx="4294967295"/>
          </p:nvPr>
        </p:nvSpPr>
        <p:spPr>
          <a:xfrm>
            <a:off x="872829" y="95442"/>
            <a:ext cx="11406084" cy="720080"/>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574700"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Podstawowe informacje o naborze ogłoszonym w ramach Działania 6.8 (3 z 5)</a:t>
            </a: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096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F5108-DA70-2BA9-E397-E22766057727}"/>
            </a:ext>
          </a:extLst>
        </p:cNvPr>
        <p:cNvGrpSpPr/>
        <p:nvPr/>
      </p:nvGrpSpPr>
      <p:grpSpPr>
        <a:xfrm>
          <a:off x="0" y="0"/>
          <a:ext cx="0" cy="0"/>
          <a:chOff x="0" y="0"/>
          <a:chExt cx="0" cy="0"/>
        </a:xfrm>
      </p:grpSpPr>
      <p:sp>
        <p:nvSpPr>
          <p:cNvPr id="12" name="Prostokąt: zaokrąglone rogi 11">
            <a:extLst>
              <a:ext uri="{FF2B5EF4-FFF2-40B4-BE49-F238E27FC236}">
                <a16:creationId xmlns:a16="http://schemas.microsoft.com/office/drawing/2014/main" id="{5282E27B-C6C6-D333-3FF2-6EBBB3F0F85C}"/>
              </a:ext>
            </a:extLst>
          </p:cNvPr>
          <p:cNvSpPr/>
          <p:nvPr/>
        </p:nvSpPr>
        <p:spPr>
          <a:xfrm>
            <a:off x="167159" y="941779"/>
            <a:ext cx="12961440" cy="648072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endParaRPr lang="pl-PL" sz="2000" dirty="0">
              <a:solidFill>
                <a:srgbClr val="002073"/>
              </a:solidFill>
              <a:latin typeface="Calibri" panose="020F0502020204030204"/>
            </a:endParaRPr>
          </a:p>
          <a:p>
            <a:pPr marL="0" marR="0" lvl="0" indent="0" algn="l" defTabSz="914400" rtl="0" eaLnBrk="1" fontAlgn="auto" latinLnBrk="0" hangingPunct="1">
              <a:lnSpc>
                <a:spcPct val="100000"/>
              </a:lnSpc>
              <a:spcBef>
                <a:spcPts val="0"/>
              </a:spcBef>
              <a:spcAft>
                <a:spcPts val="800"/>
              </a:spcAft>
              <a:buClrTx/>
              <a:buSzTx/>
              <a:buFontTx/>
              <a:buNone/>
              <a:tabLst/>
              <a:defRPr/>
            </a:pPr>
            <a:endParaRPr lang="pl-PL" sz="2000" dirty="0">
              <a:solidFill>
                <a:srgbClr val="002073"/>
              </a:solidFill>
              <a:latin typeface="Calibri" panose="020F0502020204030204"/>
            </a:endParaRP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pl-PL" sz="28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Typy projektów w naborze (kryterium B.3)</a:t>
            </a:r>
            <a:endParaRPr kumimoji="0" lang="pl-PL" sz="28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pl-PL" sz="24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Budowa, przebudowa, remont, wyposażenie obiektów na potrzeby prowadzenia mieszkań treningowych</a:t>
            </a:r>
            <a:r>
              <a:rPr kumimoji="0" lang="pl-PL" sz="2400"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1</a:t>
            </a:r>
            <a:r>
              <a:rPr kumimoji="0" lang="pl-PL" sz="24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lub wspomaganych</a:t>
            </a:r>
            <a:r>
              <a:rPr kumimoji="0" lang="pl-PL" sz="2400"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2</a:t>
            </a:r>
            <a:r>
              <a:rPr kumimoji="0" lang="pl-PL" sz="24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lub z usługami</a:t>
            </a:r>
            <a:r>
              <a:rPr kumimoji="0" lang="pl-PL" sz="2400"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3</a:t>
            </a:r>
            <a:r>
              <a:rPr kumimoji="0" lang="pl-PL" sz="24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lub ze wsparciem</a:t>
            </a:r>
            <a:r>
              <a:rPr kumimoji="0" lang="pl-PL" sz="2400" b="0" i="0" u="non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4</a:t>
            </a:r>
            <a:r>
              <a:rPr kumimoji="0" lang="pl-PL" sz="24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a:t>
            </a:r>
          </a:p>
          <a:p>
            <a:pPr marR="0" lvl="0" algn="l" defTabSz="914400" rtl="0" eaLnBrk="1" fontAlgn="auto" latinLnBrk="0" hangingPunct="1">
              <a:lnSpc>
                <a:spcPct val="100000"/>
              </a:lnSpc>
              <a:spcBef>
                <a:spcPts val="0"/>
              </a:spcBef>
              <a:spcAft>
                <a:spcPts val="1800"/>
              </a:spcAft>
              <a:buClrTx/>
              <a:buSzTx/>
              <a:tabLst/>
              <a:defRPr/>
            </a:pPr>
            <a:r>
              <a:rPr kumimoji="0" lang="pl-PL" sz="24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Budowa nowych obiektów jest możliwa jedynie gdy Wnioskodawca uzasadni brak możliwości wykorzystania, zgodnie z przeznaczeniem opisanym w projekcie, obiektów na danym obszarze.</a:t>
            </a:r>
            <a:endParaRPr lang="pl-PL" sz="2000" dirty="0">
              <a:solidFill>
                <a:srgbClr val="002073"/>
              </a:solidFill>
              <a:latin typeface="Lato" panose="020F0502020204030203" pitchFamily="34" charset="0"/>
              <a:ea typeface="Lato" panose="020F0502020204030203" pitchFamily="34" charset="0"/>
              <a:cs typeface="Lato" panose="020F0502020204030203" pitchFamily="34" charset="0"/>
            </a:endParaRPr>
          </a:p>
          <a:p>
            <a:pPr marR="0" lvl="0" algn="l" defTabSz="914400" rtl="0" eaLnBrk="1" fontAlgn="auto" latinLnBrk="0" hangingPunct="1">
              <a:lnSpc>
                <a:spcPct val="100000"/>
              </a:lnSpc>
              <a:spcBef>
                <a:spcPts val="0"/>
              </a:spcBef>
              <a:spcAft>
                <a:spcPts val="800"/>
              </a:spcAft>
              <a:buClrTx/>
              <a:buSzTx/>
              <a:tabLst/>
              <a:defRPr/>
            </a:pPr>
            <a:r>
              <a:rPr kumimoji="0" lang="pl-PL" sz="2000"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1 </a:t>
            </a:r>
            <a:r>
              <a:rPr kumimoji="0" lang="pl-PL" sz="2000" b="0" i="0" u="none" kern="1200" cap="none" spc="0" normalizeH="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Zgodnie z ustawą z dnia 12 marca 2004 r. o pomocy społecznej (Dz.U. z 2024 r. poz. 1283, z </a:t>
            </a:r>
            <a:r>
              <a:rPr kumimoji="0" lang="pl-PL" sz="2000" b="0" i="0" u="none" kern="1200" cap="none" spc="0" normalizeH="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późn</a:t>
            </a:r>
            <a:r>
              <a:rPr kumimoji="0" lang="pl-PL" sz="2000" b="0" i="0" u="none" kern="1200" cap="none" spc="0" normalizeH="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zm.).</a:t>
            </a:r>
          </a:p>
          <a:p>
            <a:pPr marR="0" lvl="0" algn="l" defTabSz="914400" rtl="0" eaLnBrk="1" fontAlgn="auto" latinLnBrk="0" hangingPunct="1">
              <a:lnSpc>
                <a:spcPct val="100000"/>
              </a:lnSpc>
              <a:spcBef>
                <a:spcPts val="0"/>
              </a:spcBef>
              <a:spcAft>
                <a:spcPts val="800"/>
              </a:spcAft>
              <a:buClrTx/>
              <a:buSzTx/>
              <a:tabLst/>
              <a:defRPr/>
            </a:pPr>
            <a:r>
              <a:rPr lang="pl-PL" sz="2000" baseline="30000" dirty="0">
                <a:solidFill>
                  <a:srgbClr val="002073"/>
                </a:solidFill>
                <a:latin typeface="Lato" panose="020F0502020204030203" pitchFamily="34" charset="0"/>
                <a:ea typeface="Lato" panose="020F0502020204030203" pitchFamily="34" charset="0"/>
                <a:cs typeface="Lato" panose="020F0502020204030203" pitchFamily="34" charset="0"/>
              </a:rPr>
              <a:t>2 </a:t>
            </a:r>
            <a:r>
              <a:rPr lang="pl-PL" sz="2000" dirty="0">
                <a:solidFill>
                  <a:srgbClr val="002073"/>
                </a:solidFill>
                <a:latin typeface="Lato" panose="020F0502020204030203" pitchFamily="34" charset="0"/>
                <a:ea typeface="Lato" panose="020F0502020204030203" pitchFamily="34" charset="0"/>
                <a:cs typeface="Lato" panose="020F0502020204030203" pitchFamily="34" charset="0"/>
              </a:rPr>
              <a:t>Zgodnie z ustawą z dnia 12 marca 2004 r. o pomocy społecznej (Dz.U. z 2024 r. poz.1283, z </a:t>
            </a:r>
            <a:r>
              <a:rPr lang="pl-PL" sz="2000" dirty="0" err="1">
                <a:solidFill>
                  <a:srgbClr val="002073"/>
                </a:solidFill>
                <a:latin typeface="Lato" panose="020F0502020204030203" pitchFamily="34" charset="0"/>
                <a:ea typeface="Lato" panose="020F0502020204030203" pitchFamily="34" charset="0"/>
                <a:cs typeface="Lato" panose="020F0502020204030203" pitchFamily="34" charset="0"/>
              </a:rPr>
              <a:t>późn</a:t>
            </a:r>
            <a:r>
              <a:rPr lang="pl-PL" sz="2000" dirty="0">
                <a:solidFill>
                  <a:srgbClr val="002073"/>
                </a:solidFill>
                <a:latin typeface="Lato" panose="020F0502020204030203" pitchFamily="34" charset="0"/>
                <a:ea typeface="Lato" panose="020F0502020204030203" pitchFamily="34" charset="0"/>
                <a:cs typeface="Lato" panose="020F0502020204030203" pitchFamily="34" charset="0"/>
              </a:rPr>
              <a:t>. zm.).</a:t>
            </a:r>
          </a:p>
          <a:p>
            <a:pPr marR="0" lvl="0" algn="l" defTabSz="914400" rtl="0" eaLnBrk="1" fontAlgn="auto" latinLnBrk="0" hangingPunct="1">
              <a:lnSpc>
                <a:spcPct val="100000"/>
              </a:lnSpc>
              <a:spcBef>
                <a:spcPts val="0"/>
              </a:spcBef>
              <a:spcAft>
                <a:spcPts val="800"/>
              </a:spcAft>
              <a:buClrTx/>
              <a:buSzTx/>
              <a:tabLst/>
              <a:defRPr/>
            </a:pPr>
            <a:r>
              <a:rPr kumimoji="0" lang="pl-PL" sz="2000"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3 </a:t>
            </a:r>
            <a:r>
              <a:rPr kumimoji="0" lang="pl-PL" sz="2000" b="0" i="0" u="none" strike="noStrike" kern="1200" cap="none" spc="0" normalizeH="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Zgodnie ze standardem przygotowanym przez Instytucję Zarządzającą FEdKP, przyjętym Uchwałą Zarządu Województwa Kujawsko-Pomorskiego, aktualną na dzień ogłoszenia naboru.</a:t>
            </a:r>
          </a:p>
          <a:p>
            <a:pPr marR="0" lvl="0" algn="l" defTabSz="914400" rtl="0" eaLnBrk="1" fontAlgn="auto" latinLnBrk="0" hangingPunct="1">
              <a:lnSpc>
                <a:spcPct val="100000"/>
              </a:lnSpc>
              <a:spcBef>
                <a:spcPts val="0"/>
              </a:spcBef>
              <a:spcAft>
                <a:spcPts val="800"/>
              </a:spcAft>
              <a:buClrTx/>
              <a:buSzTx/>
              <a:tabLst/>
              <a:defRPr/>
            </a:pPr>
            <a:r>
              <a:rPr lang="pl-PL" sz="2000" baseline="30000" dirty="0">
                <a:solidFill>
                  <a:srgbClr val="002073"/>
                </a:solidFill>
                <a:latin typeface="Lato" panose="020F0502020204030203" pitchFamily="34" charset="0"/>
                <a:ea typeface="Lato" panose="020F0502020204030203" pitchFamily="34" charset="0"/>
                <a:cs typeface="Lato" panose="020F0502020204030203" pitchFamily="34" charset="0"/>
              </a:rPr>
              <a:t>4 </a:t>
            </a:r>
            <a:r>
              <a:rPr lang="pl-PL" sz="2000" dirty="0">
                <a:solidFill>
                  <a:srgbClr val="002073"/>
                </a:solidFill>
                <a:latin typeface="Lato" panose="020F0502020204030203" pitchFamily="34" charset="0"/>
                <a:ea typeface="Lato" panose="020F0502020204030203" pitchFamily="34" charset="0"/>
                <a:cs typeface="Lato" panose="020F0502020204030203" pitchFamily="34" charset="0"/>
              </a:rPr>
              <a:t>Zgodnie ze standardem przygotowanym przez Instytucję Zarządzającą FEdKP, przyjętym Uchwałą Zarządu Województwa Kujawsko-Pomorskiego, aktualną na dzień ogłoszenia naboru.</a:t>
            </a:r>
          </a:p>
          <a:p>
            <a:pPr marR="0" lvl="0" algn="l" defTabSz="914400" rtl="0" eaLnBrk="1" fontAlgn="auto" latinLnBrk="0" hangingPunct="1">
              <a:lnSpc>
                <a:spcPct val="100000"/>
              </a:lnSpc>
              <a:spcBef>
                <a:spcPts val="0"/>
              </a:spcBef>
              <a:spcAft>
                <a:spcPts val="800"/>
              </a:spcAft>
              <a:buClrTx/>
              <a:buSzTx/>
              <a:tabLst/>
              <a:defRPr/>
            </a:pPr>
            <a:endParaRPr kumimoji="0" lang="pl-PL"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endParaRPr>
          </a:p>
          <a:p>
            <a:pPr marR="0" lvl="0" algn="l" defTabSz="914400" rtl="0" eaLnBrk="1" fontAlgn="auto" latinLnBrk="0" hangingPunct="1">
              <a:lnSpc>
                <a:spcPct val="100000"/>
              </a:lnSpc>
              <a:spcBef>
                <a:spcPts val="0"/>
              </a:spcBef>
              <a:spcAft>
                <a:spcPts val="800"/>
              </a:spcAft>
              <a:buClrTx/>
              <a:buSzTx/>
              <a:tabLst/>
              <a:defRPr/>
            </a:pPr>
            <a:endParaRPr kumimoji="0" lang="pl-PL" sz="2000" b="0" i="0" u="none" strike="noStrike" kern="1200" cap="none" spc="0" normalizeH="0" noProof="0" dirty="0">
              <a:ln>
                <a:noFill/>
              </a:ln>
              <a:solidFill>
                <a:srgbClr val="002073"/>
              </a:solidFill>
              <a:effectLst/>
              <a:uLnTx/>
              <a:uFillTx/>
              <a:latin typeface="Calibri" panose="020F0502020204030204"/>
              <a:ea typeface="+mn-ea"/>
              <a:cs typeface="+mn-cs"/>
            </a:endParaRPr>
          </a:p>
          <a:p>
            <a:pPr marL="447675" lvl="0" indent="-447675">
              <a:spcAft>
                <a:spcPts val="300"/>
              </a:spcAft>
              <a:buFont typeface="Wingdings" panose="05000000000000000000" pitchFamily="2" charset="2"/>
              <a:buChar char="§"/>
            </a:pPr>
            <a:endParaRPr lang="pl-PL" sz="2000" dirty="0">
              <a:solidFill>
                <a:schemeClr val="tx2"/>
              </a:solidFill>
              <a:cs typeface="Arial" panose="020B0604020202020204" pitchFamily="34" charset="0"/>
            </a:endParaRPr>
          </a:p>
        </p:txBody>
      </p:sp>
      <p:sp>
        <p:nvSpPr>
          <p:cNvPr id="2" name="Tytuł 2">
            <a:extLst>
              <a:ext uri="{FF2B5EF4-FFF2-40B4-BE49-F238E27FC236}">
                <a16:creationId xmlns:a16="http://schemas.microsoft.com/office/drawing/2014/main" id="{05A4D744-146B-252B-19EC-7EA2B476EFC2}"/>
              </a:ext>
            </a:extLst>
          </p:cNvPr>
          <p:cNvSpPr txBox="1">
            <a:spLocks noGrp="1"/>
          </p:cNvSpPr>
          <p:nvPr>
            <p:ph type="title"/>
          </p:nvPr>
        </p:nvSpPr>
        <p:spPr>
          <a:xfrm>
            <a:off x="1103263" y="140559"/>
            <a:ext cx="11406084" cy="720080"/>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Podstawowe informacje o naborze ogłoszonym w ramach Działania 6.8 (5 z 5)</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4207949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45F06-DF72-82F6-387A-DF762D4DC4B4}"/>
            </a:ext>
          </a:extLst>
        </p:cNvPr>
        <p:cNvGrpSpPr/>
        <p:nvPr/>
      </p:nvGrpSpPr>
      <p:grpSpPr>
        <a:xfrm>
          <a:off x="0" y="0"/>
          <a:ext cx="0" cy="0"/>
          <a:chOff x="0" y="0"/>
          <a:chExt cx="0" cy="0"/>
        </a:xfrm>
      </p:grpSpPr>
      <p:sp>
        <p:nvSpPr>
          <p:cNvPr id="12" name="Prostokąt: zaokrąglone rogi 11">
            <a:extLst>
              <a:ext uri="{FF2B5EF4-FFF2-40B4-BE49-F238E27FC236}">
                <a16:creationId xmlns:a16="http://schemas.microsoft.com/office/drawing/2014/main" id="{E53B020A-CEA2-CAA6-EA89-A19F1160595D}"/>
              </a:ext>
            </a:extLst>
          </p:cNvPr>
          <p:cNvSpPr/>
          <p:nvPr/>
        </p:nvSpPr>
        <p:spPr>
          <a:xfrm>
            <a:off x="167159" y="941779"/>
            <a:ext cx="13097115" cy="648072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endParaRPr lang="pl-PL" sz="2000" dirty="0">
              <a:solidFill>
                <a:srgbClr val="002073"/>
              </a:solidFill>
              <a:latin typeface="Calibri" panose="020F0502020204030204"/>
            </a:endParaRPr>
          </a:p>
          <a:p>
            <a:pPr marL="0" marR="0" lvl="0" indent="0" algn="l" defTabSz="914400" rtl="0" eaLnBrk="1" fontAlgn="auto" latinLnBrk="0" hangingPunct="1">
              <a:lnSpc>
                <a:spcPct val="100000"/>
              </a:lnSpc>
              <a:spcBef>
                <a:spcPts val="0"/>
              </a:spcBef>
              <a:spcAft>
                <a:spcPts val="800"/>
              </a:spcAft>
              <a:buClrTx/>
              <a:buSzTx/>
              <a:buFontTx/>
              <a:buNone/>
              <a:tabLst/>
              <a:defRPr/>
            </a:pPr>
            <a:endParaRPr lang="pl-PL" sz="2000" dirty="0">
              <a:solidFill>
                <a:srgbClr val="002073"/>
              </a:solidFill>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lang="pl-PL" sz="2800" b="1" dirty="0">
                <a:solidFill>
                  <a:srgbClr val="002073"/>
                </a:solidFill>
                <a:latin typeface="Lato" panose="020F0502020204030203" pitchFamily="34" charset="0"/>
                <a:ea typeface="Lato" panose="020F0502020204030203" pitchFamily="34" charset="0"/>
                <a:cs typeface="Lato" panose="020F0502020204030203" pitchFamily="34" charset="0"/>
              </a:rPr>
              <a:t>Kwalifikowalność wnioskodawcy</a:t>
            </a:r>
            <a:r>
              <a:rPr kumimoji="0" lang="pl-PL" sz="28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(kryterium B.1)</a:t>
            </a:r>
            <a:endParaRPr kumimoji="0" lang="pl-PL" sz="28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endParaRPr>
          </a:p>
          <a:p>
            <a:pPr marL="342900" lvl="0" indent="-342900">
              <a:lnSpc>
                <a:spcPct val="115000"/>
              </a:lnSpc>
              <a:buFont typeface="+mj-lt"/>
              <a:buAutoNum type="arabicParenR"/>
            </a:pPr>
            <a:r>
              <a:rPr lang="pl-PL" sz="2400" dirty="0">
                <a:solidFill>
                  <a:schemeClr val="tx2"/>
                </a:solidFill>
                <a:effectLst/>
                <a:latin typeface="Lato" panose="020F0502020204030203" pitchFamily="34" charset="0"/>
                <a:ea typeface="Lato" panose="020F0502020204030203" pitchFamily="34" charset="0"/>
                <a:cs typeface="Lato" panose="020F0502020204030203" pitchFamily="34" charset="0"/>
              </a:rPr>
              <a:t>w przypadku inwestycji w infrastrukturę na potrzeby prowadzenia mieszkań treningowych lub wspomaganych: </a:t>
            </a:r>
          </a:p>
          <a:p>
            <a:pPr marL="342900" lvl="0" indent="-342900">
              <a:lnSpc>
                <a:spcPct val="115000"/>
              </a:lnSpc>
              <a:spcAft>
                <a:spcPts val="1000"/>
              </a:spcAft>
              <a:buFont typeface="Symbol" panose="05050102010706020507" pitchFamily="18" charset="2"/>
              <a:buChar char=""/>
            </a:pPr>
            <a:r>
              <a:rPr lang="pl-PL" sz="2400" dirty="0">
                <a:solidFill>
                  <a:schemeClr val="tx2"/>
                </a:solidFill>
                <a:effectLst/>
                <a:latin typeface="Lato" panose="020F0502020204030203" pitchFamily="34" charset="0"/>
                <a:ea typeface="Lato" panose="020F0502020204030203" pitchFamily="34" charset="0"/>
                <a:cs typeface="Lato" panose="020F0502020204030203" pitchFamily="34" charset="0"/>
              </a:rPr>
              <a:t>jednostka samorządu terytorialnego.</a:t>
            </a:r>
          </a:p>
          <a:p>
            <a:pPr marL="457200" lvl="0" indent="-457200">
              <a:lnSpc>
                <a:spcPct val="115000"/>
              </a:lnSpc>
              <a:buFont typeface="+mj-lt"/>
              <a:buAutoNum type="arabicParenR" startAt="2"/>
            </a:pPr>
            <a:r>
              <a:rPr lang="pl-PL" sz="2400" dirty="0">
                <a:solidFill>
                  <a:schemeClr val="tx2"/>
                </a:solidFill>
                <a:effectLst/>
                <a:latin typeface="Lato" panose="020F0502020204030203" pitchFamily="34" charset="0"/>
                <a:ea typeface="Lato" panose="020F0502020204030203" pitchFamily="34" charset="0"/>
                <a:cs typeface="Lato" panose="020F0502020204030203" pitchFamily="34" charset="0"/>
              </a:rPr>
              <a:t>w przypadku inwestycji w infrastrukturę na potrzeby prowadzenia mieszkań z usługami lub ze wsparciem:</a:t>
            </a:r>
          </a:p>
          <a:p>
            <a:pPr marL="342900" lvl="0" indent="-342900">
              <a:lnSpc>
                <a:spcPct val="115000"/>
              </a:lnSpc>
              <a:buFont typeface="Symbol" panose="05050102010706020507" pitchFamily="18" charset="2"/>
              <a:buChar char=""/>
            </a:pPr>
            <a:r>
              <a:rPr lang="pl-PL" sz="2400" dirty="0">
                <a:solidFill>
                  <a:schemeClr val="tx2"/>
                </a:solidFill>
                <a:effectLst/>
                <a:latin typeface="Lato" panose="020F0502020204030203" pitchFamily="34" charset="0"/>
                <a:ea typeface="Lato" panose="020F0502020204030203" pitchFamily="34" charset="0"/>
                <a:cs typeface="Lato" panose="020F0502020204030203" pitchFamily="34" charset="0"/>
              </a:rPr>
              <a:t>jednostka samorządu terytorialnego lub jej jednostka organizacyjna (jeżeli posiada osobowość prawną), w tym spółka prawa handlowego z większościowym udziałem jednostki samorządu terytorialnego;</a:t>
            </a:r>
          </a:p>
          <a:p>
            <a:pPr marL="342900" lvl="0" indent="-342900">
              <a:lnSpc>
                <a:spcPct val="115000"/>
              </a:lnSpc>
              <a:spcAft>
                <a:spcPts val="1000"/>
              </a:spcAft>
              <a:buFont typeface="Symbol" panose="05050102010706020507" pitchFamily="18" charset="2"/>
              <a:buChar char=""/>
            </a:pPr>
            <a:r>
              <a:rPr lang="pl-PL" sz="2400" dirty="0">
                <a:solidFill>
                  <a:schemeClr val="tx2"/>
                </a:solidFill>
                <a:effectLst/>
                <a:latin typeface="Lato" panose="020F0502020204030203" pitchFamily="34" charset="0"/>
                <a:ea typeface="Lato" panose="020F0502020204030203" pitchFamily="34" charset="0"/>
                <a:cs typeface="Lato" panose="020F0502020204030203" pitchFamily="34" charset="0"/>
              </a:rPr>
              <a:t>organizacja pozarządowa, o której mowa w art. 3 ust. 2 ustawy z dnia 24 kwietnia 2003 r. o działalności pożytku publicznego i o wolontariacie (Dz. U. z 2024 r. poz. 1491 z </a:t>
            </a:r>
            <a:r>
              <a:rPr lang="pl-PL" sz="2400" dirty="0" err="1">
                <a:solidFill>
                  <a:schemeClr val="tx2"/>
                </a:solidFill>
                <a:effectLst/>
                <a:latin typeface="Lato" panose="020F0502020204030203" pitchFamily="34" charset="0"/>
                <a:ea typeface="Lato" panose="020F0502020204030203" pitchFamily="34" charset="0"/>
                <a:cs typeface="Lato" panose="020F0502020204030203" pitchFamily="34" charset="0"/>
              </a:rPr>
              <a:t>późn</a:t>
            </a:r>
            <a:r>
              <a:rPr lang="pl-PL" sz="2400" dirty="0">
                <a:solidFill>
                  <a:schemeClr val="tx2"/>
                </a:solidFill>
                <a:effectLst/>
                <a:latin typeface="Lato" panose="020F0502020204030203" pitchFamily="34" charset="0"/>
                <a:ea typeface="Lato" panose="020F0502020204030203" pitchFamily="34" charset="0"/>
                <a:cs typeface="Lato" panose="020F0502020204030203" pitchFamily="34" charset="0"/>
              </a:rPr>
              <a:t>. zm.), oraz podmiot, o którym mowa w art. 3 ust. 3 tej ustawy, </a:t>
            </a:r>
            <a:r>
              <a:rPr lang="pl-PL" sz="2400" b="1" dirty="0">
                <a:solidFill>
                  <a:schemeClr val="tx2"/>
                </a:solidFill>
                <a:effectLst/>
                <a:latin typeface="Lato" panose="020F0502020204030203" pitchFamily="34" charset="0"/>
                <a:ea typeface="Lato" panose="020F0502020204030203" pitchFamily="34" charset="0"/>
                <a:cs typeface="Lato" panose="020F0502020204030203" pitchFamily="34" charset="0"/>
              </a:rPr>
              <a:t>które w swojej działalności statutowej prowadzą usługi społeczne lub działania aktywizacyjne na rzecz osób zagrożonych wykluczeniem społecznym.</a:t>
            </a:r>
            <a:endParaRPr kumimoji="0" lang="pl-PL" sz="2000" b="1"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endParaRPr>
          </a:p>
          <a:p>
            <a:pPr marR="0" lvl="0" algn="l" defTabSz="914400" rtl="0" eaLnBrk="1" fontAlgn="auto" latinLnBrk="0" hangingPunct="1">
              <a:lnSpc>
                <a:spcPct val="100000"/>
              </a:lnSpc>
              <a:spcBef>
                <a:spcPts val="0"/>
              </a:spcBef>
              <a:spcAft>
                <a:spcPts val="800"/>
              </a:spcAft>
              <a:buClrTx/>
              <a:buSzTx/>
              <a:tabLst/>
              <a:defRPr/>
            </a:pPr>
            <a:endParaRPr kumimoji="0" lang="pl-PL" sz="2000" b="0" i="0" u="none" strike="noStrike" kern="1200" cap="none" spc="0" normalizeH="0" noProof="0" dirty="0">
              <a:ln>
                <a:noFill/>
              </a:ln>
              <a:solidFill>
                <a:srgbClr val="002073"/>
              </a:solidFill>
              <a:effectLst/>
              <a:uLnTx/>
              <a:uFillTx/>
              <a:latin typeface="Calibri" panose="020F0502020204030204"/>
              <a:ea typeface="+mn-ea"/>
              <a:cs typeface="+mn-cs"/>
            </a:endParaRPr>
          </a:p>
          <a:p>
            <a:pPr marL="447675" lvl="0" indent="-447675">
              <a:spcAft>
                <a:spcPts val="300"/>
              </a:spcAft>
              <a:buFont typeface="Wingdings" panose="05000000000000000000" pitchFamily="2" charset="2"/>
              <a:buChar char="§"/>
            </a:pPr>
            <a:endParaRPr lang="pl-PL" sz="2000" dirty="0">
              <a:solidFill>
                <a:schemeClr val="tx2"/>
              </a:solidFill>
              <a:cs typeface="Arial" panose="020B0604020202020204" pitchFamily="34" charset="0"/>
            </a:endParaRPr>
          </a:p>
        </p:txBody>
      </p:sp>
      <p:sp>
        <p:nvSpPr>
          <p:cNvPr id="2" name="Tytuł 2">
            <a:extLst>
              <a:ext uri="{FF2B5EF4-FFF2-40B4-BE49-F238E27FC236}">
                <a16:creationId xmlns:a16="http://schemas.microsoft.com/office/drawing/2014/main" id="{D86101A8-678A-59C8-543D-E9DB586AC68B}"/>
              </a:ext>
            </a:extLst>
          </p:cNvPr>
          <p:cNvSpPr txBox="1">
            <a:spLocks noGrp="1"/>
          </p:cNvSpPr>
          <p:nvPr>
            <p:ph type="title"/>
          </p:nvPr>
        </p:nvSpPr>
        <p:spPr>
          <a:xfrm>
            <a:off x="1103263" y="140559"/>
            <a:ext cx="11406084" cy="720080"/>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Podstawowe informacje o naborze ogłoszonym w ramach Działania 6.8 (4 z 5)</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3393406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1A3F7-6961-BB5F-5922-13B83CAD98C0}"/>
            </a:ext>
          </a:extLst>
        </p:cNvPr>
        <p:cNvGrpSpPr/>
        <p:nvPr/>
      </p:nvGrpSpPr>
      <p:grpSpPr>
        <a:xfrm>
          <a:off x="0" y="0"/>
          <a:ext cx="0" cy="0"/>
          <a:chOff x="0" y="0"/>
          <a:chExt cx="0" cy="0"/>
        </a:xfrm>
      </p:grpSpPr>
      <p:sp>
        <p:nvSpPr>
          <p:cNvPr id="7" name="Tytuł 6">
            <a:extLst>
              <a:ext uri="{FF2B5EF4-FFF2-40B4-BE49-F238E27FC236}">
                <a16:creationId xmlns:a16="http://schemas.microsoft.com/office/drawing/2014/main" id="{82DBC37C-0B51-F688-DF65-C128173AD5C6}"/>
              </a:ext>
            </a:extLst>
          </p:cNvPr>
          <p:cNvSpPr>
            <a:spLocks noGrp="1"/>
          </p:cNvSpPr>
          <p:nvPr>
            <p:ph type="title" idx="4294967295"/>
          </p:nvPr>
        </p:nvSpPr>
        <p:spPr>
          <a:xfrm>
            <a:off x="822373" y="73817"/>
            <a:ext cx="11862569" cy="594827"/>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574700" rtl="0" eaLnBrk="1" fontAlgn="auto" latinLnBrk="0" hangingPunct="1">
              <a:lnSpc>
                <a:spcPct val="100000"/>
              </a:lnSpc>
              <a:spcBef>
                <a:spcPts val="0"/>
              </a:spcBef>
              <a:spcAft>
                <a:spcPts val="0"/>
              </a:spcAft>
              <a:buClrTx/>
              <a:buSzTx/>
              <a:buFontTx/>
              <a:buNone/>
              <a:tabLst/>
              <a:defRPr/>
            </a:pPr>
            <a:endParaRPr kumimoji="0" lang="pl-PL" sz="1508" b="1" i="0" u="none" strike="noStrike" kern="1200" cap="none" spc="0" normalizeH="0" baseline="0" noProof="0" dirty="0">
              <a:ln>
                <a:noFill/>
              </a:ln>
              <a:solidFill>
                <a:srgbClr val="002073"/>
              </a:solidFill>
              <a:effectLst/>
              <a:uLnTx/>
              <a:uFillTx/>
              <a:latin typeface="Calibri" panose="020F0502020204030204" pitchFamily="34" charset="0"/>
              <a:ea typeface="+mn-ea"/>
              <a:cs typeface="Calibri" panose="020F0502020204030204" pitchFamily="34" charset="0"/>
            </a:endParaRPr>
          </a:p>
          <a:p>
            <a:pPr marL="0" marR="0" lvl="0" indent="0" algn="ctr" defTabSz="574700" rtl="0" eaLnBrk="1" fontAlgn="auto" latinLnBrk="0" hangingPunct="1">
              <a:lnSpc>
                <a:spcPct val="100000"/>
              </a:lnSpc>
              <a:spcBef>
                <a:spcPts val="0"/>
              </a:spcBef>
              <a:spcAft>
                <a:spcPts val="0"/>
              </a:spcAft>
              <a:buClrTx/>
              <a:buSzTx/>
              <a:buFontTx/>
              <a:buNone/>
              <a:tabLst/>
              <a:defRPr/>
            </a:pPr>
            <a:r>
              <a:rPr kumimoji="0" lang="pl-PL" sz="3017"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Wkład własny oraz Poziom dofinansowania (1 z 2) </a:t>
            </a:r>
          </a:p>
          <a:p>
            <a:pPr marL="0" marR="0" lvl="0" indent="0" algn="ctr" defTabSz="574700" rtl="0" eaLnBrk="1" fontAlgn="auto" latinLnBrk="0" hangingPunct="1">
              <a:lnSpc>
                <a:spcPct val="100000"/>
              </a:lnSpc>
              <a:spcBef>
                <a:spcPts val="0"/>
              </a:spcBef>
              <a:spcAft>
                <a:spcPts val="0"/>
              </a:spcAft>
              <a:buClrTx/>
              <a:buSzTx/>
              <a:buFontTx/>
              <a:buNone/>
              <a:tabLst/>
              <a:defRPr/>
            </a:pP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
        <p:nvSpPr>
          <p:cNvPr id="3" name="Symbol zastępczy zawartości 2">
            <a:extLst>
              <a:ext uri="{FF2B5EF4-FFF2-40B4-BE49-F238E27FC236}">
                <a16:creationId xmlns:a16="http://schemas.microsoft.com/office/drawing/2014/main" id="{0E9FF40F-BED6-8CF6-2B7C-F9DA2E6456DF}"/>
              </a:ext>
            </a:extLst>
          </p:cNvPr>
          <p:cNvSpPr>
            <a:spLocks noGrp="1"/>
          </p:cNvSpPr>
          <p:nvPr>
            <p:ph idx="1"/>
          </p:nvPr>
        </p:nvSpPr>
        <p:spPr>
          <a:xfrm>
            <a:off x="698009" y="653984"/>
            <a:ext cx="5253029" cy="399623"/>
          </a:xfrm>
        </p:spPr>
        <p:txBody>
          <a:bodyPr>
            <a:normAutofit/>
          </a:bodyPr>
          <a:lstStyle/>
          <a:p>
            <a:pPr marL="0" indent="0" defTabSz="574700">
              <a:lnSpc>
                <a:spcPct val="100000"/>
              </a:lnSpc>
              <a:spcBef>
                <a:spcPts val="0"/>
              </a:spcBef>
              <a:buClrTx/>
              <a:buNone/>
              <a:defRPr/>
            </a:pPr>
            <a:r>
              <a:rPr lang="pl-PL" sz="2514" b="1" dirty="0">
                <a:solidFill>
                  <a:srgbClr val="002073"/>
                </a:solidFill>
                <a:latin typeface="Lato" panose="020F0502020204030203" pitchFamily="34" charset="0"/>
                <a:ea typeface="Lato" panose="020F0502020204030203" pitchFamily="34" charset="0"/>
                <a:cs typeface="Lato" panose="020F0502020204030203" pitchFamily="34" charset="0"/>
              </a:rPr>
              <a:t>B. Kryteria merytoryczne ogólne </a:t>
            </a:r>
          </a:p>
        </p:txBody>
      </p:sp>
      <p:sp>
        <p:nvSpPr>
          <p:cNvPr id="8" name="Rectangle 1">
            <a:extLst>
              <a:ext uri="{FF2B5EF4-FFF2-40B4-BE49-F238E27FC236}">
                <a16:creationId xmlns:a16="http://schemas.microsoft.com/office/drawing/2014/main" id="{1263137B-7DFD-256C-3151-677DA2261384}"/>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BCA8AD29-40A5-8D5A-7F98-5CC7D436446A}"/>
              </a:ext>
            </a:extLst>
          </p:cNvPr>
          <p:cNvGraphicFramePr>
            <a:graphicFrameLocks noGrp="1"/>
          </p:cNvGraphicFramePr>
          <p:nvPr>
            <p:extLst>
              <p:ext uri="{D42A27DB-BD31-4B8C-83A1-F6EECF244321}">
                <p14:modId xmlns:p14="http://schemas.microsoft.com/office/powerpoint/2010/main" val="3964470119"/>
              </p:ext>
            </p:extLst>
          </p:nvPr>
        </p:nvGraphicFramePr>
        <p:xfrm>
          <a:off x="200930" y="1044434"/>
          <a:ext cx="13105456" cy="4253244"/>
        </p:xfrm>
        <a:graphic>
          <a:graphicData uri="http://schemas.openxmlformats.org/drawingml/2006/table">
            <a:tbl>
              <a:tblPr firstRow="1" bandRow="1">
                <a:tableStyleId>{00A15C55-8517-42AA-B614-E9B94910E393}</a:tableStyleId>
              </a:tblPr>
              <a:tblGrid>
                <a:gridCol w="974341">
                  <a:extLst>
                    <a:ext uri="{9D8B030D-6E8A-4147-A177-3AD203B41FA5}">
                      <a16:colId xmlns:a16="http://schemas.microsoft.com/office/drawing/2014/main" val="1408631315"/>
                    </a:ext>
                  </a:extLst>
                </a:gridCol>
                <a:gridCol w="2016224">
                  <a:extLst>
                    <a:ext uri="{9D8B030D-6E8A-4147-A177-3AD203B41FA5}">
                      <a16:colId xmlns:a16="http://schemas.microsoft.com/office/drawing/2014/main" val="1689937520"/>
                    </a:ext>
                  </a:extLst>
                </a:gridCol>
                <a:gridCol w="5328592">
                  <a:extLst>
                    <a:ext uri="{9D8B030D-6E8A-4147-A177-3AD203B41FA5}">
                      <a16:colId xmlns:a16="http://schemas.microsoft.com/office/drawing/2014/main" val="1968303886"/>
                    </a:ext>
                  </a:extLst>
                </a:gridCol>
                <a:gridCol w="4786299">
                  <a:extLst>
                    <a:ext uri="{9D8B030D-6E8A-4147-A177-3AD203B41FA5}">
                      <a16:colId xmlns:a16="http://schemas.microsoft.com/office/drawing/2014/main" val="4051011040"/>
                    </a:ext>
                  </a:extLst>
                </a:gridCol>
              </a:tblGrid>
              <a:tr h="339413">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32547013"/>
                  </a:ext>
                </a:extLst>
              </a:tr>
              <a:tr h="3556757">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B. 4</a:t>
                      </a:r>
                    </a:p>
                    <a:p>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Prawidłowość określenia dofinansowania oraz wkładu własnego</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dofinansowanie* oraz wkład własny wnioskodawcy jest zgodny z zapisami Szczegółowego Opisu Priorytetów (</a:t>
                      </a:r>
                      <a:r>
                        <a:rPr lang="pl-PL" sz="2000" dirty="0" err="1">
                          <a:effectLst/>
                          <a:latin typeface="Lato" panose="020F0502020204030203" pitchFamily="34" charset="0"/>
                          <a:ea typeface="Lato" panose="020F0502020204030203" pitchFamily="34" charset="0"/>
                          <a:cs typeface="Lato" panose="020F0502020204030203" pitchFamily="34" charset="0"/>
                        </a:rPr>
                        <a:t>SzOP</a:t>
                      </a:r>
                      <a:r>
                        <a:rPr lang="pl-PL" sz="2000" dirty="0">
                          <a:effectLst/>
                          <a:latin typeface="Lato" panose="020F0502020204030203" pitchFamily="34" charset="0"/>
                          <a:ea typeface="Lato" panose="020F0502020204030203" pitchFamily="34" charset="0"/>
                          <a:cs typeface="Lato" panose="020F0502020204030203" pitchFamily="34" charset="0"/>
                        </a:rPr>
                        <a:t>) dla danego działania w wersji aktualnej na dzień rozpoczęcia naboru**.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a:t>
                      </a:r>
                    </a:p>
                    <a:p>
                      <a:endPar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 </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endPar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
        <p:nvSpPr>
          <p:cNvPr id="4" name="pole tekstowe 3">
            <a:extLst>
              <a:ext uri="{FF2B5EF4-FFF2-40B4-BE49-F238E27FC236}">
                <a16:creationId xmlns:a16="http://schemas.microsoft.com/office/drawing/2014/main" id="{340B2EB9-FC31-FF7E-FC32-71C5C555DD4B}"/>
              </a:ext>
            </a:extLst>
          </p:cNvPr>
          <p:cNvSpPr txBox="1"/>
          <p:nvPr/>
        </p:nvSpPr>
        <p:spPr>
          <a:xfrm>
            <a:off x="200930" y="5234116"/>
            <a:ext cx="13105456" cy="2108269"/>
          </a:xfrm>
          <a:prstGeom prst="rect">
            <a:avLst/>
          </a:prstGeom>
          <a:noFill/>
        </p:spPr>
        <p:txBody>
          <a:bodyPr wrap="square">
            <a:spAutoFit/>
          </a:bodyPr>
          <a:lstStyle/>
          <a:p>
            <a:r>
              <a:rPr lang="pl-PL" dirty="0">
                <a:latin typeface="Lato" panose="020F0502020204030203" pitchFamily="34" charset="0"/>
                <a:ea typeface="Lato" panose="020F0502020204030203" pitchFamily="34" charset="0"/>
                <a:cs typeface="Lato" panose="020F0502020204030203" pitchFamily="34" charset="0"/>
              </a:rPr>
              <a:t>* </a:t>
            </a:r>
            <a:r>
              <a:rPr lang="pl-PL" b="1" dirty="0">
                <a:latin typeface="Lato" panose="020F0502020204030203" pitchFamily="34" charset="0"/>
                <a:ea typeface="Lato" panose="020F0502020204030203" pitchFamily="34" charset="0"/>
                <a:cs typeface="Lato" panose="020F0502020204030203" pitchFamily="34" charset="0"/>
              </a:rPr>
              <a:t>Wkład UE nie może wynieść więcej niż 85% w wydatkach kwalifikowalnych projektu. Wkład BP należy obliczyć zgodnie </a:t>
            </a:r>
          </a:p>
          <a:p>
            <a:pPr>
              <a:spcAft>
                <a:spcPts val="600"/>
              </a:spcAft>
            </a:pPr>
            <a:r>
              <a:rPr lang="pl-PL" b="1" dirty="0">
                <a:latin typeface="Lato" panose="020F0502020204030203" pitchFamily="34" charset="0"/>
                <a:ea typeface="Lato" panose="020F0502020204030203" pitchFamily="34" charset="0"/>
                <a:cs typeface="Lato" panose="020F0502020204030203" pitchFamily="34" charset="0"/>
              </a:rPr>
              <a:t>z następującym wzorem: wkład UE/85%*10%. W przypadku projektów objętych regułami pomocy publicznej środki BP nie mogą powodować przekroczenia intensywności pomocy publicznej wynikającej z przepisów o pomocy publicznej.</a:t>
            </a:r>
          </a:p>
          <a:p>
            <a:r>
              <a:rPr lang="pl-PL" dirty="0">
                <a:latin typeface="Lato" panose="020F0502020204030203" pitchFamily="34" charset="0"/>
                <a:ea typeface="Lato" panose="020F0502020204030203" pitchFamily="34" charset="0"/>
                <a:cs typeface="Lato" panose="020F0502020204030203" pitchFamily="34" charset="0"/>
              </a:rPr>
              <a:t>**w przypadku zmiany </a:t>
            </a:r>
            <a:r>
              <a:rPr lang="pl-PL" dirty="0" err="1">
                <a:latin typeface="Lato" panose="020F0502020204030203" pitchFamily="34" charset="0"/>
                <a:ea typeface="Lato" panose="020F0502020204030203" pitchFamily="34" charset="0"/>
                <a:cs typeface="Lato" panose="020F0502020204030203" pitchFamily="34" charset="0"/>
              </a:rPr>
              <a:t>SzOP</a:t>
            </a:r>
            <a:r>
              <a:rPr lang="pl-PL" dirty="0">
                <a:latin typeface="Lato" panose="020F0502020204030203" pitchFamily="34" charset="0"/>
                <a:ea typeface="Lato" panose="020F0502020204030203" pitchFamily="34" charset="0"/>
                <a:cs typeface="Lato" panose="020F0502020204030203" pitchFamily="34" charset="0"/>
              </a:rPr>
              <a:t> w późniejszym terminie przy ocenie lub potwierdzaniu spełniania kryterium w związku z art. 62 ustawy z dnia 28 kwietnia 2022 r. o zasadach realizacji zadań finansowanych ze środków europejskich w perspektywie finansowej 2021-2027 (Dz. U. poz. 1079 z </a:t>
            </a:r>
            <a:r>
              <a:rPr lang="pl-PL" dirty="0" err="1">
                <a:latin typeface="Lato" panose="020F0502020204030203" pitchFamily="34" charset="0"/>
                <a:ea typeface="Lato" panose="020F0502020204030203" pitchFamily="34" charset="0"/>
                <a:cs typeface="Lato" panose="020F0502020204030203" pitchFamily="34" charset="0"/>
              </a:rPr>
              <a:t>późn</a:t>
            </a:r>
            <a:r>
              <a:rPr lang="pl-PL" dirty="0">
                <a:latin typeface="Lato" panose="020F0502020204030203" pitchFamily="34" charset="0"/>
                <a:ea typeface="Lato" panose="020F0502020204030203" pitchFamily="34" charset="0"/>
                <a:cs typeface="Lato" panose="020F0502020204030203" pitchFamily="34" charset="0"/>
              </a:rPr>
              <a:t>. zm.) mogą mieć zastosowanie zapisy korzystniejsze dla wnioskodawcy. Decyzja w tym zakresie podejmowana będzie przez Instytucję Zarządzającą na wniosek Beneficjenta.</a:t>
            </a:r>
          </a:p>
        </p:txBody>
      </p:sp>
    </p:spTree>
    <p:extLst>
      <p:ext uri="{BB962C8B-B14F-4D97-AF65-F5344CB8AC3E}">
        <p14:creationId xmlns:p14="http://schemas.microsoft.com/office/powerpoint/2010/main" val="1791688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1D0B2-8271-4C70-1A3A-5064951CCE26}"/>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3D9DBE08-0380-FA9B-C8EC-84C12A191862}"/>
              </a:ext>
            </a:extLst>
          </p:cNvPr>
          <p:cNvSpPr/>
          <p:nvPr/>
        </p:nvSpPr>
        <p:spPr>
          <a:xfrm>
            <a:off x="788602" y="1"/>
            <a:ext cx="11862569" cy="5406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Wkład własny oraz Poziom dofinansowania (2 z 2)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6EED31BA-352C-C71F-A054-7BC8F0F51D26}"/>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sp>
        <p:nvSpPr>
          <p:cNvPr id="4" name="pole tekstowe 3">
            <a:extLst>
              <a:ext uri="{FF2B5EF4-FFF2-40B4-BE49-F238E27FC236}">
                <a16:creationId xmlns:a16="http://schemas.microsoft.com/office/drawing/2014/main" id="{5EC8A271-4CDB-D094-D1CC-93AEBE340455}"/>
              </a:ext>
            </a:extLst>
          </p:cNvPr>
          <p:cNvSpPr txBox="1"/>
          <p:nvPr/>
        </p:nvSpPr>
        <p:spPr>
          <a:xfrm>
            <a:off x="651188" y="444660"/>
            <a:ext cx="12137396" cy="830997"/>
          </a:xfrm>
          <a:prstGeom prst="rect">
            <a:avLst/>
          </a:prstGeom>
          <a:noFill/>
        </p:spPr>
        <p:txBody>
          <a:bodyPr wrap="square">
            <a:spAutoFit/>
          </a:bodyPr>
          <a:lstStyle/>
          <a:p>
            <a:r>
              <a:rPr lang="pl-PL" sz="2400" dirty="0">
                <a:latin typeface="Lato" panose="020F0502020204030203" pitchFamily="34" charset="0"/>
                <a:ea typeface="Lato" panose="020F0502020204030203" pitchFamily="34" charset="0"/>
                <a:cs typeface="Lato" panose="020F0502020204030203" pitchFamily="34" charset="0"/>
              </a:rPr>
              <a:t>„Wkład UE nie może wynieść więcej niż 85% w wydatkach kwalifikowalnych projektu. Wkład BP należy obliczyć zgodnie z następującym wzorem: wkład UE/85%*10% (…)”.</a:t>
            </a:r>
          </a:p>
        </p:txBody>
      </p:sp>
      <p:sp>
        <p:nvSpPr>
          <p:cNvPr id="5" name="Symbol zastępczy zawartości 4">
            <a:extLst>
              <a:ext uri="{FF2B5EF4-FFF2-40B4-BE49-F238E27FC236}">
                <a16:creationId xmlns:a16="http://schemas.microsoft.com/office/drawing/2014/main" id="{BCADBBE7-CDC3-C131-6D7B-D4D03A46D10E}"/>
              </a:ext>
            </a:extLst>
          </p:cNvPr>
          <p:cNvSpPr>
            <a:spLocks noGrp="1"/>
          </p:cNvSpPr>
          <p:nvPr>
            <p:ph idx="1"/>
          </p:nvPr>
        </p:nvSpPr>
        <p:spPr>
          <a:xfrm>
            <a:off x="396259" y="1207789"/>
            <a:ext cx="12647254" cy="6351885"/>
          </a:xfrm>
        </p:spPr>
        <p:txBody>
          <a:bodyPr/>
          <a:lstStyle/>
          <a:p>
            <a:pPr marL="0" indent="0">
              <a:buNone/>
            </a:pPr>
            <a:r>
              <a:rPr lang="pl-PL" sz="2400" b="1" dirty="0">
                <a:latin typeface="Lato" panose="020F0502020204030203" pitchFamily="34" charset="0"/>
                <a:ea typeface="Lato" panose="020F0502020204030203" pitchFamily="34" charset="0"/>
                <a:cs typeface="Lato" panose="020F0502020204030203" pitchFamily="34" charset="0"/>
              </a:rPr>
              <a:t>PRZYKŁAD</a:t>
            </a:r>
          </a:p>
          <a:p>
            <a:pPr marL="0" indent="0">
              <a:spcBef>
                <a:spcPts val="0"/>
              </a:spcBef>
              <a:buNone/>
            </a:pPr>
            <a:r>
              <a:rPr lang="pl-PL" sz="2400" dirty="0">
                <a:latin typeface="Lato" panose="020F0502020204030203" pitchFamily="34" charset="0"/>
                <a:ea typeface="Lato" panose="020F0502020204030203" pitchFamily="34" charset="0"/>
                <a:cs typeface="Lato" panose="020F0502020204030203" pitchFamily="34" charset="0"/>
              </a:rPr>
              <a:t>Wkład UE: 1 000 000 zł (85%)</a:t>
            </a:r>
          </a:p>
          <a:p>
            <a:pPr marL="0" indent="0">
              <a:spcBef>
                <a:spcPts val="0"/>
              </a:spcBef>
              <a:buNone/>
            </a:pPr>
            <a:r>
              <a:rPr lang="pl-PL" sz="2400" dirty="0">
                <a:latin typeface="Lato" panose="020F0502020204030203" pitchFamily="34" charset="0"/>
                <a:ea typeface="Lato" panose="020F0502020204030203" pitchFamily="34" charset="0"/>
                <a:cs typeface="Lato" panose="020F0502020204030203" pitchFamily="34" charset="0"/>
              </a:rPr>
              <a:t>Wydatki całkowite (100%): 1 000 000 zł/85% = 1 176 470,59 zł</a:t>
            </a:r>
          </a:p>
          <a:p>
            <a:pPr marL="0" indent="0">
              <a:spcBef>
                <a:spcPts val="0"/>
              </a:spcBef>
              <a:buNone/>
            </a:pPr>
            <a:r>
              <a:rPr lang="pl-PL" sz="2400" dirty="0">
                <a:latin typeface="Lato" panose="020F0502020204030203" pitchFamily="34" charset="0"/>
                <a:ea typeface="Lato" panose="020F0502020204030203" pitchFamily="34" charset="0"/>
                <a:cs typeface="Lato" panose="020F0502020204030203" pitchFamily="34" charset="0"/>
              </a:rPr>
              <a:t>Wkład BP liczony wg wzoru określonego w kryterium B.4: 1 000 000 zł/85%*10%</a:t>
            </a:r>
          </a:p>
          <a:p>
            <a:pPr marL="0" indent="0">
              <a:spcBef>
                <a:spcPts val="0"/>
              </a:spcBef>
              <a:buNone/>
            </a:pPr>
            <a:r>
              <a:rPr lang="pl-PL" sz="2400" dirty="0">
                <a:latin typeface="Lato" panose="020F0502020204030203" pitchFamily="34" charset="0"/>
                <a:ea typeface="Lato" panose="020F0502020204030203" pitchFamily="34" charset="0"/>
                <a:cs typeface="Lato" panose="020F0502020204030203" pitchFamily="34" charset="0"/>
              </a:rPr>
              <a:t>Wkład BP = 117 647,05 zł (zaokrąglamy w dół do drugiego miejsca po przecinku) </a:t>
            </a:r>
          </a:p>
          <a:p>
            <a:pPr marL="0" indent="0">
              <a:spcBef>
                <a:spcPts val="0"/>
              </a:spcBef>
              <a:buNone/>
            </a:pPr>
            <a:r>
              <a:rPr lang="pl-PL" sz="2400" dirty="0">
                <a:latin typeface="Lato" panose="020F0502020204030203" pitchFamily="34" charset="0"/>
                <a:ea typeface="Lato" panose="020F0502020204030203" pitchFamily="34" charset="0"/>
                <a:cs typeface="Lato" panose="020F0502020204030203" pitchFamily="34" charset="0"/>
              </a:rPr>
              <a:t>Wkład UE+ Wkład BP: 1 000 000 zł + 117 647,05 zł = 1 117 647,05 zł</a:t>
            </a:r>
          </a:p>
          <a:p>
            <a:pPr marL="0" indent="0">
              <a:spcBef>
                <a:spcPts val="0"/>
              </a:spcBef>
              <a:spcAft>
                <a:spcPts val="1200"/>
              </a:spcAft>
              <a:buNone/>
            </a:pPr>
            <a:r>
              <a:rPr lang="pl-PL" sz="2400" dirty="0">
                <a:latin typeface="Lato" panose="020F0502020204030203" pitchFamily="34" charset="0"/>
                <a:ea typeface="Lato" panose="020F0502020204030203" pitchFamily="34" charset="0"/>
                <a:cs typeface="Lato" panose="020F0502020204030203" pitchFamily="34" charset="0"/>
              </a:rPr>
              <a:t>Wkład własny: 1 176 470,59 zł – 1 000 000 zł – 117 647,05 zł = 58 823,54 zł</a:t>
            </a:r>
          </a:p>
          <a:p>
            <a:pPr marL="0" indent="0">
              <a:spcBef>
                <a:spcPts val="600"/>
              </a:spcBef>
              <a:spcAft>
                <a:spcPts val="600"/>
              </a:spcAft>
              <a:buNone/>
            </a:pPr>
            <a:r>
              <a:rPr lang="pl-PL" sz="2800" dirty="0">
                <a:latin typeface="Lato" panose="020F0502020204030203" pitchFamily="34" charset="0"/>
                <a:ea typeface="Lato" panose="020F0502020204030203" pitchFamily="34" charset="0"/>
                <a:cs typeface="Lato" panose="020F0502020204030203" pitchFamily="34" charset="0"/>
              </a:rPr>
              <a:t>POZIOM DOFINANSOWANIA </a:t>
            </a:r>
            <a:r>
              <a:rPr lang="pl-PL" sz="2800" b="1" dirty="0">
                <a:latin typeface="Lato" panose="020F0502020204030203" pitchFamily="34" charset="0"/>
                <a:ea typeface="Lato" panose="020F0502020204030203" pitchFamily="34" charset="0"/>
                <a:cs typeface="Lato" panose="020F0502020204030203" pitchFamily="34" charset="0"/>
              </a:rPr>
              <a:t>UE: </a:t>
            </a:r>
          </a:p>
          <a:p>
            <a:pPr marL="0" indent="0">
              <a:spcBef>
                <a:spcPts val="600"/>
              </a:spcBef>
              <a:spcAft>
                <a:spcPts val="600"/>
              </a:spcAft>
              <a:buNone/>
            </a:pPr>
            <a:r>
              <a:rPr lang="pl-PL" sz="2800" b="1" dirty="0">
                <a:latin typeface="Lato" panose="020F0502020204030203" pitchFamily="34" charset="0"/>
                <a:ea typeface="Lato" panose="020F0502020204030203" pitchFamily="34" charset="0"/>
                <a:cs typeface="Lato" panose="020F0502020204030203" pitchFamily="34" charset="0"/>
              </a:rPr>
              <a:t>1 000 000 zł / 1 176 470,59 zł = 84,99%</a:t>
            </a:r>
          </a:p>
          <a:p>
            <a:pPr marL="0" indent="0">
              <a:lnSpc>
                <a:spcPts val="2600"/>
              </a:lnSpc>
              <a:spcBef>
                <a:spcPts val="600"/>
              </a:spcBef>
              <a:spcAft>
                <a:spcPts val="600"/>
              </a:spcAft>
              <a:buNone/>
            </a:pPr>
            <a:r>
              <a:rPr lang="pl-PL" sz="2800" b="1" dirty="0">
                <a:latin typeface="Lato" panose="020F0502020204030203" pitchFamily="34" charset="0"/>
                <a:ea typeface="Lato" panose="020F0502020204030203" pitchFamily="34" charset="0"/>
                <a:cs typeface="Lato" panose="020F0502020204030203" pitchFamily="34" charset="0"/>
              </a:rPr>
              <a:t>85,000002%</a:t>
            </a:r>
            <a:br>
              <a:rPr lang="pl-PL" sz="2800" b="1" dirty="0">
                <a:latin typeface="Lato" panose="020F0502020204030203" pitchFamily="34" charset="0"/>
                <a:ea typeface="Lato" panose="020F0502020204030203" pitchFamily="34" charset="0"/>
                <a:cs typeface="Lato" panose="020F0502020204030203" pitchFamily="34" charset="0"/>
              </a:rPr>
            </a:br>
            <a:endParaRPr lang="pl-PL" sz="2800" b="1" dirty="0">
              <a:latin typeface="Lato" panose="020F0502020204030203" pitchFamily="34" charset="0"/>
              <a:ea typeface="Lato" panose="020F0502020204030203" pitchFamily="34" charset="0"/>
              <a:cs typeface="Lato" panose="020F0502020204030203" pitchFamily="34" charset="0"/>
            </a:endParaRPr>
          </a:p>
          <a:p>
            <a:pPr marL="0" indent="0">
              <a:lnSpc>
                <a:spcPts val="2600"/>
              </a:lnSpc>
              <a:spcBef>
                <a:spcPts val="600"/>
              </a:spcBef>
              <a:spcAft>
                <a:spcPts val="600"/>
              </a:spcAft>
              <a:buNone/>
            </a:pPr>
            <a:r>
              <a:rPr lang="pl-PL" sz="2800" dirty="0">
                <a:latin typeface="Lato" panose="020F0502020204030203" pitchFamily="34" charset="0"/>
                <a:ea typeface="Lato" panose="020F0502020204030203" pitchFamily="34" charset="0"/>
                <a:cs typeface="Lato" panose="020F0502020204030203" pitchFamily="34" charset="0"/>
              </a:rPr>
              <a:t>POZIOM DOFINANSOWANIA </a:t>
            </a:r>
            <a:r>
              <a:rPr lang="pl-PL" sz="2800" b="1" dirty="0">
                <a:latin typeface="Lato" panose="020F0502020204030203" pitchFamily="34" charset="0"/>
                <a:ea typeface="Lato" panose="020F0502020204030203" pitchFamily="34" charset="0"/>
                <a:cs typeface="Lato" panose="020F0502020204030203" pitchFamily="34" charset="0"/>
              </a:rPr>
              <a:t>BP:</a:t>
            </a:r>
          </a:p>
          <a:p>
            <a:pPr marL="0" indent="0">
              <a:spcBef>
                <a:spcPts val="600"/>
              </a:spcBef>
              <a:spcAft>
                <a:spcPts val="600"/>
              </a:spcAft>
              <a:buNone/>
            </a:pPr>
            <a:r>
              <a:rPr lang="pl-PL" sz="2800" b="1" dirty="0">
                <a:latin typeface="Lato" panose="020F0502020204030203" pitchFamily="34" charset="0"/>
                <a:ea typeface="Lato" panose="020F0502020204030203" pitchFamily="34" charset="0"/>
                <a:cs typeface="Lato" panose="020F0502020204030203" pitchFamily="34" charset="0"/>
              </a:rPr>
              <a:t>117 647,05 zł / 1 176 470,59 = 9,99% </a:t>
            </a:r>
          </a:p>
          <a:p>
            <a:pPr marL="0" indent="0">
              <a:spcBef>
                <a:spcPts val="600"/>
              </a:spcBef>
              <a:spcAft>
                <a:spcPts val="600"/>
              </a:spcAft>
              <a:buNone/>
            </a:pPr>
            <a:r>
              <a:rPr lang="pl-PL" sz="2800" b="1" dirty="0">
                <a:latin typeface="Lato" panose="020F0502020204030203" pitchFamily="34" charset="0"/>
                <a:ea typeface="Lato" panose="020F0502020204030203" pitchFamily="34" charset="0"/>
                <a:cs typeface="Lato" panose="020F0502020204030203" pitchFamily="34" charset="0"/>
              </a:rPr>
              <a:t>10,000002%</a:t>
            </a:r>
          </a:p>
        </p:txBody>
      </p:sp>
      <mc:AlternateContent xmlns:mc="http://schemas.openxmlformats.org/markup-compatibility/2006">
        <mc:Choice xmlns:am3d="http://schemas.microsoft.com/office/drawing/2017/model3d" Requires="am3d">
          <p:graphicFrame>
            <p:nvGraphicFramePr>
              <p:cNvPr id="2" name="Model 3D 1" descr="Green checkmark">
                <a:extLst>
                  <a:ext uri="{FF2B5EF4-FFF2-40B4-BE49-F238E27FC236}">
                    <a16:creationId xmlns:a16="http://schemas.microsoft.com/office/drawing/2014/main" id="{70C19771-6016-7052-3BAE-BAAE30567C09}"/>
                  </a:ext>
                </a:extLst>
              </p:cNvPr>
              <p:cNvGraphicFramePr>
                <a:graphicFrameLocks noChangeAspect="1"/>
              </p:cNvGraphicFramePr>
              <p:nvPr>
                <p:extLst>
                  <p:ext uri="{D42A27DB-BD31-4B8C-83A1-F6EECF244321}">
                    <p14:modId xmlns:p14="http://schemas.microsoft.com/office/powerpoint/2010/main" val="349063631"/>
                  </p:ext>
                </p:extLst>
              </p:nvPr>
            </p:nvGraphicFramePr>
            <p:xfrm>
              <a:off x="6791895" y="4513497"/>
              <a:ext cx="637909" cy="683350"/>
            </p:xfrm>
            <a:graphic>
              <a:graphicData uri="http://schemas.microsoft.com/office/drawing/2017/model3d">
                <am3d:model3d r:embed="rId3">
                  <am3d:spPr>
                    <a:xfrm>
                      <a:off x="0" y="0"/>
                      <a:ext cx="637909" cy="683350"/>
                    </a:xfrm>
                    <a:prstGeom prst="rect">
                      <a:avLst/>
                    </a:prstGeom>
                  </am3d:spPr>
                  <am3d:camera>
                    <am3d:pos x="0" y="0" z="65636637"/>
                    <am3d:up dx="0" dy="36000000" dz="0"/>
                    <am3d:lookAt x="0" y="0" z="0"/>
                    <am3d:perspective fov="2700000"/>
                  </am3d:camera>
                  <am3d:trans>
                    <am3d:meterPerModelUnit n="206523" d="1000000"/>
                    <am3d:preTrans dx="0" dy="-14800077" dz="0"/>
                    <am3d:scale>
                      <am3d:sx n="1000000" d="1000000"/>
                      <am3d:sy n="1000000" d="1000000"/>
                      <am3d:sz n="1000000" d="1000000"/>
                    </am3d:scale>
                    <am3d:rot ax="-821635" ay="-985288" az="236435"/>
                    <am3d:postTrans dx="0" dy="0" dz="0"/>
                  </am3d:trans>
                  <am3d:raster rName="Office3DRenderer" rVer="16.0.8326">
                    <am3d:blip r:embed="rId4"/>
                  </am3d:raster>
                  <am3d:objViewport viewportSz="88545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Model 3D 1" descr="Green checkmark">
                <a:extLst>
                  <a:ext uri="{FF2B5EF4-FFF2-40B4-BE49-F238E27FC236}">
                    <a16:creationId xmlns:a16="http://schemas.microsoft.com/office/drawing/2014/main" id="{70C19771-6016-7052-3BAE-BAAE30567C09}"/>
                  </a:ext>
                </a:extLst>
              </p:cNvPr>
              <p:cNvPicPr>
                <a:picLocks noGrp="1" noRot="1" noChangeAspect="1" noMove="1" noResize="1" noEditPoints="1" noAdjustHandles="1" noChangeArrowheads="1" noChangeShapeType="1" noCrop="1"/>
              </p:cNvPicPr>
              <p:nvPr/>
            </p:nvPicPr>
            <p:blipFill>
              <a:blip r:embed="rId4"/>
              <a:stretch>
                <a:fillRect/>
              </a:stretch>
            </p:blipFill>
            <p:spPr>
              <a:xfrm>
                <a:off x="6791895" y="4513497"/>
                <a:ext cx="637909" cy="68335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 name="Model 3D 2" descr="Red X">
                <a:extLst>
                  <a:ext uri="{FF2B5EF4-FFF2-40B4-BE49-F238E27FC236}">
                    <a16:creationId xmlns:a16="http://schemas.microsoft.com/office/drawing/2014/main" id="{9D4AEB22-2374-9259-3C6C-C6623F5F3F35}"/>
                  </a:ext>
                </a:extLst>
              </p:cNvPr>
              <p:cNvGraphicFramePr>
                <a:graphicFrameLocks noChangeAspect="1"/>
              </p:cNvGraphicFramePr>
              <p:nvPr>
                <p:extLst>
                  <p:ext uri="{D42A27DB-BD31-4B8C-83A1-F6EECF244321}">
                    <p14:modId xmlns:p14="http://schemas.microsoft.com/office/powerpoint/2010/main" val="80677666"/>
                  </p:ext>
                </p:extLst>
              </p:nvPr>
            </p:nvGraphicFramePr>
            <p:xfrm>
              <a:off x="2675657" y="5075981"/>
              <a:ext cx="449957" cy="458187"/>
            </p:xfrm>
            <a:graphic>
              <a:graphicData uri="http://schemas.microsoft.com/office/drawing/2017/model3d">
                <am3d:model3d r:embed="rId5">
                  <am3d:spPr>
                    <a:xfrm>
                      <a:off x="0" y="0"/>
                      <a:ext cx="449957" cy="458187"/>
                    </a:xfrm>
                    <a:prstGeom prst="rect">
                      <a:avLst/>
                    </a:prstGeom>
                  </am3d:spPr>
                  <am3d:camera>
                    <am3d:pos x="0" y="0" z="66067292"/>
                    <am3d:up dx="0" dy="36000000" dz="0"/>
                    <am3d:lookAt x="0" y="0" z="0"/>
                    <am3d:perspective fov="2700000"/>
                  </am3d:camera>
                  <am3d:trans>
                    <am3d:meterPerModelUnit n="251450" d="1000000"/>
                    <am3d:preTrans dx="15192" dy="-18000000" dz="0"/>
                    <am3d:scale>
                      <am3d:sx n="1000000" d="1000000"/>
                      <am3d:sy n="1000000" d="1000000"/>
                      <am3d:sz n="1000000" d="1000000"/>
                    </am3d:scale>
                    <am3d:rot ax="10459605" ay="-447806" az="44357"/>
                    <am3d:postTrans dx="0" dy="0" dz="0"/>
                  </am3d:trans>
                  <am3d:raster rName="Office3DRenderer" rVer="16.0.8326">
                    <am3d:blip r:embed="rId6"/>
                  </am3d:raster>
                  <am3d:objViewport viewportSz="64913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Model 3D 2" descr="Red X">
                <a:extLst>
                  <a:ext uri="{FF2B5EF4-FFF2-40B4-BE49-F238E27FC236}">
                    <a16:creationId xmlns:a16="http://schemas.microsoft.com/office/drawing/2014/main" id="{9D4AEB22-2374-9259-3C6C-C6623F5F3F35}"/>
                  </a:ext>
                </a:extLst>
              </p:cNvPr>
              <p:cNvPicPr>
                <a:picLocks noGrp="1" noRot="1" noChangeAspect="1" noMove="1" noResize="1" noEditPoints="1" noAdjustHandles="1" noChangeArrowheads="1" noChangeShapeType="1" noCrop="1"/>
              </p:cNvPicPr>
              <p:nvPr/>
            </p:nvPicPr>
            <p:blipFill>
              <a:blip r:embed="rId6"/>
              <a:stretch>
                <a:fillRect/>
              </a:stretch>
            </p:blipFill>
            <p:spPr>
              <a:xfrm>
                <a:off x="2675657" y="5075981"/>
                <a:ext cx="449957" cy="45818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6" name="Model 3D 5" descr="Green checkmark">
                <a:extLst>
                  <a:ext uri="{FF2B5EF4-FFF2-40B4-BE49-F238E27FC236}">
                    <a16:creationId xmlns:a16="http://schemas.microsoft.com/office/drawing/2014/main" id="{7C50B1A4-EB46-5060-4CEF-004AE7BE2236}"/>
                  </a:ext>
                </a:extLst>
              </p:cNvPr>
              <p:cNvGraphicFramePr>
                <a:graphicFrameLocks noChangeAspect="1"/>
              </p:cNvGraphicFramePr>
              <p:nvPr>
                <p:extLst>
                  <p:ext uri="{D42A27DB-BD31-4B8C-83A1-F6EECF244321}">
                    <p14:modId xmlns:p14="http://schemas.microsoft.com/office/powerpoint/2010/main" val="2490111135"/>
                  </p:ext>
                </p:extLst>
              </p:nvPr>
            </p:nvGraphicFramePr>
            <p:xfrm>
              <a:off x="6342001" y="6344179"/>
              <a:ext cx="637909" cy="683348"/>
            </p:xfrm>
            <a:graphic>
              <a:graphicData uri="http://schemas.microsoft.com/office/drawing/2017/model3d">
                <am3d:model3d r:embed="rId3">
                  <am3d:spPr>
                    <a:xfrm>
                      <a:off x="0" y="0"/>
                      <a:ext cx="637909" cy="683348"/>
                    </a:xfrm>
                    <a:prstGeom prst="rect">
                      <a:avLst/>
                    </a:prstGeom>
                  </am3d:spPr>
                  <am3d:camera>
                    <am3d:pos x="0" y="0" z="65636637"/>
                    <am3d:up dx="0" dy="36000000" dz="0"/>
                    <am3d:lookAt x="0" y="0" z="0"/>
                    <am3d:perspective fov="2700000"/>
                  </am3d:camera>
                  <am3d:trans>
                    <am3d:meterPerModelUnit n="206523" d="1000000"/>
                    <am3d:preTrans dx="0" dy="-14800077" dz="0"/>
                    <am3d:scale>
                      <am3d:sx n="1000000" d="1000000"/>
                      <am3d:sy n="1000000" d="1000000"/>
                      <am3d:sz n="1000000" d="1000000"/>
                    </am3d:scale>
                    <am3d:rot ax="-821635" ay="-985288" az="236435"/>
                    <am3d:postTrans dx="0" dy="0" dz="0"/>
                  </am3d:trans>
                  <am3d:raster rName="Office3DRenderer" rVer="16.0.8326">
                    <am3d:blip r:embed="rId4"/>
                  </am3d:raster>
                  <am3d:objViewport viewportSz="88545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Model 3D 5" descr="Green checkmark">
                <a:extLst>
                  <a:ext uri="{FF2B5EF4-FFF2-40B4-BE49-F238E27FC236}">
                    <a16:creationId xmlns:a16="http://schemas.microsoft.com/office/drawing/2014/main" id="{7C50B1A4-EB46-5060-4CEF-004AE7BE2236}"/>
                  </a:ext>
                </a:extLst>
              </p:cNvPr>
              <p:cNvPicPr>
                <a:picLocks noGrp="1" noRot="1" noChangeAspect="1" noMove="1" noResize="1" noEditPoints="1" noAdjustHandles="1" noChangeArrowheads="1" noChangeShapeType="1" noCrop="1"/>
              </p:cNvPicPr>
              <p:nvPr/>
            </p:nvPicPr>
            <p:blipFill>
              <a:blip r:embed="rId4"/>
              <a:stretch>
                <a:fillRect/>
              </a:stretch>
            </p:blipFill>
            <p:spPr>
              <a:xfrm>
                <a:off x="6342001" y="6344179"/>
                <a:ext cx="637909" cy="683348"/>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9" name="Model 3D 8" descr="Red X">
                <a:extLst>
                  <a:ext uri="{FF2B5EF4-FFF2-40B4-BE49-F238E27FC236}">
                    <a16:creationId xmlns:a16="http://schemas.microsoft.com/office/drawing/2014/main" id="{F65C571A-B077-BF10-79CB-17DE8D74A19A}"/>
                  </a:ext>
                </a:extLst>
              </p:cNvPr>
              <p:cNvGraphicFramePr>
                <a:graphicFrameLocks noChangeAspect="1"/>
              </p:cNvGraphicFramePr>
              <p:nvPr>
                <p:extLst>
                  <p:ext uri="{D42A27DB-BD31-4B8C-83A1-F6EECF244321}">
                    <p14:modId xmlns:p14="http://schemas.microsoft.com/office/powerpoint/2010/main" val="104375736"/>
                  </p:ext>
                </p:extLst>
              </p:nvPr>
            </p:nvGraphicFramePr>
            <p:xfrm>
              <a:off x="2675658" y="6952978"/>
              <a:ext cx="449957" cy="458187"/>
            </p:xfrm>
            <a:graphic>
              <a:graphicData uri="http://schemas.microsoft.com/office/drawing/2017/model3d">
                <am3d:model3d r:embed="rId5">
                  <am3d:spPr>
                    <a:xfrm>
                      <a:off x="0" y="0"/>
                      <a:ext cx="449957" cy="458187"/>
                    </a:xfrm>
                    <a:prstGeom prst="rect">
                      <a:avLst/>
                    </a:prstGeom>
                  </am3d:spPr>
                  <am3d:camera>
                    <am3d:pos x="0" y="0" z="66067292"/>
                    <am3d:up dx="0" dy="36000000" dz="0"/>
                    <am3d:lookAt x="0" y="0" z="0"/>
                    <am3d:perspective fov="2700000"/>
                  </am3d:camera>
                  <am3d:trans>
                    <am3d:meterPerModelUnit n="251450" d="1000000"/>
                    <am3d:preTrans dx="15192" dy="-18000000" dz="0"/>
                    <am3d:scale>
                      <am3d:sx n="1000000" d="1000000"/>
                      <am3d:sy n="1000000" d="1000000"/>
                      <am3d:sz n="1000000" d="1000000"/>
                    </am3d:scale>
                    <am3d:rot ax="10459605" ay="-447806" az="44357"/>
                    <am3d:postTrans dx="0" dy="0" dz="0"/>
                  </am3d:trans>
                  <am3d:raster rName="Office3DRenderer" rVer="16.0.8326">
                    <am3d:blip r:embed="rId6"/>
                  </am3d:raster>
                  <am3d:objViewport viewportSz="64913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 name="Model 3D 8" descr="Red X">
                <a:extLst>
                  <a:ext uri="{FF2B5EF4-FFF2-40B4-BE49-F238E27FC236}">
                    <a16:creationId xmlns:a16="http://schemas.microsoft.com/office/drawing/2014/main" id="{F65C571A-B077-BF10-79CB-17DE8D74A19A}"/>
                  </a:ext>
                </a:extLst>
              </p:cNvPr>
              <p:cNvPicPr>
                <a:picLocks noGrp="1" noRot="1" noChangeAspect="1" noMove="1" noResize="1" noEditPoints="1" noAdjustHandles="1" noChangeArrowheads="1" noChangeShapeType="1" noCrop="1"/>
              </p:cNvPicPr>
              <p:nvPr/>
            </p:nvPicPr>
            <p:blipFill>
              <a:blip r:embed="rId6"/>
              <a:stretch>
                <a:fillRect/>
              </a:stretch>
            </p:blipFill>
            <p:spPr>
              <a:xfrm>
                <a:off x="2675658" y="6952978"/>
                <a:ext cx="449957" cy="458187"/>
              </a:xfrm>
              <a:prstGeom prst="rect">
                <a:avLst/>
              </a:prstGeom>
            </p:spPr>
          </p:pic>
        </mc:Fallback>
      </mc:AlternateContent>
    </p:spTree>
    <p:extLst>
      <p:ext uri="{BB962C8B-B14F-4D97-AF65-F5344CB8AC3E}">
        <p14:creationId xmlns:p14="http://schemas.microsoft.com/office/powerpoint/2010/main" val="3883656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0C388-44CB-4D26-D5BA-9A7718BC7680}"/>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95060818-8D33-40A8-B3FC-2CBA3CB774D6}"/>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15</a:t>
            </a:fld>
            <a:endParaRPr lang="pl-PL" sz="1000" dirty="0">
              <a:solidFill>
                <a:srgbClr val="002073"/>
              </a:solidFill>
            </a:endParaRPr>
          </a:p>
        </p:txBody>
      </p:sp>
      <p:sp>
        <p:nvSpPr>
          <p:cNvPr id="6" name="pole tekstowe 5">
            <a:extLst>
              <a:ext uri="{FF2B5EF4-FFF2-40B4-BE49-F238E27FC236}">
                <a16:creationId xmlns:a16="http://schemas.microsoft.com/office/drawing/2014/main" id="{9047B60D-E620-6466-33F2-306F84C0F389}"/>
              </a:ext>
            </a:extLst>
          </p:cNvPr>
          <p:cNvSpPr txBox="1"/>
          <p:nvPr/>
        </p:nvSpPr>
        <p:spPr>
          <a:xfrm>
            <a:off x="740382" y="942574"/>
            <a:ext cx="11708709" cy="830997"/>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r>
              <a:rPr lang="en-US" sz="24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REKOMENDACJE </a:t>
            </a: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wynikające z </a:t>
            </a:r>
            <a:r>
              <a:rPr kumimoji="0" lang="pl-PL" sz="24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Regionalnego Planu Rozwoju Usług Społecznych i </a:t>
            </a:r>
            <a:r>
              <a:rPr kumimoji="0" lang="pl-PL" sz="2400" b="0" i="0" u="none" strike="noStrike" kern="1200" cap="none" spc="0" normalizeH="0" baseline="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Deinstytucjonalizacji</a:t>
            </a:r>
            <a:r>
              <a:rPr kumimoji="0" lang="pl-PL" sz="24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dla Województwa Kujawsko-Pomorskiego: </a:t>
            </a: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 </a:t>
            </a:r>
          </a:p>
        </p:txBody>
      </p:sp>
      <p:sp>
        <p:nvSpPr>
          <p:cNvPr id="12" name="pole tekstowe 11">
            <a:extLst>
              <a:ext uri="{FF2B5EF4-FFF2-40B4-BE49-F238E27FC236}">
                <a16:creationId xmlns:a16="http://schemas.microsoft.com/office/drawing/2014/main" id="{9174236F-5F33-1D98-8355-7D2DC86AAEE6}"/>
              </a:ext>
            </a:extLst>
          </p:cNvPr>
          <p:cNvSpPr txBox="1"/>
          <p:nvPr/>
        </p:nvSpPr>
        <p:spPr>
          <a:xfrm>
            <a:off x="735680" y="2040312"/>
            <a:ext cx="12137450" cy="1169551"/>
          </a:xfrm>
          <a:prstGeom prst="rect">
            <a:avLst/>
          </a:prstGeom>
          <a:noFill/>
        </p:spPr>
        <p:txBody>
          <a:bodyPr wrap="square">
            <a:spAutoFit/>
          </a:bodyPr>
          <a:lstStyle/>
          <a:p>
            <a:pPr marL="342900" indent="-342900">
              <a:buFont typeface="Wingdings" panose="05000000000000000000" pitchFamily="2" charset="2"/>
              <a:buChar char="Ø"/>
            </a:pPr>
            <a:r>
              <a:rPr lang="pl-PL" sz="24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Istotnym elementem budowania systemu wsparcia w obszarze usług społecznych jest wzmocnienie infrastrukturalne podmiotów świadczących usługi w tym zakresie.</a:t>
            </a:r>
          </a:p>
          <a:p>
            <a:endParaRPr lang="pl-PL" sz="2200" b="1" i="0" u="none" strike="noStrike" baseline="0" dirty="0">
              <a:solidFill>
                <a:schemeClr val="tx2"/>
              </a:solidFill>
            </a:endParaRPr>
          </a:p>
        </p:txBody>
      </p:sp>
      <p:sp>
        <p:nvSpPr>
          <p:cNvPr id="2" name="pole tekstowe 1">
            <a:extLst>
              <a:ext uri="{FF2B5EF4-FFF2-40B4-BE49-F238E27FC236}">
                <a16:creationId xmlns:a16="http://schemas.microsoft.com/office/drawing/2014/main" id="{E2B250F0-35B6-6667-2318-731D0BB3EB7E}"/>
              </a:ext>
            </a:extLst>
          </p:cNvPr>
          <p:cNvSpPr txBox="1"/>
          <p:nvPr/>
        </p:nvSpPr>
        <p:spPr>
          <a:xfrm>
            <a:off x="708118" y="4387068"/>
            <a:ext cx="12706214" cy="2277547"/>
          </a:xfrm>
          <a:prstGeom prst="rect">
            <a:avLst/>
          </a:prstGeom>
          <a:noFill/>
        </p:spPr>
        <p:txBody>
          <a:bodyPr wrap="square">
            <a:spAutoFit/>
          </a:bodyPr>
          <a:lstStyle/>
          <a:p>
            <a:endParaRPr lang="pl-PL" sz="2200" b="1" i="0" u="none" strike="noStrike" baseline="0" dirty="0">
              <a:solidFill>
                <a:schemeClr val="tx2"/>
              </a:solidFill>
            </a:endParaRPr>
          </a:p>
          <a:p>
            <a:pPr marL="342900" indent="-342900">
              <a:buFont typeface="Wingdings" panose="05000000000000000000" pitchFamily="2" charset="2"/>
              <a:buChar char="Ø"/>
            </a:pPr>
            <a:r>
              <a:rPr lang="pl-PL" sz="24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Tworzenie alternatywnych miejsc całodobowego wsparcia zgodnych z założeniami </a:t>
            </a:r>
            <a:r>
              <a:rPr lang="pl-PL" sz="2400" b="1" i="0" u="none" strike="noStrike" baseline="0" dirty="0" err="1">
                <a:solidFill>
                  <a:schemeClr val="tx2"/>
                </a:solidFill>
                <a:latin typeface="Lato" panose="020F0502020204030203" pitchFamily="34" charset="0"/>
                <a:ea typeface="Lato" panose="020F0502020204030203" pitchFamily="34" charset="0"/>
                <a:cs typeface="Lato" panose="020F0502020204030203" pitchFamily="34" charset="0"/>
              </a:rPr>
              <a:t>deinstytucjonalizacji</a:t>
            </a:r>
            <a:r>
              <a:rPr lang="pl-PL" sz="24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 (m.in. w ramach mieszkań wspomaganych/chronionych, centrów opiekuńczo-mieszkalnych, rodzinnych domów pomocy) dla osób starszych, osób z niepełnosprawnościami, w tym osób wymagających wsparcia w codziennym funkcjonowaniu.</a:t>
            </a:r>
          </a:p>
        </p:txBody>
      </p:sp>
      <p:sp>
        <p:nvSpPr>
          <p:cNvPr id="5" name="Tytuł 4">
            <a:extLst>
              <a:ext uri="{FF2B5EF4-FFF2-40B4-BE49-F238E27FC236}">
                <a16:creationId xmlns:a16="http://schemas.microsoft.com/office/drawing/2014/main" id="{A9E8E080-7367-859E-908A-069F0F564FAD}"/>
              </a:ext>
            </a:extLst>
          </p:cNvPr>
          <p:cNvSpPr>
            <a:spLocks noGrp="1"/>
          </p:cNvSpPr>
          <p:nvPr>
            <p:ph type="title"/>
          </p:nvPr>
        </p:nvSpPr>
        <p:spPr>
          <a:xfrm>
            <a:off x="724792" y="300745"/>
            <a:ext cx="10861093" cy="633495"/>
          </a:xfrm>
        </p:spPr>
        <p:txBody>
          <a:bodyPr>
            <a:normAutofit/>
          </a:bodyPr>
          <a:lstStyle/>
          <a:p>
            <a:r>
              <a:rPr lang="pl-PL" sz="2800" dirty="0">
                <a:latin typeface="Lato" panose="020F0502020204030203" pitchFamily="34" charset="0"/>
                <a:ea typeface="Lato" panose="020F0502020204030203" pitchFamily="34" charset="0"/>
                <a:cs typeface="Lato" panose="020F0502020204030203" pitchFamily="34" charset="0"/>
                <a:sym typeface="Open Sans 1 Bold"/>
              </a:rPr>
              <a:t>ELEMENTY MAJĄCE WPŁYW NA ZAKRES NABORU (1 z 3)</a:t>
            </a:r>
            <a:endParaRPr lang="pl-PL" sz="2800" dirty="0"/>
          </a:p>
        </p:txBody>
      </p:sp>
      <p:sp>
        <p:nvSpPr>
          <p:cNvPr id="9" name="pole tekstowe 8">
            <a:extLst>
              <a:ext uri="{FF2B5EF4-FFF2-40B4-BE49-F238E27FC236}">
                <a16:creationId xmlns:a16="http://schemas.microsoft.com/office/drawing/2014/main" id="{EB9D28B0-7F57-069B-57DD-233ACF8DE916}"/>
              </a:ext>
            </a:extLst>
          </p:cNvPr>
          <p:cNvSpPr txBox="1"/>
          <p:nvPr/>
        </p:nvSpPr>
        <p:spPr>
          <a:xfrm>
            <a:off x="708118" y="3172606"/>
            <a:ext cx="11899751" cy="1200329"/>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W kontekście </a:t>
            </a:r>
            <a:r>
              <a:rPr kumimoji="0" lang="pl-PL" sz="2400" b="1" i="0" u="none" strike="noStrike" kern="1200" cap="none" spc="0" normalizeH="0" baseline="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deinstytucjonalizacji</a:t>
            </a:r>
            <a:r>
              <a:rPr kumimoji="0" lang="pl-PL" sz="24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kluczową kwestią wsparcia osób z niepełnosprawnością, bez względu na jej rodzaj i ograniczenia z niej wynikające, jest dążenie do samodzielnego i niezależnego życia tych osób.</a:t>
            </a:r>
          </a:p>
        </p:txBody>
      </p:sp>
    </p:spTree>
    <p:extLst>
      <p:ext uri="{BB962C8B-B14F-4D97-AF65-F5344CB8AC3E}">
        <p14:creationId xmlns:p14="http://schemas.microsoft.com/office/powerpoint/2010/main" val="2664914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954D3-E264-F2A0-97FC-76E32BB4A523}"/>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CE3A5951-D2FD-5B37-A586-0AD893BF05B2}"/>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16</a:t>
            </a:fld>
            <a:endParaRPr lang="pl-PL" sz="1000" dirty="0">
              <a:solidFill>
                <a:srgbClr val="002073"/>
              </a:solidFill>
            </a:endParaRPr>
          </a:p>
        </p:txBody>
      </p:sp>
      <p:sp>
        <p:nvSpPr>
          <p:cNvPr id="6" name="pole tekstowe 5">
            <a:extLst>
              <a:ext uri="{FF2B5EF4-FFF2-40B4-BE49-F238E27FC236}">
                <a16:creationId xmlns:a16="http://schemas.microsoft.com/office/drawing/2014/main" id="{BCF24DB3-9372-8DC4-6E7B-D0EC39457F09}"/>
              </a:ext>
            </a:extLst>
          </p:cNvPr>
          <p:cNvSpPr txBox="1"/>
          <p:nvPr/>
        </p:nvSpPr>
        <p:spPr>
          <a:xfrm>
            <a:off x="743223" y="674974"/>
            <a:ext cx="11708709" cy="769441"/>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r>
              <a:rPr lang="en-US"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REKOMENDACJE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wynikające z </a:t>
            </a: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Regionalnego Planu Rozwoju Usług Społecznych i </a:t>
            </a:r>
            <a:r>
              <a:rPr kumimoji="0" lang="pl-PL" sz="2200" b="0" i="0" u="none" strike="noStrike" kern="1200" cap="none" spc="0" normalizeH="0" baseline="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Deinstytucjonalizacji</a:t>
            </a: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dla Województwa Kujawsko-Pomorskiego: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 </a:t>
            </a:r>
          </a:p>
        </p:txBody>
      </p:sp>
      <p:sp>
        <p:nvSpPr>
          <p:cNvPr id="14" name="pole tekstowe 13">
            <a:extLst>
              <a:ext uri="{FF2B5EF4-FFF2-40B4-BE49-F238E27FC236}">
                <a16:creationId xmlns:a16="http://schemas.microsoft.com/office/drawing/2014/main" id="{89DBD987-AA83-AE73-7951-AD2A03439825}"/>
              </a:ext>
            </a:extLst>
          </p:cNvPr>
          <p:cNvSpPr txBox="1"/>
          <p:nvPr/>
        </p:nvSpPr>
        <p:spPr>
          <a:xfrm>
            <a:off x="311175" y="1444415"/>
            <a:ext cx="12817424" cy="5940088"/>
          </a:xfrm>
          <a:prstGeom prst="rect">
            <a:avLst/>
          </a:prstGeom>
          <a:noFill/>
        </p:spPr>
        <p:txBody>
          <a:bodyPr wrap="square">
            <a:spAutoFit/>
          </a:bodyPr>
          <a:lstStyle/>
          <a:p>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Praktyka działań środowiskowych na rzecz osób wymagających wsparcia w codziennym funkcjonowaniu, w tym os. starszych oraz os. z niepełnosprawnościami wskazuje, że korzystną alternatywą dla całodobowych usług opiekuńczych w instytucji są mieszkania wspomagane z koszykiem usług oraz rodzinne domy pomocy. Obie te formy pozwalają osobom wymagającym wsparcia w codziennym funkcjonowaniu pozostać w środowisku, jednocześnie zapewniając wsparcie w obszarach, które w zindywidualizowany sposób są diagnozowane i tego wymagają. Obecnie na terenie woj. znajduje się 58 mieszkań dla os. starszych i niesamodzielnych. (…) Szczególnie rekomendowaną formą wsparcia są mieszkania wspomagane/chronione dla os. z niepełnosprawnościami, których obecnie jest 48 na terenie woj. i rozmieszczone są w 8 gminach. </a:t>
            </a:r>
            <a:r>
              <a:rPr lang="pl-PL" sz="20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Mieszkania połączone z usługami wpierającymi m.in. asystenturą pozwalają osobom z niepełnosprawnością zarówno intelektualną jak i ruchową doświadczać samodzielnego życia jak również trenować tę samodzielność w przypadkach, kiedy jest to potrzebne w procesie ograniczenia korzystania z pomocy instytucjonalnej. </a:t>
            </a:r>
            <a:endParaRPr lang="pl-PL" sz="2000" dirty="0">
              <a:solidFill>
                <a:schemeClr val="tx2"/>
              </a:solidFill>
              <a:latin typeface="Lato" panose="020F0502020204030203" pitchFamily="34" charset="0"/>
              <a:ea typeface="Lato" panose="020F0502020204030203" pitchFamily="34" charset="0"/>
              <a:cs typeface="Lato" panose="020F0502020204030203" pitchFamily="34" charset="0"/>
            </a:endParaRPr>
          </a:p>
          <a:p>
            <a:endParaRPr lang="pl-PL" sz="20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endParaRPr>
          </a:p>
          <a:p>
            <a:r>
              <a:rPr lang="pl-PL" sz="20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Kluczowe z punktu widzenia rozwoju mieszkalnictwa wspomaganego/chronionego jest rozwój infrastruktury umożliwiającej tego rodzaju wsparcie, w szczególności:</a:t>
            </a:r>
          </a:p>
          <a:p>
            <a:pPr marL="342900" indent="-342900">
              <a:buFont typeface="Arial" panose="020B0604020202020204" pitchFamily="34" charset="0"/>
              <a:buChar char="•"/>
            </a:pPr>
            <a:r>
              <a:rPr lang="pl-PL" sz="20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w powiatach, w których nie ma takich mieszkań,</a:t>
            </a:r>
          </a:p>
          <a:p>
            <a:pPr marL="342900" indent="-342900">
              <a:buFont typeface="Arial" panose="020B0604020202020204" pitchFamily="34" charset="0"/>
              <a:buChar char="•"/>
            </a:pPr>
            <a:r>
              <a:rPr lang="pl-PL" sz="20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w powiatach, które posiadają mieszkania, ale diagnozują większe zapotrzebowanie,</a:t>
            </a:r>
          </a:p>
          <a:p>
            <a:pPr marL="342900" indent="-342900">
              <a:buFont typeface="Arial" panose="020B0604020202020204" pitchFamily="34" charset="0"/>
              <a:buChar char="•"/>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w</a:t>
            </a:r>
            <a:r>
              <a:rPr lang="pl-PL" sz="20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 miastach na prawach powiatu, gdzie nie ma mieszkań dla danej grupy odbiorców lub wykorzystane są wszystkie miejsca dla danej grupy odbiorców,</a:t>
            </a:r>
          </a:p>
          <a:p>
            <a:pPr marL="342900" indent="-342900">
              <a:buFont typeface="Arial" panose="020B0604020202020204" pitchFamily="34" charset="0"/>
              <a:buChar char="•"/>
            </a:pPr>
            <a:r>
              <a:rPr lang="pl-PL" sz="20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mieszkania modelowe.</a:t>
            </a:r>
          </a:p>
        </p:txBody>
      </p:sp>
      <p:sp>
        <p:nvSpPr>
          <p:cNvPr id="5" name="Tytuł 4">
            <a:extLst>
              <a:ext uri="{FF2B5EF4-FFF2-40B4-BE49-F238E27FC236}">
                <a16:creationId xmlns:a16="http://schemas.microsoft.com/office/drawing/2014/main" id="{904A9357-4534-899B-A1DE-659B58BD6BDF}"/>
              </a:ext>
            </a:extLst>
          </p:cNvPr>
          <p:cNvSpPr>
            <a:spLocks noGrp="1"/>
          </p:cNvSpPr>
          <p:nvPr>
            <p:ph type="title"/>
          </p:nvPr>
        </p:nvSpPr>
        <p:spPr>
          <a:xfrm>
            <a:off x="743223" y="135187"/>
            <a:ext cx="11217833" cy="561486"/>
          </a:xfrm>
        </p:spPr>
        <p:txBody>
          <a:bodyPr>
            <a:normAutofit fontScale="90000"/>
          </a:bodyPr>
          <a:lstStyle/>
          <a:p>
            <a:r>
              <a:rPr lang="pl-PL" sz="3600" dirty="0">
                <a:latin typeface="Lato" panose="020F0502020204030203" pitchFamily="34" charset="0"/>
                <a:ea typeface="Lato" panose="020F0502020204030203" pitchFamily="34" charset="0"/>
                <a:cs typeface="Lato" panose="020F0502020204030203" pitchFamily="34" charset="0"/>
                <a:sym typeface="Open Sans 1 Bold"/>
              </a:rPr>
              <a:t>ELEMENTY MAJĄCE WPŁYW NA ZAKRES NABORU (2 z 3) </a:t>
            </a:r>
            <a:br>
              <a:rPr lang="pl-PL" sz="3600" dirty="0">
                <a:latin typeface="Lato" panose="020F0502020204030203" pitchFamily="34" charset="0"/>
                <a:ea typeface="Lato" panose="020F0502020204030203" pitchFamily="34" charset="0"/>
                <a:cs typeface="Lato" panose="020F0502020204030203" pitchFamily="34" charset="0"/>
                <a:sym typeface="Open Sans 1 Bold"/>
              </a:rPr>
            </a:br>
            <a:endParaRPr lang="pl-PL"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478231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DA133-CF38-38A3-D1EB-DBF65D32AEDB}"/>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398464DB-D233-33CA-BC29-349B8A72429C}"/>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17</a:t>
            </a:fld>
            <a:endParaRPr lang="pl-PL" sz="1000" dirty="0">
              <a:solidFill>
                <a:srgbClr val="002073"/>
              </a:solidFill>
            </a:endParaRPr>
          </a:p>
        </p:txBody>
      </p:sp>
      <p:sp>
        <p:nvSpPr>
          <p:cNvPr id="6" name="pole tekstowe 5">
            <a:extLst>
              <a:ext uri="{FF2B5EF4-FFF2-40B4-BE49-F238E27FC236}">
                <a16:creationId xmlns:a16="http://schemas.microsoft.com/office/drawing/2014/main" id="{9A638582-E5CF-32B3-0600-21A7B631036F}"/>
              </a:ext>
            </a:extLst>
          </p:cNvPr>
          <p:cNvSpPr txBox="1"/>
          <p:nvPr/>
        </p:nvSpPr>
        <p:spPr>
          <a:xfrm>
            <a:off x="728493" y="628261"/>
            <a:ext cx="11708709" cy="769441"/>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r>
              <a:rPr lang="en-US"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REKOMENDACJE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wynikające z </a:t>
            </a: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Regionalnego Planu Rozwoju Usług Społecznych i </a:t>
            </a:r>
            <a:r>
              <a:rPr kumimoji="0" lang="pl-PL" sz="2200" b="0" i="0" u="none" strike="noStrike" kern="1200" cap="none" spc="0" normalizeH="0" baseline="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Deinstytucjonalizacji</a:t>
            </a: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dla Województwa Kujawsko-Pomorskiego: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 </a:t>
            </a:r>
          </a:p>
        </p:txBody>
      </p:sp>
      <p:sp>
        <p:nvSpPr>
          <p:cNvPr id="12" name="pole tekstowe 11">
            <a:extLst>
              <a:ext uri="{FF2B5EF4-FFF2-40B4-BE49-F238E27FC236}">
                <a16:creationId xmlns:a16="http://schemas.microsoft.com/office/drawing/2014/main" id="{491901AC-C7DC-B221-A11C-2357322D5792}"/>
              </a:ext>
            </a:extLst>
          </p:cNvPr>
          <p:cNvSpPr txBox="1"/>
          <p:nvPr/>
        </p:nvSpPr>
        <p:spPr>
          <a:xfrm>
            <a:off x="239168" y="1312856"/>
            <a:ext cx="12528416" cy="2677656"/>
          </a:xfrm>
          <a:prstGeom prst="rect">
            <a:avLst/>
          </a:prstGeom>
          <a:noFill/>
        </p:spPr>
        <p:txBody>
          <a:bodyPr wrap="square">
            <a:spAutoFit/>
          </a:bodyPr>
          <a:lstStyle/>
          <a:p>
            <a:pPr marL="342900" indent="-342900">
              <a:buFont typeface="Wingdings" panose="05000000000000000000" pitchFamily="2" charset="2"/>
              <a:buChar char="Ø"/>
            </a:pPr>
            <a:r>
              <a:rPr lang="pl-PL" sz="24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Wsparcie procesu usamodzielniania dzieci i młodzieży m.in. poprzez rozwój mieszkalnictwa wspomaganego/chronionego</a:t>
            </a:r>
          </a:p>
          <a:p>
            <a:r>
              <a:rPr lang="pl-PL" sz="20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Jak wynika z Raportu NIK pn. Pomoc w usamodzielnianiu się pełnoletnich wychowanków pieczy zastępczej próby wejścia w dorosłość dla znacznej części wychowanków z rodzin zastępczych i domów dziecka będących po 18. roku życia kończą się niepowodzeniem. Z dużą częstotliwością okazuje się, że osoby te powiększają kolejki bezrobotnych w urzędach pracy i pobierają świadczenia z pomocy społecznej, wraca do środowisk problemowych i powiela schematy tych środowisk, coraz częściej borykają się z bezdomnością. Powodem tych trudności jest miedzy innymi brak przystępnych cenowo mieszkań.</a:t>
            </a:r>
            <a:r>
              <a:rPr lang="pl-PL" sz="20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 </a:t>
            </a:r>
          </a:p>
        </p:txBody>
      </p:sp>
      <p:sp>
        <p:nvSpPr>
          <p:cNvPr id="5" name="Tytuł 4">
            <a:extLst>
              <a:ext uri="{FF2B5EF4-FFF2-40B4-BE49-F238E27FC236}">
                <a16:creationId xmlns:a16="http://schemas.microsoft.com/office/drawing/2014/main" id="{7087A657-28B5-CB1B-34C9-17058257AA39}"/>
              </a:ext>
            </a:extLst>
          </p:cNvPr>
          <p:cNvSpPr>
            <a:spLocks noGrp="1"/>
          </p:cNvSpPr>
          <p:nvPr>
            <p:ph type="title"/>
          </p:nvPr>
        </p:nvSpPr>
        <p:spPr>
          <a:xfrm>
            <a:off x="728493" y="144400"/>
            <a:ext cx="10861093" cy="633495"/>
          </a:xfrm>
        </p:spPr>
        <p:txBody>
          <a:bodyPr>
            <a:normAutofit fontScale="90000"/>
          </a:bodyPr>
          <a:lstStyle/>
          <a:p>
            <a:r>
              <a:rPr lang="pl-PL" sz="3200" dirty="0">
                <a:latin typeface="Lato" panose="020F0502020204030203" pitchFamily="34" charset="0"/>
                <a:ea typeface="Lato" panose="020F0502020204030203" pitchFamily="34" charset="0"/>
                <a:cs typeface="Lato" panose="020F0502020204030203" pitchFamily="34" charset="0"/>
                <a:sym typeface="Open Sans 1 Bold"/>
              </a:rPr>
              <a:t>ELEMENTY MAJĄCE WPŁYW NA ZAKRES NABORU (3 z 3)</a:t>
            </a:r>
            <a:endParaRPr lang="pl-PL" dirty="0"/>
          </a:p>
        </p:txBody>
      </p:sp>
      <p:sp>
        <p:nvSpPr>
          <p:cNvPr id="3" name="pole tekstowe 2">
            <a:extLst>
              <a:ext uri="{FF2B5EF4-FFF2-40B4-BE49-F238E27FC236}">
                <a16:creationId xmlns:a16="http://schemas.microsoft.com/office/drawing/2014/main" id="{229CCA95-0728-1665-41B3-0DB82592D77F}"/>
              </a:ext>
            </a:extLst>
          </p:cNvPr>
          <p:cNvSpPr txBox="1"/>
          <p:nvPr/>
        </p:nvSpPr>
        <p:spPr>
          <a:xfrm>
            <a:off x="239168" y="3989467"/>
            <a:ext cx="13033448" cy="3570208"/>
          </a:xfrm>
          <a:prstGeom prst="rect">
            <a:avLst/>
          </a:prstGeom>
          <a:noFill/>
        </p:spPr>
        <p:txBody>
          <a:bodyPr wrap="square">
            <a:spAutoFit/>
          </a:bodyPr>
          <a:lstStyle/>
          <a:p>
            <a:pPr marL="342900" indent="-342900">
              <a:spcAft>
                <a:spcPts val="600"/>
              </a:spcAft>
              <a:buFont typeface="Wingdings" panose="05000000000000000000" pitchFamily="2" charset="2"/>
              <a:buChar char="Ø"/>
            </a:pPr>
            <a:r>
              <a:rPr lang="pl-PL" sz="24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Tworzenie alternatywnych miejsc całodobowego pobytu takich jak: centra opiekuńczo-mieszkalne, rodzinne domy pomocy i gospodarstwa opiekuńcze oraz mieszkalnictwo dedykowane osobom w kryzysie zdrowia psychicznego.</a:t>
            </a:r>
          </a:p>
          <a:p>
            <a:pPr>
              <a:spcAft>
                <a:spcPts val="600"/>
              </a:spcAft>
            </a:pPr>
            <a:r>
              <a:rPr lang="pl-PL" sz="20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W woj. w 2021 roku jedynie w 6 gminach regionu funkcjonowało łącznie 8 mieszkań dedykowanych m.in. osobom z zaburzeniami psychicznymi, dysponujących łącznie 41 miejscami.</a:t>
            </a:r>
            <a:endParaRPr lang="pl-PL" sz="2000" dirty="0">
              <a:solidFill>
                <a:schemeClr val="tx2"/>
              </a:solidFill>
              <a:latin typeface="Lato" panose="020F0502020204030203" pitchFamily="34" charset="0"/>
              <a:ea typeface="Lato" panose="020F0502020204030203" pitchFamily="34" charset="0"/>
              <a:cs typeface="Lato" panose="020F0502020204030203" pitchFamily="34"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R</a:t>
            </a:r>
            <a:r>
              <a:rPr kumimoji="0" lang="pl-PL" sz="2400" b="1" i="0" u="none" strike="noStrike" kern="1200" cap="none" spc="0" normalizeH="0" baseline="0" noProof="0" dirty="0" err="1">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ozwój</a:t>
            </a:r>
            <a:r>
              <a:rPr kumimoji="0" lang="pl-PL" sz="2400" b="1"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 mieszkalnictwa dla osób w kryzysie bezdomności i zagrożonych bezdomnością</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Kluczowym założeniem </a:t>
            </a:r>
            <a:r>
              <a:rPr kumimoji="0" lang="pl-PL" sz="2000" b="0" i="0" u="none" strike="noStrike" kern="1200" cap="none" spc="0" normalizeH="0" baseline="0" noProof="0" dirty="0" err="1">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deinstytucjonalizacji</a:t>
            </a:r>
            <a:r>
              <a:rPr kumimoji="0" lang="pl-PL" sz="2000" b="0"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 w obszarze działań na rzecz osób w kryzysie bezdomności i zagrożonych bezdomnością jest zmiana udzielenie wsparcia w postaci mieszkalnictwa wspomaganego. Ważne, aby tworzenie mieszkań wspomaganych połączone było z usługami indywidualnie dobranymi i dopasowanymi do potrzeb odbiorcy wsparcia.</a:t>
            </a:r>
          </a:p>
        </p:txBody>
      </p:sp>
    </p:spTree>
    <p:extLst>
      <p:ext uri="{BB962C8B-B14F-4D97-AF65-F5344CB8AC3E}">
        <p14:creationId xmlns:p14="http://schemas.microsoft.com/office/powerpoint/2010/main" val="803832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CFA21B-1FE3-60DD-8D42-78DB8BAA4A86}"/>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EC911991-D2D8-5366-5066-89BCC3068D16}"/>
              </a:ext>
            </a:extLst>
          </p:cNvPr>
          <p:cNvSpPr>
            <a:spLocks noGrp="1"/>
          </p:cNvSpPr>
          <p:nvPr>
            <p:ph type="subTitle" idx="1"/>
          </p:nvPr>
        </p:nvSpPr>
        <p:spPr>
          <a:xfrm>
            <a:off x="1922582" y="2820998"/>
            <a:ext cx="9955609" cy="985591"/>
          </a:xfrm>
        </p:spPr>
        <p:txBody>
          <a:bodyPr>
            <a:noAutofit/>
          </a:bodyPr>
          <a:lstStyle/>
          <a:p>
            <a:pPr algn="ctr">
              <a:spcBef>
                <a:spcPts val="0"/>
              </a:spcBef>
            </a:pPr>
            <a:endParaRPr lang="pl-PL" dirty="0">
              <a:latin typeface="+mn-lt"/>
              <a:cs typeface="Arial" panose="020B0604020202020204" pitchFamily="34" charset="0"/>
            </a:endParaRPr>
          </a:p>
          <a:p>
            <a:pPr algn="ctr">
              <a:spcBef>
                <a:spcPts val="0"/>
              </a:spcBef>
            </a:pPr>
            <a:r>
              <a:rPr lang="pl-PL" dirty="0">
                <a:latin typeface="Lato" panose="020F0502020204030203" pitchFamily="34" charset="0"/>
                <a:ea typeface="Lato" panose="020F0502020204030203" pitchFamily="34" charset="0"/>
                <a:cs typeface="Lato" panose="020F0502020204030203" pitchFamily="34" charset="0"/>
              </a:rPr>
              <a:t>Zasady udzielania dofinansowania </a:t>
            </a:r>
            <a:br>
              <a:rPr lang="pl-PL" dirty="0">
                <a:latin typeface="Lato" panose="020F0502020204030203" pitchFamily="34" charset="0"/>
                <a:ea typeface="Lato" panose="020F0502020204030203" pitchFamily="34" charset="0"/>
                <a:cs typeface="Lato" panose="020F0502020204030203" pitchFamily="34" charset="0"/>
              </a:rPr>
            </a:br>
            <a:r>
              <a:rPr lang="pl-PL" dirty="0">
                <a:latin typeface="Lato" panose="020F0502020204030203" pitchFamily="34" charset="0"/>
                <a:ea typeface="Lato" panose="020F0502020204030203" pitchFamily="34" charset="0"/>
                <a:cs typeface="Lato" panose="020F0502020204030203" pitchFamily="34" charset="0"/>
              </a:rPr>
              <a:t>w naborze </a:t>
            </a:r>
          </a:p>
          <a:p>
            <a:pPr algn="ctr"/>
            <a:br>
              <a:rPr lang="pl-PL" sz="2514" dirty="0">
                <a:latin typeface="Lato" panose="020F0502020204030203" pitchFamily="34" charset="0"/>
                <a:ea typeface="Lato" panose="020F0502020204030203" pitchFamily="34" charset="0"/>
                <a:cs typeface="Lato" panose="020F0502020204030203" pitchFamily="34" charset="0"/>
              </a:rPr>
            </a:br>
            <a:endParaRPr lang="pl-PL" sz="2514" dirty="0">
              <a:latin typeface="Lato" panose="020F0502020204030203" pitchFamily="34" charset="0"/>
              <a:ea typeface="Lato" panose="020F0502020204030203" pitchFamily="34" charset="0"/>
              <a:cs typeface="Lato" panose="020F0502020204030203" pitchFamily="34" charset="0"/>
            </a:endParaRPr>
          </a:p>
        </p:txBody>
      </p:sp>
      <p:pic>
        <p:nvPicPr>
          <p:cNvPr id="5" name="Obraz 4">
            <a:extLst>
              <a:ext uri="{FF2B5EF4-FFF2-40B4-BE49-F238E27FC236}">
                <a16:creationId xmlns:a16="http://schemas.microsoft.com/office/drawing/2014/main" id="{B376B941-391F-DE16-4A58-FABF27705D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70558"/>
            <a:ext cx="12796191" cy="1189117"/>
          </a:xfrm>
          <a:prstGeom prst="rect">
            <a:avLst/>
          </a:prstGeom>
        </p:spPr>
      </p:pic>
    </p:spTree>
    <p:extLst>
      <p:ext uri="{BB962C8B-B14F-4D97-AF65-F5344CB8AC3E}">
        <p14:creationId xmlns:p14="http://schemas.microsoft.com/office/powerpoint/2010/main" val="2984733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742C5-A3DE-70E9-3C41-5B103DD94A9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4144E90-2E9F-42EE-F8FD-C87ADC08540A}"/>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1D424E93-6496-D0AB-30D5-0E2F36BBFE1A}"/>
              </a:ext>
            </a:extLst>
          </p:cNvPr>
          <p:cNvSpPr>
            <a:spLocks noGrp="1"/>
          </p:cNvSpPr>
          <p:nvPr>
            <p:ph type="subTitle" idx="1"/>
          </p:nvPr>
        </p:nvSpPr>
        <p:spPr>
          <a:xfrm>
            <a:off x="1922582" y="2820998"/>
            <a:ext cx="9955609" cy="3119079"/>
          </a:xfrm>
        </p:spPr>
        <p:txBody>
          <a:bodyPr>
            <a:noAutofit/>
          </a:bodyPr>
          <a:lstStyle/>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Zasady udzielania dofinansowania </a:t>
            </a:r>
            <a:br>
              <a:rPr lang="pl-PL" sz="2400" dirty="0">
                <a:latin typeface="Lato" panose="020F0502020204030203" pitchFamily="34" charset="0"/>
                <a:ea typeface="Lato" panose="020F0502020204030203" pitchFamily="34" charset="0"/>
                <a:cs typeface="Lato" panose="020F0502020204030203" pitchFamily="34" charset="0"/>
              </a:rPr>
            </a:br>
            <a:r>
              <a:rPr lang="pl-PL" sz="2400" dirty="0">
                <a:latin typeface="Lato" panose="020F0502020204030203" pitchFamily="34" charset="0"/>
                <a:ea typeface="Lato" panose="020F0502020204030203" pitchFamily="34" charset="0"/>
                <a:cs typeface="Lato" panose="020F0502020204030203" pitchFamily="34" charset="0"/>
              </a:rPr>
              <a:t>w naborze</a:t>
            </a: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Kryteria wyboru projektów</a:t>
            </a: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 C. KRYTERIA MERYTORYCZNE SZCZEGÓŁOWE</a:t>
            </a: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 D. KRYTERIA MERYTORYCZNE PUNKTOWE, W TYM ROZTRZYGAJĄCE</a:t>
            </a:r>
          </a:p>
          <a:p>
            <a:pPr algn="ctr"/>
            <a:br>
              <a:rPr lang="pl-PL" sz="2400" dirty="0">
                <a:latin typeface="Lato" panose="020F0502020204030203" pitchFamily="34" charset="0"/>
                <a:ea typeface="Lato" panose="020F0502020204030203" pitchFamily="34" charset="0"/>
                <a:cs typeface="Lato" panose="020F0502020204030203" pitchFamily="34" charset="0"/>
              </a:rPr>
            </a:br>
            <a:endParaRPr lang="pl-PL" sz="2400" dirty="0">
              <a:latin typeface="Lato" panose="020F0502020204030203" pitchFamily="34" charset="0"/>
              <a:ea typeface="Lato" panose="020F0502020204030203" pitchFamily="34" charset="0"/>
              <a:cs typeface="Lato" panose="020F0502020204030203" pitchFamily="34" charset="0"/>
            </a:endParaRPr>
          </a:p>
        </p:txBody>
      </p:sp>
      <p:pic>
        <p:nvPicPr>
          <p:cNvPr id="5" name="Obraz 4">
            <a:extLst>
              <a:ext uri="{FF2B5EF4-FFF2-40B4-BE49-F238E27FC236}">
                <a16:creationId xmlns:a16="http://schemas.microsoft.com/office/drawing/2014/main" id="{793B5363-DD47-911D-E1E7-221478855E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70558"/>
            <a:ext cx="12796191" cy="1189117"/>
          </a:xfrm>
          <a:prstGeom prst="rect">
            <a:avLst/>
          </a:prstGeom>
        </p:spPr>
      </p:pic>
    </p:spTree>
    <p:extLst>
      <p:ext uri="{BB962C8B-B14F-4D97-AF65-F5344CB8AC3E}">
        <p14:creationId xmlns:p14="http://schemas.microsoft.com/office/powerpoint/2010/main" val="2404256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B06D8-2D4A-3781-BF19-AFCDDEBC78A2}"/>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406F151-49D9-15C5-9BC5-9D7DFC1ADF81}"/>
              </a:ext>
            </a:extLst>
          </p:cNvPr>
          <p:cNvSpPr/>
          <p:nvPr/>
        </p:nvSpPr>
        <p:spPr>
          <a:xfrm>
            <a:off x="788602" y="-5735"/>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 z 25) </a:t>
            </a:r>
          </a:p>
          <a:p>
            <a:pPr algn="ctr" defTabSz="574700">
              <a:defRPr/>
            </a:pPr>
            <a:endParaRPr lang="pl-PL" sz="2011" b="1" dirty="0">
              <a:solidFill>
                <a:srgbClr val="002073"/>
              </a:solidFill>
              <a:latin typeface="Calibri" panose="020F0502020204030204"/>
            </a:endParaRPr>
          </a:p>
        </p:txBody>
      </p:sp>
      <p:sp>
        <p:nvSpPr>
          <p:cNvPr id="3" name="Symbol zastępczy zawartości 2">
            <a:extLst>
              <a:ext uri="{FF2B5EF4-FFF2-40B4-BE49-F238E27FC236}">
                <a16:creationId xmlns:a16="http://schemas.microsoft.com/office/drawing/2014/main" id="{DE91D144-C7FD-0A4D-1446-FAE26DC4D84D}"/>
              </a:ext>
            </a:extLst>
          </p:cNvPr>
          <p:cNvSpPr>
            <a:spLocks noGrp="1"/>
          </p:cNvSpPr>
          <p:nvPr>
            <p:ph idx="1"/>
          </p:nvPr>
        </p:nvSpPr>
        <p:spPr>
          <a:xfrm>
            <a:off x="599207" y="808244"/>
            <a:ext cx="7453479" cy="723870"/>
          </a:xfrm>
        </p:spPr>
        <p:txBody>
          <a:bodyPr>
            <a:normAutofit/>
          </a:bodyPr>
          <a:lstStyle/>
          <a:p>
            <a:pPr marL="0" indent="0" defTabSz="574700">
              <a:lnSpc>
                <a:spcPct val="100000"/>
              </a:lnSpc>
              <a:spcBef>
                <a:spcPts val="0"/>
              </a:spcBef>
              <a:buClrTx/>
              <a:buNone/>
              <a:defRPr/>
            </a:pPr>
            <a:r>
              <a:rPr lang="pl-PL" sz="2514" b="1" dirty="0">
                <a:solidFill>
                  <a:srgbClr val="002073"/>
                </a:solidFill>
                <a:latin typeface="Lato" panose="020F0502020204030203" pitchFamily="34" charset="0"/>
                <a:ea typeface="Lato" panose="020F0502020204030203" pitchFamily="34" charset="0"/>
                <a:cs typeface="Lato" panose="020F0502020204030203" pitchFamily="34" charset="0"/>
              </a:rPr>
              <a:t>C. Kryteria merytoryczne szczegółowe </a:t>
            </a:r>
          </a:p>
        </p:txBody>
      </p:sp>
      <p:sp>
        <p:nvSpPr>
          <p:cNvPr id="8" name="Rectangle 1">
            <a:extLst>
              <a:ext uri="{FF2B5EF4-FFF2-40B4-BE49-F238E27FC236}">
                <a16:creationId xmlns:a16="http://schemas.microsoft.com/office/drawing/2014/main" id="{BCF5E0F5-8DB7-46AC-DE8D-744D891C22EB}"/>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C7BEC423-4ECF-BE03-6046-59C1F08C5AFC}"/>
              </a:ext>
            </a:extLst>
          </p:cNvPr>
          <p:cNvGraphicFramePr>
            <a:graphicFrameLocks noGrp="1"/>
          </p:cNvGraphicFramePr>
          <p:nvPr>
            <p:extLst>
              <p:ext uri="{D42A27DB-BD31-4B8C-83A1-F6EECF244321}">
                <p14:modId xmlns:p14="http://schemas.microsoft.com/office/powerpoint/2010/main" val="3355926796"/>
              </p:ext>
            </p:extLst>
          </p:nvPr>
        </p:nvGraphicFramePr>
        <p:xfrm>
          <a:off x="200931" y="1259557"/>
          <a:ext cx="13105456" cy="6221236"/>
        </p:xfrm>
        <a:graphic>
          <a:graphicData uri="http://schemas.openxmlformats.org/drawingml/2006/table">
            <a:tbl>
              <a:tblPr firstRow="1" bandRow="1">
                <a:tableStyleId>{00A15C55-8517-42AA-B614-E9B94910E393}</a:tableStyleId>
              </a:tblPr>
              <a:tblGrid>
                <a:gridCol w="1046348">
                  <a:extLst>
                    <a:ext uri="{9D8B030D-6E8A-4147-A177-3AD203B41FA5}">
                      <a16:colId xmlns:a16="http://schemas.microsoft.com/office/drawing/2014/main" val="1408631315"/>
                    </a:ext>
                  </a:extLst>
                </a:gridCol>
                <a:gridCol w="2592288">
                  <a:extLst>
                    <a:ext uri="{9D8B030D-6E8A-4147-A177-3AD203B41FA5}">
                      <a16:colId xmlns:a16="http://schemas.microsoft.com/office/drawing/2014/main" val="1689937520"/>
                    </a:ext>
                  </a:extLst>
                </a:gridCol>
                <a:gridCol w="6064726">
                  <a:extLst>
                    <a:ext uri="{9D8B030D-6E8A-4147-A177-3AD203B41FA5}">
                      <a16:colId xmlns:a16="http://schemas.microsoft.com/office/drawing/2014/main" val="1968303886"/>
                    </a:ext>
                  </a:extLst>
                </a:gridCol>
                <a:gridCol w="3402094">
                  <a:extLst>
                    <a:ext uri="{9D8B030D-6E8A-4147-A177-3AD203B41FA5}">
                      <a16:colId xmlns:a16="http://schemas.microsoft.com/office/drawing/2014/main" val="4051011040"/>
                    </a:ext>
                  </a:extLst>
                </a:gridCol>
              </a:tblGrid>
              <a:tr h="625628">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32547013"/>
                  </a:ext>
                </a:extLst>
              </a:tr>
              <a:tr h="4722816">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C.1</a:t>
                      </a:r>
                    </a:p>
                    <a:p>
                      <a:endParaRPr lang="pl-PL" sz="31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Zgodność projektu z zasadą </a:t>
                      </a:r>
                      <a:r>
                        <a:rPr lang="pl-PL" sz="2000" b="1" kern="1200" dirty="0" err="1">
                          <a:solidFill>
                            <a:schemeClr val="tx1"/>
                          </a:solidFill>
                          <a:effectLst/>
                          <a:latin typeface="Lato" panose="020F0502020204030203" pitchFamily="34" charset="0"/>
                          <a:ea typeface="Lato" panose="020F0502020204030203" pitchFamily="34" charset="0"/>
                          <a:cs typeface="Lato" panose="020F0502020204030203" pitchFamily="34" charset="0"/>
                        </a:rPr>
                        <a:t>deinstytucjonalizacji</a:t>
                      </a:r>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1200"/>
                        </a:spcAft>
                      </a:pPr>
                      <a:r>
                        <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W tym kryterium sprawdzamy, czy projekt jest zgodny z horyzontalną zasadą </a:t>
                      </a:r>
                      <a:r>
                        <a:rPr lang="pl-PL" sz="2000" b="0" kern="1200" dirty="0" err="1">
                          <a:solidFill>
                            <a:schemeClr val="tx1"/>
                          </a:solidFill>
                          <a:effectLst/>
                          <a:latin typeface="Lato" panose="020F0502020204030203" pitchFamily="34" charset="0"/>
                          <a:ea typeface="Lato" panose="020F0502020204030203" pitchFamily="34" charset="0"/>
                          <a:cs typeface="Lato" panose="020F0502020204030203" pitchFamily="34" charset="0"/>
                        </a:rPr>
                        <a:t>deinstytucjonalizacji</a:t>
                      </a:r>
                      <a:r>
                        <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 usług, tzn. czy: </a:t>
                      </a:r>
                    </a:p>
                    <a:p>
                      <a:pPr>
                        <a:spcAft>
                          <a:spcPts val="1200"/>
                        </a:spcAft>
                      </a:pPr>
                      <a:r>
                        <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 nie przewiduje inwestycji w infrastrukturę placówek świadczących całodobową opiekę długoterminową (całodobowe usługi opiekuńcze) w instytucjonalnych formach*.</a:t>
                      </a:r>
                    </a:p>
                    <a:p>
                      <a:pPr>
                        <a:spcAft>
                          <a:spcPts val="1200"/>
                        </a:spcAft>
                      </a:pPr>
                      <a:r>
                        <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i załączniki.</a:t>
                      </a:r>
                    </a:p>
                    <a:p>
                      <a:endPar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 </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
        <p:nvSpPr>
          <p:cNvPr id="4" name="pole tekstowe 3">
            <a:extLst>
              <a:ext uri="{FF2B5EF4-FFF2-40B4-BE49-F238E27FC236}">
                <a16:creationId xmlns:a16="http://schemas.microsoft.com/office/drawing/2014/main" id="{5F60BF22-8917-6200-CFB5-99CA41949746}"/>
              </a:ext>
            </a:extLst>
          </p:cNvPr>
          <p:cNvSpPr txBox="1"/>
          <p:nvPr/>
        </p:nvSpPr>
        <p:spPr>
          <a:xfrm>
            <a:off x="200931" y="6636345"/>
            <a:ext cx="13105456"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val="400186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CF7C0-64DB-1293-0E52-D3E430056885}"/>
            </a:ext>
          </a:extLst>
        </p:cNvPr>
        <p:cNvGrpSpPr/>
        <p:nvPr/>
      </p:nvGrpSpPr>
      <p:grpSpPr>
        <a:xfrm>
          <a:off x="0" y="0"/>
          <a:ext cx="0" cy="0"/>
          <a:chOff x="0" y="0"/>
          <a:chExt cx="0" cy="0"/>
        </a:xfrm>
      </p:grpSpPr>
      <p:sp>
        <p:nvSpPr>
          <p:cNvPr id="4" name="Prostokąt: zaokrąglone rogi 3">
            <a:extLst>
              <a:ext uri="{FF2B5EF4-FFF2-40B4-BE49-F238E27FC236}">
                <a16:creationId xmlns:a16="http://schemas.microsoft.com/office/drawing/2014/main" id="{8F982B4D-F5F3-6337-3415-7E12B5726546}"/>
              </a:ext>
            </a:extLst>
          </p:cNvPr>
          <p:cNvSpPr/>
          <p:nvPr/>
        </p:nvSpPr>
        <p:spPr>
          <a:xfrm>
            <a:off x="239167" y="499375"/>
            <a:ext cx="12907562" cy="695287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07943">
              <a:defRPr/>
            </a:pPr>
            <a:endParaRPr lang="pl-PL" dirty="0">
              <a:solidFill>
                <a:schemeClr val="tx2"/>
              </a:solidFill>
              <a:cs typeface="Arial" panose="020B0604020202020204" pitchFamily="34" charset="0"/>
            </a:endParaRPr>
          </a:p>
          <a:p>
            <a:pPr defTabSz="1007943">
              <a:spcAft>
                <a:spcPts val="1200"/>
              </a:spcAft>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Przypis do kryterium C.1 – Definicja opieki instytucjonalnej w rozumieniu Wytycznych EFS+</a:t>
            </a:r>
          </a:p>
          <a:p>
            <a:pPr>
              <a:lnSpc>
                <a:spcPct val="115000"/>
              </a:lnSpc>
              <a:buNone/>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 </a:t>
            </a:r>
            <a:r>
              <a:rPr lang="pl-PL" b="1" dirty="0">
                <a:solidFill>
                  <a:schemeClr val="tx1"/>
                </a:solidFill>
                <a:effectLst/>
                <a:latin typeface="Lato" panose="020F0502020204030203" pitchFamily="34" charset="0"/>
                <a:ea typeface="Lato" panose="020F0502020204030203" pitchFamily="34" charset="0"/>
                <a:cs typeface="Lato" panose="020F0502020204030203" pitchFamily="34" charset="0"/>
              </a:rPr>
              <a:t>Opieka instytucjonalna </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usługi świadczone: </a:t>
            </a:r>
          </a:p>
          <a:p>
            <a:pPr marL="342900" lvl="0" indent="-342900">
              <a:lnSpc>
                <a:spcPct val="115000"/>
              </a:lnSpc>
              <a:buFont typeface="+mj-lt"/>
              <a:buAutoNum type="alpha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 placówce opiekuńczo-pobytowej, czyli placówce wieloosobowego, całodobowego pobytu i opieki, w której liczba mieszkańców jest większa niż 8 osób, lub w której spełniona jest co najmniej jedna z poniższych przesłanek:</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usługi nie są świadczone w sposób zindywidualizowany (dostosowany do potrzeb i możliwości danej osoby);</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wymagania organizacyjne mają pierwszeństwo przed indywidualnymi potrzebami mieszkańców;</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mieszkańcy nie mają wystarczającej kontroli nad swoim życiem i nad decyzjami, które ich dotyczą w zakresie funkcjonowania w ramach placówki;</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mieszkańcy są odizolowani od ogółu społeczności lub zmuszeni do mieszkania razem;</a:t>
            </a:r>
          </a:p>
          <a:p>
            <a:pPr marL="342900" lvl="0" indent="-342900">
              <a:lnSpc>
                <a:spcPct val="115000"/>
              </a:lnSpc>
              <a:buFont typeface="+mj-lt"/>
              <a:buAutoNum type="romanLcParenR"/>
            </a:pPr>
            <a:endParaRPr lang="pl-PL"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marL="342900" lvl="0" indent="-342900">
              <a:lnSpc>
                <a:spcPct val="115000"/>
              </a:lnSpc>
              <a:buFont typeface="+mj-lt"/>
              <a:buAutoNum type="alphaLcParenR" startAt="2"/>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 placówce opiekuńczo-wychowawczej typu socjalizacyjnego, interwencyjnego lub specjalistyczno-terapeutycznego, regionalnej placówce opiekuńczo-terapeutycznej lub interwencyjnym ośrodku </a:t>
            </a:r>
            <a:r>
              <a:rPr lang="pl-PL" dirty="0" err="1">
                <a:solidFill>
                  <a:schemeClr val="tx1"/>
                </a:solidFill>
                <a:effectLst/>
                <a:latin typeface="Lato" panose="020F0502020204030203" pitchFamily="34" charset="0"/>
                <a:ea typeface="Lato" panose="020F0502020204030203" pitchFamily="34" charset="0"/>
                <a:cs typeface="Lato" panose="020F0502020204030203" pitchFamily="34" charset="0"/>
              </a:rPr>
              <a:t>preadopcyjnym</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w rozumieniu ustawy z dnia 9 czerwca 2011 r. o wspieraniu rodziny i systemie pieczy zastępczej (Dz. U. z 2025 r. r. poz. </a:t>
            </a:r>
            <a:r>
              <a:rPr lang="pl-PL" dirty="0">
                <a:solidFill>
                  <a:schemeClr val="tx1"/>
                </a:solidFill>
                <a:latin typeface="Lato" panose="020F0502020204030203" pitchFamily="34" charset="0"/>
                <a:ea typeface="Lato" panose="020F0502020204030203" pitchFamily="34" charset="0"/>
                <a:cs typeface="Lato" panose="020F0502020204030203" pitchFamily="34" charset="0"/>
              </a:rPr>
              <a:t>49</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lub w innej placówce wieloosobowego, całodobowego pobytu lub opieki;</a:t>
            </a:r>
          </a:p>
          <a:p>
            <a:pPr marL="342900" lvl="0" indent="-342900">
              <a:lnSpc>
                <a:spcPct val="115000"/>
              </a:lnSpc>
              <a:buFont typeface="+mj-lt"/>
              <a:buAutoNum type="alphaLcParenR" startAt="2"/>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 placówce interwencyjnego zakwaterowania (m.in. noclegownie, schroniska dla osób bezdomnych, ogrzewalnie).</a:t>
            </a:r>
          </a:p>
          <a:p>
            <a:pPr marL="342900" lvl="0" indent="-342900">
              <a:lnSpc>
                <a:spcPct val="115000"/>
              </a:lnSpc>
              <a:buFont typeface="+mj-lt"/>
              <a:buAutoNum type="alphaLcParenR" startAt="2"/>
            </a:pPr>
            <a:endParaRPr lang="pl-PL"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nSpc>
                <a:spcPct val="115000"/>
              </a:lnSpc>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Opieka instytucjonalna realizowana jest w szczególności w takich instytucjach jak:</a:t>
            </a:r>
            <a:b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a) dom pomocy społecznej, o którym mowa w ustawie z dnia 12 marca 2004 r. o pomocy społecznej (Dz. U. z 2024 r. poz. 1283, z </a:t>
            </a:r>
            <a:r>
              <a:rPr lang="pl-PL" dirty="0" err="1">
                <a:solidFill>
                  <a:schemeClr val="tx1"/>
                </a:solidFill>
                <a:effectLst/>
                <a:latin typeface="Lato" panose="020F0502020204030203" pitchFamily="34" charset="0"/>
                <a:ea typeface="Lato" panose="020F0502020204030203" pitchFamily="34" charset="0"/>
                <a:cs typeface="Lato" panose="020F0502020204030203" pitchFamily="34" charset="0"/>
              </a:rPr>
              <a:t>późn</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zm.); </a:t>
            </a:r>
            <a:b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b) zakład opiekuńczo-leczniczy i zakład pielęgnacyjno-opiekuńczy, o których mowa w ustawie z dnia 27 sierpnia 2004 r. </a:t>
            </a:r>
            <a:b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o świadczeniach opieki zdrowotnej finansowanych ze środków publicznych (Dz. U. z 2025 r. poz. </a:t>
            </a:r>
            <a:r>
              <a:rPr lang="pl-PL" dirty="0">
                <a:solidFill>
                  <a:schemeClr val="tx1"/>
                </a:solidFill>
                <a:latin typeface="Lato" panose="020F0502020204030203" pitchFamily="34" charset="0"/>
                <a:ea typeface="Lato" panose="020F0502020204030203" pitchFamily="34" charset="0"/>
                <a:cs typeface="Lato" panose="020F0502020204030203" pitchFamily="34" charset="0"/>
              </a:rPr>
              <a:t>620</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a:t>
            </a:r>
            <a:endParaRPr lang="pl-PL" dirty="0">
              <a:solidFill>
                <a:schemeClr val="tx1"/>
              </a:solidFill>
              <a:latin typeface="Lato" panose="020F0502020204030203" pitchFamily="34" charset="0"/>
              <a:ea typeface="Lato" panose="020F0502020204030203" pitchFamily="34" charset="0"/>
              <a:cs typeface="Lato" panose="020F0502020204030203" pitchFamily="34" charset="0"/>
            </a:endParaRPr>
          </a:p>
          <a:p>
            <a:pPr defTabSz="1007943">
              <a:defRPr/>
            </a:pPr>
            <a:endParaRPr lang="pl-PL" sz="1764" dirty="0">
              <a:solidFill>
                <a:srgbClr val="002073"/>
              </a:solidFill>
              <a:latin typeface="Calibri" panose="020F0502020204030204"/>
            </a:endParaRPr>
          </a:p>
        </p:txBody>
      </p:sp>
      <p:sp>
        <p:nvSpPr>
          <p:cNvPr id="2" name="Prostokąt: zaokrąglone rogi 1">
            <a:extLst>
              <a:ext uri="{FF2B5EF4-FFF2-40B4-BE49-F238E27FC236}">
                <a16:creationId xmlns:a16="http://schemas.microsoft.com/office/drawing/2014/main" id="{CC75E938-590F-D3ED-F0DE-951A15BF1453}"/>
              </a:ext>
            </a:extLst>
          </p:cNvPr>
          <p:cNvSpPr/>
          <p:nvPr/>
        </p:nvSpPr>
        <p:spPr>
          <a:xfrm>
            <a:off x="788602" y="139335"/>
            <a:ext cx="11862569" cy="36003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(2 z 25) </a:t>
            </a:r>
          </a:p>
          <a:p>
            <a:pPr algn="ctr" defTabSz="574700">
              <a:defRPr/>
            </a:pPr>
            <a:endParaRPr lang="pl-PL" sz="2011" b="1" dirty="0">
              <a:solidFill>
                <a:srgbClr val="002073"/>
              </a:solidFill>
              <a:latin typeface="Calibri" panose="020F0502020204030204"/>
            </a:endParaRPr>
          </a:p>
        </p:txBody>
      </p:sp>
    </p:spTree>
    <p:extLst>
      <p:ext uri="{BB962C8B-B14F-4D97-AF65-F5344CB8AC3E}">
        <p14:creationId xmlns:p14="http://schemas.microsoft.com/office/powerpoint/2010/main" val="2478466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6FE415E-D3B3-2ABF-C712-5D4AE7B19DDC}"/>
              </a:ext>
            </a:extLst>
          </p:cNvPr>
          <p:cNvSpPr/>
          <p:nvPr/>
        </p:nvSpPr>
        <p:spPr>
          <a:xfrm>
            <a:off x="788602" y="-5735"/>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(3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5146A439-0243-2D50-2668-1DC715E783F3}"/>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8232F572-EA37-D994-BF3F-5DE80D6460D0}"/>
              </a:ext>
            </a:extLst>
          </p:cNvPr>
          <p:cNvGraphicFramePr>
            <a:graphicFrameLocks noGrp="1"/>
          </p:cNvGraphicFramePr>
          <p:nvPr>
            <p:extLst>
              <p:ext uri="{D42A27DB-BD31-4B8C-83A1-F6EECF244321}">
                <p14:modId xmlns:p14="http://schemas.microsoft.com/office/powerpoint/2010/main" val="2321290952"/>
              </p:ext>
            </p:extLst>
          </p:nvPr>
        </p:nvGraphicFramePr>
        <p:xfrm>
          <a:off x="131379" y="845401"/>
          <a:ext cx="13105456" cy="6491197"/>
        </p:xfrm>
        <a:graphic>
          <a:graphicData uri="http://schemas.openxmlformats.org/drawingml/2006/table">
            <a:tbl>
              <a:tblPr firstRow="1" bandRow="1">
                <a:tableStyleId>{00A15C55-8517-42AA-B614-E9B94910E393}</a:tableStyleId>
              </a:tblPr>
              <a:tblGrid>
                <a:gridCol w="1115900">
                  <a:extLst>
                    <a:ext uri="{9D8B030D-6E8A-4147-A177-3AD203B41FA5}">
                      <a16:colId xmlns:a16="http://schemas.microsoft.com/office/drawing/2014/main" val="1408631315"/>
                    </a:ext>
                  </a:extLst>
                </a:gridCol>
                <a:gridCol w="2016224">
                  <a:extLst>
                    <a:ext uri="{9D8B030D-6E8A-4147-A177-3AD203B41FA5}">
                      <a16:colId xmlns:a16="http://schemas.microsoft.com/office/drawing/2014/main" val="1689937520"/>
                    </a:ext>
                  </a:extLst>
                </a:gridCol>
                <a:gridCol w="6571238">
                  <a:extLst>
                    <a:ext uri="{9D8B030D-6E8A-4147-A177-3AD203B41FA5}">
                      <a16:colId xmlns:a16="http://schemas.microsoft.com/office/drawing/2014/main" val="1968303886"/>
                    </a:ext>
                  </a:extLst>
                </a:gridCol>
                <a:gridCol w="3402094">
                  <a:extLst>
                    <a:ext uri="{9D8B030D-6E8A-4147-A177-3AD203B41FA5}">
                      <a16:colId xmlns:a16="http://schemas.microsoft.com/office/drawing/2014/main" val="4051011040"/>
                    </a:ext>
                  </a:extLst>
                </a:gridCol>
              </a:tblGrid>
              <a:tr h="696173">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32547013"/>
                  </a:ext>
                </a:extLst>
              </a:tr>
              <a:tr h="5766655">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C.2</a:t>
                      </a:r>
                    </a:p>
                    <a:p>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Maksymalna wartość dofinansowania projektu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a:t>
                      </a:r>
                    </a:p>
                    <a:p>
                      <a:pPr marL="342900" lvl="0" indent="-342900">
                        <a:lnSpc>
                          <a:spcPct val="115000"/>
                        </a:lnSpc>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maksymalna wartość dofinansowania projektu stanowi nie więcej niż 2 000 000 zł oraz</a:t>
                      </a:r>
                    </a:p>
                    <a:p>
                      <a:pPr marL="342900" lvl="0" indent="-342900">
                        <a:lnSpc>
                          <a:spcPct val="115000"/>
                        </a:lnSpc>
                        <a:spcAft>
                          <a:spcPts val="1000"/>
                        </a:spcAft>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maksymalna wartość dofinansowania na jedno miejsce w nowoutworzonym lub zmodernizowanym mieszkaniu treningowym lub wspomaganym lub z usługami lub ze wsparciem stanowi nie więcej niż </a:t>
                      </a:r>
                      <a:br>
                        <a:rPr lang="pl-PL" sz="2000" dirty="0">
                          <a:effectLst/>
                          <a:latin typeface="Lato" panose="020F0502020204030203" pitchFamily="34" charset="0"/>
                          <a:ea typeface="Lato" panose="020F0502020204030203" pitchFamily="34" charset="0"/>
                          <a:cs typeface="Lato" panose="020F0502020204030203" pitchFamily="34" charset="0"/>
                        </a:rPr>
                      </a:br>
                      <a:r>
                        <a:rPr lang="pl-PL" sz="2000" dirty="0">
                          <a:effectLst/>
                          <a:latin typeface="Lato" panose="020F0502020204030203" pitchFamily="34" charset="0"/>
                          <a:ea typeface="Lato" panose="020F0502020204030203" pitchFamily="34" charset="0"/>
                          <a:cs typeface="Lato" panose="020F0502020204030203" pitchFamily="34" charset="0"/>
                        </a:rPr>
                        <a:t>165 000 zł.</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i załączniki.</a:t>
                      </a:r>
                      <a:endPar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 </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
        <p:nvSpPr>
          <p:cNvPr id="4" name="pole tekstowe 3">
            <a:extLst>
              <a:ext uri="{FF2B5EF4-FFF2-40B4-BE49-F238E27FC236}">
                <a16:creationId xmlns:a16="http://schemas.microsoft.com/office/drawing/2014/main" id="{30FEDDDD-C0D5-A3C6-1F9F-EE5D1BA3E22C}"/>
              </a:ext>
            </a:extLst>
          </p:cNvPr>
          <p:cNvSpPr txBox="1"/>
          <p:nvPr/>
        </p:nvSpPr>
        <p:spPr>
          <a:xfrm>
            <a:off x="200931" y="6636345"/>
            <a:ext cx="13105456"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val="581610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6FE415E-D3B3-2ABF-C712-5D4AE7B19DDC}"/>
              </a:ext>
            </a:extLst>
          </p:cNvPr>
          <p:cNvSpPr/>
          <p:nvPr/>
        </p:nvSpPr>
        <p:spPr>
          <a:xfrm>
            <a:off x="743223" y="179437"/>
            <a:ext cx="11862569" cy="5660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(4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5146A439-0243-2D50-2668-1DC715E783F3}"/>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8232F572-EA37-D994-BF3F-5DE80D6460D0}"/>
              </a:ext>
            </a:extLst>
          </p:cNvPr>
          <p:cNvGraphicFramePr>
            <a:graphicFrameLocks noGrp="1"/>
          </p:cNvGraphicFramePr>
          <p:nvPr>
            <p:extLst>
              <p:ext uri="{D42A27DB-BD31-4B8C-83A1-F6EECF244321}">
                <p14:modId xmlns:p14="http://schemas.microsoft.com/office/powerpoint/2010/main" val="1930216225"/>
              </p:ext>
            </p:extLst>
          </p:nvPr>
        </p:nvGraphicFramePr>
        <p:xfrm>
          <a:off x="167159" y="745478"/>
          <a:ext cx="13105456" cy="6641663"/>
        </p:xfrm>
        <a:graphic>
          <a:graphicData uri="http://schemas.openxmlformats.org/drawingml/2006/table">
            <a:tbl>
              <a:tblPr firstRow="1" bandRow="1">
                <a:tableStyleId>{00A15C55-8517-42AA-B614-E9B94910E393}</a:tableStyleId>
              </a:tblPr>
              <a:tblGrid>
                <a:gridCol w="1080120">
                  <a:extLst>
                    <a:ext uri="{9D8B030D-6E8A-4147-A177-3AD203B41FA5}">
                      <a16:colId xmlns:a16="http://schemas.microsoft.com/office/drawing/2014/main" val="1408631315"/>
                    </a:ext>
                  </a:extLst>
                </a:gridCol>
                <a:gridCol w="1823324">
                  <a:extLst>
                    <a:ext uri="{9D8B030D-6E8A-4147-A177-3AD203B41FA5}">
                      <a16:colId xmlns:a16="http://schemas.microsoft.com/office/drawing/2014/main" val="1689937520"/>
                    </a:ext>
                  </a:extLst>
                </a:gridCol>
                <a:gridCol w="6745628">
                  <a:extLst>
                    <a:ext uri="{9D8B030D-6E8A-4147-A177-3AD203B41FA5}">
                      <a16:colId xmlns:a16="http://schemas.microsoft.com/office/drawing/2014/main" val="1968303886"/>
                    </a:ext>
                  </a:extLst>
                </a:gridCol>
                <a:gridCol w="3456384">
                  <a:extLst>
                    <a:ext uri="{9D8B030D-6E8A-4147-A177-3AD203B41FA5}">
                      <a16:colId xmlns:a16="http://schemas.microsoft.com/office/drawing/2014/main" val="4051011040"/>
                    </a:ext>
                  </a:extLst>
                </a:gridCol>
              </a:tblGrid>
              <a:tr h="586087">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917121">
                <a:tc>
                  <a:txBody>
                    <a:bodyPr/>
                    <a:lstStyle/>
                    <a:p>
                      <a:pPr algn="l">
                        <a:lnSpc>
                          <a:spcPct val="100000"/>
                        </a:lnSpc>
                        <a:spcAft>
                          <a:spcPts val="1000"/>
                        </a:spcAft>
                        <a:buNone/>
                      </a:pPr>
                      <a:r>
                        <a:rPr lang="pl-PL" sz="2000" b="1" dirty="0">
                          <a:effectLst/>
                          <a:latin typeface="Lato" panose="020F0502020204030203" pitchFamily="34" charset="0"/>
                          <a:ea typeface="Lato" panose="020F0502020204030203" pitchFamily="34" charset="0"/>
                          <a:cs typeface="Lato" panose="020F0502020204030203" pitchFamily="34" charset="0"/>
                        </a:rPr>
                        <a:t>C.3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1000"/>
                        </a:spcAft>
                        <a:buNone/>
                      </a:pPr>
                      <a:r>
                        <a:rPr lang="pl-PL" sz="2000" b="1" dirty="0">
                          <a:effectLst/>
                          <a:latin typeface="Lato" panose="020F0502020204030203" pitchFamily="34" charset="0"/>
                          <a:ea typeface="Lato" panose="020F0502020204030203" pitchFamily="34" charset="0"/>
                          <a:cs typeface="Lato" panose="020F0502020204030203" pitchFamily="34" charset="0"/>
                        </a:rPr>
                        <a:t>Projekt zakłada wsparcie infrastruktury służącej zwiększeniu dostępności do usług świadczonych w  lokalnej społeczności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12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projekt zakłada wsparcie infrastruktury służącej zwiększeniu dostępności do usług świadczonych w społeczności lokalnej, tzn. czy w zakresie inwestycji w infrastrukturę na potrzeby mieszkań treningowych lub wspomaganych lub z usługami lub ze wsparciem:</a:t>
                      </a:r>
                    </a:p>
                    <a:p>
                      <a:pPr marL="342900" lvl="0" indent="-342900" algn="l">
                        <a:lnSpc>
                          <a:spcPct val="100000"/>
                        </a:lnSpc>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usługi zaplanowane do realizacji w ramach wspartej infrastruktury wpisują się w definicję usług świadczonych w społeczności lokalnej</a:t>
                      </a:r>
                      <a:r>
                        <a:rPr lang="pl-PL" sz="2000" b="0" dirty="0">
                          <a:effectLst/>
                          <a:latin typeface="Lato" panose="020F0502020204030203" pitchFamily="34" charset="0"/>
                          <a:ea typeface="Lato" panose="020F0502020204030203" pitchFamily="34" charset="0"/>
                          <a:cs typeface="Lato" panose="020F0502020204030203" pitchFamily="34" charset="0"/>
                        </a:rPr>
                        <a:t>* i</a:t>
                      </a:r>
                    </a:p>
                    <a:p>
                      <a:pPr marL="342900" lvl="0" indent="-342900" algn="l">
                        <a:lnSpc>
                          <a:spcPct val="100000"/>
                        </a:lnSpc>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nastąpi wzrost liczby miejsc świadczenia usług w społeczności lokalnej u danego wnioskodawcy.</a:t>
                      </a:r>
                    </a:p>
                    <a:p>
                      <a:pPr marL="0" lvl="0" indent="0" algn="l">
                        <a:lnSpc>
                          <a:spcPct val="100000"/>
                        </a:lnSpc>
                        <a:buFont typeface="Symbol" panose="05050102010706020507" pitchFamily="18" charset="2"/>
                        <a:buNone/>
                      </a:pPr>
                      <a:endParaRPr lang="pl-PL" sz="2000" dirty="0">
                        <a:effectLst/>
                        <a:latin typeface="Lato" panose="020F0502020204030203" pitchFamily="34" charset="0"/>
                        <a:ea typeface="Lato" panose="020F0502020204030203" pitchFamily="34" charset="0"/>
                        <a:cs typeface="Lato" panose="020F0502020204030203" pitchFamily="34" charset="0"/>
                      </a:endParaRPr>
                    </a:p>
                    <a:p>
                      <a:pPr marL="0" lvl="0" indent="0" algn="l">
                        <a:lnSpc>
                          <a:spcPct val="100000"/>
                        </a:lnSpc>
                        <a:spcAft>
                          <a:spcPts val="1000"/>
                        </a:spcAft>
                        <a:buFont typeface="Symbol" panose="05050102010706020507" pitchFamily="18" charset="2"/>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i załączniki.</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1000"/>
                        </a:spcAft>
                        <a:buNone/>
                      </a:pPr>
                      <a:r>
                        <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TAK/NIE </a:t>
                      </a:r>
                    </a:p>
                    <a:p>
                      <a:pPr algn="l">
                        <a:lnSpc>
                          <a:spcPct val="100000"/>
                        </a:lnSpc>
                        <a:spcAft>
                          <a:spcPts val="1000"/>
                        </a:spcAft>
                        <a:buNone/>
                      </a:pPr>
                      <a:r>
                        <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(NIE oznacza odrzucenie wniosku)</a:t>
                      </a:r>
                    </a:p>
                    <a:p>
                      <a:pPr algn="l">
                        <a:lnSpc>
                          <a:spcPct val="100000"/>
                        </a:lnSpc>
                        <a:spcAft>
                          <a:spcPts val="1000"/>
                        </a:spcAft>
                        <a:buNone/>
                      </a:pPr>
                      <a:r>
                        <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gn="l">
                        <a:lnSpc>
                          <a:spcPct val="100000"/>
                        </a:lnSpc>
                        <a:spcAft>
                          <a:spcPts val="1000"/>
                        </a:spcAft>
                        <a:buNone/>
                      </a:pPr>
                      <a:r>
                        <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gn="l">
                        <a:lnSpc>
                          <a:spcPct val="100000"/>
                        </a:lnSpc>
                        <a:spcAft>
                          <a:spcPts val="1000"/>
                        </a:spcAft>
                        <a:buNone/>
                      </a:pPr>
                      <a:r>
                        <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p>
                      <a:pPr algn="l">
                        <a:lnSpc>
                          <a:spcPct val="100000"/>
                        </a:lnSpc>
                        <a:spcAft>
                          <a:spcPts val="1000"/>
                        </a:spcAft>
                        <a:buNone/>
                      </a:pPr>
                      <a:endPar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3697422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12C55-2543-76FF-F084-E5A371088F6D}"/>
            </a:ext>
          </a:extLst>
        </p:cNvPr>
        <p:cNvGrpSpPr/>
        <p:nvPr/>
      </p:nvGrpSpPr>
      <p:grpSpPr>
        <a:xfrm>
          <a:off x="0" y="0"/>
          <a:ext cx="0" cy="0"/>
          <a:chOff x="0" y="0"/>
          <a:chExt cx="0" cy="0"/>
        </a:xfrm>
      </p:grpSpPr>
      <p:sp>
        <p:nvSpPr>
          <p:cNvPr id="4" name="Prostokąt: zaokrąglone rogi 3">
            <a:extLst>
              <a:ext uri="{FF2B5EF4-FFF2-40B4-BE49-F238E27FC236}">
                <a16:creationId xmlns:a16="http://schemas.microsoft.com/office/drawing/2014/main" id="{C0DD42D2-CB81-BC74-7A3B-E40423C7D754}"/>
              </a:ext>
            </a:extLst>
          </p:cNvPr>
          <p:cNvSpPr/>
          <p:nvPr/>
        </p:nvSpPr>
        <p:spPr>
          <a:xfrm>
            <a:off x="713250" y="1065425"/>
            <a:ext cx="12199837" cy="638682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07943">
              <a:spcAft>
                <a:spcPts val="1200"/>
              </a:spcAft>
              <a:defRPr/>
            </a:pPr>
            <a:r>
              <a:rPr lang="pl-PL" sz="2400" dirty="0">
                <a:solidFill>
                  <a:schemeClr val="tx1"/>
                </a:solidFill>
                <a:latin typeface="Lato" panose="020F0502020204030203" pitchFamily="34" charset="0"/>
                <a:ea typeface="Lato" panose="020F0502020204030203" pitchFamily="34" charset="0"/>
                <a:cs typeface="Lato" panose="020F0502020204030203" pitchFamily="34" charset="0"/>
              </a:rPr>
              <a:t>Przypis do kryterium C.3 – definicja w rozumieniu Wytycznych EFS+ </a:t>
            </a:r>
          </a:p>
          <a:p>
            <a:pPr defTabSz="1007943">
              <a:spcAft>
                <a:spcPts val="1200"/>
              </a:spcAft>
              <a:defRPr/>
            </a:pPr>
            <a:r>
              <a:rPr lang="pl-PL" sz="2400" dirty="0">
                <a:solidFill>
                  <a:schemeClr val="tx1"/>
                </a:solidFill>
                <a:latin typeface="Lato" panose="020F0502020204030203" pitchFamily="34" charset="0"/>
                <a:ea typeface="Lato" panose="020F0502020204030203" pitchFamily="34" charset="0"/>
                <a:cs typeface="Lato" panose="020F0502020204030203" pitchFamily="34" charset="0"/>
              </a:rPr>
              <a:t>* </a:t>
            </a:r>
            <a:r>
              <a:rPr lang="pl-PL" sz="2400" b="1" dirty="0">
                <a:solidFill>
                  <a:schemeClr val="tx1"/>
                </a:solidFill>
                <a:latin typeface="Lato" panose="020F0502020204030203" pitchFamily="34" charset="0"/>
                <a:ea typeface="Lato" panose="020F0502020204030203" pitchFamily="34" charset="0"/>
                <a:cs typeface="Lato" panose="020F0502020204030203" pitchFamily="34" charset="0"/>
              </a:rPr>
              <a:t>Usługi świadczone w społeczności lokalnej </a:t>
            </a:r>
          </a:p>
          <a:p>
            <a:pPr defTabSz="1007943">
              <a:spcAft>
                <a:spcPts val="1200"/>
              </a:spcAft>
              <a:defRPr/>
            </a:pPr>
            <a:r>
              <a:rPr lang="pl-PL" sz="2400" dirty="0">
                <a:solidFill>
                  <a:schemeClr val="tx1"/>
                </a:solidFill>
                <a:latin typeface="Lato" panose="020F0502020204030203" pitchFamily="34" charset="0"/>
                <a:ea typeface="Lato" panose="020F0502020204030203" pitchFamily="34" charset="0"/>
                <a:cs typeface="Lato" panose="020F0502020204030203" pitchFamily="34" charset="0"/>
              </a:rPr>
              <a:t>- usługi społeczne lub zdrowotne umożliwiające osobom niezależne życie w środowisku lokalnym, a dzieciom życie w rodzinie lub rodzinnej pieczy zastępczej. Usługi te zapobiegają odizolowaniu osób od rodziny lub społeczności lokalnej oraz umożliwiają podtrzymywanie więzi rodzinnych i sąsiedzkich. Są to usługi świadczone w sposób:</a:t>
            </a:r>
          </a:p>
          <a:p>
            <a:pPr marL="377979" indent="-377979" defTabSz="1007943">
              <a:buFont typeface="+mj-lt"/>
              <a:buAutoNum type="alphaLcParenR"/>
              <a:defRPr/>
            </a:pPr>
            <a:r>
              <a:rPr lang="pl-PL" sz="2400" dirty="0">
                <a:solidFill>
                  <a:schemeClr val="tx1"/>
                </a:solidFill>
                <a:latin typeface="Lato" panose="020F0502020204030203" pitchFamily="34" charset="0"/>
                <a:ea typeface="Lato" panose="020F0502020204030203" pitchFamily="34" charset="0"/>
                <a:cs typeface="Lato" panose="020F0502020204030203" pitchFamily="34" charset="0"/>
              </a:rPr>
              <a:t>zindywidualizowany (dostosowany do potrzeb i możliwości danej osoby);</a:t>
            </a:r>
          </a:p>
          <a:p>
            <a:pPr marL="377979" indent="-377979" defTabSz="1007943">
              <a:buFont typeface="+mj-lt"/>
              <a:buAutoNum type="alphaLcParenR"/>
              <a:defRPr/>
            </a:pPr>
            <a:r>
              <a:rPr lang="pl-PL" sz="2400" dirty="0">
                <a:solidFill>
                  <a:schemeClr val="tx1"/>
                </a:solidFill>
                <a:latin typeface="Lato" panose="020F0502020204030203" pitchFamily="34" charset="0"/>
                <a:ea typeface="Lato" panose="020F0502020204030203" pitchFamily="34" charset="0"/>
                <a:cs typeface="Lato" panose="020F0502020204030203" pitchFamily="34" charset="0"/>
              </a:rPr>
              <a:t>umożliwiający odbiorcom tych usług kontrolę nad swoim życiem i nad decyzjami, które ich dotyczą (w zakresie wsparcia dzieci uwzględnianie ich zdania);</a:t>
            </a:r>
          </a:p>
          <a:p>
            <a:pPr marL="377979" indent="-377979" defTabSz="1007943">
              <a:buFont typeface="+mj-lt"/>
              <a:buAutoNum type="alphaLcParenR"/>
              <a:defRPr/>
            </a:pPr>
            <a:r>
              <a:rPr lang="pl-PL" sz="2400" dirty="0">
                <a:solidFill>
                  <a:schemeClr val="tx1"/>
                </a:solidFill>
                <a:latin typeface="Lato" panose="020F0502020204030203" pitchFamily="34" charset="0"/>
                <a:ea typeface="Lato" panose="020F0502020204030203" pitchFamily="34" charset="0"/>
                <a:cs typeface="Lato" panose="020F0502020204030203" pitchFamily="34" charset="0"/>
              </a:rPr>
              <a:t>zapewniający, że odbiorcy usług nie są odizolowani od ogółu społeczności lub nie są zmuszeni do mieszkania razem;</a:t>
            </a:r>
          </a:p>
          <a:p>
            <a:pPr marL="377979" indent="-377979" defTabSz="1007943">
              <a:spcAft>
                <a:spcPts val="1200"/>
              </a:spcAft>
              <a:buFont typeface="+mj-lt"/>
              <a:buAutoNum type="alphaLcParenR"/>
              <a:defRPr/>
            </a:pPr>
            <a:r>
              <a:rPr lang="pl-PL" sz="2400" dirty="0">
                <a:solidFill>
                  <a:schemeClr val="tx1"/>
                </a:solidFill>
                <a:latin typeface="Lato" panose="020F0502020204030203" pitchFamily="34" charset="0"/>
                <a:ea typeface="Lato" panose="020F0502020204030203" pitchFamily="34" charset="0"/>
                <a:cs typeface="Lato" panose="020F0502020204030203" pitchFamily="34" charset="0"/>
              </a:rPr>
              <a:t>gwarantujący, że wymagania organizacyjne nie mają pierwszeństwa przed indywidualnymi potrzebami osoby z niej korzystającej.</a:t>
            </a:r>
          </a:p>
          <a:p>
            <a:pPr defTabSz="1007943">
              <a:defRPr/>
            </a:pPr>
            <a:r>
              <a:rPr lang="pl-PL" sz="2400" dirty="0">
                <a:solidFill>
                  <a:schemeClr val="tx1"/>
                </a:solidFill>
                <a:latin typeface="Lato" panose="020F0502020204030203" pitchFamily="34" charset="0"/>
                <a:ea typeface="Lato" panose="020F0502020204030203" pitchFamily="34" charset="0"/>
                <a:cs typeface="Lato" panose="020F0502020204030203" pitchFamily="34" charset="0"/>
              </a:rPr>
              <a:t>Warunki, o których mowa w lit. a–d, muszą być spełnione łącznie.</a:t>
            </a:r>
          </a:p>
          <a:p>
            <a:pPr defTabSz="1007943">
              <a:defRPr/>
            </a:pPr>
            <a:endParaRPr lang="pl-PL"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sp>
        <p:nvSpPr>
          <p:cNvPr id="2" name="Prostokąt: zaokrąglone rogi 1">
            <a:extLst>
              <a:ext uri="{FF2B5EF4-FFF2-40B4-BE49-F238E27FC236}">
                <a16:creationId xmlns:a16="http://schemas.microsoft.com/office/drawing/2014/main" id="{7D012536-EA8F-8DDB-823F-CE4B86F2A8C8}"/>
              </a:ext>
            </a:extLst>
          </p:cNvPr>
          <p:cNvSpPr/>
          <p:nvPr/>
        </p:nvSpPr>
        <p:spPr>
          <a:xfrm>
            <a:off x="713250" y="251445"/>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(5 z 25)</a:t>
            </a:r>
          </a:p>
          <a:p>
            <a:pPr algn="ctr" defTabSz="574700">
              <a:defRPr/>
            </a:pPr>
            <a:endParaRPr lang="pl-PL" sz="2011" b="1" dirty="0">
              <a:solidFill>
                <a:srgbClr val="002073"/>
              </a:solidFill>
              <a:latin typeface="Calibri" panose="020F0502020204030204"/>
            </a:endParaRPr>
          </a:p>
        </p:txBody>
      </p:sp>
    </p:spTree>
    <p:extLst>
      <p:ext uri="{BB962C8B-B14F-4D97-AF65-F5344CB8AC3E}">
        <p14:creationId xmlns:p14="http://schemas.microsoft.com/office/powerpoint/2010/main" val="4115112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E78E1-37CD-6F12-C434-130E3AFFFE40}"/>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EA99EAA7-F70F-0749-B721-B2F19191A689}"/>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(6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4FF2888D-285D-468E-E247-6A9EF7E9D1A4}"/>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C9D8043A-E168-CE66-A398-DB17CF929AE7}"/>
              </a:ext>
            </a:extLst>
          </p:cNvPr>
          <p:cNvGraphicFramePr>
            <a:graphicFrameLocks noGrp="1"/>
          </p:cNvGraphicFramePr>
          <p:nvPr>
            <p:extLst>
              <p:ext uri="{D42A27DB-BD31-4B8C-83A1-F6EECF244321}">
                <p14:modId xmlns:p14="http://schemas.microsoft.com/office/powerpoint/2010/main" val="218916536"/>
              </p:ext>
            </p:extLst>
          </p:nvPr>
        </p:nvGraphicFramePr>
        <p:xfrm>
          <a:off x="167159" y="813979"/>
          <a:ext cx="13105456" cy="6622010"/>
        </p:xfrm>
        <a:graphic>
          <a:graphicData uri="http://schemas.openxmlformats.org/drawingml/2006/table">
            <a:tbl>
              <a:tblPr firstRow="1" bandRow="1">
                <a:tableStyleId>{00A15C55-8517-42AA-B614-E9B94910E393}</a:tableStyleId>
              </a:tblPr>
              <a:tblGrid>
                <a:gridCol w="1080120">
                  <a:extLst>
                    <a:ext uri="{9D8B030D-6E8A-4147-A177-3AD203B41FA5}">
                      <a16:colId xmlns:a16="http://schemas.microsoft.com/office/drawing/2014/main" val="1408631315"/>
                    </a:ext>
                  </a:extLst>
                </a:gridCol>
                <a:gridCol w="1823324">
                  <a:extLst>
                    <a:ext uri="{9D8B030D-6E8A-4147-A177-3AD203B41FA5}">
                      <a16:colId xmlns:a16="http://schemas.microsoft.com/office/drawing/2014/main" val="1689937520"/>
                    </a:ext>
                  </a:extLst>
                </a:gridCol>
                <a:gridCol w="6299924">
                  <a:extLst>
                    <a:ext uri="{9D8B030D-6E8A-4147-A177-3AD203B41FA5}">
                      <a16:colId xmlns:a16="http://schemas.microsoft.com/office/drawing/2014/main" val="1968303886"/>
                    </a:ext>
                  </a:extLst>
                </a:gridCol>
                <a:gridCol w="3902088">
                  <a:extLst>
                    <a:ext uri="{9D8B030D-6E8A-4147-A177-3AD203B41FA5}">
                      <a16:colId xmlns:a16="http://schemas.microsoft.com/office/drawing/2014/main" val="4051011040"/>
                    </a:ext>
                  </a:extLst>
                </a:gridCol>
              </a:tblGrid>
              <a:tr h="668790">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897468">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C.4</a:t>
                      </a: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Minimalna liczba nowych mieszkań utworzonych w ramach projektu</a:t>
                      </a: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Wnioskodawca przewidział utworzenie minimum jednego nowego mieszkania treningowego lub wspomaganego lub z usługami lub ze wsparciem na obszarze realizacji projektu.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Dopuszcza się inwestycje w infrastrukturę już funkcjonujących mieszkań. Działania w tym zakresie mogą stanowić wyłącznie element projektu i nie wliczają się do określonej w tym kryterium minimalnej liczby nowych mieszkań.</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i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 </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endPar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1563711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1EAAA-80EC-6BAB-577C-D45F3658223B}"/>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707C932-2083-97A6-5582-3483AEB80DAF}"/>
              </a:ext>
            </a:extLst>
          </p:cNvPr>
          <p:cNvSpPr/>
          <p:nvPr/>
        </p:nvSpPr>
        <p:spPr>
          <a:xfrm>
            <a:off x="743223" y="0"/>
            <a:ext cx="11862569" cy="4674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(7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C176BE40-B0BB-EEC7-DBAA-3A7073E1647B}"/>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2A02719A-0C9E-D73C-439B-CA534BF08AC6}"/>
              </a:ext>
            </a:extLst>
          </p:cNvPr>
          <p:cNvGraphicFramePr>
            <a:graphicFrameLocks noGrp="1"/>
          </p:cNvGraphicFramePr>
          <p:nvPr>
            <p:extLst>
              <p:ext uri="{D42A27DB-BD31-4B8C-83A1-F6EECF244321}">
                <p14:modId xmlns:p14="http://schemas.microsoft.com/office/powerpoint/2010/main" val="3215504700"/>
              </p:ext>
            </p:extLst>
          </p:nvPr>
        </p:nvGraphicFramePr>
        <p:xfrm>
          <a:off x="98578" y="489157"/>
          <a:ext cx="13242617" cy="6819071"/>
        </p:xfrm>
        <a:graphic>
          <a:graphicData uri="http://schemas.openxmlformats.org/drawingml/2006/table">
            <a:tbl>
              <a:tblPr firstRow="1" bandRow="1">
                <a:tableStyleId>{00A15C55-8517-42AA-B614-E9B94910E393}</a:tableStyleId>
              </a:tblPr>
              <a:tblGrid>
                <a:gridCol w="1091424">
                  <a:extLst>
                    <a:ext uri="{9D8B030D-6E8A-4147-A177-3AD203B41FA5}">
                      <a16:colId xmlns:a16="http://schemas.microsoft.com/office/drawing/2014/main" val="1408631315"/>
                    </a:ext>
                  </a:extLst>
                </a:gridCol>
                <a:gridCol w="2217517">
                  <a:extLst>
                    <a:ext uri="{9D8B030D-6E8A-4147-A177-3AD203B41FA5}">
                      <a16:colId xmlns:a16="http://schemas.microsoft.com/office/drawing/2014/main" val="1689937520"/>
                    </a:ext>
                  </a:extLst>
                </a:gridCol>
                <a:gridCol w="6639743">
                  <a:extLst>
                    <a:ext uri="{9D8B030D-6E8A-4147-A177-3AD203B41FA5}">
                      <a16:colId xmlns:a16="http://schemas.microsoft.com/office/drawing/2014/main" val="1968303886"/>
                    </a:ext>
                  </a:extLst>
                </a:gridCol>
                <a:gridCol w="3293933">
                  <a:extLst>
                    <a:ext uri="{9D8B030D-6E8A-4147-A177-3AD203B41FA5}">
                      <a16:colId xmlns:a16="http://schemas.microsoft.com/office/drawing/2014/main" val="4051011040"/>
                    </a:ext>
                  </a:extLst>
                </a:gridCol>
              </a:tblGrid>
              <a:tr h="742979">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6076092">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C.5</a:t>
                      </a: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Zapotrzebowanie </a:t>
                      </a:r>
                    </a:p>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na infrastrukturę mieszkaniową</a:t>
                      </a: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W kryterium sprawdzamy, czy:</a:t>
                      </a:r>
                    </a:p>
                    <a:p>
                      <a:pPr marL="342900" lvl="0" indent="-342900">
                        <a:lnSpc>
                          <a:spcPct val="115000"/>
                        </a:lnSpc>
                        <a:buFont typeface="+mj-lt"/>
                        <a:buAutoNum type="arabicParenR"/>
                      </a:pPr>
                      <a:r>
                        <a:rPr lang="pl-PL" sz="2000" dirty="0">
                          <a:effectLst/>
                          <a:latin typeface="Lato" panose="020F0502020204030203" pitchFamily="34" charset="0"/>
                          <a:ea typeface="Lato" panose="020F0502020204030203" pitchFamily="34" charset="0"/>
                          <a:cs typeface="Lato" panose="020F0502020204030203" pitchFamily="34" charset="0"/>
                        </a:rPr>
                        <a:t>wsparcie zaplanowano na podstawie analizy/diagnozy potwierdzającej zapotrzebowanie na infrastrukturę mieszkań treningowych lub wspomaganych lub z usługami lub ze wsparciem, przeprowadzonej w perspektywie minimum 2 letniej, dla obszaru realizacji projektu.</a:t>
                      </a:r>
                    </a:p>
                    <a:p>
                      <a:pPr marL="342900" lvl="0" indent="-342900">
                        <a:lnSpc>
                          <a:spcPct val="115000"/>
                        </a:lnSpc>
                        <a:spcAft>
                          <a:spcPts val="0"/>
                        </a:spcAft>
                        <a:buFont typeface="+mj-lt"/>
                        <a:buAutoNum type="arabicParenR"/>
                      </a:pPr>
                      <a:r>
                        <a:rPr lang="pl-PL" sz="2000" dirty="0">
                          <a:effectLst/>
                          <a:latin typeface="Lato" panose="020F0502020204030203" pitchFamily="34" charset="0"/>
                          <a:ea typeface="Lato" panose="020F0502020204030203" pitchFamily="34" charset="0"/>
                          <a:cs typeface="Lato" panose="020F0502020204030203" pitchFamily="34" charset="0"/>
                        </a:rPr>
                        <a:t>analiza/diagnoza zawiera informacje dot.:</a:t>
                      </a:r>
                    </a:p>
                    <a:p>
                      <a:pPr marL="342900" lvl="0" indent="-342900">
                        <a:lnSpc>
                          <a:spcPct val="115000"/>
                        </a:lnSpc>
                        <a:spcAft>
                          <a:spcPts val="0"/>
                        </a:spcAft>
                        <a:buFont typeface="Calibri" panose="020F0502020204030204" pitchFamily="34" charset="0"/>
                        <a:buChar char="-"/>
                      </a:pPr>
                      <a:r>
                        <a:rPr lang="pl-PL" sz="2000" dirty="0">
                          <a:effectLst/>
                          <a:latin typeface="Lato" panose="020F0502020204030203" pitchFamily="34" charset="0"/>
                          <a:ea typeface="Lato" panose="020F0502020204030203" pitchFamily="34" charset="0"/>
                          <a:cs typeface="Lato" panose="020F0502020204030203" pitchFamily="34" charset="0"/>
                        </a:rPr>
                        <a:t>diagnozy problemów;</a:t>
                      </a:r>
                    </a:p>
                    <a:p>
                      <a:pPr marL="342900" lvl="0" indent="-342900">
                        <a:lnSpc>
                          <a:spcPct val="115000"/>
                        </a:lnSpc>
                        <a:spcAft>
                          <a:spcPts val="0"/>
                        </a:spcAft>
                        <a:buFont typeface="Calibri" panose="020F0502020204030204" pitchFamily="34" charset="0"/>
                        <a:buChar char="-"/>
                      </a:pPr>
                      <a:r>
                        <a:rPr lang="pl-PL" sz="2000" dirty="0">
                          <a:effectLst/>
                          <a:latin typeface="Lato" panose="020F0502020204030203" pitchFamily="34" charset="0"/>
                          <a:ea typeface="Lato" panose="020F0502020204030203" pitchFamily="34" charset="0"/>
                          <a:cs typeface="Lato" panose="020F0502020204030203" pitchFamily="34" charset="0"/>
                        </a:rPr>
                        <a:t>diagnozy potrzeb, w tym np. aktualny stan infrastruktury (w razie konieczności zapotrzebowanie na nowe budynki), liczba mieszkań danego typu oraz liczba miejsc/osób w nich przebywających, liczba osób oczekujących na mieszkanie danego typu;</a:t>
                      </a:r>
                    </a:p>
                    <a:p>
                      <a:pPr marL="342900" lvl="0" indent="-342900">
                        <a:lnSpc>
                          <a:spcPct val="115000"/>
                        </a:lnSpc>
                        <a:spcAft>
                          <a:spcPts val="0"/>
                        </a:spcAft>
                        <a:buFont typeface="Calibri" panose="020F0502020204030204" pitchFamily="34" charset="0"/>
                        <a:buChar char="-"/>
                      </a:pPr>
                      <a:r>
                        <a:rPr lang="pl-PL" sz="2000" dirty="0">
                          <a:effectLst/>
                          <a:latin typeface="Lato" panose="020F0502020204030203" pitchFamily="34" charset="0"/>
                          <a:ea typeface="Lato" panose="020F0502020204030203" pitchFamily="34" charset="0"/>
                          <a:cs typeface="Lato" panose="020F0502020204030203" pitchFamily="34" charset="0"/>
                        </a:rPr>
                        <a:t>analizy trendów demograficznych;</a:t>
                      </a:r>
                    </a:p>
                    <a:p>
                      <a:pPr marL="342900" lvl="0" indent="-342900">
                        <a:lnSpc>
                          <a:spcPct val="115000"/>
                        </a:lnSpc>
                        <a:spcAft>
                          <a:spcPts val="0"/>
                        </a:spcAft>
                        <a:buFont typeface="Calibri" panose="020F0502020204030204" pitchFamily="34" charset="0"/>
                        <a:buChar char="-"/>
                      </a:pPr>
                      <a:r>
                        <a:rPr lang="pl-PL" sz="2000" dirty="0">
                          <a:effectLst/>
                          <a:latin typeface="Lato" panose="020F0502020204030203" pitchFamily="34" charset="0"/>
                          <a:ea typeface="Lato" panose="020F0502020204030203" pitchFamily="34" charset="0"/>
                          <a:cs typeface="Lato" panose="020F0502020204030203" pitchFamily="34" charset="0"/>
                        </a:rPr>
                        <a:t>poziomu dostępności usług;</a:t>
                      </a:r>
                    </a:p>
                    <a:p>
                      <a:pPr marL="342900" lvl="0" indent="-342900">
                        <a:lnSpc>
                          <a:spcPct val="115000"/>
                        </a:lnSpc>
                        <a:spcAft>
                          <a:spcPts val="1000"/>
                        </a:spcAft>
                        <a:buFont typeface="Calibri" panose="020F0502020204030204" pitchFamily="34" charset="0"/>
                        <a:buChar char="-"/>
                      </a:pPr>
                      <a:r>
                        <a:rPr lang="pl-PL" sz="2000" dirty="0">
                          <a:effectLst/>
                          <a:latin typeface="Lato" panose="020F0502020204030203" pitchFamily="34" charset="0"/>
                          <a:ea typeface="Lato" panose="020F0502020204030203" pitchFamily="34" charset="0"/>
                          <a:cs typeface="Lato" panose="020F0502020204030203" pitchFamily="34" charset="0"/>
                        </a:rPr>
                        <a:t>oczekiwanych rezultatów.</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 </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endPar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3607557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C8E22-4CD5-8407-FDA5-2F5932CDC0FB}"/>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67CCD9DA-36E7-10D9-9D05-F437D34692B6}"/>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(8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D9A64F49-AC99-F8E3-7A10-A2DBC3A2D4BC}"/>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2CE2E438-DC2A-3F95-1FD6-2A59E244FC72}"/>
              </a:ext>
            </a:extLst>
          </p:cNvPr>
          <p:cNvGraphicFramePr>
            <a:graphicFrameLocks noGrp="1"/>
          </p:cNvGraphicFramePr>
          <p:nvPr>
            <p:extLst>
              <p:ext uri="{D42A27DB-BD31-4B8C-83A1-F6EECF244321}">
                <p14:modId xmlns:p14="http://schemas.microsoft.com/office/powerpoint/2010/main" val="4277611267"/>
              </p:ext>
            </p:extLst>
          </p:nvPr>
        </p:nvGraphicFramePr>
        <p:xfrm>
          <a:off x="167159" y="813979"/>
          <a:ext cx="13105456" cy="6497222"/>
        </p:xfrm>
        <a:graphic>
          <a:graphicData uri="http://schemas.openxmlformats.org/drawingml/2006/table">
            <a:tbl>
              <a:tblPr firstRow="1" bandRow="1">
                <a:tableStyleId>{00A15C55-8517-42AA-B614-E9B94910E393}</a:tableStyleId>
              </a:tblPr>
              <a:tblGrid>
                <a:gridCol w="1080120">
                  <a:extLst>
                    <a:ext uri="{9D8B030D-6E8A-4147-A177-3AD203B41FA5}">
                      <a16:colId xmlns:a16="http://schemas.microsoft.com/office/drawing/2014/main" val="1408631315"/>
                    </a:ext>
                  </a:extLst>
                </a:gridCol>
                <a:gridCol w="1872208">
                  <a:extLst>
                    <a:ext uri="{9D8B030D-6E8A-4147-A177-3AD203B41FA5}">
                      <a16:colId xmlns:a16="http://schemas.microsoft.com/office/drawing/2014/main" val="1689937520"/>
                    </a:ext>
                  </a:extLst>
                </a:gridCol>
                <a:gridCol w="7200800">
                  <a:extLst>
                    <a:ext uri="{9D8B030D-6E8A-4147-A177-3AD203B41FA5}">
                      <a16:colId xmlns:a16="http://schemas.microsoft.com/office/drawing/2014/main" val="1968303886"/>
                    </a:ext>
                  </a:extLst>
                </a:gridCol>
                <a:gridCol w="2952328">
                  <a:extLst>
                    <a:ext uri="{9D8B030D-6E8A-4147-A177-3AD203B41FA5}">
                      <a16:colId xmlns:a16="http://schemas.microsoft.com/office/drawing/2014/main" val="4051011040"/>
                    </a:ext>
                  </a:extLst>
                </a:gridCol>
              </a:tblGrid>
              <a:tr h="954362">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467880">
                <a:tc>
                  <a:txBody>
                    <a:bodyPr/>
                    <a:lstStyle/>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buNone/>
                      </a:pPr>
                      <a:endParaRPr lang="pl-PL" sz="1800" dirty="0">
                        <a:effectLst/>
                        <a:latin typeface="Lato" panose="020F0502020204030203" pitchFamily="34" charset="0"/>
                        <a:ea typeface="Lato" panose="020F0502020204030203" pitchFamily="34" charset="0"/>
                        <a:cs typeface="Lato" panose="020F0502020204030203" pitchFamily="34" charset="0"/>
                      </a:endParaRP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Analiza/diagnoza może zostać przeprowadzona na podstawie dostępnych dokumentów/danych m.in.: Ocena zasobów pomocy społecznej w województwie kujawsko-pomorskim, Strategia polityki społecznej województwa kujawsko-pomorskiego do roku 2030, Regionalny Plan Rozwoju Usług Społecznych i </a:t>
                      </a:r>
                      <a:r>
                        <a:rPr lang="pl-PL" sz="2000" dirty="0" err="1">
                          <a:effectLst/>
                          <a:latin typeface="Lato" panose="020F0502020204030203" pitchFamily="34" charset="0"/>
                          <a:ea typeface="Lato" panose="020F0502020204030203" pitchFamily="34" charset="0"/>
                          <a:cs typeface="Lato" panose="020F0502020204030203" pitchFamily="34" charset="0"/>
                        </a:rPr>
                        <a:t>Deinstytucjonalizacji</a:t>
                      </a:r>
                      <a:r>
                        <a:rPr lang="pl-PL" sz="2000" b="1" dirty="0">
                          <a:effectLst/>
                          <a:latin typeface="Lato" panose="020F0502020204030203" pitchFamily="34" charset="0"/>
                          <a:ea typeface="Lato" panose="020F0502020204030203" pitchFamily="34" charset="0"/>
                          <a:cs typeface="Lato" panose="020F0502020204030203" pitchFamily="34" charset="0"/>
                        </a:rPr>
                        <a:t>, </a:t>
                      </a:r>
                      <a:r>
                        <a:rPr lang="pl-PL" sz="2000" dirty="0">
                          <a:effectLst/>
                          <a:latin typeface="Lato" panose="020F0502020204030203" pitchFamily="34" charset="0"/>
                          <a:ea typeface="Lato" panose="020F0502020204030203" pitchFamily="34" charset="0"/>
                          <a:cs typeface="Lato" panose="020F0502020204030203" pitchFamily="34" charset="0"/>
                        </a:rPr>
                        <a:t>dane ROPS w Toruniu dostępne na stronie internetowej, lokalne strategie, dane GUS.</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Analiza/Diagnoza może stanowić element Studium Wykonalności/Planu Inwestycji lub oddzielny załącznik do wniosku o dofinansowanie projektu.</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a:t>
                      </a:r>
                      <a:br>
                        <a:rPr lang="pl-PL" sz="2000" dirty="0">
                          <a:effectLst/>
                          <a:latin typeface="Lato" panose="020F0502020204030203" pitchFamily="34" charset="0"/>
                          <a:ea typeface="Lato" panose="020F0502020204030203" pitchFamily="34" charset="0"/>
                          <a:cs typeface="Lato" panose="020F0502020204030203" pitchFamily="34" charset="0"/>
                        </a:rPr>
                      </a:br>
                      <a:r>
                        <a:rPr lang="pl-PL" sz="2000" dirty="0">
                          <a:effectLst/>
                          <a:latin typeface="Lato" panose="020F0502020204030203" pitchFamily="34" charset="0"/>
                          <a:ea typeface="Lato" panose="020F0502020204030203" pitchFamily="34" charset="0"/>
                          <a:cs typeface="Lato" panose="020F0502020204030203" pitchFamily="34" charset="0"/>
                        </a:rPr>
                        <a:t>o dofinansowanie projektu lub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endPar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2614773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210FB-F7D1-B100-D366-A9ADA707F74D}"/>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BEE1D425-F557-E6B4-46FB-180EC7A9ABD8}"/>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(9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C9EA23B7-D045-6A88-5AE8-F1C385B2B845}"/>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253F3CE0-7FC7-7E79-B794-579B1DC96994}"/>
              </a:ext>
            </a:extLst>
          </p:cNvPr>
          <p:cNvGraphicFramePr>
            <a:graphicFrameLocks noGrp="1"/>
          </p:cNvGraphicFramePr>
          <p:nvPr>
            <p:extLst>
              <p:ext uri="{D42A27DB-BD31-4B8C-83A1-F6EECF244321}">
                <p14:modId xmlns:p14="http://schemas.microsoft.com/office/powerpoint/2010/main" val="667810105"/>
              </p:ext>
            </p:extLst>
          </p:nvPr>
        </p:nvGraphicFramePr>
        <p:xfrm>
          <a:off x="167159" y="813979"/>
          <a:ext cx="13105456" cy="6298641"/>
        </p:xfrm>
        <a:graphic>
          <a:graphicData uri="http://schemas.openxmlformats.org/drawingml/2006/table">
            <a:tbl>
              <a:tblPr firstRow="1" bandRow="1">
                <a:tableStyleId>{00A15C55-8517-42AA-B614-E9B94910E393}</a:tableStyleId>
              </a:tblPr>
              <a:tblGrid>
                <a:gridCol w="1080120">
                  <a:extLst>
                    <a:ext uri="{9D8B030D-6E8A-4147-A177-3AD203B41FA5}">
                      <a16:colId xmlns:a16="http://schemas.microsoft.com/office/drawing/2014/main" val="1408631315"/>
                    </a:ext>
                  </a:extLst>
                </a:gridCol>
                <a:gridCol w="2232248">
                  <a:extLst>
                    <a:ext uri="{9D8B030D-6E8A-4147-A177-3AD203B41FA5}">
                      <a16:colId xmlns:a16="http://schemas.microsoft.com/office/drawing/2014/main" val="1689937520"/>
                    </a:ext>
                  </a:extLst>
                </a:gridCol>
                <a:gridCol w="6408712">
                  <a:extLst>
                    <a:ext uri="{9D8B030D-6E8A-4147-A177-3AD203B41FA5}">
                      <a16:colId xmlns:a16="http://schemas.microsoft.com/office/drawing/2014/main" val="1968303886"/>
                    </a:ext>
                  </a:extLst>
                </a:gridCol>
                <a:gridCol w="3384376">
                  <a:extLst>
                    <a:ext uri="{9D8B030D-6E8A-4147-A177-3AD203B41FA5}">
                      <a16:colId xmlns:a16="http://schemas.microsoft.com/office/drawing/2014/main" val="4051011040"/>
                    </a:ext>
                  </a:extLst>
                </a:gridCol>
              </a:tblGrid>
              <a:tr h="632119">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574099">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C.6</a:t>
                      </a: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dirty="0">
                          <a:effectLst/>
                          <a:latin typeface="Lato" panose="020F0502020204030203" pitchFamily="34" charset="0"/>
                          <a:ea typeface="Lato" panose="020F0502020204030203" pitchFamily="34" charset="0"/>
                          <a:cs typeface="Lato" panose="020F0502020204030203" pitchFamily="34" charset="0"/>
                        </a:rPr>
                        <a:t>Liczba mieszkań w nieruchomości</a:t>
                      </a:r>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w projekcie został spełniony dopuszczalny limit lokali w nieruchomości:</a:t>
                      </a:r>
                    </a:p>
                    <a:p>
                      <a:pPr marL="342900" lvl="0" indent="-342900">
                        <a:lnSpc>
                          <a:spcPct val="115000"/>
                        </a:lnSpc>
                        <a:buFont typeface="+mj-lt"/>
                        <a:buAutoNum type="alphaLcParenR"/>
                      </a:pPr>
                      <a:r>
                        <a:rPr lang="pl-PL" sz="2000" dirty="0">
                          <a:effectLst/>
                          <a:latin typeface="Lato" panose="020F0502020204030203" pitchFamily="34" charset="0"/>
                          <a:ea typeface="Lato" panose="020F0502020204030203" pitchFamily="34" charset="0"/>
                          <a:cs typeface="Lato" panose="020F0502020204030203" pitchFamily="34" charset="0"/>
                        </a:rPr>
                        <a:t>w przypadku nieruchomości, w której znajduje się do 8 lokali włącznie, mieszkania treningowe lub wspomagane lub z usługami lub ze wsparciem mogą stanowić 50% lokali;</a:t>
                      </a:r>
                    </a:p>
                    <a:p>
                      <a:pPr marL="342900" lvl="0" indent="-342900">
                        <a:lnSpc>
                          <a:spcPct val="115000"/>
                        </a:lnSpc>
                        <a:buFont typeface="+mj-lt"/>
                        <a:buAutoNum type="alphaLcParenR"/>
                      </a:pPr>
                      <a:r>
                        <a:rPr lang="pl-PL" sz="2000" dirty="0">
                          <a:effectLst/>
                          <a:latin typeface="Lato" panose="020F0502020204030203" pitchFamily="34" charset="0"/>
                          <a:ea typeface="Lato" panose="020F0502020204030203" pitchFamily="34" charset="0"/>
                          <a:cs typeface="Lato" panose="020F0502020204030203" pitchFamily="34" charset="0"/>
                        </a:rPr>
                        <a:t>w przypadku nieruchomości, w której znajduje się więcej niż 8 lokali, maksymalna liczba mieszkań treningowych lub wspomaganych lub z usługami lub ze wsparciem wynosi 4 i 25% nadwyżki liczby lokali powyżej 4;</a:t>
                      </a:r>
                    </a:p>
                    <a:p>
                      <a:pPr marL="0" lvl="0" indent="0">
                        <a:lnSpc>
                          <a:spcPct val="115000"/>
                        </a:lnSpc>
                        <a:buFont typeface="+mj-lt"/>
                        <a:buNone/>
                      </a:pPr>
                      <a:endParaRPr lang="pl-PL" sz="2000" dirty="0">
                        <a:effectLst/>
                        <a:latin typeface="Lato" panose="020F0502020204030203" pitchFamily="34" charset="0"/>
                        <a:ea typeface="Lato" panose="020F0502020204030203" pitchFamily="34" charset="0"/>
                        <a:cs typeface="Lato" panose="020F0502020204030203" pitchFamily="34" charset="0"/>
                      </a:endParaRPr>
                    </a:p>
                    <a:p>
                      <a:pPr>
                        <a:lnSpc>
                          <a:spcPct val="115000"/>
                        </a:lnSpc>
                        <a:spcAft>
                          <a:spcPts val="0"/>
                        </a:spcAft>
                        <a:buNone/>
                      </a:pPr>
                      <a:endParaRPr lang="pl-PL" sz="20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 </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endParaRPr lang="pl-PL" sz="20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361224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8C2E1-F48B-CBDD-BC40-A1FEBFD81469}"/>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6DB6F512-9010-24EC-8542-5B30B3B3CC00}"/>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(10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41B9DD0F-23E7-C073-D862-36B112DC1DB3}"/>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3B538428-ABB1-9DE8-B278-26EA0D19D648}"/>
              </a:ext>
            </a:extLst>
          </p:cNvPr>
          <p:cNvGraphicFramePr>
            <a:graphicFrameLocks noGrp="1"/>
          </p:cNvGraphicFramePr>
          <p:nvPr>
            <p:extLst>
              <p:ext uri="{D42A27DB-BD31-4B8C-83A1-F6EECF244321}">
                <p14:modId xmlns:p14="http://schemas.microsoft.com/office/powerpoint/2010/main" val="3616179551"/>
              </p:ext>
            </p:extLst>
          </p:nvPr>
        </p:nvGraphicFramePr>
        <p:xfrm>
          <a:off x="190262" y="813979"/>
          <a:ext cx="13105456" cy="4773593"/>
        </p:xfrm>
        <a:graphic>
          <a:graphicData uri="http://schemas.openxmlformats.org/drawingml/2006/table">
            <a:tbl>
              <a:tblPr firstRow="1" bandRow="1">
                <a:tableStyleId>{00A15C55-8517-42AA-B614-E9B94910E393}</a:tableStyleId>
              </a:tblPr>
              <a:tblGrid>
                <a:gridCol w="1152128">
                  <a:extLst>
                    <a:ext uri="{9D8B030D-6E8A-4147-A177-3AD203B41FA5}">
                      <a16:colId xmlns:a16="http://schemas.microsoft.com/office/drawing/2014/main" val="1408631315"/>
                    </a:ext>
                  </a:extLst>
                </a:gridCol>
                <a:gridCol w="1368152">
                  <a:extLst>
                    <a:ext uri="{9D8B030D-6E8A-4147-A177-3AD203B41FA5}">
                      <a16:colId xmlns:a16="http://schemas.microsoft.com/office/drawing/2014/main" val="1689937520"/>
                    </a:ext>
                  </a:extLst>
                </a:gridCol>
                <a:gridCol w="7632848">
                  <a:extLst>
                    <a:ext uri="{9D8B030D-6E8A-4147-A177-3AD203B41FA5}">
                      <a16:colId xmlns:a16="http://schemas.microsoft.com/office/drawing/2014/main" val="1968303886"/>
                    </a:ext>
                  </a:extLst>
                </a:gridCol>
                <a:gridCol w="2952328">
                  <a:extLst>
                    <a:ext uri="{9D8B030D-6E8A-4147-A177-3AD203B41FA5}">
                      <a16:colId xmlns:a16="http://schemas.microsoft.com/office/drawing/2014/main" val="4051011040"/>
                    </a:ext>
                  </a:extLst>
                </a:gridCol>
              </a:tblGrid>
              <a:tr h="445743">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3744251">
                <a:tc>
                  <a:txBody>
                    <a:bodyPr/>
                    <a:lstStyle/>
                    <a:p>
                      <a:pPr algn="l"/>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54013" lvl="0" indent="-354013">
                        <a:lnSpc>
                          <a:spcPct val="115000"/>
                        </a:lnSpc>
                        <a:buFont typeface="+mj-lt"/>
                        <a:buAutoNum type="alphaLcParenR" startAt="3"/>
                      </a:pPr>
                      <a:r>
                        <a:rPr lang="pl-PL" sz="2000" dirty="0">
                          <a:effectLst/>
                          <a:latin typeface="Lato" panose="020F0502020204030203" pitchFamily="34" charset="0"/>
                          <a:ea typeface="Lato" panose="020F0502020204030203" pitchFamily="34" charset="0"/>
                          <a:cs typeface="Lato" panose="020F0502020204030203" pitchFamily="34" charset="0"/>
                        </a:rPr>
                        <a:t>w przypadku mieszkań jednoosobowych w nieruchomości, w której znajduje się do 8 lokali włącznie, mieszkania treningowe lub wspomagane lub z usługami lub ze wsparciem mogą stanowić 100% lokali;</a:t>
                      </a:r>
                    </a:p>
                    <a:p>
                      <a:pPr marL="342900" lvl="0" indent="-342900">
                        <a:lnSpc>
                          <a:spcPct val="115000"/>
                        </a:lnSpc>
                        <a:spcAft>
                          <a:spcPts val="1000"/>
                        </a:spcAft>
                        <a:buFont typeface="+mj-lt"/>
                        <a:buAutoNum type="alphaLcParenR" startAt="3"/>
                      </a:pPr>
                      <a:r>
                        <a:rPr lang="pl-PL" sz="2000" dirty="0">
                          <a:effectLst/>
                          <a:latin typeface="Lato" panose="020F0502020204030203" pitchFamily="34" charset="0"/>
                          <a:ea typeface="Lato" panose="020F0502020204030203" pitchFamily="34" charset="0"/>
                          <a:cs typeface="Lato" panose="020F0502020204030203" pitchFamily="34" charset="0"/>
                        </a:rPr>
                        <a:t>w przypadku mieszkań jednoosobowych w nieruchomości, w której znajduje się więcej niż 8 lokali, maksymalna liczba mieszkań treningowych lub wspomaganych lub z usługami lub ze wsparciem wynosi 8 i 25% nadwyżki liczby lokali powyżej 8*.</a:t>
                      </a:r>
                    </a:p>
                    <a:p>
                      <a:pPr marL="0" marR="0" lvl="0" indent="0" algn="l" defTabSz="1266984" rtl="0" eaLnBrk="1" fontAlgn="auto" latinLnBrk="0" hangingPunct="1">
                        <a:lnSpc>
                          <a:spcPct val="115000"/>
                        </a:lnSpc>
                        <a:spcBef>
                          <a:spcPts val="0"/>
                        </a:spcBef>
                        <a:spcAft>
                          <a:spcPts val="1000"/>
                        </a:spcAft>
                        <a:buClrTx/>
                        <a:buSzTx/>
                        <a:buFont typeface="+mj-lt"/>
                        <a:buNone/>
                        <a:tabLst/>
                        <a:defRPr/>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a:t>
                      </a:r>
                      <a:br>
                        <a:rPr lang="pl-PL" sz="2000" dirty="0">
                          <a:effectLst/>
                          <a:latin typeface="Lato" panose="020F0502020204030203" pitchFamily="34" charset="0"/>
                          <a:ea typeface="Lato" panose="020F0502020204030203" pitchFamily="34" charset="0"/>
                          <a:cs typeface="Lato" panose="020F0502020204030203" pitchFamily="34" charset="0"/>
                        </a:rPr>
                      </a:br>
                      <a:r>
                        <a:rPr lang="pl-PL" sz="2000" dirty="0">
                          <a:effectLst/>
                          <a:latin typeface="Lato" panose="020F0502020204030203" pitchFamily="34" charset="0"/>
                          <a:ea typeface="Lato" panose="020F0502020204030203" pitchFamily="34" charset="0"/>
                          <a:cs typeface="Lato" panose="020F0502020204030203" pitchFamily="34" charset="0"/>
                        </a:rPr>
                        <a:t>o dofinansowanie projektu lub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endParaRPr lang="pl-PL" sz="2000" dirty="0">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
        <p:nvSpPr>
          <p:cNvPr id="3" name="pole tekstowe 2">
            <a:extLst>
              <a:ext uri="{FF2B5EF4-FFF2-40B4-BE49-F238E27FC236}">
                <a16:creationId xmlns:a16="http://schemas.microsoft.com/office/drawing/2014/main" id="{FD345D30-1D09-1375-E00B-1F1FA804AE5E}"/>
              </a:ext>
            </a:extLst>
          </p:cNvPr>
          <p:cNvSpPr txBox="1"/>
          <p:nvPr/>
        </p:nvSpPr>
        <p:spPr>
          <a:xfrm>
            <a:off x="167159" y="5638827"/>
            <a:ext cx="13105455" cy="1828193"/>
          </a:xfrm>
          <a:prstGeom prst="rect">
            <a:avLst/>
          </a:prstGeom>
          <a:noFill/>
        </p:spPr>
        <p:txBody>
          <a:bodyPr wrap="square">
            <a:spAutoFit/>
          </a:bodyPr>
          <a:lstStyle/>
          <a:p>
            <a:pPr marL="0" marR="0" lvl="0" indent="0" algn="l" defTabSz="1266984" rtl="0" eaLnBrk="1" fontAlgn="auto" latinLnBrk="0" hangingPunct="1">
              <a:lnSpc>
                <a:spcPct val="115000"/>
              </a:lnSpc>
              <a:spcBef>
                <a:spcPts val="0"/>
              </a:spcBef>
              <a:spcAft>
                <a:spcPts val="0"/>
              </a:spcAft>
              <a:buClrTx/>
              <a:buSzTx/>
              <a:buFontTx/>
              <a:buNone/>
              <a:tabLst/>
              <a:defRPr/>
            </a:pPr>
            <a:r>
              <a:rPr kumimoji="0" lang="pl-PL" sz="20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*W przypadku, gdy wynik obliczeń dotyczący limitu lokali w nieruchomości (podpunkt b i d) nie jest liczbą całkowitą, należy dokonać zaokrąglenia „w dół” (niezależnie od wartości występujących po przecinku). Przykład: Jeżeli liczba mieszkań w nieruchomości wynosi 11, wówczas maksymalna liczba mieszkań treningowych lub wspomaganych lub z usługami lub ze wsparciem wynosi 4 + (7*25%) = 5,75. W takiej sytuacji należy uznać, iż dopuszczalna liczba lokali w nieruchomości jest nie większa niż 5.</a:t>
            </a:r>
          </a:p>
        </p:txBody>
      </p:sp>
    </p:spTree>
    <p:extLst>
      <p:ext uri="{BB962C8B-B14F-4D97-AF65-F5344CB8AC3E}">
        <p14:creationId xmlns:p14="http://schemas.microsoft.com/office/powerpoint/2010/main" val="3700511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369E6-A0BD-46AE-6D28-162EE1283786}"/>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BEB5E9F5-7AC6-1C08-54F8-5B71B16C619E}"/>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(11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529583A2-693A-2921-6675-DE643C757607}"/>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C6415011-FFD5-5B99-EE24-D6E36E058FEC}"/>
              </a:ext>
            </a:extLst>
          </p:cNvPr>
          <p:cNvGraphicFramePr>
            <a:graphicFrameLocks noGrp="1"/>
          </p:cNvGraphicFramePr>
          <p:nvPr>
            <p:extLst>
              <p:ext uri="{D42A27DB-BD31-4B8C-83A1-F6EECF244321}">
                <p14:modId xmlns:p14="http://schemas.microsoft.com/office/powerpoint/2010/main" val="3809716193"/>
              </p:ext>
            </p:extLst>
          </p:nvPr>
        </p:nvGraphicFramePr>
        <p:xfrm>
          <a:off x="314191" y="971525"/>
          <a:ext cx="12886415" cy="6233967"/>
        </p:xfrm>
        <a:graphic>
          <a:graphicData uri="http://schemas.openxmlformats.org/drawingml/2006/table">
            <a:tbl>
              <a:tblPr firstRow="1" bandRow="1">
                <a:tableStyleId>{00A15C55-8517-42AA-B614-E9B94910E393}</a:tableStyleId>
              </a:tblPr>
              <a:tblGrid>
                <a:gridCol w="1077104">
                  <a:extLst>
                    <a:ext uri="{9D8B030D-6E8A-4147-A177-3AD203B41FA5}">
                      <a16:colId xmlns:a16="http://schemas.microsoft.com/office/drawing/2014/main" val="1408631315"/>
                    </a:ext>
                  </a:extLst>
                </a:gridCol>
                <a:gridCol w="2016224">
                  <a:extLst>
                    <a:ext uri="{9D8B030D-6E8A-4147-A177-3AD203B41FA5}">
                      <a16:colId xmlns:a16="http://schemas.microsoft.com/office/drawing/2014/main" val="1689937520"/>
                    </a:ext>
                  </a:extLst>
                </a:gridCol>
                <a:gridCol w="5760640">
                  <a:extLst>
                    <a:ext uri="{9D8B030D-6E8A-4147-A177-3AD203B41FA5}">
                      <a16:colId xmlns:a16="http://schemas.microsoft.com/office/drawing/2014/main" val="1968303886"/>
                    </a:ext>
                  </a:extLst>
                </a:gridCol>
                <a:gridCol w="4032447">
                  <a:extLst>
                    <a:ext uri="{9D8B030D-6E8A-4147-A177-3AD203B41FA5}">
                      <a16:colId xmlns:a16="http://schemas.microsoft.com/office/drawing/2014/main" val="4051011040"/>
                    </a:ext>
                  </a:extLst>
                </a:gridCol>
              </a:tblGrid>
              <a:tr h="624785">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509425">
                <a:tc>
                  <a:txBody>
                    <a:bodyPr/>
                    <a:lstStyle/>
                    <a:p>
                      <a:pPr algn="l"/>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C.7</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Liczba miejsc w mieszkaniu/ach</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liczba miejsc w mieszkaniu treningowym lub wspomaganym lub z usługami lub ze wsparciem jest nie większa niż 3, chyba że większa liczba miejsc wynika z faktu bycia rodziną w rozumieniu ustawy z dnia 12 marca 2004 r. o pomocy społecznej (Dz. U.  z  2024  r. poz. 1283, z </a:t>
                      </a:r>
                      <a:r>
                        <a:rPr lang="pl-PL" sz="2000" dirty="0" err="1">
                          <a:effectLst/>
                          <a:latin typeface="Lato" panose="020F0502020204030203" pitchFamily="34" charset="0"/>
                          <a:ea typeface="Lato" panose="020F0502020204030203" pitchFamily="34" charset="0"/>
                          <a:cs typeface="Lato" panose="020F0502020204030203" pitchFamily="34" charset="0"/>
                        </a:rPr>
                        <a:t>późn</a:t>
                      </a:r>
                      <a:r>
                        <a:rPr lang="pl-PL" sz="2000" dirty="0">
                          <a:effectLst/>
                          <a:latin typeface="Lato" panose="020F0502020204030203" pitchFamily="34" charset="0"/>
                          <a:ea typeface="Lato" panose="020F0502020204030203" pitchFamily="34" charset="0"/>
                          <a:cs typeface="Lato" panose="020F0502020204030203" pitchFamily="34" charset="0"/>
                        </a:rPr>
                        <a:t>. zm.).</a:t>
                      </a:r>
                    </a:p>
                    <a:p>
                      <a:pPr algn="l">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lub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TAK/NIE/NIE DOTYCZY</a:t>
                      </a:r>
                    </a:p>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 (wartość logiczna: „TAK” lub „NIE DOTYCZY”).</a:t>
                      </a:r>
                    </a:p>
                    <a:p>
                      <a:pPr algn="l">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175124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77CC9-3AD6-C54E-1C12-496A43DFC446}"/>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BAA6B1FA-313D-00A4-9630-01918441CFF2}"/>
              </a:ext>
            </a:extLst>
          </p:cNvPr>
          <p:cNvSpPr/>
          <p:nvPr/>
        </p:nvSpPr>
        <p:spPr>
          <a:xfrm>
            <a:off x="743223" y="0"/>
            <a:ext cx="11862569" cy="6114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(12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ACF0E153-ED64-1481-C70E-74CBD5C92C6F}"/>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6B5553B6-15BA-4F7A-6E81-6273E3C51509}"/>
              </a:ext>
            </a:extLst>
          </p:cNvPr>
          <p:cNvGraphicFramePr>
            <a:graphicFrameLocks noGrp="1"/>
          </p:cNvGraphicFramePr>
          <p:nvPr>
            <p:extLst>
              <p:ext uri="{D42A27DB-BD31-4B8C-83A1-F6EECF244321}">
                <p14:modId xmlns:p14="http://schemas.microsoft.com/office/powerpoint/2010/main" val="4263032188"/>
              </p:ext>
            </p:extLst>
          </p:nvPr>
        </p:nvGraphicFramePr>
        <p:xfrm>
          <a:off x="167159" y="467469"/>
          <a:ext cx="13105455" cy="6942462"/>
        </p:xfrm>
        <a:graphic>
          <a:graphicData uri="http://schemas.openxmlformats.org/drawingml/2006/table">
            <a:tbl>
              <a:tblPr firstRow="1" bandRow="1">
                <a:tableStyleId>{00A15C55-8517-42AA-B614-E9B94910E393}</a:tableStyleId>
              </a:tblPr>
              <a:tblGrid>
                <a:gridCol w="1053492">
                  <a:extLst>
                    <a:ext uri="{9D8B030D-6E8A-4147-A177-3AD203B41FA5}">
                      <a16:colId xmlns:a16="http://schemas.microsoft.com/office/drawing/2014/main" val="1408631315"/>
                    </a:ext>
                  </a:extLst>
                </a:gridCol>
                <a:gridCol w="1610804">
                  <a:extLst>
                    <a:ext uri="{9D8B030D-6E8A-4147-A177-3AD203B41FA5}">
                      <a16:colId xmlns:a16="http://schemas.microsoft.com/office/drawing/2014/main" val="1689937520"/>
                    </a:ext>
                  </a:extLst>
                </a:gridCol>
                <a:gridCol w="7272808">
                  <a:extLst>
                    <a:ext uri="{9D8B030D-6E8A-4147-A177-3AD203B41FA5}">
                      <a16:colId xmlns:a16="http://schemas.microsoft.com/office/drawing/2014/main" val="1968303886"/>
                    </a:ext>
                  </a:extLst>
                </a:gridCol>
                <a:gridCol w="3168351">
                  <a:extLst>
                    <a:ext uri="{9D8B030D-6E8A-4147-A177-3AD203B41FA5}">
                      <a16:colId xmlns:a16="http://schemas.microsoft.com/office/drawing/2014/main" val="4051011040"/>
                    </a:ext>
                  </a:extLst>
                </a:gridCol>
              </a:tblGrid>
              <a:tr h="548315">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509425">
                <a:tc>
                  <a:txBody>
                    <a:bodyPr/>
                    <a:lstStyle/>
                    <a:p>
                      <a:pPr algn="l"/>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C.8</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dirty="0">
                          <a:effectLst/>
                          <a:latin typeface="Lato" panose="020F0502020204030203" pitchFamily="34" charset="0"/>
                          <a:ea typeface="Lato" panose="020F0502020204030203" pitchFamily="34" charset="0"/>
                          <a:cs typeface="Lato" panose="020F0502020204030203" pitchFamily="34" charset="0"/>
                        </a:rPr>
                        <a:t>Zgodność projektu z właściwym standardem</a:t>
                      </a:r>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wsparte w ramach projektu mieszkanie/a: </a:t>
                      </a:r>
                    </a:p>
                    <a:p>
                      <a:pPr marL="342900" lvl="0" indent="-342900">
                        <a:lnSpc>
                          <a:spcPct val="115000"/>
                        </a:lnSpc>
                        <a:buFont typeface="+mj-lt"/>
                        <a:buAutoNum type="arabicParenR"/>
                      </a:pPr>
                      <a:r>
                        <a:rPr lang="pl-PL" sz="2000" dirty="0">
                          <a:effectLst/>
                          <a:latin typeface="Lato" panose="020F0502020204030203" pitchFamily="34" charset="0"/>
                          <a:ea typeface="Lato" panose="020F0502020204030203" pitchFamily="34" charset="0"/>
                          <a:cs typeface="Lato" panose="020F0502020204030203" pitchFamily="34" charset="0"/>
                        </a:rPr>
                        <a:t>treningowe lub wspomagane </a:t>
                      </a:r>
                    </a:p>
                    <a:p>
                      <a:pPr marL="182563" lvl="0" indent="-182563">
                        <a:lnSpc>
                          <a:spcPct val="115000"/>
                        </a:lnSpc>
                        <a:spcAft>
                          <a:spcPts val="0"/>
                        </a:spcAft>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spełnia/ją standardy pomieszczeń określone dla tej formy pomocy w ustawie z 12 marca 2004 r. o pomocy społecznej (Dz. U.  z  2024  r. poz. 1283, z </a:t>
                      </a:r>
                      <a:r>
                        <a:rPr lang="pl-PL" sz="2000" dirty="0" err="1">
                          <a:effectLst/>
                          <a:latin typeface="Lato" panose="020F0502020204030203" pitchFamily="34" charset="0"/>
                          <a:ea typeface="Lato" panose="020F0502020204030203" pitchFamily="34" charset="0"/>
                          <a:cs typeface="Lato" panose="020F0502020204030203" pitchFamily="34" charset="0"/>
                        </a:rPr>
                        <a:t>późn</a:t>
                      </a:r>
                      <a:r>
                        <a:rPr lang="pl-PL" sz="2000" dirty="0">
                          <a:effectLst/>
                          <a:latin typeface="Lato" panose="020F0502020204030203" pitchFamily="34" charset="0"/>
                          <a:ea typeface="Lato" panose="020F0502020204030203" pitchFamily="34" charset="0"/>
                          <a:cs typeface="Lato" panose="020F0502020204030203" pitchFamily="34" charset="0"/>
                        </a:rPr>
                        <a:t>. zm.) i wydanym na podstawie ww. ustawy </a:t>
                      </a:r>
                      <a:r>
                        <a:rPr lang="pl-PL" sz="2000" dirty="0" err="1">
                          <a:effectLst/>
                          <a:latin typeface="Lato" panose="020F0502020204030203" pitchFamily="34" charset="0"/>
                          <a:ea typeface="Lato" panose="020F0502020204030203" pitchFamily="34" charset="0"/>
                          <a:cs typeface="Lato" panose="020F0502020204030203" pitchFamily="34" charset="0"/>
                        </a:rPr>
                        <a:t>rozporządz</a:t>
                      </a:r>
                      <a:r>
                        <a:rPr lang="pl-PL" sz="2000" dirty="0">
                          <a:effectLst/>
                          <a:latin typeface="Lato" panose="020F0502020204030203" pitchFamily="34" charset="0"/>
                          <a:ea typeface="Lato" panose="020F0502020204030203" pitchFamily="34" charset="0"/>
                          <a:cs typeface="Lato" panose="020F0502020204030203" pitchFamily="34" charset="0"/>
                        </a:rPr>
                        <a:t>. Ministra Rodziny i Polityki Społecznej z 30 października 2023 r. w sprawie mieszkań treningowych i wspomaganych (Dz. U. poz. 2354) – z wyłączeniem warunku dot. maks. liczby os. w mieszkaniu.</a:t>
                      </a:r>
                    </a:p>
                    <a:p>
                      <a:pPr marL="457200" lvl="0" indent="-457200">
                        <a:lnSpc>
                          <a:spcPct val="115000"/>
                        </a:lnSpc>
                        <a:buFont typeface="+mj-lt"/>
                        <a:buAutoNum type="arabicParenR" startAt="2"/>
                      </a:pPr>
                      <a:r>
                        <a:rPr lang="pl-PL" sz="2000" dirty="0">
                          <a:solidFill>
                            <a:srgbClr val="000000"/>
                          </a:solidFill>
                          <a:effectLst/>
                          <a:latin typeface="Lato" panose="020F0502020204030203" pitchFamily="34" charset="0"/>
                          <a:ea typeface="Lato" panose="020F0502020204030203" pitchFamily="34" charset="0"/>
                          <a:cs typeface="Lato" panose="020F0502020204030203" pitchFamily="34" charset="0"/>
                        </a:rPr>
                        <a:t>z usługami lub ze wsparciem </a:t>
                      </a:r>
                    </a:p>
                    <a:p>
                      <a:pPr marL="342900" lvl="0" indent="-342900">
                        <a:lnSpc>
                          <a:spcPct val="115000"/>
                        </a:lnSpc>
                        <a:buFont typeface="Symbol" panose="05050102010706020507" pitchFamily="18" charset="2"/>
                        <a:buChar char=""/>
                      </a:pPr>
                      <a:r>
                        <a:rPr lang="pl-PL" sz="2000" dirty="0">
                          <a:solidFill>
                            <a:srgbClr val="000000"/>
                          </a:solidFill>
                          <a:effectLst/>
                          <a:latin typeface="Lato" panose="020F0502020204030203" pitchFamily="34" charset="0"/>
                          <a:ea typeface="Lato" panose="020F0502020204030203" pitchFamily="34" charset="0"/>
                          <a:cs typeface="Lato" panose="020F0502020204030203" pitchFamily="34" charset="0"/>
                        </a:rPr>
                        <a:t>spełnia/ją standardy pomieszczeń określone dla tej formy pomocy w Minimalnym standardzie usług w mieszkaniach z usługami/ze wsparciem, przyjętym Uchwałą Zarządu Województwa Kujawsko-Pomorskiego, aktualną na dzień ogłoszenia naboru.</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lub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997550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01E4E-BBDA-52A5-695F-C0DAE970CD24}"/>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2E52E016-BF2B-9E74-8ADC-847F5BF3CAFE}"/>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(13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FB931631-B86C-73D8-91B4-25483FBC11EC}"/>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93C0978F-6213-AD62-82A3-063993C92838}"/>
              </a:ext>
            </a:extLst>
          </p:cNvPr>
          <p:cNvGraphicFramePr>
            <a:graphicFrameLocks noGrp="1"/>
          </p:cNvGraphicFramePr>
          <p:nvPr>
            <p:extLst>
              <p:ext uri="{D42A27DB-BD31-4B8C-83A1-F6EECF244321}">
                <p14:modId xmlns:p14="http://schemas.microsoft.com/office/powerpoint/2010/main" val="1889389172"/>
              </p:ext>
            </p:extLst>
          </p:nvPr>
        </p:nvGraphicFramePr>
        <p:xfrm>
          <a:off x="314191" y="971525"/>
          <a:ext cx="12886415" cy="6233967"/>
        </p:xfrm>
        <a:graphic>
          <a:graphicData uri="http://schemas.openxmlformats.org/drawingml/2006/table">
            <a:tbl>
              <a:tblPr firstRow="1" bandRow="1">
                <a:tableStyleId>{00A15C55-8517-42AA-B614-E9B94910E393}</a:tableStyleId>
              </a:tblPr>
              <a:tblGrid>
                <a:gridCol w="1077104">
                  <a:extLst>
                    <a:ext uri="{9D8B030D-6E8A-4147-A177-3AD203B41FA5}">
                      <a16:colId xmlns:a16="http://schemas.microsoft.com/office/drawing/2014/main" val="1408631315"/>
                    </a:ext>
                  </a:extLst>
                </a:gridCol>
                <a:gridCol w="2520280">
                  <a:extLst>
                    <a:ext uri="{9D8B030D-6E8A-4147-A177-3AD203B41FA5}">
                      <a16:colId xmlns:a16="http://schemas.microsoft.com/office/drawing/2014/main" val="1689937520"/>
                    </a:ext>
                  </a:extLst>
                </a:gridCol>
                <a:gridCol w="5452161">
                  <a:extLst>
                    <a:ext uri="{9D8B030D-6E8A-4147-A177-3AD203B41FA5}">
                      <a16:colId xmlns:a16="http://schemas.microsoft.com/office/drawing/2014/main" val="1968303886"/>
                    </a:ext>
                  </a:extLst>
                </a:gridCol>
                <a:gridCol w="3836870">
                  <a:extLst>
                    <a:ext uri="{9D8B030D-6E8A-4147-A177-3AD203B41FA5}">
                      <a16:colId xmlns:a16="http://schemas.microsoft.com/office/drawing/2014/main" val="4051011040"/>
                    </a:ext>
                  </a:extLst>
                </a:gridCol>
              </a:tblGrid>
              <a:tr h="624785">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509425">
                <a:tc>
                  <a:txBody>
                    <a:bodyPr/>
                    <a:lstStyle/>
                    <a:p>
                      <a:pPr algn="l"/>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C.9</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dirty="0">
                          <a:effectLst/>
                          <a:latin typeface="Lato" panose="020F0502020204030203" pitchFamily="34" charset="0"/>
                          <a:ea typeface="Lato" panose="020F0502020204030203" pitchFamily="34" charset="0"/>
                          <a:cs typeface="Lato" panose="020F0502020204030203" pitchFamily="34" charset="0"/>
                        </a:rPr>
                        <a:t>Lokalizacja mieszkań treningowych lub wspomaganych lub z usługami lub ze wsparciem</a:t>
                      </a:r>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8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mieszkania/e treningowe lub wspomagane lub z usługami lub ze wsparciem nie są/nie będą zlokalizowana na nieruchomości*, na której znajduje się placówka opieki instytucjonalnej**.</a:t>
                      </a:r>
                    </a:p>
                    <a:p>
                      <a:pPr>
                        <a:lnSpc>
                          <a:spcPct val="115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lub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6456632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F0D15-5508-9976-7655-57DB5A8B3ADF}"/>
            </a:ext>
          </a:extLst>
        </p:cNvPr>
        <p:cNvGrpSpPr/>
        <p:nvPr/>
      </p:nvGrpSpPr>
      <p:grpSpPr>
        <a:xfrm>
          <a:off x="0" y="0"/>
          <a:ext cx="0" cy="0"/>
          <a:chOff x="0" y="0"/>
          <a:chExt cx="0" cy="0"/>
        </a:xfrm>
      </p:grpSpPr>
      <p:sp>
        <p:nvSpPr>
          <p:cNvPr id="4" name="Prostokąt: zaokrąglone rogi 3">
            <a:extLst>
              <a:ext uri="{FF2B5EF4-FFF2-40B4-BE49-F238E27FC236}">
                <a16:creationId xmlns:a16="http://schemas.microsoft.com/office/drawing/2014/main" id="{6B75B48A-1BFB-E7BF-6E7D-1E118BF19572}"/>
              </a:ext>
            </a:extLst>
          </p:cNvPr>
          <p:cNvSpPr/>
          <p:nvPr/>
        </p:nvSpPr>
        <p:spPr>
          <a:xfrm>
            <a:off x="239167" y="499375"/>
            <a:ext cx="12961440" cy="695287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07943">
              <a:defRPr/>
            </a:pPr>
            <a:endParaRPr lang="pl-PL" dirty="0">
              <a:solidFill>
                <a:schemeClr val="tx2"/>
              </a:solidFill>
              <a:cs typeface="Arial" panose="020B0604020202020204" pitchFamily="34" charset="0"/>
            </a:endParaRPr>
          </a:p>
          <a:p>
            <a:pPr defTabSz="1007943">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Przypisy do kryterium C.9</a:t>
            </a:r>
          </a:p>
          <a:p>
            <a:pPr defTabSz="1007943">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 Dotyczy zarówno tej samej nieruchomości gruntowej jak również tego samego budynku.</a:t>
            </a:r>
          </a:p>
          <a:p>
            <a:pPr>
              <a:lnSpc>
                <a:spcPct val="115000"/>
              </a:lnSpc>
              <a:buNone/>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 </a:t>
            </a:r>
            <a:r>
              <a:rPr lang="pl-PL" b="1" dirty="0">
                <a:solidFill>
                  <a:schemeClr val="tx1"/>
                </a:solidFill>
                <a:effectLst/>
                <a:latin typeface="Lato" panose="020F0502020204030203" pitchFamily="34" charset="0"/>
                <a:ea typeface="Lato" panose="020F0502020204030203" pitchFamily="34" charset="0"/>
                <a:cs typeface="Lato" panose="020F0502020204030203" pitchFamily="34" charset="0"/>
              </a:rPr>
              <a:t>Opieka instytucjonalna </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a:t>
            </a:r>
            <a:r>
              <a:rPr lang="pl-PL" dirty="0">
                <a:solidFill>
                  <a:schemeClr val="tx1"/>
                </a:solidFill>
                <a:latin typeface="Lato" panose="020F0502020204030203" pitchFamily="34" charset="0"/>
                <a:ea typeface="Lato" panose="020F0502020204030203" pitchFamily="34" charset="0"/>
                <a:cs typeface="Lato" panose="020F0502020204030203" pitchFamily="34" charset="0"/>
              </a:rPr>
              <a:t>Definicja opieki instytucjonalnej w rozumieniu Wytycznych EFS+</a:t>
            </a:r>
          </a:p>
          <a:p>
            <a:pPr>
              <a:lnSpc>
                <a:spcPct val="115000"/>
              </a:lnSpc>
              <a:spcAft>
                <a:spcPts val="600"/>
              </a:spcAft>
              <a:buNone/>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usługi świadczone: </a:t>
            </a:r>
          </a:p>
          <a:p>
            <a:pPr marL="342900" lvl="0" indent="-342900">
              <a:lnSpc>
                <a:spcPct val="115000"/>
              </a:lnSpc>
              <a:spcAft>
                <a:spcPts val="600"/>
              </a:spcAft>
              <a:buFont typeface="+mj-lt"/>
              <a:buAutoNum type="alpha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 placówce opiekuńczo-pobytowej, czyli placówce wieloosobowego, całodobowego pobytu i opieki, w której liczba mieszkańców jest większa niż 8 osób, lub w której spełniona jest co najmniej jedna z poniższych przesłanek:</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usługi nie są świadczone w sposób zindywidualizowany (dostosowany do potrzeb i możliwości danej osoby);</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wymagania organizacyjne mają pierwszeństwo przed indywidualnymi potrzebami mieszkańców;</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mieszkańcy nie mają wystarczającej kontroli nad swoim życiem i nad decyzjami, które ich dotyczą w zakresie funkcjonowania w ramach placówki;</a:t>
            </a:r>
          </a:p>
          <a:p>
            <a:pPr marL="342900" lvl="0" indent="-342900">
              <a:lnSpc>
                <a:spcPct val="115000"/>
              </a:lnSpc>
              <a:spcAft>
                <a:spcPts val="600"/>
              </a:spcAft>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mieszkańcy są odizolowani od ogółu społeczności lub zmuszeni do mieszkania razem;</a:t>
            </a:r>
          </a:p>
          <a:p>
            <a:pPr marL="342900" lvl="0" indent="-342900">
              <a:lnSpc>
                <a:spcPct val="115000"/>
              </a:lnSpc>
              <a:buFont typeface="+mj-lt"/>
              <a:buAutoNum type="alphaLcParenR" startAt="2"/>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 placówce opiekuńczo-wychowawczej typu socjalizacyjnego, interwencyjnego lub specjalistyczno-terapeutycznego, regionalnej placówce opiekuńczo-terapeutycznej lub interwencyjnym ośrodku </a:t>
            </a:r>
            <a:r>
              <a:rPr lang="pl-PL" dirty="0" err="1">
                <a:solidFill>
                  <a:schemeClr val="tx1"/>
                </a:solidFill>
                <a:effectLst/>
                <a:latin typeface="Lato" panose="020F0502020204030203" pitchFamily="34" charset="0"/>
                <a:ea typeface="Lato" panose="020F0502020204030203" pitchFamily="34" charset="0"/>
                <a:cs typeface="Lato" panose="020F0502020204030203" pitchFamily="34" charset="0"/>
              </a:rPr>
              <a:t>preadopcyjnym</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w rozumieniu ustawy z dnia 9 czerwca 2011 r. o wspieraniu rodziny i systemie pieczy zastępczej (Dz. U. z 2025 r. r. poz. </a:t>
            </a:r>
            <a:r>
              <a:rPr lang="pl-PL" dirty="0">
                <a:solidFill>
                  <a:schemeClr val="tx1"/>
                </a:solidFill>
                <a:latin typeface="Lato" panose="020F0502020204030203" pitchFamily="34" charset="0"/>
                <a:ea typeface="Lato" panose="020F0502020204030203" pitchFamily="34" charset="0"/>
                <a:cs typeface="Lato" panose="020F0502020204030203" pitchFamily="34" charset="0"/>
              </a:rPr>
              <a:t>49</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lub w innej placówce wieloosobowego, całodobowego pobytu lub opieki;</a:t>
            </a:r>
          </a:p>
          <a:p>
            <a:pPr marL="342900" lvl="0" indent="-342900">
              <a:lnSpc>
                <a:spcPct val="115000"/>
              </a:lnSpc>
              <a:spcAft>
                <a:spcPts val="600"/>
              </a:spcAft>
              <a:buFont typeface="+mj-lt"/>
              <a:buAutoNum type="alphaLcParenR" startAt="2"/>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 placówce interwencyjnego zakwaterowania (m.in. noclegownie, schroniska dla osób bezdomnych, ogrzewalnie).</a:t>
            </a:r>
          </a:p>
          <a:p>
            <a:pPr>
              <a:lnSpc>
                <a:spcPct val="115000"/>
              </a:lnSpc>
              <a:spcAft>
                <a:spcPts val="600"/>
              </a:spcAft>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Opieka instytucjonalna realizowana jest w szczególności w takich instytucjach jak:</a:t>
            </a:r>
            <a:b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a) dom pomocy społecznej, o którym mowa w ustawie z dnia 12 marca 2004 r. o pomocy społecznej (Dz. U. z 2024 r. poz. 1283, z </a:t>
            </a:r>
            <a:r>
              <a:rPr lang="pl-PL" dirty="0" err="1">
                <a:solidFill>
                  <a:schemeClr val="tx1"/>
                </a:solidFill>
                <a:effectLst/>
                <a:latin typeface="Lato" panose="020F0502020204030203" pitchFamily="34" charset="0"/>
                <a:ea typeface="Lato" panose="020F0502020204030203" pitchFamily="34" charset="0"/>
                <a:cs typeface="Lato" panose="020F0502020204030203" pitchFamily="34" charset="0"/>
              </a:rPr>
              <a:t>późn</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zm.); </a:t>
            </a:r>
            <a:b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b) zakład opiekuńczo-leczniczy i zakład pielęgnacyjno-opiekuńczy, o których mowa w ustawie z dnia 27 sierpnia 2004 r. </a:t>
            </a:r>
            <a:b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o świadczeniach opieki zdrowotnej finansowanych ze środków publicznych (Dz. U. z 2025 r. poz. </a:t>
            </a:r>
            <a:r>
              <a:rPr lang="pl-PL" dirty="0">
                <a:solidFill>
                  <a:schemeClr val="tx1"/>
                </a:solidFill>
                <a:latin typeface="Lato" panose="020F0502020204030203" pitchFamily="34" charset="0"/>
                <a:ea typeface="Lato" panose="020F0502020204030203" pitchFamily="34" charset="0"/>
                <a:cs typeface="Lato" panose="020F0502020204030203" pitchFamily="34" charset="0"/>
              </a:rPr>
              <a:t>620</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a:t>
            </a:r>
            <a:endParaRPr lang="pl-PL" dirty="0">
              <a:solidFill>
                <a:schemeClr val="tx1"/>
              </a:solidFill>
              <a:latin typeface="Lato" panose="020F0502020204030203" pitchFamily="34" charset="0"/>
              <a:ea typeface="Lato" panose="020F0502020204030203" pitchFamily="34" charset="0"/>
              <a:cs typeface="Lato" panose="020F0502020204030203" pitchFamily="34" charset="0"/>
            </a:endParaRPr>
          </a:p>
          <a:p>
            <a:pPr defTabSz="1007943">
              <a:defRPr/>
            </a:pPr>
            <a:endParaRPr lang="pl-PL" sz="1764" dirty="0">
              <a:solidFill>
                <a:srgbClr val="002073"/>
              </a:solidFill>
              <a:latin typeface="Calibri" panose="020F0502020204030204"/>
            </a:endParaRPr>
          </a:p>
        </p:txBody>
      </p:sp>
      <p:sp>
        <p:nvSpPr>
          <p:cNvPr id="2" name="Prostokąt: zaokrąglone rogi 1">
            <a:extLst>
              <a:ext uri="{FF2B5EF4-FFF2-40B4-BE49-F238E27FC236}">
                <a16:creationId xmlns:a16="http://schemas.microsoft.com/office/drawing/2014/main" id="{DA79E509-0EC7-1A06-610F-534CCF4624AB}"/>
              </a:ext>
            </a:extLst>
          </p:cNvPr>
          <p:cNvSpPr/>
          <p:nvPr/>
        </p:nvSpPr>
        <p:spPr>
          <a:xfrm>
            <a:off x="788602" y="139335"/>
            <a:ext cx="11862569" cy="36003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(14 z 25) </a:t>
            </a:r>
          </a:p>
          <a:p>
            <a:pPr algn="ctr" defTabSz="574700">
              <a:defRPr/>
            </a:pPr>
            <a:endParaRPr lang="pl-PL" sz="2011" b="1" dirty="0">
              <a:solidFill>
                <a:srgbClr val="002073"/>
              </a:solidFill>
              <a:latin typeface="Calibri" panose="020F0502020204030204"/>
            </a:endParaRPr>
          </a:p>
        </p:txBody>
      </p:sp>
    </p:spTree>
    <p:extLst>
      <p:ext uri="{BB962C8B-B14F-4D97-AF65-F5344CB8AC3E}">
        <p14:creationId xmlns:p14="http://schemas.microsoft.com/office/powerpoint/2010/main" val="3856023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EA388-37CE-3C9A-E177-D7C8EB697175}"/>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8D073F19-08A5-CFBA-3FBA-3188A1636A73}"/>
              </a:ext>
            </a:extLst>
          </p:cNvPr>
          <p:cNvSpPr/>
          <p:nvPr/>
        </p:nvSpPr>
        <p:spPr>
          <a:xfrm>
            <a:off x="788602" y="107429"/>
            <a:ext cx="11862569" cy="39546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(15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4ED73345-D69C-C3A7-9705-2FC57DD8CD25}"/>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4E51EB1A-44BD-AB66-776F-95FAE436930C}"/>
              </a:ext>
            </a:extLst>
          </p:cNvPr>
          <p:cNvGraphicFramePr>
            <a:graphicFrameLocks noGrp="1"/>
          </p:cNvGraphicFramePr>
          <p:nvPr>
            <p:extLst>
              <p:ext uri="{D42A27DB-BD31-4B8C-83A1-F6EECF244321}">
                <p14:modId xmlns:p14="http://schemas.microsoft.com/office/powerpoint/2010/main" val="1309723080"/>
              </p:ext>
            </p:extLst>
          </p:nvPr>
        </p:nvGraphicFramePr>
        <p:xfrm>
          <a:off x="95151" y="536388"/>
          <a:ext cx="13174447" cy="6046484"/>
        </p:xfrm>
        <a:graphic>
          <a:graphicData uri="http://schemas.openxmlformats.org/drawingml/2006/table">
            <a:tbl>
              <a:tblPr firstRow="1" bandRow="1">
                <a:tableStyleId>{00A15C55-8517-42AA-B614-E9B94910E393}</a:tableStyleId>
              </a:tblPr>
              <a:tblGrid>
                <a:gridCol w="1080120">
                  <a:extLst>
                    <a:ext uri="{9D8B030D-6E8A-4147-A177-3AD203B41FA5}">
                      <a16:colId xmlns:a16="http://schemas.microsoft.com/office/drawing/2014/main" val="1408631315"/>
                    </a:ext>
                  </a:extLst>
                </a:gridCol>
                <a:gridCol w="2448272">
                  <a:extLst>
                    <a:ext uri="{9D8B030D-6E8A-4147-A177-3AD203B41FA5}">
                      <a16:colId xmlns:a16="http://schemas.microsoft.com/office/drawing/2014/main" val="1689937520"/>
                    </a:ext>
                  </a:extLst>
                </a:gridCol>
                <a:gridCol w="6189118">
                  <a:extLst>
                    <a:ext uri="{9D8B030D-6E8A-4147-A177-3AD203B41FA5}">
                      <a16:colId xmlns:a16="http://schemas.microsoft.com/office/drawing/2014/main" val="1968303886"/>
                    </a:ext>
                  </a:extLst>
                </a:gridCol>
                <a:gridCol w="3456937">
                  <a:extLst>
                    <a:ext uri="{9D8B030D-6E8A-4147-A177-3AD203B41FA5}">
                      <a16:colId xmlns:a16="http://schemas.microsoft.com/office/drawing/2014/main" val="4051011040"/>
                    </a:ext>
                  </a:extLst>
                </a:gridCol>
              </a:tblGrid>
              <a:tr h="550065">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4850535">
                <a:tc>
                  <a:txBody>
                    <a:bodyPr/>
                    <a:lstStyle/>
                    <a:p>
                      <a:pPr algn="l">
                        <a:lnSpc>
                          <a:spcPct val="100000"/>
                        </a:lnSpc>
                      </a:pPr>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pPr>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C.10</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pPr>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Komplementarność z celami EFS+</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a:t>
                      </a:r>
                    </a:p>
                    <a:p>
                      <a:pPr marL="342900" lvl="0" indent="-342900">
                        <a:lnSpc>
                          <a:spcPct val="115000"/>
                        </a:lnSpc>
                        <a:buFont typeface="+mj-lt"/>
                        <a:buAutoNum type="arabicParenR"/>
                      </a:pPr>
                      <a:r>
                        <a:rPr lang="pl-PL" sz="2000" dirty="0">
                          <a:effectLst/>
                          <a:latin typeface="Lato" panose="020F0502020204030203" pitchFamily="34" charset="0"/>
                          <a:ea typeface="Lato" panose="020F0502020204030203" pitchFamily="34" charset="0"/>
                          <a:cs typeface="Lato" panose="020F0502020204030203" pitchFamily="34" charset="0"/>
                        </a:rPr>
                        <a:t>projekt jest komplementarny/uzupełniający do działań niezbędnych do osiągnięcia celów EFS+, tzn. czy na infrastrukturze wspartej w ramach projektu EFRR zostaną przeprowadzone działania realizujące cele EFS+, określone w </a:t>
                      </a:r>
                      <a:r>
                        <a:rPr lang="pl-PL" sz="2000" dirty="0" err="1">
                          <a:effectLst/>
                          <a:latin typeface="Lato" panose="020F0502020204030203" pitchFamily="34" charset="0"/>
                          <a:ea typeface="Lato" panose="020F0502020204030203" pitchFamily="34" charset="0"/>
                          <a:cs typeface="Lato" panose="020F0502020204030203" pitchFamily="34" charset="0"/>
                        </a:rPr>
                        <a:t>cs</a:t>
                      </a:r>
                      <a:r>
                        <a:rPr lang="pl-PL" sz="2000" dirty="0">
                          <a:effectLst/>
                          <a:latin typeface="Lato" panose="020F0502020204030203" pitchFamily="34" charset="0"/>
                          <a:ea typeface="Lato" panose="020F0502020204030203" pitchFamily="34" charset="0"/>
                          <a:cs typeface="Lato" panose="020F0502020204030203" pitchFamily="34" charset="0"/>
                        </a:rPr>
                        <a:t> 4(k). </a:t>
                      </a:r>
                    </a:p>
                    <a:p>
                      <a:pPr marL="354013" lvl="0" indent="0">
                        <a:lnSpc>
                          <a:spcPct val="115000"/>
                        </a:lnSpc>
                        <a:buFont typeface="+mj-lt"/>
                        <a:buNone/>
                      </a:pPr>
                      <a:r>
                        <a:rPr lang="pl-PL" sz="2000" dirty="0">
                          <a:effectLst/>
                          <a:latin typeface="Lato" panose="020F0502020204030203" pitchFamily="34" charset="0"/>
                          <a:ea typeface="Lato" panose="020F0502020204030203" pitchFamily="34" charset="0"/>
                          <a:cs typeface="Lato" panose="020F0502020204030203" pitchFamily="34" charset="0"/>
                        </a:rPr>
                        <a:t>Finansowanie tych działań możliwe będzie w ramach FEdKP ze środków EFS+ w </a:t>
                      </a:r>
                      <a:r>
                        <a:rPr lang="pl-PL" sz="2000" dirty="0" err="1">
                          <a:effectLst/>
                          <a:latin typeface="Lato" panose="020F0502020204030203" pitchFamily="34" charset="0"/>
                          <a:ea typeface="Lato" panose="020F0502020204030203" pitchFamily="34" charset="0"/>
                          <a:cs typeface="Lato" panose="020F0502020204030203" pitchFamily="34" charset="0"/>
                        </a:rPr>
                        <a:t>cs</a:t>
                      </a:r>
                      <a:r>
                        <a:rPr lang="pl-PL" sz="2000" dirty="0">
                          <a:effectLst/>
                          <a:latin typeface="Lato" panose="020F0502020204030203" pitchFamily="34" charset="0"/>
                          <a:ea typeface="Lato" panose="020F0502020204030203" pitchFamily="34" charset="0"/>
                          <a:cs typeface="Lato" panose="020F0502020204030203" pitchFamily="34" charset="0"/>
                        </a:rPr>
                        <a:t> 4(k) lub ze środków EFS+ niepochodzących z FEdKP lub z innych środków publicznych lub prywatnych.</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a:t>
                      </a:r>
                    </a:p>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p>
                      <a:pPr>
                        <a:lnSpc>
                          <a:spcPct val="100000"/>
                        </a:lnSpc>
                        <a:spcAft>
                          <a:spcPts val="1000"/>
                        </a:spcAft>
                        <a:buNone/>
                      </a:pPr>
                      <a:endParaRPr lang="pl-PL" sz="2000" dirty="0">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2790493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3B83B-5EFD-84DD-45A6-2225E879FAFD}"/>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8B47E0AC-5970-EAAF-AD0E-71629FAD99A7}"/>
              </a:ext>
            </a:extLst>
          </p:cNvPr>
          <p:cNvSpPr/>
          <p:nvPr/>
        </p:nvSpPr>
        <p:spPr>
          <a:xfrm>
            <a:off x="788602" y="107429"/>
            <a:ext cx="11862569" cy="39546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(16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2D8C3CC0-8B9D-A8DE-CB29-A8B9B537A8E1}"/>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0941464F-9602-9E13-B6D4-69B7BF2B2A49}"/>
              </a:ext>
            </a:extLst>
          </p:cNvPr>
          <p:cNvGraphicFramePr>
            <a:graphicFrameLocks noGrp="1"/>
          </p:cNvGraphicFramePr>
          <p:nvPr>
            <p:extLst>
              <p:ext uri="{D42A27DB-BD31-4B8C-83A1-F6EECF244321}">
                <p14:modId xmlns:p14="http://schemas.microsoft.com/office/powerpoint/2010/main" val="2200207944"/>
              </p:ext>
            </p:extLst>
          </p:nvPr>
        </p:nvGraphicFramePr>
        <p:xfrm>
          <a:off x="239167" y="536388"/>
          <a:ext cx="13030431" cy="6673222"/>
        </p:xfrm>
        <a:graphic>
          <a:graphicData uri="http://schemas.openxmlformats.org/drawingml/2006/table">
            <a:tbl>
              <a:tblPr firstRow="1" bandRow="1">
                <a:tableStyleId>{00A15C55-8517-42AA-B614-E9B94910E393}</a:tableStyleId>
              </a:tblPr>
              <a:tblGrid>
                <a:gridCol w="1080120">
                  <a:extLst>
                    <a:ext uri="{9D8B030D-6E8A-4147-A177-3AD203B41FA5}">
                      <a16:colId xmlns:a16="http://schemas.microsoft.com/office/drawing/2014/main" val="1408631315"/>
                    </a:ext>
                  </a:extLst>
                </a:gridCol>
                <a:gridCol w="1800200">
                  <a:extLst>
                    <a:ext uri="{9D8B030D-6E8A-4147-A177-3AD203B41FA5}">
                      <a16:colId xmlns:a16="http://schemas.microsoft.com/office/drawing/2014/main" val="1689937520"/>
                    </a:ext>
                  </a:extLst>
                </a:gridCol>
                <a:gridCol w="7128792">
                  <a:extLst>
                    <a:ext uri="{9D8B030D-6E8A-4147-A177-3AD203B41FA5}">
                      <a16:colId xmlns:a16="http://schemas.microsoft.com/office/drawing/2014/main" val="1968303886"/>
                    </a:ext>
                  </a:extLst>
                </a:gridCol>
                <a:gridCol w="3021319">
                  <a:extLst>
                    <a:ext uri="{9D8B030D-6E8A-4147-A177-3AD203B41FA5}">
                      <a16:colId xmlns:a16="http://schemas.microsoft.com/office/drawing/2014/main" val="4051011040"/>
                    </a:ext>
                  </a:extLst>
                </a:gridCol>
              </a:tblGrid>
              <a:tr h="550065">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4850535">
                <a:tc>
                  <a:txBody>
                    <a:bodyPr/>
                    <a:lstStyle/>
                    <a:p>
                      <a:pPr algn="l">
                        <a:lnSpc>
                          <a:spcPct val="100000"/>
                        </a:lnSpc>
                      </a:pPr>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pPr>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buFont typeface="+mj-lt"/>
                        <a:buAutoNum type="arabicParenR" startAt="2"/>
                      </a:pPr>
                      <a:r>
                        <a:rPr lang="pl-PL" sz="2000" dirty="0">
                          <a:effectLst/>
                          <a:latin typeface="Lato" panose="020F0502020204030203" pitchFamily="34" charset="0"/>
                          <a:ea typeface="Lato" panose="020F0502020204030203" pitchFamily="34" charset="0"/>
                          <a:cs typeface="Lato" panose="020F0502020204030203" pitchFamily="34" charset="0"/>
                        </a:rPr>
                        <a:t>Wnioskodawca zadeklarował, że działania, o których mowa w pkt 1) będą realizowane na wspartej infrastrukturze:</a:t>
                      </a:r>
                    </a:p>
                    <a:p>
                      <a:pPr marL="342900" lvl="0" indent="-342900">
                        <a:lnSpc>
                          <a:spcPct val="115000"/>
                        </a:lnSpc>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mieszkań treningowych lub wspomaganych - zgodnie ze standardem usług określonym w ustawie z dnia 12 marca 2004 r. o pomocy społecznej (Dz. U.  z  2024  r. poz. 1283, z </a:t>
                      </a:r>
                      <a:r>
                        <a:rPr lang="pl-PL" sz="2000" dirty="0" err="1">
                          <a:effectLst/>
                          <a:latin typeface="Lato" panose="020F0502020204030203" pitchFamily="34" charset="0"/>
                          <a:ea typeface="Lato" panose="020F0502020204030203" pitchFamily="34" charset="0"/>
                          <a:cs typeface="Lato" panose="020F0502020204030203" pitchFamily="34" charset="0"/>
                        </a:rPr>
                        <a:t>późn</a:t>
                      </a:r>
                      <a:r>
                        <a:rPr lang="pl-PL" sz="2000" dirty="0">
                          <a:effectLst/>
                          <a:latin typeface="Lato" panose="020F0502020204030203" pitchFamily="34" charset="0"/>
                          <a:ea typeface="Lato" panose="020F0502020204030203" pitchFamily="34" charset="0"/>
                          <a:cs typeface="Lato" panose="020F0502020204030203" pitchFamily="34" charset="0"/>
                        </a:rPr>
                        <a:t>. zm.) oraz wydanym na podstawie ww. ustawy rozporządzeniu Ministra Rodziny i Polityki Społecznej z dnia 30 października 2023 r. w sprawie mieszkań treningowych i wspomaganych (Dz. U. poz. 2354);</a:t>
                      </a:r>
                    </a:p>
                    <a:p>
                      <a:pPr marL="342900" lvl="0" indent="-342900">
                        <a:lnSpc>
                          <a:spcPct val="115000"/>
                        </a:lnSpc>
                        <a:spcAft>
                          <a:spcPts val="1000"/>
                        </a:spcAft>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mieszkań z usługami lub ze wsparciem – zgodnie z Minimalnym standardem usług w mieszkaniach z usługami/ze wsparciem, przyjętym Uchwałą Zarządu Województwa Kujawsko-Pomorskiego, aktualną na dzień ogłoszenia naboru.</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a:t>
                      </a:r>
                      <a:br>
                        <a:rPr lang="pl-PL" sz="2000" dirty="0">
                          <a:effectLst/>
                          <a:latin typeface="Lato" panose="020F0502020204030203" pitchFamily="34" charset="0"/>
                          <a:ea typeface="Lato" panose="020F0502020204030203" pitchFamily="34" charset="0"/>
                          <a:cs typeface="Lato" panose="020F0502020204030203" pitchFamily="34" charset="0"/>
                        </a:rPr>
                      </a:br>
                      <a:r>
                        <a:rPr lang="pl-PL" sz="2000" dirty="0">
                          <a:effectLst/>
                          <a:latin typeface="Lato" panose="020F0502020204030203" pitchFamily="34" charset="0"/>
                          <a:ea typeface="Lato" panose="020F0502020204030203" pitchFamily="34" charset="0"/>
                          <a:cs typeface="Lato" panose="020F0502020204030203" pitchFamily="34" charset="0"/>
                        </a:rPr>
                        <a:t>o dofinansowanie projektu i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1000"/>
                        </a:spcAft>
                        <a:buNone/>
                      </a:pPr>
                      <a:endParaRPr lang="pl-PL" sz="1800" dirty="0">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896023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8F2D0-C28D-4423-C6B2-B51C702950A4}"/>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31780A8-C541-AC76-5E92-0E98B0D062A0}"/>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Lato" panose="020F0502020204030203" pitchFamily="34" charset="0"/>
              <a:ea typeface="Lato" panose="020F0502020204030203" pitchFamily="34" charset="0"/>
              <a:cs typeface="Lato" panose="020F0502020204030203"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(17 z 25) </a:t>
            </a:r>
          </a:p>
          <a:p>
            <a:pPr algn="ctr" defTabSz="574700">
              <a:defRPr/>
            </a:pPr>
            <a:endParaRPr lang="pl-PL" sz="2011" b="1" dirty="0">
              <a:solidFill>
                <a:srgbClr val="002073"/>
              </a:solidFill>
              <a:latin typeface="Lato" panose="020F0502020204030203" pitchFamily="34" charset="0"/>
              <a:ea typeface="Lato" panose="020F0502020204030203" pitchFamily="34" charset="0"/>
              <a:cs typeface="Lato" panose="020F0502020204030203" pitchFamily="34" charset="0"/>
            </a:endParaRPr>
          </a:p>
        </p:txBody>
      </p:sp>
      <p:sp>
        <p:nvSpPr>
          <p:cNvPr id="8" name="Rectangle 1">
            <a:extLst>
              <a:ext uri="{FF2B5EF4-FFF2-40B4-BE49-F238E27FC236}">
                <a16:creationId xmlns:a16="http://schemas.microsoft.com/office/drawing/2014/main" id="{0E8E6400-9CDC-DC9F-D08E-3BA2533D13E4}"/>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7F9D5FBF-34F1-165F-1AE2-A41A1610412C}"/>
              </a:ext>
            </a:extLst>
          </p:cNvPr>
          <p:cNvGraphicFramePr>
            <a:graphicFrameLocks noGrp="1"/>
          </p:cNvGraphicFramePr>
          <p:nvPr>
            <p:extLst>
              <p:ext uri="{D42A27DB-BD31-4B8C-83A1-F6EECF244321}">
                <p14:modId xmlns:p14="http://schemas.microsoft.com/office/powerpoint/2010/main" val="2844637034"/>
              </p:ext>
            </p:extLst>
          </p:nvPr>
        </p:nvGraphicFramePr>
        <p:xfrm>
          <a:off x="167159" y="897580"/>
          <a:ext cx="13105456" cy="6106294"/>
        </p:xfrm>
        <a:graphic>
          <a:graphicData uri="http://schemas.openxmlformats.org/drawingml/2006/table">
            <a:tbl>
              <a:tblPr firstRow="1" bandRow="1">
                <a:tableStyleId>{00A15C55-8517-42AA-B614-E9B94910E393}</a:tableStyleId>
              </a:tblPr>
              <a:tblGrid>
                <a:gridCol w="1152128">
                  <a:extLst>
                    <a:ext uri="{9D8B030D-6E8A-4147-A177-3AD203B41FA5}">
                      <a16:colId xmlns:a16="http://schemas.microsoft.com/office/drawing/2014/main" val="1408631315"/>
                    </a:ext>
                  </a:extLst>
                </a:gridCol>
                <a:gridCol w="1872208">
                  <a:extLst>
                    <a:ext uri="{9D8B030D-6E8A-4147-A177-3AD203B41FA5}">
                      <a16:colId xmlns:a16="http://schemas.microsoft.com/office/drawing/2014/main" val="1689937520"/>
                    </a:ext>
                  </a:extLst>
                </a:gridCol>
                <a:gridCol w="6179032">
                  <a:extLst>
                    <a:ext uri="{9D8B030D-6E8A-4147-A177-3AD203B41FA5}">
                      <a16:colId xmlns:a16="http://schemas.microsoft.com/office/drawing/2014/main" val="1968303886"/>
                    </a:ext>
                  </a:extLst>
                </a:gridCol>
                <a:gridCol w="3902088">
                  <a:extLst>
                    <a:ext uri="{9D8B030D-6E8A-4147-A177-3AD203B41FA5}">
                      <a16:colId xmlns:a16="http://schemas.microsoft.com/office/drawing/2014/main" val="4051011040"/>
                    </a:ext>
                  </a:extLst>
                </a:gridCol>
              </a:tblGrid>
              <a:tr h="553326">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313994">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C.11</a:t>
                      </a: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Współpraca z Regionalnym Ośrodkiem Polityki Społecznej w Toruniu w zakresie zgłaszania realizowanych usług</a:t>
                      </a:r>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3000"/>
                        </a:spcAft>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W tym kryterium sprawdzamy, czy Wnioskodawca wskazał we wniosku o dofinansowanie projektu, iż dokona zgłoszenia realizowanych na wspartej infrastrukturze usług do bazy prowadzonej przez Regionalny Ośrodek Polityki Społecznej w Toruniu oraz aktualizacji danych w przypadku wystąpienia zmian za pośrednictwem formularza online dostępnego na stronie </a:t>
                      </a:r>
                      <a:r>
                        <a:rPr lang="pl-PL" sz="2000" u="sng" kern="1200" dirty="0">
                          <a:solidFill>
                            <a:schemeClr val="dk1"/>
                          </a:solidFill>
                          <a:effectLst/>
                          <a:latin typeface="Lato" panose="020F0502020204030203" pitchFamily="34" charset="0"/>
                          <a:ea typeface="Lato" panose="020F0502020204030203" pitchFamily="34" charset="0"/>
                          <a:cs typeface="Lato" panose="020F0502020204030203" pitchFamily="34" charset="0"/>
                          <a:hlinkClick r:id="rId3"/>
                        </a:rPr>
                        <a:t>https://www.rbus.rops.torun.pl/</a:t>
                      </a:r>
                      <a:r>
                        <a:rPr lang="pl-PL" sz="2000" u="sng" kern="1200" dirty="0">
                          <a:solidFill>
                            <a:schemeClr val="dk1"/>
                          </a:solidFill>
                          <a:effectLst/>
                          <a:latin typeface="Lato" panose="020F0502020204030203" pitchFamily="34" charset="0"/>
                          <a:ea typeface="Lato" panose="020F0502020204030203" pitchFamily="34" charset="0"/>
                          <a:cs typeface="Lato" panose="020F0502020204030203" pitchFamily="34" charset="0"/>
                        </a:rPr>
                        <a:t> </a:t>
                      </a:r>
                    </a:p>
                    <a:p>
                      <a:pPr>
                        <a:spcAft>
                          <a:spcPts val="3000"/>
                        </a:spcAft>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Kryterium weryfikowane w oparciu o wniosek o dofinansowanie projektu.</a:t>
                      </a:r>
                      <a:endParaRPr lang="pl-PL" sz="20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1856855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447A2-16C5-71AC-0C0C-D8CFBD0F4685}"/>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A5B4EC8E-E62D-D330-EB70-11BEF527563E}"/>
              </a:ext>
            </a:extLst>
          </p:cNvPr>
          <p:cNvSpPr/>
          <p:nvPr/>
        </p:nvSpPr>
        <p:spPr>
          <a:xfrm>
            <a:off x="788602" y="10269"/>
            <a:ext cx="11862569" cy="4856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(18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95999042-B44C-68F4-63DA-CF8B2425A005}"/>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838E89C7-158A-6A9C-81C8-E49FCC79A609}"/>
              </a:ext>
            </a:extLst>
          </p:cNvPr>
          <p:cNvGraphicFramePr>
            <a:graphicFrameLocks noGrp="1"/>
          </p:cNvGraphicFramePr>
          <p:nvPr>
            <p:extLst>
              <p:ext uri="{D42A27DB-BD31-4B8C-83A1-F6EECF244321}">
                <p14:modId xmlns:p14="http://schemas.microsoft.com/office/powerpoint/2010/main" val="2050311547"/>
              </p:ext>
            </p:extLst>
          </p:nvPr>
        </p:nvGraphicFramePr>
        <p:xfrm>
          <a:off x="83578" y="488976"/>
          <a:ext cx="13272615" cy="6840347"/>
        </p:xfrm>
        <a:graphic>
          <a:graphicData uri="http://schemas.openxmlformats.org/drawingml/2006/table">
            <a:tbl>
              <a:tblPr firstRow="1" bandRow="1">
                <a:tableStyleId>{00A15C55-8517-42AA-B614-E9B94910E393}</a:tableStyleId>
              </a:tblPr>
              <a:tblGrid>
                <a:gridCol w="1093897">
                  <a:extLst>
                    <a:ext uri="{9D8B030D-6E8A-4147-A177-3AD203B41FA5}">
                      <a16:colId xmlns:a16="http://schemas.microsoft.com/office/drawing/2014/main" val="1408631315"/>
                    </a:ext>
                  </a:extLst>
                </a:gridCol>
                <a:gridCol w="2187794">
                  <a:extLst>
                    <a:ext uri="{9D8B030D-6E8A-4147-A177-3AD203B41FA5}">
                      <a16:colId xmlns:a16="http://schemas.microsoft.com/office/drawing/2014/main" val="1689937520"/>
                    </a:ext>
                  </a:extLst>
                </a:gridCol>
                <a:gridCol w="6811002">
                  <a:extLst>
                    <a:ext uri="{9D8B030D-6E8A-4147-A177-3AD203B41FA5}">
                      <a16:colId xmlns:a16="http://schemas.microsoft.com/office/drawing/2014/main" val="1968303886"/>
                    </a:ext>
                  </a:extLst>
                </a:gridCol>
                <a:gridCol w="3179922">
                  <a:extLst>
                    <a:ext uri="{9D8B030D-6E8A-4147-A177-3AD203B41FA5}">
                      <a16:colId xmlns:a16="http://schemas.microsoft.com/office/drawing/2014/main" val="4051011040"/>
                    </a:ext>
                  </a:extLst>
                </a:gridCol>
              </a:tblGrid>
              <a:tr h="703448">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r>
                        <a:rPr lang="pl-PL" sz="20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6115805">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C.12</a:t>
                      </a:r>
                    </a:p>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b="1" dirty="0">
                          <a:effectLst/>
                          <a:latin typeface="Lato" panose="020F0502020204030203" pitchFamily="34" charset="0"/>
                          <a:ea typeface="Lato" panose="020F0502020204030203" pitchFamily="34" charset="0"/>
                          <a:cs typeface="Lato" panose="020F0502020204030203" pitchFamily="34" charset="0"/>
                        </a:rPr>
                        <a:t>Zgodność ze standardami kształtowania ładu przestrzennego </a:t>
                      </a:r>
                      <a:br>
                        <a:rPr lang="pl-PL" sz="2000" b="1" dirty="0">
                          <a:effectLst/>
                          <a:latin typeface="Lato" panose="020F0502020204030203" pitchFamily="34" charset="0"/>
                          <a:ea typeface="Lato" panose="020F0502020204030203" pitchFamily="34" charset="0"/>
                          <a:cs typeface="Lato" panose="020F0502020204030203" pitchFamily="34" charset="0"/>
                        </a:rPr>
                      </a:br>
                      <a:r>
                        <a:rPr lang="pl-PL" sz="2000" b="1" dirty="0">
                          <a:effectLst/>
                          <a:latin typeface="Lato" panose="020F0502020204030203" pitchFamily="34" charset="0"/>
                          <a:ea typeface="Lato" panose="020F0502020204030203" pitchFamily="34" charset="0"/>
                          <a:cs typeface="Lato" panose="020F0502020204030203" pitchFamily="34" charset="0"/>
                        </a:rPr>
                        <a:t>w województwie</a:t>
                      </a:r>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projekt jest zgodny ze standardami w zakresie kształtowania ładu przestrzennego w województwie, co będzie oceniane na podstawie:</a:t>
                      </a:r>
                    </a:p>
                    <a:p>
                      <a:pPr marL="342900" lvl="0" indent="-342900">
                        <a:lnSpc>
                          <a:spcPct val="100000"/>
                        </a:lnSpc>
                        <a:spcAft>
                          <a:spcPts val="600"/>
                        </a:spcAft>
                        <a:buFont typeface="Symbol" panose="05050102010706020507" pitchFamily="18" charset="2"/>
                        <a:buChar char=""/>
                      </a:pPr>
                      <a:r>
                        <a:rPr lang="pl-PL" sz="2000" u="sng" dirty="0">
                          <a:effectLst/>
                          <a:latin typeface="Lato" panose="020F0502020204030203" pitchFamily="34" charset="0"/>
                          <a:ea typeface="Lato" panose="020F0502020204030203" pitchFamily="34" charset="0"/>
                          <a:cs typeface="Lato" panose="020F0502020204030203" pitchFamily="34" charset="0"/>
                        </a:rPr>
                        <a:t>pozytywnej opinii</a:t>
                      </a:r>
                      <a:r>
                        <a:rPr lang="pl-PL" sz="2000" dirty="0">
                          <a:effectLst/>
                          <a:latin typeface="Lato" panose="020F0502020204030203" pitchFamily="34" charset="0"/>
                          <a:ea typeface="Lato" panose="020F0502020204030203" pitchFamily="34" charset="0"/>
                          <a:cs typeface="Lato" panose="020F0502020204030203" pitchFamily="34" charset="0"/>
                        </a:rPr>
                        <a:t> wydanej przez Kujawsko-Pomorskie Biuro Planowania Przestrzennego i Regionalnego odnośnie zgodności ze Standardami w zakresie kształtowania ładu przestrzennego w województwie kujawsko-pomorskim.</a:t>
                      </a:r>
                    </a:p>
                    <a:p>
                      <a:pPr>
                        <a:lnSpc>
                          <a:spcPct val="100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weryfikowane w przypadku projektów dot.:</a:t>
                      </a:r>
                    </a:p>
                    <a:p>
                      <a:pPr marL="342900" lvl="0" indent="-342900">
                        <a:lnSpc>
                          <a:spcPct val="100000"/>
                        </a:lnSpc>
                        <a:spcAft>
                          <a:spcPts val="0"/>
                        </a:spcAft>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obiektów kubaturowych;</a:t>
                      </a:r>
                    </a:p>
                    <a:p>
                      <a:pPr marL="342900" lvl="0" indent="-342900">
                        <a:lnSpc>
                          <a:spcPct val="100000"/>
                        </a:lnSpc>
                        <a:spcAft>
                          <a:spcPts val="0"/>
                        </a:spcAft>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instalacji OZE;</a:t>
                      </a:r>
                    </a:p>
                    <a:p>
                      <a:pPr marL="342900" lvl="0" indent="-342900">
                        <a:lnSpc>
                          <a:spcPct val="100000"/>
                        </a:lnSpc>
                        <a:spcAft>
                          <a:spcPts val="600"/>
                        </a:spcAft>
                        <a:buFont typeface="Symbol" panose="05050102010706020507" pitchFamily="18"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zagospodarowania terenu (z wyjątkami określonymi w standardach).</a:t>
                      </a:r>
                    </a:p>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Obowiązujące standardy w zakresie kształtowania ładu przestrzennego w województwie kuj-pom zostaną wskazane w ogłoszeniu o naborze/dok. pomocniczych.</a:t>
                      </a:r>
                    </a:p>
                    <a:p>
                      <a:pPr>
                        <a:lnSpc>
                          <a:spcPct val="100000"/>
                        </a:lnSpc>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i załączniki. </a:t>
                      </a:r>
                      <a:endParaRPr lang="pl-PL" sz="2000" u="sng" kern="1200" dirty="0">
                        <a:solidFill>
                          <a:schemeClr val="dk1"/>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TAK/NIE/NIE DOTYCZY</a:t>
                      </a:r>
                    </a:p>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 (wartość logiczna: „TAK” lub „NIE DOTYCZY”).</a:t>
                      </a:r>
                    </a:p>
                    <a:p>
                      <a:pPr>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2560178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6FE415E-D3B3-2ABF-C712-5D4AE7B19DDC}"/>
              </a:ext>
            </a:extLst>
          </p:cNvPr>
          <p:cNvSpPr/>
          <p:nvPr/>
        </p:nvSpPr>
        <p:spPr>
          <a:xfrm>
            <a:off x="691156" y="119762"/>
            <a:ext cx="11862569" cy="39349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(19 z 25) </a:t>
            </a:r>
          </a:p>
          <a:p>
            <a:pPr algn="ctr" defTabSz="574700">
              <a:defRPr/>
            </a:pPr>
            <a:endParaRPr lang="pl-PL" sz="2011" b="1" dirty="0">
              <a:solidFill>
                <a:srgbClr val="002073"/>
              </a:solidFill>
              <a:latin typeface="Calibri" panose="020F0502020204030204"/>
            </a:endParaRPr>
          </a:p>
        </p:txBody>
      </p:sp>
      <p:sp>
        <p:nvSpPr>
          <p:cNvPr id="3" name="Symbol zastępczy zawartości 2">
            <a:extLst>
              <a:ext uri="{FF2B5EF4-FFF2-40B4-BE49-F238E27FC236}">
                <a16:creationId xmlns:a16="http://schemas.microsoft.com/office/drawing/2014/main" id="{E00912F0-12EA-CA36-B1E9-80BBCC7F0EF3}"/>
              </a:ext>
            </a:extLst>
          </p:cNvPr>
          <p:cNvSpPr>
            <a:spLocks noGrp="1"/>
          </p:cNvSpPr>
          <p:nvPr>
            <p:ph idx="1"/>
          </p:nvPr>
        </p:nvSpPr>
        <p:spPr>
          <a:xfrm>
            <a:off x="904609" y="410712"/>
            <a:ext cx="8149515" cy="723870"/>
          </a:xfrm>
        </p:spPr>
        <p:txBody>
          <a:bodyPr>
            <a:normAutofit/>
          </a:bodyPr>
          <a:lstStyle/>
          <a:p>
            <a:pPr marL="0" indent="0" defTabSz="574700">
              <a:lnSpc>
                <a:spcPct val="100000"/>
              </a:lnSpc>
              <a:spcBef>
                <a:spcPts val="0"/>
              </a:spcBef>
              <a:buClrTx/>
              <a:buNone/>
              <a:defRPr/>
            </a:pPr>
            <a:r>
              <a:rPr lang="pl-PL" sz="2400" b="1" dirty="0">
                <a:solidFill>
                  <a:srgbClr val="002073"/>
                </a:solidFill>
                <a:latin typeface="Lato" panose="020F0502020204030203" pitchFamily="34" charset="0"/>
                <a:ea typeface="Lato" panose="020F0502020204030203" pitchFamily="34" charset="0"/>
                <a:cs typeface="Lato" panose="020F0502020204030203" pitchFamily="34" charset="0"/>
              </a:rPr>
              <a:t>D. Kryteria merytoryczne punktowe, w tym rozstrzygające</a:t>
            </a:r>
          </a:p>
        </p:txBody>
      </p:sp>
      <p:sp>
        <p:nvSpPr>
          <p:cNvPr id="8" name="Rectangle 1">
            <a:extLst>
              <a:ext uri="{FF2B5EF4-FFF2-40B4-BE49-F238E27FC236}">
                <a16:creationId xmlns:a16="http://schemas.microsoft.com/office/drawing/2014/main" id="{5146A439-0243-2D50-2668-1DC715E783F3}"/>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53082889-8198-9965-9BCD-1EB7E6CCFF10}"/>
              </a:ext>
            </a:extLst>
          </p:cNvPr>
          <p:cNvGraphicFramePr>
            <a:graphicFrameLocks noGrp="1"/>
          </p:cNvGraphicFramePr>
          <p:nvPr>
            <p:extLst>
              <p:ext uri="{D42A27DB-BD31-4B8C-83A1-F6EECF244321}">
                <p14:modId xmlns:p14="http://schemas.microsoft.com/office/powerpoint/2010/main" val="382037802"/>
              </p:ext>
            </p:extLst>
          </p:nvPr>
        </p:nvGraphicFramePr>
        <p:xfrm>
          <a:off x="105717" y="743837"/>
          <a:ext cx="13130893" cy="6564391"/>
        </p:xfrm>
        <a:graphic>
          <a:graphicData uri="http://schemas.openxmlformats.org/drawingml/2006/table">
            <a:tbl>
              <a:tblPr firstRow="1" bandRow="1">
                <a:tableStyleId>{00A15C55-8517-42AA-B614-E9B94910E393}</a:tableStyleId>
              </a:tblPr>
              <a:tblGrid>
                <a:gridCol w="1069554">
                  <a:extLst>
                    <a:ext uri="{9D8B030D-6E8A-4147-A177-3AD203B41FA5}">
                      <a16:colId xmlns:a16="http://schemas.microsoft.com/office/drawing/2014/main" val="2075733815"/>
                    </a:ext>
                  </a:extLst>
                </a:gridCol>
                <a:gridCol w="1440160">
                  <a:extLst>
                    <a:ext uri="{9D8B030D-6E8A-4147-A177-3AD203B41FA5}">
                      <a16:colId xmlns:a16="http://schemas.microsoft.com/office/drawing/2014/main" val="3976037461"/>
                    </a:ext>
                  </a:extLst>
                </a:gridCol>
                <a:gridCol w="7128792">
                  <a:extLst>
                    <a:ext uri="{9D8B030D-6E8A-4147-A177-3AD203B41FA5}">
                      <a16:colId xmlns:a16="http://schemas.microsoft.com/office/drawing/2014/main" val="1674644703"/>
                    </a:ext>
                  </a:extLst>
                </a:gridCol>
                <a:gridCol w="1678729">
                  <a:extLst>
                    <a:ext uri="{9D8B030D-6E8A-4147-A177-3AD203B41FA5}">
                      <a16:colId xmlns:a16="http://schemas.microsoft.com/office/drawing/2014/main" val="1694589174"/>
                    </a:ext>
                  </a:extLst>
                </a:gridCol>
                <a:gridCol w="1813658">
                  <a:extLst>
                    <a:ext uri="{9D8B030D-6E8A-4147-A177-3AD203B41FA5}">
                      <a16:colId xmlns:a16="http://schemas.microsoft.com/office/drawing/2014/main" val="3506956659"/>
                    </a:ext>
                  </a:extLst>
                </a:gridCol>
              </a:tblGrid>
              <a:tr h="1967290">
                <a:tc>
                  <a:txBody>
                    <a:bodyPr/>
                    <a:lstStyle/>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punktów niezbędna do spełnienia kryterium</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4597101">
                <a:tc>
                  <a:txBody>
                    <a:bodyPr/>
                    <a:lstStyle/>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D.1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2000" b="1" dirty="0">
                          <a:effectLst/>
                          <a:latin typeface="Lato" panose="020F0502020204030203" pitchFamily="34" charset="0"/>
                          <a:ea typeface="Lato" panose="020F0502020204030203" pitchFamily="34" charset="0"/>
                          <a:cs typeface="Lato" panose="020F0502020204030203" pitchFamily="34" charset="0"/>
                        </a:rPr>
                        <a:t>Średnia powierzchnia użytkowa mieszkań, przypadająca na jedną osobę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średnia powierzchnia użytkowa mieszkań* wspartych w ramach projektu przypadająca na jedną osobę wynosi:</a:t>
                      </a:r>
                    </a:p>
                    <a:p>
                      <a:pPr>
                        <a:lnSpc>
                          <a:spcPct val="115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   12 m</a:t>
                      </a:r>
                      <a:r>
                        <a:rPr lang="pl-PL" sz="2000" baseline="30000" dirty="0">
                          <a:effectLst/>
                          <a:latin typeface="Lato" panose="020F0502020204030203" pitchFamily="34" charset="0"/>
                          <a:ea typeface="Lato" panose="020F0502020204030203" pitchFamily="34" charset="0"/>
                          <a:cs typeface="Lato" panose="020F0502020204030203" pitchFamily="34" charset="0"/>
                        </a:rPr>
                        <a:t>2</a:t>
                      </a:r>
                      <a:r>
                        <a:rPr lang="pl-PL" sz="2000" dirty="0">
                          <a:effectLst/>
                          <a:latin typeface="Lato" panose="020F0502020204030203" pitchFamily="34" charset="0"/>
                          <a:ea typeface="Lato" panose="020F0502020204030203" pitchFamily="34" charset="0"/>
                          <a:cs typeface="Lato" panose="020F0502020204030203" pitchFamily="34" charset="0"/>
                        </a:rPr>
                        <a:t> – 0 pkt</a:t>
                      </a:r>
                    </a:p>
                    <a:p>
                      <a:pPr>
                        <a:lnSpc>
                          <a:spcPct val="115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&gt; 12 m</a:t>
                      </a:r>
                      <a:r>
                        <a:rPr lang="pl-PL" sz="2000" baseline="30000" dirty="0">
                          <a:effectLst/>
                          <a:latin typeface="Lato" panose="020F0502020204030203" pitchFamily="34" charset="0"/>
                          <a:ea typeface="Lato" panose="020F0502020204030203" pitchFamily="34" charset="0"/>
                          <a:cs typeface="Lato" panose="020F0502020204030203" pitchFamily="34" charset="0"/>
                        </a:rPr>
                        <a:t>2 </a:t>
                      </a:r>
                      <a:r>
                        <a:rPr lang="pl-PL" sz="2000" dirty="0">
                          <a:effectLst/>
                          <a:latin typeface="Lato" panose="020F0502020204030203" pitchFamily="34" charset="0"/>
                          <a:ea typeface="Lato" panose="020F0502020204030203" pitchFamily="34" charset="0"/>
                          <a:cs typeface="Lato" panose="020F0502020204030203" pitchFamily="34" charset="0"/>
                        </a:rPr>
                        <a:t> ≤ 20 m</a:t>
                      </a:r>
                      <a:r>
                        <a:rPr lang="pl-PL" sz="2000" baseline="30000" dirty="0">
                          <a:effectLst/>
                          <a:latin typeface="Lato" panose="020F0502020204030203" pitchFamily="34" charset="0"/>
                          <a:ea typeface="Lato" panose="020F0502020204030203" pitchFamily="34" charset="0"/>
                          <a:cs typeface="Lato" panose="020F0502020204030203" pitchFamily="34" charset="0"/>
                        </a:rPr>
                        <a:t>2 </a:t>
                      </a:r>
                      <a:r>
                        <a:rPr lang="pl-PL" sz="2000" dirty="0">
                          <a:effectLst/>
                          <a:latin typeface="Lato" panose="020F0502020204030203" pitchFamily="34" charset="0"/>
                          <a:ea typeface="Lato" panose="020F0502020204030203" pitchFamily="34" charset="0"/>
                          <a:cs typeface="Lato" panose="020F0502020204030203" pitchFamily="34" charset="0"/>
                        </a:rPr>
                        <a:t>– 1 pkt</a:t>
                      </a:r>
                    </a:p>
                    <a:p>
                      <a:pPr>
                        <a:lnSpc>
                          <a:spcPct val="115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&gt; 20 m</a:t>
                      </a:r>
                      <a:r>
                        <a:rPr lang="pl-PL" sz="2000" baseline="30000" dirty="0">
                          <a:effectLst/>
                          <a:latin typeface="Lato" panose="020F0502020204030203" pitchFamily="34" charset="0"/>
                          <a:ea typeface="Lato" panose="020F0502020204030203" pitchFamily="34" charset="0"/>
                          <a:cs typeface="Lato" panose="020F0502020204030203" pitchFamily="34" charset="0"/>
                        </a:rPr>
                        <a:t>2 </a:t>
                      </a:r>
                      <a:r>
                        <a:rPr lang="pl-PL" sz="2000" dirty="0">
                          <a:effectLst/>
                          <a:latin typeface="Lato" panose="020F0502020204030203" pitchFamily="34" charset="0"/>
                          <a:ea typeface="Lato" panose="020F0502020204030203" pitchFamily="34" charset="0"/>
                          <a:cs typeface="Lato" panose="020F0502020204030203" pitchFamily="34" charset="0"/>
                        </a:rPr>
                        <a:t> – 4 pkt</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i załączniki.</a:t>
                      </a:r>
                    </a:p>
                    <a:p>
                      <a:pPr marL="0" marR="0" lvl="0" indent="0" algn="l" defTabSz="1266984" rtl="0" eaLnBrk="1" fontAlgn="auto"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0 – 4 pkt</a:t>
                      </a:r>
                    </a:p>
                    <a:p>
                      <a:pPr algn="l">
                        <a:buNone/>
                      </a:pPr>
                      <a:r>
                        <a:rPr lang="pl-PL" sz="2000" dirty="0">
                          <a:effectLst/>
                          <a:latin typeface="Lato" panose="020F0502020204030203" pitchFamily="34" charset="0"/>
                          <a:ea typeface="Lato" panose="020F0502020204030203" pitchFamily="34" charset="0"/>
                          <a:cs typeface="Lato" panose="020F0502020204030203" pitchFamily="34" charset="0"/>
                        </a:rPr>
                        <a:t>wg oceny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20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Tree>
    <p:extLst>
      <p:ext uri="{BB962C8B-B14F-4D97-AF65-F5344CB8AC3E}">
        <p14:creationId xmlns:p14="http://schemas.microsoft.com/office/powerpoint/2010/main" val="2873920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F58C8-EAE0-A7DD-09AD-9F724108452A}"/>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609B1090-0826-8790-CFEA-0FCD877C4A9A}"/>
              </a:ext>
            </a:extLst>
          </p:cNvPr>
          <p:cNvSpPr/>
          <p:nvPr/>
        </p:nvSpPr>
        <p:spPr>
          <a:xfrm>
            <a:off x="691156" y="119762"/>
            <a:ext cx="11862569" cy="39349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(20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C6458D92-177C-B86C-4B7B-2C3BC9E039F6}"/>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sp>
        <p:nvSpPr>
          <p:cNvPr id="2" name="pole tekstowe 1">
            <a:extLst>
              <a:ext uri="{FF2B5EF4-FFF2-40B4-BE49-F238E27FC236}">
                <a16:creationId xmlns:a16="http://schemas.microsoft.com/office/drawing/2014/main" id="{38957B57-5946-AB88-D548-10B585F1A775}"/>
              </a:ext>
            </a:extLst>
          </p:cNvPr>
          <p:cNvSpPr txBox="1"/>
          <p:nvPr/>
        </p:nvSpPr>
        <p:spPr>
          <a:xfrm>
            <a:off x="691156" y="1151747"/>
            <a:ext cx="11429332" cy="4832092"/>
          </a:xfrm>
          <a:prstGeom prst="rect">
            <a:avLst/>
          </a:prstGeom>
          <a:noFill/>
        </p:spPr>
        <p:txBody>
          <a:bodyPr wrap="square" rtlCol="0">
            <a:spAutoFit/>
          </a:bodyPr>
          <a:lstStyle/>
          <a:p>
            <a:r>
              <a:rPr lang="pl-PL" sz="2400" dirty="0">
                <a:latin typeface="Lato" panose="020F0502020204030203" pitchFamily="34" charset="0"/>
                <a:ea typeface="Lato" panose="020F0502020204030203" pitchFamily="34" charset="0"/>
                <a:cs typeface="Lato" panose="020F0502020204030203" pitchFamily="34" charset="0"/>
              </a:rPr>
              <a:t>Przypis do kryterium D.1</a:t>
            </a:r>
          </a:p>
          <a:p>
            <a:endParaRPr lang="pl-PL" sz="2400" dirty="0">
              <a:latin typeface="Lato" panose="020F0502020204030203" pitchFamily="34" charset="0"/>
              <a:ea typeface="Lato" panose="020F0502020204030203" pitchFamily="34" charset="0"/>
              <a:cs typeface="Lato" panose="020F0502020204030203" pitchFamily="34" charset="0"/>
            </a:endParaRPr>
          </a:p>
          <a:p>
            <a:r>
              <a:rPr lang="pl-PL" sz="2400" dirty="0">
                <a:latin typeface="Lato" panose="020F0502020204030203" pitchFamily="34" charset="0"/>
                <a:ea typeface="Lato" panose="020F0502020204030203" pitchFamily="34" charset="0"/>
                <a:cs typeface="Lato" panose="020F0502020204030203" pitchFamily="34" charset="0"/>
              </a:rPr>
              <a:t>*</a:t>
            </a:r>
            <a:r>
              <a:rPr lang="pl-PL" sz="2400" b="1" dirty="0">
                <a:latin typeface="Lato" panose="020F0502020204030203" pitchFamily="34" charset="0"/>
                <a:ea typeface="Lato" panose="020F0502020204030203" pitchFamily="34" charset="0"/>
                <a:cs typeface="Lato" panose="020F0502020204030203" pitchFamily="34" charset="0"/>
              </a:rPr>
              <a:t>Powierzchnia użytkowa lokalu: </a:t>
            </a:r>
          </a:p>
          <a:p>
            <a:endParaRPr lang="pl-PL" sz="2000" b="1" dirty="0">
              <a:latin typeface="Lato" panose="020F0502020204030203" pitchFamily="34" charset="0"/>
              <a:ea typeface="Lato" panose="020F0502020204030203" pitchFamily="34" charset="0"/>
              <a:cs typeface="Lato" panose="020F0502020204030203" pitchFamily="34" charset="0"/>
            </a:endParaRPr>
          </a:p>
          <a:p>
            <a:r>
              <a:rPr lang="pl-PL" sz="2400" dirty="0">
                <a:latin typeface="Lato" panose="020F0502020204030203" pitchFamily="34" charset="0"/>
                <a:ea typeface="Lato" panose="020F0502020204030203" pitchFamily="34" charset="0"/>
                <a:cs typeface="Lato" panose="020F0502020204030203" pitchFamily="34" charset="0"/>
              </a:rPr>
              <a:t>należy przez to rozumieć powierzchnię wszystkich pomieszczeń znajdujących się w lokalu, a w szczególności pokoi, kuchni, spiżarni, przedpokoi, alków, holi, korytarzy, łazienek oraz innych pomieszczeń służących mieszkalnym i gospodarczym potrzebom lokatora, bez względu na ich przeznaczenie i sposób używania; za powierzchnię użytkową lokalu nie uważa się powierzchni balkonów, tarasów i loggii, antresoli, szaf i schowków w ścianach, pralni, suszarni, wózkowni, strychów, piwnic i komórek przeznaczonych do przechowywania opału - art. 2 ust. 1 pkt) 7 ustawy z dnia 21 czerwca 2001 r. o ochronie praw lokatorów, mieszkaniowym zasobie gminy i o zmianie Kodeksu cywilnego (Dz. U. z 2023 r. poz. 725).</a:t>
            </a:r>
          </a:p>
        </p:txBody>
      </p:sp>
    </p:spTree>
    <p:extLst>
      <p:ext uri="{BB962C8B-B14F-4D97-AF65-F5344CB8AC3E}">
        <p14:creationId xmlns:p14="http://schemas.microsoft.com/office/powerpoint/2010/main" val="36946616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90E48-C3DA-E658-2146-84259F1344B8}"/>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39CB67F6-DF1D-7E46-F046-011EACB57DA6}"/>
              </a:ext>
            </a:extLst>
          </p:cNvPr>
          <p:cNvSpPr/>
          <p:nvPr/>
        </p:nvSpPr>
        <p:spPr>
          <a:xfrm>
            <a:off x="662806" y="164095"/>
            <a:ext cx="11862569" cy="49271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(21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79C929DD-7262-1CCB-E82B-F08EA405BCBC}"/>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1098D1D9-FFBA-93AC-C94B-E5C93672804F}"/>
              </a:ext>
            </a:extLst>
          </p:cNvPr>
          <p:cNvGraphicFramePr>
            <a:graphicFrameLocks noGrp="1"/>
          </p:cNvGraphicFramePr>
          <p:nvPr>
            <p:extLst>
              <p:ext uri="{D42A27DB-BD31-4B8C-83A1-F6EECF244321}">
                <p14:modId xmlns:p14="http://schemas.microsoft.com/office/powerpoint/2010/main" val="118114430"/>
              </p:ext>
            </p:extLst>
          </p:nvPr>
        </p:nvGraphicFramePr>
        <p:xfrm>
          <a:off x="394755" y="974417"/>
          <a:ext cx="12805852" cy="6000882"/>
        </p:xfrm>
        <a:graphic>
          <a:graphicData uri="http://schemas.openxmlformats.org/drawingml/2006/table">
            <a:tbl>
              <a:tblPr firstRow="1" bandRow="1">
                <a:tableStyleId>{00A15C55-8517-42AA-B614-E9B94910E393}</a:tableStyleId>
              </a:tblPr>
              <a:tblGrid>
                <a:gridCol w="1140556">
                  <a:extLst>
                    <a:ext uri="{9D8B030D-6E8A-4147-A177-3AD203B41FA5}">
                      <a16:colId xmlns:a16="http://schemas.microsoft.com/office/drawing/2014/main" val="2075733815"/>
                    </a:ext>
                  </a:extLst>
                </a:gridCol>
                <a:gridCol w="1944216">
                  <a:extLst>
                    <a:ext uri="{9D8B030D-6E8A-4147-A177-3AD203B41FA5}">
                      <a16:colId xmlns:a16="http://schemas.microsoft.com/office/drawing/2014/main" val="3976037461"/>
                    </a:ext>
                  </a:extLst>
                </a:gridCol>
                <a:gridCol w="6480720">
                  <a:extLst>
                    <a:ext uri="{9D8B030D-6E8A-4147-A177-3AD203B41FA5}">
                      <a16:colId xmlns:a16="http://schemas.microsoft.com/office/drawing/2014/main" val="1674644703"/>
                    </a:ext>
                  </a:extLst>
                </a:gridCol>
                <a:gridCol w="1584176">
                  <a:extLst>
                    <a:ext uri="{9D8B030D-6E8A-4147-A177-3AD203B41FA5}">
                      <a16:colId xmlns:a16="http://schemas.microsoft.com/office/drawing/2014/main" val="1694589174"/>
                    </a:ext>
                  </a:extLst>
                </a:gridCol>
                <a:gridCol w="1656184">
                  <a:extLst>
                    <a:ext uri="{9D8B030D-6E8A-4147-A177-3AD203B41FA5}">
                      <a16:colId xmlns:a16="http://schemas.microsoft.com/office/drawing/2014/main" val="3506956659"/>
                    </a:ext>
                  </a:extLst>
                </a:gridCol>
              </a:tblGrid>
              <a:tr h="1664374">
                <a:tc>
                  <a:txBody>
                    <a:bodyPr/>
                    <a:lstStyle/>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punktów niezbędna do spełnienia kryterium</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3752340">
                <a:tc>
                  <a:txBody>
                    <a:bodyPr/>
                    <a:lstStyle/>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D.2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2000" b="1" dirty="0">
                          <a:effectLst/>
                          <a:latin typeface="Lato" panose="020F0502020204030203" pitchFamily="34" charset="0"/>
                          <a:ea typeface="Lato" panose="020F0502020204030203" pitchFamily="34" charset="0"/>
                          <a:cs typeface="Lato" panose="020F0502020204030203" pitchFamily="34" charset="0"/>
                        </a:rPr>
                        <a:t>Współpraca w zakresie projektowania infrastruktury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Wnioskodawca zaangażował w proces planowania inwestycji/ odpowiedniego przygotowania infrastruktury specjalistów w obszarze usług świadczonych w mieszkaniach.</a:t>
                      </a:r>
                    </a:p>
                    <a:p>
                      <a:pPr>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i załączniki.</a:t>
                      </a:r>
                    </a:p>
                    <a:p>
                      <a:pPr>
                        <a:buNone/>
                      </a:pPr>
                      <a:r>
                        <a:rPr lang="pl-PL" sz="2000" dirty="0">
                          <a:effectLst/>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 – 4 pkt</a:t>
                      </a:r>
                    </a:p>
                    <a:p>
                      <a:pPr algn="l">
                        <a:buNone/>
                      </a:pPr>
                      <a:r>
                        <a:rPr lang="pl-PL" sz="2000" dirty="0">
                          <a:effectLst/>
                          <a:latin typeface="Lato" panose="020F0502020204030203" pitchFamily="34" charset="0"/>
                          <a:ea typeface="Lato" panose="020F0502020204030203" pitchFamily="34" charset="0"/>
                          <a:cs typeface="Lato" panose="020F0502020204030203" pitchFamily="34" charset="0"/>
                        </a:rPr>
                        <a:t>Nie – 0 pkt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20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Tree>
    <p:extLst>
      <p:ext uri="{BB962C8B-B14F-4D97-AF65-F5344CB8AC3E}">
        <p14:creationId xmlns:p14="http://schemas.microsoft.com/office/powerpoint/2010/main" val="128982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1D2B2-63C8-D489-F9BA-EBCEEABB3734}"/>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71AAA663-E629-5172-EE04-AAE8F45C880A}"/>
              </a:ext>
            </a:extLst>
          </p:cNvPr>
          <p:cNvSpPr/>
          <p:nvPr/>
        </p:nvSpPr>
        <p:spPr>
          <a:xfrm>
            <a:off x="652221" y="-13238"/>
            <a:ext cx="11862569" cy="5289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(22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1DE37AAA-6960-9B98-FDB1-E49E02F34354}"/>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C7076E9A-5BEC-6702-1A2C-C613A0400B70}"/>
              </a:ext>
            </a:extLst>
          </p:cNvPr>
          <p:cNvGraphicFramePr>
            <a:graphicFrameLocks noGrp="1"/>
          </p:cNvGraphicFramePr>
          <p:nvPr>
            <p:extLst>
              <p:ext uri="{D42A27DB-BD31-4B8C-83A1-F6EECF244321}">
                <p14:modId xmlns:p14="http://schemas.microsoft.com/office/powerpoint/2010/main" val="1153113863"/>
              </p:ext>
            </p:extLst>
          </p:nvPr>
        </p:nvGraphicFramePr>
        <p:xfrm>
          <a:off x="98967" y="536260"/>
          <a:ext cx="13241840" cy="6418801"/>
        </p:xfrm>
        <a:graphic>
          <a:graphicData uri="http://schemas.openxmlformats.org/drawingml/2006/table">
            <a:tbl>
              <a:tblPr firstRow="1" bandRow="1">
                <a:tableStyleId>{00A15C55-8517-42AA-B614-E9B94910E393}</a:tableStyleId>
              </a:tblPr>
              <a:tblGrid>
                <a:gridCol w="945846">
                  <a:extLst>
                    <a:ext uri="{9D8B030D-6E8A-4147-A177-3AD203B41FA5}">
                      <a16:colId xmlns:a16="http://schemas.microsoft.com/office/drawing/2014/main" val="2075733815"/>
                    </a:ext>
                  </a:extLst>
                </a:gridCol>
                <a:gridCol w="1474245">
                  <a:extLst>
                    <a:ext uri="{9D8B030D-6E8A-4147-A177-3AD203B41FA5}">
                      <a16:colId xmlns:a16="http://schemas.microsoft.com/office/drawing/2014/main" val="3976037461"/>
                    </a:ext>
                  </a:extLst>
                </a:gridCol>
                <a:gridCol w="7729221">
                  <a:extLst>
                    <a:ext uri="{9D8B030D-6E8A-4147-A177-3AD203B41FA5}">
                      <a16:colId xmlns:a16="http://schemas.microsoft.com/office/drawing/2014/main" val="1674644703"/>
                    </a:ext>
                  </a:extLst>
                </a:gridCol>
                <a:gridCol w="1410201">
                  <a:extLst>
                    <a:ext uri="{9D8B030D-6E8A-4147-A177-3AD203B41FA5}">
                      <a16:colId xmlns:a16="http://schemas.microsoft.com/office/drawing/2014/main" val="1694589174"/>
                    </a:ext>
                  </a:extLst>
                </a:gridCol>
                <a:gridCol w="1682327">
                  <a:extLst>
                    <a:ext uri="{9D8B030D-6E8A-4147-A177-3AD203B41FA5}">
                      <a16:colId xmlns:a16="http://schemas.microsoft.com/office/drawing/2014/main" val="3506956659"/>
                    </a:ext>
                  </a:extLst>
                </a:gridCol>
              </a:tblGrid>
              <a:tr h="1463932">
                <a:tc>
                  <a:txBody>
                    <a:bodyPr/>
                    <a:lstStyle/>
                    <a:p>
                      <a:pPr algn="l"/>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pkt niezbędna do spełnienia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4932259">
                <a:tc>
                  <a:txBody>
                    <a:bodyPr/>
                    <a:lstStyle/>
                    <a:p>
                      <a:pPr algn="l">
                        <a:lnSpc>
                          <a:spcPct val="100000"/>
                        </a:lnSpc>
                        <a:spcAft>
                          <a:spcPts val="0"/>
                        </a:spcAft>
                      </a:pPr>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D.3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0"/>
                        </a:spcAft>
                      </a:pPr>
                      <a:r>
                        <a:rPr lang="pl-PL" sz="1800" b="1" dirty="0">
                          <a:effectLst/>
                          <a:latin typeface="Lato" panose="020F0502020204030203" pitchFamily="34" charset="0"/>
                          <a:ea typeface="Lato" panose="020F0502020204030203" pitchFamily="34" charset="0"/>
                          <a:cs typeface="Lato" panose="020F0502020204030203" pitchFamily="34" charset="0"/>
                        </a:rPr>
                        <a:t>Wymiana wiedzy i doświadczeń </a:t>
                      </a:r>
                      <a:br>
                        <a:rPr lang="pl-PL" sz="1800" b="1" dirty="0">
                          <a:effectLst/>
                          <a:latin typeface="Lato" panose="020F0502020204030203" pitchFamily="34" charset="0"/>
                          <a:ea typeface="Lato" panose="020F0502020204030203" pitchFamily="34" charset="0"/>
                          <a:cs typeface="Lato" panose="020F0502020204030203" pitchFamily="34" charset="0"/>
                        </a:rPr>
                      </a:br>
                      <a:r>
                        <a:rPr lang="pl-PL" sz="1800" b="1" dirty="0">
                          <a:effectLst/>
                          <a:latin typeface="Lato" panose="020F0502020204030203" pitchFamily="34" charset="0"/>
                          <a:ea typeface="Lato" panose="020F0502020204030203" pitchFamily="34" charset="0"/>
                          <a:cs typeface="Lato" panose="020F0502020204030203" pitchFamily="34" charset="0"/>
                        </a:rPr>
                        <a:t>z partnerami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6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oceniamy, czy Wnioskodawca zakłada współpracę, w tym wymianę wiedzy i doświadczeń oraz konsultacje, z partnerami z innych Państw Członkowskich, kandydujących lub stowarzyszonych z Unią Europejską w obszarze tematycznym bezpośrednio związanym z realizowanym projektem*.</a:t>
                      </a:r>
                    </a:p>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Opis liczby punktów możliwych do uzyskania:</a:t>
                      </a:r>
                    </a:p>
                    <a:p>
                      <a:pPr marL="285750" lvl="0" indent="-285750">
                        <a:lnSpc>
                          <a:spcPct val="100000"/>
                        </a:lnSpc>
                        <a:spcAft>
                          <a:spcPts val="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projekt nie zakłada wymiany doświadczeń i wiedzy – 0 pkt;</a:t>
                      </a:r>
                    </a:p>
                    <a:p>
                      <a:pPr marL="285750" lvl="0" indent="-285750">
                        <a:lnSpc>
                          <a:spcPct val="100000"/>
                        </a:lnSpc>
                        <a:spcAft>
                          <a:spcPts val="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projekt zakłada wymianę doświadczeń i wiedzy z co najmniej 1 partnerem – 1 pkt;</a:t>
                      </a:r>
                    </a:p>
                    <a:p>
                      <a:pPr marL="285750" lvl="0" indent="-285750">
                        <a:lnSpc>
                          <a:spcPct val="100000"/>
                        </a:lnSpc>
                        <a:spcAft>
                          <a:spcPts val="60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projekt zakłada wymianę doświadczeń i wiedzy z co najmniej 2 partnerami – 2 pkt.</a:t>
                      </a:r>
                    </a:p>
                    <a:p>
                      <a:pPr>
                        <a:lnSpc>
                          <a:spcPct val="100000"/>
                        </a:lnSpc>
                        <a:spcAft>
                          <a:spcPts val="600"/>
                        </a:spcAft>
                        <a:buNone/>
                      </a:pPr>
                      <a:r>
                        <a:rPr lang="pl-PL" sz="1800" dirty="0">
                          <a:effectLst/>
                          <a:latin typeface="Lato" panose="020F0502020204030203" pitchFamily="34" charset="0"/>
                          <a:ea typeface="Lato" panose="020F0502020204030203" pitchFamily="34" charset="0"/>
                          <a:cs typeface="Lato" panose="020F0502020204030203" pitchFamily="34" charset="0"/>
                        </a:rPr>
                        <a:t>Koszty związane ze współpracą z partnerami nie mogą przekroczyć 1% bezpośrednich kosztów kwalifikowanych projektu. Kryterium jest weryfikowane w oparciu o wniosek o dofinansowanie projektu.</a:t>
                      </a:r>
                    </a:p>
                    <a:p>
                      <a:pPr>
                        <a:lnSpc>
                          <a:spcPct val="100000"/>
                        </a:lnSpc>
                        <a:spcAft>
                          <a:spcPts val="0"/>
                        </a:spcAft>
                      </a:pPr>
                      <a:r>
                        <a:rPr lang="pl-PL" sz="1800" dirty="0">
                          <a:effectLst/>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0-2 pkt</a:t>
                      </a:r>
                    </a:p>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wg oceny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0"/>
                        </a:spcAft>
                      </a:pPr>
                      <a:r>
                        <a:rPr lang="pl-PL" sz="18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
        <p:nvSpPr>
          <p:cNvPr id="3" name="pole tekstowe 2">
            <a:extLst>
              <a:ext uri="{FF2B5EF4-FFF2-40B4-BE49-F238E27FC236}">
                <a16:creationId xmlns:a16="http://schemas.microsoft.com/office/drawing/2014/main" id="{8563BC62-FF55-A73E-DCC9-896A606B8AFE}"/>
              </a:ext>
            </a:extLst>
          </p:cNvPr>
          <p:cNvSpPr txBox="1"/>
          <p:nvPr/>
        </p:nvSpPr>
        <p:spPr>
          <a:xfrm>
            <a:off x="30775" y="6913344"/>
            <a:ext cx="13354276" cy="646331"/>
          </a:xfrm>
          <a:prstGeom prst="rect">
            <a:avLst/>
          </a:prstGeom>
          <a:noFill/>
        </p:spPr>
        <p:txBody>
          <a:bodyPr wrap="square">
            <a:spAutoFit/>
          </a:bodyPr>
          <a:lstStyle/>
          <a:p>
            <a:r>
              <a:rPr lang="pl-PL" sz="1800" dirty="0">
                <a:effectLst/>
                <a:latin typeface="Lato" panose="020F0502020204030203" pitchFamily="34" charset="0"/>
                <a:ea typeface="Lato" panose="020F0502020204030203" pitchFamily="34" charset="0"/>
                <a:cs typeface="Lato" panose="020F0502020204030203" pitchFamily="34" charset="0"/>
              </a:rPr>
              <a:t>* Współpraca nie musi być nawiązana w formie partnerstwa, o którym mowa w kryterium B.2 Prawidłowość wyboru partnerów uczestniczących/realizujących projekt</a:t>
            </a:r>
            <a:endParaRPr lang="pl-PL"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376029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2DA8-8655-66CA-EB26-53540D678348}"/>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43507BD1-895B-7D07-0F82-F387FDB0A527}"/>
              </a:ext>
            </a:extLst>
          </p:cNvPr>
          <p:cNvSpPr/>
          <p:nvPr/>
        </p:nvSpPr>
        <p:spPr>
          <a:xfrm>
            <a:off x="652221" y="-13238"/>
            <a:ext cx="11862569" cy="48070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Calibri" panose="020F0502020204030204" pitchFamily="34" charset="0"/>
                <a:cs typeface="Calibri" panose="020F0502020204030204" pitchFamily="34" charset="0"/>
              </a:rPr>
              <a:t>Kryteria wyboru projektów (23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8C829266-F892-7E0F-844F-065C3EBD5A98}"/>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9995B3D3-6D09-7C72-9E9B-72432D4CF35D}"/>
              </a:ext>
            </a:extLst>
          </p:cNvPr>
          <p:cNvGraphicFramePr>
            <a:graphicFrameLocks noGrp="1"/>
          </p:cNvGraphicFramePr>
          <p:nvPr>
            <p:extLst>
              <p:ext uri="{D42A27DB-BD31-4B8C-83A1-F6EECF244321}">
                <p14:modId xmlns:p14="http://schemas.microsoft.com/office/powerpoint/2010/main" val="78947795"/>
              </p:ext>
            </p:extLst>
          </p:nvPr>
        </p:nvGraphicFramePr>
        <p:xfrm>
          <a:off x="95151" y="467469"/>
          <a:ext cx="13116961" cy="6972942"/>
        </p:xfrm>
        <a:graphic>
          <a:graphicData uri="http://schemas.openxmlformats.org/drawingml/2006/table">
            <a:tbl>
              <a:tblPr firstRow="1" bandRow="1">
                <a:tableStyleId>{00A15C55-8517-42AA-B614-E9B94910E393}</a:tableStyleId>
              </a:tblPr>
              <a:tblGrid>
                <a:gridCol w="856634">
                  <a:extLst>
                    <a:ext uri="{9D8B030D-6E8A-4147-A177-3AD203B41FA5}">
                      <a16:colId xmlns:a16="http://schemas.microsoft.com/office/drawing/2014/main" val="2075733815"/>
                    </a:ext>
                  </a:extLst>
                </a:gridCol>
                <a:gridCol w="1735654">
                  <a:extLst>
                    <a:ext uri="{9D8B030D-6E8A-4147-A177-3AD203B41FA5}">
                      <a16:colId xmlns:a16="http://schemas.microsoft.com/office/drawing/2014/main" val="3976037461"/>
                    </a:ext>
                  </a:extLst>
                </a:gridCol>
                <a:gridCol w="7560840">
                  <a:extLst>
                    <a:ext uri="{9D8B030D-6E8A-4147-A177-3AD203B41FA5}">
                      <a16:colId xmlns:a16="http://schemas.microsoft.com/office/drawing/2014/main" val="1674644703"/>
                    </a:ext>
                  </a:extLst>
                </a:gridCol>
                <a:gridCol w="1512168">
                  <a:extLst>
                    <a:ext uri="{9D8B030D-6E8A-4147-A177-3AD203B41FA5}">
                      <a16:colId xmlns:a16="http://schemas.microsoft.com/office/drawing/2014/main" val="1694589174"/>
                    </a:ext>
                  </a:extLst>
                </a:gridCol>
                <a:gridCol w="1451665">
                  <a:extLst>
                    <a:ext uri="{9D8B030D-6E8A-4147-A177-3AD203B41FA5}">
                      <a16:colId xmlns:a16="http://schemas.microsoft.com/office/drawing/2014/main" val="3506956659"/>
                    </a:ext>
                  </a:extLst>
                </a:gridCol>
              </a:tblGrid>
              <a:tr h="1552103">
                <a:tc>
                  <a:txBody>
                    <a:bodyPr/>
                    <a:lstStyle/>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punktów niezbędna do spełnienia kryterium</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3548579">
                <a:tc>
                  <a:txBody>
                    <a:bodyPr/>
                    <a:lstStyle/>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D.4</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2000" b="1" dirty="0">
                          <a:effectLst/>
                          <a:latin typeface="Lato" panose="020F0502020204030203" pitchFamily="34" charset="0"/>
                          <a:ea typeface="Lato" panose="020F0502020204030203" pitchFamily="34" charset="0"/>
                          <a:cs typeface="Lato" panose="020F0502020204030203" pitchFamily="34" charset="0"/>
                        </a:rPr>
                        <a:t>Zastosowanie rozwiązań wspierających zasadę DNSH*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12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w projekcie zastosowano następujące rozwiązania wspierające zgodność z zasadą DNSH:</a:t>
                      </a:r>
                    </a:p>
                    <a:p>
                      <a:pPr marL="285750" indent="-285750" algn="l">
                        <a:lnSpc>
                          <a:spcPct val="100000"/>
                        </a:lnSpc>
                        <a:spcAft>
                          <a:spcPts val="0"/>
                        </a:spcAft>
                        <a:buFont typeface="Arial" panose="020B0604020202020204" pitchFamily="34" charset="0"/>
                        <a:buChar char="•"/>
                      </a:pPr>
                      <a:r>
                        <a:rPr lang="pl-PL" sz="2000" dirty="0">
                          <a:effectLst/>
                          <a:latin typeface="Lato" panose="020F0502020204030203" pitchFamily="34" charset="0"/>
                          <a:ea typeface="Lato" panose="020F0502020204030203" pitchFamily="34" charset="0"/>
                          <a:cs typeface="Lato" panose="020F0502020204030203" pitchFamily="34" charset="0"/>
                        </a:rPr>
                        <a:t>rozwiązania z zakresu zielono-niebieskiej infrastruktury – 1 pkt;</a:t>
                      </a:r>
                    </a:p>
                    <a:p>
                      <a:pPr marL="285750" indent="-285750" algn="l">
                        <a:lnSpc>
                          <a:spcPct val="100000"/>
                        </a:lnSpc>
                        <a:spcAft>
                          <a:spcPts val="0"/>
                        </a:spcAft>
                        <a:buFont typeface="Arial" panose="020B0604020202020204" pitchFamily="34" charset="0"/>
                        <a:buChar char="•"/>
                      </a:pPr>
                      <a:r>
                        <a:rPr lang="pl-PL" sz="2000" dirty="0">
                          <a:effectLst/>
                          <a:latin typeface="Lato" panose="020F0502020204030203" pitchFamily="34" charset="0"/>
                          <a:ea typeface="Lato" panose="020F0502020204030203" pitchFamily="34" charset="0"/>
                          <a:cs typeface="Lato" panose="020F0502020204030203" pitchFamily="34" charset="0"/>
                        </a:rPr>
                        <a:t>rozwiązania polegające na wykorzystaniu gatunków rodzimych w zagospodarowywaniu otoczenia – 1 pkt;</a:t>
                      </a:r>
                    </a:p>
                    <a:p>
                      <a:pPr marL="285750" indent="-285750" algn="l">
                        <a:lnSpc>
                          <a:spcPct val="100000"/>
                        </a:lnSpc>
                        <a:spcAft>
                          <a:spcPts val="0"/>
                        </a:spcAft>
                        <a:buFont typeface="Arial" panose="020B0604020202020204" pitchFamily="34" charset="0"/>
                        <a:buChar char="•"/>
                      </a:pPr>
                      <a:r>
                        <a:rPr lang="pl-PL" sz="2000" dirty="0">
                          <a:effectLst/>
                          <a:latin typeface="Lato" panose="020F0502020204030203" pitchFamily="34" charset="0"/>
                          <a:ea typeface="Lato" panose="020F0502020204030203" pitchFamily="34" charset="0"/>
                          <a:cs typeface="Lato" panose="020F0502020204030203" pitchFamily="34" charset="0"/>
                        </a:rPr>
                        <a:t>dobre praktyki z zakresu ochrony zieleni i drzew w celu zminimalizowania wpływu na występujące siedliska i gatunki – 1 pkt;</a:t>
                      </a:r>
                    </a:p>
                    <a:p>
                      <a:pPr marL="285750" indent="-285750" algn="l">
                        <a:lnSpc>
                          <a:spcPct val="100000"/>
                        </a:lnSpc>
                        <a:spcAft>
                          <a:spcPts val="1200"/>
                        </a:spcAft>
                        <a:buFont typeface="Arial" panose="020B0604020202020204" pitchFamily="34" charset="0"/>
                        <a:buChar char="•"/>
                      </a:pPr>
                      <a:r>
                        <a:rPr lang="pl-PL" sz="2000" dirty="0">
                          <a:effectLst/>
                          <a:latin typeface="Lato" panose="020F0502020204030203" pitchFamily="34" charset="0"/>
                          <a:ea typeface="Lato" panose="020F0502020204030203" pitchFamily="34" charset="0"/>
                          <a:cs typeface="Lato" panose="020F0502020204030203" pitchFamily="34" charset="0"/>
                        </a:rPr>
                        <a:t>żadne z powyższych – 0 pkt.</a:t>
                      </a:r>
                    </a:p>
                    <a:p>
                      <a:pPr algn="l">
                        <a:lnSpc>
                          <a:spcPct val="100000"/>
                        </a:lnSpc>
                        <a:spcAft>
                          <a:spcPts val="1200"/>
                        </a:spcAft>
                        <a:buNone/>
                      </a:pPr>
                      <a:r>
                        <a:rPr lang="pl-PL" sz="2000" dirty="0">
                          <a:effectLst/>
                          <a:latin typeface="Lato" panose="020F0502020204030203" pitchFamily="34" charset="0"/>
                          <a:ea typeface="Lato" panose="020F0502020204030203" pitchFamily="34" charset="0"/>
                          <a:cs typeface="Lato" panose="020F0502020204030203" pitchFamily="34" charset="0"/>
                        </a:rPr>
                        <a:t>Punkty podlegają sumowaniu. Kryterium jest weryfikowane w oparciu o wniosek o dofinansowanie projektu i załączniki.</a:t>
                      </a:r>
                    </a:p>
                    <a:p>
                      <a:pPr algn="l">
                        <a:lnSpc>
                          <a:spcPct val="100000"/>
                        </a:lnSpc>
                        <a:spcAft>
                          <a:spcPts val="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0 - 3 pkt</a:t>
                      </a:r>
                    </a:p>
                    <a:p>
                      <a:pPr algn="l">
                        <a:lnSpc>
                          <a:spcPct val="100000"/>
                        </a:lnSpc>
                        <a:buNone/>
                      </a:pPr>
                      <a:r>
                        <a:rPr lang="pl-PL" sz="2000" dirty="0">
                          <a:effectLst/>
                          <a:latin typeface="Lato" panose="020F0502020204030203" pitchFamily="34" charset="0"/>
                          <a:ea typeface="Lato" panose="020F0502020204030203" pitchFamily="34" charset="0"/>
                          <a:cs typeface="Lato" panose="020F0502020204030203" pitchFamily="34" charset="0"/>
                        </a:rPr>
                        <a:t>wg oceny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20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Tree>
    <p:extLst>
      <p:ext uri="{BB962C8B-B14F-4D97-AF65-F5344CB8AC3E}">
        <p14:creationId xmlns:p14="http://schemas.microsoft.com/office/powerpoint/2010/main" val="1831695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27BED-6020-B425-C98E-57C3E4DC95C0}"/>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92D1DB3E-8EC9-CF6B-50E8-5BCA3E6A578A}"/>
              </a:ext>
            </a:extLst>
          </p:cNvPr>
          <p:cNvSpPr/>
          <p:nvPr/>
        </p:nvSpPr>
        <p:spPr>
          <a:xfrm>
            <a:off x="652221" y="-13238"/>
            <a:ext cx="11862569" cy="48070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Calibri" panose="020F0502020204030204" pitchFamily="34" charset="0"/>
                <a:cs typeface="Calibri" panose="020F0502020204030204" pitchFamily="34" charset="0"/>
              </a:rPr>
              <a:t>Kryteria wyboru projektów (24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BFC66AA4-9EC9-1457-1356-E39104780FFA}"/>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sp>
        <p:nvSpPr>
          <p:cNvPr id="4" name="pole tekstowe 3">
            <a:extLst>
              <a:ext uri="{FF2B5EF4-FFF2-40B4-BE49-F238E27FC236}">
                <a16:creationId xmlns:a16="http://schemas.microsoft.com/office/drawing/2014/main" id="{854E387E-129B-77F8-226E-E37555E2CE32}"/>
              </a:ext>
            </a:extLst>
          </p:cNvPr>
          <p:cNvSpPr txBox="1"/>
          <p:nvPr/>
        </p:nvSpPr>
        <p:spPr>
          <a:xfrm>
            <a:off x="527199" y="1151747"/>
            <a:ext cx="11862569" cy="4893647"/>
          </a:xfrm>
          <a:prstGeom prst="rect">
            <a:avLst/>
          </a:prstGeom>
          <a:noFill/>
        </p:spPr>
        <p:txBody>
          <a:bodyPr wrap="square">
            <a:spAutoFit/>
          </a:bodyPr>
          <a:lstStyle/>
          <a:p>
            <a:r>
              <a:rPr lang="pl-PL" sz="2400" dirty="0">
                <a:effectLst/>
                <a:latin typeface="Lato" panose="020F0502020204030203" pitchFamily="34" charset="0"/>
                <a:ea typeface="Lato" panose="020F0502020204030203" pitchFamily="34" charset="0"/>
                <a:cs typeface="Lato" panose="020F0502020204030203" pitchFamily="34" charset="0"/>
              </a:rPr>
              <a:t>Przypis do kryterium D.4</a:t>
            </a:r>
          </a:p>
          <a:p>
            <a:endParaRPr lang="pl-PL" sz="2400" dirty="0">
              <a:latin typeface="Lato" panose="020F0502020204030203" pitchFamily="34" charset="0"/>
              <a:ea typeface="Lato" panose="020F0502020204030203" pitchFamily="34" charset="0"/>
              <a:cs typeface="Lato" panose="020F0502020204030203" pitchFamily="34" charset="0"/>
            </a:endParaRPr>
          </a:p>
          <a:p>
            <a:r>
              <a:rPr lang="pl-PL" sz="2400" dirty="0">
                <a:effectLst/>
                <a:latin typeface="Lato" panose="020F0502020204030203" pitchFamily="34" charset="0"/>
                <a:ea typeface="Lato" panose="020F0502020204030203" pitchFamily="34" charset="0"/>
                <a:cs typeface="Lato" panose="020F0502020204030203" pitchFamily="34" charset="0"/>
              </a:rPr>
              <a:t>*</a:t>
            </a:r>
            <a:r>
              <a:rPr lang="pl-PL" sz="2400" b="1" dirty="0">
                <a:latin typeface="Lato" panose="020F0502020204030203" pitchFamily="34" charset="0"/>
                <a:ea typeface="Lato" panose="020F0502020204030203" pitchFamily="34" charset="0"/>
                <a:cs typeface="Lato" panose="020F0502020204030203" pitchFamily="34" charset="0"/>
              </a:rPr>
              <a:t>Zasada DNSH </a:t>
            </a:r>
            <a:r>
              <a:rPr lang="pl-PL" sz="2400" dirty="0">
                <a:latin typeface="Lato" panose="020F0502020204030203" pitchFamily="34" charset="0"/>
                <a:ea typeface="Lato" panose="020F0502020204030203" pitchFamily="34" charset="0"/>
                <a:cs typeface="Lato" panose="020F0502020204030203" pitchFamily="34" charset="0"/>
              </a:rPr>
              <a:t>oznacza </a:t>
            </a:r>
          </a:p>
          <a:p>
            <a:endParaRPr lang="pl-PL" sz="2400" dirty="0">
              <a:latin typeface="Lato" panose="020F0502020204030203" pitchFamily="34" charset="0"/>
              <a:ea typeface="Lato" panose="020F0502020204030203" pitchFamily="34" charset="0"/>
              <a:cs typeface="Lato" panose="020F0502020204030203" pitchFamily="34" charset="0"/>
            </a:endParaRPr>
          </a:p>
          <a:p>
            <a:r>
              <a:rPr lang="pl-PL" sz="2400" dirty="0">
                <a:latin typeface="Lato" panose="020F0502020204030203" pitchFamily="34" charset="0"/>
                <a:ea typeface="Lato" panose="020F0502020204030203" pitchFamily="34" charset="0"/>
                <a:cs typeface="Lato" panose="020F0502020204030203" pitchFamily="34" charset="0"/>
              </a:rPr>
              <a:t>„Do no </a:t>
            </a:r>
            <a:r>
              <a:rPr lang="pl-PL" sz="2400" dirty="0" err="1">
                <a:latin typeface="Lato" panose="020F0502020204030203" pitchFamily="34" charset="0"/>
                <a:ea typeface="Lato" panose="020F0502020204030203" pitchFamily="34" charset="0"/>
                <a:cs typeface="Lato" panose="020F0502020204030203" pitchFamily="34" charset="0"/>
              </a:rPr>
              <a:t>significant</a:t>
            </a:r>
            <a:r>
              <a:rPr lang="pl-PL" sz="2400" dirty="0">
                <a:latin typeface="Lato" panose="020F0502020204030203" pitchFamily="34" charset="0"/>
                <a:ea typeface="Lato" panose="020F0502020204030203" pitchFamily="34" charset="0"/>
                <a:cs typeface="Lato" panose="020F0502020204030203" pitchFamily="34" charset="0"/>
              </a:rPr>
              <a:t> </a:t>
            </a:r>
            <a:r>
              <a:rPr lang="pl-PL" sz="2400" dirty="0" err="1">
                <a:latin typeface="Lato" panose="020F0502020204030203" pitchFamily="34" charset="0"/>
                <a:ea typeface="Lato" panose="020F0502020204030203" pitchFamily="34" charset="0"/>
                <a:cs typeface="Lato" panose="020F0502020204030203" pitchFamily="34" charset="0"/>
              </a:rPr>
              <a:t>harm</a:t>
            </a:r>
            <a:r>
              <a:rPr lang="pl-PL" sz="2400" dirty="0">
                <a:latin typeface="Lato" panose="020F0502020204030203" pitchFamily="34" charset="0"/>
                <a:ea typeface="Lato" panose="020F0502020204030203" pitchFamily="34" charset="0"/>
                <a:cs typeface="Lato" panose="020F0502020204030203" pitchFamily="34" charset="0"/>
              </a:rPr>
              <a:t>”, czyli „nie czyń poważnych szkód”. Zasada ma zapewnić, że działania, które w znacznym stopniu szkodzą środowisku i przynoszą więcej strat niż korzyści nie będą uznawane jako inwestycje zrównoważone środowiskowo. </a:t>
            </a:r>
          </a:p>
          <a:p>
            <a:endParaRPr lang="pl-PL" sz="2400" dirty="0">
              <a:latin typeface="Lato" panose="020F0502020204030203" pitchFamily="34" charset="0"/>
              <a:ea typeface="Lato" panose="020F0502020204030203" pitchFamily="34" charset="0"/>
              <a:cs typeface="Lato" panose="020F0502020204030203" pitchFamily="34" charset="0"/>
            </a:endParaRPr>
          </a:p>
          <a:p>
            <a:r>
              <a:rPr lang="pl-PL" sz="2400" dirty="0">
                <a:latin typeface="Lato" panose="020F0502020204030203" pitchFamily="34" charset="0"/>
                <a:ea typeface="Lato" panose="020F0502020204030203" pitchFamily="34" charset="0"/>
                <a:cs typeface="Lato" panose="020F0502020204030203" pitchFamily="34" charset="0"/>
              </a:rPr>
              <a:t>Szczegółowe informacje zawarte są w dokumencie</a:t>
            </a:r>
          </a:p>
          <a:p>
            <a:endParaRPr lang="pl-PL" sz="2400" dirty="0">
              <a:latin typeface="Lato" panose="020F0502020204030203" pitchFamily="34" charset="0"/>
              <a:ea typeface="Lato" panose="020F0502020204030203" pitchFamily="34" charset="0"/>
              <a:cs typeface="Lato" panose="020F0502020204030203" pitchFamily="34" charset="0"/>
            </a:endParaRPr>
          </a:p>
          <a:p>
            <a:r>
              <a:rPr lang="pl-PL" sz="2400" dirty="0">
                <a:latin typeface="Lato" panose="020F0502020204030203" pitchFamily="34" charset="0"/>
                <a:ea typeface="Lato" panose="020F0502020204030203" pitchFamily="34" charset="0"/>
                <a:cs typeface="Lato" panose="020F0502020204030203" pitchFamily="34" charset="0"/>
              </a:rPr>
              <a:t> </a:t>
            </a:r>
            <a:r>
              <a:rPr lang="pl-PL" sz="2400" dirty="0">
                <a:latin typeface="Lato" panose="020F0502020204030203" pitchFamily="34" charset="0"/>
                <a:ea typeface="Lato" panose="020F0502020204030203" pitchFamily="34" charset="0"/>
                <a:cs typeface="Lato" panose="020F0502020204030203" pitchFamily="34" charset="0"/>
                <a:hlinkClick r:id="rId3"/>
              </a:rPr>
              <a:t>„Ocena zgodności z zasadą „nie czyń poważnych szkód” (DNSH) zakresów wsparcia zawartych w projekcie programu regionalnego Fundusze Europejskie dla Kujaw i Pomorza na lata 2021-2027”</a:t>
            </a:r>
            <a:r>
              <a:rPr lang="pl-PL" sz="2400" dirty="0">
                <a:latin typeface="Lato" panose="020F0502020204030203" pitchFamily="34" charset="0"/>
                <a:ea typeface="Lato" panose="020F0502020204030203" pitchFamily="34" charset="0"/>
                <a:cs typeface="Lato" panose="020F0502020204030203" pitchFamily="34" charset="0"/>
              </a:rPr>
              <a:t>. </a:t>
            </a:r>
          </a:p>
        </p:txBody>
      </p:sp>
    </p:spTree>
    <p:extLst>
      <p:ext uri="{BB962C8B-B14F-4D97-AF65-F5344CB8AC3E}">
        <p14:creationId xmlns:p14="http://schemas.microsoft.com/office/powerpoint/2010/main" val="1849759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B68EC-3CA7-7406-D680-2B7FD23F3F3A}"/>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4A45F233-DA6C-8480-6AA9-599170A655D8}"/>
              </a:ext>
            </a:extLst>
          </p:cNvPr>
          <p:cNvSpPr/>
          <p:nvPr/>
        </p:nvSpPr>
        <p:spPr>
          <a:xfrm>
            <a:off x="652221" y="-13238"/>
            <a:ext cx="11862569" cy="5527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(25 z 25)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DD5F55B7-6AF6-51F0-70C1-26DD1C68372C}"/>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7E4CF429-81F2-CD4B-88B5-7076ECCE778E}"/>
              </a:ext>
            </a:extLst>
          </p:cNvPr>
          <p:cNvGraphicFramePr>
            <a:graphicFrameLocks noGrp="1"/>
          </p:cNvGraphicFramePr>
          <p:nvPr>
            <p:extLst>
              <p:ext uri="{D42A27DB-BD31-4B8C-83A1-F6EECF244321}">
                <p14:modId xmlns:p14="http://schemas.microsoft.com/office/powerpoint/2010/main" val="3915089088"/>
              </p:ext>
            </p:extLst>
          </p:nvPr>
        </p:nvGraphicFramePr>
        <p:xfrm>
          <a:off x="280957" y="1120612"/>
          <a:ext cx="12877860" cy="5797121"/>
        </p:xfrm>
        <a:graphic>
          <a:graphicData uri="http://schemas.openxmlformats.org/drawingml/2006/table">
            <a:tbl>
              <a:tblPr firstRow="1" bandRow="1">
                <a:tableStyleId>{00A15C55-8517-42AA-B614-E9B94910E393}</a:tableStyleId>
              </a:tblPr>
              <a:tblGrid>
                <a:gridCol w="966322">
                  <a:extLst>
                    <a:ext uri="{9D8B030D-6E8A-4147-A177-3AD203B41FA5}">
                      <a16:colId xmlns:a16="http://schemas.microsoft.com/office/drawing/2014/main" val="2075733815"/>
                    </a:ext>
                  </a:extLst>
                </a:gridCol>
                <a:gridCol w="1944216">
                  <a:extLst>
                    <a:ext uri="{9D8B030D-6E8A-4147-A177-3AD203B41FA5}">
                      <a16:colId xmlns:a16="http://schemas.microsoft.com/office/drawing/2014/main" val="3976037461"/>
                    </a:ext>
                  </a:extLst>
                </a:gridCol>
                <a:gridCol w="6480720">
                  <a:extLst>
                    <a:ext uri="{9D8B030D-6E8A-4147-A177-3AD203B41FA5}">
                      <a16:colId xmlns:a16="http://schemas.microsoft.com/office/drawing/2014/main" val="1674644703"/>
                    </a:ext>
                  </a:extLst>
                </a:gridCol>
                <a:gridCol w="1872208">
                  <a:extLst>
                    <a:ext uri="{9D8B030D-6E8A-4147-A177-3AD203B41FA5}">
                      <a16:colId xmlns:a16="http://schemas.microsoft.com/office/drawing/2014/main" val="1694589174"/>
                    </a:ext>
                  </a:extLst>
                </a:gridCol>
                <a:gridCol w="1614394">
                  <a:extLst>
                    <a:ext uri="{9D8B030D-6E8A-4147-A177-3AD203B41FA5}">
                      <a16:colId xmlns:a16="http://schemas.microsoft.com/office/drawing/2014/main" val="3506956659"/>
                    </a:ext>
                  </a:extLst>
                </a:gridCol>
              </a:tblGrid>
              <a:tr h="1963964">
                <a:tc>
                  <a:txBody>
                    <a:bodyPr/>
                    <a:lstStyle/>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punktów niezbędna do spełnienia kryterium</a:t>
                      </a:r>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3548579">
                <a:tc>
                  <a:txBody>
                    <a:bodyPr/>
                    <a:lstStyle/>
                    <a:p>
                      <a:pPr algn="l"/>
                      <a:r>
                        <a:rPr lang="pl-PL" sz="2000" b="1" dirty="0">
                          <a:solidFill>
                            <a:schemeClr val="tx1"/>
                          </a:solidFill>
                          <a:latin typeface="Lato" panose="020F0502020204030203" pitchFamily="34" charset="0"/>
                          <a:ea typeface="Lato" panose="020F0502020204030203" pitchFamily="34" charset="0"/>
                          <a:cs typeface="Lato" panose="020F0502020204030203" pitchFamily="34" charset="0"/>
                        </a:rPr>
                        <a:t>D.5</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2000" b="1" dirty="0">
                          <a:effectLst/>
                          <a:latin typeface="Lato" panose="020F0502020204030203" pitchFamily="34" charset="0"/>
                          <a:ea typeface="Lato" panose="020F0502020204030203" pitchFamily="34" charset="0"/>
                          <a:cs typeface="Lato" panose="020F0502020204030203" pitchFamily="34" charset="0"/>
                        </a:rPr>
                        <a:t>Wykorzystanie istniejącej infrastruktury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W tym kryterium sprawdzamy, czy projekt zakłada wykorzystanie istniejącej infrastruktury i jednocześnie nie przewiduje budowy nowej infrastruktury.</a:t>
                      </a:r>
                    </a:p>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a:t>
                      </a:r>
                      <a:br>
                        <a:rPr lang="pl-PL" sz="2000" dirty="0">
                          <a:effectLst/>
                          <a:latin typeface="Lato" panose="020F0502020204030203" pitchFamily="34" charset="0"/>
                          <a:ea typeface="Lato" panose="020F0502020204030203" pitchFamily="34" charset="0"/>
                          <a:cs typeface="Lato" panose="020F0502020204030203" pitchFamily="34" charset="0"/>
                        </a:rPr>
                      </a:br>
                      <a:r>
                        <a:rPr lang="pl-PL" sz="2000" dirty="0">
                          <a:effectLst/>
                          <a:latin typeface="Lato" panose="020F0502020204030203" pitchFamily="34" charset="0"/>
                          <a:ea typeface="Lato" panose="020F0502020204030203" pitchFamily="34" charset="0"/>
                          <a:cs typeface="Lato" panose="020F0502020204030203" pitchFamily="34" charset="0"/>
                        </a:rPr>
                        <a:t>o dofinansowanie projektu i załączniki.</a:t>
                      </a:r>
                    </a:p>
                    <a:p>
                      <a:pPr algn="l">
                        <a:buNone/>
                      </a:pPr>
                      <a:r>
                        <a:rPr lang="pl-PL" sz="2000" dirty="0">
                          <a:effectLst/>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Bef>
                          <a:spcPts val="2400"/>
                        </a:spcBef>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Tak - 4 pkt</a:t>
                      </a:r>
                    </a:p>
                    <a:p>
                      <a:pPr algn="l">
                        <a:lnSpc>
                          <a:spcPct val="115000"/>
                        </a:lnSpc>
                        <a:spcAft>
                          <a:spcPts val="1000"/>
                        </a:spcAft>
                        <a:buNone/>
                      </a:pPr>
                      <a:r>
                        <a:rPr lang="pl-PL" sz="2000" dirty="0">
                          <a:effectLst/>
                          <a:latin typeface="Lato" panose="020F0502020204030203" pitchFamily="34" charset="0"/>
                          <a:ea typeface="Lato" panose="020F0502020204030203" pitchFamily="34" charset="0"/>
                          <a:cs typeface="Lato" panose="020F0502020204030203" pitchFamily="34" charset="0"/>
                        </a:rPr>
                        <a:t>Nie – 0 pkt</a:t>
                      </a:r>
                    </a:p>
                    <a:p>
                      <a:pPr algn="l">
                        <a:buNone/>
                      </a:pPr>
                      <a:r>
                        <a:rPr lang="pl-PL" sz="2000" b="1" dirty="0">
                          <a:effectLst/>
                          <a:latin typeface="Lato" panose="020F0502020204030203" pitchFamily="34" charset="0"/>
                          <a:ea typeface="Lato" panose="020F0502020204030203" pitchFamily="34" charset="0"/>
                          <a:cs typeface="Lato" panose="020F0502020204030203" pitchFamily="34" charset="0"/>
                        </a:rPr>
                        <a:t>Kryterium rozstrzygające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20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Tree>
    <p:extLst>
      <p:ext uri="{BB962C8B-B14F-4D97-AF65-F5344CB8AC3E}">
        <p14:creationId xmlns:p14="http://schemas.microsoft.com/office/powerpoint/2010/main" val="2845938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0BFFE-C14A-E302-19BB-0F47623DCA17}"/>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498D4896-CEF0-97B0-7D9E-8789F86641BF}"/>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6ED4DE54-E2CF-2495-F2EF-2E98CD89EDC8}"/>
              </a:ext>
            </a:extLst>
          </p:cNvPr>
          <p:cNvSpPr>
            <a:spLocks noGrp="1"/>
          </p:cNvSpPr>
          <p:nvPr>
            <p:ph type="subTitle" idx="1"/>
          </p:nvPr>
        </p:nvSpPr>
        <p:spPr>
          <a:xfrm>
            <a:off x="1922582" y="2820998"/>
            <a:ext cx="9955609" cy="985591"/>
          </a:xfrm>
        </p:spPr>
        <p:txBody>
          <a:bodyPr>
            <a:noAutofit/>
          </a:bodyPr>
          <a:lstStyle/>
          <a:p>
            <a:pPr algn="ctr">
              <a:spcBef>
                <a:spcPts val="0"/>
              </a:spcBef>
            </a:pPr>
            <a:endParaRPr lang="pl-PL" dirty="0">
              <a:latin typeface="+mn-lt"/>
              <a:cs typeface="Arial" panose="020B0604020202020204" pitchFamily="34" charset="0"/>
            </a:endParaRP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Zasady udzielania dofinansowania </a:t>
            </a:r>
            <a:br>
              <a:rPr lang="pl-PL" sz="2400" dirty="0">
                <a:latin typeface="Lato" panose="020F0502020204030203" pitchFamily="34" charset="0"/>
                <a:ea typeface="Lato" panose="020F0502020204030203" pitchFamily="34" charset="0"/>
                <a:cs typeface="Lato" panose="020F0502020204030203" pitchFamily="34" charset="0"/>
              </a:rPr>
            </a:br>
            <a:r>
              <a:rPr lang="pl-PL" sz="2400" dirty="0">
                <a:latin typeface="Lato" panose="020F0502020204030203" pitchFamily="34" charset="0"/>
                <a:ea typeface="Lato" panose="020F0502020204030203" pitchFamily="34" charset="0"/>
                <a:cs typeface="Lato" panose="020F0502020204030203" pitchFamily="34" charset="0"/>
              </a:rPr>
              <a:t>w naborze</a:t>
            </a:r>
          </a:p>
          <a:p>
            <a:pPr algn="ctr">
              <a:spcBef>
                <a:spcPts val="0"/>
              </a:spcBef>
            </a:pPr>
            <a:endParaRPr lang="pl-PL" dirty="0">
              <a:latin typeface="Lato" panose="020F0502020204030203" pitchFamily="34" charset="0"/>
              <a:ea typeface="Lato" panose="020F0502020204030203" pitchFamily="34" charset="0"/>
              <a:cs typeface="Lato" panose="020F0502020204030203" pitchFamily="34" charset="0"/>
            </a:endParaRPr>
          </a:p>
          <a:p>
            <a:pPr algn="ctr">
              <a:spcBef>
                <a:spcPts val="0"/>
              </a:spcBef>
            </a:pPr>
            <a:r>
              <a:rPr lang="pl-PL" dirty="0">
                <a:latin typeface="Lato" panose="020F0502020204030203" pitchFamily="34" charset="0"/>
                <a:ea typeface="Lato" panose="020F0502020204030203" pitchFamily="34" charset="0"/>
                <a:cs typeface="Lato" panose="020F0502020204030203" pitchFamily="34" charset="0"/>
              </a:rPr>
              <a:t>Wskaźniki produktu i rezultatu</a:t>
            </a:r>
          </a:p>
          <a:p>
            <a:pPr algn="ctr"/>
            <a:br>
              <a:rPr lang="pl-PL" sz="2514" dirty="0"/>
            </a:br>
            <a:endParaRPr lang="pl-PL" sz="2514" dirty="0"/>
          </a:p>
        </p:txBody>
      </p:sp>
      <p:pic>
        <p:nvPicPr>
          <p:cNvPr id="5" name="Obraz 4">
            <a:extLst>
              <a:ext uri="{FF2B5EF4-FFF2-40B4-BE49-F238E27FC236}">
                <a16:creationId xmlns:a16="http://schemas.microsoft.com/office/drawing/2014/main" id="{439ED45E-669B-40FE-3615-6D07200D07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70558"/>
            <a:ext cx="12796191" cy="1189117"/>
          </a:xfrm>
          <a:prstGeom prst="rect">
            <a:avLst/>
          </a:prstGeom>
        </p:spPr>
      </p:pic>
    </p:spTree>
    <p:extLst>
      <p:ext uri="{BB962C8B-B14F-4D97-AF65-F5344CB8AC3E}">
        <p14:creationId xmlns:p14="http://schemas.microsoft.com/office/powerpoint/2010/main" val="2497263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6FE415E-D3B3-2ABF-C712-5D4AE7B19DDC}"/>
              </a:ext>
            </a:extLst>
          </p:cNvPr>
          <p:cNvSpPr/>
          <p:nvPr/>
        </p:nvSpPr>
        <p:spPr>
          <a:xfrm>
            <a:off x="752595" y="1"/>
            <a:ext cx="11862569" cy="3654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Wskaźniki (1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5146A439-0243-2D50-2668-1DC715E783F3}"/>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D7141B04-9339-6176-EB58-D9120A4C0474}"/>
              </a:ext>
            </a:extLst>
          </p:cNvPr>
          <p:cNvGraphicFramePr>
            <a:graphicFrameLocks noGrp="1"/>
          </p:cNvGraphicFramePr>
          <p:nvPr>
            <p:extLst>
              <p:ext uri="{D42A27DB-BD31-4B8C-83A1-F6EECF244321}">
                <p14:modId xmlns:p14="http://schemas.microsoft.com/office/powerpoint/2010/main" val="2583211393"/>
              </p:ext>
            </p:extLst>
          </p:nvPr>
        </p:nvGraphicFramePr>
        <p:xfrm>
          <a:off x="219448" y="716969"/>
          <a:ext cx="13000878" cy="6698622"/>
        </p:xfrm>
        <a:graphic>
          <a:graphicData uri="http://schemas.openxmlformats.org/drawingml/2006/table">
            <a:tbl>
              <a:tblPr firstRow="1" bandRow="1">
                <a:tableStyleId>{00A15C55-8517-42AA-B614-E9B94910E393}</a:tableStyleId>
              </a:tblPr>
              <a:tblGrid>
                <a:gridCol w="1353974">
                  <a:extLst>
                    <a:ext uri="{9D8B030D-6E8A-4147-A177-3AD203B41FA5}">
                      <a16:colId xmlns:a16="http://schemas.microsoft.com/office/drawing/2014/main" val="2313951214"/>
                    </a:ext>
                  </a:extLst>
                </a:gridCol>
                <a:gridCol w="1834097">
                  <a:extLst>
                    <a:ext uri="{9D8B030D-6E8A-4147-A177-3AD203B41FA5}">
                      <a16:colId xmlns:a16="http://schemas.microsoft.com/office/drawing/2014/main" val="340844350"/>
                    </a:ext>
                  </a:extLst>
                </a:gridCol>
                <a:gridCol w="1440160">
                  <a:extLst>
                    <a:ext uri="{9D8B030D-6E8A-4147-A177-3AD203B41FA5}">
                      <a16:colId xmlns:a16="http://schemas.microsoft.com/office/drawing/2014/main" val="194397460"/>
                    </a:ext>
                  </a:extLst>
                </a:gridCol>
                <a:gridCol w="8372647">
                  <a:extLst>
                    <a:ext uri="{9D8B030D-6E8A-4147-A177-3AD203B41FA5}">
                      <a16:colId xmlns:a16="http://schemas.microsoft.com/office/drawing/2014/main" val="1524306738"/>
                    </a:ext>
                  </a:extLst>
                </a:gridCol>
              </a:tblGrid>
              <a:tr h="703261">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1176616">
                <a:tc>
                  <a:txBody>
                    <a:bodyPr/>
                    <a:lstStyle/>
                    <a:p>
                      <a:pPr algn="l">
                        <a:lnSpc>
                          <a:spcPct val="100000"/>
                        </a:lnSpc>
                      </a:pPr>
                      <a:r>
                        <a:rPr lang="pl-PL" sz="20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t>WLWK-PLRO205</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600"/>
                        </a:spcBef>
                        <a:spcAft>
                          <a:spcPts val="600"/>
                        </a:spcAft>
                      </a:pPr>
                      <a:r>
                        <a:rPr lang="pl-PL" sz="20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t>Liczba wspartych obiektów, w których realizowane są usługi społeczne</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600"/>
                        </a:spcBef>
                        <a:spcAft>
                          <a:spcPts val="600"/>
                        </a:spcAft>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szt.</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1200"/>
                        </a:spcBef>
                        <a:spcAft>
                          <a:spcPts val="600"/>
                        </a:spcAft>
                        <a:buNone/>
                      </a:pPr>
                      <a:r>
                        <a:rPr lang="pl-PL" sz="18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Wskaźnik mierzy liczbę obiektów służących realizacji usług społecznych, które zostały wybudowane, rozbudowane, nadbudowane, przebudowane, zaadaptowane, wyremontowane, zmodernizowane bądź wyposażone w wyniku udzielonego wsparcia. </a:t>
                      </a:r>
                    </a:p>
                    <a:p>
                      <a:pPr>
                        <a:lnSpc>
                          <a:spcPct val="100000"/>
                        </a:lnSpc>
                        <a:spcBef>
                          <a:spcPts val="1200"/>
                        </a:spcBef>
                        <a:spcAft>
                          <a:spcPts val="600"/>
                        </a:spcAft>
                        <a:buNone/>
                      </a:pPr>
                      <a:r>
                        <a:rPr lang="pl-PL" sz="18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Obiekty realizujące usługi społeczne, w tym z zakresu aktywizacji społeczno-zawodowej - obiekty instytucji pomocy i integracji społecznej, w gestii podmiotów świadczących usługi dla osób starszych, niepełnosprawnych, obiekty, w których wykonywana jest interwencja na rzecz wsparcia rodziny i pieczy zastępczej oraz wsparcie dla osób zagrożonych wykluczeniem społecznym. Przez aktywizację społeczno-zawodową należy rozumieć zestaw instrumentów o charakterze aktywizacyjnym, mających doprowadzić do przywrócenia osób wykluczonych na rynek pracy oraz do ich integracji ze społeczeństwem, poprzez przywrócenie im zdolności lub możliwości zatrudnienia, uzyskanie wsparcia dochodowego oraz wyeliminowanie przeszkód napotykanych przez osoby i rodziny w procesie dostępu do praw i usług społecznych, a przez to wspierających ich powrót do zatrudnienia lub innej pracy zarobkowej.</a:t>
                      </a:r>
                      <a:endParaRPr lang="pl-PL" sz="1800" b="0" kern="100" dirty="0">
                        <a:solidFill>
                          <a:schemeClr val="dk1"/>
                        </a:solidFill>
                        <a:effectLst/>
                        <a:latin typeface="Lato" panose="020F0502020204030203" pitchFamily="34" charset="0"/>
                        <a:ea typeface="Lato" panose="020F0502020204030203" pitchFamily="34" charset="0"/>
                        <a:cs typeface="Lato" panose="020F0502020204030203" pitchFamily="34" charset="0"/>
                      </a:endParaRPr>
                    </a:p>
                    <a:p>
                      <a:pPr>
                        <a:lnSpc>
                          <a:spcPct val="100000"/>
                        </a:lnSpc>
                        <a:spcBef>
                          <a:spcPts val="1200"/>
                        </a:spcBef>
                        <a:spcAft>
                          <a:spcPts val="1200"/>
                        </a:spcAft>
                        <a:buNone/>
                      </a:pPr>
                      <a:r>
                        <a:rPr lang="pl-PL" sz="18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Dodatkowe informacje dla wnioskodawcy</a:t>
                      </a:r>
                    </a:p>
                    <a:p>
                      <a:pPr>
                        <a:lnSpc>
                          <a:spcPct val="100000"/>
                        </a:lnSpc>
                        <a:spcBef>
                          <a:spcPts val="1200"/>
                        </a:spcBef>
                        <a:spcAft>
                          <a:spcPts val="1200"/>
                        </a:spcAft>
                        <a:buNone/>
                      </a:pPr>
                      <a:r>
                        <a:rPr lang="pl-PL" sz="18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Wnioskodawca jest zobowiązany do wyboru tego wskaźnika wraz z określeniem jego wartości docelowej większej od „0".</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DCD478E9-631F-C70C-0251-DCC8CFD24B9C}"/>
              </a:ext>
            </a:extLst>
          </p:cNvPr>
          <p:cNvSpPr txBox="1"/>
          <p:nvPr/>
        </p:nvSpPr>
        <p:spPr>
          <a:xfrm>
            <a:off x="3358447" y="291592"/>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Wskaźniki produktu </a:t>
            </a:r>
          </a:p>
        </p:txBody>
      </p:sp>
    </p:spTree>
    <p:extLst>
      <p:ext uri="{BB962C8B-B14F-4D97-AF65-F5344CB8AC3E}">
        <p14:creationId xmlns:p14="http://schemas.microsoft.com/office/powerpoint/2010/main" val="34959782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9AD01-6877-65E8-6ACB-BE3FF8033629}"/>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45AA3710-89AD-5FA6-E48E-BA682A378C7E}"/>
              </a:ext>
            </a:extLst>
          </p:cNvPr>
          <p:cNvSpPr/>
          <p:nvPr/>
        </p:nvSpPr>
        <p:spPr>
          <a:xfrm>
            <a:off x="752595" y="0"/>
            <a:ext cx="11862569" cy="53947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Wskaźniki (2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820802C6-FA68-6B22-B96D-2B0E05EA3EBC}"/>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0C4D02C9-144C-64D7-B0D1-5DF02D3FFA93}"/>
              </a:ext>
            </a:extLst>
          </p:cNvPr>
          <p:cNvGraphicFramePr>
            <a:graphicFrameLocks noGrp="1"/>
          </p:cNvGraphicFramePr>
          <p:nvPr>
            <p:extLst>
              <p:ext uri="{D42A27DB-BD31-4B8C-83A1-F6EECF244321}">
                <p14:modId xmlns:p14="http://schemas.microsoft.com/office/powerpoint/2010/main" val="1003926478"/>
              </p:ext>
            </p:extLst>
          </p:nvPr>
        </p:nvGraphicFramePr>
        <p:xfrm>
          <a:off x="271738" y="943461"/>
          <a:ext cx="12824280" cy="6434462"/>
        </p:xfrm>
        <a:graphic>
          <a:graphicData uri="http://schemas.openxmlformats.org/drawingml/2006/table">
            <a:tbl>
              <a:tblPr firstRow="1" bandRow="1">
                <a:tableStyleId>{00A15C55-8517-42AA-B614-E9B94910E393}</a:tableStyleId>
              </a:tblPr>
              <a:tblGrid>
                <a:gridCol w="1551605">
                  <a:extLst>
                    <a:ext uri="{9D8B030D-6E8A-4147-A177-3AD203B41FA5}">
                      <a16:colId xmlns:a16="http://schemas.microsoft.com/office/drawing/2014/main" val="2313951214"/>
                    </a:ext>
                  </a:extLst>
                </a:gridCol>
                <a:gridCol w="3024336">
                  <a:extLst>
                    <a:ext uri="{9D8B030D-6E8A-4147-A177-3AD203B41FA5}">
                      <a16:colId xmlns:a16="http://schemas.microsoft.com/office/drawing/2014/main" val="340844350"/>
                    </a:ext>
                  </a:extLst>
                </a:gridCol>
                <a:gridCol w="1440160">
                  <a:extLst>
                    <a:ext uri="{9D8B030D-6E8A-4147-A177-3AD203B41FA5}">
                      <a16:colId xmlns:a16="http://schemas.microsoft.com/office/drawing/2014/main" val="194397460"/>
                    </a:ext>
                  </a:extLst>
                </a:gridCol>
                <a:gridCol w="6808179">
                  <a:extLst>
                    <a:ext uri="{9D8B030D-6E8A-4147-A177-3AD203B41FA5}">
                      <a16:colId xmlns:a16="http://schemas.microsoft.com/office/drawing/2014/main" val="1524306738"/>
                    </a:ext>
                  </a:extLst>
                </a:gridCol>
              </a:tblGrid>
              <a:tr h="703261">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1176616">
                <a:tc>
                  <a:txBody>
                    <a:bodyPr/>
                    <a:lstStyle/>
                    <a:p>
                      <a:pPr algn="l">
                        <a:lnSpc>
                          <a:spcPct val="100000"/>
                        </a:lnSpc>
                      </a:pPr>
                      <a:r>
                        <a:rPr lang="pl-PL" sz="2000" b="1" dirty="0">
                          <a:latin typeface="Lato" panose="020F0502020204030203" pitchFamily="34" charset="0"/>
                          <a:ea typeface="Lato" panose="020F0502020204030203" pitchFamily="34" charset="0"/>
                          <a:cs typeface="Lato" panose="020F0502020204030203" pitchFamily="34" charset="0"/>
                        </a:rPr>
                        <a:t>WLWK-RCO065</a:t>
                      </a:r>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600"/>
                        </a:spcBef>
                        <a:spcAft>
                          <a:spcPts val="600"/>
                        </a:spcAft>
                      </a:pPr>
                      <a:r>
                        <a:rPr lang="pl-PL" sz="2000" b="1" dirty="0">
                          <a:latin typeface="Lato" panose="020F0502020204030203" pitchFamily="34" charset="0"/>
                          <a:ea typeface="Lato" panose="020F0502020204030203" pitchFamily="34" charset="0"/>
                          <a:cs typeface="Lato" panose="020F0502020204030203" pitchFamily="34" charset="0"/>
                        </a:rPr>
                        <a:t>Pojemność́ nowych lub zmodernizowanych lokali socjalnych </a:t>
                      </a:r>
                      <a:endParaRPr lang="pl-PL" sz="2000" b="1"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600"/>
                        </a:spcBef>
                        <a:spcAft>
                          <a:spcPts val="600"/>
                        </a:spcAft>
                      </a:pPr>
                      <a:r>
                        <a:rPr lang="pl-PL" sz="2000" b="0" dirty="0">
                          <a:effectLst/>
                          <a:latin typeface="Lato" panose="020F0502020204030203" pitchFamily="34" charset="0"/>
                          <a:ea typeface="Lato" panose="020F0502020204030203" pitchFamily="34" charset="0"/>
                          <a:cs typeface="Lato" panose="020F0502020204030203" pitchFamily="34" charset="0"/>
                        </a:rPr>
                        <a:t>osoby</a:t>
                      </a:r>
                      <a:endParaRPr lang="pl-PL" sz="2000" b="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Aft>
                          <a:spcPts val="1200"/>
                        </a:spcAft>
                        <a:buNone/>
                      </a:pPr>
                      <a:r>
                        <a:rPr lang="pl-PL" sz="2000" dirty="0">
                          <a:latin typeface="Lato" panose="020F0502020204030203" pitchFamily="34" charset="0"/>
                          <a:ea typeface="Lato" panose="020F0502020204030203" pitchFamily="34" charset="0"/>
                          <a:cs typeface="Lato" panose="020F0502020204030203" pitchFamily="34" charset="0"/>
                        </a:rPr>
                        <a:t>Maksymalna liczba osób, które mogą być zakwaterowane w nowo wybudowanych lub zmodernizowanych lokalach socjalnych. Lokale socjalne odnoszą się do lokali zapewnianych przez agencje rządowe lub organizacje non-profit osobom o niskich dochodach lub o szczególnych potrzebach. Oczekuje się, że prace zarówno nad wszystkimi nowymi jak i większością odnowionych lokali socjalnych będą obejmowały termomodernizację. Wskaźnik nie obejmuje konserwacji i napraw. </a:t>
                      </a:r>
                    </a:p>
                    <a:p>
                      <a:pPr algn="l">
                        <a:lnSpc>
                          <a:spcPct val="100000"/>
                        </a:lnSpc>
                        <a:spcAft>
                          <a:spcPts val="1200"/>
                        </a:spcAft>
                        <a:buNone/>
                      </a:pPr>
                      <a:r>
                        <a:rPr lang="pl-PL" sz="2000" dirty="0">
                          <a:latin typeface="Lato" panose="020F0502020204030203" pitchFamily="34" charset="0"/>
                          <a:ea typeface="Lato" panose="020F0502020204030203" pitchFamily="34" charset="0"/>
                          <a:cs typeface="Lato" panose="020F0502020204030203" pitchFamily="34" charset="0"/>
                        </a:rPr>
                        <a:t>Na gruncie polskim przez agencje rządowe w powyższej definicji rozumie się zarówno instytucje administracji rządowej jak i samorządowej. </a:t>
                      </a:r>
                    </a:p>
                    <a:p>
                      <a:pPr algn="l">
                        <a:lnSpc>
                          <a:spcPct val="100000"/>
                        </a:lnSpc>
                        <a:spcAft>
                          <a:spcPts val="1200"/>
                        </a:spcAft>
                        <a:buNone/>
                      </a:pPr>
                      <a:r>
                        <a:rPr lang="pl-PL" sz="2000" b="1" dirty="0">
                          <a:latin typeface="Lato" panose="020F0502020204030203" pitchFamily="34" charset="0"/>
                          <a:ea typeface="Lato" panose="020F0502020204030203" pitchFamily="34" charset="0"/>
                          <a:cs typeface="Lato" panose="020F0502020204030203" pitchFamily="34" charset="0"/>
                        </a:rPr>
                        <a:t>Dodatkowe informacje dla wnioskodawcy </a:t>
                      </a:r>
                    </a:p>
                    <a:p>
                      <a:pPr algn="l">
                        <a:lnSpc>
                          <a:spcPct val="100000"/>
                        </a:lnSpc>
                        <a:spcAft>
                          <a:spcPts val="800"/>
                        </a:spcAft>
                        <a:buNone/>
                      </a:pPr>
                      <a:r>
                        <a:rPr lang="pl-PL" sz="2000" dirty="0">
                          <a:latin typeface="Lato" panose="020F0502020204030203" pitchFamily="34" charset="0"/>
                          <a:ea typeface="Lato" panose="020F0502020204030203" pitchFamily="34" charset="0"/>
                          <a:cs typeface="Lato" panose="020F0502020204030203" pitchFamily="34" charset="0"/>
                        </a:rPr>
                        <a:t>Wnioskodawca jest zobowiązany do wyboru tego wskaźnika wraz z określeniem jego wartości docelowej większej od „0”. </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800"/>
                        </a:spcAft>
                        <a:buNone/>
                      </a:pP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E3711843-9BE5-0C96-2F86-C5F5BA338EFB}"/>
              </a:ext>
            </a:extLst>
          </p:cNvPr>
          <p:cNvSpPr txBox="1"/>
          <p:nvPr/>
        </p:nvSpPr>
        <p:spPr>
          <a:xfrm>
            <a:off x="3322439" y="539477"/>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Wskaźniki produktu </a:t>
            </a:r>
          </a:p>
        </p:txBody>
      </p:sp>
    </p:spTree>
    <p:extLst>
      <p:ext uri="{BB962C8B-B14F-4D97-AF65-F5344CB8AC3E}">
        <p14:creationId xmlns:p14="http://schemas.microsoft.com/office/powerpoint/2010/main" val="24823625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47CA8-7D04-6BE5-65FD-A8E14179DA41}"/>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F9C42D31-4E08-771F-7A64-58274B7CA2F9}"/>
              </a:ext>
            </a:extLst>
          </p:cNvPr>
          <p:cNvSpPr/>
          <p:nvPr/>
        </p:nvSpPr>
        <p:spPr>
          <a:xfrm>
            <a:off x="752595" y="0"/>
            <a:ext cx="11862569" cy="53947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Wskaźniki (3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D42716B5-E1FF-9232-BFA4-40E34C3232A7}"/>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E426C76A-1C0C-67AE-21D7-CF7DCDC7B0AC}"/>
              </a:ext>
            </a:extLst>
          </p:cNvPr>
          <p:cNvGraphicFramePr>
            <a:graphicFrameLocks noGrp="1"/>
          </p:cNvGraphicFramePr>
          <p:nvPr>
            <p:extLst>
              <p:ext uri="{D42A27DB-BD31-4B8C-83A1-F6EECF244321}">
                <p14:modId xmlns:p14="http://schemas.microsoft.com/office/powerpoint/2010/main" val="36698515"/>
              </p:ext>
            </p:extLst>
          </p:nvPr>
        </p:nvGraphicFramePr>
        <p:xfrm>
          <a:off x="95151" y="860727"/>
          <a:ext cx="13177464" cy="6591518"/>
        </p:xfrm>
        <a:graphic>
          <a:graphicData uri="http://schemas.openxmlformats.org/drawingml/2006/table">
            <a:tbl>
              <a:tblPr firstRow="1" bandRow="1">
                <a:tableStyleId>{00A15C55-8517-42AA-B614-E9B94910E393}</a:tableStyleId>
              </a:tblPr>
              <a:tblGrid>
                <a:gridCol w="1440160">
                  <a:extLst>
                    <a:ext uri="{9D8B030D-6E8A-4147-A177-3AD203B41FA5}">
                      <a16:colId xmlns:a16="http://schemas.microsoft.com/office/drawing/2014/main" val="2313951214"/>
                    </a:ext>
                  </a:extLst>
                </a:gridCol>
                <a:gridCol w="2592288">
                  <a:extLst>
                    <a:ext uri="{9D8B030D-6E8A-4147-A177-3AD203B41FA5}">
                      <a16:colId xmlns:a16="http://schemas.microsoft.com/office/drawing/2014/main" val="340844350"/>
                    </a:ext>
                  </a:extLst>
                </a:gridCol>
                <a:gridCol w="1440160">
                  <a:extLst>
                    <a:ext uri="{9D8B030D-6E8A-4147-A177-3AD203B41FA5}">
                      <a16:colId xmlns:a16="http://schemas.microsoft.com/office/drawing/2014/main" val="194397460"/>
                    </a:ext>
                  </a:extLst>
                </a:gridCol>
                <a:gridCol w="7704856">
                  <a:extLst>
                    <a:ext uri="{9D8B030D-6E8A-4147-A177-3AD203B41FA5}">
                      <a16:colId xmlns:a16="http://schemas.microsoft.com/office/drawing/2014/main" val="1524306738"/>
                    </a:ext>
                  </a:extLst>
                </a:gridCol>
              </a:tblGrid>
              <a:tr h="744578">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5846940">
                <a:tc>
                  <a:txBody>
                    <a:bodyPr/>
                    <a:lstStyle/>
                    <a:p>
                      <a:pPr>
                        <a:lnSpc>
                          <a:spcPct val="100000"/>
                        </a:lnSpc>
                      </a:pPr>
                      <a:r>
                        <a:rPr lang="pl-PL" sz="20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WLWK-PLRO132 </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600"/>
                        </a:spcBef>
                        <a:spcAft>
                          <a:spcPts val="600"/>
                        </a:spcAft>
                      </a:pPr>
                      <a:r>
                        <a:rPr lang="pl-PL" sz="2000" b="1" kern="0" dirty="0">
                          <a:effectLst/>
                          <a:latin typeface="Lato" panose="020F0502020204030203" pitchFamily="34" charset="0"/>
                          <a:ea typeface="Lato" panose="020F0502020204030203" pitchFamily="34" charset="0"/>
                          <a:cs typeface="Lato" panose="020F0502020204030203" pitchFamily="34" charset="0"/>
                        </a:rPr>
                        <a:t>Liczba obiektów dostosowanych do potrzeb osób z niepełnosprawnościami</a:t>
                      </a:r>
                      <a:r>
                        <a:rPr lang="pl-PL" sz="2000" b="0" kern="100" dirty="0">
                          <a:solidFill>
                            <a:schemeClr val="dk1"/>
                          </a:solidFill>
                          <a:effectLst/>
                          <a:latin typeface="Lato" panose="020F0502020204030203" pitchFamily="34" charset="0"/>
                          <a:ea typeface="Lato" panose="020F0502020204030203" pitchFamily="34" charset="0"/>
                          <a:cs typeface="Lato" panose="020F0502020204030203" pitchFamily="34" charset="0"/>
                        </a:rPr>
                        <a:t> </a:t>
                      </a:r>
                      <a:r>
                        <a:rPr lang="pl-PL" sz="20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(EFRR/FST/FS)</a:t>
                      </a:r>
                      <a:r>
                        <a:rPr lang="pl-PL" sz="2000" b="1" kern="0" dirty="0">
                          <a:effectLst/>
                          <a:latin typeface="Lato" panose="020F0502020204030203" pitchFamily="34" charset="0"/>
                          <a:ea typeface="Lato" panose="020F0502020204030203" pitchFamily="34" charset="0"/>
                          <a:cs typeface="Lato" panose="020F0502020204030203" pitchFamily="34" charset="0"/>
                        </a:rPr>
                        <a:t> </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pPr>
                      <a:r>
                        <a:rPr lang="pl-PL" sz="2000" b="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szt.</a:t>
                      </a:r>
                      <a:endParaRPr lang="pl-PL" sz="2000" b="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1200"/>
                        </a:spcAft>
                        <a:buNone/>
                      </a:pPr>
                      <a:r>
                        <a:rPr lang="pl-PL" sz="18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Wskaźnik odnosi się do liczby obiektów w ramach realizowanego projektu, które zaopatrzono w specjalne podjazdy, windy, urządzenia głośnomówiące, bądź inne udogodnienia (tj. usunięcie barier w dostępie, w szczególności barier architektonicznych) ułatwiające dostęp do tych obiektów i poruszanie się po nich osobom z niepełnosprawnościami, w szczególności ruchowymi czy sensorycznymi. Jako obiekty należy rozumieć konstrukcje połączone z gruntem w sposób trwały, wykonane z materiałów budowlanych i elementów składowych, będące wynikiem prac budowlanych (wg. def. PKOB). Należy podać liczbę obiektów, a nie sprzętów, urządzeń itp., w które obiekty zaopatrzono. Jeśli instytucja, zakład itp. składa się z kilku obiektów, należy zliczyć wszystkie, które dostosowano do potrzeb osób z niepełnosprawnościami. Wskaźnik mierzony w momencie rozliczenia wydatku związanego z wyposażeniem obiektów w rozwiązania służące osobom z niepełnosprawnościami w ramach danego projektu.</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p>
                      <a:pPr>
                        <a:lnSpc>
                          <a:spcPct val="100000"/>
                        </a:lnSpc>
                        <a:spcAft>
                          <a:spcPts val="1200"/>
                        </a:spcAft>
                        <a:buNone/>
                      </a:pPr>
                      <a:r>
                        <a:rPr lang="pl-PL" sz="18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Dodatkowe informacje dla wnioskodawcy</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p>
                      <a:pPr>
                        <a:lnSpc>
                          <a:spcPct val="100000"/>
                        </a:lnSpc>
                        <a:spcAft>
                          <a:spcPts val="800"/>
                        </a:spcAft>
                        <a:buNone/>
                      </a:pPr>
                      <a:r>
                        <a:rPr lang="pl-PL" sz="18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Wnioskodawca jest zobowiązany do wyboru tego wskaźnika - wskaźnik jest niezbędny w celu monitorowania wsparcia. Wartość może zostać określona na poziomie „0”, jeżeli zakres projektu nie wpłynie na jego osiągnięcie.</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A0514C54-D049-C305-B0A9-C2E68D907A19}"/>
              </a:ext>
            </a:extLst>
          </p:cNvPr>
          <p:cNvSpPr txBox="1"/>
          <p:nvPr/>
        </p:nvSpPr>
        <p:spPr>
          <a:xfrm>
            <a:off x="3370826" y="384315"/>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Horyzontalne wskaźniki produktu </a:t>
            </a:r>
          </a:p>
        </p:txBody>
      </p:sp>
    </p:spTree>
    <p:extLst>
      <p:ext uri="{BB962C8B-B14F-4D97-AF65-F5344CB8AC3E}">
        <p14:creationId xmlns:p14="http://schemas.microsoft.com/office/powerpoint/2010/main" val="24488927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8C6FF-6796-6931-A241-9747EA757C11}"/>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DA15FB47-2782-2CB6-CF43-3310A29AFC5F}"/>
              </a:ext>
            </a:extLst>
          </p:cNvPr>
          <p:cNvSpPr/>
          <p:nvPr/>
        </p:nvSpPr>
        <p:spPr>
          <a:xfrm>
            <a:off x="752595" y="1"/>
            <a:ext cx="11862569" cy="3314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Wskaźniki (4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2B01F04C-C962-4AF4-1792-84EB3679AA0F}"/>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BDB450F6-D02B-27D5-DE2A-3A8169521230}"/>
              </a:ext>
            </a:extLst>
          </p:cNvPr>
          <p:cNvGraphicFramePr>
            <a:graphicFrameLocks noGrp="1"/>
          </p:cNvGraphicFramePr>
          <p:nvPr>
            <p:extLst>
              <p:ext uri="{D42A27DB-BD31-4B8C-83A1-F6EECF244321}">
                <p14:modId xmlns:p14="http://schemas.microsoft.com/office/powerpoint/2010/main" val="675755040"/>
              </p:ext>
            </p:extLst>
          </p:nvPr>
        </p:nvGraphicFramePr>
        <p:xfrm>
          <a:off x="95150" y="705564"/>
          <a:ext cx="13249473" cy="6790062"/>
        </p:xfrm>
        <a:graphic>
          <a:graphicData uri="http://schemas.openxmlformats.org/drawingml/2006/table">
            <a:tbl>
              <a:tblPr firstRow="1" bandRow="1">
                <a:tableStyleId>{00A15C55-8517-42AA-B614-E9B94910E393}</a:tableStyleId>
              </a:tblPr>
              <a:tblGrid>
                <a:gridCol w="1375628">
                  <a:extLst>
                    <a:ext uri="{9D8B030D-6E8A-4147-A177-3AD203B41FA5}">
                      <a16:colId xmlns:a16="http://schemas.microsoft.com/office/drawing/2014/main" val="2313951214"/>
                    </a:ext>
                  </a:extLst>
                </a:gridCol>
                <a:gridCol w="2152764">
                  <a:extLst>
                    <a:ext uri="{9D8B030D-6E8A-4147-A177-3AD203B41FA5}">
                      <a16:colId xmlns:a16="http://schemas.microsoft.com/office/drawing/2014/main" val="340844350"/>
                    </a:ext>
                  </a:extLst>
                </a:gridCol>
                <a:gridCol w="1440160">
                  <a:extLst>
                    <a:ext uri="{9D8B030D-6E8A-4147-A177-3AD203B41FA5}">
                      <a16:colId xmlns:a16="http://schemas.microsoft.com/office/drawing/2014/main" val="194397460"/>
                    </a:ext>
                  </a:extLst>
                </a:gridCol>
                <a:gridCol w="8280921">
                  <a:extLst>
                    <a:ext uri="{9D8B030D-6E8A-4147-A177-3AD203B41FA5}">
                      <a16:colId xmlns:a16="http://schemas.microsoft.com/office/drawing/2014/main" val="1524306738"/>
                    </a:ext>
                  </a:extLst>
                </a:gridCol>
              </a:tblGrid>
              <a:tr h="703526">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5704591">
                <a:tc>
                  <a:txBody>
                    <a:bodyPr/>
                    <a:lstStyle/>
                    <a:p>
                      <a:pPr algn="l">
                        <a:lnSpc>
                          <a:spcPct val="100000"/>
                        </a:lnSpc>
                      </a:pPr>
                      <a:r>
                        <a:rPr lang="pl-PL" sz="20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WLWK-PLRO199 </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600"/>
                        </a:spcBef>
                        <a:spcAft>
                          <a:spcPts val="600"/>
                        </a:spcAft>
                      </a:pPr>
                      <a:r>
                        <a:rPr lang="pl-PL" sz="20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t>Liczba projektów, w których sfinansowano koszty racjonalnych usprawnień dla osób z niepełno-sprawnościami </a:t>
                      </a:r>
                      <a:br>
                        <a:rPr lang="pl-PL" sz="20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br>
                      <a:r>
                        <a:rPr lang="pl-PL" sz="20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t>(EFRR/FST/FS)</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600"/>
                        </a:spcBef>
                        <a:spcAft>
                          <a:spcPts val="600"/>
                        </a:spcAft>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szt.</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600"/>
                        </a:spcBef>
                        <a:spcAft>
                          <a:spcPts val="1200"/>
                        </a:spcAft>
                        <a:buNone/>
                      </a:pP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Racjonalne usprawnienie oznacza konieczne i odpowiednie zmiany oraz dostosowania, nie nakładające nieproporcjonalnego lub nadmiernego obciążenia, rozpatrywane osobno dla każdego konkretnego przypadku, w celu zapewnienia osobom z niepełnosprawnościami możliwości korzystania z wszelkich praw człowieka i podstawowych wolności oraz ich wykonywania na zasadzie równości z innymi osobami. </a:t>
                      </a:r>
                      <a:r>
                        <a:rPr lang="pl-PL" sz="16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Wskaźnik mierzony w momencie rozliczenia wydatku związanego z racjonalnymi usprawnieniami w ramach danego projektu. </a:t>
                      </a: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Przykłady racjonalnych usprawnień: </a:t>
                      </a:r>
                      <a:r>
                        <a:rPr lang="pl-PL" sz="16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tłumacz języka migowego, transport niskopodłogowy, dostosowanie infrastruktury (nie tylko budynku, ale też dostosowanie infrastruktury komputerowej np. programy powiększające, mówiące, drukarki materiałów w alfabecie Braille'a), osoby asystujące, odpowiednie dostosowanie wyżywienia</a:t>
                      </a: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 Do wskaźnika powinny zostać wliczone zarówno projekty ogólnodostępne, w których sfinansowano koszty racjonalnych usprawnień, jak i dedykowane (zgodnie z kategoryzacją projektów z Wytycznych w zakresie realizacji zasad równościowych w ramach funduszy unijnych na lata 2021-2027). </a:t>
                      </a:r>
                      <a:r>
                        <a:rPr lang="pl-PL" sz="16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Na poziomie projektu wskaźnik może przyjmować maksymalną wartość 1 - co oznacza jeden projekt, w którym sfinansowano koszty racjonalnych usprawnień dla osób z niepełnosprawnościami. Liczba sfinansowanych racjonalnych usprawnień, w ramach projektu, nie ma znaczenia dla wartości wykazywanej we wskaźniku. </a:t>
                      </a: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Definicja na podstawie: Wytyczne w zakresie realizacji zasad równościowych w ramach funduszy unijnych na lata 2021-2027.</a:t>
                      </a:r>
                      <a:r>
                        <a:rPr lang="pl-PL" sz="16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 </a:t>
                      </a:r>
                      <a:endParaRPr lang="pl-PL" sz="1600" kern="1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600"/>
                        </a:spcBef>
                        <a:spcAft>
                          <a:spcPts val="1200"/>
                        </a:spcAft>
                        <a:buNone/>
                      </a:pPr>
                      <a:r>
                        <a:rPr lang="pl-PL" sz="16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Dodatkowe informacje dla wnioskodawcy</a:t>
                      </a:r>
                    </a:p>
                    <a:p>
                      <a:pPr algn="l">
                        <a:lnSpc>
                          <a:spcPct val="100000"/>
                        </a:lnSpc>
                        <a:spcBef>
                          <a:spcPts val="600"/>
                        </a:spcBef>
                        <a:spcAft>
                          <a:spcPts val="800"/>
                        </a:spcAft>
                        <a:buNone/>
                      </a:pP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Wnioskodawca jest zobowiązany do wyboru tego wskaźnika - wskaźnik jest niezbędny w celu monitorowania wsparcia. Wartość może zostać określona na poziomie „0", jeżeli zakres projektu nie wpłynie na jego osiągnięcie.</a:t>
                      </a:r>
                      <a:endParaRPr lang="pl-PL" sz="16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830EF359-BF8C-EEA0-D90F-A2CDBB8AA2A6}"/>
              </a:ext>
            </a:extLst>
          </p:cNvPr>
          <p:cNvSpPr txBox="1"/>
          <p:nvPr/>
        </p:nvSpPr>
        <p:spPr>
          <a:xfrm>
            <a:off x="3504296" y="234847"/>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Horyzontalne wskaźniki produktu </a:t>
            </a:r>
          </a:p>
        </p:txBody>
      </p:sp>
    </p:spTree>
    <p:extLst>
      <p:ext uri="{BB962C8B-B14F-4D97-AF65-F5344CB8AC3E}">
        <p14:creationId xmlns:p14="http://schemas.microsoft.com/office/powerpoint/2010/main" val="3639396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46A52-882F-99C9-48F4-89283071A250}"/>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525ECE5A-6E18-68A2-63DD-D1F865F2BF2E}"/>
              </a:ext>
            </a:extLst>
          </p:cNvPr>
          <p:cNvSpPr/>
          <p:nvPr/>
        </p:nvSpPr>
        <p:spPr>
          <a:xfrm>
            <a:off x="752595" y="0"/>
            <a:ext cx="11862569" cy="4612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Calibri" panose="020F0502020204030204" pitchFamily="34" charset="0"/>
                <a:cs typeface="Calibri" panose="020F0502020204030204" pitchFamily="34" charset="0"/>
              </a:rPr>
              <a:t>Wskaźniki (5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8520816C-E52A-25BE-4DB8-886D587CD80F}"/>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20CF93B4-10C1-9C8F-0705-6F436674C046}"/>
              </a:ext>
            </a:extLst>
          </p:cNvPr>
          <p:cNvGraphicFramePr>
            <a:graphicFrameLocks noGrp="1"/>
          </p:cNvGraphicFramePr>
          <p:nvPr>
            <p:extLst>
              <p:ext uri="{D42A27DB-BD31-4B8C-83A1-F6EECF244321}">
                <p14:modId xmlns:p14="http://schemas.microsoft.com/office/powerpoint/2010/main" val="1991926492"/>
              </p:ext>
            </p:extLst>
          </p:nvPr>
        </p:nvGraphicFramePr>
        <p:xfrm>
          <a:off x="311175" y="792377"/>
          <a:ext cx="13000876" cy="6659868"/>
        </p:xfrm>
        <a:graphic>
          <a:graphicData uri="http://schemas.openxmlformats.org/drawingml/2006/table">
            <a:tbl>
              <a:tblPr firstRow="1" bandRow="1">
                <a:tableStyleId>{00A15C55-8517-42AA-B614-E9B94910E393}</a:tableStyleId>
              </a:tblPr>
              <a:tblGrid>
                <a:gridCol w="1263572">
                  <a:extLst>
                    <a:ext uri="{9D8B030D-6E8A-4147-A177-3AD203B41FA5}">
                      <a16:colId xmlns:a16="http://schemas.microsoft.com/office/drawing/2014/main" val="2313951214"/>
                    </a:ext>
                  </a:extLst>
                </a:gridCol>
                <a:gridCol w="2336828">
                  <a:extLst>
                    <a:ext uri="{9D8B030D-6E8A-4147-A177-3AD203B41FA5}">
                      <a16:colId xmlns:a16="http://schemas.microsoft.com/office/drawing/2014/main" val="340844350"/>
                    </a:ext>
                  </a:extLst>
                </a:gridCol>
                <a:gridCol w="2232248">
                  <a:extLst>
                    <a:ext uri="{9D8B030D-6E8A-4147-A177-3AD203B41FA5}">
                      <a16:colId xmlns:a16="http://schemas.microsoft.com/office/drawing/2014/main" val="194397460"/>
                    </a:ext>
                  </a:extLst>
                </a:gridCol>
                <a:gridCol w="7168228">
                  <a:extLst>
                    <a:ext uri="{9D8B030D-6E8A-4147-A177-3AD203B41FA5}">
                      <a16:colId xmlns:a16="http://schemas.microsoft.com/office/drawing/2014/main" val="1524306738"/>
                    </a:ext>
                  </a:extLst>
                </a:gridCol>
              </a:tblGrid>
              <a:tr h="765458">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5894410">
                <a:tc>
                  <a:txBody>
                    <a:bodyPr/>
                    <a:lstStyle/>
                    <a:p>
                      <a:pPr marL="0" marR="0" lvl="0" indent="0" algn="l" defTabSz="1266984" rtl="0" eaLnBrk="1" fontAlgn="auto" latinLnBrk="0" hangingPunct="1">
                        <a:lnSpc>
                          <a:spcPct val="100000"/>
                        </a:lnSpc>
                        <a:spcBef>
                          <a:spcPts val="0"/>
                        </a:spcBef>
                        <a:spcAft>
                          <a:spcPts val="0"/>
                        </a:spcAft>
                        <a:buClrTx/>
                        <a:buSzTx/>
                        <a:buFontTx/>
                        <a:buNone/>
                        <a:tabLst/>
                        <a:defRPr/>
                      </a:pPr>
                      <a:r>
                        <a:rPr lang="pl-PL" sz="2000" b="1" dirty="0">
                          <a:latin typeface="Lato" panose="020F0502020204030203" pitchFamily="34" charset="0"/>
                          <a:ea typeface="Lato" panose="020F0502020204030203" pitchFamily="34" charset="0"/>
                          <a:cs typeface="Lato" panose="020F0502020204030203" pitchFamily="34" charset="0"/>
                        </a:rPr>
                        <a:t>WLWK-RCR067</a:t>
                      </a:r>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lnSpc>
                          <a:spcPct val="100000"/>
                        </a:lnSpc>
                      </a:pPr>
                      <a:endParaRPr lang="pl-PL" sz="20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600"/>
                        </a:spcBef>
                        <a:spcAft>
                          <a:spcPts val="600"/>
                        </a:spcAft>
                      </a:pPr>
                      <a:r>
                        <a:rPr lang="pl-PL" sz="2000" b="1" dirty="0">
                          <a:latin typeface="Lato" panose="020F0502020204030203" pitchFamily="34" charset="0"/>
                          <a:ea typeface="Lato" panose="020F0502020204030203" pitchFamily="34" charset="0"/>
                          <a:cs typeface="Lato" panose="020F0502020204030203" pitchFamily="34" charset="0"/>
                        </a:rPr>
                        <a:t>Roczna liczba użytkowników nowych lub zmodernizowanych lokali socjalnych</a:t>
                      </a:r>
                      <a:endParaRPr lang="pl-PL" sz="2000" b="1"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600"/>
                        </a:spcBef>
                        <a:spcAft>
                          <a:spcPts val="600"/>
                        </a:spcAft>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użytkownicy/rok</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Aft>
                          <a:spcPts val="1200"/>
                        </a:spcAft>
                      </a:pPr>
                      <a:r>
                        <a:rPr lang="pl-PL" sz="2000" dirty="0">
                          <a:latin typeface="Lato" panose="020F0502020204030203" pitchFamily="34" charset="0"/>
                          <a:ea typeface="Lato" panose="020F0502020204030203" pitchFamily="34" charset="0"/>
                          <a:cs typeface="Lato" panose="020F0502020204030203" pitchFamily="34" charset="0"/>
                        </a:rPr>
                        <a:t>Liczba osób korzystających z nowo wybudowanych lub zmodernizowanych lokali socjalnych w roku następującym po zakończeniu interwencji objętej wsparciem. Obliczenia należy przeprowadzić ex post na podstawie zarejestrowanej liczby zakwaterowanych członków gospodarstwa domowego.</a:t>
                      </a:r>
                    </a:p>
                    <a:p>
                      <a:pPr algn="l">
                        <a:lnSpc>
                          <a:spcPct val="100000"/>
                        </a:lnSpc>
                        <a:spcAft>
                          <a:spcPts val="1200"/>
                        </a:spcAft>
                      </a:pPr>
                      <a:r>
                        <a:rPr lang="pl-PL" sz="2000" b="1" dirty="0">
                          <a:latin typeface="Lato" panose="020F0502020204030203" pitchFamily="34" charset="0"/>
                          <a:ea typeface="Lato" panose="020F0502020204030203" pitchFamily="34" charset="0"/>
                          <a:cs typeface="Lato" panose="020F0502020204030203" pitchFamily="34" charset="0"/>
                        </a:rPr>
                        <a:t>Dodatkowe informacje dla wnioskodawcy </a:t>
                      </a:r>
                    </a:p>
                    <a:p>
                      <a:pPr algn="l">
                        <a:lnSpc>
                          <a:spcPct val="100000"/>
                        </a:lnSpc>
                      </a:pPr>
                      <a:r>
                        <a:rPr lang="pl-PL" sz="2000" dirty="0">
                          <a:latin typeface="Lato" panose="020F0502020204030203" pitchFamily="34" charset="0"/>
                          <a:ea typeface="Lato" panose="020F0502020204030203" pitchFamily="34" charset="0"/>
                          <a:cs typeface="Lato" panose="020F0502020204030203" pitchFamily="34" charset="0"/>
                        </a:rPr>
                        <a:t>Wnioskodawca jest zobowiązany do wyboru tego wskaźnika wraz z określeniem jego wartości docelowej większej od "0". </a:t>
                      </a:r>
                      <a:r>
                        <a:rPr lang="pl-PL" sz="2000" b="1" dirty="0">
                          <a:latin typeface="Lato" panose="020F0502020204030203" pitchFamily="34" charset="0"/>
                          <a:ea typeface="Lato" panose="020F0502020204030203" pitchFamily="34" charset="0"/>
                          <a:cs typeface="Lato" panose="020F0502020204030203" pitchFamily="34" charset="0"/>
                        </a:rPr>
                        <a:t>Wartość docelowa wskaźnika nie powinna być niższa niż wartość docelowa wskaźnika pn. WLWK-RCO065 - Pojemność nowych lub zmodernizowanych lokali socjalnych. Sugeruje się aby wartość docelowa wskaźnika była równa wartości docelowej wskaźnika pn. WLWK-RCO065 - Pojemność nowych lub zmodernizowanych lokali socjalnych.</a:t>
                      </a:r>
                    </a:p>
                    <a:p>
                      <a:pPr algn="l">
                        <a:lnSpc>
                          <a:spcPct val="100000"/>
                        </a:lnSpc>
                      </a:pPr>
                      <a:endParaRPr lang="pl-PL" sz="2000" dirty="0">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1200"/>
                        </a:spcAft>
                      </a:pPr>
                      <a:r>
                        <a:rPr lang="pl-PL" sz="2000" dirty="0">
                          <a:latin typeface="Lato" panose="020F0502020204030203" pitchFamily="34" charset="0"/>
                          <a:ea typeface="Lato" panose="020F0502020204030203" pitchFamily="34" charset="0"/>
                          <a:cs typeface="Lato" panose="020F0502020204030203" pitchFamily="34" charset="0"/>
                        </a:rPr>
                        <a:t>Wartość bazowa wskaźnika w każdym przypadku wynosi „0”.</a:t>
                      </a:r>
                      <a:endPar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D6D9272A-66E1-1077-530A-30429F28E230}"/>
              </a:ext>
            </a:extLst>
          </p:cNvPr>
          <p:cNvSpPr txBox="1"/>
          <p:nvPr/>
        </p:nvSpPr>
        <p:spPr>
          <a:xfrm>
            <a:off x="3358447" y="373746"/>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Wskaźnik rezultatu </a:t>
            </a:r>
          </a:p>
        </p:txBody>
      </p:sp>
    </p:spTree>
    <p:extLst>
      <p:ext uri="{BB962C8B-B14F-4D97-AF65-F5344CB8AC3E}">
        <p14:creationId xmlns:p14="http://schemas.microsoft.com/office/powerpoint/2010/main" val="1725933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22A12-8A45-ECC8-AD61-70CFD2746E2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6B95FD1-6809-EC8D-1150-4B8BF15C8635}"/>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98AEA89A-091F-AD22-0EDB-A32A3882161D}"/>
              </a:ext>
            </a:extLst>
          </p:cNvPr>
          <p:cNvSpPr>
            <a:spLocks noGrp="1"/>
          </p:cNvSpPr>
          <p:nvPr>
            <p:ph type="subTitle" idx="1"/>
          </p:nvPr>
        </p:nvSpPr>
        <p:spPr>
          <a:xfrm>
            <a:off x="1922582" y="2820998"/>
            <a:ext cx="9955609" cy="1822935"/>
          </a:xfrm>
        </p:spPr>
        <p:txBody>
          <a:bodyPr>
            <a:noAutofit/>
          </a:bodyPr>
          <a:lstStyle/>
          <a:p>
            <a:pPr algn="ctr">
              <a:spcBef>
                <a:spcPts val="0"/>
              </a:spcBef>
            </a:pPr>
            <a:endParaRPr lang="pl-PL" dirty="0">
              <a:latin typeface="+mn-lt"/>
              <a:cs typeface="Arial" panose="020B0604020202020204" pitchFamily="34" charset="0"/>
            </a:endParaRP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Zasady udzielania dofinansowania </a:t>
            </a:r>
            <a:br>
              <a:rPr lang="pl-PL" sz="2400" dirty="0">
                <a:latin typeface="Lato" panose="020F0502020204030203" pitchFamily="34" charset="0"/>
                <a:ea typeface="Lato" panose="020F0502020204030203" pitchFamily="34" charset="0"/>
                <a:cs typeface="Lato" panose="020F0502020204030203" pitchFamily="34" charset="0"/>
              </a:rPr>
            </a:br>
            <a:r>
              <a:rPr lang="pl-PL" sz="2400" dirty="0">
                <a:latin typeface="Lato" panose="020F0502020204030203" pitchFamily="34" charset="0"/>
                <a:ea typeface="Lato" panose="020F0502020204030203" pitchFamily="34" charset="0"/>
                <a:cs typeface="Lato" panose="020F0502020204030203" pitchFamily="34" charset="0"/>
              </a:rPr>
              <a:t>w naborze</a:t>
            </a:r>
          </a:p>
          <a:p>
            <a:pPr algn="ctr">
              <a:spcBef>
                <a:spcPts val="0"/>
              </a:spcBef>
            </a:pPr>
            <a:endParaRPr lang="pl-PL" dirty="0">
              <a:latin typeface="Lato" panose="020F0502020204030203" pitchFamily="34" charset="0"/>
              <a:ea typeface="Lato" panose="020F0502020204030203" pitchFamily="34" charset="0"/>
              <a:cs typeface="Lato" panose="020F0502020204030203" pitchFamily="34" charset="0"/>
            </a:endParaRPr>
          </a:p>
          <a:p>
            <a:pPr algn="ctr">
              <a:spcBef>
                <a:spcPts val="0"/>
              </a:spcBef>
            </a:pPr>
            <a:r>
              <a:rPr lang="pl-PL" dirty="0">
                <a:latin typeface="Lato" panose="020F0502020204030203" pitchFamily="34" charset="0"/>
                <a:ea typeface="Lato" panose="020F0502020204030203" pitchFamily="34" charset="0"/>
                <a:cs typeface="Lato" panose="020F0502020204030203" pitchFamily="34" charset="0"/>
              </a:rPr>
              <a:t>Wkład własny w formie niepieniężnej</a:t>
            </a:r>
          </a:p>
          <a:p>
            <a:pPr algn="ctr">
              <a:spcBef>
                <a:spcPts val="0"/>
              </a:spcBef>
            </a:pPr>
            <a:r>
              <a:rPr lang="pl-PL" dirty="0">
                <a:latin typeface="Lato" panose="020F0502020204030203" pitchFamily="34" charset="0"/>
                <a:ea typeface="Lato" panose="020F0502020204030203" pitchFamily="34" charset="0"/>
                <a:cs typeface="Lato" panose="020F0502020204030203" pitchFamily="34" charset="0"/>
              </a:rPr>
              <a:t>Inwestycje w zakresie paliw kopalnych</a:t>
            </a:r>
          </a:p>
          <a:p>
            <a:pPr algn="ctr"/>
            <a:br>
              <a:rPr lang="pl-PL" sz="2514" dirty="0"/>
            </a:br>
            <a:endParaRPr lang="pl-PL" sz="2514" dirty="0"/>
          </a:p>
        </p:txBody>
      </p:sp>
      <p:pic>
        <p:nvPicPr>
          <p:cNvPr id="5" name="Obraz 4">
            <a:extLst>
              <a:ext uri="{FF2B5EF4-FFF2-40B4-BE49-F238E27FC236}">
                <a16:creationId xmlns:a16="http://schemas.microsoft.com/office/drawing/2014/main" id="{F07E22E6-8BD7-DB1A-3732-DFA1E20A3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70558"/>
            <a:ext cx="12796191" cy="1189117"/>
          </a:xfrm>
          <a:prstGeom prst="rect">
            <a:avLst/>
          </a:prstGeom>
        </p:spPr>
      </p:pic>
    </p:spTree>
    <p:extLst>
      <p:ext uri="{BB962C8B-B14F-4D97-AF65-F5344CB8AC3E}">
        <p14:creationId xmlns:p14="http://schemas.microsoft.com/office/powerpoint/2010/main" val="14542421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EBFC5-1144-D8AF-E778-72A06D7B0BC3}"/>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347BB977-FDE1-7D2F-61E0-EAB7C5786847}"/>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52</a:t>
            </a:fld>
            <a:endParaRPr lang="pl-PL" sz="1000" dirty="0">
              <a:solidFill>
                <a:srgbClr val="002073"/>
              </a:solidFill>
            </a:endParaRPr>
          </a:p>
        </p:txBody>
      </p:sp>
      <p:sp>
        <p:nvSpPr>
          <p:cNvPr id="6" name="pole tekstowe 5">
            <a:extLst>
              <a:ext uri="{FF2B5EF4-FFF2-40B4-BE49-F238E27FC236}">
                <a16:creationId xmlns:a16="http://schemas.microsoft.com/office/drawing/2014/main" id="{6579D344-6260-BD0C-65B7-8EB44B1FCF55}"/>
              </a:ext>
            </a:extLst>
          </p:cNvPr>
          <p:cNvSpPr txBox="1"/>
          <p:nvPr/>
        </p:nvSpPr>
        <p:spPr>
          <a:xfrm>
            <a:off x="727529" y="1090429"/>
            <a:ext cx="11708709" cy="400110"/>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endParaRPr lang="pl-PL" sz="2000" b="1" dirty="0">
              <a:solidFill>
                <a:schemeClr val="tx2"/>
              </a:solidFill>
              <a:ea typeface="Open Sans 1 Bold"/>
              <a:cs typeface="Open Sans 1 Bold"/>
              <a:sym typeface="Open Sans 1 Bold"/>
            </a:endParaRPr>
          </a:p>
        </p:txBody>
      </p:sp>
      <p:sp>
        <p:nvSpPr>
          <p:cNvPr id="12" name="pole tekstowe 11">
            <a:extLst>
              <a:ext uri="{FF2B5EF4-FFF2-40B4-BE49-F238E27FC236}">
                <a16:creationId xmlns:a16="http://schemas.microsoft.com/office/drawing/2014/main" id="{E2AE6BC9-2167-F410-FB5C-F209A78902E4}"/>
              </a:ext>
            </a:extLst>
          </p:cNvPr>
          <p:cNvSpPr txBox="1"/>
          <p:nvPr/>
        </p:nvSpPr>
        <p:spPr>
          <a:xfrm>
            <a:off x="343456" y="1490539"/>
            <a:ext cx="12539571" cy="5940088"/>
          </a:xfrm>
          <a:prstGeom prst="rect">
            <a:avLst/>
          </a:prstGeom>
          <a:noFill/>
        </p:spPr>
        <p:txBody>
          <a:bodyPr wrap="square">
            <a:spAutoFit/>
          </a:bodyPr>
          <a:lstStyle/>
          <a:p>
            <a:pPr marL="514350" indent="-514350">
              <a:buFont typeface="+mj-lt"/>
              <a:buAutoNum type="romanUcPeriod"/>
            </a:pPr>
            <a:r>
              <a:rPr lang="pl-PL" sz="2000" b="1" dirty="0">
                <a:latin typeface="Lato" panose="020F0502020204030203" pitchFamily="34" charset="0"/>
                <a:ea typeface="Lato" panose="020F0502020204030203" pitchFamily="34" charset="0"/>
                <a:cs typeface="Lato" panose="020F0502020204030203" pitchFamily="34" charset="0"/>
              </a:rPr>
              <a:t>W</a:t>
            </a:r>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łasność nieruchomości</a:t>
            </a:r>
          </a:p>
          <a:p>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Nieruchomość może być wniesiona do projektu jako wkład własny niepieniężny na podstawie oszacowanej wartości z uwzględnieniem limitu 10% lub 15% o ile stanowi własność wnioskodawcy. Wybrane warunki, które w tym zakresie należy spełnić:</a:t>
            </a:r>
          </a:p>
          <a:p>
            <a:endParaRPr lang="pl-PL" sz="2000" b="1" i="0" u="none" strike="noStrike" baseline="0" dirty="0">
              <a:latin typeface="Lato" panose="020F0502020204030203" pitchFamily="34" charset="0"/>
              <a:ea typeface="Lato" panose="020F0502020204030203" pitchFamily="34" charset="0"/>
              <a:cs typeface="Lato" panose="020F0502020204030203" pitchFamily="34" charset="0"/>
            </a:endParaRPr>
          </a:p>
          <a:p>
            <a:pPr marL="342900" indent="-342900">
              <a:buFont typeface="Wingdings" panose="05000000000000000000" pitchFamily="2" charset="2"/>
              <a:buChar char="Ø"/>
            </a:pPr>
            <a:r>
              <a:rPr lang="pl-PL" sz="2000" dirty="0">
                <a:solidFill>
                  <a:srgbClr val="000000"/>
                </a:solidFill>
                <a:latin typeface="Lato" panose="020F0502020204030203" pitchFamily="34" charset="0"/>
                <a:ea typeface="Calibri" panose="020F0502020204030204" pitchFamily="34" charset="0"/>
                <a:cs typeface="Arial" panose="020B0604020202020204" pitchFamily="34" charset="0"/>
              </a:rPr>
              <a:t>W</a:t>
            </a:r>
            <a:r>
              <a:rPr lang="pl-PL" sz="2000" dirty="0">
                <a:solidFill>
                  <a:srgbClr val="000000"/>
                </a:solidFill>
                <a:effectLst/>
                <a:latin typeface="Lato" panose="020F0502020204030203" pitchFamily="34" charset="0"/>
                <a:ea typeface="Calibri" panose="020F0502020204030204" pitchFamily="34" charset="0"/>
                <a:cs typeface="Arial" panose="020B0604020202020204" pitchFamily="34" charset="0"/>
              </a:rPr>
              <a:t>artość nieruchomości należy potwierdzić operatem szacunkowym sporządzonym przez uprawnionego rzeczoznawcę</a:t>
            </a:r>
            <a:endParaRPr lang="pl-PL" sz="2000" dirty="0">
              <a:solidFill>
                <a:srgbClr val="000000"/>
              </a:solidFill>
              <a:latin typeface="Lato" panose="020F0502020204030203" pitchFamily="34" charset="0"/>
              <a:ea typeface="Calibri" panose="020F0502020204030204" pitchFamily="34" charset="0"/>
              <a:cs typeface="Arial" panose="020B0604020202020204" pitchFamily="34" charset="0"/>
            </a:endParaRPr>
          </a:p>
          <a:p>
            <a:pPr marL="342900" indent="-342900">
              <a:buFont typeface="Wingdings" panose="05000000000000000000" pitchFamily="2" charset="2"/>
              <a:buChar char="Ø"/>
            </a:pPr>
            <a:r>
              <a:rPr lang="pl-PL" sz="2000" dirty="0">
                <a:solidFill>
                  <a:srgbClr val="000000"/>
                </a:solidFill>
                <a:latin typeface="Lato" panose="020F0502020204030203" pitchFamily="34" charset="0"/>
                <a:ea typeface="Calibri" panose="020F0502020204030204" pitchFamily="34" charset="0"/>
                <a:cs typeface="Arial" panose="020B0604020202020204" pitchFamily="34" charset="0"/>
              </a:rPr>
              <a:t>W</a:t>
            </a:r>
            <a:r>
              <a:rPr lang="pl-PL" sz="2000" dirty="0">
                <a:solidFill>
                  <a:srgbClr val="000000"/>
                </a:solidFill>
                <a:effectLst/>
                <a:latin typeface="Lato" panose="020F0502020204030203" pitchFamily="34" charset="0"/>
                <a:ea typeface="Calibri" panose="020F0502020204030204" pitchFamily="34" charset="0"/>
                <a:cs typeface="Arial" panose="020B0604020202020204" pitchFamily="34" charset="0"/>
              </a:rPr>
              <a:t>artość wkładu własnego w postaci nieruchomości nie może być większa niż 10% całkowitych wydatków kwalifikowalnych projektu w przypadku gruntów oraz 15% w przypadku terenów poprzemysłowych oraz terenów opuszczonych, na których znajdują się budynki. </a:t>
            </a:r>
          </a:p>
          <a:p>
            <a:pPr marL="342900" indent="-342900">
              <a:buFont typeface="Wingdings" panose="05000000000000000000" pitchFamily="2" charset="2"/>
              <a:buChar char="Ø"/>
            </a:pPr>
            <a:r>
              <a:rPr lang="pl-PL" sz="2000" dirty="0">
                <a:solidFill>
                  <a:srgbClr val="000000"/>
                </a:solidFill>
                <a:latin typeface="Lato" panose="020F0502020204030203" pitchFamily="34" charset="0"/>
                <a:ea typeface="Calibri" panose="020F0502020204030204" pitchFamily="34" charset="0"/>
                <a:cs typeface="Arial" panose="020B0604020202020204" pitchFamily="34" charset="0"/>
              </a:rPr>
              <a:t>P</a:t>
            </a:r>
            <a:r>
              <a:rPr lang="pl-PL" sz="2000" dirty="0">
                <a:solidFill>
                  <a:srgbClr val="000000"/>
                </a:solidFill>
                <a:effectLst/>
                <a:latin typeface="Lato" panose="020F0502020204030203" pitchFamily="34" charset="0"/>
                <a:ea typeface="Calibri" panose="020F0502020204030204" pitchFamily="34" charset="0"/>
                <a:cs typeface="Arial" panose="020B0604020202020204" pitchFamily="34" charset="0"/>
              </a:rPr>
              <a:t>od pojęciem terenów poprzemysłowych oraz terenów opuszczonych należy rozumieć nieużytkowane lub nie w pełni wykorzystane tereny, które pierwotnie przeznaczone były pod działalność gospodarczą, która obecnie została zakończona. </a:t>
            </a:r>
          </a:p>
          <a:p>
            <a:pPr marL="342900" indent="-342900">
              <a:buFont typeface="Wingdings" panose="05000000000000000000" pitchFamily="2" charset="2"/>
              <a:buChar char="Ø"/>
            </a:pPr>
            <a:r>
              <a:rPr lang="pl-PL" sz="2000" i="0" u="none" strike="noStrike" baseline="0" dirty="0">
                <a:latin typeface="Lato" panose="020F0502020204030203" pitchFamily="34" charset="0"/>
                <a:ea typeface="Lato" panose="020F0502020204030203" pitchFamily="34" charset="0"/>
                <a:cs typeface="Lato" panose="020F0502020204030203" pitchFamily="34" charset="0"/>
              </a:rPr>
              <a:t>Wartość wkładu własnego w formie niepieniężnej musi zostać także należycie potwierdzona na etapie rozliczania projektu dokumentami o wartości dowodowej równoważnej fakturom. </a:t>
            </a:r>
          </a:p>
          <a:p>
            <a:pPr marL="342900" indent="-342900">
              <a:buFont typeface="Wingdings" panose="05000000000000000000" pitchFamily="2" charset="2"/>
              <a:buChar char="Ø"/>
            </a:pPr>
            <a:r>
              <a:rPr lang="pl-PL" sz="2000" i="0" u="none" strike="noStrike" baseline="0" dirty="0">
                <a:latin typeface="Lato" panose="020F0502020204030203" pitchFamily="34" charset="0"/>
                <a:ea typeface="Lato" panose="020F0502020204030203" pitchFamily="34" charset="0"/>
                <a:cs typeface="Lato" panose="020F0502020204030203" pitchFamily="34" charset="0"/>
              </a:rPr>
              <a:t>Przypisana temu wkładowi wartość nie może przekraczać stawek rynkowych. </a:t>
            </a:r>
          </a:p>
          <a:p>
            <a:pPr marL="342900" indent="-342900">
              <a:buFont typeface="Wingdings" panose="05000000000000000000" pitchFamily="2" charset="2"/>
              <a:buChar char="Ø"/>
            </a:pPr>
            <a:r>
              <a:rPr lang="pl-PL" sz="2000" dirty="0">
                <a:latin typeface="Lato" panose="020F0502020204030203" pitchFamily="34" charset="0"/>
                <a:ea typeface="Lato" panose="020F0502020204030203" pitchFamily="34" charset="0"/>
                <a:cs typeface="Lato" panose="020F0502020204030203" pitchFamily="34" charset="0"/>
              </a:rPr>
              <a:t>W</a:t>
            </a:r>
            <a:r>
              <a:rPr lang="pl-PL" sz="2000" i="0" u="none" strike="noStrike" baseline="0" dirty="0">
                <a:latin typeface="Lato" panose="020F0502020204030203" pitchFamily="34" charset="0"/>
                <a:ea typeface="Lato" panose="020F0502020204030203" pitchFamily="34" charset="0"/>
                <a:cs typeface="Lato" panose="020F0502020204030203" pitchFamily="34" charset="0"/>
              </a:rPr>
              <a:t>kład niepieniężny nie może być uprzednio współfinansowany ze środków UE.</a:t>
            </a:r>
          </a:p>
          <a:p>
            <a:pPr marL="342900" indent="-342900">
              <a:buFont typeface="Wingdings" panose="05000000000000000000" pitchFamily="2" charset="2"/>
              <a:buChar char="Ø"/>
            </a:pPr>
            <a:r>
              <a:rPr lang="pl-PL" sz="2000" dirty="0">
                <a:latin typeface="Lato" panose="020F0502020204030203" pitchFamily="34" charset="0"/>
                <a:ea typeface="Lato" panose="020F0502020204030203" pitchFamily="34" charset="0"/>
                <a:cs typeface="Lato" panose="020F0502020204030203" pitchFamily="34" charset="0"/>
              </a:rPr>
              <a:t>W</a:t>
            </a:r>
            <a:r>
              <a:rPr lang="pl-PL" sz="2000" i="0" u="none" strike="noStrike" baseline="0" dirty="0">
                <a:latin typeface="Lato" panose="020F0502020204030203" pitchFamily="34" charset="0"/>
                <a:ea typeface="Lato" panose="020F0502020204030203" pitchFamily="34" charset="0"/>
                <a:cs typeface="Lato" panose="020F0502020204030203" pitchFamily="34" charset="0"/>
              </a:rPr>
              <a:t>nioskodawca zobowiązany jest wykazać że nieruchomość jest niezbędna do realizacji projektu i kwalifikowalna wyłącznie w zakresie, w jakim jest wykorzystywana do celów projektu.</a:t>
            </a:r>
          </a:p>
        </p:txBody>
      </p:sp>
      <p:sp>
        <p:nvSpPr>
          <p:cNvPr id="13" name="pole tekstowe 12">
            <a:extLst>
              <a:ext uri="{FF2B5EF4-FFF2-40B4-BE49-F238E27FC236}">
                <a16:creationId xmlns:a16="http://schemas.microsoft.com/office/drawing/2014/main" id="{28EB3540-7AEE-C3B9-2AD9-4AFE11267B45}"/>
              </a:ext>
            </a:extLst>
          </p:cNvPr>
          <p:cNvSpPr txBox="1"/>
          <p:nvPr/>
        </p:nvSpPr>
        <p:spPr>
          <a:xfrm>
            <a:off x="724792" y="5539544"/>
            <a:ext cx="12137450" cy="430887"/>
          </a:xfrm>
          <a:prstGeom prst="rect">
            <a:avLst/>
          </a:prstGeom>
          <a:noFill/>
        </p:spPr>
        <p:txBody>
          <a:bodyPr wrap="square">
            <a:spAutoFit/>
          </a:bodyPr>
          <a:lstStyle/>
          <a:p>
            <a:endParaRPr lang="pl-PL" sz="2200" b="1" i="0" u="none" strike="noStrike" baseline="0" dirty="0">
              <a:solidFill>
                <a:schemeClr val="tx2"/>
              </a:solidFill>
            </a:endParaRPr>
          </a:p>
        </p:txBody>
      </p:sp>
      <p:sp>
        <p:nvSpPr>
          <p:cNvPr id="2" name="pole tekstowe 1">
            <a:extLst>
              <a:ext uri="{FF2B5EF4-FFF2-40B4-BE49-F238E27FC236}">
                <a16:creationId xmlns:a16="http://schemas.microsoft.com/office/drawing/2014/main" id="{F7EBDAEC-D5EA-73D5-82DB-941F4652824A}"/>
              </a:ext>
            </a:extLst>
          </p:cNvPr>
          <p:cNvSpPr txBox="1"/>
          <p:nvPr/>
        </p:nvSpPr>
        <p:spPr>
          <a:xfrm>
            <a:off x="761359" y="3272610"/>
            <a:ext cx="12137450" cy="430887"/>
          </a:xfrm>
          <a:prstGeom prst="rect">
            <a:avLst/>
          </a:prstGeom>
          <a:noFill/>
        </p:spPr>
        <p:txBody>
          <a:bodyPr wrap="square">
            <a:spAutoFit/>
          </a:bodyPr>
          <a:lstStyle/>
          <a:p>
            <a:pPr marL="342900" indent="-342900">
              <a:buFont typeface="Wingdings" panose="05000000000000000000" pitchFamily="2" charset="2"/>
              <a:buChar char="Ø"/>
            </a:pPr>
            <a:endParaRPr lang="pl-PL" sz="2200" b="1" i="0" u="none" strike="noStrike" baseline="0" dirty="0">
              <a:solidFill>
                <a:schemeClr val="tx2"/>
              </a:solidFill>
            </a:endParaRPr>
          </a:p>
        </p:txBody>
      </p:sp>
      <p:sp>
        <p:nvSpPr>
          <p:cNvPr id="7" name="Tytuł 4">
            <a:extLst>
              <a:ext uri="{FF2B5EF4-FFF2-40B4-BE49-F238E27FC236}">
                <a16:creationId xmlns:a16="http://schemas.microsoft.com/office/drawing/2014/main" id="{74AF830E-6E58-F2DD-7184-7F367E0B9527}"/>
              </a:ext>
            </a:extLst>
          </p:cNvPr>
          <p:cNvSpPr>
            <a:spLocks noGrp="1"/>
          </p:cNvSpPr>
          <p:nvPr>
            <p:ph type="title"/>
          </p:nvPr>
        </p:nvSpPr>
        <p:spPr>
          <a:xfrm>
            <a:off x="311175" y="263953"/>
            <a:ext cx="12137450" cy="1172610"/>
          </a:xfrm>
        </p:spPr>
        <p:txBody>
          <a:bodyPr>
            <a:noAutofit/>
          </a:bodyPr>
          <a:lstStyle/>
          <a:p>
            <a:pPr>
              <a:lnSpc>
                <a:spcPct val="100000"/>
              </a:lnSpc>
            </a:pPr>
            <a:r>
              <a:rPr lang="pl-PL" sz="2400" dirty="0">
                <a:latin typeface="Lato" panose="020F0502020204030203" pitchFamily="34" charset="0"/>
                <a:ea typeface="Lato" panose="020F0502020204030203" pitchFamily="34" charset="0"/>
                <a:cs typeface="Lato" panose="020F0502020204030203" pitchFamily="34" charset="0"/>
              </a:rPr>
              <a:t>Pytania dot. możliwości wniesienia do projektu wkładu własnego w formie nieruchomości, w stosunku do której Wnioskodawca dysponuje innym niż własność tytułem prawnym (1 z 3)</a:t>
            </a:r>
            <a:br>
              <a:rPr lang="pl-PL" sz="2400" dirty="0">
                <a:latin typeface="Lato" panose="020F0502020204030203" pitchFamily="34" charset="0"/>
                <a:ea typeface="Lato" panose="020F0502020204030203" pitchFamily="34" charset="0"/>
                <a:cs typeface="Lato" panose="020F0502020204030203" pitchFamily="34" charset="0"/>
                <a:sym typeface="Open Sans 1 Bold"/>
              </a:rPr>
            </a:br>
            <a:endParaRPr lang="pl-PL" sz="24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970141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C32BE-E04A-BA56-0BED-81E393FA6A86}"/>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4760A0B1-66E7-6D97-1AA9-0608E483F6F9}"/>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53</a:t>
            </a:fld>
            <a:endParaRPr lang="pl-PL" sz="1000" dirty="0">
              <a:solidFill>
                <a:srgbClr val="002073"/>
              </a:solidFill>
            </a:endParaRPr>
          </a:p>
        </p:txBody>
      </p:sp>
      <p:sp>
        <p:nvSpPr>
          <p:cNvPr id="6" name="pole tekstowe 5">
            <a:extLst>
              <a:ext uri="{FF2B5EF4-FFF2-40B4-BE49-F238E27FC236}">
                <a16:creationId xmlns:a16="http://schemas.microsoft.com/office/drawing/2014/main" id="{2229D37B-3384-98C9-792D-567B6FD4E9E2}"/>
              </a:ext>
            </a:extLst>
          </p:cNvPr>
          <p:cNvSpPr txBox="1"/>
          <p:nvPr/>
        </p:nvSpPr>
        <p:spPr>
          <a:xfrm>
            <a:off x="727529" y="1090429"/>
            <a:ext cx="11708709" cy="400110"/>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endParaRPr lang="pl-PL" sz="2000" b="1" dirty="0">
              <a:solidFill>
                <a:schemeClr val="tx2"/>
              </a:solidFill>
              <a:ea typeface="Open Sans 1 Bold"/>
              <a:cs typeface="Open Sans 1 Bold"/>
              <a:sym typeface="Open Sans 1 Bold"/>
            </a:endParaRPr>
          </a:p>
        </p:txBody>
      </p:sp>
      <p:sp>
        <p:nvSpPr>
          <p:cNvPr id="12" name="pole tekstowe 11">
            <a:extLst>
              <a:ext uri="{FF2B5EF4-FFF2-40B4-BE49-F238E27FC236}">
                <a16:creationId xmlns:a16="http://schemas.microsoft.com/office/drawing/2014/main" id="{49FFFF61-FB54-E381-079A-CD084399ED31}"/>
              </a:ext>
            </a:extLst>
          </p:cNvPr>
          <p:cNvSpPr txBox="1"/>
          <p:nvPr/>
        </p:nvSpPr>
        <p:spPr>
          <a:xfrm>
            <a:off x="540966" y="1355634"/>
            <a:ext cx="12539571" cy="5940088"/>
          </a:xfrm>
          <a:prstGeom prst="rect">
            <a:avLst/>
          </a:prstGeom>
          <a:noFill/>
        </p:spPr>
        <p:txBody>
          <a:bodyPr wrap="square">
            <a:spAutoFit/>
          </a:bodyPr>
          <a:lstStyle/>
          <a:p>
            <a:pPr marL="514350" indent="-514350">
              <a:buFont typeface="+mj-lt"/>
              <a:buAutoNum type="romanUcPeriod" startAt="2"/>
            </a:pPr>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Inny niż własność tytuł prawny do nieruchomości</a:t>
            </a:r>
          </a:p>
          <a:p>
            <a:endParaRPr lang="pl-PL" sz="2000" b="1" i="0" u="none" strike="noStrike" baseline="0" dirty="0">
              <a:latin typeface="Lato" panose="020F0502020204030203" pitchFamily="34" charset="0"/>
              <a:ea typeface="Lato" panose="020F0502020204030203" pitchFamily="34" charset="0"/>
              <a:cs typeface="Lato" panose="020F0502020204030203" pitchFamily="34" charset="0"/>
            </a:endParaRPr>
          </a:p>
          <a:p>
            <a:pPr marL="457200" indent="-457200">
              <a:buFont typeface="+mj-lt"/>
              <a:buAutoNum type="arabicPeriod"/>
            </a:pPr>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Umowa dzierżawy lub umowa najmu (umowy odpłatne)</a:t>
            </a:r>
          </a:p>
          <a:p>
            <a:endParaRPr lang="pl-PL" sz="2000" b="1" i="0" u="none" strike="noStrike" baseline="0" dirty="0">
              <a:latin typeface="Lato" panose="020F0502020204030203" pitchFamily="34" charset="0"/>
              <a:ea typeface="Lato" panose="020F0502020204030203" pitchFamily="34" charset="0"/>
              <a:cs typeface="Lato" panose="020F0502020204030203" pitchFamily="34" charset="0"/>
            </a:endParaRPr>
          </a:p>
          <a:p>
            <a:pPr marL="457200" indent="-457200">
              <a:buFont typeface="+mj-lt"/>
              <a:buAutoNum type="alphaLcParenR"/>
            </a:pPr>
            <a:r>
              <a:rPr kumimoji="0" lang="pl-PL" sz="20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ponoszony czynsz dzierżawny lub czynsz najmu odpowiada wartości rynkowej</a:t>
            </a:r>
            <a:endParaRPr lang="pl-PL" sz="2000" b="1" i="0" u="none" strike="noStrike" baseline="0" dirty="0">
              <a:latin typeface="Lato" panose="020F0502020204030203" pitchFamily="34" charset="0"/>
              <a:ea typeface="Lato" panose="020F0502020204030203" pitchFamily="34" charset="0"/>
              <a:cs typeface="Lato" panose="020F0502020204030203" pitchFamily="34" charset="0"/>
            </a:endParaRPr>
          </a:p>
          <a:p>
            <a:pPr marL="342900" lvl="0" indent="-342900">
              <a:buFont typeface="Wingdings" panose="05000000000000000000" pitchFamily="2"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Nieruchomość nie może zostać wniesiona do projektu jako wkład własny w formie niepieniężnej na podstawie operatu szacunkowego oraz z zachowaniem limitu 10% lub 15%. W takim przypadku wydatkiem kwalifikowalnym w ramach projektu może być natomiast czynsz dzierżawny lub czynsz najmu rzeczywiście poniesiony w okresie kwalifikowania wydatków. (tj. w okresie realizacji projektu). Czynsz ten może stanowić również wkład własny pieniężny.</a:t>
            </a:r>
          </a:p>
          <a:p>
            <a:pPr lvl="0"/>
            <a:endParaRPr lang="pl-PL" sz="2000" dirty="0">
              <a:effectLst/>
              <a:latin typeface="Lato" panose="020F0502020204030203" pitchFamily="34" charset="0"/>
              <a:ea typeface="Lato" panose="020F0502020204030203" pitchFamily="34" charset="0"/>
              <a:cs typeface="Lato" panose="020F0502020204030203" pitchFamily="34" charset="0"/>
            </a:endParaRPr>
          </a:p>
          <a:p>
            <a:pPr marL="457200" lvl="0" indent="-457200">
              <a:buFont typeface="+mj-lt"/>
              <a:buAutoNum type="alphaLcParenR" startAt="2"/>
            </a:pPr>
            <a:r>
              <a:rPr lang="pl-PL" sz="2000" b="1" dirty="0">
                <a:latin typeface="Lato" panose="020F0502020204030203" pitchFamily="34" charset="0"/>
                <a:ea typeface="Lato" panose="020F0502020204030203" pitchFamily="34" charset="0"/>
                <a:cs typeface="Lato" panose="020F0502020204030203" pitchFamily="34" charset="0"/>
              </a:rPr>
              <a:t>ponoszony czynsz dzierżawny lub czynsz najmu o wartości nominalnej rocznie nieprzekraczającej 1 PLN</a:t>
            </a:r>
            <a:endParaRPr lang="pl-PL" sz="2000" b="1" dirty="0">
              <a:effectLst/>
              <a:latin typeface="Lato" panose="020F0502020204030203" pitchFamily="34" charset="0"/>
              <a:ea typeface="Lato" panose="020F0502020204030203" pitchFamily="34" charset="0"/>
              <a:cs typeface="Lato" panose="020F0502020204030203" pitchFamily="34" charset="0"/>
            </a:endParaRPr>
          </a:p>
          <a:p>
            <a:pPr marL="342900" indent="-342900">
              <a:buFont typeface="Wingdings" panose="05000000000000000000" pitchFamily="2" charset="2"/>
              <a:buChar char="Ø"/>
            </a:pPr>
            <a:r>
              <a:rPr kumimoji="0" lang="pl-PL" sz="20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Nieruchomość nie może zostać wniesiona do projektu jako wkład własny w formie niepieniężnej na podstawie operatu szacunkowego oraz z zachowaniem limitu 10% lub 15%. W takim przypadku </a:t>
            </a:r>
            <a:r>
              <a:rPr lang="pl-PL" sz="2000" i="0" u="none" strike="noStrike" baseline="0" dirty="0">
                <a:latin typeface="Lato" panose="020F0502020204030203" pitchFamily="34" charset="0"/>
                <a:ea typeface="Lato" panose="020F0502020204030203" pitchFamily="34" charset="0"/>
                <a:cs typeface="Lato" panose="020F0502020204030203" pitchFamily="34" charset="0"/>
              </a:rPr>
              <a:t>wkład własny w formie niepieniężnej może stanowić odpowiednio wycenione prawo do korzystania z nieruchomości, którym wnioskodawca dysponuje na podstawie umowy dzierżawy lub umowy najmu, zawartej z jej właścicielem. Przykładowo wycena wartości wyżej wymienionego prawa może opierać się na szacunku wartości rynkowej czynszu dzierżawy lub czynszu najmu nieruchomości w okresie kwalifikowania wydatków (tj. w okresie realizacji projektu). </a:t>
            </a:r>
          </a:p>
        </p:txBody>
      </p:sp>
      <p:sp>
        <p:nvSpPr>
          <p:cNvPr id="13" name="pole tekstowe 12">
            <a:extLst>
              <a:ext uri="{FF2B5EF4-FFF2-40B4-BE49-F238E27FC236}">
                <a16:creationId xmlns:a16="http://schemas.microsoft.com/office/drawing/2014/main" id="{4B3BD42A-AD44-9790-49D2-63205FE98D73}"/>
              </a:ext>
            </a:extLst>
          </p:cNvPr>
          <p:cNvSpPr txBox="1"/>
          <p:nvPr/>
        </p:nvSpPr>
        <p:spPr>
          <a:xfrm>
            <a:off x="724792" y="5539544"/>
            <a:ext cx="12137450" cy="430887"/>
          </a:xfrm>
          <a:prstGeom prst="rect">
            <a:avLst/>
          </a:prstGeom>
          <a:noFill/>
        </p:spPr>
        <p:txBody>
          <a:bodyPr wrap="square">
            <a:spAutoFit/>
          </a:bodyPr>
          <a:lstStyle/>
          <a:p>
            <a:endParaRPr lang="pl-PL" sz="2200" b="1" i="0" u="none" strike="noStrike" baseline="0" dirty="0">
              <a:solidFill>
                <a:schemeClr val="tx2"/>
              </a:solidFill>
            </a:endParaRPr>
          </a:p>
        </p:txBody>
      </p:sp>
      <p:sp>
        <p:nvSpPr>
          <p:cNvPr id="2" name="pole tekstowe 1">
            <a:extLst>
              <a:ext uri="{FF2B5EF4-FFF2-40B4-BE49-F238E27FC236}">
                <a16:creationId xmlns:a16="http://schemas.microsoft.com/office/drawing/2014/main" id="{3CF2ED21-3741-FC14-56B1-16FB4CC25CAC}"/>
              </a:ext>
            </a:extLst>
          </p:cNvPr>
          <p:cNvSpPr txBox="1"/>
          <p:nvPr/>
        </p:nvSpPr>
        <p:spPr>
          <a:xfrm>
            <a:off x="761359" y="3272610"/>
            <a:ext cx="12137450" cy="430887"/>
          </a:xfrm>
          <a:prstGeom prst="rect">
            <a:avLst/>
          </a:prstGeom>
          <a:noFill/>
        </p:spPr>
        <p:txBody>
          <a:bodyPr wrap="square">
            <a:spAutoFit/>
          </a:bodyPr>
          <a:lstStyle/>
          <a:p>
            <a:pPr marL="342900" indent="-342900">
              <a:buFont typeface="Wingdings" panose="05000000000000000000" pitchFamily="2" charset="2"/>
              <a:buChar char="Ø"/>
            </a:pPr>
            <a:endParaRPr lang="pl-PL" sz="2200" b="1" i="0" u="none" strike="noStrike" baseline="0" dirty="0">
              <a:solidFill>
                <a:schemeClr val="tx2"/>
              </a:solidFill>
            </a:endParaRPr>
          </a:p>
        </p:txBody>
      </p:sp>
      <p:sp>
        <p:nvSpPr>
          <p:cNvPr id="7" name="Tytuł 4">
            <a:extLst>
              <a:ext uri="{FF2B5EF4-FFF2-40B4-BE49-F238E27FC236}">
                <a16:creationId xmlns:a16="http://schemas.microsoft.com/office/drawing/2014/main" id="{7D807813-3563-8330-81DE-30C6129B17D1}"/>
              </a:ext>
            </a:extLst>
          </p:cNvPr>
          <p:cNvSpPr>
            <a:spLocks noGrp="1"/>
          </p:cNvSpPr>
          <p:nvPr>
            <p:ph type="title"/>
          </p:nvPr>
        </p:nvSpPr>
        <p:spPr>
          <a:xfrm>
            <a:off x="887239" y="263952"/>
            <a:ext cx="11449272" cy="1091681"/>
          </a:xfrm>
        </p:spPr>
        <p:txBody>
          <a:bodyPr>
            <a:noAutofit/>
          </a:bodyPr>
          <a:lstStyle/>
          <a:p>
            <a:pPr>
              <a:lnSpc>
                <a:spcPct val="100000"/>
              </a:lnSpc>
            </a:pPr>
            <a:r>
              <a:rPr lang="pl-PL" sz="2400" dirty="0">
                <a:latin typeface="Lato" panose="020F0502020204030203" pitchFamily="34" charset="0"/>
                <a:ea typeface="Lato" panose="020F0502020204030203" pitchFamily="34" charset="0"/>
                <a:cs typeface="Lato" panose="020F0502020204030203" pitchFamily="34" charset="0"/>
              </a:rPr>
              <a:t>Pytania dot. możliwości wniesienia do projektu wkładu własnego w formie nieruchomości, w stosunku do której Wnioskodawca dysponuje innym niż własność tytułem prawnym (2 z 3)</a:t>
            </a:r>
            <a:br>
              <a:rPr lang="pl-PL" sz="2400" dirty="0">
                <a:latin typeface="Lato" panose="020F0502020204030203" pitchFamily="34" charset="0"/>
                <a:ea typeface="Lato" panose="020F0502020204030203" pitchFamily="34" charset="0"/>
                <a:cs typeface="Lato" panose="020F0502020204030203" pitchFamily="34" charset="0"/>
                <a:sym typeface="Open Sans 1 Bold"/>
              </a:rPr>
            </a:br>
            <a:endParaRPr lang="pl-PL" sz="24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4224946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1337F-350A-8771-C57D-0DD55404DBCF}"/>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E0EB5E30-2D24-CF3D-95C3-A24C052B552A}"/>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54</a:t>
            </a:fld>
            <a:endParaRPr lang="pl-PL" sz="1000" dirty="0">
              <a:solidFill>
                <a:srgbClr val="002073"/>
              </a:solidFill>
            </a:endParaRPr>
          </a:p>
        </p:txBody>
      </p:sp>
      <p:sp>
        <p:nvSpPr>
          <p:cNvPr id="6" name="pole tekstowe 5">
            <a:extLst>
              <a:ext uri="{FF2B5EF4-FFF2-40B4-BE49-F238E27FC236}">
                <a16:creationId xmlns:a16="http://schemas.microsoft.com/office/drawing/2014/main" id="{03F53BA6-6656-E545-A0C7-134922A23DE0}"/>
              </a:ext>
            </a:extLst>
          </p:cNvPr>
          <p:cNvSpPr txBox="1"/>
          <p:nvPr/>
        </p:nvSpPr>
        <p:spPr>
          <a:xfrm>
            <a:off x="727529" y="1090429"/>
            <a:ext cx="11708709" cy="400110"/>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endParaRPr lang="pl-PL" sz="2000" b="1" dirty="0">
              <a:solidFill>
                <a:schemeClr val="tx2"/>
              </a:solidFill>
              <a:ea typeface="Open Sans 1 Bold"/>
              <a:cs typeface="Open Sans 1 Bold"/>
              <a:sym typeface="Open Sans 1 Bold"/>
            </a:endParaRPr>
          </a:p>
        </p:txBody>
      </p:sp>
      <p:sp>
        <p:nvSpPr>
          <p:cNvPr id="12" name="pole tekstowe 11">
            <a:extLst>
              <a:ext uri="{FF2B5EF4-FFF2-40B4-BE49-F238E27FC236}">
                <a16:creationId xmlns:a16="http://schemas.microsoft.com/office/drawing/2014/main" id="{9A24CCB1-434F-DCA8-360B-F66166780A2F}"/>
              </a:ext>
            </a:extLst>
          </p:cNvPr>
          <p:cNvSpPr txBox="1"/>
          <p:nvPr/>
        </p:nvSpPr>
        <p:spPr>
          <a:xfrm>
            <a:off x="574794" y="1786153"/>
            <a:ext cx="12137450" cy="2893100"/>
          </a:xfrm>
          <a:prstGeom prst="rect">
            <a:avLst/>
          </a:prstGeom>
          <a:noFill/>
        </p:spPr>
        <p:txBody>
          <a:bodyPr wrap="square">
            <a:spAutoFit/>
          </a:bodyPr>
          <a:lstStyle/>
          <a:p>
            <a:pPr marL="457200" indent="-457200">
              <a:buFont typeface="+mj-lt"/>
              <a:buAutoNum type="arabicPeriod" startAt="2"/>
            </a:pPr>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Umowa </a:t>
            </a:r>
            <a:r>
              <a:rPr lang="pl-PL" sz="2000" b="1" dirty="0">
                <a:latin typeface="Lato" panose="020F0502020204030203" pitchFamily="34" charset="0"/>
                <a:ea typeface="Lato" panose="020F0502020204030203" pitchFamily="34" charset="0"/>
                <a:cs typeface="Lato" panose="020F0502020204030203" pitchFamily="34" charset="0"/>
              </a:rPr>
              <a:t>użyczenia (umowa nieodpłatna)</a:t>
            </a:r>
          </a:p>
          <a:p>
            <a:pPr marL="342900" indent="-342900">
              <a:buFont typeface="Wingdings" panose="05000000000000000000" pitchFamily="2" charset="2"/>
              <a:buChar char="Ø"/>
            </a:pPr>
            <a:r>
              <a:rPr lang="pl-PL" sz="2000" i="0" u="none" strike="noStrike" baseline="0" dirty="0">
                <a:latin typeface="Lato" panose="020F0502020204030203" pitchFamily="34" charset="0"/>
                <a:ea typeface="Lato" panose="020F0502020204030203" pitchFamily="34" charset="0"/>
                <a:cs typeface="Lato" panose="020F0502020204030203" pitchFamily="34" charset="0"/>
              </a:rPr>
              <a:t>Nieruchomość nie może zostać wniesiona do projektu jako wkład własny w formie niepieniężnej na podstawie operatu szacunkowego oraz z zachowaniem limitu 10% lub 15%. W takim przypadku wkład własny w formie niepieniężnej może natomiast stanowić odpowiednio wycenione prawo użytkowania nieruchomości, którym wnioskodawca dysponuje na podstawie umowy zawartej z jej właścicielem. Przykładowo wycena wartości wyżej wymienionego prawa może opierać się na szacunku wartości rynkowej kosztów najmu nieruchomości w okresie kwalifikowania wydatków (tj. w okresie realizacji projektu).</a:t>
            </a:r>
          </a:p>
          <a:p>
            <a:endParaRPr lang="pl-PL" sz="2200" b="1" i="0" u="none" strike="noStrike" baseline="0" dirty="0"/>
          </a:p>
        </p:txBody>
      </p:sp>
      <p:sp>
        <p:nvSpPr>
          <p:cNvPr id="13" name="pole tekstowe 12">
            <a:extLst>
              <a:ext uri="{FF2B5EF4-FFF2-40B4-BE49-F238E27FC236}">
                <a16:creationId xmlns:a16="http://schemas.microsoft.com/office/drawing/2014/main" id="{7FE222F9-B320-15E5-08E7-61569667E655}"/>
              </a:ext>
            </a:extLst>
          </p:cNvPr>
          <p:cNvSpPr txBox="1"/>
          <p:nvPr/>
        </p:nvSpPr>
        <p:spPr>
          <a:xfrm>
            <a:off x="574794" y="4421075"/>
            <a:ext cx="12137450" cy="707886"/>
          </a:xfrm>
          <a:prstGeom prst="rect">
            <a:avLst/>
          </a:prstGeom>
          <a:noFill/>
        </p:spPr>
        <p:txBody>
          <a:bodyPr wrap="square">
            <a:spAutoFit/>
          </a:bodyPr>
          <a:lstStyle/>
          <a:p>
            <a:r>
              <a:rPr lang="pl-PL" sz="2000" dirty="0">
                <a:latin typeface="Lato" panose="020F0502020204030203" pitchFamily="34" charset="0"/>
                <a:ea typeface="Lato" panose="020F0502020204030203" pitchFamily="34" charset="0"/>
                <a:cs typeface="Lato" panose="020F0502020204030203" pitchFamily="34" charset="0"/>
              </a:rPr>
              <a:t>W każdym przypadku Wnioskodawca zobowiązany jest wykazać, że nieruchomość jest niezbędna do realizacji projektu i kwalifikowalna wyłącznie w zakresie, w jakim jest wykorzystywana do celów projektu.</a:t>
            </a:r>
          </a:p>
        </p:txBody>
      </p:sp>
      <p:sp>
        <p:nvSpPr>
          <p:cNvPr id="2" name="pole tekstowe 1">
            <a:extLst>
              <a:ext uri="{FF2B5EF4-FFF2-40B4-BE49-F238E27FC236}">
                <a16:creationId xmlns:a16="http://schemas.microsoft.com/office/drawing/2014/main" id="{8038C5CD-85F0-5D51-E94B-E3B82082CDCC}"/>
              </a:ext>
            </a:extLst>
          </p:cNvPr>
          <p:cNvSpPr txBox="1"/>
          <p:nvPr/>
        </p:nvSpPr>
        <p:spPr>
          <a:xfrm>
            <a:off x="724792" y="3348950"/>
            <a:ext cx="12137450" cy="430887"/>
          </a:xfrm>
          <a:prstGeom prst="rect">
            <a:avLst/>
          </a:prstGeom>
          <a:noFill/>
        </p:spPr>
        <p:txBody>
          <a:bodyPr wrap="square">
            <a:spAutoFit/>
          </a:bodyPr>
          <a:lstStyle/>
          <a:p>
            <a:pPr marL="342900" indent="-342900">
              <a:buFont typeface="Wingdings" panose="05000000000000000000" pitchFamily="2" charset="2"/>
              <a:buChar char="Ø"/>
            </a:pPr>
            <a:endParaRPr lang="pl-PL" sz="2200" b="1" i="0" u="none" strike="noStrike" baseline="0" dirty="0">
              <a:solidFill>
                <a:schemeClr val="tx2"/>
              </a:solidFill>
            </a:endParaRPr>
          </a:p>
        </p:txBody>
      </p:sp>
      <p:sp>
        <p:nvSpPr>
          <p:cNvPr id="5" name="Tytuł 4">
            <a:extLst>
              <a:ext uri="{FF2B5EF4-FFF2-40B4-BE49-F238E27FC236}">
                <a16:creationId xmlns:a16="http://schemas.microsoft.com/office/drawing/2014/main" id="{34C7EC6E-B1D1-1CA0-0093-4B64D4570A63}"/>
              </a:ext>
            </a:extLst>
          </p:cNvPr>
          <p:cNvSpPr>
            <a:spLocks noGrp="1"/>
          </p:cNvSpPr>
          <p:nvPr>
            <p:ph type="title"/>
          </p:nvPr>
        </p:nvSpPr>
        <p:spPr>
          <a:xfrm>
            <a:off x="574794" y="439985"/>
            <a:ext cx="11708709" cy="1179612"/>
          </a:xfrm>
        </p:spPr>
        <p:txBody>
          <a:bodyPr>
            <a:noAutofit/>
          </a:bodyPr>
          <a:lstStyle/>
          <a:p>
            <a:pPr>
              <a:lnSpc>
                <a:spcPct val="100000"/>
              </a:lnSpc>
            </a:pPr>
            <a:r>
              <a:rPr lang="pl-PL" sz="2400" dirty="0">
                <a:latin typeface="Lato" panose="020F0502020204030203" pitchFamily="34" charset="0"/>
                <a:ea typeface="Lato" panose="020F0502020204030203" pitchFamily="34" charset="0"/>
                <a:cs typeface="Lato" panose="020F0502020204030203" pitchFamily="34" charset="0"/>
              </a:rPr>
              <a:t>Pytania dot. możliwości wniesienia do projektu wkładu własnego w formie nieruchomości, w stosunku do której Wnioskodawca dysponuje innym niż własność tytułem prawnym (3 z 3)</a:t>
            </a:r>
            <a:br>
              <a:rPr lang="pl-PL" sz="2400" dirty="0">
                <a:latin typeface="Lato" panose="020F0502020204030203" pitchFamily="34" charset="0"/>
                <a:ea typeface="Lato" panose="020F0502020204030203" pitchFamily="34" charset="0"/>
                <a:cs typeface="Lato" panose="020F0502020204030203" pitchFamily="34" charset="0"/>
                <a:sym typeface="Open Sans 1 Bold"/>
              </a:rPr>
            </a:br>
            <a:endParaRPr lang="pl-PL" sz="2400" dirty="0">
              <a:latin typeface="Lato" panose="020F0502020204030203" pitchFamily="34" charset="0"/>
              <a:ea typeface="Lato" panose="020F0502020204030203" pitchFamily="34" charset="0"/>
              <a:cs typeface="Lato" panose="020F0502020204030203" pitchFamily="34" charset="0"/>
            </a:endParaRPr>
          </a:p>
        </p:txBody>
      </p:sp>
      <p:sp>
        <p:nvSpPr>
          <p:cNvPr id="14" name="pole tekstowe 13">
            <a:extLst>
              <a:ext uri="{FF2B5EF4-FFF2-40B4-BE49-F238E27FC236}">
                <a16:creationId xmlns:a16="http://schemas.microsoft.com/office/drawing/2014/main" id="{5F9500B7-70C1-2497-B01A-A365F5648021}"/>
              </a:ext>
            </a:extLst>
          </p:cNvPr>
          <p:cNvSpPr txBox="1"/>
          <p:nvPr/>
        </p:nvSpPr>
        <p:spPr>
          <a:xfrm>
            <a:off x="574794" y="5720456"/>
            <a:ext cx="11828312" cy="707886"/>
          </a:xfrm>
          <a:prstGeom prst="rect">
            <a:avLst/>
          </a:prstGeom>
          <a:noFill/>
        </p:spPr>
        <p:txBody>
          <a:bodyPr wrap="square">
            <a:spAutoFit/>
          </a:bodyPr>
          <a:lstStyle/>
          <a:p>
            <a:r>
              <a:rPr lang="pl-PL" sz="2000" b="1" dirty="0">
                <a:latin typeface="Lato" panose="020F0502020204030203" pitchFamily="34" charset="0"/>
                <a:ea typeface="Lato" panose="020F0502020204030203" pitchFamily="34" charset="0"/>
                <a:cs typeface="Lato" panose="020F0502020204030203" pitchFamily="34" charset="0"/>
              </a:rPr>
              <a:t>Szczegółowe warunki dotyczące kwalifikowalności wydatków, a także zasady wnoszenia wkładu własnego regulują </a:t>
            </a:r>
            <a:r>
              <a:rPr lang="pl-PL" sz="2000" b="1" dirty="0">
                <a:latin typeface="Lato" panose="020F0502020204030203" pitchFamily="34" charset="0"/>
                <a:ea typeface="Lato" panose="020F0502020204030203" pitchFamily="34" charset="0"/>
                <a:cs typeface="Lato" panose="020F0502020204030203" pitchFamily="34" charset="0"/>
                <a:hlinkClick r:id="rId3"/>
              </a:rPr>
              <a:t>Wytyczne dotyczące kwalifikowalności wydatków na lata 2021–2027</a:t>
            </a:r>
            <a:endParaRPr lang="pl-PL" sz="2000" b="1"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8257301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0B382-4E4E-2C6C-8633-A12AB4E5DB4D}"/>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F0106455-12D2-2886-E607-78F3078A83D6}"/>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55</a:t>
            </a:fld>
            <a:endParaRPr lang="pl-PL" sz="1000" dirty="0">
              <a:solidFill>
                <a:srgbClr val="002073"/>
              </a:solidFill>
            </a:endParaRPr>
          </a:p>
        </p:txBody>
      </p:sp>
      <p:sp>
        <p:nvSpPr>
          <p:cNvPr id="6" name="pole tekstowe 5">
            <a:extLst>
              <a:ext uri="{FF2B5EF4-FFF2-40B4-BE49-F238E27FC236}">
                <a16:creationId xmlns:a16="http://schemas.microsoft.com/office/drawing/2014/main" id="{30751F1E-468A-675F-4962-F6C29D3FEEA5}"/>
              </a:ext>
            </a:extLst>
          </p:cNvPr>
          <p:cNvSpPr txBox="1"/>
          <p:nvPr/>
        </p:nvSpPr>
        <p:spPr>
          <a:xfrm>
            <a:off x="727529" y="1090429"/>
            <a:ext cx="11708709" cy="400110"/>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endParaRPr lang="pl-PL" sz="2000" b="1" dirty="0">
              <a:solidFill>
                <a:schemeClr val="tx2"/>
              </a:solidFill>
              <a:ea typeface="Open Sans 1 Bold"/>
              <a:cs typeface="Open Sans 1 Bold"/>
              <a:sym typeface="Open Sans 1 Bold"/>
            </a:endParaRPr>
          </a:p>
        </p:txBody>
      </p:sp>
      <p:sp>
        <p:nvSpPr>
          <p:cNvPr id="12" name="pole tekstowe 11">
            <a:extLst>
              <a:ext uri="{FF2B5EF4-FFF2-40B4-BE49-F238E27FC236}">
                <a16:creationId xmlns:a16="http://schemas.microsoft.com/office/drawing/2014/main" id="{600ED951-63BF-A621-B67C-D3B1F9B03E97}"/>
              </a:ext>
            </a:extLst>
          </p:cNvPr>
          <p:cNvSpPr txBox="1"/>
          <p:nvPr/>
        </p:nvSpPr>
        <p:spPr>
          <a:xfrm>
            <a:off x="287396" y="1018194"/>
            <a:ext cx="12864981" cy="6001643"/>
          </a:xfrm>
          <a:prstGeom prst="rect">
            <a:avLst/>
          </a:prstGeom>
          <a:noFill/>
        </p:spPr>
        <p:txBody>
          <a:bodyPr wrap="square">
            <a:spAutoFit/>
          </a:bodyPr>
          <a:lstStyle/>
          <a:p>
            <a:r>
              <a:rPr lang="pl-PL" sz="2400" dirty="0">
                <a:latin typeface="Lato" panose="020F0502020204030203" pitchFamily="34" charset="0"/>
                <a:ea typeface="Lato" panose="020F0502020204030203" pitchFamily="34" charset="0"/>
                <a:cs typeface="Lato" panose="020F0502020204030203" pitchFamily="34" charset="0"/>
              </a:rPr>
              <a:t>Co do zasady, wykluczona jest możliwość finansowania inwestycji w zakresie produkcji, przetwarzania, transportu, dystrybucji, magazynowania lub spalania paliw kopalnych, tj. jakichkolwiek działań/ inwestycji realizowanych w ramach projektu, które są powiązane z paliwami kopalnymi.</a:t>
            </a:r>
          </a:p>
          <a:p>
            <a:endParaRPr lang="pl-PL" sz="2400" i="0" u="none" strike="noStrike" baseline="0" dirty="0">
              <a:latin typeface="Lato" panose="020F0502020204030203" pitchFamily="34" charset="0"/>
              <a:ea typeface="Lato" panose="020F0502020204030203" pitchFamily="34" charset="0"/>
              <a:cs typeface="Lato" panose="020F0502020204030203" pitchFamily="34" charset="0"/>
            </a:endParaRP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Możliwość finansowania w ramach projektów wydatków związanych z paliwami </a:t>
            </a: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kopalnymi istnieje w odniesieniu do:</a:t>
            </a:r>
          </a:p>
          <a:p>
            <a:pPr marL="457200" indent="-457200">
              <a:buFont typeface="+mj-lt"/>
              <a:buAutoNum type="alphaLcParenR"/>
            </a:pPr>
            <a:r>
              <a:rPr lang="pl-PL" sz="2400" i="0" u="none" strike="noStrike" baseline="0" dirty="0">
                <a:latin typeface="Lato" panose="020F0502020204030203" pitchFamily="34" charset="0"/>
                <a:ea typeface="Lato" panose="020F0502020204030203" pitchFamily="34" charset="0"/>
                <a:cs typeface="Lato" panose="020F0502020204030203" pitchFamily="34" charset="0"/>
              </a:rPr>
              <a:t>wyjątków art. 7 ust. 1 lit. h) </a:t>
            </a:r>
            <a:r>
              <a:rPr lang="pl-PL" sz="2400" i="0" u="none" strike="noStrike" baseline="0" dirty="0" err="1">
                <a:latin typeface="Lato" panose="020F0502020204030203" pitchFamily="34" charset="0"/>
                <a:ea typeface="Lato" panose="020F0502020204030203" pitchFamily="34" charset="0"/>
                <a:cs typeface="Lato" panose="020F0502020204030203" pitchFamily="34" charset="0"/>
              </a:rPr>
              <a:t>ppkt</a:t>
            </a:r>
            <a:r>
              <a:rPr lang="pl-PL" sz="2400" i="0" u="none" strike="noStrike" baseline="0" dirty="0">
                <a:latin typeface="Lato" panose="020F0502020204030203" pitchFamily="34" charset="0"/>
                <a:ea typeface="Lato" panose="020F0502020204030203" pitchFamily="34" charset="0"/>
                <a:cs typeface="Lato" panose="020F0502020204030203" pitchFamily="34" charset="0"/>
              </a:rPr>
              <a:t> (i)-(iii) i z zastrzeżeniem ust. 2-3 rozporządzenia EFRR,</a:t>
            </a:r>
          </a:p>
          <a:p>
            <a:pPr marL="457200" indent="-457200">
              <a:buFont typeface="+mj-lt"/>
              <a:buAutoNum type="alphaLcParenR"/>
            </a:pPr>
            <a:r>
              <a:rPr lang="pl-PL" sz="2400" i="0" u="none" strike="noStrike" baseline="0" dirty="0">
                <a:latin typeface="Lato" panose="020F0502020204030203" pitchFamily="34" charset="0"/>
                <a:ea typeface="Lato" panose="020F0502020204030203" pitchFamily="34" charset="0"/>
                <a:cs typeface="Lato" panose="020F0502020204030203" pitchFamily="34" charset="0"/>
              </a:rPr>
              <a:t>urządzeń/maszyn/środków transportu zasilanych paliwami kopalnymi </a:t>
            </a: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wykorzystywanych w celu realizacji projektów i które przyczyniają się do osiągnięcia celów szczegółowych FEdKP, gdy nie istnieje realna alternatywna technologia.</a:t>
            </a:r>
          </a:p>
          <a:p>
            <a:endParaRPr lang="pl-PL" sz="2400" dirty="0">
              <a:latin typeface="Lato" panose="020F0502020204030203" pitchFamily="34" charset="0"/>
              <a:ea typeface="Lato" panose="020F0502020204030203" pitchFamily="34" charset="0"/>
              <a:cs typeface="Lato" panose="020F0502020204030203" pitchFamily="34" charset="0"/>
            </a:endParaRP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Wydatki objęte wyjątkami o których mowa w art. 7 ust. 1 lit. h) </a:t>
            </a:r>
            <a:r>
              <a:rPr lang="pl-PL" sz="2400" i="0" u="none" strike="noStrike" baseline="0" dirty="0" err="1">
                <a:latin typeface="Lato" panose="020F0502020204030203" pitchFamily="34" charset="0"/>
                <a:ea typeface="Lato" panose="020F0502020204030203" pitchFamily="34" charset="0"/>
                <a:cs typeface="Lato" panose="020F0502020204030203" pitchFamily="34" charset="0"/>
              </a:rPr>
              <a:t>ppkt</a:t>
            </a:r>
            <a:r>
              <a:rPr lang="pl-PL" sz="2400" i="0" u="none" strike="noStrike" baseline="0" dirty="0">
                <a:latin typeface="Lato" panose="020F0502020204030203" pitchFamily="34" charset="0"/>
                <a:ea typeface="Lato" panose="020F0502020204030203" pitchFamily="34" charset="0"/>
                <a:cs typeface="Lato" panose="020F0502020204030203" pitchFamily="34" charset="0"/>
              </a:rPr>
              <a:t> (i) lub (ii) rozporządzenia EFRR, mogą być uznane za kwalifikowalne, z zastrzeżeniem że umowa o dofinansowanie projektu, w którym te wydatki występują zostanie podpisana najpóźniej do 31 grudnia 2025 roku. Takie projekty nie mogą być kontynuowane w kolejnym okresie programowania.</a:t>
            </a:r>
          </a:p>
        </p:txBody>
      </p:sp>
      <p:sp>
        <p:nvSpPr>
          <p:cNvPr id="5" name="Tytuł 4">
            <a:extLst>
              <a:ext uri="{FF2B5EF4-FFF2-40B4-BE49-F238E27FC236}">
                <a16:creationId xmlns:a16="http://schemas.microsoft.com/office/drawing/2014/main" id="{59F627A6-3950-E7A5-EBE3-BBD243EF4E86}"/>
              </a:ext>
            </a:extLst>
          </p:cNvPr>
          <p:cNvSpPr>
            <a:spLocks noGrp="1"/>
          </p:cNvSpPr>
          <p:nvPr>
            <p:ph type="title"/>
          </p:nvPr>
        </p:nvSpPr>
        <p:spPr>
          <a:xfrm>
            <a:off x="574794" y="439985"/>
            <a:ext cx="11708709" cy="1179612"/>
          </a:xfrm>
        </p:spPr>
        <p:txBody>
          <a:bodyPr>
            <a:noAutofit/>
          </a:bodyPr>
          <a:lstStyle/>
          <a:p>
            <a:pPr>
              <a:lnSpc>
                <a:spcPct val="100000"/>
              </a:lnSpc>
            </a:pPr>
            <a:r>
              <a:rPr lang="pl-PL" sz="2400" dirty="0">
                <a:latin typeface="Lato" panose="020F0502020204030203" pitchFamily="34" charset="0"/>
                <a:ea typeface="Lato" panose="020F0502020204030203" pitchFamily="34" charset="0"/>
                <a:cs typeface="Lato" panose="020F0502020204030203" pitchFamily="34" charset="0"/>
              </a:rPr>
              <a:t>Inwestycje w zakresie paliw kopalnych – regulamin wyboru strony od 27-28 (1 z 2)</a:t>
            </a:r>
            <a:br>
              <a:rPr lang="pl-PL" sz="2400" dirty="0">
                <a:latin typeface="Lato" panose="020F0502020204030203" pitchFamily="34" charset="0"/>
                <a:ea typeface="Lato" panose="020F0502020204030203" pitchFamily="34" charset="0"/>
                <a:cs typeface="Lato" panose="020F0502020204030203" pitchFamily="34" charset="0"/>
                <a:sym typeface="Open Sans 1 Bold"/>
              </a:rPr>
            </a:br>
            <a:endParaRPr lang="pl-PL" sz="24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1807474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79C6F-5322-EC93-7730-161A048FE288}"/>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957277E7-E08E-9DE0-9170-8E16FF984367}"/>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56</a:t>
            </a:fld>
            <a:endParaRPr lang="pl-PL" sz="1000" dirty="0">
              <a:solidFill>
                <a:srgbClr val="002073"/>
              </a:solidFill>
            </a:endParaRPr>
          </a:p>
        </p:txBody>
      </p:sp>
      <p:sp>
        <p:nvSpPr>
          <p:cNvPr id="12" name="pole tekstowe 11">
            <a:extLst>
              <a:ext uri="{FF2B5EF4-FFF2-40B4-BE49-F238E27FC236}">
                <a16:creationId xmlns:a16="http://schemas.microsoft.com/office/drawing/2014/main" id="{0AF85F7B-4914-3092-AED7-5468F9EABA9B}"/>
              </a:ext>
            </a:extLst>
          </p:cNvPr>
          <p:cNvSpPr txBox="1"/>
          <p:nvPr/>
        </p:nvSpPr>
        <p:spPr>
          <a:xfrm>
            <a:off x="527199" y="1887011"/>
            <a:ext cx="12137451" cy="3785652"/>
          </a:xfrm>
          <a:prstGeom prst="rect">
            <a:avLst/>
          </a:prstGeom>
          <a:noFill/>
        </p:spPr>
        <p:txBody>
          <a:bodyPr wrap="square">
            <a:spAutoFit/>
          </a:bodyPr>
          <a:lstStyle/>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W przypadku zamiaru poniesienia wydatków na urządzenia/maszyny/środki </a:t>
            </a: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transportu zasilane paliwami kopalnymi, wnioskodawca jest zobowiązany </a:t>
            </a: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wymienić i uzasadnić tego rodzaju wydatki w studium wykonalności lub planie </a:t>
            </a: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inwestycji (w zależności, od tego który z tych dokumentów wnioskodawca będzie </a:t>
            </a: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zobowiązany dołączyć do wniosku o dofinansowanie projektu). Szczegółowe </a:t>
            </a: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wskazówki jak należy uzasadnić takie wydatki są we wzorach studium </a:t>
            </a: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wykonalności/ planu inwestycji – załącznik nr 4 do regulaminu.</a:t>
            </a:r>
          </a:p>
          <a:p>
            <a:endParaRPr lang="pl-PL" sz="2400" i="0" u="none" strike="noStrike" baseline="0" dirty="0">
              <a:latin typeface="Lato" panose="020F0502020204030203" pitchFamily="34" charset="0"/>
              <a:ea typeface="Lato" panose="020F0502020204030203" pitchFamily="34" charset="0"/>
              <a:cs typeface="Lato" panose="020F0502020204030203" pitchFamily="34" charset="0"/>
            </a:endParaRP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Weryfikacja wydatków na paliwa kopalne i ich zgodności z art. 7 rozporządzenia </a:t>
            </a:r>
          </a:p>
          <a:p>
            <a:r>
              <a:rPr lang="pl-PL" sz="2400" i="0" u="none" strike="noStrike" baseline="0" dirty="0">
                <a:latin typeface="Lato" panose="020F0502020204030203" pitchFamily="34" charset="0"/>
                <a:ea typeface="Lato" panose="020F0502020204030203" pitchFamily="34" charset="0"/>
                <a:cs typeface="Lato" panose="020F0502020204030203" pitchFamily="34" charset="0"/>
              </a:rPr>
              <a:t>EFRR będzie odbywać się w ramach kryterium pn. „Kwalifikowalność wydatków”.</a:t>
            </a:r>
          </a:p>
        </p:txBody>
      </p:sp>
      <p:sp>
        <p:nvSpPr>
          <p:cNvPr id="2" name="pole tekstowe 1">
            <a:extLst>
              <a:ext uri="{FF2B5EF4-FFF2-40B4-BE49-F238E27FC236}">
                <a16:creationId xmlns:a16="http://schemas.microsoft.com/office/drawing/2014/main" id="{DD152007-F125-BDE0-67D6-4E1979061A5F}"/>
              </a:ext>
            </a:extLst>
          </p:cNvPr>
          <p:cNvSpPr txBox="1"/>
          <p:nvPr/>
        </p:nvSpPr>
        <p:spPr>
          <a:xfrm>
            <a:off x="700328" y="3348950"/>
            <a:ext cx="12137450" cy="430887"/>
          </a:xfrm>
          <a:prstGeom prst="rect">
            <a:avLst/>
          </a:prstGeom>
          <a:noFill/>
        </p:spPr>
        <p:txBody>
          <a:bodyPr wrap="square">
            <a:spAutoFit/>
          </a:bodyPr>
          <a:lstStyle/>
          <a:p>
            <a:pPr marL="342900" indent="-342900">
              <a:buFont typeface="Wingdings" panose="05000000000000000000" pitchFamily="2" charset="2"/>
              <a:buChar char="Ø"/>
            </a:pPr>
            <a:endParaRPr lang="pl-PL" sz="2200" b="1" i="0" u="none" strike="noStrike" baseline="0" dirty="0">
              <a:solidFill>
                <a:schemeClr val="tx2"/>
              </a:solidFill>
            </a:endParaRPr>
          </a:p>
        </p:txBody>
      </p:sp>
      <p:sp>
        <p:nvSpPr>
          <p:cNvPr id="5" name="Tytuł 4">
            <a:extLst>
              <a:ext uri="{FF2B5EF4-FFF2-40B4-BE49-F238E27FC236}">
                <a16:creationId xmlns:a16="http://schemas.microsoft.com/office/drawing/2014/main" id="{EB221668-F2AC-D6B1-EB03-FF178AAA6EFF}"/>
              </a:ext>
            </a:extLst>
          </p:cNvPr>
          <p:cNvSpPr>
            <a:spLocks noGrp="1"/>
          </p:cNvSpPr>
          <p:nvPr>
            <p:ph type="title"/>
          </p:nvPr>
        </p:nvSpPr>
        <p:spPr>
          <a:xfrm>
            <a:off x="574794" y="439985"/>
            <a:ext cx="11708709" cy="1179612"/>
          </a:xfrm>
        </p:spPr>
        <p:txBody>
          <a:bodyPr>
            <a:noAutofit/>
          </a:bodyPr>
          <a:lstStyle/>
          <a:p>
            <a:pPr>
              <a:lnSpc>
                <a:spcPct val="100000"/>
              </a:lnSpc>
            </a:pPr>
            <a:r>
              <a:rPr lang="pl-PL" sz="2400" dirty="0">
                <a:latin typeface="Lato" panose="020F0502020204030203" pitchFamily="34" charset="0"/>
                <a:ea typeface="Lato" panose="020F0502020204030203" pitchFamily="34" charset="0"/>
                <a:cs typeface="Lato" panose="020F0502020204030203" pitchFamily="34" charset="0"/>
              </a:rPr>
              <a:t>Inwestycje w zakresie paliw kopalnych – regulamin wyboru strony od 27-28 (2 z 1)</a:t>
            </a:r>
            <a:br>
              <a:rPr lang="pl-PL" sz="2400" dirty="0">
                <a:latin typeface="Lato" panose="020F0502020204030203" pitchFamily="34" charset="0"/>
                <a:ea typeface="Lato" panose="020F0502020204030203" pitchFamily="34" charset="0"/>
                <a:cs typeface="Lato" panose="020F0502020204030203" pitchFamily="34" charset="0"/>
                <a:sym typeface="Open Sans 1 Bold"/>
              </a:rPr>
            </a:br>
            <a:endParaRPr lang="pl-PL" sz="24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954299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7B9CE745-7EA8-427B-FA67-B66593D8B7B8}"/>
              </a:ext>
            </a:extLst>
          </p:cNvPr>
          <p:cNvSpPr>
            <a:spLocks noGrp="1"/>
          </p:cNvSpPr>
          <p:nvPr>
            <p:ph type="ctrTitle"/>
          </p:nvPr>
        </p:nvSpPr>
        <p:spPr>
          <a:xfrm>
            <a:off x="1371346" y="3770531"/>
            <a:ext cx="9955446" cy="1107676"/>
          </a:xfrm>
        </p:spPr>
        <p:txBody>
          <a:bodyPr/>
          <a:lstStyle/>
          <a:p>
            <a:pPr algn="ctr"/>
            <a:r>
              <a:rPr lang="pl-PL" dirty="0">
                <a:latin typeface="Lato" panose="020F0502020204030203" pitchFamily="34" charset="0"/>
                <a:ea typeface="Lato" panose="020F0502020204030203" pitchFamily="34" charset="0"/>
                <a:cs typeface="Lato" panose="020F0502020204030203" pitchFamily="34" charset="0"/>
              </a:rPr>
              <a:t>DZIĘKUJĘ ZA UWAGĘ</a:t>
            </a:r>
          </a:p>
        </p:txBody>
      </p:sp>
      <p:pic>
        <p:nvPicPr>
          <p:cNvPr id="5" name="Obraz 4">
            <a:extLst>
              <a:ext uri="{FF2B5EF4-FFF2-40B4-BE49-F238E27FC236}">
                <a16:creationId xmlns:a16="http://schemas.microsoft.com/office/drawing/2014/main" id="{0D1612A4-701F-CE3B-507D-11EB514071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666" y="6370589"/>
            <a:ext cx="12795856" cy="1189086"/>
          </a:xfrm>
          <a:prstGeom prst="rect">
            <a:avLst/>
          </a:prstGeom>
        </p:spPr>
      </p:pic>
      <p:sp>
        <p:nvSpPr>
          <p:cNvPr id="6" name="pole tekstowe 5">
            <a:extLst>
              <a:ext uri="{FF2B5EF4-FFF2-40B4-BE49-F238E27FC236}">
                <a16:creationId xmlns:a16="http://schemas.microsoft.com/office/drawing/2014/main" id="{9BA2F2CD-B228-5D09-9367-50A14335F274}"/>
              </a:ext>
            </a:extLst>
          </p:cNvPr>
          <p:cNvSpPr txBox="1"/>
          <p:nvPr/>
        </p:nvSpPr>
        <p:spPr>
          <a:xfrm>
            <a:off x="1389727" y="4629170"/>
            <a:ext cx="7706424" cy="1178271"/>
          </a:xfrm>
          <a:prstGeom prst="rect">
            <a:avLst/>
          </a:prstGeom>
          <a:noFill/>
        </p:spPr>
        <p:txBody>
          <a:bodyPr wrap="square">
            <a:spAutoFit/>
          </a:bodyPr>
          <a:lstStyle/>
          <a:p>
            <a:endParaRPr lang="pl-PL" sz="1764" dirty="0"/>
          </a:p>
          <a:p>
            <a:r>
              <a:rPr lang="pl-PL" sz="1764" dirty="0">
                <a:latin typeface="Lato" panose="020F0502020204030203" pitchFamily="34" charset="0"/>
                <a:ea typeface="Lato" panose="020F0502020204030203" pitchFamily="34" charset="0"/>
                <a:cs typeface="Lato" panose="020F0502020204030203" pitchFamily="34" charset="0"/>
              </a:rPr>
              <a:t>Departament Zarządzania Funduszami Europejskimi dla Kujaw i Pomorza</a:t>
            </a:r>
          </a:p>
          <a:p>
            <a:r>
              <a:rPr lang="pl-PL" sz="1764" dirty="0">
                <a:latin typeface="Lato" panose="020F0502020204030203" pitchFamily="34" charset="0"/>
                <a:ea typeface="Lato" panose="020F0502020204030203" pitchFamily="34" charset="0"/>
                <a:cs typeface="Lato" panose="020F0502020204030203" pitchFamily="34" charset="0"/>
              </a:rPr>
              <a:t>Urząd Marszałkowski Województwa Kujawsko-Pomorskiego</a:t>
            </a:r>
          </a:p>
          <a:p>
            <a:endParaRPr lang="pl-PL" sz="1764" dirty="0"/>
          </a:p>
        </p:txBody>
      </p:sp>
    </p:spTree>
    <p:extLst>
      <p:ext uri="{BB962C8B-B14F-4D97-AF65-F5344CB8AC3E}">
        <p14:creationId xmlns:p14="http://schemas.microsoft.com/office/powerpoint/2010/main" val="2600066126"/>
      </p:ext>
    </p:extLst>
  </p:cSld>
  <p:clrMapOvr>
    <a:masterClrMapping/>
  </p:clrMapOvr>
</p:sld>
</file>

<file path=ppt/theme/theme1.xml><?xml version="1.0" encoding="utf-8"?>
<a:theme xmlns:a="http://schemas.openxmlformats.org/drawingml/2006/main" name="Motyw pakietu Office">
  <a:themeElements>
    <a:clrScheme name="Niestandardowy 8">
      <a:dk1>
        <a:srgbClr val="000000"/>
      </a:dk1>
      <a:lt1>
        <a:srgbClr val="FFFFFF"/>
      </a:lt1>
      <a:dk2>
        <a:srgbClr val="002073"/>
      </a:dk2>
      <a:lt2>
        <a:srgbClr val="FFFFFF"/>
      </a:lt2>
      <a:accent1>
        <a:srgbClr val="003399"/>
      </a:accent1>
      <a:accent2>
        <a:srgbClr val="A6D3FF"/>
      </a:accent2>
      <a:accent3>
        <a:srgbClr val="FFD618"/>
      </a:accent3>
      <a:accent4>
        <a:srgbClr val="0051B0"/>
      </a:accent4>
      <a:accent5>
        <a:srgbClr val="6BB1E2"/>
      </a:accent5>
      <a:accent6>
        <a:srgbClr val="FFE60B"/>
      </a:accent6>
      <a:hlink>
        <a:srgbClr val="0563C1"/>
      </a:hlink>
      <a:folHlink>
        <a:srgbClr val="954F72"/>
      </a:folHlink>
    </a:clrScheme>
    <a:fontScheme name="Motyw pakietu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1" id="{436F5452-C95B-4D43-A1C6-1CA5BE69C951}" vid="{ABE25C27-1E66-47F3-AA86-B88226738C33}"/>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Prezentacja z numerem strony</Template>
  <TotalTime>5821</TotalTime>
  <Words>9111</Words>
  <Application>Microsoft Office PowerPoint</Application>
  <PresentationFormat>Niestandardowy</PresentationFormat>
  <Paragraphs>878</Paragraphs>
  <Slides>57</Slides>
  <Notes>57</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57</vt:i4>
      </vt:variant>
    </vt:vector>
  </HeadingPairs>
  <TitlesOfParts>
    <vt:vector size="65" baseType="lpstr">
      <vt:lpstr>Arial</vt:lpstr>
      <vt:lpstr>Calibri</vt:lpstr>
      <vt:lpstr>Lato</vt:lpstr>
      <vt:lpstr>Open Sans</vt:lpstr>
      <vt:lpstr>Open Sans 1 Bold</vt:lpstr>
      <vt:lpstr>Symbol</vt:lpstr>
      <vt:lpstr>Wingdings</vt:lpstr>
      <vt:lpstr>Motyw pakietu Office</vt:lpstr>
      <vt:lpstr> Szkolenie dla wnioskodawców  Toruń 29.07.2025 r. </vt:lpstr>
      <vt:lpstr>Ogólne informacje o Działaniu 6.8 Inwestycje w infrastrukturę społeczną (1 z 5)</vt:lpstr>
      <vt:lpstr>Ogólne informacje o Działaniu 6.8 Inwestycje w infrastrukturę społeczną (2 z 5)</vt:lpstr>
      <vt:lpstr>Ogólne informacje o Działaniu 6.8 Inwestycje w infrastrukturę społeczną (3 z 5)</vt:lpstr>
      <vt:lpstr>Prezentacja programu PowerPoint</vt:lpstr>
      <vt:lpstr>Ogólne informacje o Działaniu 6.8 Inwestycje w infrastrukturę społeczną (5 z 5)</vt:lpstr>
      <vt:lpstr>  </vt:lpstr>
      <vt:lpstr>Podstawowe informacje o naborze ogłoszonym w ramach Działania 6.8 (1 z 5)</vt:lpstr>
      <vt:lpstr>Podstawowe informacje o naborze ogłoszonym w ramach Działania 6.8 (2 z 5)</vt:lpstr>
      <vt:lpstr>Podstawowe informacje o naborze ogłoszonym w ramach Działania 6.8 (3 z 5)</vt:lpstr>
      <vt:lpstr>Podstawowe informacje o naborze ogłoszonym w ramach Działania 6.8 (5 z 5)</vt:lpstr>
      <vt:lpstr>Podstawowe informacje o naborze ogłoszonym w ramach Działania 6.8 (4 z 5)</vt:lpstr>
      <vt:lpstr> Wkład własny oraz Poziom dofinansowania (1 z 2)  </vt:lpstr>
      <vt:lpstr>Prezentacja programu PowerPoint</vt:lpstr>
      <vt:lpstr>ELEMENTY MAJĄCE WPŁYW NA ZAKRES NABORU (1 z 3)</vt:lpstr>
      <vt:lpstr>ELEMENTY MAJĄCE WPŁYW NA ZAKRES NABORU (2 z 3)  </vt:lpstr>
      <vt:lpstr>ELEMENTY MAJĄCE WPŁYW NA ZAKRES NABORU (3 z 3)</vt:lpstr>
      <vt:lpstr>  </vt:lpstr>
      <vt:lpstr>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  </vt:lpstr>
      <vt:lpstr>Prezentacja programu PowerPoint</vt:lpstr>
      <vt:lpstr>Prezentacja programu PowerPoint</vt:lpstr>
      <vt:lpstr>Prezentacja programu PowerPoint</vt:lpstr>
      <vt:lpstr>Prezentacja programu PowerPoint</vt:lpstr>
      <vt:lpstr>Prezentacja programu PowerPoint</vt:lpstr>
      <vt:lpstr>  </vt:lpstr>
      <vt:lpstr>Pytania dot. możliwości wniesienia do projektu wkładu własnego w formie nieruchomości, w stosunku do której Wnioskodawca dysponuje innym niż własność tytułem prawnym (1 z 3) </vt:lpstr>
      <vt:lpstr>Pytania dot. możliwości wniesienia do projektu wkładu własnego w formie nieruchomości, w stosunku do której Wnioskodawca dysponuje innym niż własność tytułem prawnym (2 z 3) </vt:lpstr>
      <vt:lpstr>Pytania dot. możliwości wniesienia do projektu wkładu własnego w formie nieruchomości, w stosunku do której Wnioskodawca dysponuje innym niż własność tytułem prawnym (3 z 3) </vt:lpstr>
      <vt:lpstr>Inwestycje w zakresie paliw kopalnych – regulamin wyboru strony od 27-28 (1 z 2) </vt:lpstr>
      <vt:lpstr>Inwestycje w zakresie paliw kopalnych – regulamin wyboru strony od 27-28 (2 z 1) </vt:lpstr>
      <vt:lpstr>DZIĘKUJĘ ZA UWAGĘ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Sowiński Piotr</dc:creator>
  <cp:lastModifiedBy>Sylwia Szada</cp:lastModifiedBy>
  <cp:revision>409</cp:revision>
  <cp:lastPrinted>2025-07-28T14:41:15Z</cp:lastPrinted>
  <dcterms:created xsi:type="dcterms:W3CDTF">2022-06-22T09:40:44Z</dcterms:created>
  <dcterms:modified xsi:type="dcterms:W3CDTF">2025-07-29T06:37:25Z</dcterms:modified>
</cp:coreProperties>
</file>