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08" r:id="rId1"/>
  </p:sldMasterIdLst>
  <p:notesMasterIdLst>
    <p:notesMasterId r:id="rId32"/>
  </p:notesMasterIdLst>
  <p:sldIdLst>
    <p:sldId id="351" r:id="rId2"/>
    <p:sldId id="455" r:id="rId3"/>
    <p:sldId id="456" r:id="rId4"/>
    <p:sldId id="457" r:id="rId5"/>
    <p:sldId id="446" r:id="rId6"/>
    <p:sldId id="437" r:id="rId7"/>
    <p:sldId id="436" r:id="rId8"/>
    <p:sldId id="447" r:id="rId9"/>
    <p:sldId id="448" r:id="rId10"/>
    <p:sldId id="450" r:id="rId11"/>
    <p:sldId id="452" r:id="rId12"/>
    <p:sldId id="449" r:id="rId13"/>
    <p:sldId id="454" r:id="rId14"/>
    <p:sldId id="439" r:id="rId15"/>
    <p:sldId id="441" r:id="rId16"/>
    <p:sldId id="438" r:id="rId17"/>
    <p:sldId id="285" r:id="rId18"/>
    <p:sldId id="432" r:id="rId19"/>
    <p:sldId id="431" r:id="rId20"/>
    <p:sldId id="440" r:id="rId21"/>
    <p:sldId id="430" r:id="rId22"/>
    <p:sldId id="427" r:id="rId23"/>
    <p:sldId id="442" r:id="rId24"/>
    <p:sldId id="443" r:id="rId25"/>
    <p:sldId id="445" r:id="rId26"/>
    <p:sldId id="444" r:id="rId27"/>
    <p:sldId id="421" r:id="rId28"/>
    <p:sldId id="433" r:id="rId29"/>
    <p:sldId id="429" r:id="rId30"/>
    <p:sldId id="260" r:id="rId31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zęśc ogólna" id="{8DEC89F4-1F33-4C6D-8367-8AB3073E73F0}">
          <p14:sldIdLst>
            <p14:sldId id="351"/>
            <p14:sldId id="455"/>
            <p14:sldId id="456"/>
            <p14:sldId id="457"/>
            <p14:sldId id="446"/>
            <p14:sldId id="437"/>
            <p14:sldId id="436"/>
            <p14:sldId id="447"/>
            <p14:sldId id="448"/>
            <p14:sldId id="450"/>
            <p14:sldId id="452"/>
            <p14:sldId id="449"/>
            <p14:sldId id="454"/>
            <p14:sldId id="439"/>
            <p14:sldId id="441"/>
            <p14:sldId id="438"/>
            <p14:sldId id="285"/>
            <p14:sldId id="432"/>
            <p14:sldId id="431"/>
            <p14:sldId id="440"/>
            <p14:sldId id="430"/>
            <p14:sldId id="427"/>
            <p14:sldId id="442"/>
            <p14:sldId id="443"/>
            <p14:sldId id="445"/>
            <p14:sldId id="444"/>
            <p14:sldId id="421"/>
            <p14:sldId id="433"/>
            <p14:sldId id="429"/>
          </p14:sldIdLst>
        </p14:section>
        <p14:section name="Część szczegółowa" id="{1D1C5B02-C973-4EB9-83E9-B1D7FF728C3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Dorota Burnat" initials="DB" lastIdx="7" clrIdx="1">
    <p:extLst>
      <p:ext uri="{19B8F6BF-5375-455C-9EA6-DF929625EA0E}">
        <p15:presenceInfo xmlns:p15="http://schemas.microsoft.com/office/powerpoint/2012/main" userId="S-1-5-21-2619306676-2800222060-3362172700-12511" providerId="AD"/>
      </p:ext>
    </p:extLst>
  </p:cmAuthor>
  <p:cmAuthor id="3" name="Monika Rękas" initials="MR" lastIdx="1" clrIdx="2">
    <p:extLst>
      <p:ext uri="{19B8F6BF-5375-455C-9EA6-DF929625EA0E}">
        <p15:presenceInfo xmlns:p15="http://schemas.microsoft.com/office/powerpoint/2012/main" userId="S-1-5-21-2619306676-2800222060-3362172700-52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1889" autoAdjust="0"/>
  </p:normalViewPr>
  <p:slideViewPr>
    <p:cSldViewPr showGuides="1">
      <p:cViewPr varScale="1">
        <p:scale>
          <a:sx n="82" d="100"/>
          <a:sy n="82" d="100"/>
        </p:scale>
        <p:origin x="96" y="156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-97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07.10.2025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7114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9322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5931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 dt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450" y="3203773"/>
            <a:ext cx="7704856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Działania</a:t>
            </a:r>
            <a:b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 informacyjne i promocyjne Funduszy Europejskich dla Kujaw i Pomorza </a:t>
            </a:r>
            <a:br>
              <a:rPr lang="pl-PL" sz="3600" dirty="0">
                <a:solidFill>
                  <a:schemeClr val="tx1"/>
                </a:solidFill>
              </a:rPr>
            </a:b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2021-2027</a:t>
            </a:r>
            <a:r>
              <a:rPr lang="pl-PL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sz="1800" dirty="0">
                <a:solidFill>
                  <a:schemeClr val="tx1"/>
                </a:solidFill>
              </a:rPr>
            </a:br>
            <a:endParaRPr lang="pl-PL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 descr="Obraz zawiera: z lewej strony znak Funduszy Europejskich złożony z symbolu graficznego, nazwy Fundusze Europejskie dla Kujaw i Pomorza, następnie flagę Polski z napisem Rzeczpospolita Polska oraz znak Unii Europejskiej składający się z flagi UE, napisu Dofinansowane przez Unię Europejską, z prawej strony herb Województwa Kujawsko-Pomorskiego, nazwę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8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9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DB398-EF90-4900-7D87-74874B51E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78AC6B1-94F2-B775-DD67-05B4D03FE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rozporządzenie ogólne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Strategia komunikacji FE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Strategia komunikacji Funduszy Europejskich dla Kujaw i Pomorza 2021-2027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Roczne plany działań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B2A4A342-B502-0F04-D42C-C0C89F00F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Podstawa działań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6DCD995-17D6-3794-D1F8-698EF41228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7476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9700-F188-B04F-8A4E-1466E0392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9756E17-A3B3-BC44-AE96-FE0130C5A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Pomoc w wykorzystaniu Funduszy Europejskich dla rozwoju województwa kujawsko-pomorskiego, podnoszenie świadomości znaczenia Funduszy Europejskich i roli Unii Europejskiej w rozwoju całego regionu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85995E32-1F92-E35F-4740-0435BD531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Cel strategiczny komunikacji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A5A4ECE-FE38-A930-DD98-1AB551AC4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748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96F30-4C06-AD22-338C-6F8B95DE4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9F06DC6-ACC7-6E12-7BCC-91F66F942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aktywizacja do sięgania po Fundusze Europejskie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wsparcie beneficjentów w realizacji projektów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zapewnienie wysokiej świadomości działań rozwojowych w regionie realizowanych z udziałem FE, korzyści z nich wynikających, w celu zachowania transparentności wydatków ze środków UE oraz wartości obowiązujących w całej Unii Europejskiej, zasad horyzontalnych (w tym zasady niedyskryminacji), a także znaczenia przynależności i roli regionu w kształtowaniu przyszłości UE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389A2CE2-27B4-82D7-0358-611F6E180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Cele szczegółowe komunikacji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D3DB17B-D7EA-EF2D-09FD-6F227587A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498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39F9C-6599-BFF7-FD5F-2DEE6887F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6D1522F-5A10-622D-8CC0-AF370D27D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INFORM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Grupa Koordynacyjna ds./ komunikacji FE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Grupa robocza ds. komunikacji FE w Województwie Kujawsko-Pomorskim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1206AB40-0AA8-8874-2F80-B06D2402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koordynacyjne: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67BF521-101B-0471-E223-FFA4E501C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713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18C74-F934-A14F-EA69-1BB09A01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127F9D5-EACE-D0A9-EC9B-3644D1999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strona internetowa programu </a:t>
            </a: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ponad 500 tys. odsłon w 2024 r.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8A34A3D7-8157-7D20-7033-820925DF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informacyjne: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124E98-7A28-9D5D-346E-BD58E6AA5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5" y="2339677"/>
            <a:ext cx="7805619" cy="49593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945F47A-3854-1BF7-6E2F-4AF5D6506E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2614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profil programu na Facebook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informacyjne: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13F8CD1-0997-E74B-B7DF-280A052EE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458" y="2182972"/>
            <a:ext cx="5151786" cy="5193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E01629D-C4EE-AB14-5854-249028527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098" y="2093944"/>
            <a:ext cx="2841645" cy="52303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ED2DFFB-0C24-D167-1547-EBCDFD402D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2658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5DD2F-C79B-082C-4C8A-1453B6CF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A6FB010-2DED-E548-FBD6-CA055C7B5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6" y="1403573"/>
            <a:ext cx="9207471" cy="56526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grupa „Kujawsko-Pomorskie dla aktywnej Młodzieży” na Facebook</a:t>
            </a: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l-PL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aktualne informacje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naborach do klubów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młodzieżowych finansowanych 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 środków EFS+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l-PL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promocja wydarzeń 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kulturalnych, edukacyjnych 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sportowych w ramach FEdKP</a:t>
            </a:r>
          </a:p>
          <a:p>
            <a:pPr marL="446088" indent="-35242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183A4A6B-E427-0C96-E747-250FD5F27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6" y="503474"/>
            <a:ext cx="8640382" cy="68407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180E820-C7C4-C133-0993-FFD38FBB4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170" y="2287410"/>
            <a:ext cx="5181045" cy="4768791"/>
          </a:xfrm>
          <a:prstGeom prst="rect">
            <a:avLst/>
          </a:prstGeom>
          <a:ln w="9525" cap="rnd">
            <a:solidFill>
              <a:schemeClr val="tx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ytuł 4">
            <a:extLst>
              <a:ext uri="{FF2B5EF4-FFF2-40B4-BE49-F238E27FC236}">
                <a16:creationId xmlns:a16="http://schemas.microsoft.com/office/drawing/2014/main" id="{08C584D2-97BA-CA26-82D1-B91EBDAB1740}"/>
              </a:ext>
            </a:extLst>
          </p:cNvPr>
          <p:cNvSpPr txBox="1">
            <a:spLocks/>
          </p:cNvSpPr>
          <p:nvPr/>
        </p:nvSpPr>
        <p:spPr>
          <a:xfrm>
            <a:off x="1025525" y="683494"/>
            <a:ext cx="8640381" cy="9577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Działania informacyjne: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B3A0AD3-FCFE-7372-8310-B8BD240430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574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2EE0-5EAA-AEC4-EFDA-A3314980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0B08E8A-B66E-11F0-3573-BC03FACD8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6" y="1403573"/>
            <a:ext cx="9207471" cy="5760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grupa „Wsparcie Seniorów na Kujawach i Pomorzu” na Facebook</a:t>
            </a: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l-PL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595D8072-01DD-528C-4F3B-E7C1AAD1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6" y="503474"/>
            <a:ext cx="8640382" cy="68407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ytuł 4">
            <a:extLst>
              <a:ext uri="{FF2B5EF4-FFF2-40B4-BE49-F238E27FC236}">
                <a16:creationId xmlns:a16="http://schemas.microsoft.com/office/drawing/2014/main" id="{A2F22E5C-E7C7-FDB9-F0CF-6F8E8082EDEB}"/>
              </a:ext>
            </a:extLst>
          </p:cNvPr>
          <p:cNvSpPr txBox="1">
            <a:spLocks/>
          </p:cNvSpPr>
          <p:nvPr/>
        </p:nvSpPr>
        <p:spPr>
          <a:xfrm>
            <a:off x="1025525" y="683494"/>
            <a:ext cx="8640381" cy="9577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Działania informacyjne: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80150A6-737F-9766-D7F3-358C402BB59F}"/>
              </a:ext>
            </a:extLst>
          </p:cNvPr>
          <p:cNvSpPr txBox="1"/>
          <p:nvPr/>
        </p:nvSpPr>
        <p:spPr>
          <a:xfrm>
            <a:off x="5561930" y="3819901"/>
            <a:ext cx="33936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2400" dirty="0"/>
              <a:t>aktualne informacje</a:t>
            </a:r>
          </a:p>
          <a:p>
            <a:r>
              <a:rPr lang="pl-PL" sz="2400" dirty="0"/>
              <a:t>o naborach do klubów</a:t>
            </a:r>
          </a:p>
          <a:p>
            <a:r>
              <a:rPr lang="pl-PL" sz="2400" dirty="0"/>
              <a:t>seniora finansowanych </a:t>
            </a:r>
          </a:p>
          <a:p>
            <a:r>
              <a:rPr lang="pl-PL" sz="2400" dirty="0"/>
              <a:t>ze środków EFS+</a:t>
            </a:r>
          </a:p>
          <a:p>
            <a:endParaRPr lang="pl-PL" sz="2400" dirty="0"/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2400" dirty="0"/>
              <a:t>promocja wydarzeń </a:t>
            </a:r>
          </a:p>
          <a:p>
            <a:r>
              <a:rPr lang="pl-PL" sz="2400" dirty="0"/>
              <a:t>kulturalnych i społecznych </a:t>
            </a:r>
          </a:p>
          <a:p>
            <a:r>
              <a:rPr lang="pl-PL" sz="2400" dirty="0"/>
              <a:t>w ramach FEdKP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1CD5AEE3-A26E-18F6-FAF4-E94B7B274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06" y="1937626"/>
            <a:ext cx="4199016" cy="5298595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3AD6278A-EF9F-63A3-37E2-6FB776E8A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261" y="1937626"/>
            <a:ext cx="4739271" cy="1850932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D222F48-6F47-573B-426C-37FE897908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184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8BFAD-8543-9249-2301-B4B8F5F59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35F68459-F0B2-5401-6515-9285629E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15755" cy="1223817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 prowadzone przez Lokalne Grupy Działania:   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CB5353-A1D8-49E8-EA16-A3B2596E6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442" y="1907629"/>
            <a:ext cx="8640763" cy="4499844"/>
          </a:xfrm>
        </p:spPr>
        <p:txBody>
          <a:bodyPr/>
          <a:lstStyle/>
          <a:p>
            <a:endParaRPr dirty="0"/>
          </a:p>
          <a:p>
            <a:pPr>
              <a:buFont typeface="Arial" panose="020B0604020202020204" pitchFamily="34" charset="0"/>
              <a:buChar char="•"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Spotkania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informacyjno-konsultacyjne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rocznie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każdej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gminie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(LSR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wielofunduszowe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LSR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monofunduszowe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1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spotkanie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otwarte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mieście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Forum generalne LGD (dla wielofunduszowych) podsumowujące spotkania gminne: min. 1/rok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7BCC8AF-A580-BE5A-8075-33E73F439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98" y="4787949"/>
            <a:ext cx="2957314" cy="19795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A94B83F-62BC-7981-6E60-169367FC9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906" y="4787949"/>
            <a:ext cx="3168352" cy="19795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80165F-DAF5-2E1B-FC55-A434B65EF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335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379BE-FB35-2BA1-A514-6F6A9E71E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C5D3F358-5CFB-583C-A66A-D56C510F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15755" cy="1223817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 prowadzone przez Lokalne Grupy Działania: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6BE072-1F43-BCCD-90D3-6548B304C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925" y="2267669"/>
            <a:ext cx="8640763" cy="4499844"/>
          </a:xfrm>
        </p:spPr>
        <p:txBody>
          <a:bodyPr/>
          <a:lstStyle/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Szkolenia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dla wnioskodawców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przed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każdym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konkursem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min. 1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szkolenie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Min. 1 wydarzenie otwarte / rok lub 3 Mobilne Punkty Informacyjne</a:t>
            </a:r>
          </a:p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ADD9EDC-CE43-18D0-0204-1F516259B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1" y="4427908"/>
            <a:ext cx="2541181" cy="27363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D7091FD-494F-1573-0A71-79D4F0331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98" y="4427908"/>
            <a:ext cx="3096344" cy="25922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365B718-96AC-CD9F-D103-14FB29CDB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880" y="4986519"/>
            <a:ext cx="2570051" cy="20362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7D62440-F5D1-5712-1EAB-FA062FF8C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643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CEF38-EE0C-7A92-3BA8-F1272CAE2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322B7828-BDBB-D574-969C-9B4654E2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15755" cy="1223817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 prowadzone przez Lokalne Grupy Działania: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16C955-97C1-60E9-5CE2-7FE9FC945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925" y="1835621"/>
            <a:ext cx="8640763" cy="4643860"/>
          </a:xfrm>
        </p:spPr>
        <p:txBody>
          <a:bodyPr/>
          <a:lstStyle/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Prowadzenie bazy mailowej lokalnych liderów (odbiorcy m.in. sołtysi, KGW, NGO, instytucje działające na rzecz osób w niekorzystnej sytuacji społecznej, instytucje kultury i edukacji)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Wykorzystanie bazy do informacji o konkursach, konsultacjach i wydarzeniach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Newsletter: min. 4 wydania w roku</a:t>
            </a:r>
          </a:p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3865F0C-71FD-E411-FFC5-3BE450AC9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642" y="4535922"/>
            <a:ext cx="4248473" cy="23762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BCE19CF-9CE6-5049-3FA0-F2F4EE635B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5255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59FCD-AC49-F384-6704-5CD3B05CB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86B388A1-874D-9886-BBE2-E16F992D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15755" cy="1223817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 prowadzone przez Lokalne Grupy Działania: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46667E-DDB6-F46C-1C62-78E60BE90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925" y="2267669"/>
            <a:ext cx="8640763" cy="4968552"/>
          </a:xfrm>
        </p:spPr>
        <p:txBody>
          <a:bodyPr/>
          <a:lstStyle/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Strona LGD: prezentacja realizowanych projektów EFS+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media: min. 1 kanał, min. 4 aktywności miesięcznie</a:t>
            </a:r>
          </a:p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8542FA3-0B0F-8437-4AB4-3BDE101BB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43" y="4283893"/>
            <a:ext cx="3960440" cy="28083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BF03EEF-31B6-11F3-E84E-A2D05BA31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440" y="4323484"/>
            <a:ext cx="4134930" cy="27291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8CF855-025E-DB85-27F8-2672589727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467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szkolenia dla beneficjentów i potencjalnych beneficjentów (szkolenia tematyczne zawierają moduł o obowiązkach informacyjno-promocyjnych beneficjentów)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(2024: 1479 osób, plan na 2025:1270 osób)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lekcje europejskie dla dzieci i młodzieży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(ponad 200 osób w 2024 r. i planujemy około 300 osób w 2025 r.)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edukacyjne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9BD023C-4F15-3D0F-C525-F21130D15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5323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B5D70-9B79-7398-AFBF-2D33341CF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C1319E5-E47B-2446-2889-CD67342C9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Program „Razem dla Regionu” w TVP Bydgoszcz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B3DCB1ED-AC79-F4B1-EAC8-BE549669F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promocyjne: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C3CDFB3-268B-D8B9-2E49-DF2778C55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61" y="2217028"/>
            <a:ext cx="10260889" cy="52017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25BE5C5-0984-1A6A-7129-2AEFAE4C1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5579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475581"/>
            <a:ext cx="6120581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kampania o sz</a:t>
            </a: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erokim zasięgu (</a:t>
            </a:r>
            <a:r>
              <a:rPr lang="pl-PL" sz="2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internet</a:t>
            </a: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prasa, </a:t>
            </a:r>
            <a:r>
              <a:rPr lang="pl-PL" sz="2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outdoor</a:t>
            </a: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telewizja)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promocyjne: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6D470BC-4ADB-76EF-08D3-920324B91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02" y="3126743"/>
            <a:ext cx="4890386" cy="40707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338C721-7E0C-A996-67FA-423527762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90" y="251283"/>
            <a:ext cx="3343742" cy="70875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59A53FF-331B-F623-1B8C-D135B8C834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5169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908" y="818454"/>
            <a:ext cx="8640381" cy="741447"/>
          </a:xfrm>
        </p:spPr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Działania promocyjne: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3" y="1403573"/>
            <a:ext cx="8640382" cy="44642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kampania o szerokim zasięgu</a:t>
            </a:r>
            <a:endParaRPr lang="pl-PL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881123C-AFF6-05A9-47B1-29E0F1631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591" y="188411"/>
            <a:ext cx="4049472" cy="71828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732CEAB-B7AF-DD04-45B3-AD07E07A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80" y="3456065"/>
            <a:ext cx="5726746" cy="32851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823442-2F00-A341-8B7F-DEFE0B1ADB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6944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643B073-5AE3-9AE1-22E5-38EE76C82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63" y="1026728"/>
            <a:ext cx="9221487" cy="55062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E137152-B7E8-94EF-E7E0-6981CD0718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0534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533" y="1475581"/>
            <a:ext cx="8640382" cy="5292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spot promocyjny – 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nagroda za zdjęcia w Konkursie Spotów Reklamowych podczas Festiwalu </a:t>
            </a:r>
            <a:r>
              <a:rPr lang="pl-PL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EnergaCamerimage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 2024 r.</a:t>
            </a:r>
            <a:endParaRPr lang="pl-PL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1F71CA2-6992-E3B5-14F2-4352166CF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458" y="2699717"/>
            <a:ext cx="6840761" cy="47371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ytuł 4">
            <a:extLst>
              <a:ext uri="{FF2B5EF4-FFF2-40B4-BE49-F238E27FC236}">
                <a16:creationId xmlns:a16="http://schemas.microsoft.com/office/drawing/2014/main" id="{0CA07E67-BBB2-68A2-0367-7E67D59D0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Działania promocyjne: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5BB342-72AE-70D5-692E-886D3EFE3A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417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491" y="1475581"/>
            <a:ext cx="8640381" cy="36823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organizacja Dni Funduszy Europejskich</a:t>
            </a:r>
          </a:p>
          <a:p>
            <a:pPr marL="0" indent="0">
              <a:lnSpc>
                <a:spcPct val="150000"/>
              </a:lnSpc>
              <a:buNone/>
            </a:pPr>
            <a:endParaRPr lang="pl-PL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Wydarzenia i konkursy: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68392E-4E37-011D-20B3-3E5EC64AC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458" y="2217028"/>
            <a:ext cx="7210990" cy="480732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EF81B8-D181-73A5-ED91-CEC1288F1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6991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C3B75B0C-18F2-7F2F-DE5F-FB63655B9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4" y="611485"/>
            <a:ext cx="5879516" cy="39196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C42A939-650D-C944-5D99-CF597FC11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66" y="3275781"/>
            <a:ext cx="6048673" cy="40324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A793EB0-E48A-B0E7-BC71-65B9F0172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5888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B6556C1F-64D7-E97A-A104-E8639B639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578" y="290497"/>
            <a:ext cx="6480720" cy="43204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8AA8789-5E4E-2343-A73D-34D72E1B8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6" y="3419797"/>
            <a:ext cx="5346122" cy="35640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6D64D7D-88C7-01DA-560A-C7E9B4EE7B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4294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pikniki europejskie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6 pikników w 2024 r. i 5 pikników w 2025 r.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Wydarzenia i konkursy</a:t>
            </a: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FB3B62C-5F28-303F-8391-29FDE6F7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85" y="3275781"/>
            <a:ext cx="7388519" cy="3555453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608980A-5933-ED7A-4E03-A45EFFE212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2303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1012D-7686-558F-1D0F-311940712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>
            <a:extLst>
              <a:ext uri="{FF2B5EF4-FFF2-40B4-BE49-F238E27FC236}">
                <a16:creationId xmlns:a16="http://schemas.microsoft.com/office/drawing/2014/main" id="{70013093-9597-6CC5-5EF8-43A8AD017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8" y="539477"/>
            <a:ext cx="9503868" cy="63367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A8DCD09-3710-E2A4-3EE8-046ED34F6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015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E561-E9F9-0448-0404-0D71C6D95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FF1BC12-A039-A0FD-5015-2BD83B6B9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79" y="539477"/>
            <a:ext cx="10076853" cy="61350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9041E6B-710A-2DE0-EF4B-1DCA71DA0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7063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B4E44-9F16-311C-AF03-BD01606F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zawartości 2">
            <a:extLst>
              <a:ext uri="{FF2B5EF4-FFF2-40B4-BE49-F238E27FC236}">
                <a16:creationId xmlns:a16="http://schemas.microsoft.com/office/drawing/2014/main" id="{A698EDF1-8EAB-6AA4-8B3F-7C6888A2D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02" y="683493"/>
            <a:ext cx="9598208" cy="6398805"/>
          </a:xfr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E789B4B-B91E-C221-14DA-509D5F105F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7585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id="{62E94D9B-7746-CE92-CDF7-6EA510E5D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770" y="-36587"/>
            <a:ext cx="5811122" cy="387597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64AB6578-0561-1A3F-2730-07E0C0186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552" y="-62502"/>
            <a:ext cx="5811122" cy="387597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C9B54B6-1531-1B65-BE8D-480841D985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16" y="3779837"/>
            <a:ext cx="5811122" cy="3875973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3867E23-F366-8C3A-EE3B-EA556EF049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9420" y="3758507"/>
            <a:ext cx="5992836" cy="3942209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9EF9EF2-DE67-1B8A-3BE6-FFBFF59417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4453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885" y="1475581"/>
            <a:ext cx="8640382" cy="5580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konkurs spotów reklamowych „Fundusze Europejskie w kadrze”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konkurs fotograficzny „Podoba mi się”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konkurs video „Nakręć zmiany”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900" dirty="0">
                <a:latin typeface="Arial" panose="020B0604020202020204" pitchFamily="34" charset="0"/>
                <a:cs typeface="Arial" panose="020B0604020202020204" pitchFamily="34" charset="0"/>
              </a:rPr>
              <a:t>konkurs dla mediów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786AACE3-00F7-4C92-3CC2-46318E97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414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Wydarzenia i konkursy: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E7F741B-B2C9-5B36-9754-ED0932D88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78" y="4427909"/>
            <a:ext cx="4176464" cy="27843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80386C2-CDEF-8B61-BBC7-291D2377D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0286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43BA1118-D84B-C6C3-8AD9-6B185887F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8" y="539477"/>
            <a:ext cx="9505057" cy="63367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272DF4E-91E6-98DB-B729-A4A0B2DF8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445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CD17717-5751-F730-50BD-CBB39F57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</a:p>
        </p:txBody>
      </p:sp>
      <p:pic>
        <p:nvPicPr>
          <p:cNvPr id="5" name="Obraz 4" descr="Obraz zawiera: z lewej strony znak Funduszy Europejskich złożony z symbolu graficznego, nazwy Fundusze Europejskie dla Kujaw i Pomorza, następnie flagę Polski z napisem Rzeczpospolita Polska oraz znak Unii Europejskiej składający się z flagi UE, napisu Dofinansowane przez Unię Europejską, z prawej strony herb Województwa Kujawsko-Pomorskiego, nazwę Samorząd Województwa Kujawsko-Pomorskiego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" y="6444133"/>
            <a:ext cx="10058400" cy="9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948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6034</TotalTime>
  <Words>616</Words>
  <Application>Microsoft Office PowerPoint</Application>
  <PresentationFormat>Niestandardowy</PresentationFormat>
  <Paragraphs>124</Paragraphs>
  <Slides>30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4" baseType="lpstr">
      <vt:lpstr>Arial</vt:lpstr>
      <vt:lpstr>Calibri</vt:lpstr>
      <vt:lpstr>Open Sans</vt:lpstr>
      <vt:lpstr>Motyw pakietu Office</vt:lpstr>
      <vt:lpstr>Działania  informacyjne i promocyjne Funduszy Europejskich dla Kujaw i Pomorza  2021-2027  </vt:lpstr>
      <vt:lpstr>Podstawa działań:</vt:lpstr>
      <vt:lpstr>Cel strategiczny komunikacji:</vt:lpstr>
      <vt:lpstr>Cele szczegółowe komunikacji:</vt:lpstr>
      <vt:lpstr>Działania koordynacyjne:</vt:lpstr>
      <vt:lpstr>Działania informacyjne:</vt:lpstr>
      <vt:lpstr>Działania informacyjne:</vt:lpstr>
      <vt:lpstr> </vt:lpstr>
      <vt:lpstr> </vt:lpstr>
      <vt:lpstr>Działania promocyjne prowadzone przez Lokalne Grupy Działania:     </vt:lpstr>
      <vt:lpstr>Działania promocyjne prowadzone przez Lokalne Grupy Działania:  </vt:lpstr>
      <vt:lpstr>Działania promocyjne prowadzone przez Lokalne Grupy Działania:  </vt:lpstr>
      <vt:lpstr>Działania promocyjne prowadzone przez Lokalne Grupy Działania:  </vt:lpstr>
      <vt:lpstr>Działania edukacyjne:</vt:lpstr>
      <vt:lpstr>Działania promocyjne:</vt:lpstr>
      <vt:lpstr>Działania promocyjne:</vt:lpstr>
      <vt:lpstr>Działania promocyjne:</vt:lpstr>
      <vt:lpstr>Prezentacja programu PowerPoint</vt:lpstr>
      <vt:lpstr>Działania promocyjne:</vt:lpstr>
      <vt:lpstr>Wydarzenia i konkursy:</vt:lpstr>
      <vt:lpstr>Prezentacja programu PowerPoint</vt:lpstr>
      <vt:lpstr>Prezentacja programu PowerPoint</vt:lpstr>
      <vt:lpstr>Wydarzenia i konkursy:</vt:lpstr>
      <vt:lpstr>Prezentacja programu PowerPoint</vt:lpstr>
      <vt:lpstr>Prezentacja programu PowerPoint</vt:lpstr>
      <vt:lpstr>Prezentacja programu PowerPoint</vt:lpstr>
      <vt:lpstr>Prezentacja programu PowerPoint</vt:lpstr>
      <vt:lpstr>Wydarzenia i konkursy: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Monika Rękas</cp:lastModifiedBy>
  <cp:revision>275</cp:revision>
  <cp:lastPrinted>2024-03-27T08:51:06Z</cp:lastPrinted>
  <dcterms:created xsi:type="dcterms:W3CDTF">2022-06-22T09:40:44Z</dcterms:created>
  <dcterms:modified xsi:type="dcterms:W3CDTF">2025-10-07T10:39:13Z</dcterms:modified>
</cp:coreProperties>
</file>