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77" r:id="rId2"/>
    <p:sldId id="2949" r:id="rId3"/>
    <p:sldId id="2950" r:id="rId4"/>
    <p:sldId id="2951" r:id="rId5"/>
    <p:sldId id="2952" r:id="rId6"/>
    <p:sldId id="2964" r:id="rId7"/>
    <p:sldId id="2963" r:id="rId8"/>
    <p:sldId id="2953" r:id="rId9"/>
    <p:sldId id="2954" r:id="rId10"/>
    <p:sldId id="2955" r:id="rId11"/>
    <p:sldId id="2956" r:id="rId12"/>
    <p:sldId id="2957" r:id="rId13"/>
    <p:sldId id="2958" r:id="rId14"/>
    <p:sldId id="2959" r:id="rId15"/>
    <p:sldId id="2960" r:id="rId16"/>
    <p:sldId id="2962" r:id="rId17"/>
    <p:sldId id="2943" r:id="rId18"/>
    <p:sldId id="2580" r:id="rId19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E03D3E-E5B8-D56F-46C9-56F87288252F}" name="Anna Głuszek" initials="AG" userId="28c6fadd772e9a04" providerId="Windows Live"/>
  <p188:author id="{0F4995D4-DFBE-01A0-1D64-1F7463B7E697}" name="Joanna Zakrzewska" initials="JZ" userId="Joanna Zakrzewsk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Anna Głuszek" initials="AG" lastIdx="5" clrIdx="1">
    <p:extLst>
      <p:ext uri="{19B8F6BF-5375-455C-9EA6-DF929625EA0E}">
        <p15:presenceInfo xmlns:p15="http://schemas.microsoft.com/office/powerpoint/2012/main" userId="28c6fadd772e9a04" providerId="Windows Live"/>
      </p:ext>
    </p:extLst>
  </p:cmAuthor>
  <p:cmAuthor id="3" name="Piotr Bugajski" initials="PB" lastIdx="1" clrIdx="2">
    <p:extLst>
      <p:ext uri="{19B8F6BF-5375-455C-9EA6-DF929625EA0E}">
        <p15:presenceInfo xmlns:p15="http://schemas.microsoft.com/office/powerpoint/2012/main" userId="S-1-5-21-2619306676-2800222060-3362172700-11826" providerId="AD"/>
      </p:ext>
    </p:extLst>
  </p:cmAuthor>
  <p:cmAuthor id="4" name="Marcin Woźniak" initials="MW" lastIdx="1" clrIdx="3">
    <p:extLst>
      <p:ext uri="{19B8F6BF-5375-455C-9EA6-DF929625EA0E}">
        <p15:presenceInfo xmlns:p15="http://schemas.microsoft.com/office/powerpoint/2012/main" userId="S-1-5-21-2619306676-2800222060-3362172700-176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9966"/>
    <a:srgbClr val="FFFF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 ciemny 1 — Ak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 jasny 3 — Ak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41" autoAdjust="0"/>
  </p:normalViewPr>
  <p:slideViewPr>
    <p:cSldViewPr snapToGrid="0">
      <p:cViewPr varScale="1">
        <p:scale>
          <a:sx n="101" d="100"/>
          <a:sy n="101" d="100"/>
        </p:scale>
        <p:origin x="9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5A1CF0BE-9862-665F-A367-5774AA5995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18639BD-28A7-2CF0-4207-A36E4E78BC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AE8F2-128E-4D49-88D8-F2A85CBA0EF3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09A68FB-3134-4685-8411-EC9DCFB6D7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9B89F30-8B02-16D0-4822-63C763BBA4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F5BDA-1677-47D6-93D2-4592D11EEB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57604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109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946F3-93AA-C897-B0FB-8571A6EF4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AFFB811-F443-F5F9-6D95-476F7E12F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9849C82-89CE-91B5-124C-286C81366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7854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1DA3A-6BBE-5447-56D2-3438D6FE1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451E978-DE62-1662-D4FD-076153C88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9F5F4E3-0A96-099A-8720-5936C1FD8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7274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38E0-2D4C-4D03-E182-363285EAF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3779EF3-ACA7-C92F-BD36-D43C85D25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49113F6-9614-F057-7FA5-7100828D19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13985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4D78F-3637-5293-72D4-463F15998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3915559-D5BB-3B24-62C3-0274196455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28B49C0-C788-28DC-0AA9-C6634C743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7523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990BC-59E2-B5E5-0B4F-4AC96BB3F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67BF477-F82A-8F53-AFE4-C3C239D30A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4430993-1964-6C99-E8EC-C12928511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7983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sldNum="0"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32" y="2775172"/>
            <a:ext cx="9031400" cy="1865653"/>
          </a:xfrm>
        </p:spPr>
        <p:txBody>
          <a:bodyPr>
            <a:noAutofit/>
          </a:bodyPr>
          <a:lstStyle/>
          <a:p>
            <a:pPr algn="ctr">
              <a:spcBef>
                <a:spcPts val="4800"/>
              </a:spcBef>
            </a:pPr>
            <a:r>
              <a:rPr lang="pl-PL" sz="3200" i="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WIELOLETNIE RAMY</a:t>
            </a:r>
            <a:br>
              <a:rPr lang="pl-PL" sz="3200" i="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200" i="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FINANSOWE</a:t>
            </a:r>
            <a:br>
              <a:rPr lang="pl-PL" sz="3200" i="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200" i="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 LATA 2028-34</a:t>
            </a:r>
            <a:b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b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9.10.2025 r.</a:t>
            </a:r>
            <a:endParaRPr lang="pl-PL" sz="3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D90370-7B15-7F0A-37DB-E146A281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47" y="734615"/>
            <a:ext cx="9852728" cy="533513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AGENDA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B8FF62-A082-B1B3-CCB6-1CF189D05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646" y="1654582"/>
            <a:ext cx="9852729" cy="354883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Założenia Wieloletnich Ram Finansowych 2028-2034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Plany Partnerstwa Krajowego i Regionalnego - uproszczenie obecnych ram – przejście z blisko 540 programów do 27 PPKR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monitorujący i komitet koordynacyjny – rola i funkcje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Podsumowanie</a:t>
            </a:r>
          </a:p>
        </p:txBody>
      </p:sp>
    </p:spTree>
    <p:extLst>
      <p:ext uri="{BB962C8B-B14F-4D97-AF65-F5344CB8AC3E}">
        <p14:creationId xmlns:p14="http://schemas.microsoft.com/office/powerpoint/2010/main" val="4175874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8350F9-1E34-80E3-FA1E-6845F2A3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61" y="299051"/>
            <a:ext cx="9852728" cy="979757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ELEMENTY NOWYCH WRF</a:t>
            </a:r>
            <a:b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DZIAŁY BUDŻETOWE (CENY BIEŻĄCE) (1 z 2)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7322B81-3354-43E8-7EEF-0B6853AA4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97" y="1278808"/>
            <a:ext cx="11738806" cy="504394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884D95B-22AC-14C9-47E0-265184B72E85}"/>
              </a:ext>
            </a:extLst>
          </p:cNvPr>
          <p:cNvSpPr txBox="1"/>
          <p:nvPr/>
        </p:nvSpPr>
        <p:spPr>
          <a:xfrm>
            <a:off x="541930" y="6374283"/>
            <a:ext cx="9480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Źródło informacji – prezentacja </a:t>
            </a:r>
            <a:r>
              <a:rPr lang="pl-PL" sz="1400" dirty="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ze spotkania koordynacyjnego z IZ PR 2021-2027, Jachranka 26-28.08.2025 r.</a:t>
            </a:r>
          </a:p>
        </p:txBody>
      </p:sp>
    </p:spTree>
    <p:extLst>
      <p:ext uri="{BB962C8B-B14F-4D97-AF65-F5344CB8AC3E}">
        <p14:creationId xmlns:p14="http://schemas.microsoft.com/office/powerpoint/2010/main" val="2304315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ADAA0D-8215-F839-54D4-098D59A01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247651"/>
            <a:ext cx="10991850" cy="979757"/>
          </a:xfrm>
        </p:spPr>
        <p:txBody>
          <a:bodyPr>
            <a:normAutofit fontScale="90000"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600" i="0" u="none" strike="noStrike" kern="1200" cap="none" spc="-1" normalizeH="0" baseline="0" noProof="0" dirty="0">
                <a:ln>
                  <a:noFill/>
                </a:ln>
                <a:solidFill>
                  <a:srgbClr val="001389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FUNDUSZ PPKR</a:t>
            </a:r>
            <a:br>
              <a:rPr kumimoji="0" lang="en-US" sz="360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BUDŻET: 865, 1 MLD EUR</a:t>
            </a:r>
            <a:r>
              <a:rPr lang="pl-PL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(2 z 2)</a:t>
            </a: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8E6AC01-416F-E887-0B6E-5F96A4F78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159956"/>
            <a:ext cx="11429999" cy="521432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7CA5694-D0E6-2387-72C5-FBBEA6CEB4C7}"/>
              </a:ext>
            </a:extLst>
          </p:cNvPr>
          <p:cNvSpPr txBox="1"/>
          <p:nvPr/>
        </p:nvSpPr>
        <p:spPr>
          <a:xfrm>
            <a:off x="541930" y="6374283"/>
            <a:ext cx="9480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Źródło informacji – prezentacja </a:t>
            </a:r>
            <a:r>
              <a:rPr lang="pl-PL" sz="1400" dirty="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ze spotkania koordynacyjnego z IZ PR 2021-2027, Jachranka 26-28.08.2025 r.</a:t>
            </a:r>
          </a:p>
        </p:txBody>
      </p:sp>
    </p:spTree>
    <p:extLst>
      <p:ext uri="{BB962C8B-B14F-4D97-AF65-F5344CB8AC3E}">
        <p14:creationId xmlns:p14="http://schemas.microsoft.com/office/powerpoint/2010/main" val="2239801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E7419-7B9B-82D1-5537-A1F2A7592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3C3AE0-2710-8ABF-3A1E-E995BF5BE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2" y="254341"/>
            <a:ext cx="10829924" cy="979757"/>
          </a:xfrm>
        </p:spPr>
        <p:txBody>
          <a:bodyPr>
            <a:normAutofit fontScale="90000"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PLANY PARTNERSTWA KRAJOWEGO</a:t>
            </a:r>
            <a:r>
              <a:rPr lang="pl-PL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</a:t>
            </a:r>
            <a:r>
              <a:rPr lang="en-US" sz="3600" spc="-1" dirty="0">
                <a:solidFill>
                  <a:srgbClr val="00009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REGIONALNEGO</a:t>
            </a:r>
            <a:br>
              <a:rPr lang="en-US" sz="36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600" b="0" spc="-1" dirty="0">
                <a:solidFill>
                  <a:srgbClr val="1025A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NAJWAŻNIEJSZE INFORMACJE</a:t>
            </a:r>
            <a:r>
              <a:rPr lang="pl-PL" sz="3600" b="0" spc="-1" dirty="0">
                <a:solidFill>
                  <a:srgbClr val="1025A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(1 z 4)</a:t>
            </a:r>
            <a:br>
              <a:rPr lang="en-US" sz="36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36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27BBF27B-0058-C35A-C625-BB4F1D3A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424" y="1234098"/>
            <a:ext cx="11277599" cy="515717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AB63781-D2B6-4D43-DC3D-6EE45B581CD6}"/>
              </a:ext>
            </a:extLst>
          </p:cNvPr>
          <p:cNvSpPr txBox="1"/>
          <p:nvPr/>
        </p:nvSpPr>
        <p:spPr>
          <a:xfrm>
            <a:off x="541930" y="6374283"/>
            <a:ext cx="9480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Źródło informacji – prezentacja </a:t>
            </a:r>
            <a:r>
              <a:rPr lang="pl-PL" sz="1400" dirty="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ze spotkania koordynacyjnego z IZ PR 2021-2027, Jachranka 26-28.08.2025 r.</a:t>
            </a:r>
          </a:p>
        </p:txBody>
      </p:sp>
    </p:spTree>
    <p:extLst>
      <p:ext uri="{BB962C8B-B14F-4D97-AF65-F5344CB8AC3E}">
        <p14:creationId xmlns:p14="http://schemas.microsoft.com/office/powerpoint/2010/main" val="995810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05C1760-E44F-E16C-C585-E7A9184E3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949" b="3320"/>
          <a:stretch>
            <a:fillRect/>
          </a:stretch>
        </p:blipFill>
        <p:spPr>
          <a:xfrm>
            <a:off x="541930" y="1502951"/>
            <a:ext cx="10745915" cy="4754879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5734D762-F9A9-4B19-F9A0-755B356C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75940"/>
            <a:ext cx="10829924" cy="979757"/>
          </a:xfrm>
        </p:spPr>
        <p:txBody>
          <a:bodyPr>
            <a:normAutofit fontScale="90000"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PLANY PARTNERSTWA KRAJOWEGO</a:t>
            </a:r>
            <a:r>
              <a:rPr lang="pl-PL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600" spc="-1" dirty="0">
                <a:solidFill>
                  <a:srgbClr val="00138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</a:t>
            </a:r>
            <a:r>
              <a:rPr lang="en-US" sz="3600" spc="-1" dirty="0">
                <a:solidFill>
                  <a:srgbClr val="00009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REGIONALNEGO</a:t>
            </a:r>
            <a:br>
              <a:rPr lang="en-US" sz="36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600" b="0" spc="-1" dirty="0">
                <a:solidFill>
                  <a:srgbClr val="1025A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NAJWAŻNIEJSZE INFORMACJE</a:t>
            </a:r>
            <a:r>
              <a:rPr lang="pl-PL" sz="3600" b="0" spc="-1" dirty="0">
                <a:solidFill>
                  <a:srgbClr val="1025A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(2 z 4)</a:t>
            </a:r>
            <a:br>
              <a:rPr lang="en-US" sz="36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36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A5AF74C-CB51-A1CC-0C9A-67AE3597391E}"/>
              </a:ext>
            </a:extLst>
          </p:cNvPr>
          <p:cNvSpPr txBox="1"/>
          <p:nvPr/>
        </p:nvSpPr>
        <p:spPr>
          <a:xfrm>
            <a:off x="541930" y="6374283"/>
            <a:ext cx="10817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Źródło informacji – prezentacja </a:t>
            </a:r>
            <a:r>
              <a:rPr lang="pl-PL" sz="1400" dirty="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z posiedzenia Podkomitetu ds. rozwoju partnerstwa na lata 2021-2027, Lublin, 03-04.09.2025 r.</a:t>
            </a:r>
          </a:p>
        </p:txBody>
      </p:sp>
    </p:spTree>
    <p:extLst>
      <p:ext uri="{BB962C8B-B14F-4D97-AF65-F5344CB8AC3E}">
        <p14:creationId xmlns:p14="http://schemas.microsoft.com/office/powerpoint/2010/main" val="293977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06B696-B67B-0000-0538-F850E493C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Lato "/>
              </a:rPr>
              <a:t>ZASADA PARTNERSTWA W PPKR (3 z 4)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19652FF-7D94-4EEE-4A57-D6903367A6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028" y="1522956"/>
            <a:ext cx="10867127" cy="451872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5CE1B47-BA6C-AFDE-05A6-FAF96FF182F3}"/>
              </a:ext>
            </a:extLst>
          </p:cNvPr>
          <p:cNvSpPr txBox="1"/>
          <p:nvPr/>
        </p:nvSpPr>
        <p:spPr>
          <a:xfrm>
            <a:off x="541930" y="6374283"/>
            <a:ext cx="10817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Źródło informacji – prezentacja </a:t>
            </a:r>
            <a:r>
              <a:rPr lang="pl-PL" sz="1400" dirty="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z posiedzenia Podkomitetu ds. rozwoju partnerstwa na lata 2021-2027, Lublin, 03-04.09.2025 r.</a:t>
            </a:r>
          </a:p>
        </p:txBody>
      </p:sp>
    </p:spTree>
    <p:extLst>
      <p:ext uri="{BB962C8B-B14F-4D97-AF65-F5344CB8AC3E}">
        <p14:creationId xmlns:p14="http://schemas.microsoft.com/office/powerpoint/2010/main" val="2014972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891B4-E2DF-DE05-5298-238228CCD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9F8E83-3A15-02C6-EAE7-995764A6A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75940"/>
            <a:ext cx="12020550" cy="979757"/>
          </a:xfrm>
        </p:spPr>
        <p:txBody>
          <a:bodyPr>
            <a:normAutofit fontScale="90000"/>
          </a:bodyPr>
          <a:lstStyle/>
          <a:p>
            <a: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POLSKI PLAN PARTNERSTWA KRAJOWEGO I REGIONALNEGO</a:t>
            </a:r>
            <a:br>
              <a:rPr lang="pl-PL" sz="36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6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NAJWAŻNIEJSZE LICZBY (4 z 4)</a:t>
            </a: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F6C45C44-F5D0-5AC2-E94E-812C9EF21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225" y="1050922"/>
            <a:ext cx="11106149" cy="5218586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0592E5BA-67C4-0131-D77A-68C98A7628AF}"/>
              </a:ext>
            </a:extLst>
          </p:cNvPr>
          <p:cNvSpPr txBox="1"/>
          <p:nvPr/>
        </p:nvSpPr>
        <p:spPr>
          <a:xfrm>
            <a:off x="276225" y="6374283"/>
            <a:ext cx="9480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Źródło informacji – prezentacja </a:t>
            </a:r>
            <a:r>
              <a:rPr lang="pl-PL" sz="1400" dirty="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MFiPR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ze spotkania koordynacyjnego z IZ PR 2021-2027, Jachranka, 26-28.08.2025 r.</a:t>
            </a:r>
          </a:p>
        </p:txBody>
      </p:sp>
    </p:spTree>
    <p:extLst>
      <p:ext uri="{BB962C8B-B14F-4D97-AF65-F5344CB8AC3E}">
        <p14:creationId xmlns:p14="http://schemas.microsoft.com/office/powerpoint/2010/main" val="110974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C973C-7ABA-5398-856B-32B4AB9F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653BEC-E1D1-F442-E802-ABE01A342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01342"/>
            <a:ext cx="12020550" cy="979757"/>
          </a:xfrm>
        </p:spPr>
        <p:txBody>
          <a:bodyPr>
            <a:normAutofit fontScale="90000"/>
          </a:bodyPr>
          <a:lstStyle/>
          <a:p>
            <a: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monitorujący i komitet koordynacyjny</a:t>
            </a:r>
            <a:b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7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54 projektu rozporządzenia PE i Rady (1 z 2)</a:t>
            </a: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32B14F-59A2-69E4-6444-AEAF0C167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6" y="1285876"/>
            <a:ext cx="11487150" cy="5153024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Każde Państwo Członkowskie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powołuje jeden lub więcej komitetów monitorujących dla rozdziałów Planu KPR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stosownie do potrzeb danego rozdziału. Obejmują one wszystkie rozdziały Planu. Ten sam komitet monitorujący może obejmować więcej niż jeden rozdział.</a:t>
            </a:r>
          </a:p>
          <a:p>
            <a:pPr>
              <a:lnSpc>
                <a:spcPct val="114000"/>
              </a:lnSpc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przypadku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gdy państwo członkowskie powołuje więcej niż jeden komitet monitorujący, powołuje również komitet koordynacyjny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który zapewnia nadzór i monitorowanie wdrażania planu, po konsultacji z właściwymi organami zarządzającymi każdym z rozdziałów Planu KPR, w ciągu trzech miesięcy od daty powiadomienia zainteresowanego państwa członkowskiego o decyzji zatwierdzającej Plan KPR. Komitet koordynacyjny zatwierdza wszystkie elementy wymienione w art. 56 ust. 1 [funkcje komitetu monitorującego].</a:t>
            </a:r>
          </a:p>
        </p:txBody>
      </p:sp>
    </p:spTree>
    <p:extLst>
      <p:ext uri="{BB962C8B-B14F-4D97-AF65-F5344CB8AC3E}">
        <p14:creationId xmlns:p14="http://schemas.microsoft.com/office/powerpoint/2010/main" val="2869671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07B05-BC1B-8EAB-4517-FA93956E5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6846EA-9033-CEEF-CF4A-7D1308AE1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01342"/>
            <a:ext cx="12020550" cy="979757"/>
          </a:xfrm>
        </p:spPr>
        <p:txBody>
          <a:bodyPr>
            <a:normAutofit fontScale="90000"/>
          </a:bodyPr>
          <a:lstStyle/>
          <a:p>
            <a: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monitorujący i komitet koordynacyjny</a:t>
            </a:r>
            <a:b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54 projektu rozporządzenia PE i Rady (2 z 2)</a:t>
            </a: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49FA8FC-B9B9-6E41-50E4-F16C0E63F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6" y="1285876"/>
            <a:ext cx="11487150" cy="5153024"/>
          </a:xfrm>
        </p:spPr>
        <p:txBody>
          <a:bodyPr>
            <a:noAutofit/>
          </a:bodyPr>
          <a:lstStyle/>
          <a:p>
            <a:pPr marL="228602" marR="0" lvl="0" indent="-228602" algn="l" defTabSz="914406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003399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 komitetu koordynacyjnego i komitetu monitorującego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stosuje się przepisy określone w art. 55 i 56.</a:t>
            </a:r>
            <a:endParaRPr lang="pl-PL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Każdy komitet monitorujący i komitet koordynacyjny przyjmują swój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regulamin wewnętrzny,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obejmujący postanowienia dotyczące zapobiegania konfliktom interesów i stosowania zasady przejrzystości.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monitorujący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spotyka się co najmniej raz w roku i dokonuje przeglądu wdrażania rozdziału lub rozdziałów Planu KPR, za które jest odpowiedzialny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w tym wszystkich kwestii mających wpływ na postęp w realizacji ich celów.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Regulamin komitetu monitorującego oraz dane i informacje udostępniane komitetowi monitorującemu publikowane są na stronie internetowej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o której mowa w art. 64.</a:t>
            </a:r>
          </a:p>
        </p:txBody>
      </p:sp>
    </p:spTree>
    <p:extLst>
      <p:ext uri="{BB962C8B-B14F-4D97-AF65-F5344CB8AC3E}">
        <p14:creationId xmlns:p14="http://schemas.microsoft.com/office/powerpoint/2010/main" val="3927336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9038A-F03A-D2F8-0193-4E0AAB5EC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6FDC91-9B75-3801-505C-2C27BBCAA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72767"/>
            <a:ext cx="12020550" cy="979757"/>
          </a:xfrm>
        </p:spPr>
        <p:txBody>
          <a:bodyPr>
            <a:normAutofit fontScale="90000"/>
          </a:bodyPr>
          <a:lstStyle/>
          <a:p>
            <a: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Skład komitetu monitorującego</a:t>
            </a:r>
            <a:b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7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55 </a:t>
            </a:r>
            <a:r>
              <a:rPr kumimoji="0" lang="pl-PL" sz="27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projektu rozporządzenia PE i Rady (1 z 2) </a:t>
            </a: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236DBA-ABA2-073B-3FBD-28581AE25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285876"/>
            <a:ext cx="11487150" cy="5172074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Każde państwo członkowskie ustala w drodze procedury publicznej, w oparciu o obiektywne i przejrzyste kryteria, skład i wielkość komitetu monitorującego, zapewniając zrównoważoną reprezentację właściwych organów państwa członkowskiego i instytucji pośredniczących oraz przedstawicieli partnerów, 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których mowa w art. 6. [partnerstwo]. Liczba takich partnerów powinna być równa lub większa od liczby członków należących do organów lub instytucji pośredniczących.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Skład komitetu monitorującego powinien uwzględniać rozdział lub rozdziały Planu, za które komitet monitorujący jest odpowiedzialny. 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Skład i liczebność komitetu monitorującego powinny umożliwiać mu sprawne i efektywne wykonywanie jego prac.</a:t>
            </a:r>
          </a:p>
          <a:p>
            <a:pPr marL="0" indent="0">
              <a:lnSpc>
                <a:spcPct val="114000"/>
              </a:lnSpc>
              <a:buNone/>
            </a:pP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71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21043-F801-11D5-D84C-EE15AFB2B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4FD2B7-FB3E-773B-431C-FEC521521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68017"/>
            <a:ext cx="12020550" cy="979757"/>
          </a:xfrm>
        </p:spPr>
        <p:txBody>
          <a:bodyPr>
            <a:normAutofit fontScale="90000"/>
          </a:bodyPr>
          <a:lstStyle/>
          <a:p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Skład komitetu monitorującego</a:t>
            </a:r>
            <a:b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kumimoji="0" lang="pl-PL" sz="27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55 projektu rozporządzenia PE i Rady (2 z 2)</a:t>
            </a: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C9227F-F474-4C47-514D-A6038595D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6" y="1247774"/>
            <a:ext cx="11487150" cy="5286374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buNone/>
            </a:pP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Każdy członek komitetu monitorującego ma jeden głos.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Państwo członkowskie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publikuje i corocznie aktualizuje listę członków komitetu monitorującego na stronie internetowej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o której mowa w art. 64.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Przedstawiciele Komisji uczestniczą w pracach komitetu monitorującego, pełniąc funkcję doradczą.</a:t>
            </a:r>
          </a:p>
        </p:txBody>
      </p:sp>
    </p:spTree>
    <p:extLst>
      <p:ext uri="{BB962C8B-B14F-4D97-AF65-F5344CB8AC3E}">
        <p14:creationId xmlns:p14="http://schemas.microsoft.com/office/powerpoint/2010/main" val="3396762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EEE99-A51D-258A-56EF-3A415F69F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A66F9B-81EA-2CCA-3E41-87631ACC1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72767"/>
            <a:ext cx="12020550" cy="979757"/>
          </a:xfrm>
        </p:spPr>
        <p:txBody>
          <a:bodyPr>
            <a:normAutofit fontScale="90000"/>
          </a:bodyPr>
          <a:lstStyle/>
          <a:p>
            <a: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Funkcje komitetu monitorującego</a:t>
            </a:r>
            <a:b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7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56 projektu rozporządzenia PE i Rady (1 z 4)</a:t>
            </a:r>
            <a:br>
              <a:rPr lang="pl-PL" sz="27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pl-PL" sz="2700" b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3CEB792-3E10-900A-6B8E-AD6BA601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038224"/>
            <a:ext cx="11487150" cy="4981575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buNone/>
            </a:pP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monitorujący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bada: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 we wdrażaniu środków ujętych w rozdziale Planu;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wszelkie kwestie mające wpływ na realizację rozdziału oraz środki podjęte w celu rozwiązania tych kwestii/problemów;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spełnienie horyzontalnych warunków dotyczących praworządności i Karty określonych w artykułach 8 i 9 [Horyzontalne warunki praworządności i Karty] oraz ich stosowanie w całym okresie programowania;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postępy w przeprowadzaniu ewaluacji, syntezach ewaluacji oraz wszelkich działań następczych podjętych w związku z ustaleniami;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pl-PL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73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9F1B2-74BF-1622-2C02-AD60CF8B1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79AF7B-DCEB-9EA3-031F-46C8F5772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72767"/>
            <a:ext cx="12020550" cy="979757"/>
          </a:xfrm>
        </p:spPr>
        <p:txBody>
          <a:bodyPr>
            <a:normAutofit fontScale="90000"/>
          </a:bodyPr>
          <a:lstStyle/>
          <a:p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Funkcje komitetu monitorującego</a:t>
            </a:r>
            <a:b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kumimoji="0" lang="pl-PL" sz="27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56 projektu rozporządzenia PE i Rady (2 z 4)</a:t>
            </a: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9ADF8CC-F661-15F6-5578-9A94AA875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419225"/>
            <a:ext cx="11487150" cy="4019550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buNone/>
            </a:pP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monitorujący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bada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(c.d.):</a:t>
            </a:r>
          </a:p>
          <a:p>
            <a:pPr marL="457200" indent="-4572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 startAt="5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wdrażanie działań informacyjnych, komunikacyjnych i zwiększających widoczność w odniesieniu do reform i inwestycji oraz innych interwencji ujętych w rozdziale;</a:t>
            </a:r>
          </a:p>
          <a:p>
            <a:pPr marL="457200" indent="-4572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 startAt="5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postęp w budowaniu potencjału administracyjnego instytucji publicznych, partnerów i beneficjentów, w stosownych przypadkach;</a:t>
            </a:r>
          </a:p>
          <a:p>
            <a:pPr marL="457200" indent="-4572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 startAt="5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skuteczne funkcjonowanie partnerstwa w odniesieniu do rozdziału lub rozdziałów Planu, za które odpowiada.</a:t>
            </a:r>
          </a:p>
        </p:txBody>
      </p:sp>
    </p:spTree>
    <p:extLst>
      <p:ext uri="{BB962C8B-B14F-4D97-AF65-F5344CB8AC3E}">
        <p14:creationId xmlns:p14="http://schemas.microsoft.com/office/powerpoint/2010/main" val="2058548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F7B33-AF3E-16BE-FCE4-9F39B388A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D84C3A-4F56-DF41-2654-A676EE7E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72767"/>
            <a:ext cx="12020550" cy="836883"/>
          </a:xfrm>
        </p:spPr>
        <p:txBody>
          <a:bodyPr>
            <a:normAutofit fontScale="90000"/>
          </a:bodyPr>
          <a:lstStyle/>
          <a:p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Funkcje komitetu monitorującego</a:t>
            </a:r>
            <a:b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kumimoji="0" lang="pl-PL" sz="27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56 projektu rozporządzenia PE i Rady (3 z 4)</a:t>
            </a: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5B2BEAA-2E5A-6CA9-C424-F647046D1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604" y="1521714"/>
            <a:ext cx="11487150" cy="4677918"/>
          </a:xfrm>
        </p:spPr>
        <p:txBody>
          <a:bodyPr>
            <a:noAutofit/>
          </a:bodyPr>
          <a:lstStyle/>
          <a:p>
            <a:pPr marL="228602" marR="0" lvl="0" indent="-228602" algn="l" defTabSz="914406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003399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monitorujący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zatwierdza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dla rozdziałów, za które jest odpowiedzialny:</a:t>
            </a: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wszelkie propozycje zmiany rozdziału lub rozdziałów Planu KPR, za które odpowiada, z wyjątkiem zmian dokonywanych na podstawie artykułu 34 [Działania Unii, Instrument UE];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metodologię, kryteria i procedury wyboru operacji, w tym wszelkie ich zmiany. Stosowane kryteria i procedury muszą być niedyskryminujące, </a:t>
            </a:r>
            <a:r>
              <a:rPr lang="pl-PL"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inkluzywne</a:t>
            </a: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 przejrzyste, zapewniające dostępność osobom z niepełnosprawnościami, gwarantujące równość płci oraz uwzględniające Kartę praw podstawowych Unii Europejskiej;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 ewaluacji i wszelkie jego zmiany;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strategię komunikacji;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strategie rozwoju terytorialnego.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47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C96A-9D21-B9CB-1478-2CC45E1B5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ED83B2-65D7-5A47-3D60-5D05672BA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409575"/>
            <a:ext cx="12020550" cy="836883"/>
          </a:xfrm>
        </p:spPr>
        <p:txBody>
          <a:bodyPr>
            <a:normAutofit fontScale="90000"/>
          </a:bodyPr>
          <a:lstStyle/>
          <a:p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Funkcje komitetu monitorującego</a:t>
            </a:r>
            <a:b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kumimoji="0" lang="pl-PL" sz="27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Artykuł 56 projektu rozporządzenia PE i Rady (4 z 4)</a:t>
            </a:r>
            <a:b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jaVu Serif"/>
                <a:ea typeface="Open Sans" pitchFamily="2" charset="0"/>
                <a:cs typeface="Open Sans" pitchFamily="2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br>
              <a:rPr lang="en-US" sz="2800" b="0" spc="-1" dirty="0">
                <a:solidFill>
                  <a:srgbClr val="000000"/>
                </a:solidFill>
                <a:latin typeface="DejaVu Serif"/>
              </a:rPr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41F357-84A0-A2CD-B63C-39CA2E970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409700"/>
            <a:ext cx="11487150" cy="4724400"/>
          </a:xfrm>
        </p:spPr>
        <p:txBody>
          <a:bodyPr>
            <a:noAutofit/>
          </a:bodyPr>
          <a:lstStyle/>
          <a:p>
            <a:pPr marL="0" marR="0" lvl="0" indent="0" algn="l" defTabSz="914406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Clr>
                <a:srgbClr val="003399"/>
              </a:buClr>
              <a:buSzTx/>
              <a:buNone/>
              <a:tabLst/>
              <a:defRPr/>
            </a:pPr>
            <a:endParaRPr lang="pl-PL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28602" marR="0" lvl="0" indent="-228602" algn="l" defTabSz="914406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Clr>
                <a:srgbClr val="003399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koordynacyjny bada i zatwierdza te same elementy, o których mowa w poprzednim akapicie, ale na poziomie Planu.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przypadku rozbieżnych opinii, rozstrzygająca jest opinia komitetu monitorującego odpowiedzialnego za dany rozdział.</a:t>
            </a:r>
          </a:p>
          <a:p>
            <a:pPr marL="228602" marR="0" lvl="0" indent="-228602" algn="l" defTabSz="914406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Clr>
                <a:srgbClr val="003399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przypadku opóźnień lub trudności w realizacji różnych rozdziałów Planu, </a:t>
            </a:r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komitet koordynacyjny może wydawać zalecenia dla organów zarządzających rozdziałami Planu dotyczące poprawy skuteczności tych rozdziałów w osiąganiu ich celów, w tym wszelkich działań naprawczych, które organy te powinny podjąć.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pl-PL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pl-PL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467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7EDFB2-BF51-DBB6-A5C9-C2FA6A2E0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PODSUMOWANIE (1 z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4F18B-6409-E251-A42E-8AF253822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561" y="1687213"/>
            <a:ext cx="9852729" cy="2153267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Zgodnie z projektem rozporządzenia założenia przewidują grupowanie środków krajowych wstępnie przydzielonych w ramach Funduszu – ma to wpłynąć na uproszczenie obecnych ram.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Nadal trwa dialog związany z ostatecznym kształtem i brzmieniem dokumentów.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pl-PL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Podkreślana jest rola partnerstwa. Istotne jest opieranie się na silnym zarządzaniu wielopoziomowym i partnerstwie.</a:t>
            </a:r>
          </a:p>
        </p:txBody>
      </p:sp>
    </p:spTree>
    <p:extLst>
      <p:ext uri="{BB962C8B-B14F-4D97-AF65-F5344CB8AC3E}">
        <p14:creationId xmlns:p14="http://schemas.microsoft.com/office/powerpoint/2010/main" val="1178114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901" y="3655067"/>
            <a:ext cx="9031400" cy="1004864"/>
          </a:xfrm>
        </p:spPr>
        <p:txBody>
          <a:bodyPr>
            <a:normAutofit/>
          </a:bodyPr>
          <a:lstStyle/>
          <a:p>
            <a:pPr algn="ctr"/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DZIĘKUJĘ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6118</TotalTime>
  <Words>1122</Words>
  <Application>Microsoft Office PowerPoint</Application>
  <PresentationFormat>Panoramiczny</PresentationFormat>
  <Paragraphs>63</Paragraphs>
  <Slides>18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5" baseType="lpstr">
      <vt:lpstr>Arial</vt:lpstr>
      <vt:lpstr>Calibri</vt:lpstr>
      <vt:lpstr>DejaVu Serif</vt:lpstr>
      <vt:lpstr>Lato</vt:lpstr>
      <vt:lpstr>Lato </vt:lpstr>
      <vt:lpstr>Open Sans</vt:lpstr>
      <vt:lpstr>1_Motyw pakietu Office</vt:lpstr>
      <vt:lpstr>WIELOLETNIE RAMY FINANSOWE NA LATA 2028-34 9.10.2025 r.</vt:lpstr>
      <vt:lpstr>AGENDA</vt:lpstr>
      <vt:lpstr>ELEMENTY NOWYCH WRF DZIAŁY BUDŻETOWE (CENY BIEŻĄCE) (1 z 2)</vt:lpstr>
      <vt:lpstr>FUNDUSZ PPKR BUDŻET: 865, 1 MLD EUR (2 z 2) </vt:lpstr>
      <vt:lpstr>PLANY PARTNERSTWA KRAJOWEGO I REGIONALNEGO NAJWAŻNIEJSZE INFORMACJE (1 z 4)   </vt:lpstr>
      <vt:lpstr>PLANY PARTNERSTWA KRAJOWEGO I REGIONALNEGO NAJWAŻNIEJSZE INFORMACJE (2 z 4)   </vt:lpstr>
      <vt:lpstr>ZASADA PARTNERSTWA W PPKR (3 z 4)</vt:lpstr>
      <vt:lpstr>POLSKI PLAN PARTNERSTWA KRAJOWEGO I REGIONALNEGO NAJWAŻNIEJSZE LICZBY (4 z 4)   </vt:lpstr>
      <vt:lpstr>Komitet monitorujący i komitet koordynacyjny Artykuł 54 projektu rozporządzenia PE i Rady (1 z 2)   </vt:lpstr>
      <vt:lpstr>Komitet monitorujący i komitet koordynacyjny Artykuł 54 projektu rozporządzenia PE i Rady (2 z 2)   </vt:lpstr>
      <vt:lpstr>Skład komitetu monitorującego Artykuł 55 projektu rozporządzenia PE i Rady (1 z 2)    </vt:lpstr>
      <vt:lpstr>Skład komitetu monitorującego Artykuł 55 projektu rozporządzenia PE i Rady (2 z 2)   </vt:lpstr>
      <vt:lpstr>Funkcje komitetu monitorującego Artykuł 56 projektu rozporządzenia PE i Rady (1 z 4)     </vt:lpstr>
      <vt:lpstr>Funkcje komitetu monitorującego Artykuł 56 projektu rozporządzenia PE i Rady (2 z 4)   </vt:lpstr>
      <vt:lpstr>Funkcje komitetu monitorującego Artykuł 56 projektu rozporządzenia PE i Rady (3 z 4)   </vt:lpstr>
      <vt:lpstr>Funkcje komitetu monitorującego Artykuł 56 projektu rozporządzenia PE i Rady (4 z 4)     </vt:lpstr>
      <vt:lpstr>PODSUMOWANIE (1 z 1)</vt:lpstr>
      <vt:lpstr>DZIĘKUJĘ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Sylwia Szada</cp:lastModifiedBy>
  <cp:revision>731</cp:revision>
  <cp:lastPrinted>2025-10-08T08:55:37Z</cp:lastPrinted>
  <dcterms:created xsi:type="dcterms:W3CDTF">2023-01-03T09:56:09Z</dcterms:created>
  <dcterms:modified xsi:type="dcterms:W3CDTF">2025-10-08T09:25:46Z</dcterms:modified>
</cp:coreProperties>
</file>