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5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77" r:id="rId2"/>
    <p:sldId id="2623" r:id="rId3"/>
    <p:sldId id="2678" r:id="rId4"/>
    <p:sldId id="2668" r:id="rId5"/>
    <p:sldId id="2669" r:id="rId6"/>
    <p:sldId id="2694" r:id="rId7"/>
    <p:sldId id="2700" r:id="rId8"/>
    <p:sldId id="2679" r:id="rId9"/>
    <p:sldId id="2670" r:id="rId10"/>
    <p:sldId id="2695" r:id="rId11"/>
    <p:sldId id="2696" r:id="rId12"/>
    <p:sldId id="2871" r:id="rId13"/>
    <p:sldId id="2680" r:id="rId14"/>
    <p:sldId id="2870" r:id="rId15"/>
    <p:sldId id="2580" r:id="rId16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78"/>
            <p14:sldId id="2668"/>
            <p14:sldId id="2669"/>
            <p14:sldId id="2694"/>
            <p14:sldId id="2700"/>
            <p14:sldId id="2679"/>
            <p14:sldId id="2670"/>
            <p14:sldId id="2695"/>
            <p14:sldId id="2696"/>
            <p14:sldId id="2871"/>
            <p14:sldId id="2680"/>
            <p14:sldId id="2870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68F2D-96AE-EF57-7802-43933D86B559}" name="Joanna Zimoląg" initials="JZ" userId="S-1-5-21-2619306676-2800222060-3362172700-5417" providerId="AD"/>
  <p188:author id="{00E03D3E-E5B8-D56F-46C9-56F87288252F}" name="Anna Głuszek" initials="AG" userId="28c6fadd772e9a04" providerId="Windows Live"/>
  <p188:author id="{9717F246-52D3-A4D3-0C7E-976EDC905F6B}" name="Barbara Jesionowska" initials="BJ" userId="S-1-5-21-2619306676-2800222060-3362172700-36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66FFFF"/>
    <a:srgbClr val="9999FF"/>
    <a:srgbClr val="000000"/>
    <a:srgbClr val="FF99FF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59" autoAdjust="0"/>
    <p:restoredTop sz="95157" autoAdjust="0"/>
  </p:normalViewPr>
  <p:slideViewPr>
    <p:cSldViewPr snapToGrid="0">
      <p:cViewPr varScale="1">
        <p:scale>
          <a:sx n="105" d="100"/>
          <a:sy n="105" d="100"/>
        </p:scale>
        <p:origin x="3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581876582157962E-3"/>
          <c:y val="0.22633104786216113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845905903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1606596830.836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547765540.09449995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863126629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552731464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1021340345.8659999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220317856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1867325973.7159998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  <c:pt idx="0">
                  <c:v>225971173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88174265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/>
                  <a:t>7</a:t>
                </a:r>
                <a:r>
                  <a:rPr lang="pl-PL" sz="1800" b="1" baseline="0" dirty="0"/>
                  <a:t> 839 255 980</a:t>
                </a:r>
                <a:endParaRPr lang="pl-PL" sz="1800" b="1" dirty="0"/>
              </a:p>
              <a:p>
                <a:pPr>
                  <a:defRPr sz="1800" b="1"/>
                </a:pPr>
                <a:r>
                  <a:rPr lang="pl-PL" sz="1000" b="1" dirty="0"/>
                  <a:t>1 EUR (kurs na podstawie danych ECB) na 29.09.2025</a:t>
                </a:r>
                <a:r>
                  <a:rPr lang="pl-PL" sz="1000" b="1" baseline="0" dirty="0"/>
                  <a:t> r</a:t>
                </a:r>
                <a:r>
                  <a:rPr lang="pl-PL" sz="1000" b="1" dirty="0"/>
                  <a:t>. = 4,2695</a:t>
                </a:r>
              </a:p>
            </c:rich>
          </c:tx>
          <c:layout>
            <c:manualLayout>
              <c:xMode val="edge"/>
              <c:yMode val="edge"/>
              <c:x val="2.5963127098896747E-2"/>
              <c:y val="0.105012429601674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9961348456399831E-2"/>
          <c:y val="0.86935056406160593"/>
          <c:w val="0.82538539997918103"/>
          <c:h val="4.7276901275733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Wartość zawartych</a:t>
            </a:r>
            <a:r>
              <a:rPr lang="pl-PL" baseline="0" dirty="0"/>
              <a:t> umów</a:t>
            </a:r>
            <a:endParaRPr lang="pl-PL" dirty="0"/>
          </a:p>
        </c:rich>
      </c:tx>
      <c:layout>
        <c:manualLayout>
          <c:xMode val="edge"/>
          <c:yMode val="edge"/>
          <c:x val="0.30895079756579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1248183805143506"/>
          <c:y val="0.16897859357140424"/>
          <c:w val="0.76170197012928076"/>
          <c:h val="0.74631262933896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4196698526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2694737737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1501960789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Ilość</a:t>
            </a:r>
            <a:r>
              <a:rPr lang="pl-PL" baseline="0" dirty="0"/>
              <a:t> zawartych umów</a:t>
            </a:r>
            <a:endParaRPr lang="pl-PL" dirty="0"/>
          </a:p>
        </c:rich>
      </c:tx>
      <c:layout>
        <c:manualLayout>
          <c:xMode val="edge"/>
          <c:yMode val="edge"/>
          <c:x val="0.363164333086543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6902387215665298E-2"/>
          <c:y val="0.13905928092963163"/>
          <c:w val="0.87332189195399068"/>
          <c:h val="0.75509933798987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  <c:pt idx="0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418155732942831E-2"/>
          <c:y val="5.0579854162226302E-2"/>
          <c:w val="0.96293858695398771"/>
          <c:h val="0.8309584968179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Suma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4196698526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2943641556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228968074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257395287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03532868050582E-2"/>
          <c:y val="0.21926252750606434"/>
          <c:w val="0.92053560400080103"/>
          <c:h val="0.62011745876232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Suma</c:v>
                </c:pt>
                <c:pt idx="1">
                  <c:v>FEKP.01.00</c:v>
                </c:pt>
                <c:pt idx="2">
                  <c:v>FEKP.02.00</c:v>
                </c:pt>
                <c:pt idx="3">
                  <c:v>FEKP.04.00</c:v>
                </c:pt>
                <c:pt idx="4">
                  <c:v>FEKP.05.00</c:v>
                </c:pt>
                <c:pt idx="5">
                  <c:v>FEKP.06.00</c:v>
                </c:pt>
                <c:pt idx="6">
                  <c:v>FEKP.08.00</c:v>
                </c:pt>
              </c:strCache>
            </c:strRef>
          </c:cat>
          <c:val>
            <c:numRef>
              <c:f>Arkusz1!$B$2:$B$8</c:f>
              <c:numCache>
                <c:formatCode>#,##0</c:formatCode>
                <c:ptCount val="7"/>
                <c:pt idx="0">
                  <c:v>124566400</c:v>
                </c:pt>
                <c:pt idx="1">
                  <c:v>1047442</c:v>
                </c:pt>
                <c:pt idx="2">
                  <c:v>13725713</c:v>
                </c:pt>
                <c:pt idx="3">
                  <c:v>41260179</c:v>
                </c:pt>
                <c:pt idx="4">
                  <c:v>29001627</c:v>
                </c:pt>
                <c:pt idx="5">
                  <c:v>37763767</c:v>
                </c:pt>
                <c:pt idx="6">
                  <c:v>1767673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Arkusz1!$A$2:$A$8</c:f>
              <c:strCache>
                <c:ptCount val="7"/>
                <c:pt idx="0">
                  <c:v>Suma</c:v>
                </c:pt>
                <c:pt idx="1">
                  <c:v>FEKP.01.00</c:v>
                </c:pt>
                <c:pt idx="2">
                  <c:v>FEKP.02.00</c:v>
                </c:pt>
                <c:pt idx="3">
                  <c:v>FEKP.04.00</c:v>
                </c:pt>
                <c:pt idx="4">
                  <c:v>FEKP.05.00</c:v>
                </c:pt>
                <c:pt idx="5">
                  <c:v>FEKP.06.00</c:v>
                </c:pt>
                <c:pt idx="6">
                  <c:v>FEKP.08.00</c:v>
                </c:pt>
              </c:strCache>
            </c:strRef>
          </c:cat>
          <c:val>
            <c:numRef>
              <c:f>Arkusz1!$C$2:$C$8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C704-4965-A367-DD01C90C51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70171486533624"/>
          <c:y val="0.31789331035576945"/>
          <c:w val="0.51708384896892001"/>
          <c:h val="0.45056397881178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89954608505843E-2"/>
                      <c:h val="0.222646282552157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B95-449D-B0D8-DF513AA33E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FEKP.08.00</c:v>
                </c:pt>
              </c:strCache>
            </c:strRef>
          </c:cat>
          <c:val>
            <c:numRef>
              <c:f>Arkusz1!$B$2</c:f>
              <c:numCache>
                <c:formatCode>#,##0</c:formatCode>
                <c:ptCount val="1"/>
                <c:pt idx="0">
                  <c:v>5938202.4199999999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noMultiLvlLbl val="0"/>
      </c:catAx>
      <c:valAx>
        <c:axId val="12229188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229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74403993087719E-2"/>
          <c:y val="3.0818812959754263E-2"/>
          <c:w val="0.88578946967755356"/>
          <c:h val="0.84725526202137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D9-4408-894A-80EAB16931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D9-4408-894A-80EAB16931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704032926</c:v>
                </c:pt>
                <c:pt idx="1">
                  <c:v>330906942</c:v>
                </c:pt>
                <c:pt idx="2">
                  <c:v>373125984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9-4408-894A-80EAB1693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797071"/>
        <c:axId val="1218794191"/>
      </c:barChart>
      <c:catAx>
        <c:axId val="1218797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8794191"/>
        <c:crosses val="autoZero"/>
        <c:auto val="1"/>
        <c:lblAlgn val="ctr"/>
        <c:lblOffset val="100"/>
        <c:noMultiLvlLbl val="0"/>
      </c:catAx>
      <c:valAx>
        <c:axId val="121879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87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1377318688101"/>
          <c:y val="3.438804405338141E-2"/>
          <c:w val="0.80149259314059906"/>
          <c:h val="0.75631650630033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0B-4308-82AE-352560D683CC}"/>
              </c:ext>
            </c:extLst>
          </c:dPt>
          <c:dPt>
            <c:idx val="3"/>
            <c:invertIfNegative val="0"/>
            <c:bubble3D val="0"/>
            <c:spPr>
              <a:solidFill>
                <a:srgbClr val="66FF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15-4BDD-A3BB-403AC0CD395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137-48BC-8CEC-7424631ECD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SUMA</c:v>
                </c:pt>
                <c:pt idx="1">
                  <c:v>DW FEdKP</c:v>
                </c:pt>
                <c:pt idx="2">
                  <c:v>IIF</c:v>
                </c:pt>
                <c:pt idx="3">
                  <c:v>IP ZIT</c:v>
                </c:pt>
                <c:pt idx="4">
                  <c:v>IP WUP</c:v>
                </c:pt>
              </c:strCache>
            </c:strRef>
          </c:cat>
          <c:val>
            <c:numRef>
              <c:f>Arkusz1!$B$2:$B$6</c:f>
              <c:numCache>
                <c:formatCode>#,##0</c:formatCode>
                <c:ptCount val="5"/>
                <c:pt idx="0">
                  <c:v>704032926</c:v>
                </c:pt>
                <c:pt idx="1">
                  <c:v>428860217</c:v>
                </c:pt>
                <c:pt idx="2">
                  <c:v>14687906</c:v>
                </c:pt>
                <c:pt idx="3">
                  <c:v>109451467</c:v>
                </c:pt>
                <c:pt idx="4">
                  <c:v>151033336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308-82AE-352560D6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6062527"/>
        <c:axId val="816136335"/>
      </c:barChart>
      <c:catAx>
        <c:axId val="110606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16136335"/>
        <c:crosses val="autoZero"/>
        <c:auto val="1"/>
        <c:lblAlgn val="ctr"/>
        <c:lblOffset val="100"/>
        <c:noMultiLvlLbl val="0"/>
      </c:catAx>
      <c:valAx>
        <c:axId val="81613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60625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3689101137825"/>
          <c:y val="2.328569388350828E-2"/>
          <c:w val="0.84789968206669852"/>
          <c:h val="0.83719541595060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zaksięgowanych wydatków w 2024r. i 2025r.(certyfikacja)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0.00%</c:formatCode>
                <c:ptCount val="1"/>
                <c:pt idx="0">
                  <c:v>8.6199999999999999E-2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A-4EE5-B62A-BF31FA49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81071"/>
        <c:axId val="1205282031"/>
      </c:barChart>
      <c:catAx>
        <c:axId val="1205281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5282031"/>
        <c:crosses val="autoZero"/>
        <c:auto val="1"/>
        <c:lblAlgn val="ctr"/>
        <c:lblOffset val="100"/>
        <c:noMultiLvlLbl val="0"/>
      </c:catAx>
      <c:valAx>
        <c:axId val="1205282031"/>
        <c:scaling>
          <c:orientation val="minMax"/>
          <c:max val="0.18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5 717 160 625* tj. 72,24 % pochodzi z Europejskiego Funduszu Rozwoju Regionalnego i wydane zostanie na inwestycje o charakterze infrastrukturalnym</cx:pt>
          <cx:pt idx="1">509 618 947 EURO / 
2 196 457 662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0.16333</cdr:x>
      <cdr:y>0.4576</cdr:y>
    </cdr:from>
    <cdr:to>
      <cdr:x>0.25277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716260" y="2479750"/>
          <a:ext cx="939899" cy="370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769 </a:t>
          </a:r>
          <a:r>
            <a:rPr lang="pl-PL" sz="1100" b="1" dirty="0">
              <a:solidFill>
                <a:schemeClr val="bg1"/>
              </a:solidFill>
            </a:rPr>
            <a:t>umowy</a:t>
          </a: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633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0.47321</cdr:x>
      <cdr:y>0.76717</cdr:y>
    </cdr:from>
    <cdr:to>
      <cdr:x>0.55684</cdr:x>
      <cdr:y>0.83145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4972589" y="4157333"/>
          <a:ext cx="878801" cy="34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tx1"/>
              </a:solidFill>
            </a:rPr>
            <a:t>6</a:t>
          </a:r>
          <a:r>
            <a:rPr lang="pl-PL" sz="1100" b="1" dirty="0">
              <a:solidFill>
                <a:schemeClr val="tx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0.6125</cdr:x>
      <cdr:y>0.83146</cdr:y>
    </cdr:from>
    <cdr:to>
      <cdr:x>0.69372</cdr:x>
      <cdr:y>0.89734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36275" y="4505700"/>
          <a:ext cx="853477" cy="35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 </a:t>
          </a:r>
          <a:r>
            <a:rPr lang="pl-PL" b="1" dirty="0">
              <a:solidFill>
                <a:schemeClr val="bg1"/>
              </a:solidFill>
            </a:rPr>
            <a:t>66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0.7625</cdr:x>
      <cdr:y>0.83145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12557" y="4505676"/>
          <a:ext cx="868769" cy="378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64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0.3416</cdr:x>
      <cdr:y>0.40631</cdr:y>
    </cdr:from>
    <cdr:to>
      <cdr:x>0.42342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665002" y="2038290"/>
          <a:ext cx="877824" cy="308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17 umów</a:t>
          </a:r>
        </a:p>
      </cdr:txBody>
    </cdr:sp>
  </cdr:relSizeAnchor>
  <cdr:relSizeAnchor xmlns:cdr="http://schemas.openxmlformats.org/drawingml/2006/chartDrawing">
    <cdr:from>
      <cdr:x>0.48478</cdr:x>
      <cdr:y>0.37202</cdr:y>
    </cdr:from>
    <cdr:to>
      <cdr:x>0.52359</cdr:x>
      <cdr:y>0.45178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51991399-EC70-C2F3-CAED-EF8BA527B76A}"/>
            </a:ext>
          </a:extLst>
        </cdr:cNvPr>
        <cdr:cNvSpPr txBox="1"/>
      </cdr:nvSpPr>
      <cdr:spPr>
        <a:xfrm xmlns:a="http://schemas.openxmlformats.org/drawingml/2006/main">
          <a:off x="5201194" y="1866299"/>
          <a:ext cx="416382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umowy</a:t>
          </a:r>
        </a:p>
      </cdr:txBody>
    </cdr:sp>
  </cdr:relSizeAnchor>
  <cdr:relSizeAnchor xmlns:cdr="http://schemas.openxmlformats.org/drawingml/2006/chartDrawing">
    <cdr:from>
      <cdr:x>0.60921</cdr:x>
      <cdr:y>0.45917</cdr:y>
    </cdr:from>
    <cdr:to>
      <cdr:x>0.69444</cdr:x>
      <cdr:y>0.56775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6536218" y="2303466"/>
          <a:ext cx="914400" cy="544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11 umowy</a:t>
          </a:r>
        </a:p>
      </cdr:txBody>
    </cdr:sp>
  </cdr:relSizeAnchor>
  <cdr:relSizeAnchor xmlns:cdr="http://schemas.openxmlformats.org/drawingml/2006/chartDrawing">
    <cdr:from>
      <cdr:x>0.88024</cdr:x>
      <cdr:y>0.28054</cdr:y>
    </cdr:from>
    <cdr:to>
      <cdr:x>0.96906</cdr:x>
      <cdr:y>0.35892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9444010" y="1407355"/>
          <a:ext cx="952996" cy="393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umowy</a:t>
          </a:r>
        </a:p>
      </cdr:txBody>
    </cdr:sp>
  </cdr:relSizeAnchor>
  <cdr:relSizeAnchor xmlns:cdr="http://schemas.openxmlformats.org/drawingml/2006/chartDrawing">
    <cdr:from>
      <cdr:x>0.0791</cdr:x>
      <cdr:y>0.02353</cdr:y>
    </cdr:from>
    <cdr:to>
      <cdr:x>0.18165</cdr:x>
      <cdr:y>0.08551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F119730-F129-264C-63CB-3C7740D4862A}"/>
            </a:ext>
          </a:extLst>
        </cdr:cNvPr>
        <cdr:cNvSpPr txBox="1"/>
      </cdr:nvSpPr>
      <cdr:spPr>
        <a:xfrm xmlns:a="http://schemas.openxmlformats.org/drawingml/2006/main">
          <a:off x="848661" y="118050"/>
          <a:ext cx="1100255" cy="310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64 umów</a:t>
          </a:r>
        </a:p>
      </cdr:txBody>
    </cdr:sp>
  </cdr:relSizeAnchor>
  <cdr:relSizeAnchor xmlns:cdr="http://schemas.openxmlformats.org/drawingml/2006/chartDrawing">
    <cdr:from>
      <cdr:x>0.2291</cdr:x>
      <cdr:y>0.45917</cdr:y>
    </cdr:from>
    <cdr:to>
      <cdr:x>0.32541</cdr:x>
      <cdr:y>0.6682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2457994" y="2303467"/>
          <a:ext cx="1033272" cy="104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 umowa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0.74217</cdr:x>
      <cdr:y>0.37714</cdr:y>
    </cdr:from>
    <cdr:to>
      <cdr:x>0.84677</cdr:x>
      <cdr:y>0.56428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EE6EDAC1-73BC-DDA4-5920-694DFAD7BD4C}"/>
            </a:ext>
          </a:extLst>
        </cdr:cNvPr>
        <cdr:cNvSpPr txBox="1"/>
      </cdr:nvSpPr>
      <cdr:spPr>
        <a:xfrm xmlns:a="http://schemas.openxmlformats.org/drawingml/2006/main">
          <a:off x="7962712" y="1891986"/>
          <a:ext cx="1122249" cy="938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33 umowy</a:t>
          </a:r>
        </a:p>
      </cdr:txBody>
    </cdr:sp>
  </cdr:relSizeAnchor>
  <cdr:relSizeAnchor xmlns:cdr="http://schemas.openxmlformats.org/drawingml/2006/chartDrawing">
    <cdr:from>
      <cdr:x>0.33886</cdr:x>
      <cdr:y>0.10875</cdr:y>
    </cdr:from>
    <cdr:to>
      <cdr:x>0.43167</cdr:x>
      <cdr:y>0.29073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47CF14F-BCAC-85AA-B473-741A7AB663E2}"/>
            </a:ext>
          </a:extLst>
        </cdr:cNvPr>
        <cdr:cNvSpPr txBox="1"/>
      </cdr:nvSpPr>
      <cdr:spPr>
        <a:xfrm xmlns:a="http://schemas.openxmlformats.org/drawingml/2006/main">
          <a:off x="3338716" y="546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0.54215</cdr:x>
      <cdr:y>0.41235</cdr:y>
    </cdr:from>
    <cdr:to>
      <cdr:x>0.66855</cdr:x>
      <cdr:y>0.48076</cdr:y>
    </cdr:to>
    <cdr:sp macro="" textlink="">
      <cdr:nvSpPr>
        <cdr:cNvPr id="15" name="pole tekstowe 14">
          <a:extLst xmlns:a="http://schemas.openxmlformats.org/drawingml/2006/main">
            <a:ext uri="{FF2B5EF4-FFF2-40B4-BE49-F238E27FC236}">
              <a16:creationId xmlns:a16="http://schemas.microsoft.com/office/drawing/2014/main" id="{680367EE-72DC-3B13-C67F-31077A5181A2}"/>
            </a:ext>
          </a:extLst>
        </cdr:cNvPr>
        <cdr:cNvSpPr txBox="1"/>
      </cdr:nvSpPr>
      <cdr:spPr>
        <a:xfrm xmlns:a="http://schemas.openxmlformats.org/drawingml/2006/main">
          <a:off x="5341688" y="1889760"/>
          <a:ext cx="1245326" cy="31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0.33576</cdr:x>
      <cdr:y>0.01494</cdr:y>
    </cdr:from>
    <cdr:to>
      <cdr:x>0.41531</cdr:x>
      <cdr:y>0.12181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3308132" y="68166"/>
          <a:ext cx="783772" cy="4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400" b="1" kern="12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0.50811</cdr:x>
      <cdr:y>0.32028</cdr:y>
    </cdr:from>
    <cdr:to>
      <cdr:x>0.59827</cdr:x>
      <cdr:y>0.38326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12D999FB-F627-C07A-49DC-7227C19D06D7}"/>
            </a:ext>
          </a:extLst>
        </cdr:cNvPr>
        <cdr:cNvSpPr txBox="1"/>
      </cdr:nvSpPr>
      <cdr:spPr>
        <a:xfrm xmlns:a="http://schemas.openxmlformats.org/drawingml/2006/main">
          <a:off x="5006304" y="1461538"/>
          <a:ext cx="888275" cy="2873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0.53817</cdr:x>
      <cdr:y>0.30883</cdr:y>
    </cdr:from>
    <cdr:to>
      <cdr:x>0.63009</cdr:x>
      <cdr:y>0.35845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156730DF-D2CE-D34A-19BF-08DC49C1252D}"/>
            </a:ext>
          </a:extLst>
        </cdr:cNvPr>
        <cdr:cNvSpPr txBox="1"/>
      </cdr:nvSpPr>
      <cdr:spPr>
        <a:xfrm xmlns:a="http://schemas.openxmlformats.org/drawingml/2006/main">
          <a:off x="5302395" y="1409286"/>
          <a:ext cx="905691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0.36656</cdr:x>
      <cdr:y>0.22787</cdr:y>
    </cdr:from>
    <cdr:to>
      <cdr:x>0.59915</cdr:x>
      <cdr:y>0.37181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2F9A31D3-E61B-A8D1-D6DF-F89E62A715DF}"/>
            </a:ext>
          </a:extLst>
        </cdr:cNvPr>
        <cdr:cNvSpPr txBox="1"/>
      </cdr:nvSpPr>
      <cdr:spPr>
        <a:xfrm xmlns:a="http://schemas.openxmlformats.org/drawingml/2006/main">
          <a:off x="3611626" y="1039836"/>
          <a:ext cx="2291635" cy="656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5 umów</a:t>
          </a:r>
        </a:p>
      </cdr:txBody>
    </cdr:sp>
  </cdr:relSizeAnchor>
  <cdr:relSizeAnchor xmlns:cdr="http://schemas.openxmlformats.org/drawingml/2006/chartDrawing">
    <cdr:from>
      <cdr:x>0.62655</cdr:x>
      <cdr:y>0.36799</cdr:y>
    </cdr:from>
    <cdr:to>
      <cdr:x>0.70699</cdr:x>
      <cdr:y>0.41761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3DB64F4E-CA66-69FD-FE7F-95D82AB467D4}"/>
            </a:ext>
          </a:extLst>
        </cdr:cNvPr>
        <cdr:cNvSpPr txBox="1"/>
      </cdr:nvSpPr>
      <cdr:spPr>
        <a:xfrm xmlns:a="http://schemas.openxmlformats.org/drawingml/2006/main">
          <a:off x="6173254" y="1679252"/>
          <a:ext cx="792479" cy="226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0.66368</cdr:x>
      <cdr:y>0.13898</cdr:y>
    </cdr:from>
    <cdr:to>
      <cdr:x>0.7609</cdr:x>
      <cdr:y>0.19814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54E47D15-454A-3AC5-91D8-861435A4CFF0}"/>
            </a:ext>
          </a:extLst>
        </cdr:cNvPr>
        <cdr:cNvSpPr txBox="1"/>
      </cdr:nvSpPr>
      <cdr:spPr>
        <a:xfrm xmlns:a="http://schemas.openxmlformats.org/drawingml/2006/main">
          <a:off x="6539060" y="634206"/>
          <a:ext cx="957883" cy="269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400" b="1" kern="12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0.75982</cdr:x>
      <cdr:y>0.47438</cdr:y>
    </cdr:from>
    <cdr:to>
      <cdr:x>0.85263</cdr:x>
      <cdr:y>0.67477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81D15B0E-881E-579B-63EE-AB65F5B13823}"/>
            </a:ext>
          </a:extLst>
        </cdr:cNvPr>
        <cdr:cNvSpPr txBox="1"/>
      </cdr:nvSpPr>
      <cdr:spPr>
        <a:xfrm xmlns:a="http://schemas.openxmlformats.org/drawingml/2006/main">
          <a:off x="7486340" y="21647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0.20844</cdr:x>
      <cdr:y>0.25437</cdr:y>
    </cdr:from>
    <cdr:to>
      <cdr:x>0.39588</cdr:x>
      <cdr:y>0.47158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1A4FAF4-1820-9943-DE50-0E963844D29E}"/>
            </a:ext>
          </a:extLst>
        </cdr:cNvPr>
        <cdr:cNvSpPr txBox="1"/>
      </cdr:nvSpPr>
      <cdr:spPr>
        <a:xfrm xmlns:a="http://schemas.openxmlformats.org/drawingml/2006/main">
          <a:off x="1682639" y="968829"/>
          <a:ext cx="1513114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0.52533</cdr:x>
      <cdr:y>0.60591</cdr:y>
    </cdr:from>
    <cdr:to>
      <cdr:x>0.58467</cdr:x>
      <cdr:y>0.69165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D46B64D-65EB-A707-0B4E-C297F3B2B0C1}"/>
            </a:ext>
          </a:extLst>
        </cdr:cNvPr>
        <cdr:cNvSpPr txBox="1"/>
      </cdr:nvSpPr>
      <cdr:spPr>
        <a:xfrm xmlns:a="http://schemas.openxmlformats.org/drawingml/2006/main">
          <a:off x="4240782" y="2307772"/>
          <a:ext cx="478971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0.47032</cdr:x>
      <cdr:y>0.59765</cdr:y>
    </cdr:from>
    <cdr:to>
      <cdr:x>0.65649</cdr:x>
      <cdr:y>0.66964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888F0FD3-FA3F-D3EC-3FF7-0C38964DF1CA}"/>
            </a:ext>
          </a:extLst>
        </cdr:cNvPr>
        <cdr:cNvSpPr txBox="1"/>
      </cdr:nvSpPr>
      <cdr:spPr>
        <a:xfrm xmlns:a="http://schemas.openxmlformats.org/drawingml/2006/main">
          <a:off x="4262555" y="2439786"/>
          <a:ext cx="16872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900" b="1" dirty="0"/>
        </a:p>
      </cdr:txBody>
    </cdr:sp>
  </cdr:relSizeAnchor>
  <cdr:relSizeAnchor xmlns:cdr="http://schemas.openxmlformats.org/drawingml/2006/chartDrawing">
    <cdr:from>
      <cdr:x>0.88673</cdr:x>
      <cdr:y>0.75992</cdr:y>
    </cdr:from>
    <cdr:to>
      <cdr:x>1</cdr:x>
      <cdr:y>1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119B14D8-2CD1-C591-8656-A68A97B10A63}"/>
            </a:ext>
          </a:extLst>
        </cdr:cNvPr>
        <cdr:cNvSpPr txBox="1"/>
      </cdr:nvSpPr>
      <cdr:spPr>
        <a:xfrm xmlns:a="http://schemas.openxmlformats.org/drawingml/2006/main">
          <a:off x="7190811" y="29935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0.83185</cdr:x>
      <cdr:y>0.74164</cdr:y>
    </cdr:from>
    <cdr:to>
      <cdr:x>1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7AF45F77-A5CA-F6B1-C639-221007E5BBB3}"/>
            </a:ext>
          </a:extLst>
        </cdr:cNvPr>
        <cdr:cNvSpPr txBox="1"/>
      </cdr:nvSpPr>
      <cdr:spPr>
        <a:xfrm xmlns:a="http://schemas.openxmlformats.org/drawingml/2006/main">
          <a:off x="7539154" y="3027615"/>
          <a:ext cx="1523999" cy="1054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0.14008</cdr:x>
      <cdr:y>0.2071</cdr:y>
    </cdr:from>
    <cdr:to>
      <cdr:x>0.31174</cdr:x>
      <cdr:y>0.26612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AE72BAF-D320-44DE-558E-EE036868C313}"/>
            </a:ext>
          </a:extLst>
        </cdr:cNvPr>
        <cdr:cNvSpPr txBox="1"/>
      </cdr:nvSpPr>
      <cdr:spPr>
        <a:xfrm xmlns:a="http://schemas.openxmlformats.org/drawingml/2006/main">
          <a:off x="753291" y="825129"/>
          <a:ext cx="923109" cy="235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06.10.2025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865119"/>
            <a:ext cx="9031311" cy="215477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dirty="0"/>
              <a:t>Komitet Monitorujący w dniu 09.10.2025 r. </a:t>
            </a:r>
            <a:r>
              <a:rPr lang="pl-PL" sz="1400" dirty="0"/>
              <a:t>(stan na dzień 30.09.2025 r.)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03844539"/>
                  </p:ext>
                </p:extLst>
              </p:nvPr>
            </p:nvGraphicFramePr>
            <p:xfrm>
              <a:off x="1436914" y="1478845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6914" y="1478845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245271" y="2736502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EFRR</a:t>
            </a:r>
          </a:p>
          <a:p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72,2%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5 663 437 886*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EFS+</a:t>
            </a:r>
          </a:p>
          <a:p>
            <a:pPr algn="r"/>
            <a:r>
              <a:rPr lang="pl-P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27,8%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2 175 818 094 PLN*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738049" y="6269952"/>
            <a:ext cx="853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/>
              <a:t>*1 EUR (kurs na podstawie danych ECB) na 29.09.2025 r. = 4,2695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584052" y="6507740"/>
            <a:ext cx="1169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6531"/>
            <a:ext cx="9852728" cy="111469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>
                <a:highlight>
                  <a:srgbClr val="FFFFFF"/>
                </a:highlight>
              </a:rPr>
              <a:t>Alokacja dla Programu</a:t>
            </a:r>
            <a:endParaRPr lang="pl-PL" sz="20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409303"/>
            <a:ext cx="9852728" cy="853439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highlight>
                  <a:srgbClr val="FFFFFF"/>
                </a:highlight>
              </a:rPr>
              <a:t>Alokacja w podziale na priorytety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247378"/>
              </p:ext>
            </p:extLst>
          </p:nvPr>
        </p:nvGraphicFramePr>
        <p:xfrm>
          <a:off x="1026567" y="1262742"/>
          <a:ext cx="10135682" cy="494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-68211" y="6448697"/>
            <a:ext cx="1444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1904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6270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w zakresie EFRR i EFS +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  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584411"/>
              </p:ext>
            </p:extLst>
          </p:nvPr>
        </p:nvGraphicFramePr>
        <p:xfrm>
          <a:off x="244711" y="1685545"/>
          <a:ext cx="6346373" cy="4256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681" y="6568440"/>
            <a:ext cx="1053738" cy="187236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4233900"/>
              </p:ext>
            </p:extLst>
          </p:nvPr>
        </p:nvGraphicFramePr>
        <p:xfrm>
          <a:off x="6749143" y="1774372"/>
          <a:ext cx="4691742" cy="438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0189740-B81A-DCE9-C5FC-AA3A06C42A01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w FEdKP w podziale na IZ/IP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324409"/>
              </p:ext>
            </p:extLst>
          </p:nvPr>
        </p:nvGraphicFramePr>
        <p:xfrm>
          <a:off x="513134" y="893638"/>
          <a:ext cx="10508207" cy="541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57AE84-7B61-AEEA-C015-8C03C5DCAF37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592B1EC-C70D-F354-2633-4574D6774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49464"/>
              </p:ext>
            </p:extLst>
          </p:nvPr>
        </p:nvGraphicFramePr>
        <p:xfrm>
          <a:off x="431510" y="1253550"/>
          <a:ext cx="10728960" cy="5016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A1FB86-E7B4-F36D-B60F-FF08A3144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0C5F70DF-6B7C-BCD1-FFFE-00651B2A0FF8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A543CE-D8FE-6658-9125-7DE39EDC8D53}"/>
              </a:ext>
            </a:extLst>
          </p:cNvPr>
          <p:cNvSpPr txBox="1"/>
          <p:nvPr/>
        </p:nvSpPr>
        <p:spPr>
          <a:xfrm>
            <a:off x="4693920" y="853440"/>
            <a:ext cx="3712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IZ</a:t>
            </a:r>
          </a:p>
        </p:txBody>
      </p:sp>
    </p:spTree>
    <p:extLst>
      <p:ext uri="{BB962C8B-B14F-4D97-AF65-F5344CB8AC3E}">
        <p14:creationId xmlns:p14="http://schemas.microsoft.com/office/powerpoint/2010/main" val="337865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851-D23F-5496-4E0E-872D30D7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25224E9-09CC-EBBD-2D5C-CB040FC80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893534"/>
              </p:ext>
            </p:extLst>
          </p:nvPr>
        </p:nvGraphicFramePr>
        <p:xfrm>
          <a:off x="356870" y="1456476"/>
          <a:ext cx="9852727" cy="4563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0E933A5-7A21-5038-0943-58348E2DE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7397F74E-BA07-EA2A-9607-8B58264C3D55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7A508AB-D0E5-9ADD-5726-390A4C3ADBD7}"/>
              </a:ext>
            </a:extLst>
          </p:cNvPr>
          <p:cNvSpPr txBox="1"/>
          <p:nvPr/>
        </p:nvSpPr>
        <p:spPr>
          <a:xfrm>
            <a:off x="4377964" y="838232"/>
            <a:ext cx="3723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IP</a:t>
            </a:r>
          </a:p>
        </p:txBody>
      </p:sp>
    </p:spTree>
    <p:extLst>
      <p:ext uri="{BB962C8B-B14F-4D97-AF65-F5344CB8AC3E}">
        <p14:creationId xmlns:p14="http://schemas.microsoft.com/office/powerpoint/2010/main" val="393592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161E1-009F-CE08-073C-D35496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8" y="816316"/>
            <a:ext cx="10678511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 w </a:t>
            </a:r>
            <a:r>
              <a:rPr lang="pl-PL" sz="2000" dirty="0" err="1">
                <a:highlight>
                  <a:srgbClr val="FFFFFF"/>
                </a:highlight>
              </a:rPr>
              <a:t>FEdKP</a:t>
            </a:r>
            <a:r>
              <a:rPr lang="pl-PL" sz="2000" dirty="0">
                <a:highlight>
                  <a:srgbClr val="FFFFFF"/>
                </a:highlight>
              </a:rPr>
              <a:t> w podziale na EFRR i EFS+</a:t>
            </a:r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6D4FCFC3-4863-2257-0A9A-B0618FE07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714001"/>
              </p:ext>
            </p:extLst>
          </p:nvPr>
        </p:nvGraphicFramePr>
        <p:xfrm>
          <a:off x="1169988" y="1795463"/>
          <a:ext cx="9852025" cy="424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DCA478-DF9D-6B60-86E7-97BAC0431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835" y="6574972"/>
            <a:ext cx="1071153" cy="200297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  <a:p>
            <a:r>
              <a:rPr lang="pl-PL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6D985D-9C5D-17AA-1BE7-DE5A87340DFE}"/>
              </a:ext>
            </a:extLst>
          </p:cNvPr>
          <p:cNvSpPr txBox="1"/>
          <p:nvPr/>
        </p:nvSpPr>
        <p:spPr>
          <a:xfrm>
            <a:off x="10824755" y="6339840"/>
            <a:ext cx="391886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802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B65752-4754-A587-EFEB-F8A70C97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742549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w FEdKP w podziale na IZ/IP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882835-8C20-207A-ADBF-AB751F606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125" y="6494499"/>
            <a:ext cx="1231537" cy="163293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BA743101-81E4-DEA2-94CC-CD06B09EA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7615621"/>
              </p:ext>
            </p:extLst>
          </p:nvPr>
        </p:nvGraphicFramePr>
        <p:xfrm>
          <a:off x="1257662" y="1722306"/>
          <a:ext cx="8974910" cy="434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8E729CD5-07F9-E420-5455-309C6860545F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7753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5521BC-1974-3F39-9BB2-8837C15B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788"/>
            <a:ext cx="12192000" cy="1306338"/>
          </a:xfrm>
        </p:spPr>
        <p:txBody>
          <a:bodyPr>
            <a:noAutofit/>
          </a:bodyPr>
          <a:lstStyle/>
          <a:p>
            <a:pPr algn="ctr"/>
            <a:r>
              <a:rPr lang="pl-PL" sz="1600" dirty="0">
                <a:highlight>
                  <a:srgbClr val="FFFFFF"/>
                </a:highlight>
              </a:rPr>
              <a:t>Stan realizacji (podpisane umowy o dofinansowanie, wnioski o płatność) księgowanie wydatków</a:t>
            </a:r>
            <a:br>
              <a:rPr lang="pl-PL" sz="1600" dirty="0">
                <a:highlight>
                  <a:srgbClr val="FFFFFF"/>
                </a:highlight>
              </a:rPr>
            </a:br>
            <a:r>
              <a:rPr lang="pl-PL" sz="1600" dirty="0">
                <a:highlight>
                  <a:srgbClr val="FFFFFF"/>
                </a:highlight>
              </a:rPr>
              <a:t>oraz % wykorzystanej alokacji </a:t>
            </a:r>
            <a:r>
              <a:rPr lang="pl-PL" sz="1600" dirty="0" err="1">
                <a:highlight>
                  <a:srgbClr val="FFFFFF"/>
                </a:highlight>
              </a:rPr>
              <a:t>FEdKP</a:t>
            </a:r>
            <a:r>
              <a:rPr lang="pl-PL" sz="1600" dirty="0">
                <a:highlight>
                  <a:srgbClr val="FFFFFF"/>
                </a:highlight>
              </a:rPr>
              <a:t> 2021-2027 w podziale na priorytety narastająco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CD53D-D696-3F1E-791C-4AFBFC0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538012"/>
            <a:ext cx="4906730" cy="348343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CST2021/Departament Zarządzania Funduszami Europejskimi dla Kujaw i Pomorz</a:t>
            </a:r>
            <a:r>
              <a:rPr lang="pl-PL" sz="1000" b="1" dirty="0"/>
              <a:t>a</a:t>
            </a:r>
          </a:p>
          <a:p>
            <a:pPr algn="r"/>
            <a:endParaRPr lang="pl-PL" sz="1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65AA82D-D24C-FC72-45A7-CD566DE879A2}"/>
              </a:ext>
            </a:extLst>
          </p:cNvPr>
          <p:cNvSpPr txBox="1"/>
          <p:nvPr/>
        </p:nvSpPr>
        <p:spPr>
          <a:xfrm>
            <a:off x="10824754" y="6383381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00409B3-63B4-177F-887F-D66F335B7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9" y="1165043"/>
            <a:ext cx="11971082" cy="521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6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01046-A66B-B86E-21E3-7F2ACD9D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594361"/>
            <a:ext cx="9852728" cy="557784"/>
          </a:xfrm>
        </p:spPr>
        <p:txBody>
          <a:bodyPr>
            <a:normAutofit/>
          </a:bodyPr>
          <a:lstStyle/>
          <a:p>
            <a:pPr algn="ctr"/>
            <a:r>
              <a:rPr lang="pl-PL" sz="1800" dirty="0">
                <a:highlight>
                  <a:srgbClr val="FFFFFF"/>
                </a:highlight>
              </a:rPr>
              <a:t>Realizacja Polityki Terytorialnej w </a:t>
            </a:r>
            <a:r>
              <a:rPr lang="pl-PL" sz="1800" dirty="0" err="1">
                <a:highlight>
                  <a:srgbClr val="FFFFFF"/>
                </a:highlight>
              </a:rPr>
              <a:t>FEdKP</a:t>
            </a:r>
            <a:r>
              <a:rPr lang="pl-PL" sz="1800" dirty="0">
                <a:highlight>
                  <a:srgbClr val="FFFFFF"/>
                </a:highlight>
              </a:rPr>
              <a:t>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411102-D08E-F22C-E63F-408A020E3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4BC218-F91D-5A2F-4CD3-56FCB4D61E64}"/>
              </a:ext>
            </a:extLst>
          </p:cNvPr>
          <p:cNvSpPr txBox="1"/>
          <p:nvPr/>
        </p:nvSpPr>
        <p:spPr>
          <a:xfrm>
            <a:off x="178961" y="6612072"/>
            <a:ext cx="499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CST2021/Departament Zarządzania Funduszami Europejskimi dla Kujaw i Pomorza</a:t>
            </a:r>
          </a:p>
          <a:p>
            <a:endParaRPr lang="pl-PL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4EB5B2C-CAD7-15EF-FE56-21D960790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44040"/>
              </p:ext>
            </p:extLst>
          </p:nvPr>
        </p:nvGraphicFramePr>
        <p:xfrm>
          <a:off x="304800" y="5215378"/>
          <a:ext cx="7768047" cy="1396694"/>
        </p:xfrm>
        <a:graphic>
          <a:graphicData uri="http://schemas.openxmlformats.org/drawingml/2006/table">
            <a:tbl>
              <a:tblPr/>
              <a:tblGrid>
                <a:gridCol w="1312719">
                  <a:extLst>
                    <a:ext uri="{9D8B030D-6E8A-4147-A177-3AD203B41FA5}">
                      <a16:colId xmlns:a16="http://schemas.microsoft.com/office/drawing/2014/main" val="511034586"/>
                    </a:ext>
                  </a:extLst>
                </a:gridCol>
                <a:gridCol w="6455328">
                  <a:extLst>
                    <a:ext uri="{9D8B030D-6E8A-4147-A177-3AD203B41FA5}">
                      <a16:colId xmlns:a16="http://schemas.microsoft.com/office/drawing/2014/main" val="4140526483"/>
                    </a:ext>
                  </a:extLst>
                </a:gridCol>
              </a:tblGrid>
              <a:tr h="208754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700" b="1" i="0" u="sng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działania w których realizowane są projekty dotyczące Polityki Terytorialnej </a:t>
                      </a:r>
                      <a:r>
                        <a:rPr lang="pl-PL" sz="700" b="1" i="0" u="sng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FEdKP</a:t>
                      </a:r>
                      <a:r>
                        <a:rPr lang="pl-PL" sz="700" b="1" i="0" u="sng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2021-2027:</a:t>
                      </a: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3559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BydOF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/</a:t>
                      </a:r>
                      <a:r>
                        <a:rPr lang="pl-PL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</a:t>
                      </a:r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2.01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61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 BydOF: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1.05, 2.02, 2.06, 2.10, 3.01, 5.01, 5.03, 5.06, 5.09, 6.01, 6.03, 6.05, 8.09, 8.12, 8.15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604450"/>
                  </a:ext>
                </a:extLst>
              </a:tr>
              <a:tr h="170748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ZITy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1.06, 2.03, 2.07, 2.11, 3.02, 5.02, 5.04, 5.07, 5.10, 5.11, 6.02, 6.04, 6.06, 6.10, 8.10, 8.13, 8.16 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377344"/>
                  </a:ext>
                </a:extLst>
              </a:tr>
              <a:tr h="231871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OPPT: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1D1B10"/>
                          </a:solidFill>
                          <a:effectLst/>
                          <a:latin typeface="Lato" panose="020F0502020204030203" pitchFamily="34" charset="0"/>
                        </a:rPr>
                        <a:t>1.08, 2.17, 2.18, 2.19, 2.20, 3.03, 5.12, 5.13, 5.14, 5.15, 5.16, 6.13, 6.14, 6.15, 6.16, 8.26, 8.27, 8.28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14435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RLKS: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D0D0D"/>
                          </a:solidFill>
                          <a:effectLst/>
                          <a:latin typeface="Lato" panose="020F0502020204030203" pitchFamily="34" charset="0"/>
                        </a:rPr>
                        <a:t>7.01, 7.02, 7.03, 7.04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38256"/>
                  </a:ext>
                </a:extLst>
              </a:tr>
              <a:tr h="2619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PT (rewitalizacja i uzdrowiska):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5.05, 5.08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2199"/>
                  </a:ext>
                </a:extLst>
              </a:tr>
            </a:tbl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id="{512134CB-99F5-5546-D017-30DE286DC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3" y="1371600"/>
            <a:ext cx="12013039" cy="372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1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7A850-3185-16E8-FC71-69F8B558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429768"/>
            <a:ext cx="9852728" cy="5138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Księgowanie wydatków w ramach </a:t>
            </a:r>
            <a:r>
              <a:rPr lang="pl-P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FEdKP</a:t>
            </a:r>
            <a: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2021-2027 </a:t>
            </a:r>
            <a:br>
              <a:rPr lang="pl-PL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CE68253-6AB7-CAEB-56FC-E63E07B525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69636" y="1061049"/>
          <a:ext cx="9561625" cy="4330463"/>
        </p:xfrm>
        <a:graphic>
          <a:graphicData uri="http://schemas.openxmlformats.org/drawingml/2006/table">
            <a:tbl>
              <a:tblPr/>
              <a:tblGrid>
                <a:gridCol w="3194633">
                  <a:extLst>
                    <a:ext uri="{9D8B030D-6E8A-4147-A177-3AD203B41FA5}">
                      <a16:colId xmlns:a16="http://schemas.microsoft.com/office/drawing/2014/main" val="3262923559"/>
                    </a:ext>
                  </a:extLst>
                </a:gridCol>
                <a:gridCol w="3197816">
                  <a:extLst>
                    <a:ext uri="{9D8B030D-6E8A-4147-A177-3AD203B41FA5}">
                      <a16:colId xmlns:a16="http://schemas.microsoft.com/office/drawing/2014/main" val="3382941728"/>
                    </a:ext>
                  </a:extLst>
                </a:gridCol>
                <a:gridCol w="1056392">
                  <a:extLst>
                    <a:ext uri="{9D8B030D-6E8A-4147-A177-3AD203B41FA5}">
                      <a16:colId xmlns:a16="http://schemas.microsoft.com/office/drawing/2014/main" val="290193212"/>
                    </a:ext>
                  </a:extLst>
                </a:gridCol>
                <a:gridCol w="1056392">
                  <a:extLst>
                    <a:ext uri="{9D8B030D-6E8A-4147-A177-3AD203B41FA5}">
                      <a16:colId xmlns:a16="http://schemas.microsoft.com/office/drawing/2014/main" val="515694591"/>
                    </a:ext>
                  </a:extLst>
                </a:gridCol>
                <a:gridCol w="1056392">
                  <a:extLst>
                    <a:ext uri="{9D8B030D-6E8A-4147-A177-3AD203B41FA5}">
                      <a16:colId xmlns:a16="http://schemas.microsoft.com/office/drawing/2014/main" val="2117651550"/>
                    </a:ext>
                  </a:extLst>
                </a:gridCol>
              </a:tblGrid>
              <a:tr h="180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1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Wkład UE w mln EURO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9552"/>
                  </a:ext>
                </a:extLst>
              </a:tr>
              <a:tr h="1947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075" marR="7075" marT="70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93569"/>
                  </a:ext>
                </a:extLst>
              </a:tr>
              <a:tr h="3375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Księgowanie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Certyfikacja/księgowanie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100,41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57,85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158,26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333856"/>
                  </a:ext>
                </a:extLst>
              </a:tr>
              <a:tr h="1357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33881"/>
                  </a:ext>
                </a:extLst>
              </a:tr>
              <a:tr h="28849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Wartość programu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1 326,49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509,62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1 836,11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911387"/>
                  </a:ext>
                </a:extLst>
              </a:tr>
              <a:tr h="33033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programu (rzeczywiste)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7,57%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11,35%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8,62%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197655"/>
                  </a:ext>
                </a:extLst>
              </a:tr>
              <a:tr h="1514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942214"/>
                  </a:ext>
                </a:extLst>
              </a:tr>
              <a:tr h="288498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2025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105,37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136,20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555536"/>
                  </a:ext>
                </a:extLst>
              </a:tr>
              <a:tr h="2884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7,94%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6,05%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7,42%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596166"/>
                  </a:ext>
                </a:extLst>
              </a:tr>
              <a:tr h="43274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prognozy 2025 (rzeczywisty)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35,85%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76,80%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45,12%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182678"/>
                  </a:ext>
                </a:extLst>
              </a:tr>
              <a:tr h="2884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2026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217,64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300,88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056735"/>
                  </a:ext>
                </a:extLst>
              </a:tr>
              <a:tr h="2884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16,41%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16,33%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16,39%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419737"/>
                  </a:ext>
                </a:extLst>
              </a:tr>
              <a:tr h="1442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75" marR="7075" marT="70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766483"/>
                  </a:ext>
                </a:extLst>
              </a:tr>
              <a:tr h="288498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</a:t>
                      </a:r>
                      <a:r>
                        <a:rPr lang="pl-PL" sz="1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narastająco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na 2025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165,24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63,48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228,72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051053"/>
                  </a:ext>
                </a:extLst>
              </a:tr>
              <a:tr h="2884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274253"/>
                  </a:ext>
                </a:extLst>
              </a:tr>
              <a:tr h="403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n+3 narastająco na 2025 (rzeczywisty)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60,76%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91,13%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69,19%</a:t>
                      </a:r>
                    </a:p>
                  </a:txBody>
                  <a:tcPr marL="7075" marR="7075" marT="70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384272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F18BDFFD-0D42-8F24-88D7-0EE2D9B9B765}"/>
              </a:ext>
            </a:extLst>
          </p:cNvPr>
          <p:cNvSpPr txBox="1"/>
          <p:nvPr/>
        </p:nvSpPr>
        <p:spPr>
          <a:xfrm>
            <a:off x="1169636" y="5555411"/>
            <a:ext cx="9561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002060"/>
                </a:solidFill>
              </a:rPr>
              <a:t>Potencjał</a:t>
            </a:r>
            <a:r>
              <a:rPr lang="pl-PL" sz="1400" dirty="0">
                <a:solidFill>
                  <a:srgbClr val="002060"/>
                </a:solidFill>
              </a:rPr>
              <a:t> (Deklaracje zatwierdzone i w trakcie weryfikacji) :  EFRR 25,84 mln EURO i EFS 23,47 mln EURO</a:t>
            </a:r>
          </a:p>
          <a:p>
            <a:r>
              <a:rPr lang="pl-PL" sz="1400" b="1" dirty="0">
                <a:solidFill>
                  <a:srgbClr val="002060"/>
                </a:solidFill>
              </a:rPr>
              <a:t>Planowane wykonanie przy uwzględnieniu potencjału:</a:t>
            </a:r>
          </a:p>
          <a:p>
            <a:r>
              <a:rPr lang="pl-PL" sz="1400" dirty="0">
                <a:solidFill>
                  <a:srgbClr val="002060"/>
                </a:solidFill>
              </a:rPr>
              <a:t>Programu </a:t>
            </a:r>
            <a:r>
              <a:rPr lang="pl-PL" sz="1400" b="1" dirty="0">
                <a:solidFill>
                  <a:srgbClr val="002060"/>
                </a:solidFill>
              </a:rPr>
              <a:t>11,30%</a:t>
            </a:r>
          </a:p>
          <a:p>
            <a:r>
              <a:rPr lang="pl-PL" sz="1400" dirty="0">
                <a:solidFill>
                  <a:srgbClr val="002060"/>
                </a:solidFill>
              </a:rPr>
              <a:t>N+3 narastająco na 2025 </a:t>
            </a:r>
            <a:r>
              <a:rPr lang="pl-PL" sz="1400" b="1" dirty="0">
                <a:solidFill>
                  <a:srgbClr val="002060"/>
                </a:solidFill>
              </a:rPr>
              <a:t>90,75%</a:t>
            </a:r>
          </a:p>
        </p:txBody>
      </p:sp>
    </p:spTree>
    <p:extLst>
      <p:ext uri="{BB962C8B-B14F-4D97-AF65-F5344CB8AC3E}">
        <p14:creationId xmlns:p14="http://schemas.microsoft.com/office/powerpoint/2010/main" val="3409887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B90607-12AE-91AE-33AD-E054E9607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2274C-A707-424E-89CE-09C7885957F7}"/>
              </a:ext>
            </a:extLst>
          </p:cNvPr>
          <p:cNvSpPr txBox="1"/>
          <p:nvPr/>
        </p:nvSpPr>
        <p:spPr>
          <a:xfrm>
            <a:off x="1567544" y="870857"/>
            <a:ext cx="945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Postęp w realizacji FEdKP 2021-2027 - % wykorzystanej alokacji Programu we wnioskach przekazanych do KE (księgowanie wydatków)</a:t>
            </a:r>
            <a:endParaRPr lang="pl-PL" sz="2000" dirty="0">
              <a:solidFill>
                <a:schemeClr val="tx2"/>
              </a:solidFill>
              <a:highlight>
                <a:srgbClr val="FFFFFF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1FEB0DD0-58BA-00D5-CEBF-B5ACF71CB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70327"/>
              </p:ext>
            </p:extLst>
          </p:nvPr>
        </p:nvGraphicFramePr>
        <p:xfrm>
          <a:off x="3479074" y="2100951"/>
          <a:ext cx="5377543" cy="398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4BA05E9-F203-6071-4F3E-D19580B9A597}"/>
              </a:ext>
            </a:extLst>
          </p:cNvPr>
          <p:cNvCxnSpPr/>
          <p:nvPr/>
        </p:nvCxnSpPr>
        <p:spPr>
          <a:xfrm>
            <a:off x="4136571" y="3257006"/>
            <a:ext cx="4632960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C6C979-89F1-1E8A-1352-F0B0E06F9592}"/>
              </a:ext>
            </a:extLst>
          </p:cNvPr>
          <p:cNvSpPr txBox="1"/>
          <p:nvPr/>
        </p:nvSpPr>
        <p:spPr>
          <a:xfrm>
            <a:off x="4223656" y="2887674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33CC33"/>
                </a:solidFill>
              </a:rPr>
              <a:t>n+3 dla 2025r. 12,46 %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660614-3224-D007-4AFB-52429B864F08}"/>
              </a:ext>
            </a:extLst>
          </p:cNvPr>
          <p:cNvSpPr txBox="1"/>
          <p:nvPr/>
        </p:nvSpPr>
        <p:spPr>
          <a:xfrm>
            <a:off x="-88565" y="6449915"/>
            <a:ext cx="13476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20381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883517A-B86E-DE65-9DC1-9CFA25DB9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C903A4D-469A-CE18-70C5-5E95ADBACF8A}"/>
              </a:ext>
            </a:extLst>
          </p:cNvPr>
          <p:cNvSpPr txBox="1"/>
          <p:nvPr/>
        </p:nvSpPr>
        <p:spPr>
          <a:xfrm>
            <a:off x="162605" y="393192"/>
            <a:ext cx="11942064" cy="7419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Realizacja Funduszy Europejskich dla województw na lata 2021-2027 </a:t>
            </a:r>
            <a:b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0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B1EFB5-DCDF-92D7-0184-BF281E6577BD}"/>
              </a:ext>
            </a:extLst>
          </p:cNvPr>
          <p:cNvSpPr txBox="1"/>
          <p:nvPr/>
        </p:nvSpPr>
        <p:spPr>
          <a:xfrm>
            <a:off x="87331" y="6368268"/>
            <a:ext cx="11424965" cy="489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algn="l"/>
            <a:r>
              <a:rPr lang="pl-PL" sz="1000" dirty="0">
                <a:latin typeface="+mn-lt"/>
              </a:rPr>
              <a:t>źródło: CST2021, Departament Zarządzania Funduszami Europejskimi dla Kujaw i Pomorza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25AF04-4F41-4C55-FEE1-8130EAA9B8EA}"/>
              </a:ext>
            </a:extLst>
          </p:cNvPr>
          <p:cNvSpPr txBox="1"/>
          <p:nvPr/>
        </p:nvSpPr>
        <p:spPr>
          <a:xfrm>
            <a:off x="290512" y="6041830"/>
            <a:ext cx="86802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b="1" dirty="0"/>
              <a:t>*region lepiej rozwinięty (dotyczy warszawskiego stołecznego i mazowieckiego regionalnego łącznie)</a:t>
            </a:r>
          </a:p>
          <a:p>
            <a:r>
              <a:rPr lang="pl-PL" sz="900" b="1" dirty="0"/>
              <a:t>**region przejściowy</a:t>
            </a:r>
          </a:p>
          <a:p>
            <a:r>
              <a:rPr lang="pl-PL" sz="900" b="1" dirty="0"/>
              <a:t> region słabiej rozwinięty (pozostałe)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114CD02-D233-2590-4053-F3B5E7638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04" y="838200"/>
            <a:ext cx="11942065" cy="520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38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15554</TotalTime>
  <Words>669</Words>
  <Application>Microsoft Office PowerPoint</Application>
  <PresentationFormat>Panoramiczny</PresentationFormat>
  <Paragraphs>146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Bookman Old Style</vt:lpstr>
      <vt:lpstr>Calibri</vt:lpstr>
      <vt:lpstr>Lato</vt:lpstr>
      <vt:lpstr>Open Sans</vt:lpstr>
      <vt:lpstr>1_Motyw pakietu Office</vt:lpstr>
      <vt:lpstr>FUNDUSZE EUROPEJSKIE dla KUJAW I POMORZA  2021-2027         </vt:lpstr>
      <vt:lpstr>  Alokacja dla Programu</vt:lpstr>
      <vt:lpstr>Alokacja w podziale na priorytety</vt:lpstr>
      <vt:lpstr>Kontraktacja w zakresie EFRR i EFS +   </vt:lpstr>
      <vt:lpstr>Kontraktacja w FEdKP w podziale na IZ/IP</vt:lpstr>
      <vt:lpstr>Prezentacja programu PowerPoint</vt:lpstr>
      <vt:lpstr>Prezentacja programu PowerPoint</vt:lpstr>
      <vt:lpstr>Zatwierdzone wnioski o płatność  w FEdKP w podziale na EFRR i EFS+</vt:lpstr>
      <vt:lpstr>Zatwierdzone wnioski o płatność w FEdKP w podziale na IZ/IP</vt:lpstr>
      <vt:lpstr>Stan realizacji (podpisane umowy o dofinansowanie, wnioski o płatność) księgowanie wydatków oraz % wykorzystanej alokacji FEdKP 2021-2027 w podziale na priorytety narastająco</vt:lpstr>
      <vt:lpstr>Realizacja Polityki Terytorialnej w FEdKP 2021-2027</vt:lpstr>
      <vt:lpstr>Księgowanie wydatków w ramach FEdKP 2021-2027  </vt:lpstr>
      <vt:lpstr>Prezentacja programu PowerPoint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Joanna Zimoląg</cp:lastModifiedBy>
  <cp:revision>632</cp:revision>
  <cp:lastPrinted>2025-01-14T11:03:11Z</cp:lastPrinted>
  <dcterms:created xsi:type="dcterms:W3CDTF">2023-01-03T09:56:09Z</dcterms:created>
  <dcterms:modified xsi:type="dcterms:W3CDTF">2025-10-06T06:26:16Z</dcterms:modified>
</cp:coreProperties>
</file>