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4" r:id="rId3"/>
    <p:sldId id="275" r:id="rId4"/>
    <p:sldId id="276" r:id="rId5"/>
    <p:sldId id="282" r:id="rId6"/>
    <p:sldId id="277" r:id="rId7"/>
    <p:sldId id="281" r:id="rId8"/>
    <p:sldId id="278" r:id="rId9"/>
    <p:sldId id="279" r:id="rId10"/>
    <p:sldId id="280" r:id="rId11"/>
    <p:sldId id="283" r:id="rId12"/>
  </p:sldIdLst>
  <p:sldSz cx="9144000" cy="5143500" type="screen16x9"/>
  <p:notesSz cx="6858000" cy="9144000"/>
  <p:defaultTextStyle>
    <a:defPPr>
      <a:defRPr lang="en-US"/>
    </a:defPPr>
    <a:lvl1pPr marL="0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03D51F-FD0F-2C92-8836-B1D9C5B1B7DB}" name="Jolanta Konkel" initials="JK" userId="S-1-5-21-2619306676-2800222060-3362172700-3859" providerId="AD"/>
  <p188:author id="{5FE47734-3755-30AB-868B-2627244252C5}" name="Agnieszka Śnieżek" initials="AŚ" userId="S::sniezek@agrotecpolska.onmicrosoft.com::f6e55fb7-e98a-4593-83ce-91f88106f026" providerId="AD"/>
  <p188:author id="{AB596D59-68C9-115F-284E-8D5A76BD1D8D}" name="Agnieszka Zajączkowska" initials="AZ" userId="S-1-5-21-2619306676-2800222060-3362172700-5668" providerId="AD"/>
  <p188:author id="{C15D91DA-F193-AFA5-AAD1-8AECA069802B}" name="Anna Chojnacka" initials="AC" userId="S-1-5-21-2619306676-2800222060-3362172700-614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21989-3B32-40FB-BBC6-EE0948911DD1}" v="12" dt="2025-10-06T11:19:39.819"/>
    <p1510:client id="{D4F3A7CD-3BCA-4CF2-B744-F62CB6742908}" v="3" dt="2025-10-06T12:10:45.719"/>
  </p1510:revLst>
</p1510:revInfo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79345" autoAdjust="0"/>
  </p:normalViewPr>
  <p:slideViewPr>
    <p:cSldViewPr showGuides="1">
      <p:cViewPr varScale="1">
        <p:scale>
          <a:sx n="66" d="100"/>
          <a:sy n="66" d="100"/>
        </p:scale>
        <p:origin x="142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2700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nieszka Śnieżek" userId="f6e55fb7-e98a-4593-83ce-91f88106f026" providerId="ADAL" clId="{8CEF5CD4-34CB-41C0-8758-5702B6DD0CFE}"/>
    <pc:docChg chg="undo custSel modSld">
      <pc:chgData name="Agnieszka Śnieżek" userId="f6e55fb7-e98a-4593-83ce-91f88106f026" providerId="ADAL" clId="{8CEF5CD4-34CB-41C0-8758-5702B6DD0CFE}" dt="2025-10-06T12:11:19.696" v="319" actId="113"/>
      <pc:docMkLst>
        <pc:docMk/>
      </pc:docMkLst>
      <pc:sldChg chg="modSp mod">
        <pc:chgData name="Agnieszka Śnieżek" userId="f6e55fb7-e98a-4593-83ce-91f88106f026" providerId="ADAL" clId="{8CEF5CD4-34CB-41C0-8758-5702B6DD0CFE}" dt="2025-10-06T10:51:45.691" v="27" actId="20577"/>
        <pc:sldMkLst>
          <pc:docMk/>
          <pc:sldMk cId="1061682294" sldId="256"/>
        </pc:sldMkLst>
        <pc:spChg chg="mod">
          <ac:chgData name="Agnieszka Śnieżek" userId="f6e55fb7-e98a-4593-83ce-91f88106f026" providerId="ADAL" clId="{8CEF5CD4-34CB-41C0-8758-5702B6DD0CFE}" dt="2025-10-06T10:51:45.691" v="27" actId="20577"/>
          <ac:spMkLst>
            <pc:docMk/>
            <pc:sldMk cId="1061682294" sldId="256"/>
            <ac:spMk id="6" creationId="{98442F97-59AD-4C59-AFE5-5C69181711B8}"/>
          </ac:spMkLst>
        </pc:spChg>
      </pc:sldChg>
      <pc:sldChg chg="modSp mod modNotesTx">
        <pc:chgData name="Agnieszka Śnieżek" userId="f6e55fb7-e98a-4593-83ce-91f88106f026" providerId="ADAL" clId="{8CEF5CD4-34CB-41C0-8758-5702B6DD0CFE}" dt="2025-10-06T12:10:56.893" v="315" actId="14100"/>
        <pc:sldMkLst>
          <pc:docMk/>
          <pc:sldMk cId="3852992799" sldId="274"/>
        </pc:sldMkLst>
        <pc:spChg chg="mod">
          <ac:chgData name="Agnieszka Śnieżek" userId="f6e55fb7-e98a-4593-83ce-91f88106f026" providerId="ADAL" clId="{8CEF5CD4-34CB-41C0-8758-5702B6DD0CFE}" dt="2025-10-06T12:10:56.893" v="315" actId="14100"/>
          <ac:spMkLst>
            <pc:docMk/>
            <pc:sldMk cId="3852992799" sldId="274"/>
            <ac:spMk id="15" creationId="{2144EA15-E154-F960-D16A-DF60910635BF}"/>
          </ac:spMkLst>
        </pc:spChg>
        <pc:graphicFrameChg chg="mod modGraphic">
          <ac:chgData name="Agnieszka Śnieżek" userId="f6e55fb7-e98a-4593-83ce-91f88106f026" providerId="ADAL" clId="{8CEF5CD4-34CB-41C0-8758-5702B6DD0CFE}" dt="2025-10-06T12:10:45.719" v="314"/>
          <ac:graphicFrameMkLst>
            <pc:docMk/>
            <pc:sldMk cId="3852992799" sldId="274"/>
            <ac:graphicFrameMk id="10" creationId="{EFD3773D-A226-3AFB-3620-DEA4A70D2632}"/>
          </ac:graphicFrameMkLst>
        </pc:graphicFrameChg>
      </pc:sldChg>
      <pc:sldChg chg="modSp mod modCm">
        <pc:chgData name="Agnieszka Śnieżek" userId="f6e55fb7-e98a-4593-83ce-91f88106f026" providerId="ADAL" clId="{8CEF5CD4-34CB-41C0-8758-5702B6DD0CFE}" dt="2025-10-06T12:11:19.696" v="319" actId="113"/>
        <pc:sldMkLst>
          <pc:docMk/>
          <pc:sldMk cId="4188399750" sldId="275"/>
        </pc:sldMkLst>
        <pc:spChg chg="mod">
          <ac:chgData name="Agnieszka Śnieżek" userId="f6e55fb7-e98a-4593-83ce-91f88106f026" providerId="ADAL" clId="{8CEF5CD4-34CB-41C0-8758-5702B6DD0CFE}" dt="2025-10-06T12:11:11.546" v="317" actId="113"/>
          <ac:spMkLst>
            <pc:docMk/>
            <pc:sldMk cId="4188399750" sldId="275"/>
            <ac:spMk id="14" creationId="{C8252DD7-FA02-D0F6-E8D5-81214B262BB2}"/>
          </ac:spMkLst>
        </pc:spChg>
        <pc:spChg chg="mod">
          <ac:chgData name="Agnieszka Śnieżek" userId="f6e55fb7-e98a-4593-83ce-91f88106f026" providerId="ADAL" clId="{8CEF5CD4-34CB-41C0-8758-5702B6DD0CFE}" dt="2025-10-06T12:11:08.288" v="316" actId="113"/>
          <ac:spMkLst>
            <pc:docMk/>
            <pc:sldMk cId="4188399750" sldId="275"/>
            <ac:spMk id="16" creationId="{17FAD108-81BE-F324-845E-2808C9F9B469}"/>
          </ac:spMkLst>
        </pc:spChg>
        <pc:spChg chg="mod">
          <ac:chgData name="Agnieszka Śnieżek" userId="f6e55fb7-e98a-4593-83ce-91f88106f026" providerId="ADAL" clId="{8CEF5CD4-34CB-41C0-8758-5702B6DD0CFE}" dt="2025-10-06T12:11:19.696" v="319" actId="113"/>
          <ac:spMkLst>
            <pc:docMk/>
            <pc:sldMk cId="4188399750" sldId="275"/>
            <ac:spMk id="17" creationId="{4168A9F3-D57C-AEA4-F7E0-59E1ABD19550}"/>
          </ac:spMkLst>
        </pc:spChg>
        <pc:graphicFrameChg chg="modGraphic">
          <ac:chgData name="Agnieszka Śnieżek" userId="f6e55fb7-e98a-4593-83ce-91f88106f026" providerId="ADAL" clId="{8CEF5CD4-34CB-41C0-8758-5702B6DD0CFE}" dt="2025-10-06T10:57:33.267" v="160" actId="20577"/>
          <ac:graphicFrameMkLst>
            <pc:docMk/>
            <pc:sldMk cId="4188399750" sldId="275"/>
            <ac:graphicFrameMk id="13" creationId="{156314B6-686B-C299-8F60-955EBDD2AC65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gnieszka Śnieżek" userId="f6e55fb7-e98a-4593-83ce-91f88106f026" providerId="ADAL" clId="{8CEF5CD4-34CB-41C0-8758-5702B6DD0CFE}" dt="2025-10-06T10:57:03.677" v="128" actId="20577"/>
              <pc2:cmMkLst xmlns:pc2="http://schemas.microsoft.com/office/powerpoint/2019/9/main/command">
                <pc:docMk/>
                <pc:sldMk cId="4188399750" sldId="275"/>
                <pc2:cmMk id="{3B461388-967D-4DD2-A53A-AE9C2FCF63A4}"/>
              </pc2:cmMkLst>
            </pc226:cmChg>
          </p:ext>
        </pc:extLst>
      </pc:sldChg>
      <pc:sldChg chg="modSp mod">
        <pc:chgData name="Agnieszka Śnieżek" userId="f6e55fb7-e98a-4593-83ce-91f88106f026" providerId="ADAL" clId="{8CEF5CD4-34CB-41C0-8758-5702B6DD0CFE}" dt="2025-10-06T11:01:36.931" v="177"/>
        <pc:sldMkLst>
          <pc:docMk/>
          <pc:sldMk cId="3171651158" sldId="276"/>
        </pc:sldMkLst>
        <pc:spChg chg="mod">
          <ac:chgData name="Agnieszka Śnieżek" userId="f6e55fb7-e98a-4593-83ce-91f88106f026" providerId="ADAL" clId="{8CEF5CD4-34CB-41C0-8758-5702B6DD0CFE}" dt="2025-10-06T10:58:48.947" v="175" actId="6549"/>
          <ac:spMkLst>
            <pc:docMk/>
            <pc:sldMk cId="3171651158" sldId="276"/>
            <ac:spMk id="6" creationId="{678EA3C4-E519-8D0F-430E-056972A3120D}"/>
          </ac:spMkLst>
        </pc:spChg>
        <pc:graphicFrameChg chg="mod">
          <ac:chgData name="Agnieszka Śnieżek" userId="f6e55fb7-e98a-4593-83ce-91f88106f026" providerId="ADAL" clId="{8CEF5CD4-34CB-41C0-8758-5702B6DD0CFE}" dt="2025-10-06T11:01:36.931" v="177"/>
          <ac:graphicFrameMkLst>
            <pc:docMk/>
            <pc:sldMk cId="3171651158" sldId="276"/>
            <ac:graphicFrameMk id="13" creationId="{EBBD392F-548D-9303-B4C0-BDA82C79495F}"/>
          </ac:graphicFrameMkLst>
        </pc:graphicFrameChg>
      </pc:sldChg>
      <pc:sldChg chg="modSp mod">
        <pc:chgData name="Agnieszka Śnieżek" userId="f6e55fb7-e98a-4593-83ce-91f88106f026" providerId="ADAL" clId="{8CEF5CD4-34CB-41C0-8758-5702B6DD0CFE}" dt="2025-10-06T11:04:08.225" v="181" actId="1076"/>
        <pc:sldMkLst>
          <pc:docMk/>
          <pc:sldMk cId="3184813312" sldId="277"/>
        </pc:sldMkLst>
        <pc:spChg chg="mod">
          <ac:chgData name="Agnieszka Śnieżek" userId="f6e55fb7-e98a-4593-83ce-91f88106f026" providerId="ADAL" clId="{8CEF5CD4-34CB-41C0-8758-5702B6DD0CFE}" dt="2025-10-06T11:04:07.889" v="180" actId="1076"/>
          <ac:spMkLst>
            <pc:docMk/>
            <pc:sldMk cId="3184813312" sldId="277"/>
            <ac:spMk id="6" creationId="{2184F1ED-04B2-8EE3-4BC1-40A0174AD42A}"/>
          </ac:spMkLst>
        </pc:spChg>
        <pc:picChg chg="mod">
          <ac:chgData name="Agnieszka Śnieżek" userId="f6e55fb7-e98a-4593-83ce-91f88106f026" providerId="ADAL" clId="{8CEF5CD4-34CB-41C0-8758-5702B6DD0CFE}" dt="2025-10-06T11:04:08.225" v="181" actId="1076"/>
          <ac:picMkLst>
            <pc:docMk/>
            <pc:sldMk cId="3184813312" sldId="277"/>
            <ac:picMk id="2" creationId="{3E2F48FE-A862-6222-5ABD-480F41CE4419}"/>
          </ac:picMkLst>
        </pc:picChg>
      </pc:sldChg>
      <pc:sldChg chg="modSp mod modCm modNotesTx">
        <pc:chgData name="Agnieszka Śnieżek" userId="f6e55fb7-e98a-4593-83ce-91f88106f026" providerId="ADAL" clId="{8CEF5CD4-34CB-41C0-8758-5702B6DD0CFE}" dt="2025-10-06T11:09:50.460" v="208" actId="113"/>
        <pc:sldMkLst>
          <pc:docMk/>
          <pc:sldMk cId="3356334378" sldId="278"/>
        </pc:sldMkLst>
        <pc:spChg chg="mod">
          <ac:chgData name="Agnieszka Śnieżek" userId="f6e55fb7-e98a-4593-83ce-91f88106f026" providerId="ADAL" clId="{8CEF5CD4-34CB-41C0-8758-5702B6DD0CFE}" dt="2025-10-06T11:08:08.380" v="206" actId="113"/>
          <ac:spMkLst>
            <pc:docMk/>
            <pc:sldMk cId="3356334378" sldId="278"/>
            <ac:spMk id="6" creationId="{FA056B74-CB86-7DD0-D752-EEBDE27C3E7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gnieszka Śnieżek" userId="f6e55fb7-e98a-4593-83ce-91f88106f026" providerId="ADAL" clId="{8CEF5CD4-34CB-41C0-8758-5702B6DD0CFE}" dt="2025-10-06T11:04:54.743" v="205" actId="6549"/>
              <pc2:cmMkLst xmlns:pc2="http://schemas.microsoft.com/office/powerpoint/2019/9/main/command">
                <pc:docMk/>
                <pc:sldMk cId="3356334378" sldId="278"/>
                <pc2:cmMk id="{C730D519-08BA-4948-8359-64C198DA4D3A}"/>
              </pc2:cmMkLst>
            </pc226:cmChg>
          </p:ext>
        </pc:extLst>
      </pc:sldChg>
      <pc:sldChg chg="modSp mod">
        <pc:chgData name="Agnieszka Śnieżek" userId="f6e55fb7-e98a-4593-83ce-91f88106f026" providerId="ADAL" clId="{8CEF5CD4-34CB-41C0-8758-5702B6DD0CFE}" dt="2025-10-06T11:12:28.311" v="308" actId="948"/>
        <pc:sldMkLst>
          <pc:docMk/>
          <pc:sldMk cId="1537667016" sldId="279"/>
        </pc:sldMkLst>
        <pc:spChg chg="mod">
          <ac:chgData name="Agnieszka Śnieżek" userId="f6e55fb7-e98a-4593-83ce-91f88106f026" providerId="ADAL" clId="{8CEF5CD4-34CB-41C0-8758-5702B6DD0CFE}" dt="2025-10-06T11:11:09.691" v="301" actId="1076"/>
          <ac:spMkLst>
            <pc:docMk/>
            <pc:sldMk cId="1537667016" sldId="279"/>
            <ac:spMk id="6" creationId="{E8BC0851-2198-EE02-AE26-9234C9A8AA03}"/>
          </ac:spMkLst>
        </pc:spChg>
        <pc:spChg chg="mod">
          <ac:chgData name="Agnieszka Śnieżek" userId="f6e55fb7-e98a-4593-83ce-91f88106f026" providerId="ADAL" clId="{8CEF5CD4-34CB-41C0-8758-5702B6DD0CFE}" dt="2025-10-06T11:12:28.311" v="308" actId="948"/>
          <ac:spMkLst>
            <pc:docMk/>
            <pc:sldMk cId="1537667016" sldId="279"/>
            <ac:spMk id="7" creationId="{137768D4-B07E-62E7-BB2E-6587A1C23DCD}"/>
          </ac:spMkLst>
        </pc:spChg>
        <pc:spChg chg="mod">
          <ac:chgData name="Agnieszka Śnieżek" userId="f6e55fb7-e98a-4593-83ce-91f88106f026" providerId="ADAL" clId="{8CEF5CD4-34CB-41C0-8758-5702B6DD0CFE}" dt="2025-10-06T11:11:31.619" v="306" actId="1076"/>
          <ac:spMkLst>
            <pc:docMk/>
            <pc:sldMk cId="1537667016" sldId="279"/>
            <ac:spMk id="8" creationId="{D1227A0A-B40C-C49F-412B-4713EF2C0E45}"/>
          </ac:spMkLst>
        </pc:spChg>
        <pc:graphicFrameChg chg="mod">
          <ac:chgData name="Agnieszka Śnieżek" userId="f6e55fb7-e98a-4593-83ce-91f88106f026" providerId="ADAL" clId="{8CEF5CD4-34CB-41C0-8758-5702B6DD0CFE}" dt="2025-10-06T11:11:25.839" v="305" actId="14100"/>
          <ac:graphicFrameMkLst>
            <pc:docMk/>
            <pc:sldMk cId="1537667016" sldId="279"/>
            <ac:graphicFrameMk id="9" creationId="{233E757D-E7E2-29FC-4DDB-ED79E90480A0}"/>
          </ac:graphicFrameMkLst>
        </pc:graphicFrameChg>
      </pc:sldChg>
      <pc:sldChg chg="addSp modSp mod">
        <pc:chgData name="Agnieszka Śnieżek" userId="f6e55fb7-e98a-4593-83ce-91f88106f026" providerId="ADAL" clId="{8CEF5CD4-34CB-41C0-8758-5702B6DD0CFE}" dt="2025-10-06T11:19:43.837" v="311" actId="14100"/>
        <pc:sldMkLst>
          <pc:docMk/>
          <pc:sldMk cId="2435807208" sldId="283"/>
        </pc:sldMkLst>
        <pc:picChg chg="add mod">
          <ac:chgData name="Agnieszka Śnieżek" userId="f6e55fb7-e98a-4593-83ce-91f88106f026" providerId="ADAL" clId="{8CEF5CD4-34CB-41C0-8758-5702B6DD0CFE}" dt="2025-10-06T11:19:43.837" v="311" actId="14100"/>
          <ac:picMkLst>
            <pc:docMk/>
            <pc:sldMk cId="2435807208" sldId="283"/>
            <ac:picMk id="5" creationId="{32AA6E91-5FDA-3CE7-CF96-1C52AB9B661A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agrotecpolska-my.sharepoint.com/personal/agrotec_agrotecpolska_onmicrosoft_com/Documents/SERWER%20AGROTEC/0_AKTUALNE%20PROJEKTY%20WYK/2025_KUJPOM_nabory/5.REALIZACJA/RK/RK%20FINAL/prezentacja/Wykresy%20grafiki/Wykresy%20rozdzia&#322;%204.3.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agrotecpolska-my.sharepoint.com/personal/agrotec_agrotecpolska_onmicrosoft_com/Documents/SERWER%20AGROTEC/0_AKTUALNE%20PROJEKTY%20WYK/2025_KUJPOM_nabory/5.REALIZACJA/RK/RK%20FINAL/prezentacja/Wykresy%20grafiki/Wykresy%20rozdzia&#322;%204.3.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agrotecpolska-my.sharepoint.com/personal/agrotec_agrotecpolska_onmicrosoft_com/Documents/SERWER%20AGROTEC/0_AKTUALNE%20PROJEKTY%20WYK/2025_KUJPOM_nabory/5.REALIZACJA/RK/RK%20FINAL/prezentacja/Wykresy%20grafiki/Wykresy%20rozdzia&#322;%204.3.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agrotecpolska-my.sharepoint.com/personal/agrotec_agrotecpolska_onmicrosoft_com/Documents/SERWER%20AGROTEC/0_AKTUALNE%20PROJEKTY%20WYK/2025_KUJPOM_nabory/5.REALIZACJA/RK/RK%20FINAL/prezentacja/Wykresy%20grafiki/Wykresy_rozdz%204.3.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Arkusz1!$B$2:$B$3</c:f>
              <c:strCache>
                <c:ptCount val="2"/>
                <c:pt idx="0">
                  <c:v>konkurencyjne</c:v>
                </c:pt>
                <c:pt idx="1">
                  <c:v>niekonkurencyjne</c:v>
                </c:pt>
              </c:strCache>
            </c:strRef>
          </c:cat>
          <c:val>
            <c:numRef>
              <c:f>Arkusz1!$C$2:$C$3</c:f>
              <c:numCache>
                <c:formatCode>General</c:formatCode>
                <c:ptCount val="2"/>
                <c:pt idx="0">
                  <c:v>41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5E-4B93-A588-A4B2BC2C8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-27"/>
        <c:axId val="1109449775"/>
        <c:axId val="1109444975"/>
      </c:barChart>
      <c:catAx>
        <c:axId val="1109449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l-PL"/>
          </a:p>
        </c:txPr>
        <c:crossAx val="1109444975"/>
        <c:crosses val="autoZero"/>
        <c:auto val="1"/>
        <c:lblAlgn val="ctr"/>
        <c:lblOffset val="100"/>
        <c:noMultiLvlLbl val="0"/>
      </c:catAx>
      <c:valAx>
        <c:axId val="110944497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09449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Arkusz1!$B$5:$B$6</c:f>
              <c:strCache>
                <c:ptCount val="2"/>
                <c:pt idx="0">
                  <c:v>EFRR</c:v>
                </c:pt>
                <c:pt idx="1">
                  <c:v>EFS+</c:v>
                </c:pt>
              </c:strCache>
            </c:strRef>
          </c:cat>
          <c:val>
            <c:numRef>
              <c:f>Arkusz1!$C$5:$C$6</c:f>
              <c:numCache>
                <c:formatCode>General</c:formatCode>
                <c:ptCount val="2"/>
                <c:pt idx="0">
                  <c:v>42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6-4DF0-BB13-231D08D5E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27"/>
        <c:axId val="1109449775"/>
        <c:axId val="1109444975"/>
      </c:barChart>
      <c:catAx>
        <c:axId val="1109449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l-PL"/>
          </a:p>
        </c:txPr>
        <c:crossAx val="1109444975"/>
        <c:crosses val="autoZero"/>
        <c:auto val="1"/>
        <c:lblAlgn val="ctr"/>
        <c:lblOffset val="100"/>
        <c:noMultiLvlLbl val="0"/>
      </c:catAx>
      <c:valAx>
        <c:axId val="110944497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09449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35044209325386E-2"/>
          <c:y val="0.31683168316831684"/>
          <c:w val="0.90512991158134926"/>
          <c:h val="0.3961549855772978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Arkusz1!$B$8:$B$9</c:f>
              <c:strCache>
                <c:ptCount val="2"/>
                <c:pt idx="0">
                  <c:v>polityka terytorialna </c:v>
                </c:pt>
                <c:pt idx="1">
                  <c:v>poza PT</c:v>
                </c:pt>
              </c:strCache>
            </c:strRef>
          </c:cat>
          <c:val>
            <c:numRef>
              <c:f>Arkusz1!$C$8:$C$9</c:f>
              <c:numCache>
                <c:formatCode>General</c:formatCode>
                <c:ptCount val="2"/>
                <c:pt idx="0">
                  <c:v>27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FA-472C-962A-97A440DC5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overlap val="-27"/>
        <c:axId val="1109449775"/>
        <c:axId val="1109444975"/>
      </c:barChart>
      <c:catAx>
        <c:axId val="1109449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l-PL"/>
          </a:p>
        </c:txPr>
        <c:crossAx val="1109444975"/>
        <c:crosses val="autoZero"/>
        <c:auto val="1"/>
        <c:lblAlgn val="ctr"/>
        <c:lblOffset val="100"/>
        <c:noMultiLvlLbl val="0"/>
      </c:catAx>
      <c:valAx>
        <c:axId val="110944497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09449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67F-4BFD-8FE8-D3300E7249A2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7F-4BFD-8FE8-D3300E7249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Arkusz1!$C$5:$C$9</c:f>
              <c:strCache>
                <c:ptCount val="5"/>
                <c:pt idx="0">
                  <c:v>Tak</c:v>
                </c:pt>
                <c:pt idx="1">
                  <c:v>Raczej tak</c:v>
                </c:pt>
                <c:pt idx="2">
                  <c:v>Raczej nie</c:v>
                </c:pt>
                <c:pt idx="3">
                  <c:v>Nie</c:v>
                </c:pt>
                <c:pt idx="4">
                  <c:v>Nie wiem/ tp</c:v>
                </c:pt>
              </c:strCache>
            </c:strRef>
          </c:cat>
          <c:val>
            <c:numRef>
              <c:f>Arkusz1!$E$5:$E$9</c:f>
              <c:numCache>
                <c:formatCode>###0.0%</c:formatCode>
                <c:ptCount val="5"/>
                <c:pt idx="0">
                  <c:v>8.9552238805970144E-2</c:v>
                </c:pt>
                <c:pt idx="1">
                  <c:v>0.32835820895522388</c:v>
                </c:pt>
                <c:pt idx="2">
                  <c:v>0.34328358208955223</c:v>
                </c:pt>
                <c:pt idx="3">
                  <c:v>0.1492537313432836</c:v>
                </c:pt>
                <c:pt idx="4">
                  <c:v>8.9552238805970144E-2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4-4BA4-A06F-8774D4C89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-27"/>
        <c:axId val="1684376095"/>
        <c:axId val="1684376575"/>
      </c:barChart>
      <c:catAx>
        <c:axId val="1684376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4376575"/>
        <c:crosses val="autoZero"/>
        <c:auto val="1"/>
        <c:lblAlgn val="ctr"/>
        <c:lblOffset val="100"/>
        <c:noMultiLvlLbl val="0"/>
      </c:catAx>
      <c:valAx>
        <c:axId val="1684376575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684376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Arkusz1!$C$48:$C$49</c:f>
              <c:strCache>
                <c:ptCount val="2"/>
                <c:pt idx="0">
                  <c:v>Tak, mieliśmy wystarczająco dużo czasu</c:v>
                </c:pt>
                <c:pt idx="1">
                  <c:v>Nie, strategia powstała zbyt późno</c:v>
                </c:pt>
              </c:strCache>
            </c:strRef>
          </c:cat>
          <c:val>
            <c:numRef>
              <c:f>Arkusz1!$E$48:$E$49</c:f>
              <c:numCache>
                <c:formatCode>###0.0%</c:formatCode>
                <c:ptCount val="2"/>
                <c:pt idx="0">
                  <c:v>0.55223880597014929</c:v>
                </c:pt>
                <c:pt idx="1">
                  <c:v>0.20895522388059704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E-48AD-9861-0F48C2FF7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695152399"/>
        <c:axId val="1695151439"/>
      </c:barChart>
      <c:catAx>
        <c:axId val="1695152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95151439"/>
        <c:crosses val="autoZero"/>
        <c:auto val="1"/>
        <c:lblAlgn val="ctr"/>
        <c:lblOffset val="100"/>
        <c:noMultiLvlLbl val="0"/>
      </c:catAx>
      <c:valAx>
        <c:axId val="1695151439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1695152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030437827904477"/>
          <c:y val="3.8304994400944987E-2"/>
          <c:w val="0.39352239190535909"/>
          <c:h val="0.923390011198110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Arkusz1!$C$143:$C$147</c:f>
              <c:strCache>
                <c:ptCount val="5"/>
                <c:pt idx="0">
                  <c:v>Ogólny pomysł lub wstępna koncepcja projektu</c:v>
                </c:pt>
                <c:pt idx="1">
                  <c:v>Znaliśmy główne cele i działania, ale projekt nie był jeszcze opracowany</c:v>
                </c:pt>
                <c:pt idx="2">
                  <c:v>Przygotowane główne założenia projektu </c:v>
                </c:pt>
                <c:pt idx="3">
                  <c:v>Projekt był częściowo gotowy – część dokumentów była gotowa</c:v>
                </c:pt>
                <c:pt idx="4">
                  <c:v>Projekt był w pełni gotowy – posiadaliśmy pełną dokumentację</c:v>
                </c:pt>
              </c:strCache>
            </c:strRef>
          </c:cat>
          <c:val>
            <c:numRef>
              <c:f>Arkusz1!$G$143:$G$147</c:f>
              <c:numCache>
                <c:formatCode>###0.0%</c:formatCode>
                <c:ptCount val="5"/>
                <c:pt idx="0">
                  <c:v>5.9701492537313439E-2</c:v>
                </c:pt>
                <c:pt idx="1">
                  <c:v>8.9552238805970144E-2</c:v>
                </c:pt>
                <c:pt idx="2">
                  <c:v>0.16417910447761194</c:v>
                </c:pt>
                <c:pt idx="3">
                  <c:v>0.44776119402985076</c:v>
                </c:pt>
                <c:pt idx="4">
                  <c:v>0.23880597014925375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2-4484-BE69-AF80DA3577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7"/>
        <c:axId val="1504155983"/>
        <c:axId val="1504156943"/>
      </c:barChart>
      <c:catAx>
        <c:axId val="15041559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04156943"/>
        <c:crosses val="autoZero"/>
        <c:auto val="1"/>
        <c:lblAlgn val="ctr"/>
        <c:lblOffset val="100"/>
        <c:noMultiLvlLbl val="0"/>
      </c:catAx>
      <c:valAx>
        <c:axId val="1504156943"/>
        <c:scaling>
          <c:orientation val="minMax"/>
        </c:scaling>
        <c:delete val="1"/>
        <c:axPos val="t"/>
        <c:numFmt formatCode="###0.0%" sourceLinked="1"/>
        <c:majorTickMark val="none"/>
        <c:minorTickMark val="none"/>
        <c:tickLblPos val="nextTo"/>
        <c:crossAx val="1504155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509551244805607"/>
          <c:y val="3.8801244306188198E-2"/>
          <c:w val="0.43035662514331935"/>
          <c:h val="0.92239751138762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Arkusz1!$A$1:$A$5</c:f>
              <c:strCache>
                <c:ptCount val="5"/>
                <c:pt idx="0">
                  <c:v>Trudno było spełnić wymagania</c:v>
                </c:pt>
                <c:pt idx="1">
                  <c:v>Nie mieliśmy jeszcze gotowego projektu</c:v>
                </c:pt>
                <c:pt idx="2">
                  <c:v>Było za mało czasu na przygotowanie wniosku</c:v>
                </c:pt>
                <c:pt idx="3">
                  <c:v>Nie wiedzieliśmy, że rozpoczęto nabory w ramach FEdKP</c:v>
                </c:pt>
                <c:pt idx="4">
                  <c:v>Nie było naboru, który pasował do naszych potrzeb</c:v>
                </c:pt>
              </c:strCache>
            </c:strRef>
          </c:cat>
          <c:val>
            <c:numRef>
              <c:f>Arkusz1!$B$1:$B$5</c:f>
              <c:numCache>
                <c:formatCode>###0.0%</c:formatCode>
                <c:ptCount val="5"/>
                <c:pt idx="0">
                  <c:v>0.26315789473684209</c:v>
                </c:pt>
                <c:pt idx="1">
                  <c:v>0.26315789473684209</c:v>
                </c:pt>
                <c:pt idx="2">
                  <c:v>0.28947368421052633</c:v>
                </c:pt>
                <c:pt idx="3" formatCode="0.0%">
                  <c:v>0.29268292682926833</c:v>
                </c:pt>
                <c:pt idx="4">
                  <c:v>0.43421052631578944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3-4406-947B-E4C22F636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1827950895"/>
        <c:axId val="1827938895"/>
      </c:barChart>
      <c:catAx>
        <c:axId val="18279508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27938895"/>
        <c:crosses val="autoZero"/>
        <c:auto val="1"/>
        <c:lblAlgn val="ctr"/>
        <c:lblOffset val="100"/>
        <c:noMultiLvlLbl val="0"/>
      </c:catAx>
      <c:valAx>
        <c:axId val="1827938895"/>
        <c:scaling>
          <c:orientation val="minMax"/>
        </c:scaling>
        <c:delete val="1"/>
        <c:axPos val="b"/>
        <c:numFmt formatCode="###0.0%" sourceLinked="1"/>
        <c:majorTickMark val="none"/>
        <c:minorTickMark val="none"/>
        <c:tickLblPos val="nextTo"/>
        <c:crossAx val="1827950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2772D-816C-480C-B6AD-8CF0273D9D88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A0692C8C-8FD8-4511-AA12-6180C49B940B}">
      <dgm:prSet phldrT="[Tekst]" custT="1"/>
      <dgm:spPr/>
      <dgm:t>
        <a:bodyPr/>
        <a:lstStyle/>
        <a:p>
          <a:pPr>
            <a:buNone/>
          </a:pPr>
          <a:r>
            <a:rPr lang="pl-PL" sz="1400" dirty="0">
              <a:solidFill>
                <a:schemeClr val="tx2"/>
              </a:solidFill>
            </a:rPr>
            <a:t>Analiza danych zastanych </a:t>
          </a:r>
        </a:p>
      </dgm:t>
      <dgm:extLst>
        <a:ext uri="{E40237B7-FDA0-4F09-8148-C483321AD2D9}">
          <dgm14:cNvPr xmlns:dgm14="http://schemas.microsoft.com/office/drawing/2010/diagram" id="0" name="" descr="Analiza danych zastanych &#10;Wywiady z instytucjami&#10;Badanie ilościowe z potencjalnymi wnioskodawcami (beneficjenci RPO WK-P, którzy nie aplikowali do FEdKP 2021-2027)&#10;Badanie ilościowe z wnioskodawcami FEdKP 2021-2027 z naborów objętych badaniem&#10;Wywiady grupowe z wnioskodawcami i potencjalnymi wnioskodawcami FEdKP 2021-2027&#10;"/>
        </a:ext>
      </dgm:extLst>
    </dgm:pt>
    <dgm:pt modelId="{58A7F142-A11D-423D-84EB-D61B882376BD}" type="parTrans" cxnId="{3992FB49-39D3-4BFC-8902-2C70EC452B1E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430475D1-EF16-4A1F-838F-B2F1C889725E}" type="sibTrans" cxnId="{3992FB49-39D3-4BFC-8902-2C70EC452B1E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49330B13-56C4-46B9-8E6C-56F8FEDAB49A}">
      <dgm:prSet custT="1"/>
      <dgm:spPr/>
      <dgm:t>
        <a:bodyPr/>
        <a:lstStyle/>
        <a:p>
          <a:pPr>
            <a:buNone/>
          </a:pPr>
          <a:r>
            <a:rPr lang="pl-PL" sz="1400" dirty="0">
              <a:solidFill>
                <a:schemeClr val="tx2"/>
              </a:solidFill>
            </a:rPr>
            <a:t>Wywiady z instytucjami </a:t>
          </a:r>
          <a:br>
            <a:rPr lang="pl-PL" sz="1400" dirty="0">
              <a:solidFill>
                <a:schemeClr val="tx2"/>
              </a:solidFill>
            </a:rPr>
          </a:br>
          <a:r>
            <a:rPr lang="pl-PL" sz="1400" dirty="0">
              <a:solidFill>
                <a:schemeClr val="tx2"/>
              </a:solidFill>
            </a:rPr>
            <a:t>(n=17)</a:t>
          </a:r>
        </a:p>
      </dgm:t>
      <dgm:extLst>
        <a:ext uri="{E40237B7-FDA0-4F09-8148-C483321AD2D9}">
          <dgm14:cNvPr xmlns:dgm14="http://schemas.microsoft.com/office/drawing/2010/diagram" id="0" name="" descr="Analiza danych zastanych &#10;Wywiady z instytucjami&#10;Badanie ilościowe z potencjalnymi wnioskodawcami (beneficjenci RPO WK-P, którzy nie aplikowali do FEdKP 2021-2027)&#10;Badanie ilościowe z wnioskodawcami FEdKP 2021-2027 z naborów objętych badaniem&#10;Wywiady grupowe z wnioskodawcami i potencjalnymi wnioskodawcami FEdKP 2021-2027&#10;"/>
        </a:ext>
      </dgm:extLst>
    </dgm:pt>
    <dgm:pt modelId="{C08EF639-65E8-42A0-B1FE-FFE58B779A38}" type="parTrans" cxnId="{6CB5200E-CC05-4FD7-897C-ABC40C78806C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D6BEED8F-A92D-4398-B5BD-D644462BC907}" type="sibTrans" cxnId="{6CB5200E-CC05-4FD7-897C-ABC40C78806C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DC9754C1-465F-4587-9D73-7B28B73D9737}">
      <dgm:prSet custT="1"/>
      <dgm:spPr/>
      <dgm:t>
        <a:bodyPr/>
        <a:lstStyle/>
        <a:p>
          <a:pPr>
            <a:buNone/>
          </a:pPr>
          <a:r>
            <a:rPr lang="pl-PL" sz="1400" dirty="0">
              <a:solidFill>
                <a:schemeClr val="tx2"/>
              </a:solidFill>
            </a:rPr>
            <a:t>Badanie ilościowe z potencjalnymi wnioskodawcami </a:t>
          </a:r>
          <a:r>
            <a:rPr lang="pl-PL" sz="1200" dirty="0">
              <a:solidFill>
                <a:schemeClr val="tx2"/>
              </a:solidFill>
            </a:rPr>
            <a:t>(beneficjenci RPO </a:t>
          </a:r>
          <a:r>
            <a:rPr lang="pl-PL" sz="1200" dirty="0" err="1">
              <a:solidFill>
                <a:schemeClr val="tx2"/>
              </a:solidFill>
            </a:rPr>
            <a:t>WK</a:t>
          </a:r>
          <a:r>
            <a:rPr lang="pl-PL" sz="1200" dirty="0">
              <a:solidFill>
                <a:schemeClr val="tx2"/>
              </a:solidFill>
            </a:rPr>
            <a:t>-P, którzy nie aplikowali do </a:t>
          </a:r>
          <a:r>
            <a:rPr lang="pl-PL" sz="1200" dirty="0" err="1">
              <a:solidFill>
                <a:schemeClr val="tx2"/>
              </a:solidFill>
            </a:rPr>
            <a:t>FEdKP</a:t>
          </a:r>
          <a:r>
            <a:rPr lang="pl-PL" sz="1200" dirty="0">
              <a:solidFill>
                <a:schemeClr val="tx2"/>
              </a:solidFill>
            </a:rPr>
            <a:t> 2021-2027) </a:t>
          </a:r>
          <a:br>
            <a:rPr lang="pl-PL" sz="1200" dirty="0">
              <a:solidFill>
                <a:schemeClr val="tx2"/>
              </a:solidFill>
            </a:rPr>
          </a:br>
          <a:r>
            <a:rPr lang="pl-PL" sz="1400" dirty="0">
              <a:solidFill>
                <a:schemeClr val="tx2"/>
              </a:solidFill>
            </a:rPr>
            <a:t>(n=215)</a:t>
          </a:r>
          <a:endParaRPr lang="pl-PL" sz="1200" dirty="0">
            <a:solidFill>
              <a:schemeClr val="tx2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Analiza danych zastanych &#10;Wywiady z instytucjami&#10;Badanie ilościowe z potencjalnymi wnioskodawcami (beneficjenci RPO WK-P, którzy nie aplikowali do FEdKP 2021-2027)&#10;Badanie ilościowe z wnioskodawcami FEdKP 2021-2027 z naborów objętych badaniem&#10;Wywiady grupowe z wnioskodawcami i potencjalnymi wnioskodawcami FEdKP 2021-2027&#10;"/>
        </a:ext>
      </dgm:extLst>
    </dgm:pt>
    <dgm:pt modelId="{BB7433AF-2E1C-445F-84F2-576F0E06B037}" type="parTrans" cxnId="{E8C51AE9-E82B-4185-841A-A7EDDFEBA48F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8FC10595-23E7-4B56-A233-3CEEAB3F1445}" type="sibTrans" cxnId="{E8C51AE9-E82B-4185-841A-A7EDDFEBA48F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0AF64D51-B903-4756-BDAD-0A812CAAC5AB}">
      <dgm:prSet custT="1"/>
      <dgm:spPr/>
      <dgm:t>
        <a:bodyPr/>
        <a:lstStyle/>
        <a:p>
          <a:pPr>
            <a:buNone/>
          </a:pPr>
          <a:r>
            <a:rPr lang="pl-PL" sz="1400" dirty="0">
              <a:solidFill>
                <a:schemeClr val="tx2"/>
              </a:solidFill>
            </a:rPr>
            <a:t>Badanie ilościowe z wnioskodawcami </a:t>
          </a:r>
          <a:r>
            <a:rPr lang="pl-PL" sz="1400" dirty="0" err="1">
              <a:solidFill>
                <a:schemeClr val="tx2"/>
              </a:solidFill>
            </a:rPr>
            <a:t>FEdKP</a:t>
          </a:r>
          <a:r>
            <a:rPr lang="pl-PL" sz="1400" dirty="0">
              <a:solidFill>
                <a:schemeClr val="tx2"/>
              </a:solidFill>
            </a:rPr>
            <a:t> 2021-2027 </a:t>
          </a:r>
          <a:r>
            <a:rPr lang="pl-PL" sz="1200" dirty="0">
              <a:solidFill>
                <a:schemeClr val="tx2"/>
              </a:solidFill>
            </a:rPr>
            <a:t>z naborów objętych badaniem </a:t>
          </a:r>
          <a:br>
            <a:rPr lang="pl-PL" sz="1200" dirty="0">
              <a:solidFill>
                <a:schemeClr val="tx2"/>
              </a:solidFill>
            </a:rPr>
          </a:br>
          <a:r>
            <a:rPr lang="pl-PL" sz="1400" dirty="0">
              <a:solidFill>
                <a:schemeClr val="tx2"/>
              </a:solidFill>
            </a:rPr>
            <a:t>(n=104)</a:t>
          </a:r>
        </a:p>
      </dgm:t>
      <dgm:extLst>
        <a:ext uri="{E40237B7-FDA0-4F09-8148-C483321AD2D9}">
          <dgm14:cNvPr xmlns:dgm14="http://schemas.microsoft.com/office/drawing/2010/diagram" id="0" name="" descr="Analiza danych zastanych &#10;Wywiady z instytucjami&#10;Badanie ilościowe z potencjalnymi wnioskodawcami (beneficjenci RPO WK-P, którzy nie aplikowali do FEdKP 2021-2027)&#10;Badanie ilościowe z wnioskodawcami FEdKP 2021-2027 z naborów objętych badaniem&#10;Wywiady grupowe z wnioskodawcami i potencjalnymi wnioskodawcami FEdKP 2021-2027&#10;"/>
        </a:ext>
      </dgm:extLst>
    </dgm:pt>
    <dgm:pt modelId="{6C123957-204E-4C23-999A-E91377D4F9B7}" type="parTrans" cxnId="{E6E332B5-56D4-416A-A480-E8E9BAF91502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D669A846-186C-4DAE-891C-544D3EAB2B2A}" type="sibTrans" cxnId="{E6E332B5-56D4-416A-A480-E8E9BAF91502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DF6D7ACD-0126-4BA1-86BE-C5C6099504E1}">
      <dgm:prSet custT="1"/>
      <dgm:spPr/>
      <dgm:t>
        <a:bodyPr/>
        <a:lstStyle/>
        <a:p>
          <a:pPr>
            <a:buNone/>
          </a:pPr>
          <a:r>
            <a:rPr lang="pl-PL" sz="1400" dirty="0">
              <a:solidFill>
                <a:schemeClr val="tx2"/>
              </a:solidFill>
            </a:rPr>
            <a:t>Wywiady grupowe </a:t>
          </a:r>
          <a:br>
            <a:rPr lang="pl-PL" sz="1400" dirty="0">
              <a:solidFill>
                <a:schemeClr val="tx2"/>
              </a:solidFill>
            </a:rPr>
          </a:br>
          <a:r>
            <a:rPr lang="pl-PL" sz="1200" dirty="0">
              <a:solidFill>
                <a:schemeClr val="tx2"/>
              </a:solidFill>
            </a:rPr>
            <a:t>z wnioskodawcami i potencjalnymi wnioskodawcami </a:t>
          </a:r>
          <a:r>
            <a:rPr lang="pl-PL" sz="1200" dirty="0" err="1">
              <a:solidFill>
                <a:schemeClr val="tx2"/>
              </a:solidFill>
            </a:rPr>
            <a:t>FEdKP</a:t>
          </a:r>
          <a:r>
            <a:rPr lang="pl-PL" sz="1200" dirty="0">
              <a:solidFill>
                <a:schemeClr val="tx2"/>
              </a:solidFill>
            </a:rPr>
            <a:t> 2021-2027 </a:t>
          </a:r>
          <a:br>
            <a:rPr lang="pl-PL" sz="1200" dirty="0">
              <a:solidFill>
                <a:schemeClr val="tx2"/>
              </a:solidFill>
            </a:rPr>
          </a:br>
          <a:r>
            <a:rPr lang="pl-PL" sz="1400" dirty="0">
              <a:solidFill>
                <a:schemeClr val="tx2"/>
              </a:solidFill>
            </a:rPr>
            <a:t>(n=4)</a:t>
          </a:r>
        </a:p>
      </dgm:t>
      <dgm:extLst>
        <a:ext uri="{E40237B7-FDA0-4F09-8148-C483321AD2D9}">
          <dgm14:cNvPr xmlns:dgm14="http://schemas.microsoft.com/office/drawing/2010/diagram" id="0" name="" descr="Analiza danych zastanych &#10;Wywiady z instytucjami&#10;Badanie ilościowe z potencjalnymi wnioskodawcami (beneficjenci RPO WK-P, którzy nie aplikowali do FEdKP 2021-2027)&#10;Badanie ilościowe z wnioskodawcami FEdKP 2021-2027 z naborów objętych badaniem&#10;Wywiady grupowe z wnioskodawcami i potencjalnymi wnioskodawcami FEdKP 2021-2027&#10;"/>
        </a:ext>
      </dgm:extLst>
    </dgm:pt>
    <dgm:pt modelId="{EC4FC0C6-854D-4A98-94CC-A5FA75B4E6B9}" type="parTrans" cxnId="{7BA5F859-796B-436D-8154-D1CAA40532D9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987DD3FA-B4B9-4CE5-A133-59D4A3D79A48}" type="sibTrans" cxnId="{7BA5F859-796B-436D-8154-D1CAA40532D9}">
      <dgm:prSet/>
      <dgm:spPr/>
      <dgm:t>
        <a:bodyPr/>
        <a:lstStyle/>
        <a:p>
          <a:endParaRPr lang="pl-PL" sz="1400">
            <a:solidFill>
              <a:schemeClr val="tx2"/>
            </a:solidFill>
          </a:endParaRPr>
        </a:p>
      </dgm:t>
    </dgm:pt>
    <dgm:pt modelId="{EC8CEAF9-3FA0-4F93-8B84-CB461472A6F2}" type="pres">
      <dgm:prSet presAssocID="{7E62772D-816C-480C-B6AD-8CF0273D9D88}" presName="diagram" presStyleCnt="0">
        <dgm:presLayoutVars>
          <dgm:dir/>
          <dgm:resizeHandles val="exact"/>
        </dgm:presLayoutVars>
      </dgm:prSet>
      <dgm:spPr/>
    </dgm:pt>
    <dgm:pt modelId="{D847903A-CFB5-4E17-8A6D-25F18725EA90}" type="pres">
      <dgm:prSet presAssocID="{A0692C8C-8FD8-4511-AA12-6180C49B940B}" presName="node" presStyleLbl="node1" presStyleIdx="0" presStyleCnt="5">
        <dgm:presLayoutVars>
          <dgm:bulletEnabled val="1"/>
        </dgm:presLayoutVars>
      </dgm:prSet>
      <dgm:spPr/>
    </dgm:pt>
    <dgm:pt modelId="{BB172605-5FEB-48B8-ACCC-154A09C692E6}" type="pres">
      <dgm:prSet presAssocID="{430475D1-EF16-4A1F-838F-B2F1C889725E}" presName="sibTrans" presStyleCnt="0"/>
      <dgm:spPr/>
    </dgm:pt>
    <dgm:pt modelId="{4106477C-45AC-4C7D-ACFC-84CCE5E854DC}" type="pres">
      <dgm:prSet presAssocID="{49330B13-56C4-46B9-8E6C-56F8FEDAB49A}" presName="node" presStyleLbl="node1" presStyleIdx="1" presStyleCnt="5">
        <dgm:presLayoutVars>
          <dgm:bulletEnabled val="1"/>
        </dgm:presLayoutVars>
      </dgm:prSet>
      <dgm:spPr/>
    </dgm:pt>
    <dgm:pt modelId="{6846685A-0466-4D4A-B68D-730D14ED7F88}" type="pres">
      <dgm:prSet presAssocID="{D6BEED8F-A92D-4398-B5BD-D644462BC907}" presName="sibTrans" presStyleCnt="0"/>
      <dgm:spPr/>
    </dgm:pt>
    <dgm:pt modelId="{1A387C46-149A-4580-8937-1849B119CE63}" type="pres">
      <dgm:prSet presAssocID="{DC9754C1-465F-4587-9D73-7B28B73D9737}" presName="node" presStyleLbl="node1" presStyleIdx="2" presStyleCnt="5" custScaleX="145414">
        <dgm:presLayoutVars>
          <dgm:bulletEnabled val="1"/>
        </dgm:presLayoutVars>
      </dgm:prSet>
      <dgm:spPr/>
    </dgm:pt>
    <dgm:pt modelId="{331A3E94-731C-4BED-9BEF-5EF39EC2CE96}" type="pres">
      <dgm:prSet presAssocID="{8FC10595-23E7-4B56-A233-3CEEAB3F1445}" presName="sibTrans" presStyleCnt="0"/>
      <dgm:spPr/>
    </dgm:pt>
    <dgm:pt modelId="{28BC0E02-B56E-4F70-A97C-B391F6E27572}" type="pres">
      <dgm:prSet presAssocID="{0AF64D51-B903-4756-BDAD-0A812CAAC5AB}" presName="node" presStyleLbl="node1" presStyleIdx="3" presStyleCnt="5" custScaleX="126971">
        <dgm:presLayoutVars>
          <dgm:bulletEnabled val="1"/>
        </dgm:presLayoutVars>
      </dgm:prSet>
      <dgm:spPr/>
    </dgm:pt>
    <dgm:pt modelId="{E5FEADFE-38F3-4B0E-8D09-A7026285E564}" type="pres">
      <dgm:prSet presAssocID="{D669A846-186C-4DAE-891C-544D3EAB2B2A}" presName="sibTrans" presStyleCnt="0"/>
      <dgm:spPr/>
    </dgm:pt>
    <dgm:pt modelId="{190EF2D9-95E8-4F86-8D5F-711A7ADB6D86}" type="pres">
      <dgm:prSet presAssocID="{DF6D7ACD-0126-4BA1-86BE-C5C6099504E1}" presName="node" presStyleLbl="node1" presStyleIdx="4" presStyleCnt="5" custScaleX="145781">
        <dgm:presLayoutVars>
          <dgm:bulletEnabled val="1"/>
        </dgm:presLayoutVars>
      </dgm:prSet>
      <dgm:spPr/>
    </dgm:pt>
  </dgm:ptLst>
  <dgm:cxnLst>
    <dgm:cxn modelId="{6CB5200E-CC05-4FD7-897C-ABC40C78806C}" srcId="{7E62772D-816C-480C-B6AD-8CF0273D9D88}" destId="{49330B13-56C4-46B9-8E6C-56F8FEDAB49A}" srcOrd="1" destOrd="0" parTransId="{C08EF639-65E8-42A0-B1FE-FFE58B779A38}" sibTransId="{D6BEED8F-A92D-4398-B5BD-D644462BC907}"/>
    <dgm:cxn modelId="{3992FB49-39D3-4BFC-8902-2C70EC452B1E}" srcId="{7E62772D-816C-480C-B6AD-8CF0273D9D88}" destId="{A0692C8C-8FD8-4511-AA12-6180C49B940B}" srcOrd="0" destOrd="0" parTransId="{58A7F142-A11D-423D-84EB-D61B882376BD}" sibTransId="{430475D1-EF16-4A1F-838F-B2F1C889725E}"/>
    <dgm:cxn modelId="{FF0EF175-E720-4B6D-87F9-5B693CF561DD}" type="presOf" srcId="{0AF64D51-B903-4756-BDAD-0A812CAAC5AB}" destId="{28BC0E02-B56E-4F70-A97C-B391F6E27572}" srcOrd="0" destOrd="0" presId="urn:microsoft.com/office/officeart/2005/8/layout/default"/>
    <dgm:cxn modelId="{7BA5F859-796B-436D-8154-D1CAA40532D9}" srcId="{7E62772D-816C-480C-B6AD-8CF0273D9D88}" destId="{DF6D7ACD-0126-4BA1-86BE-C5C6099504E1}" srcOrd="4" destOrd="0" parTransId="{EC4FC0C6-854D-4A98-94CC-A5FA75B4E6B9}" sibTransId="{987DD3FA-B4B9-4CE5-A133-59D4A3D79A48}"/>
    <dgm:cxn modelId="{7DBA9480-1C7E-4C78-9759-D243F119D13C}" type="presOf" srcId="{7E62772D-816C-480C-B6AD-8CF0273D9D88}" destId="{EC8CEAF9-3FA0-4F93-8B84-CB461472A6F2}" srcOrd="0" destOrd="0" presId="urn:microsoft.com/office/officeart/2005/8/layout/default"/>
    <dgm:cxn modelId="{34BA7DAF-CDB0-491C-B9A8-334D0DA364DE}" type="presOf" srcId="{DC9754C1-465F-4587-9D73-7B28B73D9737}" destId="{1A387C46-149A-4580-8937-1849B119CE63}" srcOrd="0" destOrd="0" presId="urn:microsoft.com/office/officeart/2005/8/layout/default"/>
    <dgm:cxn modelId="{E6E332B5-56D4-416A-A480-E8E9BAF91502}" srcId="{7E62772D-816C-480C-B6AD-8CF0273D9D88}" destId="{0AF64D51-B903-4756-BDAD-0A812CAAC5AB}" srcOrd="3" destOrd="0" parTransId="{6C123957-204E-4C23-999A-E91377D4F9B7}" sibTransId="{D669A846-186C-4DAE-891C-544D3EAB2B2A}"/>
    <dgm:cxn modelId="{9E8750E5-22C3-4781-BE83-E38A74A27511}" type="presOf" srcId="{A0692C8C-8FD8-4511-AA12-6180C49B940B}" destId="{D847903A-CFB5-4E17-8A6D-25F18725EA90}" srcOrd="0" destOrd="0" presId="urn:microsoft.com/office/officeart/2005/8/layout/default"/>
    <dgm:cxn modelId="{E8C51AE9-E82B-4185-841A-A7EDDFEBA48F}" srcId="{7E62772D-816C-480C-B6AD-8CF0273D9D88}" destId="{DC9754C1-465F-4587-9D73-7B28B73D9737}" srcOrd="2" destOrd="0" parTransId="{BB7433AF-2E1C-445F-84F2-576F0E06B037}" sibTransId="{8FC10595-23E7-4B56-A233-3CEEAB3F1445}"/>
    <dgm:cxn modelId="{9B911CED-20C6-4FFB-9643-ED08594BCEE2}" type="presOf" srcId="{49330B13-56C4-46B9-8E6C-56F8FEDAB49A}" destId="{4106477C-45AC-4C7D-ACFC-84CCE5E854DC}" srcOrd="0" destOrd="0" presId="urn:microsoft.com/office/officeart/2005/8/layout/default"/>
    <dgm:cxn modelId="{D6D36CEF-0459-410B-BC7C-6FF420AB001A}" type="presOf" srcId="{DF6D7ACD-0126-4BA1-86BE-C5C6099504E1}" destId="{190EF2D9-95E8-4F86-8D5F-711A7ADB6D86}" srcOrd="0" destOrd="0" presId="urn:microsoft.com/office/officeart/2005/8/layout/default"/>
    <dgm:cxn modelId="{6D4614D5-396E-4536-95E6-88DF6A7DCD47}" type="presParOf" srcId="{EC8CEAF9-3FA0-4F93-8B84-CB461472A6F2}" destId="{D847903A-CFB5-4E17-8A6D-25F18725EA90}" srcOrd="0" destOrd="0" presId="urn:microsoft.com/office/officeart/2005/8/layout/default"/>
    <dgm:cxn modelId="{28B4461F-B65E-44A7-879A-0C54BAFEA07B}" type="presParOf" srcId="{EC8CEAF9-3FA0-4F93-8B84-CB461472A6F2}" destId="{BB172605-5FEB-48B8-ACCC-154A09C692E6}" srcOrd="1" destOrd="0" presId="urn:microsoft.com/office/officeart/2005/8/layout/default"/>
    <dgm:cxn modelId="{277E9F85-1F02-4D39-8C9C-3438C6B61D83}" type="presParOf" srcId="{EC8CEAF9-3FA0-4F93-8B84-CB461472A6F2}" destId="{4106477C-45AC-4C7D-ACFC-84CCE5E854DC}" srcOrd="2" destOrd="0" presId="urn:microsoft.com/office/officeart/2005/8/layout/default"/>
    <dgm:cxn modelId="{33930AE1-625E-4209-A5F2-CED02C0F7C37}" type="presParOf" srcId="{EC8CEAF9-3FA0-4F93-8B84-CB461472A6F2}" destId="{6846685A-0466-4D4A-B68D-730D14ED7F88}" srcOrd="3" destOrd="0" presId="urn:microsoft.com/office/officeart/2005/8/layout/default"/>
    <dgm:cxn modelId="{80CAD85D-89E1-4B9B-9D61-4F641BDD07F0}" type="presParOf" srcId="{EC8CEAF9-3FA0-4F93-8B84-CB461472A6F2}" destId="{1A387C46-149A-4580-8937-1849B119CE63}" srcOrd="4" destOrd="0" presId="urn:microsoft.com/office/officeart/2005/8/layout/default"/>
    <dgm:cxn modelId="{02EB3EA5-966E-451E-BC73-8E4A4E4352D9}" type="presParOf" srcId="{EC8CEAF9-3FA0-4F93-8B84-CB461472A6F2}" destId="{331A3E94-731C-4BED-9BEF-5EF39EC2CE96}" srcOrd="5" destOrd="0" presId="urn:microsoft.com/office/officeart/2005/8/layout/default"/>
    <dgm:cxn modelId="{375EE6C8-157C-441C-AFB2-5329BB7124B9}" type="presParOf" srcId="{EC8CEAF9-3FA0-4F93-8B84-CB461472A6F2}" destId="{28BC0E02-B56E-4F70-A97C-B391F6E27572}" srcOrd="6" destOrd="0" presId="urn:microsoft.com/office/officeart/2005/8/layout/default"/>
    <dgm:cxn modelId="{4DB6109C-33D3-4E3E-BA32-10A350D7E519}" type="presParOf" srcId="{EC8CEAF9-3FA0-4F93-8B84-CB461472A6F2}" destId="{E5FEADFE-38F3-4B0E-8D09-A7026285E564}" srcOrd="7" destOrd="0" presId="urn:microsoft.com/office/officeart/2005/8/layout/default"/>
    <dgm:cxn modelId="{3CD3B65F-36F7-4725-8927-52697D5BC49E}" type="presParOf" srcId="{EC8CEAF9-3FA0-4F93-8B84-CB461472A6F2}" destId="{190EF2D9-95E8-4F86-8D5F-711A7ADB6D8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E4EC30-997F-4974-9A4C-270F991174A2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l-PL"/>
        </a:p>
      </dgm:t>
    </dgm:pt>
    <dgm:pt modelId="{527128B7-52E1-4B70-B410-CA7FF93C3C23}">
      <dgm:prSet phldrT="[Tekst]"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adaptacja do zmian klimatu (9)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0E89D7D7-234C-40EF-A274-C8F4BD745E49}" type="parTrans" cxnId="{B50D6E4E-EC50-472C-8933-CE36329895EA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F6F5E07-F4B5-40D9-A589-7E1D190A4DA7}" type="sibTrans" cxnId="{B50D6E4E-EC50-472C-8933-CE36329895EA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4A0A671-28EE-4AB0-ADD4-B35BB10717B0}">
      <dgm:prSet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mobilność miejska (7)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EF9C6824-F0B8-43B3-B423-6A1366D16D2B}" type="parTrans" cxnId="{296987EB-2BEC-49A3-A1E8-02109F3D71EB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286C9DC-353C-4FC0-9973-AFD6AED26812}" type="sibTrans" cxnId="{296987EB-2BEC-49A3-A1E8-02109F3D71EB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DAB9E49-9B52-4DAB-9035-3FC3E037D8DC}">
      <dgm:prSet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efektywność energetyczna (6)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9F6DDA61-9E76-4FD0-92AA-1E61BD9C6961}" type="parTrans" cxnId="{7B1FB6F3-8ACD-4BB6-AC45-C888C2A34C11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4621139-C40A-417C-99AE-CC7CA1D9875C}" type="sibTrans" cxnId="{7B1FB6F3-8ACD-4BB6-AC45-C888C2A34C11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1B672FE-E148-4F95-9972-9FABF3C46706}">
      <dgm:prSet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infrastruktura edukacyjna (3)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754171EE-7F5A-4EFA-B328-28A10B4EE301}" type="parTrans" cxnId="{37BD48D5-02C1-42C9-A69A-4F8BA5E062B8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4E1F4DC-CA9E-44DB-B288-DC2AD08F211C}" type="sibTrans" cxnId="{37BD48D5-02C1-42C9-A69A-4F8BA5E062B8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3833C1C-BC79-40CE-A5D6-54E1B9FA2C9F}">
      <dgm:prSet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turystyka </a:t>
          </a:r>
          <a:b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(3)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46730284-8B01-4591-917F-E1343F60BC1C}" type="parTrans" cxnId="{F406267B-66C1-4B14-8A5D-237C83A843B6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EE05BB-68C8-4AB7-91B8-14020796810A}" type="sibTrans" cxnId="{F406267B-66C1-4B14-8A5D-237C83A843B6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EEC4D23-C635-463E-BF52-6D77DD3D5902}">
      <dgm:prSet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edukacja </a:t>
          </a:r>
          <a:b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(3)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62EC7D0D-E445-470B-8F8C-19268552C665}" type="parTrans" cxnId="{539E37EC-480E-4B9F-BBB0-932D96482ECE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F86493C-D3EC-457C-BA48-F49074CE20FB}" type="sibTrans" cxnId="{539E37EC-480E-4B9F-BBB0-932D96482ECE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076E80A-2A1A-4500-A7BE-3CFCEDB4D177}">
      <dgm:prSet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wsparcie </a:t>
          </a:r>
          <a:r>
            <a:rPr lang="pl-PL" sz="1100" dirty="0" err="1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MŚP</a:t>
          </a: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(3)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36041D1F-D313-4BB4-ADCA-15F936567E46}" type="parTrans" cxnId="{86FD7F11-DAEC-49AB-84DC-AB3EF6A011D4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7DB1E2F-D933-402D-ADBB-0791315B7CA7}" type="sibTrans" cxnId="{86FD7F11-DAEC-49AB-84DC-AB3EF6A011D4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9EBDC97-2652-4B09-B9EF-284257E146AF}">
      <dgm:prSet custT="1"/>
      <dgm:spPr/>
      <dgm:t>
        <a:bodyPr/>
        <a:lstStyle/>
        <a:p>
          <a:pPr>
            <a:buNone/>
          </a:pPr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włączenie społeczne (2)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F443A5D5-9044-47FE-A774-7B854526FFF1}" type="parTrans" cxnId="{CDED6AE2-1CF5-4B39-8E53-EC0DD1850D07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8BD3809-FBF0-43C0-859E-E0A618D294BD}" type="sibTrans" cxnId="{CDED6AE2-1CF5-4B39-8E53-EC0DD1850D07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33CA155-BE38-4B3E-8E7E-D1C21DE26D70}">
      <dgm:prSet custT="1"/>
      <dgm:spPr/>
      <dgm:t>
        <a:bodyPr/>
        <a:lstStyle/>
        <a:p>
          <a:r>
            <a:rPr lang="pl-PL" sz="11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woda i ścieki (2)</a:t>
          </a:r>
        </a:p>
      </dgm:t>
      <dgm:extLst>
        <a:ext uri="{E40237B7-FDA0-4F09-8148-C483321AD2D9}">
          <dgm14:cNvPr xmlns:dgm14="http://schemas.microsoft.com/office/drawing/2010/diagram" id="0" name="" descr="adaptacja do zmian klimatu (9)&#10;mobilność miejska (7)&#10;efektywność energetyczna (6)&#10;infr. edukacyjna (3)&#10;turystyka (3)&#10;wsparcie MŚP (3)&#10;edukacja (3)&#10;włączenie społeczne (2)&#10;woda i ścieki (2)&#10;"/>
        </a:ext>
      </dgm:extLst>
    </dgm:pt>
    <dgm:pt modelId="{C1062E87-ADA7-48D1-AD62-8E4EF54925B8}" type="parTrans" cxnId="{12F48080-3948-42A8-AC3E-960DF5D68D5C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365AE34-6A79-4F58-8AF7-79A59FF92719}" type="sibTrans" cxnId="{12F48080-3948-42A8-AC3E-960DF5D68D5C}">
      <dgm:prSet/>
      <dgm:spPr/>
      <dgm:t>
        <a:bodyPr/>
        <a:lstStyle/>
        <a:p>
          <a:endParaRPr lang="pl-PL" sz="1100">
            <a:solidFill>
              <a:schemeClr val="tx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07E2EFF-92E4-4AA2-B3B2-BDFBD67C29A6}" type="pres">
      <dgm:prSet presAssocID="{F0E4EC30-997F-4974-9A4C-270F991174A2}" presName="diagram" presStyleCnt="0">
        <dgm:presLayoutVars>
          <dgm:dir/>
          <dgm:resizeHandles val="exact"/>
        </dgm:presLayoutVars>
      </dgm:prSet>
      <dgm:spPr/>
    </dgm:pt>
    <dgm:pt modelId="{0ADECF47-6927-4E46-AE24-6FE60BBDC2EA}" type="pres">
      <dgm:prSet presAssocID="{527128B7-52E1-4B70-B410-CA7FF93C3C23}" presName="node" presStyleLbl="node1" presStyleIdx="0" presStyleCnt="9">
        <dgm:presLayoutVars>
          <dgm:bulletEnabled val="1"/>
        </dgm:presLayoutVars>
      </dgm:prSet>
      <dgm:spPr/>
    </dgm:pt>
    <dgm:pt modelId="{835188C9-08F4-40FD-A127-53EA0C0867F8}" type="pres">
      <dgm:prSet presAssocID="{7F6F5E07-F4B5-40D9-A589-7E1D190A4DA7}" presName="sibTrans" presStyleCnt="0"/>
      <dgm:spPr/>
    </dgm:pt>
    <dgm:pt modelId="{BC785BF7-B1FD-4164-8E81-2875ED0FD9F8}" type="pres">
      <dgm:prSet presAssocID="{94A0A671-28EE-4AB0-ADD4-B35BB10717B0}" presName="node" presStyleLbl="node1" presStyleIdx="1" presStyleCnt="9">
        <dgm:presLayoutVars>
          <dgm:bulletEnabled val="1"/>
        </dgm:presLayoutVars>
      </dgm:prSet>
      <dgm:spPr/>
    </dgm:pt>
    <dgm:pt modelId="{B2DC69A4-6C11-4FFB-A203-6BAE12523D9A}" type="pres">
      <dgm:prSet presAssocID="{C286C9DC-353C-4FC0-9973-AFD6AED26812}" presName="sibTrans" presStyleCnt="0"/>
      <dgm:spPr/>
    </dgm:pt>
    <dgm:pt modelId="{847B206C-9EC4-4143-8C1F-175CFFF1B2A7}" type="pres">
      <dgm:prSet presAssocID="{4DAB9E49-9B52-4DAB-9035-3FC3E037D8DC}" presName="node" presStyleLbl="node1" presStyleIdx="2" presStyleCnt="9">
        <dgm:presLayoutVars>
          <dgm:bulletEnabled val="1"/>
        </dgm:presLayoutVars>
      </dgm:prSet>
      <dgm:spPr/>
    </dgm:pt>
    <dgm:pt modelId="{F1247DF4-1BE7-4057-A60F-15C037FD2005}" type="pres">
      <dgm:prSet presAssocID="{24621139-C40A-417C-99AE-CC7CA1D9875C}" presName="sibTrans" presStyleCnt="0"/>
      <dgm:spPr/>
    </dgm:pt>
    <dgm:pt modelId="{22A7D5F8-6B89-49BB-8298-9C14979AE6B4}" type="pres">
      <dgm:prSet presAssocID="{A1B672FE-E148-4F95-9972-9FABF3C46706}" presName="node" presStyleLbl="node1" presStyleIdx="3" presStyleCnt="9">
        <dgm:presLayoutVars>
          <dgm:bulletEnabled val="1"/>
        </dgm:presLayoutVars>
      </dgm:prSet>
      <dgm:spPr/>
    </dgm:pt>
    <dgm:pt modelId="{36C37C97-241F-446B-9F18-743F57A46201}" type="pres">
      <dgm:prSet presAssocID="{54E1F4DC-CA9E-44DB-B288-DC2AD08F211C}" presName="sibTrans" presStyleCnt="0"/>
      <dgm:spPr/>
    </dgm:pt>
    <dgm:pt modelId="{2794F779-1FEF-4F3B-BFAA-2D56F2E99844}" type="pres">
      <dgm:prSet presAssocID="{E3833C1C-BC79-40CE-A5D6-54E1B9FA2C9F}" presName="node" presStyleLbl="node1" presStyleIdx="4" presStyleCnt="9">
        <dgm:presLayoutVars>
          <dgm:bulletEnabled val="1"/>
        </dgm:presLayoutVars>
      </dgm:prSet>
      <dgm:spPr/>
    </dgm:pt>
    <dgm:pt modelId="{D1F87DE5-2CD6-4F89-BCB6-B7E27AB88382}" type="pres">
      <dgm:prSet presAssocID="{E2EE05BB-68C8-4AB7-91B8-14020796810A}" presName="sibTrans" presStyleCnt="0"/>
      <dgm:spPr/>
    </dgm:pt>
    <dgm:pt modelId="{310EE57D-143A-44FE-AF45-F2C52DDBD208}" type="pres">
      <dgm:prSet presAssocID="{2076E80A-2A1A-4500-A7BE-3CFCEDB4D177}" presName="node" presStyleLbl="node1" presStyleIdx="5" presStyleCnt="9">
        <dgm:presLayoutVars>
          <dgm:bulletEnabled val="1"/>
        </dgm:presLayoutVars>
      </dgm:prSet>
      <dgm:spPr/>
    </dgm:pt>
    <dgm:pt modelId="{B7E7D39F-C475-4312-8BC6-F9F57B4596E7}" type="pres">
      <dgm:prSet presAssocID="{87DB1E2F-D933-402D-ADBB-0791315B7CA7}" presName="sibTrans" presStyleCnt="0"/>
      <dgm:spPr/>
    </dgm:pt>
    <dgm:pt modelId="{D432F960-A0D6-4A0A-8135-3094380F9D80}" type="pres">
      <dgm:prSet presAssocID="{8EEC4D23-C635-463E-BF52-6D77DD3D5902}" presName="node" presStyleLbl="node1" presStyleIdx="6" presStyleCnt="9">
        <dgm:presLayoutVars>
          <dgm:bulletEnabled val="1"/>
        </dgm:presLayoutVars>
      </dgm:prSet>
      <dgm:spPr/>
    </dgm:pt>
    <dgm:pt modelId="{F2DF8F29-0DB0-4175-A878-A76EACF257B5}" type="pres">
      <dgm:prSet presAssocID="{BF86493C-D3EC-457C-BA48-F49074CE20FB}" presName="sibTrans" presStyleCnt="0"/>
      <dgm:spPr/>
    </dgm:pt>
    <dgm:pt modelId="{25A25304-4819-4356-A501-7EED0CC74485}" type="pres">
      <dgm:prSet presAssocID="{39EBDC97-2652-4B09-B9EF-284257E146AF}" presName="node" presStyleLbl="node1" presStyleIdx="7" presStyleCnt="9">
        <dgm:presLayoutVars>
          <dgm:bulletEnabled val="1"/>
        </dgm:presLayoutVars>
      </dgm:prSet>
      <dgm:spPr/>
    </dgm:pt>
    <dgm:pt modelId="{E0E3B54E-595A-4B00-BD6B-58267EB16A0D}" type="pres">
      <dgm:prSet presAssocID="{F8BD3809-FBF0-43C0-859E-E0A618D294BD}" presName="sibTrans" presStyleCnt="0"/>
      <dgm:spPr/>
    </dgm:pt>
    <dgm:pt modelId="{78CD43D6-26D2-4748-9DF8-3C0E860009D5}" type="pres">
      <dgm:prSet presAssocID="{E33CA155-BE38-4B3E-8E7E-D1C21DE26D70}" presName="node" presStyleLbl="node1" presStyleIdx="8" presStyleCnt="9">
        <dgm:presLayoutVars>
          <dgm:bulletEnabled val="1"/>
        </dgm:presLayoutVars>
      </dgm:prSet>
      <dgm:spPr/>
    </dgm:pt>
  </dgm:ptLst>
  <dgm:cxnLst>
    <dgm:cxn modelId="{86FD7F11-DAEC-49AB-84DC-AB3EF6A011D4}" srcId="{F0E4EC30-997F-4974-9A4C-270F991174A2}" destId="{2076E80A-2A1A-4500-A7BE-3CFCEDB4D177}" srcOrd="5" destOrd="0" parTransId="{36041D1F-D313-4BB4-ADCA-15F936567E46}" sibTransId="{87DB1E2F-D933-402D-ADBB-0791315B7CA7}"/>
    <dgm:cxn modelId="{A439C420-B0F8-4334-BCD9-DCB39E5BB6A6}" type="presOf" srcId="{39EBDC97-2652-4B09-B9EF-284257E146AF}" destId="{25A25304-4819-4356-A501-7EED0CC74485}" srcOrd="0" destOrd="0" presId="urn:microsoft.com/office/officeart/2005/8/layout/default"/>
    <dgm:cxn modelId="{FFD4D731-54AE-43EA-B15D-7E2CB9390B85}" type="presOf" srcId="{8EEC4D23-C635-463E-BF52-6D77DD3D5902}" destId="{D432F960-A0D6-4A0A-8135-3094380F9D80}" srcOrd="0" destOrd="0" presId="urn:microsoft.com/office/officeart/2005/8/layout/default"/>
    <dgm:cxn modelId="{8E7A8240-6FD1-430C-BC73-F66C7A01D834}" type="presOf" srcId="{F0E4EC30-997F-4974-9A4C-270F991174A2}" destId="{007E2EFF-92E4-4AA2-B3B2-BDFBD67C29A6}" srcOrd="0" destOrd="0" presId="urn:microsoft.com/office/officeart/2005/8/layout/default"/>
    <dgm:cxn modelId="{AEAD5D41-1C43-46C0-9049-427D89C84E51}" type="presOf" srcId="{A1B672FE-E148-4F95-9972-9FABF3C46706}" destId="{22A7D5F8-6B89-49BB-8298-9C14979AE6B4}" srcOrd="0" destOrd="0" presId="urn:microsoft.com/office/officeart/2005/8/layout/default"/>
    <dgm:cxn modelId="{B50D6E4E-EC50-472C-8933-CE36329895EA}" srcId="{F0E4EC30-997F-4974-9A4C-270F991174A2}" destId="{527128B7-52E1-4B70-B410-CA7FF93C3C23}" srcOrd="0" destOrd="0" parTransId="{0E89D7D7-234C-40EF-A274-C8F4BD745E49}" sibTransId="{7F6F5E07-F4B5-40D9-A589-7E1D190A4DA7}"/>
    <dgm:cxn modelId="{F406267B-66C1-4B14-8A5D-237C83A843B6}" srcId="{F0E4EC30-997F-4974-9A4C-270F991174A2}" destId="{E3833C1C-BC79-40CE-A5D6-54E1B9FA2C9F}" srcOrd="4" destOrd="0" parTransId="{46730284-8B01-4591-917F-E1343F60BC1C}" sibTransId="{E2EE05BB-68C8-4AB7-91B8-14020796810A}"/>
    <dgm:cxn modelId="{12F48080-3948-42A8-AC3E-960DF5D68D5C}" srcId="{F0E4EC30-997F-4974-9A4C-270F991174A2}" destId="{E33CA155-BE38-4B3E-8E7E-D1C21DE26D70}" srcOrd="8" destOrd="0" parTransId="{C1062E87-ADA7-48D1-AD62-8E4EF54925B8}" sibTransId="{D365AE34-6A79-4F58-8AF7-79A59FF92719}"/>
    <dgm:cxn modelId="{CD83BFB1-F367-4189-A271-E5D8DA25B477}" type="presOf" srcId="{E33CA155-BE38-4B3E-8E7E-D1C21DE26D70}" destId="{78CD43D6-26D2-4748-9DF8-3C0E860009D5}" srcOrd="0" destOrd="0" presId="urn:microsoft.com/office/officeart/2005/8/layout/default"/>
    <dgm:cxn modelId="{3B38B5B2-0EE2-4BBD-AA37-0745D111110D}" type="presOf" srcId="{2076E80A-2A1A-4500-A7BE-3CFCEDB4D177}" destId="{310EE57D-143A-44FE-AF45-F2C52DDBD208}" srcOrd="0" destOrd="0" presId="urn:microsoft.com/office/officeart/2005/8/layout/default"/>
    <dgm:cxn modelId="{07F9F4B3-03FF-4BC4-BC8A-9A8D9BBCDE84}" type="presOf" srcId="{527128B7-52E1-4B70-B410-CA7FF93C3C23}" destId="{0ADECF47-6927-4E46-AE24-6FE60BBDC2EA}" srcOrd="0" destOrd="0" presId="urn:microsoft.com/office/officeart/2005/8/layout/default"/>
    <dgm:cxn modelId="{EB34A9C6-69CC-4047-9377-42AFD60856A2}" type="presOf" srcId="{94A0A671-28EE-4AB0-ADD4-B35BB10717B0}" destId="{BC785BF7-B1FD-4164-8E81-2875ED0FD9F8}" srcOrd="0" destOrd="0" presId="urn:microsoft.com/office/officeart/2005/8/layout/default"/>
    <dgm:cxn modelId="{37BD48D5-02C1-42C9-A69A-4F8BA5E062B8}" srcId="{F0E4EC30-997F-4974-9A4C-270F991174A2}" destId="{A1B672FE-E148-4F95-9972-9FABF3C46706}" srcOrd="3" destOrd="0" parTransId="{754171EE-7F5A-4EFA-B328-28A10B4EE301}" sibTransId="{54E1F4DC-CA9E-44DB-B288-DC2AD08F211C}"/>
    <dgm:cxn modelId="{0B6CF8DE-CE52-490E-A26B-E8D5B13173F1}" type="presOf" srcId="{E3833C1C-BC79-40CE-A5D6-54E1B9FA2C9F}" destId="{2794F779-1FEF-4F3B-BFAA-2D56F2E99844}" srcOrd="0" destOrd="0" presId="urn:microsoft.com/office/officeart/2005/8/layout/default"/>
    <dgm:cxn modelId="{CDED6AE2-1CF5-4B39-8E53-EC0DD1850D07}" srcId="{F0E4EC30-997F-4974-9A4C-270F991174A2}" destId="{39EBDC97-2652-4B09-B9EF-284257E146AF}" srcOrd="7" destOrd="0" parTransId="{F443A5D5-9044-47FE-A774-7B854526FFF1}" sibTransId="{F8BD3809-FBF0-43C0-859E-E0A618D294BD}"/>
    <dgm:cxn modelId="{296987EB-2BEC-49A3-A1E8-02109F3D71EB}" srcId="{F0E4EC30-997F-4974-9A4C-270F991174A2}" destId="{94A0A671-28EE-4AB0-ADD4-B35BB10717B0}" srcOrd="1" destOrd="0" parTransId="{EF9C6824-F0B8-43B3-B423-6A1366D16D2B}" sibTransId="{C286C9DC-353C-4FC0-9973-AFD6AED26812}"/>
    <dgm:cxn modelId="{539E37EC-480E-4B9F-BBB0-932D96482ECE}" srcId="{F0E4EC30-997F-4974-9A4C-270F991174A2}" destId="{8EEC4D23-C635-463E-BF52-6D77DD3D5902}" srcOrd="6" destOrd="0" parTransId="{62EC7D0D-E445-470B-8F8C-19268552C665}" sibTransId="{BF86493C-D3EC-457C-BA48-F49074CE20FB}"/>
    <dgm:cxn modelId="{7B1FB6F3-8ACD-4BB6-AC45-C888C2A34C11}" srcId="{F0E4EC30-997F-4974-9A4C-270F991174A2}" destId="{4DAB9E49-9B52-4DAB-9035-3FC3E037D8DC}" srcOrd="2" destOrd="0" parTransId="{9F6DDA61-9E76-4FD0-92AA-1E61BD9C6961}" sibTransId="{24621139-C40A-417C-99AE-CC7CA1D9875C}"/>
    <dgm:cxn modelId="{01E62BF5-69AE-4A43-B4C7-B3DE450DB198}" type="presOf" srcId="{4DAB9E49-9B52-4DAB-9035-3FC3E037D8DC}" destId="{847B206C-9EC4-4143-8C1F-175CFFF1B2A7}" srcOrd="0" destOrd="0" presId="urn:microsoft.com/office/officeart/2005/8/layout/default"/>
    <dgm:cxn modelId="{C63AA172-6295-40BD-9126-8F855B6FDEF1}" type="presParOf" srcId="{007E2EFF-92E4-4AA2-B3B2-BDFBD67C29A6}" destId="{0ADECF47-6927-4E46-AE24-6FE60BBDC2EA}" srcOrd="0" destOrd="0" presId="urn:microsoft.com/office/officeart/2005/8/layout/default"/>
    <dgm:cxn modelId="{C335890F-9FC7-40DD-9ED6-007A14D66D4E}" type="presParOf" srcId="{007E2EFF-92E4-4AA2-B3B2-BDFBD67C29A6}" destId="{835188C9-08F4-40FD-A127-53EA0C0867F8}" srcOrd="1" destOrd="0" presId="urn:microsoft.com/office/officeart/2005/8/layout/default"/>
    <dgm:cxn modelId="{A024F443-96C3-4774-B766-4B4ACD17E89A}" type="presParOf" srcId="{007E2EFF-92E4-4AA2-B3B2-BDFBD67C29A6}" destId="{BC785BF7-B1FD-4164-8E81-2875ED0FD9F8}" srcOrd="2" destOrd="0" presId="urn:microsoft.com/office/officeart/2005/8/layout/default"/>
    <dgm:cxn modelId="{64011D22-F669-4D37-A5AD-4AA903FA5C2D}" type="presParOf" srcId="{007E2EFF-92E4-4AA2-B3B2-BDFBD67C29A6}" destId="{B2DC69A4-6C11-4FFB-A203-6BAE12523D9A}" srcOrd="3" destOrd="0" presId="urn:microsoft.com/office/officeart/2005/8/layout/default"/>
    <dgm:cxn modelId="{313DE4DF-F85C-451F-AA19-FD06FE84A15A}" type="presParOf" srcId="{007E2EFF-92E4-4AA2-B3B2-BDFBD67C29A6}" destId="{847B206C-9EC4-4143-8C1F-175CFFF1B2A7}" srcOrd="4" destOrd="0" presId="urn:microsoft.com/office/officeart/2005/8/layout/default"/>
    <dgm:cxn modelId="{1CE965A0-49BD-4568-B1AE-7F3D348A438A}" type="presParOf" srcId="{007E2EFF-92E4-4AA2-B3B2-BDFBD67C29A6}" destId="{F1247DF4-1BE7-4057-A60F-15C037FD2005}" srcOrd="5" destOrd="0" presId="urn:microsoft.com/office/officeart/2005/8/layout/default"/>
    <dgm:cxn modelId="{59EE78A9-CD70-4F21-BB7B-D8DD239B3A5E}" type="presParOf" srcId="{007E2EFF-92E4-4AA2-B3B2-BDFBD67C29A6}" destId="{22A7D5F8-6B89-49BB-8298-9C14979AE6B4}" srcOrd="6" destOrd="0" presId="urn:microsoft.com/office/officeart/2005/8/layout/default"/>
    <dgm:cxn modelId="{F5E5C4A1-4CF4-41DB-AF16-899306D0FC11}" type="presParOf" srcId="{007E2EFF-92E4-4AA2-B3B2-BDFBD67C29A6}" destId="{36C37C97-241F-446B-9F18-743F57A46201}" srcOrd="7" destOrd="0" presId="urn:microsoft.com/office/officeart/2005/8/layout/default"/>
    <dgm:cxn modelId="{2A6396AC-70FC-4246-BEFE-D9F55F8CC329}" type="presParOf" srcId="{007E2EFF-92E4-4AA2-B3B2-BDFBD67C29A6}" destId="{2794F779-1FEF-4F3B-BFAA-2D56F2E99844}" srcOrd="8" destOrd="0" presId="urn:microsoft.com/office/officeart/2005/8/layout/default"/>
    <dgm:cxn modelId="{2C48572A-F90F-4115-B71B-54EF65AC4B72}" type="presParOf" srcId="{007E2EFF-92E4-4AA2-B3B2-BDFBD67C29A6}" destId="{D1F87DE5-2CD6-4F89-BCB6-B7E27AB88382}" srcOrd="9" destOrd="0" presId="urn:microsoft.com/office/officeart/2005/8/layout/default"/>
    <dgm:cxn modelId="{8D5D1B0F-846A-4CC1-ADAC-5EAA59220D44}" type="presParOf" srcId="{007E2EFF-92E4-4AA2-B3B2-BDFBD67C29A6}" destId="{310EE57D-143A-44FE-AF45-F2C52DDBD208}" srcOrd="10" destOrd="0" presId="urn:microsoft.com/office/officeart/2005/8/layout/default"/>
    <dgm:cxn modelId="{19FB0951-6041-4673-93F8-A0D3100E7158}" type="presParOf" srcId="{007E2EFF-92E4-4AA2-B3B2-BDFBD67C29A6}" destId="{B7E7D39F-C475-4312-8BC6-F9F57B4596E7}" srcOrd="11" destOrd="0" presId="urn:microsoft.com/office/officeart/2005/8/layout/default"/>
    <dgm:cxn modelId="{8CDA4B94-D7FF-4050-B268-4D21C45E972F}" type="presParOf" srcId="{007E2EFF-92E4-4AA2-B3B2-BDFBD67C29A6}" destId="{D432F960-A0D6-4A0A-8135-3094380F9D80}" srcOrd="12" destOrd="0" presId="urn:microsoft.com/office/officeart/2005/8/layout/default"/>
    <dgm:cxn modelId="{1C3C42C3-7E15-4FFE-81AB-A6D198127D51}" type="presParOf" srcId="{007E2EFF-92E4-4AA2-B3B2-BDFBD67C29A6}" destId="{F2DF8F29-0DB0-4175-A878-A76EACF257B5}" srcOrd="13" destOrd="0" presId="urn:microsoft.com/office/officeart/2005/8/layout/default"/>
    <dgm:cxn modelId="{9BB4E2F0-6A85-4D1D-A845-5BDEAFE16BD1}" type="presParOf" srcId="{007E2EFF-92E4-4AA2-B3B2-BDFBD67C29A6}" destId="{25A25304-4819-4356-A501-7EED0CC74485}" srcOrd="14" destOrd="0" presId="urn:microsoft.com/office/officeart/2005/8/layout/default"/>
    <dgm:cxn modelId="{6CD04915-A9AA-413C-95A7-B561396BA70F}" type="presParOf" srcId="{007E2EFF-92E4-4AA2-B3B2-BDFBD67C29A6}" destId="{E0E3B54E-595A-4B00-BD6B-58267EB16A0D}" srcOrd="15" destOrd="0" presId="urn:microsoft.com/office/officeart/2005/8/layout/default"/>
    <dgm:cxn modelId="{DBC29375-D4E6-41F3-ACFA-3AC8F7268615}" type="presParOf" srcId="{007E2EFF-92E4-4AA2-B3B2-BDFBD67C29A6}" destId="{78CD43D6-26D2-4748-9DF8-3C0E860009D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B8C579-2291-4138-9710-A935E8438A98}" type="doc">
      <dgm:prSet loTypeId="urn:microsoft.com/office/officeart/2005/8/layout/vList3" loCatId="list" qsTypeId="urn:microsoft.com/office/officeart/2005/8/quickstyle/simple3" qsCatId="simple" csTypeId="urn:microsoft.com/office/officeart/2005/8/colors/colorful4" csCatId="colorful" phldr="1"/>
      <dgm:spPr/>
    </dgm:pt>
    <dgm:pt modelId="{B767F131-00F7-45CD-B251-076A359BE7E7}">
      <dgm:prSet phldrT="[Tekst]" custT="1"/>
      <dgm:spPr/>
      <dgm:t>
        <a:bodyPr/>
        <a:lstStyle/>
        <a:p>
          <a:r>
            <a:rPr lang="pl-PL" sz="1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Wprowadzenie rozwiązań (np. kryteriów punktowych pozwalających tworzyć listy rankingowe), które </a:t>
          </a:r>
          <a:r>
            <a:rPr lang="pl-PL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wzmocnią „konkurowanie”</a:t>
          </a:r>
          <a:r>
            <a:rPr lang="pl-PL" sz="1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wnioskodawców w polityce terytorialnej</a:t>
          </a:r>
          <a:endParaRPr lang="pl-PL" sz="1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  <dgm:extLst>
        <a:ext uri="{E40237B7-FDA0-4F09-8148-C483321AD2D9}">
          <dgm14:cNvPr xmlns:dgm14="http://schemas.microsoft.com/office/drawing/2010/diagram" id="0" name="" descr="Wprowadzenie rozwiązań (np. kryteriów punktowych pozwalających tworzyć listy rankingowe), które wzmocnią „konkurowanie” wnioskodawców w polityce terytorialnej&#10;Zwiększenie roli partnerstw (przede wszystkim ich liderów) w procesie weryfikowania i zatwierdzania fiszek projektowych / list przedsięwzięć do realizacji – przy jednoczesnym zmniejszeniu roli IZ FEdKP w tym procesie&#10;Wyłączenie wykazu fiszek projektowych z załączników do porozumień terytorialnych (na rzecz wykazu projektów z ich krótkim opisem)&#10;"/>
        </a:ext>
      </dgm:extLst>
    </dgm:pt>
    <dgm:pt modelId="{2773318E-2E88-404E-8FD7-95F18062BC0C}" type="parTrans" cxnId="{67ABBEA9-BD83-4D5C-B207-1248D9CA49DF}">
      <dgm:prSet/>
      <dgm:spPr/>
      <dgm:t>
        <a:bodyPr/>
        <a:lstStyle/>
        <a:p>
          <a:endParaRPr lang="pl-PL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98D5476-38F2-4BAB-B2C3-F868BFE6DA7C}" type="sibTrans" cxnId="{67ABBEA9-BD83-4D5C-B207-1248D9CA49DF}">
      <dgm:prSet/>
      <dgm:spPr/>
      <dgm:t>
        <a:bodyPr/>
        <a:lstStyle/>
        <a:p>
          <a:endParaRPr lang="pl-PL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86CF321-69D5-41DB-BFE2-FF2D87A03004}">
      <dgm:prSet phldrT="[Tekst]" custT="1"/>
      <dgm:spPr/>
      <dgm:t>
        <a:bodyPr/>
        <a:lstStyle/>
        <a:p>
          <a:r>
            <a:rPr lang="pl-PL" sz="1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Zwiększenie </a:t>
          </a:r>
          <a:r>
            <a:rPr lang="pl-PL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roli partnerstw </a:t>
          </a:r>
          <a:r>
            <a:rPr lang="pl-PL" sz="1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(przede wszystkim ich liderów) </a:t>
          </a:r>
          <a:r>
            <a:rPr lang="pl-PL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 procesie weryfikowania </a:t>
          </a:r>
          <a:r>
            <a:rPr lang="pl-PL" sz="1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 zatwierdzania fiszek projektowych / list przedsięwzięć do realizacji – przy jednoczesnym zmniejszeniu roli IZ </a:t>
          </a:r>
          <a:r>
            <a:rPr lang="pl-PL" sz="1400" b="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FEdKP</a:t>
          </a:r>
          <a:r>
            <a:rPr lang="pl-PL" sz="1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w tym procesie</a:t>
          </a:r>
          <a:endParaRPr lang="pl-PL" sz="1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  <dgm:extLst>
        <a:ext uri="{E40237B7-FDA0-4F09-8148-C483321AD2D9}">
          <dgm14:cNvPr xmlns:dgm14="http://schemas.microsoft.com/office/drawing/2010/diagram" id="0" name="" descr="Wprowadzenie rozwiązań (np. kryteriów punktowych pozwalających tworzyć listy rankingowe), które wzmocnią „konkurowanie” wnioskodawców w polityce terytorialnej&#10;Zwiększenie roli partnerstw (przede wszystkim ich liderów) w procesie weryfikowania i zatwierdzania fiszek projektowych / list przedsięwzięć do realizacji – przy jednoczesnym zmniejszeniu roli IZ FEdKP w tym procesie&#10;Wyłączenie wykazu fiszek projektowych z załączników do porozumień terytorialnych (na rzecz wykazu projektów z ich krótkim opisem)&#10;"/>
        </a:ext>
      </dgm:extLst>
    </dgm:pt>
    <dgm:pt modelId="{FDB55C12-0120-47B1-A764-26C9E3258709}" type="parTrans" cxnId="{499376FB-6605-44A6-9315-C300324706FC}">
      <dgm:prSet/>
      <dgm:spPr/>
      <dgm:t>
        <a:bodyPr/>
        <a:lstStyle/>
        <a:p>
          <a:endParaRPr lang="pl-PL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630A4A9-FED8-4EE7-977F-AD73D61429D0}" type="sibTrans" cxnId="{499376FB-6605-44A6-9315-C300324706FC}">
      <dgm:prSet/>
      <dgm:spPr/>
      <dgm:t>
        <a:bodyPr/>
        <a:lstStyle/>
        <a:p>
          <a:endParaRPr lang="pl-PL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A5504F7-278D-46A3-A0E9-44EABCBFF25D}">
      <dgm:prSet phldrT="[Tekst]" custT="1"/>
      <dgm:spPr/>
      <dgm:t>
        <a:bodyPr/>
        <a:lstStyle/>
        <a:p>
          <a:r>
            <a:rPr lang="pl-PL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Wyłączenie wykazu fiszek projektowych z załączników </a:t>
          </a:r>
          <a:r>
            <a:rPr lang="pl-PL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 porozumień terytorialnych (na rzecz wykazu projektów z ich krótkim opisem)</a:t>
          </a:r>
        </a:p>
      </dgm:t>
      <dgm:extLst>
        <a:ext uri="{E40237B7-FDA0-4F09-8148-C483321AD2D9}">
          <dgm14:cNvPr xmlns:dgm14="http://schemas.microsoft.com/office/drawing/2010/diagram" id="0" name="" descr="Wprowadzenie rozwiązań (np. kryteriów punktowych pozwalających tworzyć listy rankingowe), które wzmocnią „konkurowanie” wnioskodawców w polityce terytorialnej&#10;Zwiększenie roli partnerstw (przede wszystkim ich liderów) w procesie weryfikowania i zatwierdzania fiszek projektowych / list przedsięwzięć do realizacji – przy jednoczesnym zmniejszeniu roli IZ FEdKP w tym procesie&#10;Wyłączenie wykazu fiszek projektowych z załączników do porozumień terytorialnych (na rzecz wykazu projektów z ich krótkim opisem)&#10;"/>
        </a:ext>
      </dgm:extLst>
    </dgm:pt>
    <dgm:pt modelId="{139D37B2-6D3B-430A-9060-9D48ECEBFB2A}" type="parTrans" cxnId="{AE57C198-5033-4D24-B737-B38510D70593}">
      <dgm:prSet/>
      <dgm:spPr/>
      <dgm:t>
        <a:bodyPr/>
        <a:lstStyle/>
        <a:p>
          <a:endParaRPr lang="pl-PL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D0541DA-DF2B-4D07-A4D2-2E9B1F83FA4F}" type="sibTrans" cxnId="{AE57C198-5033-4D24-B737-B38510D70593}">
      <dgm:prSet/>
      <dgm:spPr/>
      <dgm:t>
        <a:bodyPr/>
        <a:lstStyle/>
        <a:p>
          <a:endParaRPr lang="pl-PL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E4EA342-0825-4290-B97D-EC0199F867E1}" type="pres">
      <dgm:prSet presAssocID="{69B8C579-2291-4138-9710-A935E8438A98}" presName="linearFlow" presStyleCnt="0">
        <dgm:presLayoutVars>
          <dgm:dir/>
          <dgm:resizeHandles val="exact"/>
        </dgm:presLayoutVars>
      </dgm:prSet>
      <dgm:spPr/>
    </dgm:pt>
    <dgm:pt modelId="{E04203BE-28C6-4580-BBC4-76C4ADE2858E}" type="pres">
      <dgm:prSet presAssocID="{B767F131-00F7-45CD-B251-076A359BE7E7}" presName="composite" presStyleCnt="0"/>
      <dgm:spPr/>
    </dgm:pt>
    <dgm:pt modelId="{83B1FA06-4EF4-443B-90A6-22FAB77A4B0A}" type="pres">
      <dgm:prSet presAssocID="{B767F131-00F7-45CD-B251-076A359BE7E7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ykres słupkowy z wypełnieniem pełnym"/>
        </a:ext>
      </dgm:extLst>
    </dgm:pt>
    <dgm:pt modelId="{18DC12FF-9E05-4F80-AF48-BCA33FEEC819}" type="pres">
      <dgm:prSet presAssocID="{B767F131-00F7-45CD-B251-076A359BE7E7}" presName="txShp" presStyleLbl="node1" presStyleIdx="0" presStyleCnt="3">
        <dgm:presLayoutVars>
          <dgm:bulletEnabled val="1"/>
        </dgm:presLayoutVars>
      </dgm:prSet>
      <dgm:spPr/>
    </dgm:pt>
    <dgm:pt modelId="{65CAB06D-29A5-42DA-A9C2-6EE95ABE6A22}" type="pres">
      <dgm:prSet presAssocID="{F98D5476-38F2-4BAB-B2C3-F868BFE6DA7C}" presName="spacing" presStyleCnt="0"/>
      <dgm:spPr/>
    </dgm:pt>
    <dgm:pt modelId="{63457246-3E96-419F-8E4A-E40E5B5EBEB3}" type="pres">
      <dgm:prSet presAssocID="{C86CF321-69D5-41DB-BFE2-FF2D87A03004}" presName="composite" presStyleCnt="0"/>
      <dgm:spPr/>
    </dgm:pt>
    <dgm:pt modelId="{40D87CE9-55C3-450B-82B2-9BBE307A8EFE}" type="pres">
      <dgm:prSet presAssocID="{C86CF321-69D5-41DB-BFE2-FF2D87A03004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otkanie z wypełnieniem pełnym"/>
        </a:ext>
      </dgm:extLst>
    </dgm:pt>
    <dgm:pt modelId="{122DA64C-520C-4C1A-9AC4-0D186147C160}" type="pres">
      <dgm:prSet presAssocID="{C86CF321-69D5-41DB-BFE2-FF2D87A03004}" presName="txShp" presStyleLbl="node1" presStyleIdx="1" presStyleCnt="3">
        <dgm:presLayoutVars>
          <dgm:bulletEnabled val="1"/>
        </dgm:presLayoutVars>
      </dgm:prSet>
      <dgm:spPr/>
    </dgm:pt>
    <dgm:pt modelId="{7D358158-7A14-4677-B1BD-6F7D6688D6B1}" type="pres">
      <dgm:prSet presAssocID="{5630A4A9-FED8-4EE7-977F-AD73D61429D0}" presName="spacing" presStyleCnt="0"/>
      <dgm:spPr/>
    </dgm:pt>
    <dgm:pt modelId="{E59DF6E9-AF8A-426A-8556-F177AEFE0718}" type="pres">
      <dgm:prSet presAssocID="{8A5504F7-278D-46A3-A0E9-44EABCBFF25D}" presName="composite" presStyleCnt="0"/>
      <dgm:spPr/>
    </dgm:pt>
    <dgm:pt modelId="{E4C5D8BC-9233-4BD3-9B1A-A3676C106648}" type="pres">
      <dgm:prSet presAssocID="{8A5504F7-278D-46A3-A0E9-44EABCBFF25D}" presName="imgShp" presStyleLbl="fgImgPlac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sta kontrolna z wypełnieniem pełnym"/>
        </a:ext>
      </dgm:extLst>
    </dgm:pt>
    <dgm:pt modelId="{9ADD45F5-A1F0-4BA6-9FA2-B577766EC44A}" type="pres">
      <dgm:prSet presAssocID="{8A5504F7-278D-46A3-A0E9-44EABCBFF25D}" presName="txShp" presStyleLbl="node1" presStyleIdx="2" presStyleCnt="3">
        <dgm:presLayoutVars>
          <dgm:bulletEnabled val="1"/>
        </dgm:presLayoutVars>
      </dgm:prSet>
      <dgm:spPr/>
    </dgm:pt>
  </dgm:ptLst>
  <dgm:cxnLst>
    <dgm:cxn modelId="{9FF36516-6C32-4DBE-AAC0-B09E65A2081A}" type="presOf" srcId="{B767F131-00F7-45CD-B251-076A359BE7E7}" destId="{18DC12FF-9E05-4F80-AF48-BCA33FEEC819}" srcOrd="0" destOrd="0" presId="urn:microsoft.com/office/officeart/2005/8/layout/vList3"/>
    <dgm:cxn modelId="{E9A9213E-C510-4D7A-B1E7-582C7238BEB7}" type="presOf" srcId="{69B8C579-2291-4138-9710-A935E8438A98}" destId="{1E4EA342-0825-4290-B97D-EC0199F867E1}" srcOrd="0" destOrd="0" presId="urn:microsoft.com/office/officeart/2005/8/layout/vList3"/>
    <dgm:cxn modelId="{79DA313F-6D1B-438E-873D-324919F4EEF5}" type="presOf" srcId="{C86CF321-69D5-41DB-BFE2-FF2D87A03004}" destId="{122DA64C-520C-4C1A-9AC4-0D186147C160}" srcOrd="0" destOrd="0" presId="urn:microsoft.com/office/officeart/2005/8/layout/vList3"/>
    <dgm:cxn modelId="{AE57C198-5033-4D24-B737-B38510D70593}" srcId="{69B8C579-2291-4138-9710-A935E8438A98}" destId="{8A5504F7-278D-46A3-A0E9-44EABCBFF25D}" srcOrd="2" destOrd="0" parTransId="{139D37B2-6D3B-430A-9060-9D48ECEBFB2A}" sibTransId="{AD0541DA-DF2B-4D07-A4D2-2E9B1F83FA4F}"/>
    <dgm:cxn modelId="{67ABBEA9-BD83-4D5C-B207-1248D9CA49DF}" srcId="{69B8C579-2291-4138-9710-A935E8438A98}" destId="{B767F131-00F7-45CD-B251-076A359BE7E7}" srcOrd="0" destOrd="0" parTransId="{2773318E-2E88-404E-8FD7-95F18062BC0C}" sibTransId="{F98D5476-38F2-4BAB-B2C3-F868BFE6DA7C}"/>
    <dgm:cxn modelId="{0FF9DCF4-838F-40F7-9772-971621FE08CA}" type="presOf" srcId="{8A5504F7-278D-46A3-A0E9-44EABCBFF25D}" destId="{9ADD45F5-A1F0-4BA6-9FA2-B577766EC44A}" srcOrd="0" destOrd="0" presId="urn:microsoft.com/office/officeart/2005/8/layout/vList3"/>
    <dgm:cxn modelId="{499376FB-6605-44A6-9315-C300324706FC}" srcId="{69B8C579-2291-4138-9710-A935E8438A98}" destId="{C86CF321-69D5-41DB-BFE2-FF2D87A03004}" srcOrd="1" destOrd="0" parTransId="{FDB55C12-0120-47B1-A764-26C9E3258709}" sibTransId="{5630A4A9-FED8-4EE7-977F-AD73D61429D0}"/>
    <dgm:cxn modelId="{2DFCC30B-4BE4-48DA-9DA9-0834C13B0563}" type="presParOf" srcId="{1E4EA342-0825-4290-B97D-EC0199F867E1}" destId="{E04203BE-28C6-4580-BBC4-76C4ADE2858E}" srcOrd="0" destOrd="0" presId="urn:microsoft.com/office/officeart/2005/8/layout/vList3"/>
    <dgm:cxn modelId="{EE96E5A2-AD12-4A23-A85B-3236A973D649}" type="presParOf" srcId="{E04203BE-28C6-4580-BBC4-76C4ADE2858E}" destId="{83B1FA06-4EF4-443B-90A6-22FAB77A4B0A}" srcOrd="0" destOrd="0" presId="urn:microsoft.com/office/officeart/2005/8/layout/vList3"/>
    <dgm:cxn modelId="{D212D5FA-4ECA-49E7-A280-81F32FC6C0E5}" type="presParOf" srcId="{E04203BE-28C6-4580-BBC4-76C4ADE2858E}" destId="{18DC12FF-9E05-4F80-AF48-BCA33FEEC819}" srcOrd="1" destOrd="0" presId="urn:microsoft.com/office/officeart/2005/8/layout/vList3"/>
    <dgm:cxn modelId="{0D5660B8-0190-4CEA-ADC0-EFD8EFB5B96D}" type="presParOf" srcId="{1E4EA342-0825-4290-B97D-EC0199F867E1}" destId="{65CAB06D-29A5-42DA-A9C2-6EE95ABE6A22}" srcOrd="1" destOrd="0" presId="urn:microsoft.com/office/officeart/2005/8/layout/vList3"/>
    <dgm:cxn modelId="{DBE03A19-F928-42FD-AACB-73BE1FEB3793}" type="presParOf" srcId="{1E4EA342-0825-4290-B97D-EC0199F867E1}" destId="{63457246-3E96-419F-8E4A-E40E5B5EBEB3}" srcOrd="2" destOrd="0" presId="urn:microsoft.com/office/officeart/2005/8/layout/vList3"/>
    <dgm:cxn modelId="{438BFC35-A7D1-4DDD-A68A-5E25B5BFDAAB}" type="presParOf" srcId="{63457246-3E96-419F-8E4A-E40E5B5EBEB3}" destId="{40D87CE9-55C3-450B-82B2-9BBE307A8EFE}" srcOrd="0" destOrd="0" presId="urn:microsoft.com/office/officeart/2005/8/layout/vList3"/>
    <dgm:cxn modelId="{4B01B6C6-2D22-4BD9-9439-2EFC689B536A}" type="presParOf" srcId="{63457246-3E96-419F-8E4A-E40E5B5EBEB3}" destId="{122DA64C-520C-4C1A-9AC4-0D186147C160}" srcOrd="1" destOrd="0" presId="urn:microsoft.com/office/officeart/2005/8/layout/vList3"/>
    <dgm:cxn modelId="{6BD6688D-6BDF-4172-9404-BB7FB38BBC9B}" type="presParOf" srcId="{1E4EA342-0825-4290-B97D-EC0199F867E1}" destId="{7D358158-7A14-4677-B1BD-6F7D6688D6B1}" srcOrd="3" destOrd="0" presId="urn:microsoft.com/office/officeart/2005/8/layout/vList3"/>
    <dgm:cxn modelId="{D902CED1-8C8B-49C2-B3F6-29FF0846666B}" type="presParOf" srcId="{1E4EA342-0825-4290-B97D-EC0199F867E1}" destId="{E59DF6E9-AF8A-426A-8556-F177AEFE0718}" srcOrd="4" destOrd="0" presId="urn:microsoft.com/office/officeart/2005/8/layout/vList3"/>
    <dgm:cxn modelId="{D74D6440-AE67-4E91-9F74-D4225E27401E}" type="presParOf" srcId="{E59DF6E9-AF8A-426A-8556-F177AEFE0718}" destId="{E4C5D8BC-9233-4BD3-9B1A-A3676C106648}" srcOrd="0" destOrd="0" presId="urn:microsoft.com/office/officeart/2005/8/layout/vList3"/>
    <dgm:cxn modelId="{670C0494-365D-45B3-B92D-524D526A14A0}" type="presParOf" srcId="{E59DF6E9-AF8A-426A-8556-F177AEFE0718}" destId="{9ADD45F5-A1F0-4BA6-9FA2-B577766EC44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B8C579-2291-4138-9710-A935E8438A98}" type="doc">
      <dgm:prSet loTypeId="urn:microsoft.com/office/officeart/2005/8/layout/vList3" loCatId="list" qsTypeId="urn:microsoft.com/office/officeart/2005/8/quickstyle/simple3" qsCatId="simple" csTypeId="urn:microsoft.com/office/officeart/2005/8/colors/colorful4" csCatId="colorful" phldr="1"/>
      <dgm:spPr/>
    </dgm:pt>
    <dgm:pt modelId="{B767F131-00F7-45CD-B251-076A359BE7E7}">
      <dgm:prSet phldrT="[Tekst]" custT="1"/>
      <dgm:spPr/>
      <dgm:t>
        <a:bodyPr/>
        <a:lstStyle/>
        <a:p>
          <a:r>
            <a:rPr lang="pl-PL" sz="1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Wprowadzenie możliwości </a:t>
          </a:r>
          <a:r>
            <a:rPr lang="pl-PL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dwukrotnej poprawy błędów </a:t>
          </a:r>
          <a:r>
            <a:rPr lang="pl-PL" sz="1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 etapie oceny</a:t>
          </a:r>
        </a:p>
      </dgm:t>
      <dgm:extLst>
        <a:ext uri="{E40237B7-FDA0-4F09-8148-C483321AD2D9}">
          <dgm14:cNvPr xmlns:dgm14="http://schemas.microsoft.com/office/drawing/2010/diagram" id="0" name="" descr="Wprowadzenie możliwości dwukrotnej poprawy błędów na etapie oceny&#10;Zwiększenie dostępności wnioskodawców niekonkurencyjnych do szkoleń (takich jak dla pracowników, których miejsca pracy nie są finansowane z pomocy technicznej)"/>
        </a:ext>
      </dgm:extLst>
    </dgm:pt>
    <dgm:pt modelId="{2773318E-2E88-404E-8FD7-95F18062BC0C}" type="parTrans" cxnId="{67ABBEA9-BD83-4D5C-B207-1248D9CA49DF}">
      <dgm:prSet/>
      <dgm:spPr/>
      <dgm:t>
        <a:bodyPr/>
        <a:lstStyle/>
        <a:p>
          <a:endParaRPr lang="pl-PL" sz="1200" b="0"/>
        </a:p>
      </dgm:t>
    </dgm:pt>
    <dgm:pt modelId="{F98D5476-38F2-4BAB-B2C3-F868BFE6DA7C}" type="sibTrans" cxnId="{67ABBEA9-BD83-4D5C-B207-1248D9CA49DF}">
      <dgm:prSet/>
      <dgm:spPr/>
      <dgm:t>
        <a:bodyPr/>
        <a:lstStyle/>
        <a:p>
          <a:endParaRPr lang="pl-PL" sz="1200" b="0"/>
        </a:p>
      </dgm:t>
    </dgm:pt>
    <dgm:pt modelId="{A81A8642-A47D-4F68-96FC-D7CE9A24B282}">
      <dgm:prSet custT="1"/>
      <dgm:spPr/>
      <dgm:t>
        <a:bodyPr spcFirstLastPara="0" vert="horz" wrap="square" lIns="415265" tIns="53340" rIns="99568" bIns="53340" numCol="1" spcCol="1270" anchor="ctr" anchorCtr="0"/>
        <a:lstStyle/>
        <a:p>
          <a:r>
            <a:rPr lang="pl-PL" sz="1200" b="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Zwiększenie dostępności </a:t>
          </a: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wnioskodawców</a:t>
          </a: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 niekonkurencyjnych </a:t>
          </a:r>
          <a:r>
            <a:rPr lang="pl-PL" sz="1200" b="1" kern="1200" dirty="0"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do szkoleń </a:t>
          </a: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(takich jak dla </a:t>
          </a:r>
          <a:r>
            <a:rPr lang="pl-PL" sz="1200" b="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pracowników, których miejsca pracy nie są finansowane z pomocy technicznej)</a:t>
          </a:r>
          <a:endParaRPr lang="pl-PL" sz="1200" b="0" kern="1200" dirty="0"/>
        </a:p>
      </dgm:t>
      <dgm:extLst>
        <a:ext uri="{E40237B7-FDA0-4F09-8148-C483321AD2D9}">
          <dgm14:cNvPr xmlns:dgm14="http://schemas.microsoft.com/office/drawing/2010/diagram" id="0" name="" descr="Wprowadzenie możliwości dwukrotnej poprawy błędów na etapie oceny&#10;Zwiększenie dostępności wnioskodawców niekonkurencyjnych do szkoleń (takich jak dla pracowników, których miejsca pracy nie są finansowane z pomocy technicznej)"/>
        </a:ext>
      </dgm:extLst>
    </dgm:pt>
    <dgm:pt modelId="{4FCDC261-19E5-4CC4-BA3C-F7306957099F}" type="parTrans" cxnId="{071302FC-AF03-4716-9D95-AE272685EA3C}">
      <dgm:prSet/>
      <dgm:spPr/>
      <dgm:t>
        <a:bodyPr/>
        <a:lstStyle/>
        <a:p>
          <a:endParaRPr lang="pl-PL" sz="1200" b="0"/>
        </a:p>
      </dgm:t>
    </dgm:pt>
    <dgm:pt modelId="{66C97B23-008A-4255-B30B-66379FFC9D20}" type="sibTrans" cxnId="{071302FC-AF03-4716-9D95-AE272685EA3C}">
      <dgm:prSet/>
      <dgm:spPr/>
      <dgm:t>
        <a:bodyPr/>
        <a:lstStyle/>
        <a:p>
          <a:endParaRPr lang="pl-PL" sz="1200" b="0"/>
        </a:p>
      </dgm:t>
    </dgm:pt>
    <dgm:pt modelId="{1E4EA342-0825-4290-B97D-EC0199F867E1}" type="pres">
      <dgm:prSet presAssocID="{69B8C579-2291-4138-9710-A935E8438A98}" presName="linearFlow" presStyleCnt="0">
        <dgm:presLayoutVars>
          <dgm:dir/>
          <dgm:resizeHandles val="exact"/>
        </dgm:presLayoutVars>
      </dgm:prSet>
      <dgm:spPr/>
    </dgm:pt>
    <dgm:pt modelId="{E04203BE-28C6-4580-BBC4-76C4ADE2858E}" type="pres">
      <dgm:prSet presAssocID="{B767F131-00F7-45CD-B251-076A359BE7E7}" presName="composite" presStyleCnt="0"/>
      <dgm:spPr/>
    </dgm:pt>
    <dgm:pt modelId="{83B1FA06-4EF4-443B-90A6-22FAB77A4B0A}" type="pres">
      <dgm:prSet presAssocID="{B767F131-00F7-45CD-B251-076A359BE7E7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dkładka — wszystko zaznaczone z wypełnieniem pełnym"/>
        </a:ext>
      </dgm:extLst>
    </dgm:pt>
    <dgm:pt modelId="{18DC12FF-9E05-4F80-AF48-BCA33FEEC819}" type="pres">
      <dgm:prSet presAssocID="{B767F131-00F7-45CD-B251-076A359BE7E7}" presName="txShp" presStyleLbl="node1" presStyleIdx="0" presStyleCnt="2" custScaleY="149983">
        <dgm:presLayoutVars>
          <dgm:bulletEnabled val="1"/>
        </dgm:presLayoutVars>
      </dgm:prSet>
      <dgm:spPr/>
    </dgm:pt>
    <dgm:pt modelId="{65CAB06D-29A5-42DA-A9C2-6EE95ABE6A22}" type="pres">
      <dgm:prSet presAssocID="{F98D5476-38F2-4BAB-B2C3-F868BFE6DA7C}" presName="spacing" presStyleCnt="0"/>
      <dgm:spPr/>
    </dgm:pt>
    <dgm:pt modelId="{3083D138-4312-4635-8A07-6ADAECD63721}" type="pres">
      <dgm:prSet presAssocID="{A81A8642-A47D-4F68-96FC-D7CE9A24B282}" presName="composite" presStyleCnt="0"/>
      <dgm:spPr/>
    </dgm:pt>
    <dgm:pt modelId="{DF7F74AF-E6E2-448E-8831-DA4788AE599D}" type="pres">
      <dgm:prSet presAssocID="{A81A8642-A47D-4F68-96FC-D7CE9A24B282}" presName="imgShp" presStyleLbl="fgImgPlace1" presStyleIdx="1" presStyleCnt="2"/>
      <dgm:spPr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29358DFA-A201-486A-8E22-B571414995DC}" type="pres">
      <dgm:prSet presAssocID="{A81A8642-A47D-4F68-96FC-D7CE9A24B282}" presName="txShp" presStyleLbl="node1" presStyleIdx="1" presStyleCnt="2" custScaleX="104102" custScaleY="166310">
        <dgm:presLayoutVars>
          <dgm:bulletEnabled val="1"/>
        </dgm:presLayoutVars>
      </dgm:prSet>
      <dgm:spPr>
        <a:xfrm rot="10800000">
          <a:off x="1140026" y="1223834"/>
          <a:ext cx="3591399" cy="941703"/>
        </a:xfrm>
        <a:prstGeom prst="homePlate">
          <a:avLst/>
        </a:prstGeom>
      </dgm:spPr>
    </dgm:pt>
  </dgm:ptLst>
  <dgm:cxnLst>
    <dgm:cxn modelId="{9FF36516-6C32-4DBE-AAC0-B09E65A2081A}" type="presOf" srcId="{B767F131-00F7-45CD-B251-076A359BE7E7}" destId="{18DC12FF-9E05-4F80-AF48-BCA33FEEC819}" srcOrd="0" destOrd="0" presId="urn:microsoft.com/office/officeart/2005/8/layout/vList3"/>
    <dgm:cxn modelId="{30F72731-8952-4439-AC1E-A1A6F7ABD875}" type="presOf" srcId="{A81A8642-A47D-4F68-96FC-D7CE9A24B282}" destId="{29358DFA-A201-486A-8E22-B571414995DC}" srcOrd="0" destOrd="0" presId="urn:microsoft.com/office/officeart/2005/8/layout/vList3"/>
    <dgm:cxn modelId="{E9A9213E-C510-4D7A-B1E7-582C7238BEB7}" type="presOf" srcId="{69B8C579-2291-4138-9710-A935E8438A98}" destId="{1E4EA342-0825-4290-B97D-EC0199F867E1}" srcOrd="0" destOrd="0" presId="urn:microsoft.com/office/officeart/2005/8/layout/vList3"/>
    <dgm:cxn modelId="{67ABBEA9-BD83-4D5C-B207-1248D9CA49DF}" srcId="{69B8C579-2291-4138-9710-A935E8438A98}" destId="{B767F131-00F7-45CD-B251-076A359BE7E7}" srcOrd="0" destOrd="0" parTransId="{2773318E-2E88-404E-8FD7-95F18062BC0C}" sibTransId="{F98D5476-38F2-4BAB-B2C3-F868BFE6DA7C}"/>
    <dgm:cxn modelId="{071302FC-AF03-4716-9D95-AE272685EA3C}" srcId="{69B8C579-2291-4138-9710-A935E8438A98}" destId="{A81A8642-A47D-4F68-96FC-D7CE9A24B282}" srcOrd="1" destOrd="0" parTransId="{4FCDC261-19E5-4CC4-BA3C-F7306957099F}" sibTransId="{66C97B23-008A-4255-B30B-66379FFC9D20}"/>
    <dgm:cxn modelId="{2DFCC30B-4BE4-48DA-9DA9-0834C13B0563}" type="presParOf" srcId="{1E4EA342-0825-4290-B97D-EC0199F867E1}" destId="{E04203BE-28C6-4580-BBC4-76C4ADE2858E}" srcOrd="0" destOrd="0" presId="urn:microsoft.com/office/officeart/2005/8/layout/vList3"/>
    <dgm:cxn modelId="{EE96E5A2-AD12-4A23-A85B-3236A973D649}" type="presParOf" srcId="{E04203BE-28C6-4580-BBC4-76C4ADE2858E}" destId="{83B1FA06-4EF4-443B-90A6-22FAB77A4B0A}" srcOrd="0" destOrd="0" presId="urn:microsoft.com/office/officeart/2005/8/layout/vList3"/>
    <dgm:cxn modelId="{D212D5FA-4ECA-49E7-A280-81F32FC6C0E5}" type="presParOf" srcId="{E04203BE-28C6-4580-BBC4-76C4ADE2858E}" destId="{18DC12FF-9E05-4F80-AF48-BCA33FEEC819}" srcOrd="1" destOrd="0" presId="urn:microsoft.com/office/officeart/2005/8/layout/vList3"/>
    <dgm:cxn modelId="{0D5660B8-0190-4CEA-ADC0-EFD8EFB5B96D}" type="presParOf" srcId="{1E4EA342-0825-4290-B97D-EC0199F867E1}" destId="{65CAB06D-29A5-42DA-A9C2-6EE95ABE6A22}" srcOrd="1" destOrd="0" presId="urn:microsoft.com/office/officeart/2005/8/layout/vList3"/>
    <dgm:cxn modelId="{95346A3B-E818-4992-AECF-3B282E5D67E9}" type="presParOf" srcId="{1E4EA342-0825-4290-B97D-EC0199F867E1}" destId="{3083D138-4312-4635-8A07-6ADAECD63721}" srcOrd="2" destOrd="0" presId="urn:microsoft.com/office/officeart/2005/8/layout/vList3"/>
    <dgm:cxn modelId="{74E7AEAA-BB3C-4CE9-AE25-7E24FD743B1C}" type="presParOf" srcId="{3083D138-4312-4635-8A07-6ADAECD63721}" destId="{DF7F74AF-E6E2-448E-8831-DA4788AE599D}" srcOrd="0" destOrd="0" presId="urn:microsoft.com/office/officeart/2005/8/layout/vList3"/>
    <dgm:cxn modelId="{3A3663F0-8887-49F0-9CAF-934661716692}" type="presParOf" srcId="{3083D138-4312-4635-8A07-6ADAECD63721}" destId="{29358DFA-A201-486A-8E22-B571414995D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B8C579-2291-4138-9710-A935E8438A98}" type="doc">
      <dgm:prSet loTypeId="urn:microsoft.com/office/officeart/2005/8/layout/vList3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B767F131-00F7-45CD-B251-076A359BE7E7}">
      <dgm:prSet phldrT="[Tekst]" custT="1"/>
      <dgm:spPr/>
      <dgm:t>
        <a:bodyPr/>
        <a:lstStyle/>
        <a:p>
          <a:r>
            <a:rPr lang="pl-PL" sz="1300" dirty="0"/>
            <a:t>Utworzenie jednego, łatwo dostępnego punktu informacji (np. </a:t>
          </a:r>
          <a:r>
            <a:rPr lang="pl-PL" sz="1300" b="1" dirty="0"/>
            <a:t>portal lub wyszukiwarka</a:t>
          </a:r>
          <a:r>
            <a:rPr lang="pl-PL" sz="1300" dirty="0"/>
            <a:t>) prezentującego w sposób spójny </a:t>
          </a:r>
          <a:r>
            <a:rPr lang="pl-PL" sz="1300" b="1" dirty="0"/>
            <a:t>całą ofertę skierowaną do przedsiębiorców </a:t>
          </a:r>
          <a:r>
            <a:rPr lang="pl-PL" sz="1300" dirty="0"/>
            <a:t>w ramach </a:t>
          </a:r>
          <a:r>
            <a:rPr lang="pl-PL" sz="1300" dirty="0" err="1"/>
            <a:t>FEdKP</a:t>
          </a:r>
          <a:r>
            <a:rPr lang="pl-PL" sz="1300" dirty="0"/>
            <a:t> 2021-2027</a:t>
          </a:r>
          <a:endParaRPr lang="pl-PL" sz="1300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773318E-2E88-404E-8FD7-95F18062BC0C}" type="parTrans" cxnId="{67ABBEA9-BD83-4D5C-B207-1248D9CA49DF}">
      <dgm:prSet/>
      <dgm:spPr/>
      <dgm:t>
        <a:bodyPr/>
        <a:lstStyle/>
        <a:p>
          <a:endParaRPr lang="pl-PL" sz="1300" b="0"/>
        </a:p>
      </dgm:t>
    </dgm:pt>
    <dgm:pt modelId="{F98D5476-38F2-4BAB-B2C3-F868BFE6DA7C}" type="sibTrans" cxnId="{67ABBEA9-BD83-4D5C-B207-1248D9CA49DF}">
      <dgm:prSet/>
      <dgm:spPr/>
      <dgm:t>
        <a:bodyPr/>
        <a:lstStyle/>
        <a:p>
          <a:endParaRPr lang="pl-PL" sz="1300" b="0"/>
        </a:p>
      </dgm:t>
    </dgm:pt>
    <dgm:pt modelId="{1E4EA342-0825-4290-B97D-EC0199F867E1}" type="pres">
      <dgm:prSet presAssocID="{69B8C579-2291-4138-9710-A935E8438A98}" presName="linearFlow" presStyleCnt="0">
        <dgm:presLayoutVars>
          <dgm:dir/>
          <dgm:resizeHandles val="exact"/>
        </dgm:presLayoutVars>
      </dgm:prSet>
      <dgm:spPr/>
    </dgm:pt>
    <dgm:pt modelId="{E04203BE-28C6-4580-BBC4-76C4ADE2858E}" type="pres">
      <dgm:prSet presAssocID="{B767F131-00F7-45CD-B251-076A359BE7E7}" presName="composite" presStyleCnt="0"/>
      <dgm:spPr/>
    </dgm:pt>
    <dgm:pt modelId="{83B1FA06-4EF4-443B-90A6-22FAB77A4B0A}" type="pres">
      <dgm:prSet presAssocID="{B767F131-00F7-45CD-B251-076A359BE7E7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sekt pod lupą z wypełnieniem pełnym"/>
        </a:ext>
      </dgm:extLst>
    </dgm:pt>
    <dgm:pt modelId="{18DC12FF-9E05-4F80-AF48-BCA33FEEC819}" type="pres">
      <dgm:prSet presAssocID="{B767F131-00F7-45CD-B251-076A359BE7E7}" presName="txShp" presStyleLbl="node1" presStyleIdx="0" presStyleCnt="1" custScaleY="149983" custLinFactNeighborX="-1026" custLinFactNeighborY="82">
        <dgm:presLayoutVars>
          <dgm:bulletEnabled val="1"/>
        </dgm:presLayoutVars>
      </dgm:prSet>
      <dgm:spPr/>
    </dgm:pt>
  </dgm:ptLst>
  <dgm:cxnLst>
    <dgm:cxn modelId="{9FF36516-6C32-4DBE-AAC0-B09E65A2081A}" type="presOf" srcId="{B767F131-00F7-45CD-B251-076A359BE7E7}" destId="{18DC12FF-9E05-4F80-AF48-BCA33FEEC819}" srcOrd="0" destOrd="0" presId="urn:microsoft.com/office/officeart/2005/8/layout/vList3"/>
    <dgm:cxn modelId="{E9A9213E-C510-4D7A-B1E7-582C7238BEB7}" type="presOf" srcId="{69B8C579-2291-4138-9710-A935E8438A98}" destId="{1E4EA342-0825-4290-B97D-EC0199F867E1}" srcOrd="0" destOrd="0" presId="urn:microsoft.com/office/officeart/2005/8/layout/vList3"/>
    <dgm:cxn modelId="{67ABBEA9-BD83-4D5C-B207-1248D9CA49DF}" srcId="{69B8C579-2291-4138-9710-A935E8438A98}" destId="{B767F131-00F7-45CD-B251-076A359BE7E7}" srcOrd="0" destOrd="0" parTransId="{2773318E-2E88-404E-8FD7-95F18062BC0C}" sibTransId="{F98D5476-38F2-4BAB-B2C3-F868BFE6DA7C}"/>
    <dgm:cxn modelId="{2DFCC30B-4BE4-48DA-9DA9-0834C13B0563}" type="presParOf" srcId="{1E4EA342-0825-4290-B97D-EC0199F867E1}" destId="{E04203BE-28C6-4580-BBC4-76C4ADE2858E}" srcOrd="0" destOrd="0" presId="urn:microsoft.com/office/officeart/2005/8/layout/vList3"/>
    <dgm:cxn modelId="{EE96E5A2-AD12-4A23-A85B-3236A973D649}" type="presParOf" srcId="{E04203BE-28C6-4580-BBC4-76C4ADE2858E}" destId="{83B1FA06-4EF4-443B-90A6-22FAB77A4B0A}" srcOrd="0" destOrd="0" presId="urn:microsoft.com/office/officeart/2005/8/layout/vList3"/>
    <dgm:cxn modelId="{D212D5FA-4ECA-49E7-A280-81F32FC6C0E5}" type="presParOf" srcId="{E04203BE-28C6-4580-BBC4-76C4ADE2858E}" destId="{18DC12FF-9E05-4F80-AF48-BCA33FEEC81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B8C579-2291-4138-9710-A935E8438A98}" type="doc">
      <dgm:prSet loTypeId="urn:microsoft.com/office/officeart/2005/8/layout/vList3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B767F131-00F7-45CD-B251-076A359BE7E7}">
      <dgm:prSet phldrT="[Tekst]" custT="1"/>
      <dgm:spPr/>
      <dgm:t>
        <a:bodyPr/>
        <a:lstStyle/>
        <a:p>
          <a:r>
            <a:rPr lang="pl-PL" sz="1400" dirty="0"/>
            <a:t>Postulat </a:t>
          </a:r>
          <a:r>
            <a:rPr lang="pl-PL" sz="1400" b="1" dirty="0"/>
            <a:t>większej liczby szkoleń </a:t>
          </a:r>
          <a:r>
            <a:rPr lang="pl-PL" sz="1400" dirty="0"/>
            <a:t>i bardziej </a:t>
          </a:r>
          <a:r>
            <a:rPr lang="pl-PL" sz="1400" b="1" dirty="0"/>
            <a:t>zindywidualizowanego wsparcia</a:t>
          </a:r>
          <a:r>
            <a:rPr lang="pl-PL" sz="1400" dirty="0"/>
            <a:t> (szkolenia dla każdego naboru, szkolenia ad hoc, konsultacje)</a:t>
          </a:r>
        </a:p>
      </dgm:t>
      <dgm:extLst>
        <a:ext uri="{E40237B7-FDA0-4F09-8148-C483321AD2D9}">
          <dgm14:cNvPr xmlns:dgm14="http://schemas.microsoft.com/office/drawing/2010/diagram" id="0" name="" descr="Postulat większej liczby szkoleń i bardziej zindywidualizowanego wsparcia (szkolenia dla każdego naboru, szkolenia ad hoc, konsultacje)&#10;Więcej bardziej proaktywnych i zróżnicowanych kanałów komunikacji z potencjalnymi wnioskodawcami (newslettery, powiadomienia SMS, social media)&#10;Zweryfikowanie „ścieżki” opracowywania odpowiedzi w strukturze IZ i identyfikacja możliwych usprawnień&#10;W przypadku wprowadzenia zmian w regulaminie lub załącznikach - wyraźne oznaczanie zmian w treści dokumentu (komunikat o zmianach nie wystarczy)&#10;Rozbudowanie merytorycznej części instrukcji wypełniania wniosku o dofinansowanie (EFRR, EFS+)&#10;"/>
        </a:ext>
      </dgm:extLst>
    </dgm:pt>
    <dgm:pt modelId="{2773318E-2E88-404E-8FD7-95F18062BC0C}" type="parTrans" cxnId="{67ABBEA9-BD83-4D5C-B207-1248D9CA49DF}">
      <dgm:prSet/>
      <dgm:spPr/>
      <dgm:t>
        <a:bodyPr/>
        <a:lstStyle/>
        <a:p>
          <a:endParaRPr lang="pl-PL" sz="1400"/>
        </a:p>
      </dgm:t>
    </dgm:pt>
    <dgm:pt modelId="{F98D5476-38F2-4BAB-B2C3-F868BFE6DA7C}" type="sibTrans" cxnId="{67ABBEA9-BD83-4D5C-B207-1248D9CA49DF}">
      <dgm:prSet/>
      <dgm:spPr/>
      <dgm:t>
        <a:bodyPr/>
        <a:lstStyle/>
        <a:p>
          <a:endParaRPr lang="pl-PL" sz="1400"/>
        </a:p>
      </dgm:t>
    </dgm:pt>
    <dgm:pt modelId="{C86CF321-69D5-41DB-BFE2-FF2D87A03004}">
      <dgm:prSet phldrT="[Tekst]" custT="1"/>
      <dgm:spPr/>
      <dgm:t>
        <a:bodyPr/>
        <a:lstStyle/>
        <a:p>
          <a:r>
            <a:rPr lang="pl-PL" sz="1400" dirty="0"/>
            <a:t>Więcej </a:t>
          </a:r>
          <a:r>
            <a:rPr lang="pl-PL" sz="1400" b="1" dirty="0"/>
            <a:t>bardziej proaktywnych i zróżnicowanych kanałów komunikacji </a:t>
          </a:r>
          <a:r>
            <a:rPr lang="pl-PL" sz="1400" dirty="0"/>
            <a:t>z potencjalnymi wnioskodawcami (newslettery, powiadomienia SMS, </a:t>
          </a:r>
          <a:r>
            <a:rPr lang="pl-PL" sz="1400" dirty="0" err="1"/>
            <a:t>social</a:t>
          </a:r>
          <a:r>
            <a:rPr lang="pl-PL" sz="1400" dirty="0"/>
            <a:t> media)</a:t>
          </a:r>
        </a:p>
      </dgm:t>
      <dgm:extLst>
        <a:ext uri="{E40237B7-FDA0-4F09-8148-C483321AD2D9}">
          <dgm14:cNvPr xmlns:dgm14="http://schemas.microsoft.com/office/drawing/2010/diagram" id="0" name="" descr="Postulat większej liczby szkoleń i bardziej zindywidualizowanego wsparcia (szkolenia dla każdego naboru, szkolenia ad hoc, konsultacje)&#10;Więcej bardziej proaktywnych i zróżnicowanych kanałów komunikacji z potencjalnymi wnioskodawcami (newslettery, powiadomienia SMS, social media)&#10;Zweryfikowanie „ścieżki” opracowywania odpowiedzi w strukturze IZ i identyfikacja możliwych usprawnień&#10;W przypadku wprowadzenia zmian w regulaminie lub załącznikach - wyraźne oznaczanie zmian w treści dokumentu (komunikat o zmianach nie wystarczy)&#10;Rozbudowanie merytorycznej części instrukcji wypełniania wniosku o dofinansowanie (EFRR, EFS+)&#10;"/>
        </a:ext>
      </dgm:extLst>
    </dgm:pt>
    <dgm:pt modelId="{FDB55C12-0120-47B1-A764-26C9E3258709}" type="parTrans" cxnId="{499376FB-6605-44A6-9315-C300324706FC}">
      <dgm:prSet/>
      <dgm:spPr/>
      <dgm:t>
        <a:bodyPr/>
        <a:lstStyle/>
        <a:p>
          <a:endParaRPr lang="pl-PL" sz="1400"/>
        </a:p>
      </dgm:t>
    </dgm:pt>
    <dgm:pt modelId="{5630A4A9-FED8-4EE7-977F-AD73D61429D0}" type="sibTrans" cxnId="{499376FB-6605-44A6-9315-C300324706FC}">
      <dgm:prSet/>
      <dgm:spPr/>
      <dgm:t>
        <a:bodyPr/>
        <a:lstStyle/>
        <a:p>
          <a:endParaRPr lang="pl-PL" sz="1400"/>
        </a:p>
      </dgm:t>
    </dgm:pt>
    <dgm:pt modelId="{8A5504F7-278D-46A3-A0E9-44EABCBFF25D}">
      <dgm:prSet phldrT="[Tekst]" custT="1"/>
      <dgm:spPr/>
      <dgm:t>
        <a:bodyPr/>
        <a:lstStyle/>
        <a:p>
          <a:r>
            <a:rPr lang="pl-PL" sz="1400" b="1" dirty="0"/>
            <a:t>Zweryfikowanie „ścieżki” opracowywania odpowiedzi </a:t>
          </a:r>
          <a:r>
            <a:rPr lang="pl-PL" sz="1400" dirty="0"/>
            <a:t>w strukturze IZ i identyfikacja możliwych usprawnień</a:t>
          </a:r>
        </a:p>
      </dgm:t>
      <dgm:extLst>
        <a:ext uri="{E40237B7-FDA0-4F09-8148-C483321AD2D9}">
          <dgm14:cNvPr xmlns:dgm14="http://schemas.microsoft.com/office/drawing/2010/diagram" id="0" name="" descr="Postulat większej liczby szkoleń i bardziej zindywidualizowanego wsparcia (szkolenia dla każdego naboru, szkolenia ad hoc, konsultacje)&#10;Więcej bardziej proaktywnych i zróżnicowanych kanałów komunikacji z potencjalnymi wnioskodawcami (newslettery, powiadomienia SMS, social media)&#10;Zweryfikowanie „ścieżki” opracowywania odpowiedzi w strukturze IZ i identyfikacja możliwych usprawnień&#10;W przypadku wprowadzenia zmian w regulaminie lub załącznikach - wyraźne oznaczanie zmian w treści dokumentu (komunikat o zmianach nie wystarczy)&#10;Rozbudowanie merytorycznej części instrukcji wypełniania wniosku o dofinansowanie (EFRR, EFS+)&#10;"/>
        </a:ext>
      </dgm:extLst>
    </dgm:pt>
    <dgm:pt modelId="{139D37B2-6D3B-430A-9060-9D48ECEBFB2A}" type="parTrans" cxnId="{AE57C198-5033-4D24-B737-B38510D70593}">
      <dgm:prSet/>
      <dgm:spPr/>
      <dgm:t>
        <a:bodyPr/>
        <a:lstStyle/>
        <a:p>
          <a:endParaRPr lang="pl-PL" sz="1400"/>
        </a:p>
      </dgm:t>
    </dgm:pt>
    <dgm:pt modelId="{AD0541DA-DF2B-4D07-A4D2-2E9B1F83FA4F}" type="sibTrans" cxnId="{AE57C198-5033-4D24-B737-B38510D70593}">
      <dgm:prSet/>
      <dgm:spPr/>
      <dgm:t>
        <a:bodyPr/>
        <a:lstStyle/>
        <a:p>
          <a:endParaRPr lang="pl-PL" sz="1400"/>
        </a:p>
      </dgm:t>
    </dgm:pt>
    <dgm:pt modelId="{61ACA52C-8273-49C4-9B1F-803379065B9F}">
      <dgm:prSet phldrT="[Tekst]" custT="1"/>
      <dgm:spPr/>
      <dgm:t>
        <a:bodyPr/>
        <a:lstStyle/>
        <a:p>
          <a:r>
            <a:rPr lang="pl-PL" sz="1400" dirty="0"/>
            <a:t>W przypadku wprowadzenia zmian w regulaminie lub załącznikach - wyraźne </a:t>
          </a:r>
          <a:r>
            <a:rPr lang="pl-PL" sz="1400" b="1" dirty="0"/>
            <a:t>oznaczanie zmian w treści dokumentu</a:t>
          </a:r>
          <a:r>
            <a:rPr lang="pl-PL" sz="1400" dirty="0"/>
            <a:t> (komunikat o zmianach nie wystarczy)</a:t>
          </a:r>
        </a:p>
      </dgm:t>
      <dgm:extLst>
        <a:ext uri="{E40237B7-FDA0-4F09-8148-C483321AD2D9}">
          <dgm14:cNvPr xmlns:dgm14="http://schemas.microsoft.com/office/drawing/2010/diagram" id="0" name="" descr="Postulat większej liczby szkoleń i bardziej zindywidualizowanego wsparcia (szkolenia dla każdego naboru, szkolenia ad hoc, konsultacje)&#10;Więcej bardziej proaktywnych i zróżnicowanych kanałów komunikacji z potencjalnymi wnioskodawcami (newslettery, powiadomienia SMS, social media)&#10;Zweryfikowanie „ścieżki” opracowywania odpowiedzi w strukturze IZ i identyfikacja możliwych usprawnień&#10;W przypadku wprowadzenia zmian w regulaminie lub załącznikach - wyraźne oznaczanie zmian w treści dokumentu (komunikat o zmianach nie wystarczy)&#10;Rozbudowanie merytorycznej części instrukcji wypełniania wniosku o dofinansowanie (EFRR, EFS+)&#10;"/>
        </a:ext>
      </dgm:extLst>
    </dgm:pt>
    <dgm:pt modelId="{11EBB484-1962-4E8A-B957-49E61A5146ED}" type="parTrans" cxnId="{FD597D87-338A-4626-AD62-145B06C97F08}">
      <dgm:prSet/>
      <dgm:spPr/>
      <dgm:t>
        <a:bodyPr/>
        <a:lstStyle/>
        <a:p>
          <a:endParaRPr lang="pl-PL" sz="1400"/>
        </a:p>
      </dgm:t>
    </dgm:pt>
    <dgm:pt modelId="{61A7616A-B884-4D98-AEDE-53A2A171AB75}" type="sibTrans" cxnId="{FD597D87-338A-4626-AD62-145B06C97F08}">
      <dgm:prSet/>
      <dgm:spPr/>
      <dgm:t>
        <a:bodyPr/>
        <a:lstStyle/>
        <a:p>
          <a:endParaRPr lang="pl-PL" sz="1400"/>
        </a:p>
      </dgm:t>
    </dgm:pt>
    <dgm:pt modelId="{0358400B-BB41-4CD4-B0CE-81A0D6FAE3BF}">
      <dgm:prSet phldrT="[Tekst]" custT="1"/>
      <dgm:spPr/>
      <dgm:t>
        <a:bodyPr/>
        <a:lstStyle/>
        <a:p>
          <a:r>
            <a:rPr lang="pl-PL" sz="1400" b="1" dirty="0"/>
            <a:t>Rozbudowanie merytorycznej części instrukcji </a:t>
          </a:r>
          <a:r>
            <a:rPr lang="pl-PL" sz="1400" dirty="0"/>
            <a:t>wypełniania wniosku o dofinansowanie (</a:t>
          </a:r>
          <a:r>
            <a:rPr lang="pl-PL" sz="1400" dirty="0" err="1"/>
            <a:t>EFRR</a:t>
          </a:r>
          <a:r>
            <a:rPr lang="pl-PL" sz="1400" dirty="0"/>
            <a:t>, EFS+)</a:t>
          </a:r>
        </a:p>
      </dgm:t>
      <dgm:extLst>
        <a:ext uri="{E40237B7-FDA0-4F09-8148-C483321AD2D9}">
          <dgm14:cNvPr xmlns:dgm14="http://schemas.microsoft.com/office/drawing/2010/diagram" id="0" name="" descr="Postulat większej liczby szkoleń i bardziej zindywidualizowanego wsparcia (szkolenia dla każdego naboru, szkolenia ad hoc, konsultacje)&#10;Więcej bardziej proaktywnych i zróżnicowanych kanałów komunikacji z potencjalnymi wnioskodawcami (newslettery, powiadomienia SMS, social media)&#10;Zweryfikowanie „ścieżki” opracowywania odpowiedzi w strukturze IZ i identyfikacja możliwych usprawnień&#10;W przypadku wprowadzenia zmian w regulaminie lub załącznikach - wyraźne oznaczanie zmian w treści dokumentu (komunikat o zmianach nie wystarczy)&#10;Rozbudowanie merytorycznej części instrukcji wypełniania wniosku o dofinansowanie (EFRR, EFS+)&#10;"/>
        </a:ext>
      </dgm:extLst>
    </dgm:pt>
    <dgm:pt modelId="{CDF9A8CE-10C8-482E-AFAC-744DC7C180EB}" type="parTrans" cxnId="{156FAA2C-809D-4B61-99DE-13F4061A1696}">
      <dgm:prSet/>
      <dgm:spPr/>
      <dgm:t>
        <a:bodyPr/>
        <a:lstStyle/>
        <a:p>
          <a:endParaRPr lang="pl-PL" sz="1400"/>
        </a:p>
      </dgm:t>
    </dgm:pt>
    <dgm:pt modelId="{DD4AD738-978B-4888-9B8D-911B79D5D417}" type="sibTrans" cxnId="{156FAA2C-809D-4B61-99DE-13F4061A1696}">
      <dgm:prSet/>
      <dgm:spPr/>
      <dgm:t>
        <a:bodyPr/>
        <a:lstStyle/>
        <a:p>
          <a:endParaRPr lang="pl-PL" sz="1400"/>
        </a:p>
      </dgm:t>
    </dgm:pt>
    <dgm:pt modelId="{1E4EA342-0825-4290-B97D-EC0199F867E1}" type="pres">
      <dgm:prSet presAssocID="{69B8C579-2291-4138-9710-A935E8438A98}" presName="linearFlow" presStyleCnt="0">
        <dgm:presLayoutVars>
          <dgm:dir/>
          <dgm:resizeHandles val="exact"/>
        </dgm:presLayoutVars>
      </dgm:prSet>
      <dgm:spPr/>
    </dgm:pt>
    <dgm:pt modelId="{E04203BE-28C6-4580-BBC4-76C4ADE2858E}" type="pres">
      <dgm:prSet presAssocID="{B767F131-00F7-45CD-B251-076A359BE7E7}" presName="composite" presStyleCnt="0"/>
      <dgm:spPr/>
    </dgm:pt>
    <dgm:pt modelId="{83B1FA06-4EF4-443B-90A6-22FAB77A4B0A}" type="pres">
      <dgm:prSet presAssocID="{B767F131-00F7-45CD-B251-076A359BE7E7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fesor z wypełnieniem pełnym"/>
        </a:ext>
      </dgm:extLst>
    </dgm:pt>
    <dgm:pt modelId="{18DC12FF-9E05-4F80-AF48-BCA33FEEC819}" type="pres">
      <dgm:prSet presAssocID="{B767F131-00F7-45CD-B251-076A359BE7E7}" presName="txShp" presStyleLbl="node1" presStyleIdx="0" presStyleCnt="5">
        <dgm:presLayoutVars>
          <dgm:bulletEnabled val="1"/>
        </dgm:presLayoutVars>
      </dgm:prSet>
      <dgm:spPr/>
    </dgm:pt>
    <dgm:pt modelId="{65CAB06D-29A5-42DA-A9C2-6EE95ABE6A22}" type="pres">
      <dgm:prSet presAssocID="{F98D5476-38F2-4BAB-B2C3-F868BFE6DA7C}" presName="spacing" presStyleCnt="0"/>
      <dgm:spPr/>
    </dgm:pt>
    <dgm:pt modelId="{63457246-3E96-419F-8E4A-E40E5B5EBEB3}" type="pres">
      <dgm:prSet presAssocID="{C86CF321-69D5-41DB-BFE2-FF2D87A03004}" presName="composite" presStyleCnt="0"/>
      <dgm:spPr/>
    </dgm:pt>
    <dgm:pt modelId="{40D87CE9-55C3-450B-82B2-9BBE307A8EFE}" type="pres">
      <dgm:prSet presAssocID="{C86CF321-69D5-41DB-BFE2-FF2D87A03004}" presName="imgShp" presStyleLbl="fgImgPlac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rtfon z wypełnieniem pełnym"/>
        </a:ext>
      </dgm:extLst>
    </dgm:pt>
    <dgm:pt modelId="{122DA64C-520C-4C1A-9AC4-0D186147C160}" type="pres">
      <dgm:prSet presAssocID="{C86CF321-69D5-41DB-BFE2-FF2D87A03004}" presName="txShp" presStyleLbl="node1" presStyleIdx="1" presStyleCnt="5">
        <dgm:presLayoutVars>
          <dgm:bulletEnabled val="1"/>
        </dgm:presLayoutVars>
      </dgm:prSet>
      <dgm:spPr/>
    </dgm:pt>
    <dgm:pt modelId="{7D358158-7A14-4677-B1BD-6F7D6688D6B1}" type="pres">
      <dgm:prSet presAssocID="{5630A4A9-FED8-4EE7-977F-AD73D61429D0}" presName="spacing" presStyleCnt="0"/>
      <dgm:spPr/>
    </dgm:pt>
    <dgm:pt modelId="{E59DF6E9-AF8A-426A-8556-F177AEFE0718}" type="pres">
      <dgm:prSet presAssocID="{8A5504F7-278D-46A3-A0E9-44EABCBFF25D}" presName="composite" presStyleCnt="0"/>
      <dgm:spPr/>
    </dgm:pt>
    <dgm:pt modelId="{E4C5D8BC-9233-4BD3-9B1A-A3676C106648}" type="pres">
      <dgm:prSet presAssocID="{8A5504F7-278D-46A3-A0E9-44EABCBFF25D}" presName="imgShp" presStyleLbl="fgImgPlac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łączenia z wypełnieniem pełnym"/>
        </a:ext>
      </dgm:extLst>
    </dgm:pt>
    <dgm:pt modelId="{9ADD45F5-A1F0-4BA6-9FA2-B577766EC44A}" type="pres">
      <dgm:prSet presAssocID="{8A5504F7-278D-46A3-A0E9-44EABCBFF25D}" presName="txShp" presStyleLbl="node1" presStyleIdx="2" presStyleCnt="5">
        <dgm:presLayoutVars>
          <dgm:bulletEnabled val="1"/>
        </dgm:presLayoutVars>
      </dgm:prSet>
      <dgm:spPr/>
    </dgm:pt>
    <dgm:pt modelId="{CFC46D7C-18F1-440C-B0B9-83F93929825E}" type="pres">
      <dgm:prSet presAssocID="{AD0541DA-DF2B-4D07-A4D2-2E9B1F83FA4F}" presName="spacing" presStyleCnt="0"/>
      <dgm:spPr/>
    </dgm:pt>
    <dgm:pt modelId="{07A8067C-898D-4F84-816D-2469B746A08C}" type="pres">
      <dgm:prSet presAssocID="{61ACA52C-8273-49C4-9B1F-803379065B9F}" presName="composite" presStyleCnt="0"/>
      <dgm:spPr/>
    </dgm:pt>
    <dgm:pt modelId="{F614F9E3-569E-469A-BB26-F2F05A56EBB0}" type="pres">
      <dgm:prSet presAssocID="{61ACA52C-8273-49C4-9B1F-803379065B9F}" presName="imgShp" presStyleLbl="fgImgPlac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yszukiwanie folderów z wypełnieniem pełnym"/>
        </a:ext>
      </dgm:extLst>
    </dgm:pt>
    <dgm:pt modelId="{FE91C1CB-33EA-4BB4-A590-A68D51DCDB76}" type="pres">
      <dgm:prSet presAssocID="{61ACA52C-8273-49C4-9B1F-803379065B9F}" presName="txShp" presStyleLbl="node1" presStyleIdx="3" presStyleCnt="5">
        <dgm:presLayoutVars>
          <dgm:bulletEnabled val="1"/>
        </dgm:presLayoutVars>
      </dgm:prSet>
      <dgm:spPr/>
    </dgm:pt>
    <dgm:pt modelId="{1F9ADB84-7201-47E3-B814-52E2FEA2E579}" type="pres">
      <dgm:prSet presAssocID="{61A7616A-B884-4D98-AEDE-53A2A171AB75}" presName="spacing" presStyleCnt="0"/>
      <dgm:spPr/>
    </dgm:pt>
    <dgm:pt modelId="{7037CF4C-2B2A-4BE8-A6E5-D98E4856A707}" type="pres">
      <dgm:prSet presAssocID="{0358400B-BB41-4CD4-B0CE-81A0D6FAE3BF}" presName="composite" presStyleCnt="0"/>
      <dgm:spPr/>
    </dgm:pt>
    <dgm:pt modelId="{AA3603AF-D925-4309-BD9F-9D34EB0B1A21}" type="pres">
      <dgm:prSet presAssocID="{0358400B-BB41-4CD4-B0CE-81A0D6FAE3BF}" presName="imgShp" presStyleLbl="fgImgPlac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owiadanie historii z wypełnieniem pełnym"/>
        </a:ext>
      </dgm:extLst>
    </dgm:pt>
    <dgm:pt modelId="{C95A863E-748D-45DB-B408-0019E15DA94D}" type="pres">
      <dgm:prSet presAssocID="{0358400B-BB41-4CD4-B0CE-81A0D6FAE3BF}" presName="txShp" presStyleLbl="node1" presStyleIdx="4" presStyleCnt="5">
        <dgm:presLayoutVars>
          <dgm:bulletEnabled val="1"/>
        </dgm:presLayoutVars>
      </dgm:prSet>
      <dgm:spPr/>
    </dgm:pt>
  </dgm:ptLst>
  <dgm:cxnLst>
    <dgm:cxn modelId="{777AFB0D-1145-4093-8810-5708A65E34CE}" type="presOf" srcId="{0358400B-BB41-4CD4-B0CE-81A0D6FAE3BF}" destId="{C95A863E-748D-45DB-B408-0019E15DA94D}" srcOrd="0" destOrd="0" presId="urn:microsoft.com/office/officeart/2005/8/layout/vList3"/>
    <dgm:cxn modelId="{9FF36516-6C32-4DBE-AAC0-B09E65A2081A}" type="presOf" srcId="{B767F131-00F7-45CD-B251-076A359BE7E7}" destId="{18DC12FF-9E05-4F80-AF48-BCA33FEEC819}" srcOrd="0" destOrd="0" presId="urn:microsoft.com/office/officeart/2005/8/layout/vList3"/>
    <dgm:cxn modelId="{156FAA2C-809D-4B61-99DE-13F4061A1696}" srcId="{69B8C579-2291-4138-9710-A935E8438A98}" destId="{0358400B-BB41-4CD4-B0CE-81A0D6FAE3BF}" srcOrd="4" destOrd="0" parTransId="{CDF9A8CE-10C8-482E-AFAC-744DC7C180EB}" sibTransId="{DD4AD738-978B-4888-9B8D-911B79D5D417}"/>
    <dgm:cxn modelId="{3212A63A-1005-4456-9CD0-F32B2E1C5279}" type="presOf" srcId="{61ACA52C-8273-49C4-9B1F-803379065B9F}" destId="{FE91C1CB-33EA-4BB4-A590-A68D51DCDB76}" srcOrd="0" destOrd="0" presId="urn:microsoft.com/office/officeart/2005/8/layout/vList3"/>
    <dgm:cxn modelId="{E9A9213E-C510-4D7A-B1E7-582C7238BEB7}" type="presOf" srcId="{69B8C579-2291-4138-9710-A935E8438A98}" destId="{1E4EA342-0825-4290-B97D-EC0199F867E1}" srcOrd="0" destOrd="0" presId="urn:microsoft.com/office/officeart/2005/8/layout/vList3"/>
    <dgm:cxn modelId="{79DA313F-6D1B-438E-873D-324919F4EEF5}" type="presOf" srcId="{C86CF321-69D5-41DB-BFE2-FF2D87A03004}" destId="{122DA64C-520C-4C1A-9AC4-0D186147C160}" srcOrd="0" destOrd="0" presId="urn:microsoft.com/office/officeart/2005/8/layout/vList3"/>
    <dgm:cxn modelId="{FD597D87-338A-4626-AD62-145B06C97F08}" srcId="{69B8C579-2291-4138-9710-A935E8438A98}" destId="{61ACA52C-8273-49C4-9B1F-803379065B9F}" srcOrd="3" destOrd="0" parTransId="{11EBB484-1962-4E8A-B957-49E61A5146ED}" sibTransId="{61A7616A-B884-4D98-AEDE-53A2A171AB75}"/>
    <dgm:cxn modelId="{AE57C198-5033-4D24-B737-B38510D70593}" srcId="{69B8C579-2291-4138-9710-A935E8438A98}" destId="{8A5504F7-278D-46A3-A0E9-44EABCBFF25D}" srcOrd="2" destOrd="0" parTransId="{139D37B2-6D3B-430A-9060-9D48ECEBFB2A}" sibTransId="{AD0541DA-DF2B-4D07-A4D2-2E9B1F83FA4F}"/>
    <dgm:cxn modelId="{67ABBEA9-BD83-4D5C-B207-1248D9CA49DF}" srcId="{69B8C579-2291-4138-9710-A935E8438A98}" destId="{B767F131-00F7-45CD-B251-076A359BE7E7}" srcOrd="0" destOrd="0" parTransId="{2773318E-2E88-404E-8FD7-95F18062BC0C}" sibTransId="{F98D5476-38F2-4BAB-B2C3-F868BFE6DA7C}"/>
    <dgm:cxn modelId="{0FF9DCF4-838F-40F7-9772-971621FE08CA}" type="presOf" srcId="{8A5504F7-278D-46A3-A0E9-44EABCBFF25D}" destId="{9ADD45F5-A1F0-4BA6-9FA2-B577766EC44A}" srcOrd="0" destOrd="0" presId="urn:microsoft.com/office/officeart/2005/8/layout/vList3"/>
    <dgm:cxn modelId="{499376FB-6605-44A6-9315-C300324706FC}" srcId="{69B8C579-2291-4138-9710-A935E8438A98}" destId="{C86CF321-69D5-41DB-BFE2-FF2D87A03004}" srcOrd="1" destOrd="0" parTransId="{FDB55C12-0120-47B1-A764-26C9E3258709}" sibTransId="{5630A4A9-FED8-4EE7-977F-AD73D61429D0}"/>
    <dgm:cxn modelId="{2DFCC30B-4BE4-48DA-9DA9-0834C13B0563}" type="presParOf" srcId="{1E4EA342-0825-4290-B97D-EC0199F867E1}" destId="{E04203BE-28C6-4580-BBC4-76C4ADE2858E}" srcOrd="0" destOrd="0" presId="urn:microsoft.com/office/officeart/2005/8/layout/vList3"/>
    <dgm:cxn modelId="{EE96E5A2-AD12-4A23-A85B-3236A973D649}" type="presParOf" srcId="{E04203BE-28C6-4580-BBC4-76C4ADE2858E}" destId="{83B1FA06-4EF4-443B-90A6-22FAB77A4B0A}" srcOrd="0" destOrd="0" presId="urn:microsoft.com/office/officeart/2005/8/layout/vList3"/>
    <dgm:cxn modelId="{D212D5FA-4ECA-49E7-A280-81F32FC6C0E5}" type="presParOf" srcId="{E04203BE-28C6-4580-BBC4-76C4ADE2858E}" destId="{18DC12FF-9E05-4F80-AF48-BCA33FEEC819}" srcOrd="1" destOrd="0" presId="urn:microsoft.com/office/officeart/2005/8/layout/vList3"/>
    <dgm:cxn modelId="{0D5660B8-0190-4CEA-ADC0-EFD8EFB5B96D}" type="presParOf" srcId="{1E4EA342-0825-4290-B97D-EC0199F867E1}" destId="{65CAB06D-29A5-42DA-A9C2-6EE95ABE6A22}" srcOrd="1" destOrd="0" presId="urn:microsoft.com/office/officeart/2005/8/layout/vList3"/>
    <dgm:cxn modelId="{DBE03A19-F928-42FD-AACB-73BE1FEB3793}" type="presParOf" srcId="{1E4EA342-0825-4290-B97D-EC0199F867E1}" destId="{63457246-3E96-419F-8E4A-E40E5B5EBEB3}" srcOrd="2" destOrd="0" presId="urn:microsoft.com/office/officeart/2005/8/layout/vList3"/>
    <dgm:cxn modelId="{438BFC35-A7D1-4DDD-A68A-5E25B5BFDAAB}" type="presParOf" srcId="{63457246-3E96-419F-8E4A-E40E5B5EBEB3}" destId="{40D87CE9-55C3-450B-82B2-9BBE307A8EFE}" srcOrd="0" destOrd="0" presId="urn:microsoft.com/office/officeart/2005/8/layout/vList3"/>
    <dgm:cxn modelId="{4B01B6C6-2D22-4BD9-9439-2EFC689B536A}" type="presParOf" srcId="{63457246-3E96-419F-8E4A-E40E5B5EBEB3}" destId="{122DA64C-520C-4C1A-9AC4-0D186147C160}" srcOrd="1" destOrd="0" presId="urn:microsoft.com/office/officeart/2005/8/layout/vList3"/>
    <dgm:cxn modelId="{6BD6688D-6BDF-4172-9404-BB7FB38BBC9B}" type="presParOf" srcId="{1E4EA342-0825-4290-B97D-EC0199F867E1}" destId="{7D358158-7A14-4677-B1BD-6F7D6688D6B1}" srcOrd="3" destOrd="0" presId="urn:microsoft.com/office/officeart/2005/8/layout/vList3"/>
    <dgm:cxn modelId="{D902CED1-8C8B-49C2-B3F6-29FF0846666B}" type="presParOf" srcId="{1E4EA342-0825-4290-B97D-EC0199F867E1}" destId="{E59DF6E9-AF8A-426A-8556-F177AEFE0718}" srcOrd="4" destOrd="0" presId="urn:microsoft.com/office/officeart/2005/8/layout/vList3"/>
    <dgm:cxn modelId="{D74D6440-AE67-4E91-9F74-D4225E27401E}" type="presParOf" srcId="{E59DF6E9-AF8A-426A-8556-F177AEFE0718}" destId="{E4C5D8BC-9233-4BD3-9B1A-A3676C106648}" srcOrd="0" destOrd="0" presId="urn:microsoft.com/office/officeart/2005/8/layout/vList3"/>
    <dgm:cxn modelId="{670C0494-365D-45B3-B92D-524D526A14A0}" type="presParOf" srcId="{E59DF6E9-AF8A-426A-8556-F177AEFE0718}" destId="{9ADD45F5-A1F0-4BA6-9FA2-B577766EC44A}" srcOrd="1" destOrd="0" presId="urn:microsoft.com/office/officeart/2005/8/layout/vList3"/>
    <dgm:cxn modelId="{6580CC4C-1F99-4CAD-A668-9C231F597661}" type="presParOf" srcId="{1E4EA342-0825-4290-B97D-EC0199F867E1}" destId="{CFC46D7C-18F1-440C-B0B9-83F93929825E}" srcOrd="5" destOrd="0" presId="urn:microsoft.com/office/officeart/2005/8/layout/vList3"/>
    <dgm:cxn modelId="{B4A3AA3E-63EF-40A9-B113-1CE360C285DC}" type="presParOf" srcId="{1E4EA342-0825-4290-B97D-EC0199F867E1}" destId="{07A8067C-898D-4F84-816D-2469B746A08C}" srcOrd="6" destOrd="0" presId="urn:microsoft.com/office/officeart/2005/8/layout/vList3"/>
    <dgm:cxn modelId="{343510CF-10F4-457F-8A7B-260136606EED}" type="presParOf" srcId="{07A8067C-898D-4F84-816D-2469B746A08C}" destId="{F614F9E3-569E-469A-BB26-F2F05A56EBB0}" srcOrd="0" destOrd="0" presId="urn:microsoft.com/office/officeart/2005/8/layout/vList3"/>
    <dgm:cxn modelId="{8DB10603-21D8-45EC-891E-1DC23C29C397}" type="presParOf" srcId="{07A8067C-898D-4F84-816D-2469B746A08C}" destId="{FE91C1CB-33EA-4BB4-A590-A68D51DCDB76}" srcOrd="1" destOrd="0" presId="urn:microsoft.com/office/officeart/2005/8/layout/vList3"/>
    <dgm:cxn modelId="{AD399C1F-D237-4C57-B4FC-EE8253FFA1AC}" type="presParOf" srcId="{1E4EA342-0825-4290-B97D-EC0199F867E1}" destId="{1F9ADB84-7201-47E3-B814-52E2FEA2E579}" srcOrd="7" destOrd="0" presId="urn:microsoft.com/office/officeart/2005/8/layout/vList3"/>
    <dgm:cxn modelId="{C6F4E438-3DF2-42C6-8765-B548611899A8}" type="presParOf" srcId="{1E4EA342-0825-4290-B97D-EC0199F867E1}" destId="{7037CF4C-2B2A-4BE8-A6E5-D98E4856A707}" srcOrd="8" destOrd="0" presId="urn:microsoft.com/office/officeart/2005/8/layout/vList3"/>
    <dgm:cxn modelId="{93FA29F7-F6C6-4715-A233-C8F874E491A2}" type="presParOf" srcId="{7037CF4C-2B2A-4BE8-A6E5-D98E4856A707}" destId="{AA3603AF-D925-4309-BD9F-9D34EB0B1A21}" srcOrd="0" destOrd="0" presId="urn:microsoft.com/office/officeart/2005/8/layout/vList3"/>
    <dgm:cxn modelId="{2526CB38-B271-4B1C-9884-0C9FB2A5A12F}" type="presParOf" srcId="{7037CF4C-2B2A-4BE8-A6E5-D98E4856A707}" destId="{C95A863E-748D-45DB-B408-0019E15DA9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7903A-CFB5-4E17-8A6D-25F18725EA90}">
      <dsp:nvSpPr>
        <dsp:cNvPr id="0" name=""/>
        <dsp:cNvSpPr/>
      </dsp:nvSpPr>
      <dsp:spPr>
        <a:xfrm>
          <a:off x="48901" y="1094"/>
          <a:ext cx="1746345" cy="10478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Analiza danych zastanych </a:t>
          </a:r>
        </a:p>
      </dsp:txBody>
      <dsp:txXfrm>
        <a:off x="48901" y="1094"/>
        <a:ext cx="1746345" cy="1047807"/>
      </dsp:txXfrm>
    </dsp:sp>
    <dsp:sp modelId="{4106477C-45AC-4C7D-ACFC-84CCE5E854DC}">
      <dsp:nvSpPr>
        <dsp:cNvPr id="0" name=""/>
        <dsp:cNvSpPr/>
      </dsp:nvSpPr>
      <dsp:spPr>
        <a:xfrm>
          <a:off x="1969881" y="1094"/>
          <a:ext cx="1746345" cy="10478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Wywiady z instytucjami </a:t>
          </a:r>
          <a:br>
            <a:rPr lang="pl-PL" sz="1400" kern="1200" dirty="0">
              <a:solidFill>
                <a:schemeClr val="tx2"/>
              </a:solidFill>
            </a:rPr>
          </a:br>
          <a:r>
            <a:rPr lang="pl-PL" sz="1400" kern="1200" dirty="0">
              <a:solidFill>
                <a:schemeClr val="tx2"/>
              </a:solidFill>
            </a:rPr>
            <a:t>(n=17)</a:t>
          </a:r>
        </a:p>
      </dsp:txBody>
      <dsp:txXfrm>
        <a:off x="1969881" y="1094"/>
        <a:ext cx="1746345" cy="1047807"/>
      </dsp:txXfrm>
    </dsp:sp>
    <dsp:sp modelId="{1A387C46-149A-4580-8937-1849B119CE63}">
      <dsp:nvSpPr>
        <dsp:cNvPr id="0" name=""/>
        <dsp:cNvSpPr/>
      </dsp:nvSpPr>
      <dsp:spPr>
        <a:xfrm>
          <a:off x="3890861" y="1094"/>
          <a:ext cx="2539430" cy="10478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Badanie ilościowe z potencjalnymi wnioskodawcami </a:t>
          </a:r>
          <a:r>
            <a:rPr lang="pl-PL" sz="1200" kern="1200" dirty="0">
              <a:solidFill>
                <a:schemeClr val="tx2"/>
              </a:solidFill>
            </a:rPr>
            <a:t>(beneficjenci RPO </a:t>
          </a:r>
          <a:r>
            <a:rPr lang="pl-PL" sz="1200" kern="1200" dirty="0" err="1">
              <a:solidFill>
                <a:schemeClr val="tx2"/>
              </a:solidFill>
            </a:rPr>
            <a:t>WK</a:t>
          </a:r>
          <a:r>
            <a:rPr lang="pl-PL" sz="1200" kern="1200" dirty="0">
              <a:solidFill>
                <a:schemeClr val="tx2"/>
              </a:solidFill>
            </a:rPr>
            <a:t>-P, którzy nie aplikowali do </a:t>
          </a:r>
          <a:r>
            <a:rPr lang="pl-PL" sz="1200" kern="1200" dirty="0" err="1">
              <a:solidFill>
                <a:schemeClr val="tx2"/>
              </a:solidFill>
            </a:rPr>
            <a:t>FEdKP</a:t>
          </a:r>
          <a:r>
            <a:rPr lang="pl-PL" sz="1200" kern="1200" dirty="0">
              <a:solidFill>
                <a:schemeClr val="tx2"/>
              </a:solidFill>
            </a:rPr>
            <a:t> 2021-2027) </a:t>
          </a:r>
          <a:br>
            <a:rPr lang="pl-PL" sz="1200" kern="1200" dirty="0">
              <a:solidFill>
                <a:schemeClr val="tx2"/>
              </a:solidFill>
            </a:rPr>
          </a:br>
          <a:r>
            <a:rPr lang="pl-PL" sz="1400" kern="1200" dirty="0">
              <a:solidFill>
                <a:schemeClr val="tx2"/>
              </a:solidFill>
            </a:rPr>
            <a:t>(n=215)</a:t>
          </a:r>
          <a:endParaRPr lang="pl-PL" sz="1200" kern="1200" dirty="0">
            <a:solidFill>
              <a:schemeClr val="tx2"/>
            </a:solidFill>
          </a:endParaRPr>
        </a:p>
      </dsp:txBody>
      <dsp:txXfrm>
        <a:off x="3890861" y="1094"/>
        <a:ext cx="2539430" cy="1047807"/>
      </dsp:txXfrm>
    </dsp:sp>
    <dsp:sp modelId="{28BC0E02-B56E-4F70-A97C-B391F6E27572}">
      <dsp:nvSpPr>
        <dsp:cNvPr id="0" name=""/>
        <dsp:cNvSpPr/>
      </dsp:nvSpPr>
      <dsp:spPr>
        <a:xfrm>
          <a:off x="770683" y="1223535"/>
          <a:ext cx="2217352" cy="10478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Badanie ilościowe z wnioskodawcami </a:t>
          </a:r>
          <a:r>
            <a:rPr lang="pl-PL" sz="1400" kern="1200" dirty="0" err="1">
              <a:solidFill>
                <a:schemeClr val="tx2"/>
              </a:solidFill>
            </a:rPr>
            <a:t>FEdKP</a:t>
          </a:r>
          <a:r>
            <a:rPr lang="pl-PL" sz="1400" kern="1200" dirty="0">
              <a:solidFill>
                <a:schemeClr val="tx2"/>
              </a:solidFill>
            </a:rPr>
            <a:t> 2021-2027 </a:t>
          </a:r>
          <a:r>
            <a:rPr lang="pl-PL" sz="1200" kern="1200" dirty="0">
              <a:solidFill>
                <a:schemeClr val="tx2"/>
              </a:solidFill>
            </a:rPr>
            <a:t>z naborów objętych badaniem </a:t>
          </a:r>
          <a:br>
            <a:rPr lang="pl-PL" sz="1200" kern="1200" dirty="0">
              <a:solidFill>
                <a:schemeClr val="tx2"/>
              </a:solidFill>
            </a:rPr>
          </a:br>
          <a:r>
            <a:rPr lang="pl-PL" sz="1400" kern="1200" dirty="0">
              <a:solidFill>
                <a:schemeClr val="tx2"/>
              </a:solidFill>
            </a:rPr>
            <a:t>(n=104)</a:t>
          </a:r>
        </a:p>
      </dsp:txBody>
      <dsp:txXfrm>
        <a:off x="770683" y="1223535"/>
        <a:ext cx="2217352" cy="1047807"/>
      </dsp:txXfrm>
    </dsp:sp>
    <dsp:sp modelId="{190EF2D9-95E8-4F86-8D5F-711A7ADB6D86}">
      <dsp:nvSpPr>
        <dsp:cNvPr id="0" name=""/>
        <dsp:cNvSpPr/>
      </dsp:nvSpPr>
      <dsp:spPr>
        <a:xfrm>
          <a:off x="3162670" y="1223535"/>
          <a:ext cx="2545839" cy="10478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Wywiady grupowe </a:t>
          </a:r>
          <a:br>
            <a:rPr lang="pl-PL" sz="1400" kern="1200" dirty="0">
              <a:solidFill>
                <a:schemeClr val="tx2"/>
              </a:solidFill>
            </a:rPr>
          </a:br>
          <a:r>
            <a:rPr lang="pl-PL" sz="1200" kern="1200" dirty="0">
              <a:solidFill>
                <a:schemeClr val="tx2"/>
              </a:solidFill>
            </a:rPr>
            <a:t>z wnioskodawcami i potencjalnymi wnioskodawcami </a:t>
          </a:r>
          <a:r>
            <a:rPr lang="pl-PL" sz="1200" kern="1200" dirty="0" err="1">
              <a:solidFill>
                <a:schemeClr val="tx2"/>
              </a:solidFill>
            </a:rPr>
            <a:t>FEdKP</a:t>
          </a:r>
          <a:r>
            <a:rPr lang="pl-PL" sz="1200" kern="1200" dirty="0">
              <a:solidFill>
                <a:schemeClr val="tx2"/>
              </a:solidFill>
            </a:rPr>
            <a:t> 2021-2027 </a:t>
          </a:r>
          <a:br>
            <a:rPr lang="pl-PL" sz="1200" kern="1200" dirty="0">
              <a:solidFill>
                <a:schemeClr val="tx2"/>
              </a:solidFill>
            </a:rPr>
          </a:br>
          <a:r>
            <a:rPr lang="pl-PL" sz="1400" kern="1200" dirty="0">
              <a:solidFill>
                <a:schemeClr val="tx2"/>
              </a:solidFill>
            </a:rPr>
            <a:t>(n=4)</a:t>
          </a:r>
        </a:p>
      </dsp:txBody>
      <dsp:txXfrm>
        <a:off x="3162670" y="1223535"/>
        <a:ext cx="2545839" cy="10478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ECF47-6927-4E46-AE24-6FE60BBDC2EA}">
      <dsp:nvSpPr>
        <dsp:cNvPr id="0" name=""/>
        <dsp:cNvSpPr/>
      </dsp:nvSpPr>
      <dsp:spPr>
        <a:xfrm>
          <a:off x="527165" y="424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adaptacja do zmian klimatu (9)</a:t>
          </a:r>
        </a:p>
      </dsp:txBody>
      <dsp:txXfrm>
        <a:off x="527165" y="424"/>
        <a:ext cx="1000908" cy="600544"/>
      </dsp:txXfrm>
    </dsp:sp>
    <dsp:sp modelId="{BC785BF7-B1FD-4164-8E81-2875ED0FD9F8}">
      <dsp:nvSpPr>
        <dsp:cNvPr id="0" name=""/>
        <dsp:cNvSpPr/>
      </dsp:nvSpPr>
      <dsp:spPr>
        <a:xfrm>
          <a:off x="1628164" y="424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mobilność miejska (7)</a:t>
          </a:r>
        </a:p>
      </dsp:txBody>
      <dsp:txXfrm>
        <a:off x="1628164" y="424"/>
        <a:ext cx="1000908" cy="600544"/>
      </dsp:txXfrm>
    </dsp:sp>
    <dsp:sp modelId="{847B206C-9EC4-4143-8C1F-175CFFF1B2A7}">
      <dsp:nvSpPr>
        <dsp:cNvPr id="0" name=""/>
        <dsp:cNvSpPr/>
      </dsp:nvSpPr>
      <dsp:spPr>
        <a:xfrm>
          <a:off x="2729163" y="424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efektywność energetyczna (6)</a:t>
          </a:r>
        </a:p>
      </dsp:txBody>
      <dsp:txXfrm>
        <a:off x="2729163" y="424"/>
        <a:ext cx="1000908" cy="600544"/>
      </dsp:txXfrm>
    </dsp:sp>
    <dsp:sp modelId="{22A7D5F8-6B89-49BB-8298-9C14979AE6B4}">
      <dsp:nvSpPr>
        <dsp:cNvPr id="0" name=""/>
        <dsp:cNvSpPr/>
      </dsp:nvSpPr>
      <dsp:spPr>
        <a:xfrm>
          <a:off x="527165" y="701060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infrastruktura edukacyjna (3)</a:t>
          </a:r>
        </a:p>
      </dsp:txBody>
      <dsp:txXfrm>
        <a:off x="527165" y="701060"/>
        <a:ext cx="1000908" cy="600544"/>
      </dsp:txXfrm>
    </dsp:sp>
    <dsp:sp modelId="{2794F779-1FEF-4F3B-BFAA-2D56F2E99844}">
      <dsp:nvSpPr>
        <dsp:cNvPr id="0" name=""/>
        <dsp:cNvSpPr/>
      </dsp:nvSpPr>
      <dsp:spPr>
        <a:xfrm>
          <a:off x="1628164" y="701060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turystyka </a:t>
          </a:r>
          <a:b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(3)</a:t>
          </a:r>
        </a:p>
      </dsp:txBody>
      <dsp:txXfrm>
        <a:off x="1628164" y="701060"/>
        <a:ext cx="1000908" cy="600544"/>
      </dsp:txXfrm>
    </dsp:sp>
    <dsp:sp modelId="{310EE57D-143A-44FE-AF45-F2C52DDBD208}">
      <dsp:nvSpPr>
        <dsp:cNvPr id="0" name=""/>
        <dsp:cNvSpPr/>
      </dsp:nvSpPr>
      <dsp:spPr>
        <a:xfrm>
          <a:off x="2729163" y="701060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wsparcie </a:t>
          </a:r>
          <a:r>
            <a:rPr lang="pl-PL" sz="1100" kern="1200" dirty="0" err="1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MŚP</a:t>
          </a: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(3)</a:t>
          </a:r>
        </a:p>
      </dsp:txBody>
      <dsp:txXfrm>
        <a:off x="2729163" y="701060"/>
        <a:ext cx="1000908" cy="600544"/>
      </dsp:txXfrm>
    </dsp:sp>
    <dsp:sp modelId="{D432F960-A0D6-4A0A-8135-3094380F9D80}">
      <dsp:nvSpPr>
        <dsp:cNvPr id="0" name=""/>
        <dsp:cNvSpPr/>
      </dsp:nvSpPr>
      <dsp:spPr>
        <a:xfrm>
          <a:off x="527165" y="1401696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edukacja </a:t>
          </a:r>
          <a:b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(3)</a:t>
          </a:r>
        </a:p>
      </dsp:txBody>
      <dsp:txXfrm>
        <a:off x="527165" y="1401696"/>
        <a:ext cx="1000908" cy="600544"/>
      </dsp:txXfrm>
    </dsp:sp>
    <dsp:sp modelId="{25A25304-4819-4356-A501-7EED0CC74485}">
      <dsp:nvSpPr>
        <dsp:cNvPr id="0" name=""/>
        <dsp:cNvSpPr/>
      </dsp:nvSpPr>
      <dsp:spPr>
        <a:xfrm>
          <a:off x="1628164" y="1401696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włączenie społeczne (2)</a:t>
          </a:r>
        </a:p>
      </dsp:txBody>
      <dsp:txXfrm>
        <a:off x="1628164" y="1401696"/>
        <a:ext cx="1000908" cy="600544"/>
      </dsp:txXfrm>
    </dsp:sp>
    <dsp:sp modelId="{78CD43D6-26D2-4748-9DF8-3C0E860009D5}">
      <dsp:nvSpPr>
        <dsp:cNvPr id="0" name=""/>
        <dsp:cNvSpPr/>
      </dsp:nvSpPr>
      <dsp:spPr>
        <a:xfrm>
          <a:off x="2729163" y="1401696"/>
          <a:ext cx="1000908" cy="600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woda i ścieki (2)</a:t>
          </a:r>
        </a:p>
      </dsp:txBody>
      <dsp:txXfrm>
        <a:off x="2729163" y="1401696"/>
        <a:ext cx="1000908" cy="6005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C12FF-9E05-4F80-AF48-BCA33FEEC819}">
      <dsp:nvSpPr>
        <dsp:cNvPr id="0" name=""/>
        <dsp:cNvSpPr/>
      </dsp:nvSpPr>
      <dsp:spPr>
        <a:xfrm rot="10800000">
          <a:off x="1703899" y="1988"/>
          <a:ext cx="5746238" cy="102615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50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Wprowadzenie rozwiązań (np. kryteriów punktowych pozwalających tworzyć listy rankingowe), które </a:t>
          </a:r>
          <a:r>
            <a:rPr lang="pl-PL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wzmocnią „konkurowanie”</a:t>
          </a:r>
          <a:r>
            <a:rPr lang="pl-PL" sz="14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wnioskodawców w polityce terytorialnej</a:t>
          </a:r>
          <a:endParaRPr lang="pl-PL" sz="1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1960438" y="1988"/>
        <a:ext cx="5489699" cy="1026156"/>
      </dsp:txXfrm>
    </dsp:sp>
    <dsp:sp modelId="{83B1FA06-4EF4-443B-90A6-22FAB77A4B0A}">
      <dsp:nvSpPr>
        <dsp:cNvPr id="0" name=""/>
        <dsp:cNvSpPr/>
      </dsp:nvSpPr>
      <dsp:spPr>
        <a:xfrm>
          <a:off x="1190821" y="1988"/>
          <a:ext cx="1026156" cy="102615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2DA64C-520C-4C1A-9AC4-0D186147C160}">
      <dsp:nvSpPr>
        <dsp:cNvPr id="0" name=""/>
        <dsp:cNvSpPr/>
      </dsp:nvSpPr>
      <dsp:spPr>
        <a:xfrm rot="10800000">
          <a:off x="1703899" y="1334459"/>
          <a:ext cx="5746238" cy="1026156"/>
        </a:xfrm>
        <a:prstGeom prst="homePlate">
          <a:avLst/>
        </a:prstGeom>
        <a:gradFill rotWithShape="0">
          <a:gsLst>
            <a:gs pos="0">
              <a:schemeClr val="accent4">
                <a:hueOff val="-230432"/>
                <a:satOff val="-16385"/>
                <a:lumOff val="1539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0432"/>
                <a:satOff val="-16385"/>
                <a:lumOff val="1539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0432"/>
                <a:satOff val="-16385"/>
                <a:lumOff val="1539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50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Zwiększenie </a:t>
          </a:r>
          <a:r>
            <a:rPr lang="pl-PL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roli partnerstw </a:t>
          </a:r>
          <a:r>
            <a:rPr lang="pl-PL" sz="14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(przede wszystkim ich liderów) </a:t>
          </a:r>
          <a:r>
            <a:rPr lang="pl-PL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 procesie weryfikowania </a:t>
          </a:r>
          <a:r>
            <a:rPr lang="pl-PL" sz="14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 zatwierdzania fiszek projektowych / list przedsięwzięć do realizacji – przy jednoczesnym zmniejszeniu roli IZ </a:t>
          </a:r>
          <a:r>
            <a:rPr lang="pl-PL" sz="1400" b="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FEdKP</a:t>
          </a:r>
          <a:r>
            <a:rPr lang="pl-PL" sz="14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w tym procesie</a:t>
          </a:r>
          <a:endParaRPr lang="pl-PL" sz="1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1960438" y="1334459"/>
        <a:ext cx="5489699" cy="1026156"/>
      </dsp:txXfrm>
    </dsp:sp>
    <dsp:sp modelId="{40D87CE9-55C3-450B-82B2-9BBE307A8EFE}">
      <dsp:nvSpPr>
        <dsp:cNvPr id="0" name=""/>
        <dsp:cNvSpPr/>
      </dsp:nvSpPr>
      <dsp:spPr>
        <a:xfrm>
          <a:off x="1190821" y="1334459"/>
          <a:ext cx="1026156" cy="102615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ADD45F5-A1F0-4BA6-9FA2-B577766EC44A}">
      <dsp:nvSpPr>
        <dsp:cNvPr id="0" name=""/>
        <dsp:cNvSpPr/>
      </dsp:nvSpPr>
      <dsp:spPr>
        <a:xfrm rot="10800000">
          <a:off x="1703899" y="2666931"/>
          <a:ext cx="5746238" cy="1026156"/>
        </a:xfrm>
        <a:prstGeom prst="homePlate">
          <a:avLst/>
        </a:prstGeom>
        <a:gradFill rotWithShape="0">
          <a:gsLst>
            <a:gs pos="0">
              <a:schemeClr val="accent4">
                <a:hueOff val="-460865"/>
                <a:satOff val="-32769"/>
                <a:lumOff val="3078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0865"/>
                <a:satOff val="-32769"/>
                <a:lumOff val="3078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0865"/>
                <a:satOff val="-32769"/>
                <a:lumOff val="3078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50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Wyłączenie wykazu fiszek projektowych z załączników </a:t>
          </a:r>
          <a:r>
            <a:rPr lang="pl-PL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 porozumień terytorialnych (na rzecz wykazu projektów z ich krótkim opisem)</a:t>
          </a:r>
        </a:p>
      </dsp:txBody>
      <dsp:txXfrm rot="10800000">
        <a:off x="1960438" y="2666931"/>
        <a:ext cx="5489699" cy="1026156"/>
      </dsp:txXfrm>
    </dsp:sp>
    <dsp:sp modelId="{E4C5D8BC-9233-4BD3-9B1A-A3676C106648}">
      <dsp:nvSpPr>
        <dsp:cNvPr id="0" name=""/>
        <dsp:cNvSpPr/>
      </dsp:nvSpPr>
      <dsp:spPr>
        <a:xfrm>
          <a:off x="1190821" y="2666931"/>
          <a:ext cx="1026156" cy="102615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C12FF-9E05-4F80-AF48-BCA33FEEC819}">
      <dsp:nvSpPr>
        <dsp:cNvPr id="0" name=""/>
        <dsp:cNvSpPr/>
      </dsp:nvSpPr>
      <dsp:spPr>
        <a:xfrm rot="10800000">
          <a:off x="1085399" y="790"/>
          <a:ext cx="3687169" cy="939953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6360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Wprowadzenie możliwości </a:t>
          </a:r>
          <a:r>
            <a:rPr lang="pl-PL" sz="12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dwukrotnej poprawy błędów </a:t>
          </a: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 etapie oceny</a:t>
          </a:r>
        </a:p>
      </dsp:txBody>
      <dsp:txXfrm rot="10800000">
        <a:off x="1320387" y="790"/>
        <a:ext cx="3452181" cy="939953"/>
      </dsp:txXfrm>
    </dsp:sp>
    <dsp:sp modelId="{83B1FA06-4EF4-443B-90A6-22FAB77A4B0A}">
      <dsp:nvSpPr>
        <dsp:cNvPr id="0" name=""/>
        <dsp:cNvSpPr/>
      </dsp:nvSpPr>
      <dsp:spPr>
        <a:xfrm>
          <a:off x="772046" y="157413"/>
          <a:ext cx="626706" cy="62670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358DFA-A201-486A-8E22-B571414995DC}">
      <dsp:nvSpPr>
        <dsp:cNvPr id="0" name=""/>
        <dsp:cNvSpPr/>
      </dsp:nvSpPr>
      <dsp:spPr>
        <a:xfrm rot="10800000">
          <a:off x="971964" y="1123494"/>
          <a:ext cx="3838417" cy="1042276"/>
        </a:xfrm>
        <a:prstGeom prst="homePlate">
          <a:avLst/>
        </a:prstGeom>
        <a:gradFill rotWithShape="0">
          <a:gsLst>
            <a:gs pos="0">
              <a:schemeClr val="accent4">
                <a:hueOff val="-460865"/>
                <a:satOff val="-32769"/>
                <a:lumOff val="3078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0865"/>
                <a:satOff val="-32769"/>
                <a:lumOff val="3078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0865"/>
                <a:satOff val="-32769"/>
                <a:lumOff val="3078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265" tIns="53340" rIns="99568" bIns="533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Zwiększenie dostępności </a:t>
          </a: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wnioskodawców</a:t>
          </a: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 niekonkurencyjnych </a:t>
          </a:r>
          <a:r>
            <a:rPr lang="pl-PL" sz="1200" b="1" kern="1200" dirty="0"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do szkoleń </a:t>
          </a:r>
          <a:r>
            <a:rPr lang="pl-PL" sz="1200" b="0" kern="1200" dirty="0"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(takich jak dla </a:t>
          </a:r>
          <a:r>
            <a:rPr lang="pl-PL" sz="1200" b="0" kern="1200" dirty="0">
              <a:effectLst/>
              <a:latin typeface="Tahoma" panose="020B0604030504040204" pitchFamily="34" charset="0"/>
              <a:ea typeface="Tahoma" panose="020B0604030504040204" pitchFamily="34" charset="0"/>
              <a:cs typeface="Calibri" panose="020F0502020204030204" pitchFamily="34" charset="0"/>
            </a:rPr>
            <a:t>pracowników, których miejsca pracy nie są finansowane z pomocy technicznej)</a:t>
          </a:r>
          <a:endParaRPr lang="pl-PL" sz="1200" b="0" kern="1200" dirty="0"/>
        </a:p>
      </dsp:txBody>
      <dsp:txXfrm rot="10800000">
        <a:off x="1232533" y="1123494"/>
        <a:ext cx="3577848" cy="1042276"/>
      </dsp:txXfrm>
    </dsp:sp>
    <dsp:sp modelId="{DF7F74AF-E6E2-448E-8831-DA4788AE599D}">
      <dsp:nvSpPr>
        <dsp:cNvPr id="0" name=""/>
        <dsp:cNvSpPr/>
      </dsp:nvSpPr>
      <dsp:spPr>
        <a:xfrm>
          <a:off x="734234" y="1331279"/>
          <a:ext cx="626706" cy="626706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C12FF-9E05-4F80-AF48-BCA33FEEC819}">
      <dsp:nvSpPr>
        <dsp:cNvPr id="0" name=""/>
        <dsp:cNvSpPr/>
      </dsp:nvSpPr>
      <dsp:spPr>
        <a:xfrm rot="10800000">
          <a:off x="1123527" y="1372"/>
          <a:ext cx="3782097" cy="125804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9884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Utworzenie jednego, łatwo dostępnego punktu informacji (np. </a:t>
          </a:r>
          <a:r>
            <a:rPr lang="pl-PL" sz="1300" b="1" kern="1200" dirty="0"/>
            <a:t>portal lub wyszukiwarka</a:t>
          </a:r>
          <a:r>
            <a:rPr lang="pl-PL" sz="1300" kern="1200" dirty="0"/>
            <a:t>) prezentującego w sposób spójny </a:t>
          </a:r>
          <a:r>
            <a:rPr lang="pl-PL" sz="1300" b="1" kern="1200" dirty="0"/>
            <a:t>całą ofertę skierowaną do przedsiębiorców </a:t>
          </a:r>
          <a:r>
            <a:rPr lang="pl-PL" sz="1300" kern="1200" dirty="0"/>
            <a:t>w ramach </a:t>
          </a:r>
          <a:r>
            <a:rPr lang="pl-PL" sz="1300" kern="1200" dirty="0" err="1"/>
            <a:t>FEdKP</a:t>
          </a:r>
          <a:r>
            <a:rPr lang="pl-PL" sz="1300" kern="1200" dirty="0"/>
            <a:t> 2021-2027</a:t>
          </a:r>
          <a:endParaRPr lang="pl-PL" sz="13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1438038" y="1372"/>
        <a:ext cx="3467586" cy="1258045"/>
      </dsp:txXfrm>
    </dsp:sp>
    <dsp:sp modelId="{83B1FA06-4EF4-443B-90A6-22FAB77A4B0A}">
      <dsp:nvSpPr>
        <dsp:cNvPr id="0" name=""/>
        <dsp:cNvSpPr/>
      </dsp:nvSpPr>
      <dsp:spPr>
        <a:xfrm>
          <a:off x="742935" y="210312"/>
          <a:ext cx="838792" cy="83879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C12FF-9E05-4F80-AF48-BCA33FEEC819}">
      <dsp:nvSpPr>
        <dsp:cNvPr id="0" name=""/>
        <dsp:cNvSpPr/>
      </dsp:nvSpPr>
      <dsp:spPr>
        <a:xfrm rot="10800000">
          <a:off x="1327218" y="1896"/>
          <a:ext cx="4596990" cy="677319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67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Postulat </a:t>
          </a:r>
          <a:r>
            <a:rPr lang="pl-PL" sz="1400" b="1" kern="1200" dirty="0"/>
            <a:t>większej liczby szkoleń </a:t>
          </a:r>
          <a:r>
            <a:rPr lang="pl-PL" sz="1400" kern="1200" dirty="0"/>
            <a:t>i bardziej </a:t>
          </a:r>
          <a:r>
            <a:rPr lang="pl-PL" sz="1400" b="1" kern="1200" dirty="0"/>
            <a:t>zindywidualizowanego wsparcia</a:t>
          </a:r>
          <a:r>
            <a:rPr lang="pl-PL" sz="1400" kern="1200" dirty="0"/>
            <a:t> (szkolenia dla każdego naboru, szkolenia ad hoc, konsultacje)</a:t>
          </a:r>
        </a:p>
      </dsp:txBody>
      <dsp:txXfrm rot="10800000">
        <a:off x="1496548" y="1896"/>
        <a:ext cx="4427660" cy="677319"/>
      </dsp:txXfrm>
    </dsp:sp>
    <dsp:sp modelId="{83B1FA06-4EF4-443B-90A6-22FAB77A4B0A}">
      <dsp:nvSpPr>
        <dsp:cNvPr id="0" name=""/>
        <dsp:cNvSpPr/>
      </dsp:nvSpPr>
      <dsp:spPr>
        <a:xfrm>
          <a:off x="988558" y="1896"/>
          <a:ext cx="677319" cy="67731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2DA64C-520C-4C1A-9AC4-0D186147C160}">
      <dsp:nvSpPr>
        <dsp:cNvPr id="0" name=""/>
        <dsp:cNvSpPr/>
      </dsp:nvSpPr>
      <dsp:spPr>
        <a:xfrm rot="10800000">
          <a:off x="1327218" y="881400"/>
          <a:ext cx="4596990" cy="677319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185826"/>
                <a:satOff val="-18750"/>
                <a:lumOff val="99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185826"/>
                <a:satOff val="-18750"/>
                <a:lumOff val="99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185826"/>
                <a:satOff val="-18750"/>
                <a:lumOff val="99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67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Więcej </a:t>
          </a:r>
          <a:r>
            <a:rPr lang="pl-PL" sz="1400" b="1" kern="1200" dirty="0"/>
            <a:t>bardziej proaktywnych i zróżnicowanych kanałów komunikacji </a:t>
          </a:r>
          <a:r>
            <a:rPr lang="pl-PL" sz="1400" kern="1200" dirty="0"/>
            <a:t>z potencjalnymi wnioskodawcami (newslettery, powiadomienia SMS, </a:t>
          </a:r>
          <a:r>
            <a:rPr lang="pl-PL" sz="1400" kern="1200" dirty="0" err="1"/>
            <a:t>social</a:t>
          </a:r>
          <a:r>
            <a:rPr lang="pl-PL" sz="1400" kern="1200" dirty="0"/>
            <a:t> media)</a:t>
          </a:r>
        </a:p>
      </dsp:txBody>
      <dsp:txXfrm rot="10800000">
        <a:off x="1496548" y="881400"/>
        <a:ext cx="4427660" cy="677319"/>
      </dsp:txXfrm>
    </dsp:sp>
    <dsp:sp modelId="{40D87CE9-55C3-450B-82B2-9BBE307A8EFE}">
      <dsp:nvSpPr>
        <dsp:cNvPr id="0" name=""/>
        <dsp:cNvSpPr/>
      </dsp:nvSpPr>
      <dsp:spPr>
        <a:xfrm>
          <a:off x="988558" y="881400"/>
          <a:ext cx="677319" cy="67731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ADD45F5-A1F0-4BA6-9FA2-B577766EC44A}">
      <dsp:nvSpPr>
        <dsp:cNvPr id="0" name=""/>
        <dsp:cNvSpPr/>
      </dsp:nvSpPr>
      <dsp:spPr>
        <a:xfrm rot="10800000">
          <a:off x="1327218" y="1760905"/>
          <a:ext cx="4596990" cy="677319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371652"/>
                <a:satOff val="-37501"/>
                <a:lumOff val="198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371652"/>
                <a:satOff val="-37501"/>
                <a:lumOff val="198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371652"/>
                <a:satOff val="-37501"/>
                <a:lumOff val="198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67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Zweryfikowanie „ścieżki” opracowywania odpowiedzi </a:t>
          </a:r>
          <a:r>
            <a:rPr lang="pl-PL" sz="1400" kern="1200" dirty="0"/>
            <a:t>w strukturze IZ i identyfikacja możliwych usprawnień</a:t>
          </a:r>
        </a:p>
      </dsp:txBody>
      <dsp:txXfrm rot="10800000">
        <a:off x="1496548" y="1760905"/>
        <a:ext cx="4427660" cy="677319"/>
      </dsp:txXfrm>
    </dsp:sp>
    <dsp:sp modelId="{E4C5D8BC-9233-4BD3-9B1A-A3676C106648}">
      <dsp:nvSpPr>
        <dsp:cNvPr id="0" name=""/>
        <dsp:cNvSpPr/>
      </dsp:nvSpPr>
      <dsp:spPr>
        <a:xfrm>
          <a:off x="988558" y="1760905"/>
          <a:ext cx="677319" cy="67731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91C1CB-33EA-4BB4-A590-A68D51DCDB76}">
      <dsp:nvSpPr>
        <dsp:cNvPr id="0" name=""/>
        <dsp:cNvSpPr/>
      </dsp:nvSpPr>
      <dsp:spPr>
        <a:xfrm rot="10800000">
          <a:off x="1327218" y="2640409"/>
          <a:ext cx="4596990" cy="677319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557478"/>
                <a:satOff val="-56251"/>
                <a:lumOff val="2971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557478"/>
                <a:satOff val="-56251"/>
                <a:lumOff val="2971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557478"/>
                <a:satOff val="-56251"/>
                <a:lumOff val="2971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67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W przypadku wprowadzenia zmian w regulaminie lub załącznikach - wyraźne </a:t>
          </a:r>
          <a:r>
            <a:rPr lang="pl-PL" sz="1400" b="1" kern="1200" dirty="0"/>
            <a:t>oznaczanie zmian w treści dokumentu</a:t>
          </a:r>
          <a:r>
            <a:rPr lang="pl-PL" sz="1400" kern="1200" dirty="0"/>
            <a:t> (komunikat o zmianach nie wystarczy)</a:t>
          </a:r>
        </a:p>
      </dsp:txBody>
      <dsp:txXfrm rot="10800000">
        <a:off x="1496548" y="2640409"/>
        <a:ext cx="4427660" cy="677319"/>
      </dsp:txXfrm>
    </dsp:sp>
    <dsp:sp modelId="{F614F9E3-569E-469A-BB26-F2F05A56EBB0}">
      <dsp:nvSpPr>
        <dsp:cNvPr id="0" name=""/>
        <dsp:cNvSpPr/>
      </dsp:nvSpPr>
      <dsp:spPr>
        <a:xfrm>
          <a:off x="988558" y="2640409"/>
          <a:ext cx="677319" cy="67731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95A863E-748D-45DB-B408-0019E15DA94D}">
      <dsp:nvSpPr>
        <dsp:cNvPr id="0" name=""/>
        <dsp:cNvSpPr/>
      </dsp:nvSpPr>
      <dsp:spPr>
        <a:xfrm rot="10800000">
          <a:off x="1327218" y="3519914"/>
          <a:ext cx="4596990" cy="677319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743304"/>
                <a:satOff val="-75001"/>
                <a:lumOff val="396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743304"/>
                <a:satOff val="-75001"/>
                <a:lumOff val="396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743304"/>
                <a:satOff val="-75001"/>
                <a:lumOff val="396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67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/>
            <a:t>Rozbudowanie merytorycznej części instrukcji </a:t>
          </a:r>
          <a:r>
            <a:rPr lang="pl-PL" sz="1400" kern="1200" dirty="0"/>
            <a:t>wypełniania wniosku o dofinansowanie (</a:t>
          </a:r>
          <a:r>
            <a:rPr lang="pl-PL" sz="1400" kern="1200" dirty="0" err="1"/>
            <a:t>EFRR</a:t>
          </a:r>
          <a:r>
            <a:rPr lang="pl-PL" sz="1400" kern="1200" dirty="0"/>
            <a:t>, EFS+)</a:t>
          </a:r>
        </a:p>
      </dsp:txBody>
      <dsp:txXfrm rot="10800000">
        <a:off x="1496548" y="3519914"/>
        <a:ext cx="4427660" cy="677319"/>
      </dsp:txXfrm>
    </dsp:sp>
    <dsp:sp modelId="{AA3603AF-D925-4309-BD9F-9D34EB0B1A21}">
      <dsp:nvSpPr>
        <dsp:cNvPr id="0" name=""/>
        <dsp:cNvSpPr/>
      </dsp:nvSpPr>
      <dsp:spPr>
        <a:xfrm>
          <a:off x="988558" y="3519914"/>
          <a:ext cx="677319" cy="677319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131F2C1-44D2-4ED7-BA3C-B03516C602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CC6A2F8-6413-4BD6-9670-42A3AD914D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9981C-0199-4C1C-BF55-B9D1845E24AB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BF2785-6379-4E0D-AD4C-F5805D984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56C95A6-4C19-47FE-AA18-9E2DB5F9CD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82100-07E7-4199-BF42-570F551AA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2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06.10.2025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7496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Wywiady pogłębione z: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przedstawicielami Urzędu Marszałkowskiego Województwa Kujawsko-Pomorskiego zaangażowanymi w realizację </a:t>
            </a:r>
            <a:r>
              <a:rPr lang="pl-PL" sz="939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FEdKP</a:t>
            </a: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2021-2027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przedstawicielami Instytucji Pośredniczących: Wojewódzkiego Urzędu Pracy w Toruniu, Miasta Bydgoszcz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przedstawicielami </a:t>
            </a:r>
            <a:r>
              <a:rPr lang="pl-PL" sz="939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JST</a:t>
            </a: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tworzących i/lub będących liderem </a:t>
            </a:r>
            <a:r>
              <a:rPr lang="pl-PL" sz="939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ZIT</a:t>
            </a: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pl-PL" sz="939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OPPT</a:t>
            </a: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93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wnioskodawcami naborów niekonkurencyjnych </a:t>
            </a:r>
          </a:p>
          <a:p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Zrealizowano </a:t>
            </a:r>
            <a:r>
              <a:rPr lang="pl-PL" sz="93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wywiady grupowe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 następujących obszarach:</a:t>
            </a:r>
          </a:p>
          <a:p>
            <a:pPr marL="228600" lvl="0" indent="-228600">
              <a:buFont typeface="+mj-lt"/>
              <a:buAutoNum type="arabicPeriod"/>
            </a:pP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Rozwój gospodarczy (projekty kierowane do przedsiębiorców i organizacji otoczenia biznesu);</a:t>
            </a:r>
          </a:p>
          <a:p>
            <a:pPr marL="228600" lvl="0" indent="-228600">
              <a:buFont typeface="+mj-lt"/>
              <a:buAutoNum type="arabicPeriod"/>
            </a:pP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Przestrzeń publiczna/transport/ochrona środowiska (projekty ogólnie związane z zagospodarowaniem przestrzeni w różnych aspektach);</a:t>
            </a:r>
          </a:p>
          <a:p>
            <a:pPr marL="228600" lvl="0" indent="-228600">
              <a:buFont typeface="+mj-lt"/>
              <a:buAutoNum type="arabicPeriod"/>
            </a:pP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Zdrowie, usługi społeczne, integracja społeczna (zarówno w wymiarze infrastrukturalnym, jak i wsparcia realizacji usług);</a:t>
            </a:r>
          </a:p>
          <a:p>
            <a:pPr marL="228600" lvl="0" indent="-228600">
              <a:buFont typeface="+mj-lt"/>
              <a:buAutoNum type="arabicPeriod"/>
            </a:pP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Edukacja, kultura i turystyka.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9233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 definicji dodano także istotne zastrzeżenie, tj.: „w przypadku gdy, właściwa ze względu na obszar, strategia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ZIT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IIT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dla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OPPT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nie została pozytywnie zaopiniowana przez ministra właściwego do spraw rozwoju regionalnego (jeśli dotyczy) lub Instytucję Zarządzającą (w przypadku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ZIT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/ Instytucję Zarządzającą (w przypadku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OPPT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wnioskodawca zobowiązany jest załączyć do wniosku o dofinansowanie projektu oświadczenie organu lub podmiotu odpowiedzialnego za przygotowanie właściwej strategii potwierdzające, że projekt zostanie zamieszczony”.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1677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1251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939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DKPUiI</a:t>
            </a:r>
            <a:r>
              <a:rPr lang="pl-PL" sz="93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Departament Koordynacji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93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Projektów Unijnych i Inwestycji</a:t>
            </a:r>
            <a:endParaRPr lang="pl-PL" sz="93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900" b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Problem w zakresie dostępności szkoleń dla wnioskodawców niekonkurencyjnych, którymi są komórki organizacyjne </a:t>
            </a:r>
            <a:r>
              <a:rPr lang="pl-PL" sz="900" b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UMWKP</a:t>
            </a:r>
            <a:r>
              <a:rPr lang="pl-PL" sz="900" b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nienależące do struktur IZ </a:t>
            </a:r>
            <a:r>
              <a:rPr lang="pl-PL" sz="900" b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FEdKP</a:t>
            </a:r>
            <a:r>
              <a:rPr lang="pl-PL" sz="900" b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2021-2027 (a dokładnie pracownicy, których miejsca pracy nie są finansowane z pomocy technicznej). Pracownicy tacy (mimo, że mają realizować duże i strategiczne dla regionu projekty) nie mają dostępu do szkoleń w ramach Programu, np. z </a:t>
            </a:r>
            <a:r>
              <a:rPr lang="pl-PL" sz="900" b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CST2021</a:t>
            </a:r>
            <a:r>
              <a:rPr lang="pl-PL" sz="900" b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  <a:endParaRPr lang="pl-PL" sz="900" b="0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4456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Dodatkowo w przypadku projektów z Działania 1.3 oferujących wsparcie MŚP, niezbędne jest ujednolicenie kluczowych warunków uczestnictwa, wzorów dokumentów oraz poziomu dofinansowania, aby uprościć proces rekrutacji i ograniczyć bariery wejścia dla mniej aktywnych firm. Wskazane jest również wprowadzenie mechanizmu koordynacji działań operatorów, tak aby unikać dublowania wydarzeń i konkurowania o te same przedsiębiorstwa, a jednocześnie zwiększać efektywność promocji.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8296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Pytania od potencjalnych wnioskodawców spływają głównie do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PIFE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który odpowiada za ich zebranie i opracowanie na nie odpowiedzi. Przygotowanie odpowiedzi odbywa się często przy udziale właściwych departamentów odpowiedzialnych za wdrażanie oraz programowanie i zarządzanie. Po uzyskaniu lub opracowaniu odpowiedzi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PIFE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przygotowuje wersję do publikacji. Pytania i odpowiedzi publikuje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DW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939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FEdKP</a:t>
            </a:r>
            <a:r>
              <a:rPr lang="pl-PL" sz="93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5210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0125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9.png"/><Relationship Id="rId2" Type="http://schemas.openxmlformats.org/officeDocument/2006/relationships/image" Target="../media/image11.png"/><Relationship Id="rId16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995" y="1342959"/>
            <a:ext cx="7388942" cy="294361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264484" cy="19687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4" y="367681"/>
            <a:ext cx="800100" cy="8001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41" y="367681"/>
            <a:ext cx="800100" cy="8001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67" y="367681"/>
            <a:ext cx="800100" cy="80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1379"/>
            <a:ext cx="6773550" cy="753648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905" b="1">
                <a:solidFill>
                  <a:schemeClr val="tx2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06.10.2025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3" y="4334772"/>
            <a:ext cx="1402632" cy="82119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2"/>
            <a:ext cx="2278263" cy="82119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3" y="4334316"/>
            <a:ext cx="1937739" cy="82235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rostokąt 29">
            <a:extLst>
              <a:ext uri="{FF2B5EF4-FFF2-40B4-BE49-F238E27FC236}">
                <a16:creationId xmlns:a16="http://schemas.microsoft.com/office/drawing/2014/main" id="{C0CA1683-BBD7-49B1-A28E-B898DDE62117}"/>
              </a:ext>
            </a:extLst>
          </p:cNvPr>
          <p:cNvSpPr/>
          <p:nvPr userDrawn="1"/>
        </p:nvSpPr>
        <p:spPr>
          <a:xfrm>
            <a:off x="1" y="0"/>
            <a:ext cx="4264484" cy="19687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064" y="1349596"/>
            <a:ext cx="7389873" cy="293697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8941"/>
            <a:ext cx="6773550" cy="740100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905" b="1">
                <a:solidFill>
                  <a:schemeClr val="tx2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06.10.2025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6" y="824802"/>
            <a:ext cx="342900" cy="3429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4" y="349553"/>
            <a:ext cx="342900" cy="3429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6" y="824802"/>
            <a:ext cx="342900" cy="3429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60" y="344396"/>
            <a:ext cx="342900" cy="3429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9552"/>
            <a:ext cx="342900" cy="3429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79" y="831921"/>
            <a:ext cx="342900" cy="3429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347988"/>
            <a:ext cx="342900" cy="3429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293" y="342342"/>
            <a:ext cx="342900" cy="3429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84" y="339502"/>
            <a:ext cx="342900" cy="3429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98" y="829987"/>
            <a:ext cx="342900" cy="3429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13" y="829009"/>
            <a:ext cx="342900" cy="3429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829009"/>
            <a:ext cx="342900" cy="3429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2B8C7807-531F-4621-B53E-F62BE86700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3" y="4334772"/>
            <a:ext cx="1402632" cy="821194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B49339D9-C6B3-4A84-9FE3-CB89355BAB4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2"/>
            <a:ext cx="2278263" cy="821194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id="{0E48CF08-3797-41AA-99F6-9E7EFBC357D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3" y="4334316"/>
            <a:ext cx="1937739" cy="82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6" y="9407"/>
            <a:ext cx="5850822" cy="3687291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649" y="367239"/>
            <a:ext cx="1539287" cy="24951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06.10.2025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2" y="4334772"/>
            <a:ext cx="1402632" cy="821194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3"/>
            <a:ext cx="2278263" cy="821194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2" y="4334315"/>
            <a:ext cx="1937739" cy="822352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411760" y="3062122"/>
            <a:ext cx="5976664" cy="1272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0934" y="3790039"/>
            <a:ext cx="5245249" cy="441262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905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062122"/>
            <a:ext cx="3444545" cy="63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416677" y="3062122"/>
            <a:ext cx="6154381" cy="14693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943" y="0"/>
            <a:ext cx="5850420" cy="3306227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339901" y="3062122"/>
            <a:ext cx="3079227" cy="24452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416678" y="3062122"/>
            <a:ext cx="923225" cy="2441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4871" y="3535097"/>
            <a:ext cx="5542066" cy="898396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90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612237"/>
            <a:ext cx="3694610" cy="73481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9" y="1347054"/>
            <a:ext cx="3694937" cy="318421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12425"/>
            <a:ext cx="4264485" cy="391883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427" y="1"/>
            <a:ext cx="7399510" cy="3671963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108483" y="3050061"/>
            <a:ext cx="7035518" cy="1236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747872"/>
            <a:ext cx="6465290" cy="480062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3" y="4334772"/>
            <a:ext cx="1402632" cy="821194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2"/>
            <a:ext cx="2278263" cy="821194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3" y="4334316"/>
            <a:ext cx="1937739" cy="82235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3" y="3050061"/>
            <a:ext cx="3387422" cy="62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064" y="612237"/>
            <a:ext cx="7389546" cy="7348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90" y="1347054"/>
            <a:ext cx="7389547" cy="3184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2353" y="4776201"/>
            <a:ext cx="923653" cy="1224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68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685804" rtl="0" eaLnBrk="1" latinLnBrk="0" hangingPunct="1">
        <a:lnSpc>
          <a:spcPts val="2449"/>
        </a:lnSpc>
        <a:spcBef>
          <a:spcPct val="0"/>
        </a:spcBef>
        <a:buNone/>
        <a:defRPr sz="1905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171451" indent="-171451" algn="l" defTabSz="685804" rtl="0" eaLnBrk="1" latinLnBrk="0" hangingPunct="1">
        <a:lnSpc>
          <a:spcPts val="1633"/>
        </a:lnSpc>
        <a:spcBef>
          <a:spcPts val="750"/>
        </a:spcBef>
        <a:buClr>
          <a:schemeClr val="accent1"/>
        </a:buClr>
        <a:buFontTx/>
        <a:buBlip>
          <a:blip r:embed="rId12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514353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3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857256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4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200158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1543060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1885963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5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67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69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4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 userDrawn="1">
          <p15:clr>
            <a:srgbClr val="F26B43"/>
          </p15:clr>
        </p15:guide>
        <p15:guide id="2" pos="358" userDrawn="1">
          <p15:clr>
            <a:srgbClr val="F26B43"/>
          </p15:clr>
        </p15:guide>
        <p15:guide id="3" pos="552" userDrawn="1">
          <p15:clr>
            <a:srgbClr val="F26B43"/>
          </p15:clr>
        </p15:guide>
        <p15:guide id="4" pos="747" userDrawn="1">
          <p15:clr>
            <a:srgbClr val="F26B43"/>
          </p15:clr>
        </p15:guide>
        <p15:guide id="5" pos="941" userDrawn="1">
          <p15:clr>
            <a:srgbClr val="F26B43"/>
          </p15:clr>
        </p15:guide>
        <p15:guide id="6" pos="1135" userDrawn="1">
          <p15:clr>
            <a:srgbClr val="F26B43"/>
          </p15:clr>
        </p15:guide>
        <p15:guide id="7" pos="1328" userDrawn="1">
          <p15:clr>
            <a:srgbClr val="F26B43"/>
          </p15:clr>
        </p15:guide>
        <p15:guide id="8" pos="1522" userDrawn="1">
          <p15:clr>
            <a:srgbClr val="F26B43"/>
          </p15:clr>
        </p15:guide>
        <p15:guide id="9" pos="1716" userDrawn="1">
          <p15:clr>
            <a:srgbClr val="F26B43"/>
          </p15:clr>
        </p15:guide>
        <p15:guide id="10" pos="1911" userDrawn="1">
          <p15:clr>
            <a:srgbClr val="F26B43"/>
          </p15:clr>
        </p15:guide>
        <p15:guide id="11" pos="2104" userDrawn="1">
          <p15:clr>
            <a:srgbClr val="F26B43"/>
          </p15:clr>
        </p15:guide>
        <p15:guide id="12" pos="2298" userDrawn="1">
          <p15:clr>
            <a:srgbClr val="F26B43"/>
          </p15:clr>
        </p15:guide>
        <p15:guide id="13" pos="2492" userDrawn="1">
          <p15:clr>
            <a:srgbClr val="F26B43"/>
          </p15:clr>
        </p15:guide>
        <p15:guide id="14" pos="2686" userDrawn="1">
          <p15:clr>
            <a:srgbClr val="F26B43"/>
          </p15:clr>
        </p15:guide>
        <p15:guide id="15" pos="2880" userDrawn="1">
          <p15:clr>
            <a:srgbClr val="F26B43"/>
          </p15:clr>
        </p15:guide>
        <p15:guide id="16" pos="3074" userDrawn="1">
          <p15:clr>
            <a:srgbClr val="F26B43"/>
          </p15:clr>
        </p15:guide>
        <p15:guide id="17" pos="3268" userDrawn="1">
          <p15:clr>
            <a:srgbClr val="F26B43"/>
          </p15:clr>
        </p15:guide>
        <p15:guide id="18" pos="3462" userDrawn="1">
          <p15:clr>
            <a:srgbClr val="F26B43"/>
          </p15:clr>
        </p15:guide>
        <p15:guide id="19" pos="3656" userDrawn="1">
          <p15:clr>
            <a:srgbClr val="F26B43"/>
          </p15:clr>
        </p15:guide>
        <p15:guide id="20" pos="3849" userDrawn="1">
          <p15:clr>
            <a:srgbClr val="F26B43"/>
          </p15:clr>
        </p15:guide>
        <p15:guide id="21" pos="4044" userDrawn="1">
          <p15:clr>
            <a:srgbClr val="F26B43"/>
          </p15:clr>
        </p15:guide>
        <p15:guide id="22" pos="4238" userDrawn="1">
          <p15:clr>
            <a:srgbClr val="F26B43"/>
          </p15:clr>
        </p15:guide>
        <p15:guide id="23" pos="4432" userDrawn="1">
          <p15:clr>
            <a:srgbClr val="F26B43"/>
          </p15:clr>
        </p15:guide>
        <p15:guide id="24" pos="4625" userDrawn="1">
          <p15:clr>
            <a:srgbClr val="F26B43"/>
          </p15:clr>
        </p15:guide>
        <p15:guide id="25" pos="4819" userDrawn="1">
          <p15:clr>
            <a:srgbClr val="F26B43"/>
          </p15:clr>
        </p15:guide>
        <p15:guide id="26" pos="5013" userDrawn="1">
          <p15:clr>
            <a:srgbClr val="F26B43"/>
          </p15:clr>
        </p15:guide>
        <p15:guide id="27" pos="5208" userDrawn="1">
          <p15:clr>
            <a:srgbClr val="F26B43"/>
          </p15:clr>
        </p15:guide>
        <p15:guide id="28" pos="5402" userDrawn="1">
          <p15:clr>
            <a:srgbClr val="F26B43"/>
          </p15:clr>
        </p15:guide>
        <p15:guide id="29" pos="5595" userDrawn="1">
          <p15:clr>
            <a:srgbClr val="F26B43"/>
          </p15:clr>
        </p15:guide>
        <p15:guide id="30" orient="horz" pos="77" userDrawn="1">
          <p15:clr>
            <a:srgbClr val="F26B43"/>
          </p15:clr>
        </p15:guide>
        <p15:guide id="31" orient="horz" pos="231" userDrawn="1">
          <p15:clr>
            <a:srgbClr val="F26B43"/>
          </p15:clr>
        </p15:guide>
        <p15:guide id="32" orient="horz" pos="386" userDrawn="1">
          <p15:clr>
            <a:srgbClr val="F26B43"/>
          </p15:clr>
        </p15:guide>
        <p15:guide id="33" orient="horz" pos="540" userDrawn="1">
          <p15:clr>
            <a:srgbClr val="F26B43"/>
          </p15:clr>
        </p15:guide>
        <p15:guide id="34" orient="horz" pos="694" userDrawn="1">
          <p15:clr>
            <a:srgbClr val="F26B43"/>
          </p15:clr>
        </p15:guide>
        <p15:guide id="35" orient="horz" pos="848" userDrawn="1">
          <p15:clr>
            <a:srgbClr val="F26B43"/>
          </p15:clr>
        </p15:guide>
        <p15:guide id="36" orient="horz" pos="1003" userDrawn="1">
          <p15:clr>
            <a:srgbClr val="F26B43"/>
          </p15:clr>
        </p15:guide>
        <p15:guide id="37" orient="horz" pos="1157" userDrawn="1">
          <p15:clr>
            <a:srgbClr val="F26B43"/>
          </p15:clr>
        </p15:guide>
        <p15:guide id="38" orient="horz" pos="1311" userDrawn="1">
          <p15:clr>
            <a:srgbClr val="F26B43"/>
          </p15:clr>
        </p15:guide>
        <p15:guide id="39" orient="horz" pos="1466" userDrawn="1">
          <p15:clr>
            <a:srgbClr val="F26B43"/>
          </p15:clr>
        </p15:guide>
        <p15:guide id="40" orient="horz" pos="1620" userDrawn="1">
          <p15:clr>
            <a:srgbClr val="F26B43"/>
          </p15:clr>
        </p15:guide>
        <p15:guide id="41" orient="horz" pos="1774" userDrawn="1">
          <p15:clr>
            <a:srgbClr val="F26B43"/>
          </p15:clr>
        </p15:guide>
        <p15:guide id="42" orient="horz" pos="1929" userDrawn="1">
          <p15:clr>
            <a:srgbClr val="F26B43"/>
          </p15:clr>
        </p15:guide>
        <p15:guide id="43" orient="horz" pos="2083" userDrawn="1">
          <p15:clr>
            <a:srgbClr val="F26B43"/>
          </p15:clr>
        </p15:guide>
        <p15:guide id="44" orient="horz" pos="2237" userDrawn="1">
          <p15:clr>
            <a:srgbClr val="F26B43"/>
          </p15:clr>
        </p15:guide>
        <p15:guide id="45" orient="horz" pos="2392" userDrawn="1">
          <p15:clr>
            <a:srgbClr val="F26B43"/>
          </p15:clr>
        </p15:guide>
        <p15:guide id="46" orient="horz" pos="2546" userDrawn="1">
          <p15:clr>
            <a:srgbClr val="F26B43"/>
          </p15:clr>
        </p15:guide>
        <p15:guide id="47" orient="horz" pos="2700" userDrawn="1">
          <p15:clr>
            <a:srgbClr val="F26B43"/>
          </p15:clr>
        </p15:guide>
        <p15:guide id="48" orient="horz" pos="2854" userDrawn="1">
          <p15:clr>
            <a:srgbClr val="F26B43"/>
          </p15:clr>
        </p15:guide>
        <p15:guide id="49" orient="horz" pos="3009" userDrawn="1">
          <p15:clr>
            <a:srgbClr val="F26B43"/>
          </p15:clr>
        </p15:guide>
        <p15:guide id="50" orient="horz" pos="31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chart" Target="../charts/chart2.xml"/><Relationship Id="rId7" Type="http://schemas.openxmlformats.org/officeDocument/2006/relationships/diagramQuickStyle" Target="../diagrams/quickStyle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chart" Target="../charts/chart3.xml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chart" Target="../charts/chart7.xml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3F33F18E-394A-4875-831B-31657E1ED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872" y="2035391"/>
            <a:ext cx="6773550" cy="113088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pl-PL" sz="2800" dirty="0"/>
              <a:t>Ocena zainteresowania naborami </a:t>
            </a:r>
            <a:br>
              <a:rPr lang="pl-PL" sz="2800" dirty="0"/>
            </a:br>
            <a:r>
              <a:rPr lang="pl-PL" sz="2800" dirty="0" err="1"/>
              <a:t>FEdKP</a:t>
            </a:r>
            <a:r>
              <a:rPr lang="pl-PL" sz="2800" dirty="0"/>
              <a:t> 2021-2027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98442F97-59AD-4C59-AFE5-5C6918171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5269" y="3147814"/>
            <a:ext cx="6483076" cy="113088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pl-PL" sz="1600" dirty="0">
                <a:solidFill>
                  <a:schemeClr val="accent1"/>
                </a:solidFill>
              </a:rPr>
              <a:t>Prezentacja podsumowująca wyniki badania</a:t>
            </a:r>
          </a:p>
          <a:p>
            <a:pPr>
              <a:lnSpc>
                <a:spcPct val="100000"/>
              </a:lnSpc>
            </a:pPr>
            <a:r>
              <a:rPr lang="pl-PL" sz="1200" dirty="0">
                <a:solidFill>
                  <a:schemeClr val="accent1"/>
                </a:solidFill>
              </a:rPr>
              <a:t>XVII posiedzenie  Komitetu Monitorującego program Fundusze Europejskie dla Kujaw i Pomorza 2021-2027, 9 października 2025 r. </a:t>
            </a:r>
          </a:p>
          <a:p>
            <a:endParaRPr lang="pl-PL" sz="1600" dirty="0">
              <a:solidFill>
                <a:schemeClr val="accent1"/>
              </a:solidFill>
            </a:endParaRP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1A395D3-35E7-4FC6-9F13-A51704F85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385F5-A64F-428D-9CAC-5D502640F501}" type="datetime1">
              <a:rPr lang="pl-PL" smtClean="0"/>
              <a:t>06.10.2025</a:t>
            </a:fld>
            <a:endParaRPr lang="pl-PL" dirty="0"/>
          </a:p>
        </p:txBody>
      </p:sp>
      <p:pic>
        <p:nvPicPr>
          <p:cNvPr id="4" name="Obraz 3" descr="Logotypy Funduszy Europejskich dla Kujaw i Pomorza, Rzeczypospolitej Polskiej, Unii Europejskiej oraz Samorządu Województwa Kujawsko-Pomorskiego – oznaczenie współfinansowania projektu ze środków UE">
            <a:extLst>
              <a:ext uri="{FF2B5EF4-FFF2-40B4-BE49-F238E27FC236}">
                <a16:creationId xmlns:a16="http://schemas.microsoft.com/office/drawing/2014/main" id="{E52CF850-9B74-6A0F-C02F-2A4B20B336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14" y="4322130"/>
            <a:ext cx="8644372" cy="821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219" y="244827"/>
            <a:ext cx="7389546" cy="734818"/>
          </a:xfrm>
        </p:spPr>
        <p:txBody>
          <a:bodyPr>
            <a:normAutofit/>
          </a:bodyPr>
          <a:lstStyle/>
          <a:p>
            <a:r>
              <a:rPr lang="pl-PL" sz="1800" dirty="0"/>
              <a:t>Cele badania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7056916" y="120073"/>
            <a:ext cx="1224849" cy="249507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z="1100" smtClean="0"/>
              <a:t>06.10.2025</a:t>
            </a:fld>
            <a:endParaRPr lang="pl-PL" sz="11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9C670B7-17CC-1E2B-2C0A-468727D019B5}"/>
              </a:ext>
            </a:extLst>
          </p:cNvPr>
          <p:cNvSpPr txBox="1"/>
          <p:nvPr/>
        </p:nvSpPr>
        <p:spPr>
          <a:xfrm>
            <a:off x="829110" y="608054"/>
            <a:ext cx="7452655" cy="78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400" b="1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Celem badania</a:t>
            </a:r>
            <a:r>
              <a:rPr lang="pl-PL" sz="14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 było zidentyfikowanie </a:t>
            </a:r>
            <a:r>
              <a:rPr lang="pl-PL" sz="1400" b="1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przyczyn</a:t>
            </a:r>
            <a:r>
              <a:rPr lang="pl-PL" sz="14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 wpływających na niskie zainteresowanie aplikowaniem o wsparcie uruchamiane w ramach wybranych naborów </a:t>
            </a:r>
            <a:r>
              <a:rPr lang="pl-PL" sz="1400" dirty="0" err="1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FEdKP</a:t>
            </a:r>
            <a:r>
              <a:rPr lang="pl-PL" sz="1400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 2021-2027 oraz zaproponowanie </a:t>
            </a:r>
            <a:r>
              <a:rPr lang="pl-PL" sz="1400" b="1" dirty="0"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działań zaradczych</a:t>
            </a:r>
            <a:r>
              <a:rPr lang="pl-PL" sz="1400" dirty="0">
                <a:latin typeface="Tahoma" panose="020B0604030504040204" pitchFamily="34" charset="0"/>
                <a:ea typeface="Calibri" panose="020F0502020204030204" pitchFamily="34" charset="0"/>
              </a:rPr>
              <a:t>.</a:t>
            </a:r>
            <a:endParaRPr lang="pl-PL" sz="14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3793486-D5DC-B148-6C98-249FF2096D5A}"/>
              </a:ext>
            </a:extLst>
          </p:cNvPr>
          <p:cNvSpPr txBox="1"/>
          <p:nvPr/>
        </p:nvSpPr>
        <p:spPr>
          <a:xfrm>
            <a:off x="810443" y="1957502"/>
            <a:ext cx="4697661" cy="5439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47 naborów „nieskutecznych” </a:t>
            </a:r>
            <a:r>
              <a:rPr lang="pl-PL" b="0" dirty="0"/>
              <a:t>– od początku wdrażania Programu do 31.03.2025 r.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8375E6E-213B-1DFF-39D8-CC2BA81056C0}"/>
              </a:ext>
            </a:extLst>
          </p:cNvPr>
          <p:cNvSpPr txBox="1"/>
          <p:nvPr/>
        </p:nvSpPr>
        <p:spPr>
          <a:xfrm>
            <a:off x="809327" y="2897009"/>
            <a:ext cx="7452655" cy="3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800" b="1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Metodologia</a:t>
            </a:r>
            <a:endParaRPr lang="pl-PL" sz="1800" dirty="0">
              <a:solidFill>
                <a:schemeClr val="tx2"/>
              </a:solidFill>
            </a:endParaRPr>
          </a:p>
        </p:txBody>
      </p:sp>
      <p:graphicFrame>
        <p:nvGraphicFramePr>
          <p:cNvPr id="10" name="Diagram 9" descr="Analiza danych zastanych &#10;Wywiady z instytucjami&#10;Badanie ilościowe z potencjalnymi wnioskodawcami (beneficjenci RPO WK-P, którzy nie aplikowali do FEdKP 2021-2027)&#10;Badanie ilościowe z wnioskodawcami FEdKP 2021-2027 z naborów objętych badaniem&#10;Wywiady grupowe z wnioskodawcami i potencjalnymi wnioskodawcami FEdKP 2021-2027&#10;">
            <a:extLst>
              <a:ext uri="{FF2B5EF4-FFF2-40B4-BE49-F238E27FC236}">
                <a16:creationId xmlns:a16="http://schemas.microsoft.com/office/drawing/2014/main" id="{EFD3773D-A226-3AFB-3620-DEA4A70D26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4072210"/>
              </p:ext>
            </p:extLst>
          </p:nvPr>
        </p:nvGraphicFramePr>
        <p:xfrm>
          <a:off x="2409331" y="2715766"/>
          <a:ext cx="6479194" cy="2272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DE1862D-F4A3-C52C-0FA0-C0B7F8DA6501}"/>
              </a:ext>
            </a:extLst>
          </p:cNvPr>
          <p:cNvSpPr txBox="1"/>
          <p:nvPr/>
        </p:nvSpPr>
        <p:spPr>
          <a:xfrm>
            <a:off x="827230" y="1550354"/>
            <a:ext cx="7452655" cy="3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800" b="1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Przedmiot badania</a:t>
            </a:r>
            <a:endParaRPr lang="pl-PL" sz="1800" dirty="0">
              <a:solidFill>
                <a:schemeClr val="tx2"/>
              </a:solidFill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2144EA15-E154-F960-D16A-DF60910635BF}"/>
              </a:ext>
            </a:extLst>
          </p:cNvPr>
          <p:cNvSpPr/>
          <p:nvPr/>
        </p:nvSpPr>
        <p:spPr>
          <a:xfrm>
            <a:off x="6084168" y="1336021"/>
            <a:ext cx="2804357" cy="11654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1200" b="1" dirty="0"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Nabór „nieskuteczny”:</a:t>
            </a:r>
          </a:p>
          <a:p>
            <a:r>
              <a:rPr lang="pl-PL" sz="1200" dirty="0"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wartość złożonych wniosków nie przekroczyła </a:t>
            </a:r>
            <a:r>
              <a:rPr lang="pl-PL" sz="1200" b="1" dirty="0"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50% dostępnej alokacji</a:t>
            </a:r>
            <a:r>
              <a:rPr lang="pl-PL" sz="1200" dirty="0"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lub nie złożono </a:t>
            </a:r>
            <a:r>
              <a:rPr lang="pl-PL" sz="1200" b="1" dirty="0"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żadnego wniosku</a:t>
            </a:r>
            <a:r>
              <a:rPr lang="pl-PL" sz="1200" dirty="0"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w tym nabory </a:t>
            </a:r>
            <a:r>
              <a:rPr lang="pl-PL" sz="1200" b="1" dirty="0"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unieważnione</a:t>
            </a:r>
            <a:endParaRPr lang="pl-PL" sz="1200" b="1" dirty="0"/>
          </a:p>
        </p:txBody>
      </p:sp>
    </p:spTree>
    <p:extLst>
      <p:ext uri="{BB962C8B-B14F-4D97-AF65-F5344CB8AC3E}">
        <p14:creationId xmlns:p14="http://schemas.microsoft.com/office/powerpoint/2010/main" val="3852992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E2E97-E36F-7B02-D2FB-C2C3C0EED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2AAE1347-AF51-454E-E203-CAE97E109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219" y="244827"/>
            <a:ext cx="7389546" cy="734818"/>
          </a:xfrm>
        </p:spPr>
        <p:txBody>
          <a:bodyPr/>
          <a:lstStyle/>
          <a:p>
            <a:r>
              <a:rPr lang="pl-PL" dirty="0"/>
              <a:t>Charakterystyka 47 naborów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EEE0BED-EF3B-AB2A-13A3-2249D06A690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7056916" y="120073"/>
            <a:ext cx="1224849" cy="249507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z="1100" smtClean="0"/>
              <a:t>06.10.2025</a:t>
            </a:fld>
            <a:endParaRPr lang="pl-PL" sz="1100" dirty="0"/>
          </a:p>
        </p:txBody>
      </p:sp>
      <p:graphicFrame>
        <p:nvGraphicFramePr>
          <p:cNvPr id="7" name="Wykres 6" descr="Liczba naborów:&#10;konkurencyjne 41&#10;niekonkurencyjne 6&#10;">
            <a:extLst>
              <a:ext uri="{FF2B5EF4-FFF2-40B4-BE49-F238E27FC236}">
                <a16:creationId xmlns:a16="http://schemas.microsoft.com/office/drawing/2014/main" id="{43730D53-FAC1-A973-55D4-0556A64204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02643"/>
              </p:ext>
            </p:extLst>
          </p:nvPr>
        </p:nvGraphicFramePr>
        <p:xfrm>
          <a:off x="690816" y="627534"/>
          <a:ext cx="3089096" cy="1426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Wykres 7" descr="Liczba naborów:&#10;EFRR 42&#10;EFS+ 5&#10;">
            <a:extLst>
              <a:ext uri="{FF2B5EF4-FFF2-40B4-BE49-F238E27FC236}">
                <a16:creationId xmlns:a16="http://schemas.microsoft.com/office/drawing/2014/main" id="{F90FFAFB-7F61-4E6F-B823-C5DDCD9796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421848"/>
              </p:ext>
            </p:extLst>
          </p:nvPr>
        </p:nvGraphicFramePr>
        <p:xfrm>
          <a:off x="4219911" y="592128"/>
          <a:ext cx="2736304" cy="1468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Wykres 8" descr="Liczba naborów:&#10;polityka terytorialna  27&#10;poza PT 20&#10;&#10;">
            <a:extLst>
              <a:ext uri="{FF2B5EF4-FFF2-40B4-BE49-F238E27FC236}">
                <a16:creationId xmlns:a16="http://schemas.microsoft.com/office/drawing/2014/main" id="{5E064BD9-E279-4361-8A3F-65AB004014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642194"/>
              </p:ext>
            </p:extLst>
          </p:nvPr>
        </p:nvGraphicFramePr>
        <p:xfrm>
          <a:off x="834832" y="2951411"/>
          <a:ext cx="2945080" cy="128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D19B870-2475-8855-DC05-0E89929777EB}"/>
              </a:ext>
            </a:extLst>
          </p:cNvPr>
          <p:cNvSpPr txBox="1"/>
          <p:nvPr/>
        </p:nvSpPr>
        <p:spPr>
          <a:xfrm>
            <a:off x="4551020" y="257175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17 różnych obszarów wsparcia, w tym: </a:t>
            </a:r>
            <a:endParaRPr lang="pl-PL" b="1" dirty="0"/>
          </a:p>
        </p:txBody>
      </p:sp>
      <p:graphicFrame>
        <p:nvGraphicFramePr>
          <p:cNvPr id="13" name="Diagram 12" descr="adaptacja do zmian klimatu (9)&#10;mobilność miejska (7)&#10;efektywność energetyczna (6)&#10;infr. edukacyjna (3)&#10;turystyka (3)&#10;wsparcie MŚP (3)&#10;edukacja (3)&#10;włączenie społeczne (2)&#10;woda i ścieki (2)&#10;">
            <a:extLst>
              <a:ext uri="{FF2B5EF4-FFF2-40B4-BE49-F238E27FC236}">
                <a16:creationId xmlns:a16="http://schemas.microsoft.com/office/drawing/2014/main" id="{156314B6-686B-C299-8F60-955EBDD2AC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2550924"/>
              </p:ext>
            </p:extLst>
          </p:nvPr>
        </p:nvGraphicFramePr>
        <p:xfrm>
          <a:off x="4347211" y="2896007"/>
          <a:ext cx="4257237" cy="2002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8252DD7-FA02-D0F6-E8D5-81214B262BB2}"/>
              </a:ext>
            </a:extLst>
          </p:cNvPr>
          <p:cNvSpPr txBox="1"/>
          <p:nvPr/>
        </p:nvSpPr>
        <p:spPr>
          <a:xfrm>
            <a:off x="914335" y="4359547"/>
            <a:ext cx="2945080" cy="526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 całym Programie </a:t>
            </a:r>
            <a:r>
              <a:rPr lang="pl-PL" b="1" dirty="0"/>
              <a:t>nabory PT stanowiły</a:t>
            </a:r>
            <a:r>
              <a:rPr lang="pl-PL" dirty="0"/>
              <a:t> </a:t>
            </a:r>
            <a:r>
              <a:rPr lang="pl-PL" b="1" dirty="0"/>
              <a:t>45%</a:t>
            </a:r>
            <a:r>
              <a:rPr lang="pl-PL" dirty="0"/>
              <a:t> (w badaniu: </a:t>
            </a:r>
            <a:r>
              <a:rPr lang="pl-PL" b="1" dirty="0"/>
              <a:t>57%</a:t>
            </a:r>
            <a:r>
              <a:rPr lang="pl-PL" dirty="0"/>
              <a:t>)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7FAD108-81BE-F324-845E-2808C9F9B469}"/>
              </a:ext>
            </a:extLst>
          </p:cNvPr>
          <p:cNvSpPr txBox="1"/>
          <p:nvPr/>
        </p:nvSpPr>
        <p:spPr>
          <a:xfrm>
            <a:off x="892219" y="2083079"/>
            <a:ext cx="2599661" cy="742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 całym Programie </a:t>
            </a:r>
            <a:r>
              <a:rPr lang="pl-PL" b="1" dirty="0"/>
              <a:t>nabory niekonkurencyjne </a:t>
            </a:r>
            <a:r>
              <a:rPr lang="pl-PL" dirty="0"/>
              <a:t>stanowiły </a:t>
            </a:r>
            <a:r>
              <a:rPr lang="pl-PL" b="1" dirty="0"/>
              <a:t>31% </a:t>
            </a:r>
            <a:r>
              <a:rPr lang="pl-PL" dirty="0"/>
              <a:t>(w badaniu: </a:t>
            </a:r>
            <a:r>
              <a:rPr lang="pl-PL" b="1" dirty="0"/>
              <a:t>13%</a:t>
            </a:r>
            <a:r>
              <a:rPr lang="pl-PL" dirty="0"/>
              <a:t>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168A9F3-D57C-AEA4-F7E0-59E1ABD19550}"/>
              </a:ext>
            </a:extLst>
          </p:cNvPr>
          <p:cNvSpPr txBox="1"/>
          <p:nvPr/>
        </p:nvSpPr>
        <p:spPr>
          <a:xfrm>
            <a:off x="6956215" y="889752"/>
            <a:ext cx="1799475" cy="959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 całym Programie </a:t>
            </a:r>
            <a:r>
              <a:rPr lang="pl-PL" b="1" dirty="0"/>
              <a:t>nabory </a:t>
            </a:r>
            <a:r>
              <a:rPr lang="pl-PL" b="1" dirty="0" err="1"/>
              <a:t>EFRR</a:t>
            </a:r>
            <a:r>
              <a:rPr lang="pl-PL" b="1" dirty="0"/>
              <a:t> to</a:t>
            </a:r>
            <a:r>
              <a:rPr lang="pl-PL" dirty="0"/>
              <a:t> </a:t>
            </a:r>
            <a:r>
              <a:rPr lang="pl-PL" b="1" dirty="0"/>
              <a:t>71% a EFS 29%</a:t>
            </a:r>
            <a:r>
              <a:rPr lang="pl-PL" dirty="0"/>
              <a:t> (w badaniu: </a:t>
            </a:r>
            <a:r>
              <a:rPr lang="pl-PL" b="1" dirty="0"/>
              <a:t>89%</a:t>
            </a:r>
            <a:r>
              <a:rPr lang="pl-PL" dirty="0"/>
              <a:t> vs. </a:t>
            </a:r>
            <a:r>
              <a:rPr lang="pl-PL" b="1" dirty="0"/>
              <a:t>11%</a:t>
            </a:r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839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0E52F-221C-DDAD-FA85-2FDB10A2F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2CD2C583-D6B3-FC51-DC68-F53496FB5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44826"/>
            <a:ext cx="7712229" cy="734818"/>
          </a:xfrm>
        </p:spPr>
        <p:txBody>
          <a:bodyPr/>
          <a:lstStyle/>
          <a:p>
            <a:r>
              <a:rPr lang="pl-PL" dirty="0"/>
              <a:t>Wpływ specyfiki polityki terytorialnej na skuteczność naborów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68C4027-82EF-A760-1757-A22CB4D4584D}"/>
              </a:ext>
            </a:extLst>
          </p:cNvPr>
          <p:cNvSpPr txBox="1"/>
          <p:nvPr/>
        </p:nvSpPr>
        <p:spPr>
          <a:xfrm>
            <a:off x="334887" y="1020994"/>
            <a:ext cx="4085970" cy="15135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</a:rPr>
              <a:t>przyjętego sposobu podziału alokacji między członków partnerstw</a:t>
            </a:r>
          </a:p>
          <a:p>
            <a:r>
              <a:rPr lang="pl-PL" sz="1200" b="0" dirty="0"/>
              <a:t>zdarzały się sytuacje, że </a:t>
            </a:r>
            <a:r>
              <a:rPr lang="pl-PL" sz="1200" b="0" dirty="0" err="1"/>
              <a:t>JST</a:t>
            </a:r>
            <a:r>
              <a:rPr lang="pl-PL" sz="1200" b="0" dirty="0"/>
              <a:t> miały przydzielone środki na realizację projektów również w obszarach, które nie pokrywały się w pełni z ich najbardziej istotnymi potrzebami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78EA3C4-E519-8D0F-430E-056972A3120D}"/>
              </a:ext>
            </a:extLst>
          </p:cNvPr>
          <p:cNvSpPr txBox="1"/>
          <p:nvPr/>
        </p:nvSpPr>
        <p:spPr>
          <a:xfrm>
            <a:off x="415336" y="644821"/>
            <a:ext cx="3929301" cy="3069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Brak składania </a:t>
            </a:r>
            <a:r>
              <a:rPr lang="pl-PL" dirty="0" err="1"/>
              <a:t>WoD</a:t>
            </a:r>
            <a:r>
              <a:rPr lang="pl-PL" dirty="0"/>
              <a:t> wynikał m.in. z: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EA865E2-56E7-F419-177D-FDFBAF2A3830}"/>
              </a:ext>
            </a:extLst>
          </p:cNvPr>
          <p:cNvSpPr txBox="1"/>
          <p:nvPr/>
        </p:nvSpPr>
        <p:spPr>
          <a:xfrm>
            <a:off x="4761097" y="632515"/>
            <a:ext cx="4229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Ocena </a:t>
            </a:r>
            <a:r>
              <a:rPr lang="pl-PL" sz="1200" b="1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adekwatności wysokości alokacji </a:t>
            </a:r>
            <a:r>
              <a:rPr lang="pl-PL" sz="12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do rzeczywistych potrzeb i możliwości realizacyjnych</a:t>
            </a:r>
            <a:endParaRPr lang="pl-PL" sz="1200" b="1" dirty="0">
              <a:solidFill>
                <a:schemeClr val="tx2"/>
              </a:solidFill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C9C4FD9-A3DB-3D22-2A83-C975B6100C11}"/>
              </a:ext>
            </a:extLst>
          </p:cNvPr>
          <p:cNvSpPr txBox="1"/>
          <p:nvPr/>
        </p:nvSpPr>
        <p:spPr>
          <a:xfrm>
            <a:off x="5364088" y="4897279"/>
            <a:ext cx="38676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Źródło: </a:t>
            </a:r>
            <a:r>
              <a:rPr lang="pl-PL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CAWI</a:t>
            </a: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/CATI z wnioskodawcami </a:t>
            </a:r>
            <a:r>
              <a:rPr lang="pl-PL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FEdKP</a:t>
            </a: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2021-2027, n=67</a:t>
            </a:r>
            <a:endParaRPr lang="pl-PL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3" name="Wykres 12" descr="Wykres Ocena adekwatności wysokości alokacji do rzeczywistych potrzeb i możliwości realizacyjnych wnioskodawców w ramach polityki terytorialnej&#10;Wykres przedstawia odpowiedzi na pytanie kwestionariusza: Czy Państwa zdaniem dostępna alokacja środków w ramach polityki terytorialnej jest adekwatna do rzeczywistych potrzeb i możliwości realizacyjnych Państwa samorządu?&#10;Tak - 9,0%&#10;Raczej tak - 32,8%&#10;Raczej nie - 34,3%&#10;Nie - 14,9%&#10;Nie wiem/trudno powiedzieć - 9,0%">
            <a:extLst>
              <a:ext uri="{FF2B5EF4-FFF2-40B4-BE49-F238E27FC236}">
                <a16:creationId xmlns:a16="http://schemas.microsoft.com/office/drawing/2014/main" id="{EBBD392F-548D-9303-B4C0-BDA82C7949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777469"/>
              </p:ext>
            </p:extLst>
          </p:nvPr>
        </p:nvGraphicFramePr>
        <p:xfrm>
          <a:off x="4920685" y="1077009"/>
          <a:ext cx="4085970" cy="1803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4E647E0-1B75-1F01-4A30-3C788281F162}"/>
              </a:ext>
            </a:extLst>
          </p:cNvPr>
          <p:cNvSpPr txBox="1"/>
          <p:nvPr/>
        </p:nvSpPr>
        <p:spPr>
          <a:xfrm>
            <a:off x="323839" y="2570750"/>
            <a:ext cx="4319780" cy="11072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przedłużających się procesów zawierania porozumień terytorialnych </a:t>
            </a:r>
          </a:p>
          <a:p>
            <a:r>
              <a:rPr lang="pl-PL" sz="1200" b="0" dirty="0">
                <a:solidFill>
                  <a:schemeClr val="tx1"/>
                </a:solidFill>
              </a:rPr>
              <a:t>porozumienia terytorialne były zawierane dopiero po ogłoszeniu części z zaplanowanych naborów „problemowych”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E77D900-D597-5F4F-9520-2B7EC0C05983}"/>
              </a:ext>
            </a:extLst>
          </p:cNvPr>
          <p:cNvSpPr txBox="1"/>
          <p:nvPr/>
        </p:nvSpPr>
        <p:spPr>
          <a:xfrm>
            <a:off x="312419" y="3795886"/>
            <a:ext cx="4700797" cy="12427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 marL="0" indent="0">
              <a:spcAft>
                <a:spcPts val="0"/>
              </a:spcAft>
              <a:buNone/>
            </a:pPr>
            <a:r>
              <a:rPr lang="pl-PL" sz="1200" dirty="0">
                <a:solidFill>
                  <a:schemeClr val="tx1"/>
                </a:solidFill>
              </a:rPr>
              <a:t>Działania zaradcze IZ</a:t>
            </a:r>
            <a:r>
              <a:rPr lang="pl-PL" sz="1200" b="0" dirty="0">
                <a:solidFill>
                  <a:schemeClr val="tx1"/>
                </a:solidFill>
              </a:rPr>
              <a:t>: </a:t>
            </a:r>
          </a:p>
          <a:p>
            <a:pPr>
              <a:spcAft>
                <a:spcPts val="0"/>
              </a:spcAft>
            </a:pPr>
            <a:r>
              <a:rPr lang="pl-PL" sz="1200" b="0" dirty="0">
                <a:solidFill>
                  <a:schemeClr val="tx1"/>
                </a:solidFill>
              </a:rPr>
              <a:t>elastyczna definicja kryterium „Zgodność z właściwą strategią”.</a:t>
            </a:r>
          </a:p>
          <a:p>
            <a:pPr>
              <a:spcAft>
                <a:spcPts val="0"/>
              </a:spcAft>
            </a:pPr>
            <a:r>
              <a:rPr lang="pl-PL" sz="1200" b="0" dirty="0">
                <a:solidFill>
                  <a:schemeClr val="tx1"/>
                </a:solidFill>
              </a:rPr>
              <a:t>możliwość aktualizowania list projektów w porozumieniach terytorialnych, a dopiero w dalszej kolejności wymaganie aktualizacji strategii terytorialnych</a:t>
            </a:r>
          </a:p>
        </p:txBody>
      </p:sp>
      <p:graphicFrame>
        <p:nvGraphicFramePr>
          <p:cNvPr id="21" name="Wykres 20" descr="Wykres Ocena możliwości przygotowania się do naborów w kontekście momentu zatwierdzania strategii terytorialnych&#10;Wykres przedstawia odpowiedzi na pytanie kwestionariusza:  Czy moment zakończenia prac nad strategią terytorialną umożliwiał Państwu skuteczne przygotowanie się do naboru?&#10;Tak, mieliśmy wystarczająco dużo czasu - 55,2%&#10;Nie, strategia powstała zbyt późno względem terminu naboru - 20,9%">
            <a:extLst>
              <a:ext uri="{FF2B5EF4-FFF2-40B4-BE49-F238E27FC236}">
                <a16:creationId xmlns:a16="http://schemas.microsoft.com/office/drawing/2014/main" id="{487D1A4A-138C-B1AC-C7B1-8B34DE7841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510874"/>
              </p:ext>
            </p:extLst>
          </p:nvPr>
        </p:nvGraphicFramePr>
        <p:xfrm>
          <a:off x="5650538" y="3477484"/>
          <a:ext cx="3038295" cy="1393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0DB9BE3-26F5-9F4E-9941-10A7CD141BFE}"/>
              </a:ext>
            </a:extLst>
          </p:cNvPr>
          <p:cNvSpPr txBox="1"/>
          <p:nvPr/>
        </p:nvSpPr>
        <p:spPr>
          <a:xfrm>
            <a:off x="5229691" y="3002856"/>
            <a:ext cx="3879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dirty="0"/>
              <a:t>Ocena możliwości przygotowania się do naborów vs. moment </a:t>
            </a:r>
            <a:r>
              <a:rPr lang="pl-PL" b="1" dirty="0"/>
              <a:t>zatwierdzania strategii terytorialnej</a:t>
            </a:r>
          </a:p>
        </p:txBody>
      </p:sp>
    </p:spTree>
    <p:extLst>
      <p:ext uri="{BB962C8B-B14F-4D97-AF65-F5344CB8AC3E}">
        <p14:creationId xmlns:p14="http://schemas.microsoft.com/office/powerpoint/2010/main" val="317165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B7F84-01EF-D7E5-8745-54417E98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8F4F98F-9B3E-7363-DFFB-E8B7A22BF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44826"/>
            <a:ext cx="8208912" cy="360228"/>
          </a:xfrm>
        </p:spPr>
        <p:txBody>
          <a:bodyPr/>
          <a:lstStyle/>
          <a:p>
            <a:r>
              <a:rPr lang="pl-PL" dirty="0"/>
              <a:t>Wpływ specyfiki polityki terytorialnej na skuteczność naborów (2)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E9ED0CF-22B4-44FD-C144-80248A8D911B}"/>
              </a:ext>
            </a:extLst>
          </p:cNvPr>
          <p:cNvSpPr txBox="1"/>
          <p:nvPr/>
        </p:nvSpPr>
        <p:spPr>
          <a:xfrm>
            <a:off x="415336" y="672700"/>
            <a:ext cx="3929301" cy="3069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Brak składania </a:t>
            </a:r>
            <a:r>
              <a:rPr lang="pl-PL" dirty="0" err="1"/>
              <a:t>WoD</a:t>
            </a:r>
            <a:r>
              <a:rPr lang="pl-PL" dirty="0"/>
              <a:t> mógł wynikać z: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F2FCA80-F990-9631-0E3F-26C2182E6268}"/>
              </a:ext>
            </a:extLst>
          </p:cNvPr>
          <p:cNvSpPr txBox="1"/>
          <p:nvPr/>
        </p:nvSpPr>
        <p:spPr>
          <a:xfrm>
            <a:off x="283156" y="1047290"/>
            <a:ext cx="4360852" cy="5439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przedłużających się procesów zatwierdzania fiszek projektów</a:t>
            </a:r>
            <a:endParaRPr lang="pl-PL" sz="1200" b="0" dirty="0">
              <a:solidFill>
                <a:schemeClr val="tx1"/>
              </a:solidFill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28DF5F19-CAB7-02C1-4B1E-92815A4A16C7}"/>
              </a:ext>
            </a:extLst>
          </p:cNvPr>
          <p:cNvSpPr txBox="1"/>
          <p:nvPr/>
        </p:nvSpPr>
        <p:spPr>
          <a:xfrm>
            <a:off x="224783" y="1583577"/>
            <a:ext cx="4228672" cy="6825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 marL="0" indent="0">
              <a:buNone/>
            </a:pPr>
            <a:r>
              <a:rPr lang="pl-PL" sz="1200" b="0" dirty="0">
                <a:solidFill>
                  <a:schemeClr val="tx1"/>
                </a:solidFill>
              </a:rPr>
              <a:t>proces ten mógłby trwać krócej, gdyby na tym etapie znane były już wszystkie wytyczne krajowe oraz kryteria wyboru projektów.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68664B6-9D32-22EA-2C04-CA88AEFC16BD}"/>
              </a:ext>
            </a:extLst>
          </p:cNvPr>
          <p:cNvSpPr txBox="1"/>
          <p:nvPr/>
        </p:nvSpPr>
        <p:spPr>
          <a:xfrm>
            <a:off x="141387" y="3651870"/>
            <a:ext cx="4644390" cy="13104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poczucia gwarancji finansowania oraz konkurencyjnych źródeł</a:t>
            </a:r>
          </a:p>
          <a:p>
            <a:pPr marL="0" indent="0">
              <a:buNone/>
            </a:pPr>
            <a:r>
              <a:rPr lang="pl-PL" sz="1200" b="0" dirty="0">
                <a:solidFill>
                  <a:schemeClr val="tx1"/>
                </a:solidFill>
              </a:rPr>
              <a:t>traktowanie przez niektórych wnioskodawców naborów w </a:t>
            </a:r>
            <a:r>
              <a:rPr lang="pl-PL" sz="1200" b="0" dirty="0" err="1">
                <a:solidFill>
                  <a:schemeClr val="tx1"/>
                </a:solidFill>
              </a:rPr>
              <a:t>FEdKP</a:t>
            </a:r>
            <a:r>
              <a:rPr lang="pl-PL" sz="1200" b="0" dirty="0">
                <a:solidFill>
                  <a:schemeClr val="tx1"/>
                </a:solidFill>
              </a:rPr>
              <a:t> 2021-2027 jako swego rodzaju formalność i priorytetowe korzystanie z innych źródeł (Polski Ład, </a:t>
            </a:r>
            <a:r>
              <a:rPr lang="pl-PL" sz="1200" b="0" dirty="0" err="1">
                <a:solidFill>
                  <a:schemeClr val="tx1"/>
                </a:solidFill>
              </a:rPr>
              <a:t>KPO</a:t>
            </a:r>
            <a:r>
              <a:rPr lang="pl-PL" sz="1200" b="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2F84020-8373-94CE-3C40-BA485244AAA0}"/>
              </a:ext>
            </a:extLst>
          </p:cNvPr>
          <p:cNvSpPr txBox="1"/>
          <p:nvPr/>
        </p:nvSpPr>
        <p:spPr>
          <a:xfrm>
            <a:off x="251786" y="2389939"/>
            <a:ext cx="3345373" cy="3069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braku gotowości technicznej</a:t>
            </a:r>
            <a:endParaRPr lang="pl-PL" sz="1200" b="0" dirty="0">
              <a:solidFill>
                <a:schemeClr val="tx1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1C04ECA-E0D0-2AFE-904E-7906215FA3BD}"/>
              </a:ext>
            </a:extLst>
          </p:cNvPr>
          <p:cNvSpPr txBox="1"/>
          <p:nvPr/>
        </p:nvSpPr>
        <p:spPr>
          <a:xfrm>
            <a:off x="217002" y="2660336"/>
            <a:ext cx="4204224" cy="8856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 marL="0" indent="0">
              <a:buNone/>
            </a:pPr>
            <a:r>
              <a:rPr lang="pl-PL" sz="1200" b="0" dirty="0">
                <a:solidFill>
                  <a:schemeClr val="tx1"/>
                </a:solidFill>
              </a:rPr>
              <a:t>w fiszce można było zaznaczyć, że projekt jeszcze nie jest gotowy do realizacji i wskazać przewidywany termin gotowości. Niedotrzymanie terminów uzyskania gotowości nie wiąże się z żadną konsekwencją.</a:t>
            </a:r>
          </a:p>
        </p:txBody>
      </p:sp>
      <p:graphicFrame>
        <p:nvGraphicFramePr>
          <p:cNvPr id="7" name="Wykres 6" descr="Wykres Stopień przygotowania projektów ZIT/OPPT w momencie ogłoszenia naborów&#10;Wykres przedstawia odpowiedzi na pytanie kwestionariusza: Jaki był stopień przygotowania projektu w momencie ogłoszenia naboru, do którego został złożony?&#10;Projekt był w pełni gotowy – posiadaliśmy pełną dokumentację (np. biznesplan, kosztorys, studium wykonalności, analizy) - 23,9%&#10;Projekt był częściowo gotowy – część dokumentów była przygotowana, reszta w trakcie - 44,8%&#10;Mieliśmy przygotowane główne założenia projektu (np. cele, grupy docelowe, zakres rzeczowy) - 16,4%&#10;Znaliśmy główne cele i działania, ale projekt nie był jeszcze opracowany - 9,0%&#10;Mieliśmy tylko ogólny pomysł lub wstępną koncepcję projektu - 6,0%">
            <a:extLst>
              <a:ext uri="{FF2B5EF4-FFF2-40B4-BE49-F238E27FC236}">
                <a16:creationId xmlns:a16="http://schemas.microsoft.com/office/drawing/2014/main" id="{C53FD83D-DBD3-4BF7-80EC-BD0537C97C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290088"/>
              </p:ext>
            </p:extLst>
          </p:nvPr>
        </p:nvGraphicFramePr>
        <p:xfrm>
          <a:off x="5064354" y="1047290"/>
          <a:ext cx="4051866" cy="3647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B67BCFDF-19FF-D0F2-C08D-DDDE036D03DE}"/>
              </a:ext>
            </a:extLst>
          </p:cNvPr>
          <p:cNvSpPr txBox="1"/>
          <p:nvPr/>
        </p:nvSpPr>
        <p:spPr>
          <a:xfrm>
            <a:off x="5148064" y="622441"/>
            <a:ext cx="33041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b="0" dirty="0"/>
              <a:t>Ocena </a:t>
            </a:r>
            <a:r>
              <a:rPr lang="pl-PL" dirty="0"/>
              <a:t>stopnia przygotowania projektu </a:t>
            </a:r>
            <a:r>
              <a:rPr lang="pl-PL" b="0" dirty="0"/>
              <a:t>w momencie ogłoszenia naboru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CDC4172-8667-3A1C-36D4-1652D30AA833}"/>
              </a:ext>
            </a:extLst>
          </p:cNvPr>
          <p:cNvSpPr txBox="1"/>
          <p:nvPr/>
        </p:nvSpPr>
        <p:spPr>
          <a:xfrm>
            <a:off x="4754724" y="4775563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Źródło: badanie ilościowe wśród wnioskodawców </a:t>
            </a:r>
            <a:r>
              <a:rPr lang="pl-PL" sz="10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FEdKP</a:t>
            </a:r>
            <a:r>
              <a:rPr lang="pl-PL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2021-2027, n=104.</a:t>
            </a:r>
            <a:endParaRPr lang="pl-PL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34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AEFF7-10EB-7FA5-F615-492DD088D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639DA0BE-719E-59C4-59B6-3CD5B9331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219" y="244827"/>
            <a:ext cx="7389546" cy="734818"/>
          </a:xfrm>
        </p:spPr>
        <p:txBody>
          <a:bodyPr/>
          <a:lstStyle/>
          <a:p>
            <a:r>
              <a:rPr lang="pl-PL" dirty="0"/>
              <a:t>xx</a:t>
            </a:r>
          </a:p>
        </p:txBody>
      </p:sp>
      <p:pic>
        <p:nvPicPr>
          <p:cNvPr id="2" name="Obraz 1" descr="Wykres słupkowy przedstawiający terminy naborów w ramach polityki terytorialnej (ZITy regionalne) w programie FEdKP.&#10;&#10;Oś pionowa: numery działań.&#10;&#10;Oś pozioma: czas – od kwietnia 2023 r. do lipca 2025 r.&#10;&#10;Słupki: oznaczają okres trwania naborów:&#10;&#10;niebieskie (EFRR) – Europejski Fundusz Rozwoju Regionalnego,&#10;&#10;zielone (EFS+) – Europejski Fundusz Społeczny Plus.&#10;&#10;Każdy wiersz odpowiada jednemu działaniu FEdKP, a długość słupka obrazuje czas trwania naboru (od startu do zakończenia).">
            <a:extLst>
              <a:ext uri="{FF2B5EF4-FFF2-40B4-BE49-F238E27FC236}">
                <a16:creationId xmlns:a16="http://schemas.microsoft.com/office/drawing/2014/main" id="{3E2F48FE-A862-6222-5ABD-480F41CE4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76" y="244827"/>
            <a:ext cx="5719445" cy="4503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CD064669-EBA8-F541-B592-5E194AB1D686}"/>
              </a:ext>
            </a:extLst>
          </p:cNvPr>
          <p:cNvSpPr txBox="1"/>
          <p:nvPr/>
        </p:nvSpPr>
        <p:spPr>
          <a:xfrm>
            <a:off x="5745791" y="521215"/>
            <a:ext cx="2736304" cy="3069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kumulacja (?) naborów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C454B7D-8111-2376-1FCB-DCD7CB3976A0}"/>
              </a:ext>
            </a:extLst>
          </p:cNvPr>
          <p:cNvSpPr txBox="1"/>
          <p:nvPr/>
        </p:nvSpPr>
        <p:spPr>
          <a:xfrm>
            <a:off x="6029351" y="888624"/>
            <a:ext cx="2887973" cy="36864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b="1" dirty="0"/>
              <a:t>Działanie zaradcze IZ</a:t>
            </a:r>
            <a:r>
              <a:rPr lang="pl-PL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1" dirty="0"/>
              <a:t>odstąpienie od zasady </a:t>
            </a:r>
            <a:r>
              <a:rPr lang="pl-PL" dirty="0"/>
              <a:t>„maksymalnie 2 naborów na 1 obszar tematyczny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wprowadzenie </a:t>
            </a:r>
            <a:r>
              <a:rPr lang="pl-PL" b="1" dirty="0"/>
              <a:t>naborów ciągłych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reagowanie na postulowane </a:t>
            </a:r>
            <a:r>
              <a:rPr lang="pl-PL" b="1" dirty="0"/>
              <a:t>wydłużenia naborów</a:t>
            </a:r>
            <a:endParaRPr lang="pl-P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1" dirty="0"/>
              <a:t>złagodzenie kryterium gotowości technicznej </a:t>
            </a:r>
            <a:r>
              <a:rPr lang="pl-PL" dirty="0"/>
              <a:t>projektów</a:t>
            </a:r>
          </a:p>
          <a:p>
            <a:r>
              <a:rPr lang="pl-PL" dirty="0"/>
              <a:t>Działania te nie wpływają jednak tak jak oczekiwano na podejście wnioskodawców – i tak </a:t>
            </a:r>
            <a:r>
              <a:rPr lang="pl-PL" b="1" dirty="0"/>
              <a:t>wnioski składane są w ostatnim możliwym momencie.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184F1ED-04B2-8EE3-4BC1-40A0174AD42A}"/>
              </a:ext>
            </a:extLst>
          </p:cNvPr>
          <p:cNvSpPr txBox="1"/>
          <p:nvPr/>
        </p:nvSpPr>
        <p:spPr>
          <a:xfrm>
            <a:off x="395536" y="231229"/>
            <a:ext cx="6381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dirty="0"/>
              <a:t>Terminy naborów w ramach polityki terytorialnej </a:t>
            </a:r>
            <a:r>
              <a:rPr lang="pl-PL" b="1" dirty="0" err="1"/>
              <a:t>ZIT</a:t>
            </a:r>
            <a:r>
              <a:rPr lang="pl-PL" b="1" dirty="0"/>
              <a:t> regionalne</a:t>
            </a:r>
          </a:p>
        </p:txBody>
      </p:sp>
    </p:spTree>
    <p:extLst>
      <p:ext uri="{BB962C8B-B14F-4D97-AF65-F5344CB8AC3E}">
        <p14:creationId xmlns:p14="http://schemas.microsoft.com/office/powerpoint/2010/main" val="318481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CF1BB-E9EF-1370-629E-354C7F501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FA6645A3-1ACA-D853-D0BC-C6546E5C6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44826"/>
            <a:ext cx="8208912" cy="734818"/>
          </a:xfrm>
        </p:spPr>
        <p:txBody>
          <a:bodyPr/>
          <a:lstStyle/>
          <a:p>
            <a:r>
              <a:rPr lang="pl-PL" dirty="0"/>
              <a:t>Wpływ specyfiki polityki terytorialnej na skuteczność naborów (4)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3940F56-DFA1-5252-BB97-4B461A123768}"/>
              </a:ext>
            </a:extLst>
          </p:cNvPr>
          <p:cNvSpPr txBox="1"/>
          <p:nvPr/>
        </p:nvSpPr>
        <p:spPr>
          <a:xfrm>
            <a:off x="415336" y="644821"/>
            <a:ext cx="3929301" cy="3069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/>
              <a:t>Proponowane rozwiązania</a:t>
            </a:r>
          </a:p>
        </p:txBody>
      </p:sp>
      <p:graphicFrame>
        <p:nvGraphicFramePr>
          <p:cNvPr id="26" name="Diagram 25" descr="Wprowadzenie rozwiązań (np. kryteriów punktowych pozwalających tworzyć listy rankingowe), które wzmocnią „konkurowanie” wnioskodawców w polityce terytorialnej&#10;Zwiększenie roli partnerstw (przede wszystkim ich liderów) w procesie weryfikowania i zatwierdzania fiszek projektowych / list przedsięwzięć do realizacji – przy jednoczesnym zmniejszeniu roli IZ FEdKP w tym procesie&#10;Wyłączenie wykazu fiszek projektowych z załączników do porozumień terytorialnych (na rzecz wykazu projektów z ich krótkim opisem)&#10;">
            <a:extLst>
              <a:ext uri="{FF2B5EF4-FFF2-40B4-BE49-F238E27FC236}">
                <a16:creationId xmlns:a16="http://schemas.microsoft.com/office/drawing/2014/main" id="{0FEC6877-DFFB-CBA5-FDEE-3D9FE2500B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2076106"/>
              </p:ext>
            </p:extLst>
          </p:nvPr>
        </p:nvGraphicFramePr>
        <p:xfrm>
          <a:off x="-396552" y="1185494"/>
          <a:ext cx="8640960" cy="3695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517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EB1DB-C3E3-1FC3-2331-C208D6261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ADD0DF34-2488-E0AF-DC64-71617D744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44827"/>
            <a:ext cx="8424936" cy="734818"/>
          </a:xfrm>
        </p:spPr>
        <p:txBody>
          <a:bodyPr/>
          <a:lstStyle/>
          <a:p>
            <a:r>
              <a:rPr lang="pl-PL" dirty="0"/>
              <a:t>Wpływ niekonkurencyjnego sposobu wyboru projektów na nabory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12F88C7-F7B2-C73C-70EC-43FC700C3188}"/>
              </a:ext>
            </a:extLst>
          </p:cNvPr>
          <p:cNvSpPr txBox="1"/>
          <p:nvPr/>
        </p:nvSpPr>
        <p:spPr>
          <a:xfrm>
            <a:off x="240414" y="612236"/>
            <a:ext cx="8784976" cy="12334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pl-PL" b="0" dirty="0">
                <a:solidFill>
                  <a:schemeClr val="tx2"/>
                </a:solidFill>
              </a:rPr>
              <a:t>Niekonkurencyjny sposób wyboru projektów w ramach </a:t>
            </a:r>
            <a:r>
              <a:rPr lang="pl-PL" b="0" dirty="0" err="1">
                <a:solidFill>
                  <a:schemeClr val="tx2"/>
                </a:solidFill>
              </a:rPr>
              <a:t>FEdKP</a:t>
            </a:r>
            <a:r>
              <a:rPr lang="pl-PL" b="0" dirty="0">
                <a:solidFill>
                  <a:schemeClr val="tx2"/>
                </a:solidFill>
              </a:rPr>
              <a:t> w zdecydowanej większości przypadków funkcjonuje </a:t>
            </a:r>
            <a:r>
              <a:rPr lang="pl-PL" dirty="0">
                <a:solidFill>
                  <a:schemeClr val="tx2"/>
                </a:solidFill>
              </a:rPr>
              <a:t>sprawnie i jest skuteczny</a:t>
            </a:r>
            <a:r>
              <a:rPr lang="pl-PL" b="0" dirty="0">
                <a:solidFill>
                  <a:schemeClr val="tx2"/>
                </a:solidFill>
              </a:rPr>
              <a:t>. </a:t>
            </a:r>
          </a:p>
          <a:p>
            <a:pPr>
              <a:spcAft>
                <a:spcPts val="0"/>
              </a:spcAft>
            </a:pPr>
            <a:r>
              <a:rPr lang="pl-PL" sz="1200" b="0" dirty="0"/>
              <a:t>Trudności w przypadku </a:t>
            </a:r>
            <a:r>
              <a:rPr lang="pl-PL" sz="1200" dirty="0"/>
              <a:t>6 projektów niekonkurencyjnych miały charakter indywidualny</a:t>
            </a:r>
            <a:r>
              <a:rPr lang="pl-PL" sz="1200" b="0" dirty="0"/>
              <a:t> (np. konieczność analizy otoczenia prawnego, zmiany organizacyjne u wnioskodawcy, problemy z postępowaniami przetargowymi, błędy formalne) i </a:t>
            </a:r>
            <a:r>
              <a:rPr lang="pl-PL" sz="1200" dirty="0"/>
              <a:t>nie miały związku z procedurami stosowanymi w ramach niekonkurencyjnego sposobu wyboru projektów</a:t>
            </a:r>
            <a:r>
              <a:rPr lang="pl-PL" sz="1200" b="0" dirty="0"/>
              <a:t>.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A056B74-CB86-7DD0-D752-EEBDE27C3E79}"/>
              </a:ext>
            </a:extLst>
          </p:cNvPr>
          <p:cNvSpPr txBox="1"/>
          <p:nvPr/>
        </p:nvSpPr>
        <p:spPr>
          <a:xfrm>
            <a:off x="244826" y="2048950"/>
            <a:ext cx="4211498" cy="2836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</a:rPr>
              <a:t>Czynniki sprzyjające skuteczności naborów:</a:t>
            </a:r>
          </a:p>
          <a:p>
            <a:r>
              <a:rPr lang="pl-PL" sz="1200" b="0" dirty="0"/>
              <a:t>Elastyczne </a:t>
            </a:r>
            <a:r>
              <a:rPr lang="pl-PL" sz="1200" dirty="0"/>
              <a:t>podejście IZ do czasu trwania naborów </a:t>
            </a:r>
            <a:r>
              <a:rPr lang="pl-PL" sz="1200" b="0" dirty="0"/>
              <a:t>– dostosowywano je – w miarę możliwości – do postulatów wnioskodawców.</a:t>
            </a:r>
          </a:p>
          <a:p>
            <a:r>
              <a:rPr lang="pl-PL" sz="1200" b="0" dirty="0"/>
              <a:t>Odpowiednio wczesne przekazywanie </a:t>
            </a:r>
            <a:r>
              <a:rPr lang="pl-PL" sz="1200" b="0" dirty="0" err="1"/>
              <a:t>WoD</a:t>
            </a:r>
            <a:r>
              <a:rPr lang="pl-PL" sz="1200" b="0" dirty="0"/>
              <a:t> do </a:t>
            </a:r>
            <a:r>
              <a:rPr lang="pl-PL" sz="1200" dirty="0"/>
              <a:t>weryfikacji przez </a:t>
            </a:r>
            <a:r>
              <a:rPr lang="pl-PL" sz="1200" dirty="0" err="1"/>
              <a:t>DKPUiI</a:t>
            </a:r>
            <a:r>
              <a:rPr lang="pl-PL" sz="1200" dirty="0"/>
              <a:t> </a:t>
            </a:r>
            <a:r>
              <a:rPr lang="pl-PL" sz="1200" b="0" dirty="0"/>
              <a:t>- przed jego formalnym złożeniem przez wnioskodawcę.</a:t>
            </a:r>
          </a:p>
          <a:p>
            <a:r>
              <a:rPr lang="pl-PL" sz="1200" dirty="0"/>
              <a:t>Wcześniejsze doświadczenia </a:t>
            </a:r>
            <a:r>
              <a:rPr lang="pl-PL" sz="1200" b="0" dirty="0"/>
              <a:t>wnioskodawców w realizacji projektów – np. pozakonkursowych w ramach RPO </a:t>
            </a:r>
            <a:r>
              <a:rPr lang="pl-PL" sz="1200" b="0" dirty="0" err="1"/>
              <a:t>WK</a:t>
            </a:r>
            <a:r>
              <a:rPr lang="pl-PL" sz="1200" b="0" dirty="0"/>
              <a:t>-P 2014-2020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2DC858A-32E2-1353-4CBB-7BA5976AD0A7}"/>
              </a:ext>
            </a:extLst>
          </p:cNvPr>
          <p:cNvSpPr txBox="1"/>
          <p:nvPr/>
        </p:nvSpPr>
        <p:spPr>
          <a:xfrm>
            <a:off x="4969873" y="2085821"/>
            <a:ext cx="3929301" cy="3069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Postulowane rozwiązania:</a:t>
            </a:r>
          </a:p>
        </p:txBody>
      </p:sp>
      <p:graphicFrame>
        <p:nvGraphicFramePr>
          <p:cNvPr id="16" name="Diagram 15" descr="Wprowadzenie możliwości dwukrotnej poprawy błędów na etapie oceny&#10;Zwiększenie dostępności wnioskodawców niekonkurencyjnych do szkoleń (takich jak dla pracowników, których miejsca pracy nie są finansowane z pomocy technicznej)">
            <a:extLst>
              <a:ext uri="{FF2B5EF4-FFF2-40B4-BE49-F238E27FC236}">
                <a16:creationId xmlns:a16="http://schemas.microsoft.com/office/drawing/2014/main" id="{EC4676A2-13AA-DB3B-08B6-66858BF6D1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3519961"/>
              </p:ext>
            </p:extLst>
          </p:nvPr>
        </p:nvGraphicFramePr>
        <p:xfrm>
          <a:off x="3923928" y="2499742"/>
          <a:ext cx="5544616" cy="2166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6334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14D64-EDA0-0B1A-50E9-6121993BF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F9E4FC9-5BEB-23EB-D8CD-18E9FB579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44827"/>
            <a:ext cx="7814221" cy="408300"/>
          </a:xfrm>
        </p:spPr>
        <p:txBody>
          <a:bodyPr/>
          <a:lstStyle/>
          <a:p>
            <a:r>
              <a:rPr lang="pl-PL" dirty="0"/>
              <a:t>Inne czynniki wpływające na skuteczność naborów (1)</a:t>
            </a:r>
          </a:p>
        </p:txBody>
      </p:sp>
      <p:graphicFrame>
        <p:nvGraphicFramePr>
          <p:cNvPr id="2" name="Wykres 1" descr="Główne powody nieaplikowania: &#10;Nie wiedzieliśmy, że rozpoczęto nabory w ramach FEdKP 29,3%&#10;Nie było naboru, który pasował do naszych potrzeb 43,4%&#10;Było za mało czasu na przygotowanie wniosku 28,9%&#10;Trudno było spełnić wymagania 26,3%&#10;Nie mieliśmy jeszcze gotowego projektu 26,3%&#10;">
            <a:extLst>
              <a:ext uri="{FF2B5EF4-FFF2-40B4-BE49-F238E27FC236}">
                <a16:creationId xmlns:a16="http://schemas.microsoft.com/office/drawing/2014/main" id="{0F643F2F-770B-26E9-4F8F-37543F202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827537"/>
              </p:ext>
            </p:extLst>
          </p:nvPr>
        </p:nvGraphicFramePr>
        <p:xfrm>
          <a:off x="4572000" y="930126"/>
          <a:ext cx="4464497" cy="3776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40BF61A-B36F-2CA0-5E7F-D4CDDEAF8E93}"/>
              </a:ext>
            </a:extLst>
          </p:cNvPr>
          <p:cNvSpPr txBox="1"/>
          <p:nvPr/>
        </p:nvSpPr>
        <p:spPr>
          <a:xfrm>
            <a:off x="4932040" y="653127"/>
            <a:ext cx="38799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b="1" dirty="0"/>
              <a:t>Główne powody nieaplikowania</a:t>
            </a:r>
          </a:p>
        </p:txBody>
      </p:sp>
      <p:sp>
        <p:nvSpPr>
          <p:cNvPr id="6" name="Nawias klamrowy otwierający 5">
            <a:extLst>
              <a:ext uri="{FF2B5EF4-FFF2-40B4-BE49-F238E27FC236}">
                <a16:creationId xmlns:a16="http://schemas.microsoft.com/office/drawing/2014/main" id="{E8BC0851-2198-EE02-AE26-9234C9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6381" y="930566"/>
            <a:ext cx="360039" cy="140743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7768D4-B07E-62E7-BB2E-6587A1C23DCD}"/>
              </a:ext>
            </a:extLst>
          </p:cNvPr>
          <p:cNvSpPr txBox="1"/>
          <p:nvPr/>
        </p:nvSpPr>
        <p:spPr>
          <a:xfrm>
            <a:off x="187262" y="663112"/>
            <a:ext cx="4199558" cy="25045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 marL="0" indent="0">
              <a:buNone/>
            </a:pPr>
            <a:r>
              <a:rPr lang="pl-PL" dirty="0">
                <a:solidFill>
                  <a:schemeClr val="tx1"/>
                </a:solidFill>
              </a:rPr>
              <a:t>Głównie przedsiębiorcy </a:t>
            </a:r>
            <a:r>
              <a:rPr lang="pl-PL" b="0" dirty="0">
                <a:solidFill>
                  <a:schemeClr val="tx1"/>
                </a:solidFill>
              </a:rPr>
              <a:t>wskazują na brak naborów pasujących do potrzeb i braku informacji o naborach</a:t>
            </a:r>
          </a:p>
          <a:p>
            <a:pPr marL="0" indent="0">
              <a:spcAft>
                <a:spcPts val="0"/>
              </a:spcAft>
              <a:buNone/>
            </a:pPr>
            <a:r>
              <a:rPr lang="pl-PL" dirty="0"/>
              <a:t>Powody:</a:t>
            </a:r>
          </a:p>
          <a:p>
            <a:pPr>
              <a:spcAft>
                <a:spcPts val="0"/>
              </a:spcAft>
            </a:pPr>
            <a:r>
              <a:rPr lang="pl-PL" sz="1300" b="0" dirty="0">
                <a:solidFill>
                  <a:schemeClr val="tx1"/>
                </a:solidFill>
              </a:rPr>
              <a:t>Zmiana w stosunku do RPO </a:t>
            </a:r>
            <a:r>
              <a:rPr lang="pl-PL" sz="1300" b="0" dirty="0" err="1">
                <a:solidFill>
                  <a:schemeClr val="tx1"/>
                </a:solidFill>
              </a:rPr>
              <a:t>WK</a:t>
            </a:r>
            <a:r>
              <a:rPr lang="pl-PL" sz="1300" b="0" dirty="0">
                <a:solidFill>
                  <a:schemeClr val="tx1"/>
                </a:solidFill>
              </a:rPr>
              <a:t>-P 2014-2020 (model wsparcia dla </a:t>
            </a:r>
            <a:r>
              <a:rPr lang="pl-PL" sz="1300" b="0" dirty="0" err="1">
                <a:solidFill>
                  <a:schemeClr val="tx1"/>
                </a:solidFill>
              </a:rPr>
              <a:t>MŚP</a:t>
            </a:r>
            <a:r>
              <a:rPr lang="pl-PL" sz="1300" b="0" dirty="0">
                <a:solidFill>
                  <a:schemeClr val="tx1"/>
                </a:solidFill>
              </a:rPr>
              <a:t> oparty w większym stopniu na </a:t>
            </a:r>
            <a:r>
              <a:rPr lang="pl-PL" sz="1300" dirty="0">
                <a:solidFill>
                  <a:schemeClr val="tx1"/>
                </a:solidFill>
              </a:rPr>
              <a:t>instrumentach pośrednich</a:t>
            </a:r>
            <a:r>
              <a:rPr lang="pl-PL" sz="1300" b="0" dirty="0">
                <a:solidFill>
                  <a:schemeClr val="tx1"/>
                </a:solidFill>
              </a:rPr>
              <a:t>)</a:t>
            </a:r>
          </a:p>
          <a:p>
            <a:pPr>
              <a:spcAft>
                <a:spcPts val="0"/>
              </a:spcAft>
            </a:pPr>
            <a:r>
              <a:rPr lang="pl-PL" sz="1300" dirty="0">
                <a:solidFill>
                  <a:schemeClr val="tx1"/>
                </a:solidFill>
              </a:rPr>
              <a:t>Rozproszenie informacji </a:t>
            </a:r>
            <a:r>
              <a:rPr lang="pl-PL" sz="1300" b="0" dirty="0">
                <a:solidFill>
                  <a:schemeClr val="tx1"/>
                </a:solidFill>
              </a:rPr>
              <a:t>o ofercie dla </a:t>
            </a:r>
            <a:r>
              <a:rPr lang="pl-PL" sz="1300" b="0" dirty="0" err="1">
                <a:solidFill>
                  <a:schemeClr val="tx1"/>
                </a:solidFill>
              </a:rPr>
              <a:t>MŚP</a:t>
            </a:r>
            <a:r>
              <a:rPr lang="pl-PL" sz="1300" b="0" dirty="0">
                <a:solidFill>
                  <a:schemeClr val="tx1"/>
                </a:solidFill>
              </a:rPr>
              <a:t> w ramach </a:t>
            </a:r>
            <a:r>
              <a:rPr lang="pl-PL" sz="1300" b="0" dirty="0" err="1">
                <a:solidFill>
                  <a:schemeClr val="tx1"/>
                </a:solidFill>
              </a:rPr>
              <a:t>FEdKP</a:t>
            </a:r>
            <a:r>
              <a:rPr lang="pl-PL" sz="1300" b="0" dirty="0">
                <a:solidFill>
                  <a:schemeClr val="tx1"/>
                </a:solidFill>
              </a:rPr>
              <a:t> 2021-2027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1227A0A-B40C-C49F-412B-4713EF2C0E45}"/>
              </a:ext>
            </a:extLst>
          </p:cNvPr>
          <p:cNvSpPr txBox="1"/>
          <p:nvPr/>
        </p:nvSpPr>
        <p:spPr>
          <a:xfrm>
            <a:off x="197287" y="3406949"/>
            <a:ext cx="3929301" cy="3069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1400" b="1"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r>
              <a:rPr lang="pl-PL" dirty="0">
                <a:solidFill>
                  <a:schemeClr val="tx2"/>
                </a:solidFill>
              </a:rPr>
              <a:t>Postulowane rozwiązania:</a:t>
            </a:r>
          </a:p>
        </p:txBody>
      </p:sp>
      <p:graphicFrame>
        <p:nvGraphicFramePr>
          <p:cNvPr id="9" name="Diagram 8" descr="Utworzenie jednego, łatwo dostępnego punktu informacji (np. portal lub wyszukiwarka) prezentującego w sposób spójny całą ofertę skierowaną do przedsiębiorców w ramach FEdKP 2021-2027&#10;">
            <a:extLst>
              <a:ext uri="{FF2B5EF4-FFF2-40B4-BE49-F238E27FC236}">
                <a16:creationId xmlns:a16="http://schemas.microsoft.com/office/drawing/2014/main" id="{233E757D-E7E2-29FC-4DDB-ED79E90480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7616575"/>
              </p:ext>
            </p:extLst>
          </p:nvPr>
        </p:nvGraphicFramePr>
        <p:xfrm>
          <a:off x="-684584" y="3723878"/>
          <a:ext cx="5687364" cy="1259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17C0682B-B8C4-B69D-6F76-B4D3B10CA030}"/>
              </a:ext>
            </a:extLst>
          </p:cNvPr>
          <p:cNvSpPr txBox="1"/>
          <p:nvPr/>
        </p:nvSpPr>
        <p:spPr>
          <a:xfrm>
            <a:off x="4754724" y="4775563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Źródło: badanie ilościowe wśród wnioskodawców </a:t>
            </a:r>
            <a:r>
              <a:rPr lang="pl-PL" sz="10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FEdKP</a:t>
            </a:r>
            <a:r>
              <a:rPr lang="pl-PL" sz="1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2021-2027, n=104.</a:t>
            </a:r>
            <a:endParaRPr lang="pl-PL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667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D21E-3B0C-F24F-8223-9285F0CBD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0F67B79-93DB-8211-92D6-2C6ED1E7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219" y="244827"/>
            <a:ext cx="7389546" cy="734818"/>
          </a:xfrm>
        </p:spPr>
        <p:txBody>
          <a:bodyPr/>
          <a:lstStyle/>
          <a:p>
            <a:r>
              <a:rPr lang="pl-PL" dirty="0"/>
              <a:t>Inne czynniki wpływające na skuteczność naborów (2)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9D3259E-11CA-D60C-5163-99BF0EB53E0D}"/>
              </a:ext>
            </a:extLst>
          </p:cNvPr>
          <p:cNvSpPr txBox="1"/>
          <p:nvPr/>
        </p:nvSpPr>
        <p:spPr>
          <a:xfrm>
            <a:off x="179512" y="771351"/>
            <a:ext cx="3816424" cy="40495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defRPr>
            </a:lvl1pPr>
          </a:lstStyle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dirty="0"/>
              <a:t>Niedostateczny potencjał aplikacyjny wnioskodawców – mniejszych gmin 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dirty="0"/>
              <a:t>Zbyt mało proaktywna komunikacja z potencjalnymi wnioskodawcami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dirty="0"/>
              <a:t>Brak/opóźnione publikowanie </a:t>
            </a:r>
            <a:r>
              <a:rPr lang="pl-PL" dirty="0" err="1"/>
              <a:t>FAQ</a:t>
            </a:r>
            <a:endParaRPr lang="pl-PL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dirty="0"/>
              <a:t>Rozbudowane dokumentacje naborów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dirty="0"/>
              <a:t>Zbyt techniczny charakter instrukcji wypełnienia </a:t>
            </a:r>
            <a:r>
              <a:rPr lang="pl-PL" dirty="0" err="1"/>
              <a:t>WoD</a:t>
            </a:r>
            <a:endParaRPr lang="pl-PL" dirty="0"/>
          </a:p>
        </p:txBody>
      </p:sp>
      <p:graphicFrame>
        <p:nvGraphicFramePr>
          <p:cNvPr id="6" name="Diagram 5" descr="Postulat większej liczby szkoleń i bardziej zindywidualizowanego wsparcia (szkolenia dla każdego naboru, szkolenia ad hoc, konsultacje)&#10;Więcej bardziej proaktywnych i zróżnicowanych kanałów komunikacji z potencjalnymi wnioskodawcami (newslettery, powiadomienia SMS, social media)&#10;Zweryfikowanie „ścieżki” opracowywania odpowiedzi w strukturze IZ i identyfikacja możliwych usprawnień&#10;W przypadku wprowadzenia zmian w regulaminie lub załącznikach - wyraźne oznaczanie zmian w treści dokumentu (komunikat o zmianach nie wystarczy)&#10;Rozbudowanie merytorycznej części instrukcji wypełniania wniosku o dofinansowanie (EFRR, EFS+)&#10;">
            <a:extLst>
              <a:ext uri="{FF2B5EF4-FFF2-40B4-BE49-F238E27FC236}">
                <a16:creationId xmlns:a16="http://schemas.microsoft.com/office/drawing/2014/main" id="{65BEE9E7-A8F3-9D6D-E61E-92DD3B7E90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3214299"/>
              </p:ext>
            </p:extLst>
          </p:nvPr>
        </p:nvGraphicFramePr>
        <p:xfrm>
          <a:off x="2915816" y="699542"/>
          <a:ext cx="6912768" cy="4199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0607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D64A2-7810-F173-3E75-00B739888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6D0A6FC-8BD8-1C54-E121-4B489DDCE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5249" y="2088940"/>
            <a:ext cx="6773550" cy="113088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pl-PL" sz="2800" dirty="0"/>
              <a:t>Dziękuję!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AC6E6810-9804-FA84-8506-65A9FE660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5259" y="3579862"/>
            <a:ext cx="6773483" cy="462854"/>
          </a:xfrm>
        </p:spPr>
        <p:txBody>
          <a:bodyPr>
            <a:normAutofit/>
          </a:bodyPr>
          <a:lstStyle/>
          <a:p>
            <a:r>
              <a:rPr lang="pl-PL" sz="1600" dirty="0">
                <a:solidFill>
                  <a:schemeClr val="accent1"/>
                </a:solidFill>
              </a:rPr>
              <a:t>Prezentacja podsumowująca wyniki badania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07798CB-C857-C55F-D4EC-8E3C2DC7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385F5-A64F-428D-9CAC-5D502640F501}" type="datetime1">
              <a:rPr lang="pl-PL" smtClean="0"/>
              <a:t>06.10.2025</a:t>
            </a:fld>
            <a:endParaRPr lang="pl-PL" dirty="0"/>
          </a:p>
        </p:txBody>
      </p:sp>
      <p:pic>
        <p:nvPicPr>
          <p:cNvPr id="4" name="Obraz 3" descr="Logotypy Funduszy Europejskich dla Kujaw i Pomorza, Rzeczypospolitej Polskiej, Unii Europejskiej oraz Samorządu Województwa Kujawsko-Pomorskiego – oznaczenie współfinansowania projektu ze środków UE">
            <a:extLst>
              <a:ext uri="{FF2B5EF4-FFF2-40B4-BE49-F238E27FC236}">
                <a16:creationId xmlns:a16="http://schemas.microsoft.com/office/drawing/2014/main" id="{579DE449-3196-0B83-075E-C79FC61939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14" y="4322130"/>
            <a:ext cx="8644372" cy="821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Logo firmy Evalu – ciemnoszary napis „evalu” na białym tle, otoczony z lewej dolnej i prawej górnej strony zielonymi nawiasami kątowymi">
            <a:extLst>
              <a:ext uri="{FF2B5EF4-FFF2-40B4-BE49-F238E27FC236}">
                <a16:creationId xmlns:a16="http://schemas.microsoft.com/office/drawing/2014/main" id="{32AA6E91-5FDA-3CE7-CF96-1C52AB9B6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280" y="94653"/>
            <a:ext cx="1991410" cy="8919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80720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1067</TotalTime>
  <Words>1455</Words>
  <Application>Microsoft Office PowerPoint</Application>
  <PresentationFormat>Pokaz na ekranie (16:9)</PresentationFormat>
  <Paragraphs>124</Paragraphs>
  <Slides>11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Open Sans</vt:lpstr>
      <vt:lpstr>Tahoma</vt:lpstr>
      <vt:lpstr>Motyw pakietu Office</vt:lpstr>
      <vt:lpstr>Ocena zainteresowania naborami  FEdKP 2021-2027</vt:lpstr>
      <vt:lpstr>Cele badania</vt:lpstr>
      <vt:lpstr>Charakterystyka 47 naborów</vt:lpstr>
      <vt:lpstr>Wpływ specyfiki polityki terytorialnej na skuteczność naborów</vt:lpstr>
      <vt:lpstr>Wpływ specyfiki polityki terytorialnej na skuteczność naborów (2)</vt:lpstr>
      <vt:lpstr>xx</vt:lpstr>
      <vt:lpstr>Wpływ specyfiki polityki terytorialnej na skuteczność naborów (4)</vt:lpstr>
      <vt:lpstr>Wpływ niekonkurencyjnego sposobu wyboru projektów na nabory</vt:lpstr>
      <vt:lpstr>Inne czynniki wpływające na skuteczność naborów (1)</vt:lpstr>
      <vt:lpstr>Inne czynniki wpływające na skuteczność naborów (2)</vt:lpstr>
      <vt:lpstr>Dziękuję!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Agnieszka Śnieżek</cp:lastModifiedBy>
  <cp:revision>79</cp:revision>
  <dcterms:created xsi:type="dcterms:W3CDTF">2022-06-22T09:40:44Z</dcterms:created>
  <dcterms:modified xsi:type="dcterms:W3CDTF">2025-10-06T12:11:26Z</dcterms:modified>
</cp:coreProperties>
</file>