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9"/>
  </p:notesMasterIdLst>
  <p:sldIdLst>
    <p:sldId id="2608" r:id="rId2"/>
    <p:sldId id="2607" r:id="rId3"/>
    <p:sldId id="2616" r:id="rId4"/>
    <p:sldId id="2623" r:id="rId5"/>
    <p:sldId id="2625" r:id="rId6"/>
    <p:sldId id="2611" r:id="rId7"/>
    <p:sldId id="2617" r:id="rId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5EAF1B-9FE4-C3CA-5B33-33B16A888DBF}" name="Małgorzata Kleemann" initials="MK" userId="S-1-5-21-2619306676-2800222060-3362172700-11622" providerId="AD"/>
  <p188:author id="{00E03D3E-E5B8-D56F-46C9-56F87288252F}" name="Anna Głuszek" initials="AG" userId="28c6fadd772e9a04" providerId="Windows Live"/>
  <p188:author id="{7EC01781-64BC-7A74-5948-F6AE048F53BC}" name="Agnieszka Jóźwiak" initials="AJ" userId="S-1-5-21-2619306676-2800222060-3362172700-385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26.08.2025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C507C-8A59-4616-9AEF-C16FCD2E3764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0585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00117-E2E7-FCF2-C64F-51F351AD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E93A67E-7496-C40D-B874-EA5B3D79F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BC573D9-F180-B122-0B2C-45D212ED2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C749FE2-71FB-9A6A-A86E-154F9F58D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C507C-8A59-4616-9AEF-C16FCD2E3764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482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7EAAB-2E92-E346-824F-0863B2FF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8C330C9-A0AB-8E30-A7F8-05B32A55D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7DEFF23-C481-B591-C741-2DCEDA06D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7E4E6A-01CB-6C85-7AD9-9F84C7210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C507C-8A59-4616-9AEF-C16FCD2E3764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5763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26.08.2025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26.08.2025</a:t>
            </a:fld>
            <a:endParaRPr lang="pl-PL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26.08.2025</a:t>
            </a:fld>
            <a:endParaRPr lang="pl-PL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err="1"/>
              <a:t>Lorem</a:t>
            </a:r>
            <a:r>
              <a:rPr lang="pl-PL"/>
              <a:t> </a:t>
            </a:r>
            <a:r>
              <a:rPr lang="pl-PL" err="1"/>
              <a:t>aspernatur</a:t>
            </a:r>
            <a:r>
              <a:rPr lang="pl-PL"/>
              <a:t> </a:t>
            </a:r>
            <a:r>
              <a:rPr lang="pl-PL" err="1"/>
              <a:t>quaim</a:t>
            </a:r>
            <a:r>
              <a:rPr lang="pl-PL"/>
              <a:t> </a:t>
            </a:r>
          </a:p>
          <a:p>
            <a:r>
              <a:rPr lang="pl-PL" err="1"/>
              <a:t>Ut</a:t>
            </a:r>
            <a:r>
              <a:rPr lang="pl-PL"/>
              <a:t> </a:t>
            </a:r>
            <a:r>
              <a:rPr lang="pl-PL" err="1"/>
              <a:t>enim</a:t>
            </a:r>
            <a:r>
              <a:rPr lang="pl-PL"/>
              <a:t> od minima </a:t>
            </a:r>
            <a:r>
              <a:rPr lang="pl-PL" err="1"/>
              <a:t>veniam</a:t>
            </a:r>
            <a:r>
              <a:rPr lang="pl-PL"/>
              <a:t> </a:t>
            </a:r>
            <a:r>
              <a:rPr lang="pl-PL" err="1"/>
              <a:t>quis</a:t>
            </a:r>
            <a:r>
              <a:rPr lang="pl-PL"/>
              <a:t> </a:t>
            </a:r>
            <a:endParaRPr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/>
              <a:t>Urząd Marszałkowski Województwa Kujawsko-Pomorskiego w Toruniu   |   Departament Rozwoju Regionalnego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  <a:endParaRPr lang="en-US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</p:sldLayoutIdLst>
  <p:hf hdr="0" ftr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3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D89DD-C042-8695-E903-4568AA872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8C0814-6F7C-DFC9-27C7-D9961D0FE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91" y="2449243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latin typeface="Open Sans"/>
                <a:ea typeface="Open Sans"/>
                <a:cs typeface="Open Sans"/>
              </a:rPr>
              <a:t>Projekty cyfrowe</a:t>
            </a:r>
            <a:endParaRPr lang="pl-PL" sz="4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373585B-F18D-3605-A36C-45D2FB7FD4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529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32F087-F605-5ABB-BDC7-CB96E7EE4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Ogólna informacja o projektach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362472-1693-3623-135A-2A9E12587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106" y="2064443"/>
            <a:ext cx="9852729" cy="3121918"/>
          </a:xfrm>
        </p:spPr>
        <p:txBody>
          <a:bodyPr>
            <a:noAutofit/>
          </a:bodyPr>
          <a:lstStyle/>
          <a:p>
            <a:pPr algn="l"/>
            <a:r>
              <a:rPr lang="pl-PL" sz="1800" dirty="0"/>
              <a:t>W ramach Programu Regionalnego: </a:t>
            </a:r>
            <a:r>
              <a:rPr lang="pl-PL" sz="1800" b="0" i="0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Fundusze Europejskie dla Kujaw i Pomorza na lata 2021-2027 (01.02 Cyfrowy Region), </a:t>
            </a:r>
            <a:r>
              <a:rPr lang="pl-PL" sz="1800" dirty="0"/>
              <a:t>Departament Cyfryzacji planuje zrealizować w trybie niekonkurencyjnym 3 projekty partnerskie. Będą to projekty w obszarze: zdrowia, kultury </a:t>
            </a:r>
            <a:br>
              <a:rPr lang="pl-PL" sz="1800" dirty="0"/>
            </a:br>
            <a:r>
              <a:rPr lang="pl-PL" sz="1800" dirty="0"/>
              <a:t>i administracji.</a:t>
            </a:r>
          </a:p>
          <a:p>
            <a:pPr marL="0" indent="0" algn="l">
              <a:buNone/>
            </a:pPr>
            <a:endParaRPr lang="pl-PL" sz="1800" dirty="0"/>
          </a:p>
          <a:p>
            <a:pPr marL="228600"/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Zgodnie z aktualnym harmonogramem, termin naboru to:</a:t>
            </a:r>
          </a:p>
          <a:p>
            <a:pPr marL="685802" lvl="1"/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.06.2025 r. -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.10.2025 r. dla projektu „Kultura w zasięgu 3.0” </a:t>
            </a:r>
          </a:p>
          <a:p>
            <a:pPr marL="685802" lvl="1"/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.06.2025 r. –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.10.2025 r. dla projektu „Infostrada Kujaw i Pomorza 3.0”</a:t>
            </a:r>
          </a:p>
          <a:p>
            <a:pPr marL="685802" lvl="1"/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lang="pl-PL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5.11.2025 r. - 05.12.2025 r. dla projektu „Kujawsko-Pomorskie e-Zdrowie 3.0</a:t>
            </a:r>
          </a:p>
          <a:p>
            <a:pPr marL="457200" lvl="1" indent="0">
              <a:buNone/>
            </a:pPr>
            <a:endParaRPr lang="pl-PL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0975" lvl="1" indent="-180975"/>
            <a:r>
              <a:rPr lang="pl-PL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700" b="0" i="0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Planowany termin zakończenia realizacji projektów: do </a:t>
            </a:r>
            <a:r>
              <a:rPr lang="pl-PL" sz="17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października/listopada</a:t>
            </a:r>
            <a:r>
              <a:rPr lang="pl-PL" sz="1700" b="0" i="0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7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2028 (zdrowie)</a:t>
            </a:r>
            <a:endParaRPr lang="pl-PL" sz="17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endParaRPr lang="pl-PL" sz="1800" b="0" i="0" u="none" strike="noStrike" baseline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C666C13-0253-DDB4-AE67-2880766C7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31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F07F1-9B1F-48A2-2AE5-665A44D1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854" y="326438"/>
            <a:ext cx="9852728" cy="653172"/>
          </a:xfrm>
        </p:spPr>
        <p:txBody>
          <a:bodyPr/>
          <a:lstStyle/>
          <a:p>
            <a:r>
              <a:rPr lang="pl-PL"/>
              <a:t>Uzasadnienie dla trybu niekonkurencyjnego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0C2188-2008-9BBD-41A3-A0E2A5DDF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418" y="1103870"/>
            <a:ext cx="10165411" cy="4777946"/>
          </a:xfrm>
        </p:spPr>
        <p:txBody>
          <a:bodyPr vert="horz" lIns="0" tIns="0" rIns="0" bIns="0" rtlCol="0" anchor="t">
            <a:noAutofit/>
          </a:bodyPr>
          <a:lstStyle/>
          <a:p>
            <a:pPr marL="228600" indent="-228600"/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Projekty mają strategiczne znaczenie dla regionu, co wynika ze Strategii rozwoju województwa do 2030 roku – Strategia Przyspieszenia 2030+. Projekty zostały wpisane do Wykazu projektów kluczowych Strategii pod numerami: </a:t>
            </a:r>
            <a:endParaRPr lang="en-US" dirty="0">
              <a:latin typeface="Open Sans"/>
              <a:ea typeface="Open Sans"/>
              <a:cs typeface="Open Sans"/>
            </a:endParaRPr>
          </a:p>
          <a:p>
            <a:pPr marL="685800" lvl="1" indent="-228600"/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215 dla projektu „Kultura w zasięgu 3.0”</a:t>
            </a:r>
          </a:p>
          <a:p>
            <a:pPr marL="685800" lvl="1" indent="-228600"/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404 i 504 dla projektu „Infostrada Kujaw i Pomorza 3.0” </a:t>
            </a:r>
          </a:p>
          <a:p>
            <a:pPr marL="685800" lvl="1" indent="-228600"/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206 dla projektu </a:t>
            </a:r>
            <a:r>
              <a:rPr lang="pl-PL" sz="1600" dirty="0">
                <a:latin typeface="Open Sans"/>
                <a:ea typeface="Open Sans"/>
                <a:cs typeface="Open Sans"/>
              </a:rPr>
              <a:t>„</a:t>
            </a:r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Kujawsko-Pomorskie e-Zdrowia 3.0” </a:t>
            </a:r>
          </a:p>
          <a:p>
            <a:pPr marL="228600" indent="-228600"/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Ponadto projekty zostały zgłoszone w odpowiedzi na zaproszenie Zarządu Województwa Kujawsko-Pomorskiego do składania propozycji projektów do wyboru w trybie niekonkurencyjnym, w tym projektów o znaczeniu strategicznym do realizacji w ramach Programu Regionalnego: Fundusze Europejskie dla Kujaw i Pomorza 2021-2027 z dnia 02.11.2021 r. W wyniku przeprowadzonej weryfikacji, ww. </a:t>
            </a:r>
            <a:r>
              <a:rPr lang="pl-PL" sz="1600" dirty="0">
                <a:latin typeface="Open Sans"/>
                <a:ea typeface="Open Sans"/>
                <a:cs typeface="Open Sans"/>
              </a:rPr>
              <a:t>przedsięwzięcia uzyskały </a:t>
            </a:r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pozytywną ocenę i </a:t>
            </a:r>
            <a:r>
              <a:rPr lang="pl-PL" sz="1600" dirty="0">
                <a:latin typeface="Open Sans"/>
                <a:ea typeface="Open Sans"/>
                <a:cs typeface="Open Sans"/>
              </a:rPr>
              <a:t>zostały </a:t>
            </a:r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wpisane na Listę projektów proponowanych do wyboru w trybie niekonkurencyjnym w ramach programu regionalnego Fundusze Europejskie dla Kujaw </a:t>
            </a:r>
            <a:br>
              <a:rPr lang="pl-PL" sz="1600" dirty="0">
                <a:latin typeface="Open Sans"/>
                <a:ea typeface="Open Sans"/>
                <a:cs typeface="Open Sans"/>
              </a:rPr>
            </a:br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i Pomorza na lata 2021-2027 przyjętą uchwałą Nr 9/328/22 Zarządu Województwa Kujawsko-Pomorskiego z dnia 9 marca 2022 r., a następnie do Harmonogramu naborów wniosków </a:t>
            </a:r>
            <a:br>
              <a:rPr lang="pl-PL" sz="1600" dirty="0">
                <a:latin typeface="Open Sans"/>
                <a:ea typeface="Open Sans"/>
                <a:cs typeface="Open Sans"/>
              </a:rPr>
            </a:br>
            <a:r>
              <a:rPr lang="pl-PL" sz="1600" dirty="0">
                <a:effectLst/>
                <a:latin typeface="Open Sans"/>
                <a:ea typeface="Open Sans"/>
                <a:cs typeface="Open Sans"/>
              </a:rPr>
              <a:t>o dofinansowanie w programie Fundusze Europejskie dla Kujaw i Pomorza 2021-2027.</a:t>
            </a:r>
            <a:r>
              <a:rPr lang="pl-PL" sz="1600" dirty="0">
                <a:latin typeface="Open Sans"/>
                <a:ea typeface="Open Sans"/>
                <a:cs typeface="Open Sans"/>
              </a:rPr>
              <a:t> </a:t>
            </a:r>
          </a:p>
          <a:p>
            <a:pPr marL="228600" indent="-228600"/>
            <a:endParaRPr lang="pl-PL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E9886C1-0D27-1B06-E78E-39A90D595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9678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E30D2-803D-3B4D-97E9-0C35BF327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055768-B2CD-8B37-EDEF-686FE94C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112639"/>
            <a:ext cx="9852728" cy="427598"/>
          </a:xfrm>
        </p:spPr>
        <p:txBody>
          <a:bodyPr>
            <a:noAutofit/>
          </a:bodyPr>
          <a:lstStyle/>
          <a:p>
            <a:r>
              <a:rPr lang="pl-PL" sz="2000" dirty="0"/>
              <a:t>Kujawsko-Pomorskie e-Zdrowie 3.0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3FD681-B362-60EF-E125-D42DDA524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91" y="1202724"/>
            <a:ext cx="10001010" cy="504111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l-PL" sz="1600" b="1">
                <a:latin typeface="Open Sans"/>
                <a:ea typeface="Open Sans"/>
                <a:cs typeface="Open Sans"/>
              </a:rPr>
              <a:t>Budżet całego przedsięwzięcia</a:t>
            </a:r>
            <a:endParaRPr lang="pl-PL" sz="1600" b="1" dirty="0">
              <a:latin typeface="Open Sans"/>
              <a:ea typeface="Open Sans"/>
              <a:cs typeface="Open Sans"/>
            </a:endParaRP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Budżet projektu: 27,1 mln zł, 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Dofinansowanie z UE: 23,0 mln zł </a:t>
            </a:r>
          </a:p>
          <a:p>
            <a:pPr marL="685800" lvl="1" indent="-228600"/>
            <a:r>
              <a:rPr lang="pl-PL" sz="1600" dirty="0">
                <a:latin typeface="Open Sans"/>
                <a:ea typeface="Open Sans"/>
                <a:cs typeface="Open Sans"/>
              </a:rPr>
              <a:t>Wkład własny: 4,06 mln</a:t>
            </a:r>
          </a:p>
          <a:p>
            <a:pPr marL="0" lvl="1" indent="0"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</a:rPr>
              <a:t>Partnerzy</a:t>
            </a:r>
          </a:p>
          <a:p>
            <a:pPr lvl="1"/>
            <a:r>
              <a:rPr lang="pl-PL" sz="1600" dirty="0"/>
              <a:t>Minimum 10 jednostek ochrony zdrowia oraz </a:t>
            </a:r>
            <a:r>
              <a:rPr lang="pl-PL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Województwo Kujawsko-Pomorskie</a:t>
            </a:r>
            <a:endParaRPr lang="pl-PL" sz="1600" dirty="0"/>
          </a:p>
          <a:p>
            <a:pPr lvl="1"/>
            <a:r>
              <a:rPr lang="pl-PL" sz="1600" dirty="0"/>
              <a:t>Będą to: 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Szpitale wojewódzkie i uniwersyteckie oraz Wojewódzkie Ośrodki Medycyny Pracy</a:t>
            </a:r>
            <a:endParaRPr lang="pl-PL" sz="1600" b="1" dirty="0"/>
          </a:p>
          <a:p>
            <a:pPr marL="0" lvl="1" indent="0">
              <a:buNone/>
            </a:pPr>
            <a:r>
              <a:rPr lang="pl-PL" sz="1600" b="1" dirty="0">
                <a:latin typeface="Open Sans"/>
                <a:ea typeface="Open Sans"/>
                <a:cs typeface="Open Sans"/>
              </a:rPr>
              <a:t>Propozycja głównych zadań</a:t>
            </a:r>
          </a:p>
          <a:p>
            <a:pPr lvl="1"/>
            <a:r>
              <a:rPr lang="pl-PL" sz="1600" dirty="0"/>
              <a:t>Uruchomienie platformy profilaktyki zdrowotnej dla mieszkańców</a:t>
            </a:r>
          </a:p>
          <a:p>
            <a:pPr lvl="1"/>
            <a:r>
              <a:rPr lang="pl-PL" sz="1600" dirty="0"/>
              <a:t>Integracja systemów dziedzinowych w szpitalach w celu utworzenia e-usług</a:t>
            </a:r>
          </a:p>
          <a:p>
            <a:pPr lvl="1"/>
            <a:r>
              <a:rPr lang="pl-PL" sz="1600" dirty="0"/>
              <a:t>Uruchomienie narzędzia BI do analizy sprawozdań finansowych oraz danych szpitali</a:t>
            </a:r>
          </a:p>
          <a:p>
            <a:pPr lvl="1"/>
            <a:r>
              <a:rPr lang="pl-PL" sz="1600" dirty="0"/>
              <a:t>Podniesienie poziomu bezpieczeństwa infrastruktury IT oraz danych w szpitalach</a:t>
            </a:r>
          </a:p>
          <a:p>
            <a:pPr marL="0" indent="0">
              <a:buNone/>
            </a:pPr>
            <a:endParaRPr lang="pl-PL" sz="1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95D0F0F-F45B-81BB-A7E1-8C7DC2CB2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203567A-D6D0-134F-0D95-91C0719260FF}"/>
              </a:ext>
            </a:extLst>
          </p:cNvPr>
          <p:cNvSpPr txBox="1"/>
          <p:nvPr/>
        </p:nvSpPr>
        <p:spPr>
          <a:xfrm>
            <a:off x="1175691" y="540237"/>
            <a:ext cx="9852728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jest kolejną edycją działań podejmowanych w zakresie transformacji cyfrowej jednostek ochrony zdrowia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69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E74F2-2E01-A361-E945-1DC9164CF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2D2A57-517C-62DE-E20E-25130F838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112639"/>
            <a:ext cx="9852728" cy="427598"/>
          </a:xfrm>
        </p:spPr>
        <p:txBody>
          <a:bodyPr>
            <a:noAutofit/>
          </a:bodyPr>
          <a:lstStyle/>
          <a:p>
            <a:r>
              <a:rPr lang="pl-PL" sz="2000" dirty="0"/>
              <a:t>Kujawsko-Pomorskie e-Zdrowie 3.0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5E25C5-3CBD-219E-52CF-CEEA7D80E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91" y="941294"/>
            <a:ext cx="10164662" cy="5302543"/>
          </a:xfrm>
        </p:spPr>
        <p:txBody>
          <a:bodyPr vert="horz" lIns="0" tIns="0" rIns="0" bIns="0" rtlCol="0" anchor="t">
            <a:noAutofit/>
          </a:bodyPr>
          <a:lstStyle/>
          <a:p>
            <a:pPr marL="685800" lvl="1" indent="-228600"/>
            <a:r>
              <a:rPr lang="pl-PL" dirty="0"/>
              <a:t>Dostępna alokacja w działaniu FEKP.01.02 – „Cyfrowy Region” dla naboru e-Zdrowie:</a:t>
            </a:r>
          </a:p>
          <a:p>
            <a:pPr marL="457200" lvl="1" indent="0">
              <a:buNone/>
            </a:pPr>
            <a:r>
              <a:rPr lang="pl-PL" dirty="0"/>
              <a:t> </a:t>
            </a:r>
            <a:r>
              <a:rPr lang="pl-PL" b="1" dirty="0"/>
              <a:t>27 076 249,62 zł</a:t>
            </a:r>
          </a:p>
          <a:p>
            <a:pPr marL="457200" lvl="1" indent="0">
              <a:buNone/>
            </a:pPr>
            <a:endParaRPr lang="pl-PL" b="1" dirty="0"/>
          </a:p>
          <a:p>
            <a:pPr marL="685800" lvl="1" indent="-228600"/>
            <a:r>
              <a:rPr lang="pl-PL" dirty="0"/>
              <a:t>Wariant realizacyjny – podział na dwa etapy:</a:t>
            </a:r>
          </a:p>
          <a:p>
            <a:pPr marL="457200" lvl="1" indent="0">
              <a:buNone/>
            </a:pPr>
            <a:r>
              <a:rPr lang="pl-PL" b="1" dirty="0"/>
              <a:t>ETAP 1</a:t>
            </a:r>
            <a:r>
              <a:rPr lang="pl-PL" dirty="0"/>
              <a:t> (realizowany w ramach dostępnej alokacji): Lider + 4 partnerów (jednostki gotowe do wdrożenia)</a:t>
            </a:r>
          </a:p>
          <a:p>
            <a:pPr marL="457200" lvl="1" indent="0">
              <a:buNone/>
            </a:pPr>
            <a:r>
              <a:rPr lang="pl-PL" dirty="0"/>
              <a:t>Całkowity koszt: </a:t>
            </a:r>
            <a:r>
              <a:rPr lang="pl-PL" b="1" dirty="0"/>
              <a:t>23 901 945,87 zł </a:t>
            </a:r>
            <a:r>
              <a:rPr lang="pl-PL" dirty="0"/>
              <a:t>– w tym: </a:t>
            </a:r>
            <a:r>
              <a:rPr lang="pl-PL" b="1" dirty="0"/>
              <a:t>EFRR: 20 316 653,98 zł, </a:t>
            </a:r>
            <a:r>
              <a:rPr lang="pl-PL" dirty="0"/>
              <a:t>wkład własny: </a:t>
            </a:r>
            <a:r>
              <a:rPr lang="pl-PL" b="1" dirty="0"/>
              <a:t>3 585 291,89 zł </a:t>
            </a:r>
          </a:p>
          <a:p>
            <a:pPr marL="457200" lvl="1" indent="0">
              <a:buNone/>
            </a:pPr>
            <a:endParaRPr lang="pl-PL" dirty="0"/>
          </a:p>
          <a:p>
            <a:pPr marL="457200" lvl="1" indent="0">
              <a:buNone/>
            </a:pPr>
            <a:r>
              <a:rPr lang="pl-PL" b="1" dirty="0"/>
              <a:t>ETAP 2</a:t>
            </a:r>
            <a:r>
              <a:rPr lang="pl-PL" dirty="0"/>
              <a:t> (planowany po rozstrzygnięciu konkursu dla jednostek ochrony zdrowia ogłoszonego z Krajowego Planu Odbudowy (Działanie D1.1.2): 6 partnerów</a:t>
            </a:r>
          </a:p>
          <a:p>
            <a:pPr marL="457200" lvl="1" indent="0">
              <a:buNone/>
            </a:pPr>
            <a:r>
              <a:rPr lang="pl-PL" dirty="0"/>
              <a:t>Pozostała kwota alokacji: </a:t>
            </a:r>
            <a:r>
              <a:rPr lang="pl-PL" b="1" dirty="0"/>
              <a:t>3 174 303,75 zł </a:t>
            </a:r>
            <a:r>
              <a:rPr lang="pl-PL" dirty="0"/>
              <a:t>– w tym: </a:t>
            </a:r>
            <a:r>
              <a:rPr lang="pl-PL" b="1" dirty="0"/>
              <a:t>EFRR: 2 698 158,18 zł, </a:t>
            </a:r>
            <a:r>
              <a:rPr lang="pl-PL" dirty="0"/>
              <a:t>wkład własny: </a:t>
            </a:r>
            <a:r>
              <a:rPr lang="pl-PL" b="1" dirty="0"/>
              <a:t>476 145,56 zł</a:t>
            </a:r>
            <a:endParaRPr lang="pl-PL" sz="1400" b="1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B5C84FD-96F4-5EF7-F717-B2FD7E087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15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1FDAF-E09A-3FC4-E287-B93F9A98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37B4FF-3F14-A6DF-661B-1B53DA52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112639"/>
            <a:ext cx="9852728" cy="427598"/>
          </a:xfrm>
        </p:spPr>
        <p:txBody>
          <a:bodyPr>
            <a:noAutofit/>
          </a:bodyPr>
          <a:lstStyle/>
          <a:p>
            <a:r>
              <a:rPr lang="pl-PL" sz="2000" dirty="0"/>
              <a:t>Kujawsko-Pomorskie e-Zdrowie 3.0 – wskaźniki projektu dla </a:t>
            </a:r>
            <a:r>
              <a:rPr lang="pl-PL" sz="2000"/>
              <a:t>etapu 1</a:t>
            </a: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A3705BA-3C34-6589-4AB8-F56F12583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CBCB3032-5878-C043-00C6-EC798308C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506212"/>
              </p:ext>
            </p:extLst>
          </p:nvPr>
        </p:nvGraphicFramePr>
        <p:xfrm>
          <a:off x="673582" y="697513"/>
          <a:ext cx="10424725" cy="562175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714206">
                  <a:extLst>
                    <a:ext uri="{9D8B030D-6E8A-4147-A177-3AD203B41FA5}">
                      <a16:colId xmlns:a16="http://schemas.microsoft.com/office/drawing/2014/main" val="2656917545"/>
                    </a:ext>
                  </a:extLst>
                </a:gridCol>
                <a:gridCol w="1515036">
                  <a:extLst>
                    <a:ext uri="{9D8B030D-6E8A-4147-A177-3AD203B41FA5}">
                      <a16:colId xmlns:a16="http://schemas.microsoft.com/office/drawing/2014/main" val="2352366082"/>
                    </a:ext>
                  </a:extLst>
                </a:gridCol>
                <a:gridCol w="1407458">
                  <a:extLst>
                    <a:ext uri="{9D8B030D-6E8A-4147-A177-3AD203B41FA5}">
                      <a16:colId xmlns:a16="http://schemas.microsoft.com/office/drawing/2014/main" val="1375607827"/>
                    </a:ext>
                  </a:extLst>
                </a:gridCol>
                <a:gridCol w="1317812">
                  <a:extLst>
                    <a:ext uri="{9D8B030D-6E8A-4147-A177-3AD203B41FA5}">
                      <a16:colId xmlns:a16="http://schemas.microsoft.com/office/drawing/2014/main" val="1109927984"/>
                    </a:ext>
                  </a:extLst>
                </a:gridCol>
                <a:gridCol w="1470213">
                  <a:extLst>
                    <a:ext uri="{9D8B030D-6E8A-4147-A177-3AD203B41FA5}">
                      <a16:colId xmlns:a16="http://schemas.microsoft.com/office/drawing/2014/main" val="3162546035"/>
                    </a:ext>
                  </a:extLst>
                </a:gridCol>
              </a:tblGrid>
              <a:tr h="360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Wskaźniki produktu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Jednostka pomiaru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Wartość bazowa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Wartość docelowa 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Rok osiągnięcia wartości docelowej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3403897276"/>
                  </a:ext>
                </a:extLst>
              </a:tr>
              <a:tr h="5457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29540" algn="l"/>
                        </a:tabLst>
                      </a:pPr>
                      <a:r>
                        <a:rPr lang="pl-PL" sz="1300" b="0" dirty="0">
                          <a:effectLst/>
                        </a:rPr>
                        <a:t>Instytucje publiczne otrzymujące wsparcie na opracowywanie usług, produktów i procesów cyfrowych.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Szt.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0,00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2028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3989735658"/>
                  </a:ext>
                </a:extLst>
              </a:tr>
              <a:tr h="5457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29540" algn="l"/>
                        </a:tabLst>
                      </a:pPr>
                      <a:r>
                        <a:rPr lang="pl-PL" sz="1300" b="0" dirty="0">
                          <a:effectLst/>
                        </a:rPr>
                        <a:t>Liczba podmiotów, które udostępniły informacje sektora publicznego/dane prywatne on-line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Szt.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0,00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2028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1088642540"/>
                  </a:ext>
                </a:extLst>
              </a:tr>
              <a:tr h="36021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29540" algn="l"/>
                        </a:tabLst>
                      </a:pPr>
                      <a:r>
                        <a:rPr lang="pl-PL" sz="1300" b="0" dirty="0">
                          <a:effectLst/>
                        </a:rPr>
                        <a:t>Liczba podmiotów wspartych w zakresie </a:t>
                      </a:r>
                      <a:r>
                        <a:rPr lang="pl-PL" sz="1300" b="0" dirty="0" err="1">
                          <a:effectLst/>
                        </a:rPr>
                        <a:t>Cyberbezpieczeństwa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Szt.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0,00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2028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1853605033"/>
                  </a:ext>
                </a:extLst>
              </a:tr>
              <a:tr h="5457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29540" algn="l"/>
                        </a:tabLst>
                      </a:pPr>
                      <a:r>
                        <a:rPr lang="pl-PL" sz="1300" b="0" dirty="0">
                          <a:effectLst/>
                        </a:rPr>
                        <a:t>Liczba podmiotów wspartych w zakresie rozwoju usług, produktów i procesów cyfrowych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Szt.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0,00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2028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598155904"/>
                  </a:ext>
                </a:extLst>
              </a:tr>
              <a:tr h="5457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29540" algn="l"/>
                        </a:tabLst>
                      </a:pPr>
                      <a:r>
                        <a:rPr lang="pl-PL" sz="1300" b="0" dirty="0">
                          <a:effectLst/>
                        </a:rPr>
                        <a:t>Liczba usług publicznych udostępnionych on-line o stopniu dojrzałości co najmniej 4 -transakcja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Szt.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0,00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0" dirty="0">
                          <a:effectLst/>
                        </a:rPr>
                        <a:t>2028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1360774600"/>
                  </a:ext>
                </a:extLst>
              </a:tr>
              <a:tr h="360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Wskaźniki rezultatu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1" dirty="0">
                          <a:solidFill>
                            <a:schemeClr val="bg1"/>
                          </a:solidFill>
                          <a:effectLst/>
                        </a:rPr>
                        <a:t>Jednostka pomiaru</a:t>
                      </a:r>
                      <a:endParaRPr lang="pl-PL" sz="13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1" dirty="0">
                          <a:solidFill>
                            <a:schemeClr val="bg1"/>
                          </a:solidFill>
                          <a:effectLst/>
                        </a:rPr>
                        <a:t>Wartość bazowa</a:t>
                      </a:r>
                      <a:endParaRPr lang="pl-PL" sz="13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1" dirty="0">
                          <a:solidFill>
                            <a:schemeClr val="bg1"/>
                          </a:solidFill>
                          <a:effectLst/>
                        </a:rPr>
                        <a:t>Wartość docelowa </a:t>
                      </a:r>
                      <a:endParaRPr lang="pl-PL" sz="13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b="1" dirty="0">
                          <a:solidFill>
                            <a:schemeClr val="bg1"/>
                          </a:solidFill>
                          <a:effectLst/>
                        </a:rPr>
                        <a:t>Rok osiągnięcia wartości docelowej</a:t>
                      </a:r>
                      <a:endParaRPr lang="pl-PL" sz="13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0880"/>
                  </a:ext>
                </a:extLst>
              </a:tr>
              <a:tr h="731310">
                <a:tc>
                  <a:txBody>
                    <a:bodyPr/>
                    <a:lstStyle/>
                    <a:p>
                      <a:pPr marL="0" marR="0" lvl="0" indent="0" algn="l" defTabSz="914406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l-PL" sz="1300" b="0" dirty="0">
                          <a:effectLst/>
                        </a:rPr>
                        <a:t>Użytkownicy nowych i zmodernizowanych publicznych e-usług, produktów i procesów cyfrowych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użytkownicy/</a:t>
                      </a:r>
                      <a:br>
                        <a:rPr lang="pl-PL" sz="1300" dirty="0">
                          <a:effectLst/>
                        </a:rPr>
                      </a:br>
                      <a:r>
                        <a:rPr lang="pl-PL" sz="1300" dirty="0">
                          <a:effectLst/>
                        </a:rPr>
                        <a:t>rok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300" b="0" dirty="0">
                          <a:effectLst/>
                        </a:rPr>
                        <a:t>0,00</a:t>
                      </a:r>
                      <a:endParaRPr lang="pl-PL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3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500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300" b="0" dirty="0">
                          <a:effectLst/>
                        </a:rPr>
                        <a:t>2029</a:t>
                      </a:r>
                      <a:endParaRPr lang="pl-PL" sz="13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401002119"/>
                  </a:ext>
                </a:extLst>
              </a:tr>
              <a:tr h="731310">
                <a:tc>
                  <a:txBody>
                    <a:bodyPr/>
                    <a:lstStyle/>
                    <a:p>
                      <a:pPr marL="0" marR="0" lvl="0" indent="0" algn="l" defTabSz="91440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>
                          <a:tab pos="129540" algn="l"/>
                        </a:tabLst>
                        <a:defRPr/>
                      </a:pPr>
                      <a:r>
                        <a:rPr lang="pl-PL" sz="1300" b="0" dirty="0">
                          <a:effectLst/>
                        </a:rPr>
                        <a:t>Liczba przedsięwzięć wpisujących się w regionalne inteligentne specjalizacje regionu - Cyfryzacja i usługi ICT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Szt.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0,00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2029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3956432761"/>
                  </a:ext>
                </a:extLst>
              </a:tr>
              <a:tr h="7313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129540" algn="l"/>
                        </a:tabLst>
                      </a:pPr>
                      <a:r>
                        <a:rPr lang="pl-PL" sz="1300" b="0" dirty="0">
                          <a:effectLst/>
                        </a:rPr>
                        <a:t>Liczba przedsięwzięć wpisujących się w regionalne inteligentne specjalizacje regionu – Zdrowie i turystyka zdrowotna</a:t>
                      </a:r>
                      <a:endParaRPr lang="pl-PL" sz="13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Szt.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0,00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1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300" dirty="0">
                          <a:effectLst/>
                        </a:rPr>
                        <a:t>2029</a:t>
                      </a:r>
                      <a:endParaRPr lang="pl-PL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0" marR="49670" marT="0" marB="0" anchor="ctr"/>
                </a:tc>
                <a:extLst>
                  <a:ext uri="{0D108BD9-81ED-4DB2-BD59-A6C34878D82A}">
                    <a16:rowId xmlns:a16="http://schemas.microsoft.com/office/drawing/2014/main" val="2937369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0759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977ADA-1B3B-6807-EFA1-C37CFD655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539" y="1794724"/>
            <a:ext cx="9852728" cy="979757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B3CAF78-00F5-D3BB-EFC6-2C50B1866B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865221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702</Words>
  <Application>Microsoft Office PowerPoint</Application>
  <PresentationFormat>Panoramiczny</PresentationFormat>
  <Paragraphs>102</Paragraphs>
  <Slides>7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Calibri</vt:lpstr>
      <vt:lpstr>Open Sans</vt:lpstr>
      <vt:lpstr>1_Motyw pakietu Office</vt:lpstr>
      <vt:lpstr>Projekty cyfrowe</vt:lpstr>
      <vt:lpstr>Ogólna informacja o projektach</vt:lpstr>
      <vt:lpstr>Uzasadnienie dla trybu niekonkurencyjnego</vt:lpstr>
      <vt:lpstr>Kujawsko-Pomorskie e-Zdrowie 3.0 </vt:lpstr>
      <vt:lpstr>Kujawsko-Pomorskie e-Zdrowie 3.0 </vt:lpstr>
      <vt:lpstr>Kujawsko-Pomorskie e-Zdrowie 3.0 – wskaźniki projektu dla etapu 1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Agnieszka Jóźwiak</cp:lastModifiedBy>
  <cp:revision>140</cp:revision>
  <cp:lastPrinted>2023-03-24T07:54:45Z</cp:lastPrinted>
  <dcterms:created xsi:type="dcterms:W3CDTF">2023-01-03T09:56:09Z</dcterms:created>
  <dcterms:modified xsi:type="dcterms:W3CDTF">2025-08-26T06:57:58Z</dcterms:modified>
</cp:coreProperties>
</file>