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28"/>
  </p:notesMasterIdLst>
  <p:sldIdLst>
    <p:sldId id="277" r:id="rId2"/>
    <p:sldId id="2834" r:id="rId3"/>
    <p:sldId id="2965" r:id="rId4"/>
    <p:sldId id="2914" r:id="rId5"/>
    <p:sldId id="2913" r:id="rId6"/>
    <p:sldId id="2917" r:id="rId7"/>
    <p:sldId id="2928" r:id="rId8"/>
    <p:sldId id="2962" r:id="rId9"/>
    <p:sldId id="2915" r:id="rId10"/>
    <p:sldId id="2935" r:id="rId11"/>
    <p:sldId id="2944" r:id="rId12"/>
    <p:sldId id="2941" r:id="rId13"/>
    <p:sldId id="2968" r:id="rId14"/>
    <p:sldId id="2970" r:id="rId15"/>
    <p:sldId id="2977" r:id="rId16"/>
    <p:sldId id="2971" r:id="rId17"/>
    <p:sldId id="2972" r:id="rId18"/>
    <p:sldId id="2973" r:id="rId19"/>
    <p:sldId id="2974" r:id="rId20"/>
    <p:sldId id="2961" r:id="rId21"/>
    <p:sldId id="2975" r:id="rId22"/>
    <p:sldId id="2963" r:id="rId23"/>
    <p:sldId id="2964" r:id="rId24"/>
    <p:sldId id="2976" r:id="rId25"/>
    <p:sldId id="2966" r:id="rId26"/>
    <p:sldId id="2580" r:id="rId27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E03D3E-E5B8-D56F-46C9-56F87288252F}" name="Anna Głuszek" initials="AG" userId="28c6fadd772e9a04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 Skubiszewska" initials="AS" lastIdx="1" clrIdx="0">
    <p:extLst>
      <p:ext uri="{19B8F6BF-5375-455C-9EA6-DF929625EA0E}">
        <p15:presenceInfo xmlns:p15="http://schemas.microsoft.com/office/powerpoint/2012/main" userId="S-1-5-21-2619306676-2800222060-3362172700-11654" providerId="AD"/>
      </p:ext>
    </p:extLst>
  </p:cmAuthor>
  <p:cmAuthor id="2" name="Dagmara Wend" initials="DW" lastIdx="2" clrIdx="1">
    <p:extLst>
      <p:ext uri="{19B8F6BF-5375-455C-9EA6-DF929625EA0E}">
        <p15:presenceInfo xmlns:p15="http://schemas.microsoft.com/office/powerpoint/2012/main" userId="S-1-5-21-2619306676-2800222060-3362172700-5365" providerId="AD"/>
      </p:ext>
    </p:extLst>
  </p:cmAuthor>
  <p:cmAuthor id="3" name="Joanna Zakrzewska" initials="JZ" lastIdx="4" clrIdx="2">
    <p:extLst>
      <p:ext uri="{19B8F6BF-5375-455C-9EA6-DF929625EA0E}">
        <p15:presenceInfo xmlns:p15="http://schemas.microsoft.com/office/powerpoint/2012/main" userId="Joanna Zakrzewska" providerId="None"/>
      </p:ext>
    </p:extLst>
  </p:cmAuthor>
  <p:cmAuthor id="4" name="Monika Białkowska-Klugiewicz" initials="MBK" lastIdx="1" clrIdx="3">
    <p:extLst>
      <p:ext uri="{19B8F6BF-5375-455C-9EA6-DF929625EA0E}">
        <p15:presenceInfo xmlns:p15="http://schemas.microsoft.com/office/powerpoint/2012/main" userId="S-1-5-21-2619306676-2800222060-3362172700-17615" providerId="AD"/>
      </p:ext>
    </p:extLst>
  </p:cmAuthor>
  <p:cmAuthor id="5" name="Anna Kacprzak" initials="AK" lastIdx="3" clrIdx="4">
    <p:extLst>
      <p:ext uri="{19B8F6BF-5375-455C-9EA6-DF929625EA0E}">
        <p15:presenceInfo xmlns:p15="http://schemas.microsoft.com/office/powerpoint/2012/main" userId="S-1-5-21-2619306676-2800222060-3362172700-55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2070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52" autoAdjust="0"/>
    <p:restoredTop sz="96247" autoAdjust="0"/>
  </p:normalViewPr>
  <p:slideViewPr>
    <p:cSldViewPr snapToGrid="0">
      <p:cViewPr varScale="1">
        <p:scale>
          <a:sx n="111" d="100"/>
          <a:sy n="111" d="100"/>
        </p:scale>
        <p:origin x="918" y="78"/>
      </p:cViewPr>
      <p:guideLst/>
    </p:cSldViewPr>
  </p:slideViewPr>
  <p:outlineViewPr>
    <p:cViewPr>
      <p:scale>
        <a:sx n="33" d="100"/>
        <a:sy n="33" d="100"/>
      </p:scale>
      <p:origin x="0" y="-1528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vr-store4\UMWKP\UMWKP_FE\FE%20Wsp&#243;lny\3_FEdKP_2021-2027\5_przegl&#261;d%20&#347;r&#243;dokresowy\00000_II%20etap%20przegl&#261;du%20&#347;r&#243;dokresowego\MTR_TABELE_ZMIAN\Przesuni&#281;cia_w_KI_po_spotkaniu_z_KE_i_MFiPR_01.12.2025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2974451988435516"/>
          <c:y val="9.564932092986235E-3"/>
          <c:w val="0.7935153045172979"/>
          <c:h val="0.9342716509403240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3399"/>
              </a:solidFill>
              <a:ln w="3175">
                <a:solidFill>
                  <a:srgbClr val="000000">
                    <a:lumMod val="50000"/>
                    <a:lumOff val="50000"/>
                  </a:srgb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2DF-4E3D-B9C0-E26A2C4842CE}"/>
              </c:ext>
            </c:extLst>
          </c:dPt>
          <c:dPt>
            <c:idx val="1"/>
            <c:invertIfNegative val="0"/>
            <c:bubble3D val="0"/>
            <c:spPr>
              <a:solidFill>
                <a:srgbClr val="003399">
                  <a:lumMod val="40000"/>
                  <a:lumOff val="6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D2DF-4E3D-B9C0-E26A2C4842CE}"/>
              </c:ext>
            </c:extLst>
          </c:dPt>
          <c:dLbls>
            <c:dLbl>
              <c:idx val="0"/>
              <c:spPr>
                <a:solidFill>
                  <a:srgbClr val="002073"/>
                </a:solidFill>
                <a:ln>
                  <a:solidFill>
                    <a:sysClr val="windowText" lastClr="000000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600" b="1" i="0" u="none" strike="noStrike" kern="1200" baseline="0">
                      <a:solidFill>
                        <a:schemeClr val="bg1"/>
                      </a:solidFill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D2DF-4E3D-B9C0-E26A2C4842CE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600" b="1" i="0" u="none" strike="noStrike" kern="1200" baseline="0">
                        <a:solidFill>
                          <a:schemeClr val="bg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defRPr>
                    </a:pPr>
                    <a:r>
                      <a:rPr lang="en-US" dirty="0"/>
                      <a:t>13,4%</a:t>
                    </a:r>
                  </a:p>
                </c:rich>
              </c:tx>
              <c:spPr>
                <a:solidFill>
                  <a:srgbClr val="003399">
                    <a:lumMod val="40000"/>
                    <a:lumOff val="60000"/>
                  </a:srgbClr>
                </a:solidFill>
                <a:ln>
                  <a:solidFill>
                    <a:sysClr val="windowText" lastClr="000000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600" b="1" i="0" u="none" strike="noStrike" kern="1200" baseline="0">
                      <a:solidFill>
                        <a:schemeClr val="bg1"/>
                      </a:solidFill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D2DF-4E3D-B9C0-E26A2C4842CE}"/>
                </c:ext>
              </c:extLst>
            </c:dLbl>
            <c:spPr>
              <a:noFill/>
              <a:ln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bg1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'FEdKP 30.09.2025'!$A$3:$A$5</c:f>
              <c:strCache>
                <c:ptCount val="2"/>
                <c:pt idx="0">
                  <c:v>kontraktacja</c:v>
                </c:pt>
                <c:pt idx="1">
                  <c:v>księgowanie wydatków</c:v>
                </c:pt>
              </c:strCache>
            </c:strRef>
          </c:cat>
          <c:val>
            <c:numRef>
              <c:f>'FEdKP 30.09.2025'!$B$3:$B$5</c:f>
              <c:numCache>
                <c:formatCode>0.00%</c:formatCode>
                <c:ptCount val="2"/>
                <c:pt idx="0" formatCode="0.0%">
                  <c:v>0.58279999999999998</c:v>
                </c:pt>
                <c:pt idx="1">
                  <c:v>0.13400000000000001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DF-4E3D-B9C0-E26A2C4842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3"/>
        <c:axId val="525578671"/>
        <c:axId val="525587311"/>
      </c:barChart>
      <c:catAx>
        <c:axId val="52557867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pPr>
            <a:endParaRPr lang="pl-PL"/>
          </a:p>
        </c:txPr>
        <c:crossAx val="525587311"/>
        <c:crosses val="autoZero"/>
        <c:auto val="1"/>
        <c:lblAlgn val="ctr"/>
        <c:lblOffset val="100"/>
        <c:noMultiLvlLbl val="0"/>
      </c:catAx>
      <c:valAx>
        <c:axId val="525587311"/>
        <c:scaling>
          <c:orientation val="minMax"/>
          <c:max val="1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pPr>
            <a:endParaRPr lang="pl-PL"/>
          </a:p>
        </c:txPr>
        <c:crossAx val="5255786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pPr>
      <a:endParaRPr lang="pl-PL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418963254593179E-2"/>
          <c:y val="2.5378373011944184E-2"/>
          <c:w val="0.84761329833770782"/>
          <c:h val="0.8367393096101558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bg1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'[Wykres w programie Microsoft PowerPoint]FEdKP 30.09.2025'!$E$43:$E$51</c:f>
              <c:strCache>
                <c:ptCount val="9"/>
                <c:pt idx="0">
                  <c:v>liczba skutecznych naborów</c:v>
                </c:pt>
                <c:pt idx="1">
                  <c:v>liczba złożonych wniosków o dofinansowanie</c:v>
                </c:pt>
                <c:pt idx="2">
                  <c:v>dofinansowanie we wnioskach złożónych do dofinansowania (PLN)</c:v>
                </c:pt>
                <c:pt idx="3">
                  <c:v>liczba wniosków zatwierdzonych do dofinansowania</c:v>
                </c:pt>
                <c:pt idx="4">
                  <c:v>dofinansowanie we wnioskach zatwierdzonych do dofinansowania </c:v>
                </c:pt>
                <c:pt idx="5">
                  <c:v>liczba podpisanych umów (kontraktacja)</c:v>
                </c:pt>
                <c:pt idx="6">
                  <c:v>wkład UE w podpisanych umowach</c:v>
                </c:pt>
                <c:pt idx="7">
                  <c:v>liczba wniosków o płatność</c:v>
                </c:pt>
                <c:pt idx="8">
                  <c:v>wkład UE we wnioskach o płatność</c:v>
                </c:pt>
              </c:strCache>
            </c:strRef>
          </c:cat>
          <c:val>
            <c:numRef>
              <c:f>'[Wykres w programie Microsoft PowerPoint]FEdKP 30.09.2025'!$F$43:$F$51</c:f>
              <c:numCache>
                <c:formatCode>General</c:formatCode>
                <c:ptCount val="9"/>
                <c:pt idx="0">
                  <c:v>270</c:v>
                </c:pt>
                <c:pt idx="1">
                  <c:v>1556</c:v>
                </c:pt>
                <c:pt idx="3">
                  <c:v>976</c:v>
                </c:pt>
                <c:pt idx="5">
                  <c:v>863</c:v>
                </c:pt>
                <c:pt idx="7" formatCode="#,##0">
                  <c:v>2712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03-4935-B60A-7ECEF87674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718464080"/>
        <c:axId val="718470800"/>
      </c:barChart>
      <c:barChart>
        <c:barDir val="col"/>
        <c:grouping val="clustered"/>
        <c:varyColors val="0"/>
        <c:ser>
          <c:idx val="1"/>
          <c:order val="1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8"/>
              <c:layout>
                <c:manualLayout>
                  <c:x val="1.3888888888888889E-3"/>
                  <c:y val="-5.3954021363975827E-5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2000" b="1" i="0" u="none" strike="noStrike" kern="1200" baseline="0">
                      <a:solidFill>
                        <a:schemeClr val="accent4"/>
                      </a:solidFill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003-4935-B60A-7ECEF87674C6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2000" b="1" i="0" u="none" strike="noStrike" kern="1200" baseline="0">
                    <a:solidFill>
                      <a:schemeClr val="bg1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'[Wykres w programie Microsoft PowerPoint]FEdKP 30.09.2025'!$E$43:$E$51</c:f>
              <c:strCache>
                <c:ptCount val="9"/>
                <c:pt idx="0">
                  <c:v>liczba skutecznych naborów</c:v>
                </c:pt>
                <c:pt idx="1">
                  <c:v>liczba złożonych wniosków o dofinansowanie</c:v>
                </c:pt>
                <c:pt idx="2">
                  <c:v>dofinansowanie we wnioskach złożónych do dofinansowania (PLN)</c:v>
                </c:pt>
                <c:pt idx="3">
                  <c:v>liczba wniosków zatwierdzonych do dofinansowania</c:v>
                </c:pt>
                <c:pt idx="4">
                  <c:v>dofinansowanie we wnioskach zatwierdzonych do dofinansowania </c:v>
                </c:pt>
                <c:pt idx="5">
                  <c:v>liczba podpisanych umów (kontraktacja)</c:v>
                </c:pt>
                <c:pt idx="6">
                  <c:v>wkład UE w podpisanych umowach</c:v>
                </c:pt>
                <c:pt idx="7">
                  <c:v>liczba wniosków o płatność</c:v>
                </c:pt>
                <c:pt idx="8">
                  <c:v>wkład UE we wnioskach o płatność</c:v>
                </c:pt>
              </c:strCache>
            </c:strRef>
          </c:cat>
          <c:val>
            <c:numRef>
              <c:f>'[Wykres w programie Microsoft PowerPoint]FEdKP 30.09.2025'!$G$43:$G$51</c:f>
              <c:numCache>
                <c:formatCode>General</c:formatCode>
                <c:ptCount val="9"/>
                <c:pt idx="2">
                  <c:v>7323007093</c:v>
                </c:pt>
                <c:pt idx="4">
                  <c:v>5807590153</c:v>
                </c:pt>
                <c:pt idx="6">
                  <c:v>4531593235</c:v>
                </c:pt>
                <c:pt idx="8">
                  <c:v>903872419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03-4935-B60A-7ECEF87674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1041736543"/>
        <c:axId val="1041717823"/>
      </c:barChart>
      <c:catAx>
        <c:axId val="718464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pPr>
            <a:endParaRPr lang="pl-PL"/>
          </a:p>
        </c:txPr>
        <c:crossAx val="718470800"/>
        <c:crosses val="autoZero"/>
        <c:auto val="1"/>
        <c:lblAlgn val="ctr"/>
        <c:lblOffset val="100"/>
        <c:noMultiLvlLbl val="0"/>
      </c:catAx>
      <c:valAx>
        <c:axId val="71847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pPr>
            <a:endParaRPr lang="pl-PL"/>
          </a:p>
        </c:txPr>
        <c:crossAx val="718464080"/>
        <c:crosses val="autoZero"/>
        <c:crossBetween val="between"/>
      </c:valAx>
      <c:valAx>
        <c:axId val="1041717823"/>
        <c:scaling>
          <c:orientation val="minMax"/>
        </c:scaling>
        <c:delete val="0"/>
        <c:axPos val="r"/>
        <c:numFmt formatCode="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pPr>
            <a:endParaRPr lang="pl-PL"/>
          </a:p>
        </c:txPr>
        <c:crossAx val="1041736543"/>
        <c:crosses val="max"/>
        <c:crossBetween val="between"/>
      </c:valAx>
      <c:catAx>
        <c:axId val="104173654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4171782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8569515767050857"/>
          <c:y val="3.152133895367356E-2"/>
          <c:w val="0.71430484232949143"/>
          <c:h val="0.77426207754948018"/>
        </c:manualLayout>
      </c:layout>
      <c:bar3D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9488886596759934E-2"/>
                  <c:y val="-0.393203310452318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980818596944703"/>
                      <c:h val="0.1260853558146942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F151-40E0-A532-FE49C961976E}"/>
                </c:ext>
              </c:extLst>
            </c:dLbl>
            <c:dLbl>
              <c:idx val="1"/>
              <c:layout>
                <c:manualLayout>
                  <c:x val="4.6220353001949842E-2"/>
                  <c:y val="-0.17183349333887654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239 933 697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980818596944703"/>
                      <c:h val="0.1260853558146942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F151-40E0-A532-FE49C961976E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no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('Przesunięcia finansowe'!$E$2199,'Przesunięcia finansowe'!$E$2207)</c:f>
              <c:strCache>
                <c:ptCount val="2"/>
                <c:pt idx="0">
                  <c:v>Alokacja FEdKP</c:v>
                </c:pt>
                <c:pt idx="1">
                  <c:v>Planowane przesunięcia</c:v>
                </c:pt>
              </c:strCache>
            </c:strRef>
          </c:cat>
          <c:val>
            <c:numRef>
              <c:f>('Przesunięcia finansowe'!$F$2199,'Przesunięcia finansowe'!$F$2207)</c:f>
              <c:numCache>
                <c:formatCode>#,##0.00</c:formatCode>
                <c:ptCount val="2"/>
                <c:pt idx="0">
                  <c:v>1836106331</c:v>
                </c:pt>
                <c:pt idx="1">
                  <c:v>190274649.48806834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51-40E0-A532-FE49C96197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67642336"/>
        <c:axId val="1367643296"/>
        <c:axId val="0"/>
      </c:bar3DChart>
      <c:catAx>
        <c:axId val="1367642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pPr>
            <a:endParaRPr lang="pl-PL"/>
          </a:p>
        </c:txPr>
        <c:crossAx val="1367643296"/>
        <c:crosses val="autoZero"/>
        <c:auto val="1"/>
        <c:lblAlgn val="ctr"/>
        <c:lblOffset val="100"/>
        <c:noMultiLvlLbl val="0"/>
      </c:catAx>
      <c:valAx>
        <c:axId val="1367643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pPr>
            <a:endParaRPr lang="pl-PL"/>
          </a:p>
        </c:txPr>
        <c:crossAx val="1367642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50AC9F-FF15-49E5-B718-2EF322E65A17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AEC8B7D4-18AA-4F7E-AEF3-4894BE078AB6}">
      <dgm:prSet phldrT="[Tekst]"/>
      <dgm:spPr/>
      <dgm:t>
        <a:bodyPr/>
        <a:lstStyle/>
        <a:p>
          <a:pPr>
            <a:buNone/>
          </a:pPr>
          <a:r>
            <a:rPr lang="pl-PL" b="0" i="0" u="none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RSO1.1	 KI 003</a:t>
          </a:r>
        </a:p>
        <a:p>
          <a:pPr>
            <a:buNone/>
          </a:pPr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23 557 126 euro</a:t>
          </a:r>
        </a:p>
      </dgm:t>
    </dgm:pt>
    <dgm:pt modelId="{A927DC9D-D1BF-4F44-AF5A-9DC9E74FFA0D}" type="parTrans" cxnId="{6FDCA041-4E66-4822-A7D3-93510B25C840}">
      <dgm:prSet/>
      <dgm:spPr/>
      <dgm:t>
        <a:bodyPr/>
        <a:lstStyle/>
        <a:p>
          <a:endParaRPr lang="pl-PL"/>
        </a:p>
      </dgm:t>
    </dgm:pt>
    <dgm:pt modelId="{FF9E24CA-2C15-42C6-8507-801C7818C625}" type="sibTrans" cxnId="{6FDCA041-4E66-4822-A7D3-93510B25C840}">
      <dgm:prSet/>
      <dgm:spPr/>
      <dgm:t>
        <a:bodyPr/>
        <a:lstStyle/>
        <a:p>
          <a:endParaRPr lang="pl-PL"/>
        </a:p>
      </dgm:t>
    </dgm:pt>
    <dgm:pt modelId="{5C7CA8FB-7F03-4729-9C5C-EAD519F14F07}">
      <dgm:prSet phldrT="[Tekst]"/>
      <dgm:spPr/>
      <dgm:t>
        <a:bodyPr/>
        <a:lstStyle/>
        <a:p>
          <a:endParaRPr lang="pl-PL"/>
        </a:p>
      </dgm:t>
    </dgm:pt>
    <dgm:pt modelId="{7DB04F0F-065B-479B-B5D7-0687DF5D08D0}" type="parTrans" cxnId="{C307AFEE-CDA8-4F04-AB71-56970904B8FF}">
      <dgm:prSet/>
      <dgm:spPr/>
      <dgm:t>
        <a:bodyPr/>
        <a:lstStyle/>
        <a:p>
          <a:endParaRPr lang="pl-PL"/>
        </a:p>
      </dgm:t>
    </dgm:pt>
    <dgm:pt modelId="{0E394388-B397-4169-9422-322A4ABAC7C6}" type="sibTrans" cxnId="{C307AFEE-CDA8-4F04-AB71-56970904B8FF}">
      <dgm:prSet/>
      <dgm:spPr/>
      <dgm:t>
        <a:bodyPr/>
        <a:lstStyle/>
        <a:p>
          <a:endParaRPr lang="pl-PL"/>
        </a:p>
      </dgm:t>
    </dgm:pt>
    <dgm:pt modelId="{38E3901A-5AA9-4683-9963-CF24F390A9EE}">
      <dgm:prSet phldrT="[Tekst]"/>
      <dgm:spPr/>
      <dgm:t>
        <a:bodyPr/>
        <a:lstStyle/>
        <a:p>
          <a:endParaRPr lang="pl-PL"/>
        </a:p>
      </dgm:t>
    </dgm:pt>
    <dgm:pt modelId="{10663D8E-A0D4-4C61-9CFD-79D105D1E10F}" type="parTrans" cxnId="{34CE9161-E956-440D-B2EA-B29C33B7CE9C}">
      <dgm:prSet/>
      <dgm:spPr/>
      <dgm:t>
        <a:bodyPr/>
        <a:lstStyle/>
        <a:p>
          <a:endParaRPr lang="pl-PL"/>
        </a:p>
      </dgm:t>
    </dgm:pt>
    <dgm:pt modelId="{7F991524-04EA-4702-87AF-45D150DC897E}" type="sibTrans" cxnId="{34CE9161-E956-440D-B2EA-B29C33B7CE9C}">
      <dgm:prSet/>
      <dgm:spPr/>
      <dgm:t>
        <a:bodyPr/>
        <a:lstStyle/>
        <a:p>
          <a:endParaRPr lang="pl-PL"/>
        </a:p>
      </dgm:t>
    </dgm:pt>
    <dgm:pt modelId="{FEAFA995-BE5B-4557-95EF-8A72E84FE3DD}">
      <dgm:prSet phldrT="[Tekst]" phldr="0" custT="1"/>
      <dgm:spPr/>
      <dgm:t>
        <a:bodyPr/>
        <a:lstStyle/>
        <a:p>
          <a:r>
            <a:rPr lang="pl-PL" sz="28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30 435 807 euro</a:t>
          </a:r>
        </a:p>
      </dgm:t>
    </dgm:pt>
    <dgm:pt modelId="{1C55D76C-4465-43BC-B4C0-958EED7FD4E4}" type="parTrans" cxnId="{84229300-CB70-4B5C-808F-76850C84B66E}">
      <dgm:prSet/>
      <dgm:spPr/>
      <dgm:t>
        <a:bodyPr/>
        <a:lstStyle/>
        <a:p>
          <a:endParaRPr lang="pl-PL"/>
        </a:p>
      </dgm:t>
    </dgm:pt>
    <dgm:pt modelId="{FA9D9990-E817-4036-A89A-09121AB4D03C}" type="sibTrans" cxnId="{84229300-CB70-4B5C-808F-76850C84B66E}">
      <dgm:prSet/>
      <dgm:spPr/>
      <dgm:t>
        <a:bodyPr/>
        <a:lstStyle/>
        <a:p>
          <a:endParaRPr lang="pl-PL"/>
        </a:p>
      </dgm:t>
    </dgm:pt>
    <dgm:pt modelId="{B619C5B7-46B8-44FC-944F-519D7E9014B0}" type="pres">
      <dgm:prSet presAssocID="{C750AC9F-FF15-49E5-B718-2EF322E65A17}" presName="Name0" presStyleCnt="0">
        <dgm:presLayoutVars>
          <dgm:chMax val="4"/>
          <dgm:resizeHandles val="exact"/>
        </dgm:presLayoutVars>
      </dgm:prSet>
      <dgm:spPr/>
    </dgm:pt>
    <dgm:pt modelId="{B8740E5A-AEF6-4B56-9FE2-F46511D80F6C}" type="pres">
      <dgm:prSet presAssocID="{C750AC9F-FF15-49E5-B718-2EF322E65A17}" presName="ellipse" presStyleLbl="trBgShp" presStyleIdx="0" presStyleCnt="1" custScaleX="149124" custScaleY="203455" custLinFactNeighborX="-1738" custLinFactNeighborY="22977"/>
      <dgm:spPr/>
    </dgm:pt>
    <dgm:pt modelId="{0A58862E-6D76-4CFD-B575-4E186615678C}" type="pres">
      <dgm:prSet presAssocID="{C750AC9F-FF15-49E5-B718-2EF322E65A17}" presName="arrow1" presStyleLbl="fgShp" presStyleIdx="0" presStyleCnt="1"/>
      <dgm:spPr/>
    </dgm:pt>
    <dgm:pt modelId="{ECB5B9FA-7527-4669-ADB4-AE9B460AAFBA}" type="pres">
      <dgm:prSet presAssocID="{C750AC9F-FF15-49E5-B718-2EF322E65A17}" presName="rectangle" presStyleLbl="revTx" presStyleIdx="0" presStyleCnt="1" custScaleX="141465" custScaleY="35874" custLinFactNeighborX="0" custLinFactNeighborY="-22614">
        <dgm:presLayoutVars>
          <dgm:bulletEnabled val="1"/>
        </dgm:presLayoutVars>
      </dgm:prSet>
      <dgm:spPr/>
    </dgm:pt>
    <dgm:pt modelId="{A36B94DA-9EBF-42F7-B8E9-AA37145DBC50}" type="pres">
      <dgm:prSet presAssocID="{5C7CA8FB-7F03-4729-9C5C-EAD519F14F07}" presName="item1" presStyleLbl="node1" presStyleIdx="0" presStyleCnt="3">
        <dgm:presLayoutVars>
          <dgm:bulletEnabled val="1"/>
        </dgm:presLayoutVars>
      </dgm:prSet>
      <dgm:spPr/>
    </dgm:pt>
    <dgm:pt modelId="{D953B942-8386-4A7F-8EA7-EC1CA5344337}" type="pres">
      <dgm:prSet presAssocID="{38E3901A-5AA9-4683-9963-CF24F390A9EE}" presName="item2" presStyleLbl="node1" presStyleIdx="1" presStyleCnt="3" custScaleX="151598" custLinFactNeighborX="69377" custLinFactNeighborY="76250">
        <dgm:presLayoutVars>
          <dgm:bulletEnabled val="1"/>
        </dgm:presLayoutVars>
      </dgm:prSet>
      <dgm:spPr/>
    </dgm:pt>
    <dgm:pt modelId="{D873503D-7252-4B81-AC8C-BA3DE7B603C0}" type="pres">
      <dgm:prSet presAssocID="{FEAFA995-BE5B-4557-95EF-8A72E84FE3DD}" presName="item3" presStyleLbl="node1" presStyleIdx="2" presStyleCnt="3" custScaleX="158435" custScaleY="100000" custLinFactNeighborX="48054" custLinFactNeighborY="-14700">
        <dgm:presLayoutVars>
          <dgm:bulletEnabled val="1"/>
        </dgm:presLayoutVars>
      </dgm:prSet>
      <dgm:spPr/>
    </dgm:pt>
    <dgm:pt modelId="{E41E1050-0F66-49DE-B1D1-D62BE359E456}" type="pres">
      <dgm:prSet presAssocID="{C750AC9F-FF15-49E5-B718-2EF322E65A17}" presName="funnel" presStyleLbl="trAlignAcc1" presStyleIdx="0" presStyleCnt="1" custScaleX="197072" custScaleY="128984" custLinFactNeighborX="-1123" custLinFactNeighborY="1613"/>
      <dgm:spPr/>
    </dgm:pt>
  </dgm:ptLst>
  <dgm:cxnLst>
    <dgm:cxn modelId="{84229300-CB70-4B5C-808F-76850C84B66E}" srcId="{C750AC9F-FF15-49E5-B718-2EF322E65A17}" destId="{FEAFA995-BE5B-4557-95EF-8A72E84FE3DD}" srcOrd="3" destOrd="0" parTransId="{1C55D76C-4465-43BC-B4C0-958EED7FD4E4}" sibTransId="{FA9D9990-E817-4036-A89A-09121AB4D03C}"/>
    <dgm:cxn modelId="{674AF928-8196-4F90-BB13-B9994DDC9B34}" type="presOf" srcId="{5C7CA8FB-7F03-4729-9C5C-EAD519F14F07}" destId="{D953B942-8386-4A7F-8EA7-EC1CA5344337}" srcOrd="0" destOrd="0" presId="urn:microsoft.com/office/officeart/2005/8/layout/funnel1"/>
    <dgm:cxn modelId="{43474740-B96D-4ADD-B26C-592C9182E9B3}" type="presOf" srcId="{AEC8B7D4-18AA-4F7E-AEF3-4894BE078AB6}" destId="{D873503D-7252-4B81-AC8C-BA3DE7B603C0}" srcOrd="0" destOrd="0" presId="urn:microsoft.com/office/officeart/2005/8/layout/funnel1"/>
    <dgm:cxn modelId="{34CE9161-E956-440D-B2EA-B29C33B7CE9C}" srcId="{C750AC9F-FF15-49E5-B718-2EF322E65A17}" destId="{38E3901A-5AA9-4683-9963-CF24F390A9EE}" srcOrd="2" destOrd="0" parTransId="{10663D8E-A0D4-4C61-9CFD-79D105D1E10F}" sibTransId="{7F991524-04EA-4702-87AF-45D150DC897E}"/>
    <dgm:cxn modelId="{6FDCA041-4E66-4822-A7D3-93510B25C840}" srcId="{C750AC9F-FF15-49E5-B718-2EF322E65A17}" destId="{AEC8B7D4-18AA-4F7E-AEF3-4894BE078AB6}" srcOrd="0" destOrd="0" parTransId="{A927DC9D-D1BF-4F44-AF5A-9DC9E74FFA0D}" sibTransId="{FF9E24CA-2C15-42C6-8507-801C7818C625}"/>
    <dgm:cxn modelId="{AABF74BC-B196-4628-A770-F01DE6A3581C}" type="presOf" srcId="{C750AC9F-FF15-49E5-B718-2EF322E65A17}" destId="{B619C5B7-46B8-44FC-944F-519D7E9014B0}" srcOrd="0" destOrd="0" presId="urn:microsoft.com/office/officeart/2005/8/layout/funnel1"/>
    <dgm:cxn modelId="{E93479BC-D321-47C9-8CFB-F5E9760EEFE8}" type="presOf" srcId="{38E3901A-5AA9-4683-9963-CF24F390A9EE}" destId="{A36B94DA-9EBF-42F7-B8E9-AA37145DBC50}" srcOrd="0" destOrd="0" presId="urn:microsoft.com/office/officeart/2005/8/layout/funnel1"/>
    <dgm:cxn modelId="{DD8579E8-45D8-44B2-B21D-654C4983DB95}" type="presOf" srcId="{FEAFA995-BE5B-4557-95EF-8A72E84FE3DD}" destId="{ECB5B9FA-7527-4669-ADB4-AE9B460AAFBA}" srcOrd="0" destOrd="0" presId="urn:microsoft.com/office/officeart/2005/8/layout/funnel1"/>
    <dgm:cxn modelId="{C307AFEE-CDA8-4F04-AB71-56970904B8FF}" srcId="{C750AC9F-FF15-49E5-B718-2EF322E65A17}" destId="{5C7CA8FB-7F03-4729-9C5C-EAD519F14F07}" srcOrd="1" destOrd="0" parTransId="{7DB04F0F-065B-479B-B5D7-0687DF5D08D0}" sibTransId="{0E394388-B397-4169-9422-322A4ABAC7C6}"/>
    <dgm:cxn modelId="{7A649B3F-4F93-4B7E-BD17-C32246324D0C}" type="presParOf" srcId="{B619C5B7-46B8-44FC-944F-519D7E9014B0}" destId="{B8740E5A-AEF6-4B56-9FE2-F46511D80F6C}" srcOrd="0" destOrd="0" presId="urn:microsoft.com/office/officeart/2005/8/layout/funnel1"/>
    <dgm:cxn modelId="{B436FF6D-5438-4E30-A1FC-F7F3D1411647}" type="presParOf" srcId="{B619C5B7-46B8-44FC-944F-519D7E9014B0}" destId="{0A58862E-6D76-4CFD-B575-4E186615678C}" srcOrd="1" destOrd="0" presId="urn:microsoft.com/office/officeart/2005/8/layout/funnel1"/>
    <dgm:cxn modelId="{42311C70-254D-4E7B-9144-A77EAF25E72E}" type="presParOf" srcId="{B619C5B7-46B8-44FC-944F-519D7E9014B0}" destId="{ECB5B9FA-7527-4669-ADB4-AE9B460AAFBA}" srcOrd="2" destOrd="0" presId="urn:microsoft.com/office/officeart/2005/8/layout/funnel1"/>
    <dgm:cxn modelId="{91A7A388-613A-4F73-9CFD-8474F6653E32}" type="presParOf" srcId="{B619C5B7-46B8-44FC-944F-519D7E9014B0}" destId="{A36B94DA-9EBF-42F7-B8E9-AA37145DBC50}" srcOrd="3" destOrd="0" presId="urn:microsoft.com/office/officeart/2005/8/layout/funnel1"/>
    <dgm:cxn modelId="{4229102D-4DCC-4D3F-828C-ED8C0CDF42BC}" type="presParOf" srcId="{B619C5B7-46B8-44FC-944F-519D7E9014B0}" destId="{D953B942-8386-4A7F-8EA7-EC1CA5344337}" srcOrd="4" destOrd="0" presId="urn:microsoft.com/office/officeart/2005/8/layout/funnel1"/>
    <dgm:cxn modelId="{C828C0BB-AD15-449A-9790-C05CC594D431}" type="presParOf" srcId="{B619C5B7-46B8-44FC-944F-519D7E9014B0}" destId="{D873503D-7252-4B81-AC8C-BA3DE7B603C0}" srcOrd="5" destOrd="0" presId="urn:microsoft.com/office/officeart/2005/8/layout/funnel1"/>
    <dgm:cxn modelId="{176D492F-5477-44EF-A994-EEC450C18B24}" type="presParOf" srcId="{B619C5B7-46B8-44FC-944F-519D7E9014B0}" destId="{E41E1050-0F66-49DE-B1D1-D62BE359E456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50AC9F-FF15-49E5-B718-2EF322E65A17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AEC8B7D4-18AA-4F7E-AEF3-4894BE078AB6}">
      <dgm:prSet phldrT="[Tekst]" custT="1"/>
      <dgm:spPr/>
      <dgm:t>
        <a:bodyPr/>
        <a:lstStyle/>
        <a:p>
          <a:pPr>
            <a:buNone/>
          </a:pPr>
          <a:r>
            <a:rPr lang="pl-PL" sz="1800" b="0" i="0" u="none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RSO4.6 KI 166</a:t>
          </a:r>
        </a:p>
        <a:p>
          <a:pPr>
            <a:buNone/>
          </a:pPr>
          <a:r>
            <a:rPr lang="pl-PL" sz="1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2 386 323 euro</a:t>
          </a:r>
        </a:p>
      </dgm:t>
    </dgm:pt>
    <dgm:pt modelId="{A927DC9D-D1BF-4F44-AF5A-9DC9E74FFA0D}" type="parTrans" cxnId="{6FDCA041-4E66-4822-A7D3-93510B25C840}">
      <dgm:prSet/>
      <dgm:spPr/>
      <dgm:t>
        <a:bodyPr/>
        <a:lstStyle/>
        <a:p>
          <a:endParaRPr lang="pl-PL"/>
        </a:p>
      </dgm:t>
    </dgm:pt>
    <dgm:pt modelId="{FF9E24CA-2C15-42C6-8507-801C7818C625}" type="sibTrans" cxnId="{6FDCA041-4E66-4822-A7D3-93510B25C840}">
      <dgm:prSet/>
      <dgm:spPr/>
      <dgm:t>
        <a:bodyPr/>
        <a:lstStyle/>
        <a:p>
          <a:endParaRPr lang="pl-PL"/>
        </a:p>
      </dgm:t>
    </dgm:pt>
    <dgm:pt modelId="{6F6C2B68-34A9-47E3-8723-8ED3BDA9DD34}">
      <dgm:prSet phldrT="[Tekst]" custT="1"/>
      <dgm:spPr/>
      <dgm:t>
        <a:bodyPr/>
        <a:lstStyle/>
        <a:p>
          <a:pPr>
            <a:buNone/>
          </a:pPr>
          <a:r>
            <a:rPr lang="pl-PL" sz="1800" b="0" i="0" u="none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RSO2.5 KI 065</a:t>
          </a:r>
        </a:p>
        <a:p>
          <a:pPr>
            <a:buNone/>
          </a:pPr>
          <a:r>
            <a:rPr lang="pl-PL" sz="1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14 899 494 euro</a:t>
          </a:r>
        </a:p>
      </dgm:t>
    </dgm:pt>
    <dgm:pt modelId="{5E335C79-D2F4-40DE-89E1-2BB00C1978BB}" type="parTrans" cxnId="{B58FD953-F76D-4710-92BF-24E947A79960}">
      <dgm:prSet/>
      <dgm:spPr/>
      <dgm:t>
        <a:bodyPr/>
        <a:lstStyle/>
        <a:p>
          <a:endParaRPr lang="pl-PL"/>
        </a:p>
      </dgm:t>
    </dgm:pt>
    <dgm:pt modelId="{39EF73FC-E626-4D4F-ABD8-292AC5DB7728}" type="sibTrans" cxnId="{B58FD953-F76D-4710-92BF-24E947A79960}">
      <dgm:prSet/>
      <dgm:spPr/>
      <dgm:t>
        <a:bodyPr/>
        <a:lstStyle/>
        <a:p>
          <a:endParaRPr lang="pl-PL"/>
        </a:p>
      </dgm:t>
    </dgm:pt>
    <dgm:pt modelId="{5728FD1F-98E1-4268-BAF2-1F6E8325E843}">
      <dgm:prSet phldrT="[Tekst]" custT="1"/>
      <dgm:spPr/>
      <dgm:t>
        <a:bodyPr/>
        <a:lstStyle/>
        <a:p>
          <a:pPr>
            <a:buNone/>
          </a:pPr>
          <a:r>
            <a:rPr lang="pl-PL" sz="1800" b="0" i="0" u="none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RSO2.5 KI 066</a:t>
          </a:r>
        </a:p>
        <a:p>
          <a:pPr>
            <a:buNone/>
          </a:pPr>
          <a:r>
            <a:rPr lang="pl-PL" sz="1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12 190 496 euro</a:t>
          </a:r>
        </a:p>
      </dgm:t>
    </dgm:pt>
    <dgm:pt modelId="{6055C93E-A778-4C54-9EEC-E287DB6912CA}" type="parTrans" cxnId="{1FD5D3E8-880E-46ED-BCF4-AFCB771C1E90}">
      <dgm:prSet/>
      <dgm:spPr/>
      <dgm:t>
        <a:bodyPr/>
        <a:lstStyle/>
        <a:p>
          <a:endParaRPr lang="pl-PL"/>
        </a:p>
      </dgm:t>
    </dgm:pt>
    <dgm:pt modelId="{E1894986-FEBB-4660-9841-EE38C32FEA34}" type="sibTrans" cxnId="{1FD5D3E8-880E-46ED-BCF4-AFCB771C1E90}">
      <dgm:prSet/>
      <dgm:spPr/>
      <dgm:t>
        <a:bodyPr/>
        <a:lstStyle/>
        <a:p>
          <a:endParaRPr lang="pl-PL"/>
        </a:p>
      </dgm:t>
    </dgm:pt>
    <dgm:pt modelId="{39E36189-D51C-46FA-B717-A52C7BE10C73}">
      <dgm:prSet phldrT="[Tekst]" phldr="0" custT="1"/>
      <dgm:spPr/>
      <dgm:t>
        <a:bodyPr/>
        <a:lstStyle/>
        <a:p>
          <a:r>
            <a:rPr lang="pl-PL" sz="24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62 428 492 euro</a:t>
          </a:r>
        </a:p>
      </dgm:t>
    </dgm:pt>
    <dgm:pt modelId="{B9EEE65C-D402-463B-B855-0B4D57315FEF}" type="parTrans" cxnId="{5573FA55-207C-45C1-BC14-DE60D1D951ED}">
      <dgm:prSet/>
      <dgm:spPr/>
      <dgm:t>
        <a:bodyPr/>
        <a:lstStyle/>
        <a:p>
          <a:endParaRPr lang="pl-PL"/>
        </a:p>
      </dgm:t>
    </dgm:pt>
    <dgm:pt modelId="{D18831C3-BF16-48C3-A48D-172774049A0F}" type="sibTrans" cxnId="{5573FA55-207C-45C1-BC14-DE60D1D951ED}">
      <dgm:prSet/>
      <dgm:spPr/>
      <dgm:t>
        <a:bodyPr/>
        <a:lstStyle/>
        <a:p>
          <a:endParaRPr lang="pl-PL"/>
        </a:p>
      </dgm:t>
    </dgm:pt>
    <dgm:pt modelId="{5C7CA8FB-7F03-4729-9C5C-EAD519F14F07}">
      <dgm:prSet phldrT="[Tekst]" custScaleX="141465" custScaleY="142741" custLinFactY="-25524" custLinFactNeighborX="-10444" custLinFactNeighborY="-100000"/>
      <dgm:spPr/>
      <dgm:t>
        <a:bodyPr/>
        <a:lstStyle/>
        <a:p>
          <a:endParaRPr lang="pl-PL"/>
        </a:p>
      </dgm:t>
    </dgm:pt>
    <dgm:pt modelId="{7DB04F0F-065B-479B-B5D7-0687DF5D08D0}" type="parTrans" cxnId="{C307AFEE-CDA8-4F04-AB71-56970904B8FF}">
      <dgm:prSet/>
      <dgm:spPr/>
      <dgm:t>
        <a:bodyPr/>
        <a:lstStyle/>
        <a:p>
          <a:endParaRPr lang="pl-PL"/>
        </a:p>
      </dgm:t>
    </dgm:pt>
    <dgm:pt modelId="{0E394388-B397-4169-9422-322A4ABAC7C6}" type="sibTrans" cxnId="{C307AFEE-CDA8-4F04-AB71-56970904B8FF}">
      <dgm:prSet/>
      <dgm:spPr/>
      <dgm:t>
        <a:bodyPr/>
        <a:lstStyle/>
        <a:p>
          <a:endParaRPr lang="pl-PL"/>
        </a:p>
      </dgm:t>
    </dgm:pt>
    <dgm:pt modelId="{38E3901A-5AA9-4683-9963-CF24F390A9EE}">
      <dgm:prSet phldrT="[Tekst]" custScaleX="177454" custScaleY="123965" custLinFactX="21959" custLinFactNeighborX="100000" custLinFactNeighborY="-12951"/>
      <dgm:spPr/>
      <dgm:t>
        <a:bodyPr/>
        <a:lstStyle/>
        <a:p>
          <a:endParaRPr lang="pl-PL"/>
        </a:p>
      </dgm:t>
    </dgm:pt>
    <dgm:pt modelId="{10663D8E-A0D4-4C61-9CFD-79D105D1E10F}" type="parTrans" cxnId="{34CE9161-E956-440D-B2EA-B29C33B7CE9C}">
      <dgm:prSet/>
      <dgm:spPr/>
      <dgm:t>
        <a:bodyPr/>
        <a:lstStyle/>
        <a:p>
          <a:endParaRPr lang="pl-PL"/>
        </a:p>
      </dgm:t>
    </dgm:pt>
    <dgm:pt modelId="{7F991524-04EA-4702-87AF-45D150DC897E}" type="sibTrans" cxnId="{34CE9161-E956-440D-B2EA-B29C33B7CE9C}">
      <dgm:prSet/>
      <dgm:spPr/>
      <dgm:t>
        <a:bodyPr/>
        <a:lstStyle/>
        <a:p>
          <a:endParaRPr lang="pl-PL"/>
        </a:p>
      </dgm:t>
    </dgm:pt>
    <dgm:pt modelId="{B619C5B7-46B8-44FC-944F-519D7E9014B0}" type="pres">
      <dgm:prSet presAssocID="{C750AC9F-FF15-49E5-B718-2EF322E65A17}" presName="Name0" presStyleCnt="0">
        <dgm:presLayoutVars>
          <dgm:chMax val="4"/>
          <dgm:resizeHandles val="exact"/>
        </dgm:presLayoutVars>
      </dgm:prSet>
      <dgm:spPr/>
    </dgm:pt>
    <dgm:pt modelId="{B8740E5A-AEF6-4B56-9FE2-F46511D80F6C}" type="pres">
      <dgm:prSet presAssocID="{C750AC9F-FF15-49E5-B718-2EF322E65A17}" presName="ellipse" presStyleLbl="trBgShp" presStyleIdx="0" presStyleCnt="1" custScaleX="215651" custScaleY="180139" custLinFactNeighborX="326" custLinFactNeighborY="2341"/>
      <dgm:spPr/>
    </dgm:pt>
    <dgm:pt modelId="{0A58862E-6D76-4CFD-B575-4E186615678C}" type="pres">
      <dgm:prSet presAssocID="{C750AC9F-FF15-49E5-B718-2EF322E65A17}" presName="arrow1" presStyleLbl="fgShp" presStyleIdx="0" presStyleCnt="1" custScaleY="138423" custLinFactNeighborX="29106" custLinFactNeighborY="11066"/>
      <dgm:spPr/>
    </dgm:pt>
    <dgm:pt modelId="{ECB5B9FA-7527-4669-ADB4-AE9B460AAFBA}" type="pres">
      <dgm:prSet presAssocID="{C750AC9F-FF15-49E5-B718-2EF322E65A17}" presName="rectangle" presStyleLbl="revTx" presStyleIdx="0" presStyleCnt="1" custScaleY="35874" custLinFactNeighborX="6694" custLinFactNeighborY="2205">
        <dgm:presLayoutVars>
          <dgm:bulletEnabled val="1"/>
        </dgm:presLayoutVars>
      </dgm:prSet>
      <dgm:spPr/>
    </dgm:pt>
    <dgm:pt modelId="{6BC5A9BD-9A21-495E-A2EA-252E886A2A70}" type="pres">
      <dgm:prSet presAssocID="{6F6C2B68-34A9-47E3-8723-8ED3BDA9DD34}" presName="item1" presStyleLbl="node1" presStyleIdx="0" presStyleCnt="3" custScaleX="217212" custScaleY="125587" custLinFactX="100000" custLinFactY="-15470" custLinFactNeighborX="127091" custLinFactNeighborY="-100000">
        <dgm:presLayoutVars>
          <dgm:bulletEnabled val="1"/>
        </dgm:presLayoutVars>
      </dgm:prSet>
      <dgm:spPr/>
    </dgm:pt>
    <dgm:pt modelId="{36490E42-83FA-416E-9A6D-B7165EFF75B8}" type="pres">
      <dgm:prSet presAssocID="{5728FD1F-98E1-4268-BAF2-1F6E8325E843}" presName="item2" presStyleLbl="node1" presStyleIdx="1" presStyleCnt="3" custScaleX="229514" custScaleY="121834" custLinFactNeighborX="71261" custLinFactNeighborY="-38571">
        <dgm:presLayoutVars>
          <dgm:bulletEnabled val="1"/>
        </dgm:presLayoutVars>
      </dgm:prSet>
      <dgm:spPr/>
    </dgm:pt>
    <dgm:pt modelId="{2CCBEA8C-84BB-4DB9-9FBE-459E923E7CB7}" type="pres">
      <dgm:prSet presAssocID="{39E36189-D51C-46FA-B717-A52C7BE10C73}" presName="item3" presStyleLbl="node1" presStyleIdx="2" presStyleCnt="3" custScaleX="211335" custScaleY="115641" custLinFactY="15858" custLinFactNeighborX="-25547" custLinFactNeighborY="100000">
        <dgm:presLayoutVars>
          <dgm:bulletEnabled val="1"/>
        </dgm:presLayoutVars>
      </dgm:prSet>
      <dgm:spPr/>
    </dgm:pt>
    <dgm:pt modelId="{E41E1050-0F66-49DE-B1D1-D62BE359E456}" type="pres">
      <dgm:prSet presAssocID="{C750AC9F-FF15-49E5-B718-2EF322E65A17}" presName="funnel" presStyleLbl="trAlignAcc1" presStyleIdx="0" presStyleCnt="1" custScaleX="251415" custScaleY="128984" custLinFactNeighborX="1183" custLinFactNeighborY="2617"/>
      <dgm:spPr>
        <a:noFill/>
      </dgm:spPr>
    </dgm:pt>
  </dgm:ptLst>
  <dgm:cxnLst>
    <dgm:cxn modelId="{34CE9161-E956-440D-B2EA-B29C33B7CE9C}" srcId="{C750AC9F-FF15-49E5-B718-2EF322E65A17}" destId="{38E3901A-5AA9-4683-9963-CF24F390A9EE}" srcOrd="5" destOrd="0" parTransId="{10663D8E-A0D4-4C61-9CFD-79D105D1E10F}" sibTransId="{7F991524-04EA-4702-87AF-45D150DC897E}"/>
    <dgm:cxn modelId="{6FDCA041-4E66-4822-A7D3-93510B25C840}" srcId="{C750AC9F-FF15-49E5-B718-2EF322E65A17}" destId="{AEC8B7D4-18AA-4F7E-AEF3-4894BE078AB6}" srcOrd="0" destOrd="0" parTransId="{A927DC9D-D1BF-4F44-AF5A-9DC9E74FFA0D}" sibTransId="{FF9E24CA-2C15-42C6-8507-801C7818C625}"/>
    <dgm:cxn modelId="{B58FD953-F76D-4710-92BF-24E947A79960}" srcId="{C750AC9F-FF15-49E5-B718-2EF322E65A17}" destId="{6F6C2B68-34A9-47E3-8723-8ED3BDA9DD34}" srcOrd="1" destOrd="0" parTransId="{5E335C79-D2F4-40DE-89E1-2BB00C1978BB}" sibTransId="{39EF73FC-E626-4D4F-ABD8-292AC5DB7728}"/>
    <dgm:cxn modelId="{C7313155-068F-4402-A313-ED245A582BE4}" type="presOf" srcId="{5728FD1F-98E1-4268-BAF2-1F6E8325E843}" destId="{6BC5A9BD-9A21-495E-A2EA-252E886A2A70}" srcOrd="0" destOrd="0" presId="urn:microsoft.com/office/officeart/2005/8/layout/funnel1"/>
    <dgm:cxn modelId="{5573FA55-207C-45C1-BC14-DE60D1D951ED}" srcId="{C750AC9F-FF15-49E5-B718-2EF322E65A17}" destId="{39E36189-D51C-46FA-B717-A52C7BE10C73}" srcOrd="3" destOrd="0" parTransId="{B9EEE65C-D402-463B-B855-0B4D57315FEF}" sibTransId="{D18831C3-BF16-48C3-A48D-172774049A0F}"/>
    <dgm:cxn modelId="{107E4CB9-AC06-4C45-92BA-01410565DD65}" type="presOf" srcId="{AEC8B7D4-18AA-4F7E-AEF3-4894BE078AB6}" destId="{2CCBEA8C-84BB-4DB9-9FBE-459E923E7CB7}" srcOrd="0" destOrd="0" presId="urn:microsoft.com/office/officeart/2005/8/layout/funnel1"/>
    <dgm:cxn modelId="{AABF74BC-B196-4628-A770-F01DE6A3581C}" type="presOf" srcId="{C750AC9F-FF15-49E5-B718-2EF322E65A17}" destId="{B619C5B7-46B8-44FC-944F-519D7E9014B0}" srcOrd="0" destOrd="0" presId="urn:microsoft.com/office/officeart/2005/8/layout/funnel1"/>
    <dgm:cxn modelId="{0486BCE5-3BB8-49D7-858A-E2F20C961961}" type="presOf" srcId="{6F6C2B68-34A9-47E3-8723-8ED3BDA9DD34}" destId="{36490E42-83FA-416E-9A6D-B7165EFF75B8}" srcOrd="0" destOrd="0" presId="urn:microsoft.com/office/officeart/2005/8/layout/funnel1"/>
    <dgm:cxn modelId="{1FD5D3E8-880E-46ED-BCF4-AFCB771C1E90}" srcId="{C750AC9F-FF15-49E5-B718-2EF322E65A17}" destId="{5728FD1F-98E1-4268-BAF2-1F6E8325E843}" srcOrd="2" destOrd="0" parTransId="{6055C93E-A778-4C54-9EEC-E287DB6912CA}" sibTransId="{E1894986-FEBB-4660-9841-EE38C32FEA34}"/>
    <dgm:cxn modelId="{C307AFEE-CDA8-4F04-AB71-56970904B8FF}" srcId="{C750AC9F-FF15-49E5-B718-2EF322E65A17}" destId="{5C7CA8FB-7F03-4729-9C5C-EAD519F14F07}" srcOrd="4" destOrd="0" parTransId="{7DB04F0F-065B-479B-B5D7-0687DF5D08D0}" sibTransId="{0E394388-B397-4169-9422-322A4ABAC7C6}"/>
    <dgm:cxn modelId="{658A74F1-6833-4D9B-B2F7-41E5C857D0DB}" type="presOf" srcId="{39E36189-D51C-46FA-B717-A52C7BE10C73}" destId="{ECB5B9FA-7527-4669-ADB4-AE9B460AAFBA}" srcOrd="0" destOrd="0" presId="urn:microsoft.com/office/officeart/2005/8/layout/funnel1"/>
    <dgm:cxn modelId="{7A649B3F-4F93-4B7E-BD17-C32246324D0C}" type="presParOf" srcId="{B619C5B7-46B8-44FC-944F-519D7E9014B0}" destId="{B8740E5A-AEF6-4B56-9FE2-F46511D80F6C}" srcOrd="0" destOrd="0" presId="urn:microsoft.com/office/officeart/2005/8/layout/funnel1"/>
    <dgm:cxn modelId="{B436FF6D-5438-4E30-A1FC-F7F3D1411647}" type="presParOf" srcId="{B619C5B7-46B8-44FC-944F-519D7E9014B0}" destId="{0A58862E-6D76-4CFD-B575-4E186615678C}" srcOrd="1" destOrd="0" presId="urn:microsoft.com/office/officeart/2005/8/layout/funnel1"/>
    <dgm:cxn modelId="{42311C70-254D-4E7B-9144-A77EAF25E72E}" type="presParOf" srcId="{B619C5B7-46B8-44FC-944F-519D7E9014B0}" destId="{ECB5B9FA-7527-4669-ADB4-AE9B460AAFBA}" srcOrd="2" destOrd="0" presId="urn:microsoft.com/office/officeart/2005/8/layout/funnel1"/>
    <dgm:cxn modelId="{2B9F3A4B-1526-4BEC-BF14-CFA425CBCE13}" type="presParOf" srcId="{B619C5B7-46B8-44FC-944F-519D7E9014B0}" destId="{6BC5A9BD-9A21-495E-A2EA-252E886A2A70}" srcOrd="3" destOrd="0" presId="urn:microsoft.com/office/officeart/2005/8/layout/funnel1"/>
    <dgm:cxn modelId="{3C90341F-2A32-4F6D-A9C2-43D7A049F48B}" type="presParOf" srcId="{B619C5B7-46B8-44FC-944F-519D7E9014B0}" destId="{36490E42-83FA-416E-9A6D-B7165EFF75B8}" srcOrd="4" destOrd="0" presId="urn:microsoft.com/office/officeart/2005/8/layout/funnel1"/>
    <dgm:cxn modelId="{D0CF10F0-E791-47AB-83F7-5C056E84D0CD}" type="presParOf" srcId="{B619C5B7-46B8-44FC-944F-519D7E9014B0}" destId="{2CCBEA8C-84BB-4DB9-9FBE-459E923E7CB7}" srcOrd="5" destOrd="0" presId="urn:microsoft.com/office/officeart/2005/8/layout/funnel1"/>
    <dgm:cxn modelId="{176D492F-5477-44EF-A994-EEC450C18B24}" type="presParOf" srcId="{B619C5B7-46B8-44FC-944F-519D7E9014B0}" destId="{E41E1050-0F66-49DE-B1D1-D62BE359E456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50AC9F-FF15-49E5-B718-2EF322E65A17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AEC8B7D4-18AA-4F7E-AEF3-4894BE078AB6}">
      <dgm:prSet phldrT="[Tekst]"/>
      <dgm:spPr/>
      <dgm:t>
        <a:bodyPr/>
        <a:lstStyle/>
        <a:p>
          <a:pPr>
            <a:buNone/>
          </a:pPr>
          <a:r>
            <a:rPr lang="pl-PL" b="0" i="0" u="none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RSO2.6	</a:t>
          </a:r>
        </a:p>
        <a:p>
          <a:pPr>
            <a:buNone/>
          </a:pPr>
          <a:r>
            <a:rPr lang="pl-PL" b="0" i="0" u="none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067</a:t>
          </a:r>
        </a:p>
        <a:p>
          <a:pPr>
            <a:buNone/>
          </a:pPr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895 171 euro</a:t>
          </a:r>
        </a:p>
      </dgm:t>
    </dgm:pt>
    <dgm:pt modelId="{A927DC9D-D1BF-4F44-AF5A-9DC9E74FFA0D}" type="parTrans" cxnId="{6FDCA041-4E66-4822-A7D3-93510B25C840}">
      <dgm:prSet/>
      <dgm:spPr/>
      <dgm:t>
        <a:bodyPr/>
        <a:lstStyle/>
        <a:p>
          <a:endParaRPr lang="pl-PL"/>
        </a:p>
      </dgm:t>
    </dgm:pt>
    <dgm:pt modelId="{FF9E24CA-2C15-42C6-8507-801C7818C625}" type="sibTrans" cxnId="{6FDCA041-4E66-4822-A7D3-93510B25C840}">
      <dgm:prSet/>
      <dgm:spPr/>
      <dgm:t>
        <a:bodyPr/>
        <a:lstStyle/>
        <a:p>
          <a:endParaRPr lang="pl-PL"/>
        </a:p>
      </dgm:t>
    </dgm:pt>
    <dgm:pt modelId="{6F6C2B68-34A9-47E3-8723-8ED3BDA9DD34}">
      <dgm:prSet phldrT="[Tekst]" custT="1"/>
      <dgm:spPr/>
      <dgm:t>
        <a:bodyPr/>
        <a:lstStyle/>
        <a:p>
          <a:pPr>
            <a:buNone/>
          </a:pPr>
          <a:r>
            <a:rPr lang="pl-PL" sz="1600" b="0" i="0" u="none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RSO2.1	</a:t>
          </a:r>
        </a:p>
        <a:p>
          <a:pPr>
            <a:buNone/>
          </a:pPr>
          <a:r>
            <a:rPr lang="pl-PL" sz="1600" b="0" i="0" u="none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046</a:t>
          </a:r>
        </a:p>
        <a:p>
          <a:pPr>
            <a:buNone/>
          </a:pPr>
          <a:r>
            <a:rPr lang="pl-PL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5 418 139 euro</a:t>
          </a:r>
        </a:p>
      </dgm:t>
    </dgm:pt>
    <dgm:pt modelId="{5E335C79-D2F4-40DE-89E1-2BB00C1978BB}" type="parTrans" cxnId="{B58FD953-F76D-4710-92BF-24E947A79960}">
      <dgm:prSet/>
      <dgm:spPr/>
      <dgm:t>
        <a:bodyPr/>
        <a:lstStyle/>
        <a:p>
          <a:endParaRPr lang="pl-PL"/>
        </a:p>
      </dgm:t>
    </dgm:pt>
    <dgm:pt modelId="{39EF73FC-E626-4D4F-ABD8-292AC5DB7728}" type="sibTrans" cxnId="{B58FD953-F76D-4710-92BF-24E947A79960}">
      <dgm:prSet/>
      <dgm:spPr/>
      <dgm:t>
        <a:bodyPr/>
        <a:lstStyle/>
        <a:p>
          <a:endParaRPr lang="pl-PL"/>
        </a:p>
      </dgm:t>
    </dgm:pt>
    <dgm:pt modelId="{5728FD1F-98E1-4268-BAF2-1F6E8325E843}">
      <dgm:prSet phldrT="[Tekst]" custT="1"/>
      <dgm:spPr/>
      <dgm:t>
        <a:bodyPr/>
        <a:lstStyle/>
        <a:p>
          <a:pPr>
            <a:buNone/>
          </a:pPr>
          <a:r>
            <a:rPr lang="pl-PL" sz="1600" b="0" i="0" u="none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RSO2.1	</a:t>
          </a:r>
        </a:p>
        <a:p>
          <a:pPr>
            <a:buNone/>
          </a:pPr>
          <a:r>
            <a:rPr lang="pl-PL" sz="1600" b="0" i="0" u="none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054</a:t>
          </a:r>
        </a:p>
        <a:p>
          <a:pPr>
            <a:buNone/>
          </a:pPr>
          <a:r>
            <a:rPr lang="pl-PL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2 120 141 euro</a:t>
          </a:r>
        </a:p>
      </dgm:t>
    </dgm:pt>
    <dgm:pt modelId="{6055C93E-A778-4C54-9EEC-E287DB6912CA}" type="parTrans" cxnId="{1FD5D3E8-880E-46ED-BCF4-AFCB771C1E90}">
      <dgm:prSet/>
      <dgm:spPr/>
      <dgm:t>
        <a:bodyPr/>
        <a:lstStyle/>
        <a:p>
          <a:endParaRPr lang="pl-PL"/>
        </a:p>
      </dgm:t>
    </dgm:pt>
    <dgm:pt modelId="{E1894986-FEBB-4660-9841-EE38C32FEA34}" type="sibTrans" cxnId="{1FD5D3E8-880E-46ED-BCF4-AFCB771C1E90}">
      <dgm:prSet/>
      <dgm:spPr/>
      <dgm:t>
        <a:bodyPr/>
        <a:lstStyle/>
        <a:p>
          <a:endParaRPr lang="pl-PL"/>
        </a:p>
      </dgm:t>
    </dgm:pt>
    <dgm:pt modelId="{39E36189-D51C-46FA-B717-A52C7BE10C73}">
      <dgm:prSet phldrT="[Tekst]" phldr="0" custT="1"/>
      <dgm:spPr/>
      <dgm:t>
        <a:bodyPr/>
        <a:lstStyle/>
        <a:p>
          <a:r>
            <a:rPr lang="pl-PL" sz="24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137 864 840 euro</a:t>
          </a:r>
        </a:p>
      </dgm:t>
    </dgm:pt>
    <dgm:pt modelId="{B9EEE65C-D402-463B-B855-0B4D57315FEF}" type="parTrans" cxnId="{5573FA55-207C-45C1-BC14-DE60D1D951ED}">
      <dgm:prSet/>
      <dgm:spPr/>
      <dgm:t>
        <a:bodyPr/>
        <a:lstStyle/>
        <a:p>
          <a:endParaRPr lang="pl-PL"/>
        </a:p>
      </dgm:t>
    </dgm:pt>
    <dgm:pt modelId="{D18831C3-BF16-48C3-A48D-172774049A0F}" type="sibTrans" cxnId="{5573FA55-207C-45C1-BC14-DE60D1D951ED}">
      <dgm:prSet/>
      <dgm:spPr/>
      <dgm:t>
        <a:bodyPr/>
        <a:lstStyle/>
        <a:p>
          <a:endParaRPr lang="pl-PL"/>
        </a:p>
      </dgm:t>
    </dgm:pt>
    <dgm:pt modelId="{5C7CA8FB-7F03-4729-9C5C-EAD519F14F07}">
      <dgm:prSet phldrT="[Tekst]" custScaleX="141465" custScaleY="142741" custLinFactY="-25524" custLinFactNeighborX="-10444" custLinFactNeighborY="-100000"/>
      <dgm:spPr/>
      <dgm:t>
        <a:bodyPr/>
        <a:lstStyle/>
        <a:p>
          <a:endParaRPr lang="pl-PL"/>
        </a:p>
      </dgm:t>
    </dgm:pt>
    <dgm:pt modelId="{7DB04F0F-065B-479B-B5D7-0687DF5D08D0}" type="parTrans" cxnId="{C307AFEE-CDA8-4F04-AB71-56970904B8FF}">
      <dgm:prSet/>
      <dgm:spPr/>
      <dgm:t>
        <a:bodyPr/>
        <a:lstStyle/>
        <a:p>
          <a:endParaRPr lang="pl-PL"/>
        </a:p>
      </dgm:t>
    </dgm:pt>
    <dgm:pt modelId="{0E394388-B397-4169-9422-322A4ABAC7C6}" type="sibTrans" cxnId="{C307AFEE-CDA8-4F04-AB71-56970904B8FF}">
      <dgm:prSet/>
      <dgm:spPr/>
      <dgm:t>
        <a:bodyPr/>
        <a:lstStyle/>
        <a:p>
          <a:endParaRPr lang="pl-PL"/>
        </a:p>
      </dgm:t>
    </dgm:pt>
    <dgm:pt modelId="{38E3901A-5AA9-4683-9963-CF24F390A9EE}">
      <dgm:prSet phldrT="[Tekst]" custScaleX="177454" custScaleY="123965" custLinFactX="21959" custLinFactNeighborX="100000" custLinFactNeighborY="-12951"/>
      <dgm:spPr/>
      <dgm:t>
        <a:bodyPr/>
        <a:lstStyle/>
        <a:p>
          <a:endParaRPr lang="pl-PL"/>
        </a:p>
      </dgm:t>
    </dgm:pt>
    <dgm:pt modelId="{10663D8E-A0D4-4C61-9CFD-79D105D1E10F}" type="parTrans" cxnId="{34CE9161-E956-440D-B2EA-B29C33B7CE9C}">
      <dgm:prSet/>
      <dgm:spPr/>
      <dgm:t>
        <a:bodyPr/>
        <a:lstStyle/>
        <a:p>
          <a:endParaRPr lang="pl-PL"/>
        </a:p>
      </dgm:t>
    </dgm:pt>
    <dgm:pt modelId="{7F991524-04EA-4702-87AF-45D150DC897E}" type="sibTrans" cxnId="{34CE9161-E956-440D-B2EA-B29C33B7CE9C}">
      <dgm:prSet/>
      <dgm:spPr/>
      <dgm:t>
        <a:bodyPr/>
        <a:lstStyle/>
        <a:p>
          <a:endParaRPr lang="pl-PL"/>
        </a:p>
      </dgm:t>
    </dgm:pt>
    <dgm:pt modelId="{B619C5B7-46B8-44FC-944F-519D7E9014B0}" type="pres">
      <dgm:prSet presAssocID="{C750AC9F-FF15-49E5-B718-2EF322E65A17}" presName="Name0" presStyleCnt="0">
        <dgm:presLayoutVars>
          <dgm:chMax val="4"/>
          <dgm:resizeHandles val="exact"/>
        </dgm:presLayoutVars>
      </dgm:prSet>
      <dgm:spPr/>
    </dgm:pt>
    <dgm:pt modelId="{B8740E5A-AEF6-4B56-9FE2-F46511D80F6C}" type="pres">
      <dgm:prSet presAssocID="{C750AC9F-FF15-49E5-B718-2EF322E65A17}" presName="ellipse" presStyleLbl="trBgShp" presStyleIdx="0" presStyleCnt="1" custScaleX="149124" custScaleY="221741" custLinFactNeighborX="-915" custLinFactNeighborY="51971"/>
      <dgm:spPr/>
    </dgm:pt>
    <dgm:pt modelId="{0A58862E-6D76-4CFD-B575-4E186615678C}" type="pres">
      <dgm:prSet presAssocID="{C750AC9F-FF15-49E5-B718-2EF322E65A17}" presName="arrow1" presStyleLbl="fgShp" presStyleIdx="0" presStyleCnt="1"/>
      <dgm:spPr/>
    </dgm:pt>
    <dgm:pt modelId="{ECB5B9FA-7527-4669-ADB4-AE9B460AAFBA}" type="pres">
      <dgm:prSet presAssocID="{C750AC9F-FF15-49E5-B718-2EF322E65A17}" presName="rectangle" presStyleLbl="revTx" presStyleIdx="0" presStyleCnt="1" custScaleY="35874" custLinFactNeighborX="0" custLinFactNeighborY="47511">
        <dgm:presLayoutVars>
          <dgm:bulletEnabled val="1"/>
        </dgm:presLayoutVars>
      </dgm:prSet>
      <dgm:spPr/>
    </dgm:pt>
    <dgm:pt modelId="{6BC5A9BD-9A21-495E-A2EA-252E886A2A70}" type="pres">
      <dgm:prSet presAssocID="{6F6C2B68-34A9-47E3-8723-8ED3BDA9DD34}" presName="item1" presStyleLbl="node1" presStyleIdx="0" presStyleCnt="3" custScaleX="147068" custScaleY="129111" custLinFactY="-16205" custLinFactNeighborX="63122" custLinFactNeighborY="-100000">
        <dgm:presLayoutVars>
          <dgm:bulletEnabled val="1"/>
        </dgm:presLayoutVars>
      </dgm:prSet>
      <dgm:spPr/>
    </dgm:pt>
    <dgm:pt modelId="{36490E42-83FA-416E-9A6D-B7165EFF75B8}" type="pres">
      <dgm:prSet presAssocID="{5728FD1F-98E1-4268-BAF2-1F6E8325E843}" presName="item2" presStyleLbl="node1" presStyleIdx="1" presStyleCnt="3" custScaleX="143938" custScaleY="130943" custLinFactNeighborX="-24887" custLinFactNeighborY="-40307">
        <dgm:presLayoutVars>
          <dgm:bulletEnabled val="1"/>
        </dgm:presLayoutVars>
      </dgm:prSet>
      <dgm:spPr/>
    </dgm:pt>
    <dgm:pt modelId="{2CCBEA8C-84BB-4DB9-9FBE-459E923E7CB7}" type="pres">
      <dgm:prSet presAssocID="{39E36189-D51C-46FA-B717-A52C7BE10C73}" presName="item3" presStyleLbl="node1" presStyleIdx="2" presStyleCnt="3" custScaleX="130120" custScaleY="111684" custLinFactX="86924" custLinFactNeighborX="100000" custLinFactNeighborY="-39404">
        <dgm:presLayoutVars>
          <dgm:bulletEnabled val="1"/>
        </dgm:presLayoutVars>
      </dgm:prSet>
      <dgm:spPr/>
    </dgm:pt>
    <dgm:pt modelId="{E41E1050-0F66-49DE-B1D1-D62BE359E456}" type="pres">
      <dgm:prSet presAssocID="{C750AC9F-FF15-49E5-B718-2EF322E65A17}" presName="funnel" presStyleLbl="trAlignAcc1" presStyleIdx="0" presStyleCnt="1" custScaleX="321716" custScaleY="141237" custLinFactNeighborX="-1364" custLinFactNeighborY="8655"/>
      <dgm:spPr/>
    </dgm:pt>
  </dgm:ptLst>
  <dgm:cxnLst>
    <dgm:cxn modelId="{34CE9161-E956-440D-B2EA-B29C33B7CE9C}" srcId="{C750AC9F-FF15-49E5-B718-2EF322E65A17}" destId="{38E3901A-5AA9-4683-9963-CF24F390A9EE}" srcOrd="5" destOrd="0" parTransId="{10663D8E-A0D4-4C61-9CFD-79D105D1E10F}" sibTransId="{7F991524-04EA-4702-87AF-45D150DC897E}"/>
    <dgm:cxn modelId="{6FDCA041-4E66-4822-A7D3-93510B25C840}" srcId="{C750AC9F-FF15-49E5-B718-2EF322E65A17}" destId="{AEC8B7D4-18AA-4F7E-AEF3-4894BE078AB6}" srcOrd="0" destOrd="0" parTransId="{A927DC9D-D1BF-4F44-AF5A-9DC9E74FFA0D}" sibTransId="{FF9E24CA-2C15-42C6-8507-801C7818C625}"/>
    <dgm:cxn modelId="{B58FD953-F76D-4710-92BF-24E947A79960}" srcId="{C750AC9F-FF15-49E5-B718-2EF322E65A17}" destId="{6F6C2B68-34A9-47E3-8723-8ED3BDA9DD34}" srcOrd="1" destOrd="0" parTransId="{5E335C79-D2F4-40DE-89E1-2BB00C1978BB}" sibTransId="{39EF73FC-E626-4D4F-ABD8-292AC5DB7728}"/>
    <dgm:cxn modelId="{C7313155-068F-4402-A313-ED245A582BE4}" type="presOf" srcId="{5728FD1F-98E1-4268-BAF2-1F6E8325E843}" destId="{6BC5A9BD-9A21-495E-A2EA-252E886A2A70}" srcOrd="0" destOrd="0" presId="urn:microsoft.com/office/officeart/2005/8/layout/funnel1"/>
    <dgm:cxn modelId="{5573FA55-207C-45C1-BC14-DE60D1D951ED}" srcId="{C750AC9F-FF15-49E5-B718-2EF322E65A17}" destId="{39E36189-D51C-46FA-B717-A52C7BE10C73}" srcOrd="3" destOrd="0" parTransId="{B9EEE65C-D402-463B-B855-0B4D57315FEF}" sibTransId="{D18831C3-BF16-48C3-A48D-172774049A0F}"/>
    <dgm:cxn modelId="{107E4CB9-AC06-4C45-92BA-01410565DD65}" type="presOf" srcId="{AEC8B7D4-18AA-4F7E-AEF3-4894BE078AB6}" destId="{2CCBEA8C-84BB-4DB9-9FBE-459E923E7CB7}" srcOrd="0" destOrd="0" presId="urn:microsoft.com/office/officeart/2005/8/layout/funnel1"/>
    <dgm:cxn modelId="{AABF74BC-B196-4628-A770-F01DE6A3581C}" type="presOf" srcId="{C750AC9F-FF15-49E5-B718-2EF322E65A17}" destId="{B619C5B7-46B8-44FC-944F-519D7E9014B0}" srcOrd="0" destOrd="0" presId="urn:microsoft.com/office/officeart/2005/8/layout/funnel1"/>
    <dgm:cxn modelId="{0486BCE5-3BB8-49D7-858A-E2F20C961961}" type="presOf" srcId="{6F6C2B68-34A9-47E3-8723-8ED3BDA9DD34}" destId="{36490E42-83FA-416E-9A6D-B7165EFF75B8}" srcOrd="0" destOrd="0" presId="urn:microsoft.com/office/officeart/2005/8/layout/funnel1"/>
    <dgm:cxn modelId="{1FD5D3E8-880E-46ED-BCF4-AFCB771C1E90}" srcId="{C750AC9F-FF15-49E5-B718-2EF322E65A17}" destId="{5728FD1F-98E1-4268-BAF2-1F6E8325E843}" srcOrd="2" destOrd="0" parTransId="{6055C93E-A778-4C54-9EEC-E287DB6912CA}" sibTransId="{E1894986-FEBB-4660-9841-EE38C32FEA34}"/>
    <dgm:cxn modelId="{C307AFEE-CDA8-4F04-AB71-56970904B8FF}" srcId="{C750AC9F-FF15-49E5-B718-2EF322E65A17}" destId="{5C7CA8FB-7F03-4729-9C5C-EAD519F14F07}" srcOrd="4" destOrd="0" parTransId="{7DB04F0F-065B-479B-B5D7-0687DF5D08D0}" sibTransId="{0E394388-B397-4169-9422-322A4ABAC7C6}"/>
    <dgm:cxn modelId="{658A74F1-6833-4D9B-B2F7-41E5C857D0DB}" type="presOf" srcId="{39E36189-D51C-46FA-B717-A52C7BE10C73}" destId="{ECB5B9FA-7527-4669-ADB4-AE9B460AAFBA}" srcOrd="0" destOrd="0" presId="urn:microsoft.com/office/officeart/2005/8/layout/funnel1"/>
    <dgm:cxn modelId="{7A649B3F-4F93-4B7E-BD17-C32246324D0C}" type="presParOf" srcId="{B619C5B7-46B8-44FC-944F-519D7E9014B0}" destId="{B8740E5A-AEF6-4B56-9FE2-F46511D80F6C}" srcOrd="0" destOrd="0" presId="urn:microsoft.com/office/officeart/2005/8/layout/funnel1"/>
    <dgm:cxn modelId="{B436FF6D-5438-4E30-A1FC-F7F3D1411647}" type="presParOf" srcId="{B619C5B7-46B8-44FC-944F-519D7E9014B0}" destId="{0A58862E-6D76-4CFD-B575-4E186615678C}" srcOrd="1" destOrd="0" presId="urn:microsoft.com/office/officeart/2005/8/layout/funnel1"/>
    <dgm:cxn modelId="{42311C70-254D-4E7B-9144-A77EAF25E72E}" type="presParOf" srcId="{B619C5B7-46B8-44FC-944F-519D7E9014B0}" destId="{ECB5B9FA-7527-4669-ADB4-AE9B460AAFBA}" srcOrd="2" destOrd="0" presId="urn:microsoft.com/office/officeart/2005/8/layout/funnel1"/>
    <dgm:cxn modelId="{2B9F3A4B-1526-4BEC-BF14-CFA425CBCE13}" type="presParOf" srcId="{B619C5B7-46B8-44FC-944F-519D7E9014B0}" destId="{6BC5A9BD-9A21-495E-A2EA-252E886A2A70}" srcOrd="3" destOrd="0" presId="urn:microsoft.com/office/officeart/2005/8/layout/funnel1"/>
    <dgm:cxn modelId="{3C90341F-2A32-4F6D-A9C2-43D7A049F48B}" type="presParOf" srcId="{B619C5B7-46B8-44FC-944F-519D7E9014B0}" destId="{36490E42-83FA-416E-9A6D-B7165EFF75B8}" srcOrd="4" destOrd="0" presId="urn:microsoft.com/office/officeart/2005/8/layout/funnel1"/>
    <dgm:cxn modelId="{D0CF10F0-E791-47AB-83F7-5C056E84D0CD}" type="presParOf" srcId="{B619C5B7-46B8-44FC-944F-519D7E9014B0}" destId="{2CCBEA8C-84BB-4DB9-9FBE-459E923E7CB7}" srcOrd="5" destOrd="0" presId="urn:microsoft.com/office/officeart/2005/8/layout/funnel1"/>
    <dgm:cxn modelId="{176D492F-5477-44EF-A994-EEC450C18B24}" type="presParOf" srcId="{B619C5B7-46B8-44FC-944F-519D7E9014B0}" destId="{E41E1050-0F66-49DE-B1D1-D62BE359E456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750AC9F-FF15-49E5-B718-2EF322E65A17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AEC8B7D4-18AA-4F7E-AEF3-4894BE078AB6}">
      <dgm:prSet phldrT="[Tekst]"/>
      <dgm:spPr/>
      <dgm:t>
        <a:bodyPr/>
        <a:lstStyle/>
        <a:p>
          <a:pPr>
            <a:buNone/>
          </a:pPr>
          <a:r>
            <a:rPr lang="pl-PL" b="0" i="0" u="none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ESO4.6	 KI 149</a:t>
          </a:r>
        </a:p>
        <a:p>
          <a:pPr>
            <a:buNone/>
          </a:pPr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2 355 713 euro</a:t>
          </a:r>
        </a:p>
      </dgm:t>
    </dgm:pt>
    <dgm:pt modelId="{A927DC9D-D1BF-4F44-AF5A-9DC9E74FFA0D}" type="parTrans" cxnId="{6FDCA041-4E66-4822-A7D3-93510B25C840}">
      <dgm:prSet/>
      <dgm:spPr/>
      <dgm:t>
        <a:bodyPr/>
        <a:lstStyle/>
        <a:p>
          <a:endParaRPr lang="pl-PL"/>
        </a:p>
      </dgm:t>
    </dgm:pt>
    <dgm:pt modelId="{FF9E24CA-2C15-42C6-8507-801C7818C625}" type="sibTrans" cxnId="{6FDCA041-4E66-4822-A7D3-93510B25C840}">
      <dgm:prSet/>
      <dgm:spPr/>
      <dgm:t>
        <a:bodyPr/>
        <a:lstStyle/>
        <a:p>
          <a:endParaRPr lang="pl-PL"/>
        </a:p>
      </dgm:t>
    </dgm:pt>
    <dgm:pt modelId="{6F6C2B68-34A9-47E3-8723-8ED3BDA9DD34}">
      <dgm:prSet phldrT="[Tekst]" custT="1"/>
      <dgm:spPr/>
      <dgm:t>
        <a:bodyPr/>
        <a:lstStyle/>
        <a:p>
          <a:pPr>
            <a:buNone/>
          </a:pPr>
          <a:r>
            <a:rPr lang="pl-PL" sz="1600" b="0" i="0" u="none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ESO4.4	 KI 147</a:t>
          </a:r>
        </a:p>
        <a:p>
          <a:pPr>
            <a:buNone/>
          </a:pPr>
          <a:r>
            <a:rPr lang="pl-PL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942 285 euro</a:t>
          </a:r>
        </a:p>
      </dgm:t>
    </dgm:pt>
    <dgm:pt modelId="{5E335C79-D2F4-40DE-89E1-2BB00C1978BB}" type="parTrans" cxnId="{B58FD953-F76D-4710-92BF-24E947A79960}">
      <dgm:prSet/>
      <dgm:spPr/>
      <dgm:t>
        <a:bodyPr/>
        <a:lstStyle/>
        <a:p>
          <a:endParaRPr lang="pl-PL"/>
        </a:p>
      </dgm:t>
    </dgm:pt>
    <dgm:pt modelId="{39EF73FC-E626-4D4F-ABD8-292AC5DB7728}" type="sibTrans" cxnId="{B58FD953-F76D-4710-92BF-24E947A79960}">
      <dgm:prSet/>
      <dgm:spPr/>
      <dgm:t>
        <a:bodyPr/>
        <a:lstStyle/>
        <a:p>
          <a:endParaRPr lang="pl-PL"/>
        </a:p>
      </dgm:t>
    </dgm:pt>
    <dgm:pt modelId="{5728FD1F-98E1-4268-BAF2-1F6E8325E843}">
      <dgm:prSet phldrT="[Tekst]" custT="1"/>
      <dgm:spPr/>
      <dgm:t>
        <a:bodyPr/>
        <a:lstStyle/>
        <a:p>
          <a:pPr>
            <a:buNone/>
          </a:pPr>
          <a:r>
            <a:rPr lang="pl-PL" sz="1600" b="0" i="0" u="none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ESO4,6	 KI 148</a:t>
          </a:r>
        </a:p>
        <a:p>
          <a:pPr>
            <a:buNone/>
          </a:pPr>
          <a:r>
            <a:rPr lang="pl-PL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1 644 414 euro</a:t>
          </a:r>
        </a:p>
      </dgm:t>
    </dgm:pt>
    <dgm:pt modelId="{6055C93E-A778-4C54-9EEC-E287DB6912CA}" type="parTrans" cxnId="{1FD5D3E8-880E-46ED-BCF4-AFCB771C1E90}">
      <dgm:prSet/>
      <dgm:spPr/>
      <dgm:t>
        <a:bodyPr/>
        <a:lstStyle/>
        <a:p>
          <a:endParaRPr lang="pl-PL"/>
        </a:p>
      </dgm:t>
    </dgm:pt>
    <dgm:pt modelId="{E1894986-FEBB-4660-9841-EE38C32FEA34}" type="sibTrans" cxnId="{1FD5D3E8-880E-46ED-BCF4-AFCB771C1E90}">
      <dgm:prSet/>
      <dgm:spPr/>
      <dgm:t>
        <a:bodyPr/>
        <a:lstStyle/>
        <a:p>
          <a:endParaRPr lang="pl-PL"/>
        </a:p>
      </dgm:t>
    </dgm:pt>
    <dgm:pt modelId="{39E36189-D51C-46FA-B717-A52C7BE10C73}">
      <dgm:prSet phldrT="[Tekst]" phldr="0" custT="1"/>
      <dgm:spPr/>
      <dgm:t>
        <a:bodyPr/>
        <a:lstStyle/>
        <a:p>
          <a:r>
            <a:rPr lang="pl-PL" sz="24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9 204 558 euro</a:t>
          </a:r>
        </a:p>
      </dgm:t>
    </dgm:pt>
    <dgm:pt modelId="{B9EEE65C-D402-463B-B855-0B4D57315FEF}" type="parTrans" cxnId="{5573FA55-207C-45C1-BC14-DE60D1D951ED}">
      <dgm:prSet/>
      <dgm:spPr/>
      <dgm:t>
        <a:bodyPr/>
        <a:lstStyle/>
        <a:p>
          <a:endParaRPr lang="pl-PL"/>
        </a:p>
      </dgm:t>
    </dgm:pt>
    <dgm:pt modelId="{D18831C3-BF16-48C3-A48D-172774049A0F}" type="sibTrans" cxnId="{5573FA55-207C-45C1-BC14-DE60D1D951ED}">
      <dgm:prSet/>
      <dgm:spPr/>
      <dgm:t>
        <a:bodyPr/>
        <a:lstStyle/>
        <a:p>
          <a:endParaRPr lang="pl-PL"/>
        </a:p>
      </dgm:t>
    </dgm:pt>
    <dgm:pt modelId="{5C7CA8FB-7F03-4729-9C5C-EAD519F14F07}">
      <dgm:prSet phldrT="[Tekst]" custScaleX="141465" custScaleY="142741" custLinFactY="-25524" custLinFactNeighborX="-10444" custLinFactNeighborY="-100000"/>
      <dgm:spPr/>
      <dgm:t>
        <a:bodyPr/>
        <a:lstStyle/>
        <a:p>
          <a:endParaRPr lang="pl-PL"/>
        </a:p>
      </dgm:t>
    </dgm:pt>
    <dgm:pt modelId="{7DB04F0F-065B-479B-B5D7-0687DF5D08D0}" type="parTrans" cxnId="{C307AFEE-CDA8-4F04-AB71-56970904B8FF}">
      <dgm:prSet/>
      <dgm:spPr/>
      <dgm:t>
        <a:bodyPr/>
        <a:lstStyle/>
        <a:p>
          <a:endParaRPr lang="pl-PL"/>
        </a:p>
      </dgm:t>
    </dgm:pt>
    <dgm:pt modelId="{0E394388-B397-4169-9422-322A4ABAC7C6}" type="sibTrans" cxnId="{C307AFEE-CDA8-4F04-AB71-56970904B8FF}">
      <dgm:prSet/>
      <dgm:spPr/>
      <dgm:t>
        <a:bodyPr/>
        <a:lstStyle/>
        <a:p>
          <a:endParaRPr lang="pl-PL"/>
        </a:p>
      </dgm:t>
    </dgm:pt>
    <dgm:pt modelId="{38E3901A-5AA9-4683-9963-CF24F390A9EE}">
      <dgm:prSet phldrT="[Tekst]" custScaleX="177454" custScaleY="123965" custLinFactX="21959" custLinFactNeighborX="100000" custLinFactNeighborY="-12951"/>
      <dgm:spPr/>
      <dgm:t>
        <a:bodyPr/>
        <a:lstStyle/>
        <a:p>
          <a:endParaRPr lang="pl-PL"/>
        </a:p>
      </dgm:t>
    </dgm:pt>
    <dgm:pt modelId="{10663D8E-A0D4-4C61-9CFD-79D105D1E10F}" type="parTrans" cxnId="{34CE9161-E956-440D-B2EA-B29C33B7CE9C}">
      <dgm:prSet/>
      <dgm:spPr/>
      <dgm:t>
        <a:bodyPr/>
        <a:lstStyle/>
        <a:p>
          <a:endParaRPr lang="pl-PL"/>
        </a:p>
      </dgm:t>
    </dgm:pt>
    <dgm:pt modelId="{7F991524-04EA-4702-87AF-45D150DC897E}" type="sibTrans" cxnId="{34CE9161-E956-440D-B2EA-B29C33B7CE9C}">
      <dgm:prSet/>
      <dgm:spPr/>
      <dgm:t>
        <a:bodyPr/>
        <a:lstStyle/>
        <a:p>
          <a:endParaRPr lang="pl-PL"/>
        </a:p>
      </dgm:t>
    </dgm:pt>
    <dgm:pt modelId="{B619C5B7-46B8-44FC-944F-519D7E9014B0}" type="pres">
      <dgm:prSet presAssocID="{C750AC9F-FF15-49E5-B718-2EF322E65A17}" presName="Name0" presStyleCnt="0">
        <dgm:presLayoutVars>
          <dgm:chMax val="4"/>
          <dgm:resizeHandles val="exact"/>
        </dgm:presLayoutVars>
      </dgm:prSet>
      <dgm:spPr/>
    </dgm:pt>
    <dgm:pt modelId="{B8740E5A-AEF6-4B56-9FE2-F46511D80F6C}" type="pres">
      <dgm:prSet presAssocID="{C750AC9F-FF15-49E5-B718-2EF322E65A17}" presName="ellipse" presStyleLbl="trBgShp" presStyleIdx="0" presStyleCnt="1" custScaleX="149124" custScaleY="221741" custLinFactNeighborX="4440" custLinFactNeighborY="-90"/>
      <dgm:spPr/>
    </dgm:pt>
    <dgm:pt modelId="{0A58862E-6D76-4CFD-B575-4E186615678C}" type="pres">
      <dgm:prSet presAssocID="{C750AC9F-FF15-49E5-B718-2EF322E65A17}" presName="arrow1" presStyleLbl="fgShp" presStyleIdx="0" presStyleCnt="1"/>
      <dgm:spPr/>
    </dgm:pt>
    <dgm:pt modelId="{ECB5B9FA-7527-4669-ADB4-AE9B460AAFBA}" type="pres">
      <dgm:prSet presAssocID="{C750AC9F-FF15-49E5-B718-2EF322E65A17}" presName="rectangle" presStyleLbl="revTx" presStyleIdx="0" presStyleCnt="1" custScaleY="35874" custLinFactNeighborX="-634" custLinFactNeighborY="33783">
        <dgm:presLayoutVars>
          <dgm:bulletEnabled val="1"/>
        </dgm:presLayoutVars>
      </dgm:prSet>
      <dgm:spPr/>
    </dgm:pt>
    <dgm:pt modelId="{6BC5A9BD-9A21-495E-A2EA-252E886A2A70}" type="pres">
      <dgm:prSet presAssocID="{6F6C2B68-34A9-47E3-8723-8ED3BDA9DD34}" presName="item1" presStyleLbl="node1" presStyleIdx="0" presStyleCnt="3" custScaleX="141465" custScaleY="142741" custLinFactY="-61347" custLinFactNeighborX="-12146" custLinFactNeighborY="-100000">
        <dgm:presLayoutVars>
          <dgm:bulletEnabled val="1"/>
        </dgm:presLayoutVars>
      </dgm:prSet>
      <dgm:spPr/>
    </dgm:pt>
    <dgm:pt modelId="{36490E42-83FA-416E-9A6D-B7165EFF75B8}" type="pres">
      <dgm:prSet presAssocID="{5728FD1F-98E1-4268-BAF2-1F6E8325E843}" presName="item2" presStyleLbl="node1" presStyleIdx="1" presStyleCnt="3" custScaleX="154332" custScaleY="131634" custLinFactNeighborX="-95638" custLinFactNeighborY="-33858">
        <dgm:presLayoutVars>
          <dgm:bulletEnabled val="1"/>
        </dgm:presLayoutVars>
      </dgm:prSet>
      <dgm:spPr/>
    </dgm:pt>
    <dgm:pt modelId="{2CCBEA8C-84BB-4DB9-9FBE-459E923E7CB7}" type="pres">
      <dgm:prSet presAssocID="{39E36189-D51C-46FA-B717-A52C7BE10C73}" presName="item3" presStyleLbl="node1" presStyleIdx="2" presStyleCnt="3" custScaleX="138475" custScaleY="123965" custLinFactX="21959" custLinFactNeighborX="100000" custLinFactNeighborY="-12951">
        <dgm:presLayoutVars>
          <dgm:bulletEnabled val="1"/>
        </dgm:presLayoutVars>
      </dgm:prSet>
      <dgm:spPr/>
    </dgm:pt>
    <dgm:pt modelId="{E41E1050-0F66-49DE-B1D1-D62BE359E456}" type="pres">
      <dgm:prSet presAssocID="{C750AC9F-FF15-49E5-B718-2EF322E65A17}" presName="funnel" presStyleLbl="trAlignAcc1" presStyleIdx="0" presStyleCnt="1" custScaleX="203943" custScaleY="128984" custLinFactNeighborX="-460" custLinFactNeighborY="-10825"/>
      <dgm:spPr/>
    </dgm:pt>
  </dgm:ptLst>
  <dgm:cxnLst>
    <dgm:cxn modelId="{34CE9161-E956-440D-B2EA-B29C33B7CE9C}" srcId="{C750AC9F-FF15-49E5-B718-2EF322E65A17}" destId="{38E3901A-5AA9-4683-9963-CF24F390A9EE}" srcOrd="5" destOrd="0" parTransId="{10663D8E-A0D4-4C61-9CFD-79D105D1E10F}" sibTransId="{7F991524-04EA-4702-87AF-45D150DC897E}"/>
    <dgm:cxn modelId="{6FDCA041-4E66-4822-A7D3-93510B25C840}" srcId="{C750AC9F-FF15-49E5-B718-2EF322E65A17}" destId="{AEC8B7D4-18AA-4F7E-AEF3-4894BE078AB6}" srcOrd="0" destOrd="0" parTransId="{A927DC9D-D1BF-4F44-AF5A-9DC9E74FFA0D}" sibTransId="{FF9E24CA-2C15-42C6-8507-801C7818C625}"/>
    <dgm:cxn modelId="{B58FD953-F76D-4710-92BF-24E947A79960}" srcId="{C750AC9F-FF15-49E5-B718-2EF322E65A17}" destId="{6F6C2B68-34A9-47E3-8723-8ED3BDA9DD34}" srcOrd="1" destOrd="0" parTransId="{5E335C79-D2F4-40DE-89E1-2BB00C1978BB}" sibTransId="{39EF73FC-E626-4D4F-ABD8-292AC5DB7728}"/>
    <dgm:cxn modelId="{C7313155-068F-4402-A313-ED245A582BE4}" type="presOf" srcId="{5728FD1F-98E1-4268-BAF2-1F6E8325E843}" destId="{6BC5A9BD-9A21-495E-A2EA-252E886A2A70}" srcOrd="0" destOrd="0" presId="urn:microsoft.com/office/officeart/2005/8/layout/funnel1"/>
    <dgm:cxn modelId="{5573FA55-207C-45C1-BC14-DE60D1D951ED}" srcId="{C750AC9F-FF15-49E5-B718-2EF322E65A17}" destId="{39E36189-D51C-46FA-B717-A52C7BE10C73}" srcOrd="3" destOrd="0" parTransId="{B9EEE65C-D402-463B-B855-0B4D57315FEF}" sibTransId="{D18831C3-BF16-48C3-A48D-172774049A0F}"/>
    <dgm:cxn modelId="{107E4CB9-AC06-4C45-92BA-01410565DD65}" type="presOf" srcId="{AEC8B7D4-18AA-4F7E-AEF3-4894BE078AB6}" destId="{2CCBEA8C-84BB-4DB9-9FBE-459E923E7CB7}" srcOrd="0" destOrd="0" presId="urn:microsoft.com/office/officeart/2005/8/layout/funnel1"/>
    <dgm:cxn modelId="{AABF74BC-B196-4628-A770-F01DE6A3581C}" type="presOf" srcId="{C750AC9F-FF15-49E5-B718-2EF322E65A17}" destId="{B619C5B7-46B8-44FC-944F-519D7E9014B0}" srcOrd="0" destOrd="0" presId="urn:microsoft.com/office/officeart/2005/8/layout/funnel1"/>
    <dgm:cxn modelId="{0486BCE5-3BB8-49D7-858A-E2F20C961961}" type="presOf" srcId="{6F6C2B68-34A9-47E3-8723-8ED3BDA9DD34}" destId="{36490E42-83FA-416E-9A6D-B7165EFF75B8}" srcOrd="0" destOrd="0" presId="urn:microsoft.com/office/officeart/2005/8/layout/funnel1"/>
    <dgm:cxn modelId="{1FD5D3E8-880E-46ED-BCF4-AFCB771C1E90}" srcId="{C750AC9F-FF15-49E5-B718-2EF322E65A17}" destId="{5728FD1F-98E1-4268-BAF2-1F6E8325E843}" srcOrd="2" destOrd="0" parTransId="{6055C93E-A778-4C54-9EEC-E287DB6912CA}" sibTransId="{E1894986-FEBB-4660-9841-EE38C32FEA34}"/>
    <dgm:cxn modelId="{C307AFEE-CDA8-4F04-AB71-56970904B8FF}" srcId="{C750AC9F-FF15-49E5-B718-2EF322E65A17}" destId="{5C7CA8FB-7F03-4729-9C5C-EAD519F14F07}" srcOrd="4" destOrd="0" parTransId="{7DB04F0F-065B-479B-B5D7-0687DF5D08D0}" sibTransId="{0E394388-B397-4169-9422-322A4ABAC7C6}"/>
    <dgm:cxn modelId="{658A74F1-6833-4D9B-B2F7-41E5C857D0DB}" type="presOf" srcId="{39E36189-D51C-46FA-B717-A52C7BE10C73}" destId="{ECB5B9FA-7527-4669-ADB4-AE9B460AAFBA}" srcOrd="0" destOrd="0" presId="urn:microsoft.com/office/officeart/2005/8/layout/funnel1"/>
    <dgm:cxn modelId="{7A649B3F-4F93-4B7E-BD17-C32246324D0C}" type="presParOf" srcId="{B619C5B7-46B8-44FC-944F-519D7E9014B0}" destId="{B8740E5A-AEF6-4B56-9FE2-F46511D80F6C}" srcOrd="0" destOrd="0" presId="urn:microsoft.com/office/officeart/2005/8/layout/funnel1"/>
    <dgm:cxn modelId="{B436FF6D-5438-4E30-A1FC-F7F3D1411647}" type="presParOf" srcId="{B619C5B7-46B8-44FC-944F-519D7E9014B0}" destId="{0A58862E-6D76-4CFD-B575-4E186615678C}" srcOrd="1" destOrd="0" presId="urn:microsoft.com/office/officeart/2005/8/layout/funnel1"/>
    <dgm:cxn modelId="{42311C70-254D-4E7B-9144-A77EAF25E72E}" type="presParOf" srcId="{B619C5B7-46B8-44FC-944F-519D7E9014B0}" destId="{ECB5B9FA-7527-4669-ADB4-AE9B460AAFBA}" srcOrd="2" destOrd="0" presId="urn:microsoft.com/office/officeart/2005/8/layout/funnel1"/>
    <dgm:cxn modelId="{2B9F3A4B-1526-4BEC-BF14-CFA425CBCE13}" type="presParOf" srcId="{B619C5B7-46B8-44FC-944F-519D7E9014B0}" destId="{6BC5A9BD-9A21-495E-A2EA-252E886A2A70}" srcOrd="3" destOrd="0" presId="urn:microsoft.com/office/officeart/2005/8/layout/funnel1"/>
    <dgm:cxn modelId="{3C90341F-2A32-4F6D-A9C2-43D7A049F48B}" type="presParOf" srcId="{B619C5B7-46B8-44FC-944F-519D7E9014B0}" destId="{36490E42-83FA-416E-9A6D-B7165EFF75B8}" srcOrd="4" destOrd="0" presId="urn:microsoft.com/office/officeart/2005/8/layout/funnel1"/>
    <dgm:cxn modelId="{D0CF10F0-E791-47AB-83F7-5C056E84D0CD}" type="presParOf" srcId="{B619C5B7-46B8-44FC-944F-519D7E9014B0}" destId="{2CCBEA8C-84BB-4DB9-9FBE-459E923E7CB7}" srcOrd="5" destOrd="0" presId="urn:microsoft.com/office/officeart/2005/8/layout/funnel1"/>
    <dgm:cxn modelId="{176D492F-5477-44EF-A994-EEC450C18B24}" type="presParOf" srcId="{B619C5B7-46B8-44FC-944F-519D7E9014B0}" destId="{E41E1050-0F66-49DE-B1D1-D62BE359E456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B61288D-7EBA-44C7-ACFC-CE3E7605F516}" type="doc">
      <dgm:prSet loTypeId="urn:microsoft.com/office/officeart/2005/8/layout/equatio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AF444520-339D-4234-B6F4-DC0B72C7DB65}">
      <dgm:prSet phldrT="[Tekst]" phldr="0"/>
      <dgm:spPr/>
      <dgm:t>
        <a:bodyPr/>
        <a:lstStyle/>
        <a:p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CP 4cs  (k)</a:t>
          </a:r>
        </a:p>
        <a:p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161</a:t>
          </a:r>
        </a:p>
        <a:p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10 118 511 euro</a:t>
          </a:r>
        </a:p>
      </dgm:t>
    </dgm:pt>
    <dgm:pt modelId="{A8CC33C9-BBC1-45FC-A928-58E147487AB6}" type="parTrans" cxnId="{BE4CB826-3FA2-418E-A3C6-B30F1A26B91B}">
      <dgm:prSet/>
      <dgm:spPr/>
      <dgm:t>
        <a:bodyPr/>
        <a:lstStyle/>
        <a:p>
          <a:endParaRPr lang="pl-PL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4AF8AD0E-BD86-4FBA-9A8B-59EDFCD15AB5}" type="sibTrans" cxnId="{BE4CB826-3FA2-418E-A3C6-B30F1A26B91B}">
      <dgm:prSet/>
      <dgm:spPr>
        <a:solidFill>
          <a:schemeClr val="bg1"/>
        </a:solidFill>
      </dgm:spPr>
      <dgm:t>
        <a:bodyPr/>
        <a:lstStyle/>
        <a:p>
          <a:endParaRPr lang="pl-PL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E8461F81-9239-42C7-9523-B4AF0BCC45ED}">
      <dgm:prSet phldrT="[Tekst]"/>
      <dgm:spPr/>
      <dgm:t>
        <a:bodyPr/>
        <a:lstStyle/>
        <a:p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CP 4 </a:t>
          </a:r>
          <a:r>
            <a:rPr lang="pl-PL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cs</a:t>
          </a:r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 (i) </a:t>
          </a:r>
        </a:p>
        <a:p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157</a:t>
          </a:r>
        </a:p>
        <a:p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2 465 664 euro</a:t>
          </a:r>
        </a:p>
      </dgm:t>
    </dgm:pt>
    <dgm:pt modelId="{046EBD3F-ED49-4AA3-A387-FAA27EBAB339}" type="parTrans" cxnId="{7D502FB9-3AD5-460C-A1D9-8CCB8C94C691}">
      <dgm:prSet/>
      <dgm:spPr/>
      <dgm:t>
        <a:bodyPr/>
        <a:lstStyle/>
        <a:p>
          <a:endParaRPr lang="pl-PL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DA9CEE4E-C63D-45FC-802C-599AF02CC809}" type="sibTrans" cxnId="{7D502FB9-3AD5-460C-A1D9-8CCB8C94C691}">
      <dgm:prSet/>
      <dgm:spPr>
        <a:solidFill>
          <a:schemeClr val="bg1"/>
        </a:solidFill>
      </dgm:spPr>
      <dgm:t>
        <a:bodyPr/>
        <a:lstStyle/>
        <a:p>
          <a:endParaRPr lang="pl-PL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08C9ACA6-9FCC-45D1-B6E8-28237A71EA02}">
      <dgm:prSet phldrT="[Tekst]"/>
      <dgm:spPr>
        <a:solidFill>
          <a:srgbClr val="003399"/>
        </a:solidFill>
      </dgm:spPr>
      <dgm:t>
        <a:bodyPr/>
        <a:lstStyle/>
        <a:p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CP 4 cs4 (k)</a:t>
          </a:r>
        </a:p>
        <a:p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158</a:t>
          </a:r>
        </a:p>
        <a:p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38 665 601 euro</a:t>
          </a:r>
        </a:p>
      </dgm:t>
    </dgm:pt>
    <dgm:pt modelId="{56E6910B-15E8-40F7-8763-C5D487E5098F}" type="parTrans" cxnId="{B5E6EC58-D186-4023-AAF1-A2A03A8706BF}">
      <dgm:prSet/>
      <dgm:spPr/>
      <dgm:t>
        <a:bodyPr/>
        <a:lstStyle/>
        <a:p>
          <a:endParaRPr lang="pl-PL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FF2DF095-9FAC-45FD-8DDC-839F385B4508}" type="sibTrans" cxnId="{B5E6EC58-D186-4023-AAF1-A2A03A8706BF}">
      <dgm:prSet/>
      <dgm:spPr/>
      <dgm:t>
        <a:bodyPr/>
        <a:lstStyle/>
        <a:p>
          <a:endParaRPr lang="pl-PL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3463DFA4-1E57-4E23-B2FB-01E2DBB05C0E}" type="pres">
      <dgm:prSet presAssocID="{EB61288D-7EBA-44C7-ACFC-CE3E7605F516}" presName="Name0" presStyleCnt="0">
        <dgm:presLayoutVars>
          <dgm:dir/>
          <dgm:resizeHandles val="exact"/>
        </dgm:presLayoutVars>
      </dgm:prSet>
      <dgm:spPr/>
    </dgm:pt>
    <dgm:pt modelId="{1F2293EA-A4B7-4FEF-9819-4AB8341D1AC9}" type="pres">
      <dgm:prSet presAssocID="{EB61288D-7EBA-44C7-ACFC-CE3E7605F516}" presName="vNodes" presStyleCnt="0"/>
      <dgm:spPr/>
    </dgm:pt>
    <dgm:pt modelId="{CA5ADE46-3C76-4326-8272-9AF6AB4370E2}" type="pres">
      <dgm:prSet presAssocID="{AF444520-339D-4234-B6F4-DC0B72C7DB65}" presName="node" presStyleLbl="node1" presStyleIdx="0" presStyleCnt="3">
        <dgm:presLayoutVars>
          <dgm:bulletEnabled val="1"/>
        </dgm:presLayoutVars>
      </dgm:prSet>
      <dgm:spPr/>
    </dgm:pt>
    <dgm:pt modelId="{7BBE2E05-9AB3-4F5E-BC50-2535E69BB24C}" type="pres">
      <dgm:prSet presAssocID="{4AF8AD0E-BD86-4FBA-9A8B-59EDFCD15AB5}" presName="spacerT" presStyleCnt="0"/>
      <dgm:spPr/>
    </dgm:pt>
    <dgm:pt modelId="{363A4ECE-3107-42FB-80E3-42BF84A63BB4}" type="pres">
      <dgm:prSet presAssocID="{4AF8AD0E-BD86-4FBA-9A8B-59EDFCD15AB5}" presName="sibTrans" presStyleLbl="sibTrans2D1" presStyleIdx="0" presStyleCnt="2"/>
      <dgm:spPr/>
    </dgm:pt>
    <dgm:pt modelId="{656C173C-912B-4A86-A6B7-75BC23903D2B}" type="pres">
      <dgm:prSet presAssocID="{4AF8AD0E-BD86-4FBA-9A8B-59EDFCD15AB5}" presName="spacerB" presStyleCnt="0"/>
      <dgm:spPr/>
    </dgm:pt>
    <dgm:pt modelId="{BE083FFF-0A58-4E53-9903-D5C7D2446763}" type="pres">
      <dgm:prSet presAssocID="{E8461F81-9239-42C7-9523-B4AF0BCC45ED}" presName="node" presStyleLbl="node1" presStyleIdx="1" presStyleCnt="3">
        <dgm:presLayoutVars>
          <dgm:bulletEnabled val="1"/>
        </dgm:presLayoutVars>
      </dgm:prSet>
      <dgm:spPr/>
    </dgm:pt>
    <dgm:pt modelId="{A1BCD1D9-46B4-4BCB-9431-241F9AD1C0A4}" type="pres">
      <dgm:prSet presAssocID="{EB61288D-7EBA-44C7-ACFC-CE3E7605F516}" presName="sibTransLast" presStyleLbl="sibTrans2D1" presStyleIdx="1" presStyleCnt="2" custAng="21491935" custScaleX="175064" custScaleY="55893" custLinFactNeighborX="-62349" custLinFactNeighborY="65915"/>
      <dgm:spPr/>
    </dgm:pt>
    <dgm:pt modelId="{AC394447-6559-457E-98CB-ACD3CB08D194}" type="pres">
      <dgm:prSet presAssocID="{EB61288D-7EBA-44C7-ACFC-CE3E7605F516}" presName="connectorText" presStyleLbl="sibTrans2D1" presStyleIdx="1" presStyleCnt="2"/>
      <dgm:spPr/>
    </dgm:pt>
    <dgm:pt modelId="{E1D536E5-A7F0-4356-AF7D-E6832AB93E5E}" type="pres">
      <dgm:prSet presAssocID="{EB61288D-7EBA-44C7-ACFC-CE3E7605F516}" presName="lastNode" presStyleLbl="node1" presStyleIdx="2" presStyleCnt="3" custScaleX="70866" custScaleY="91012" custLinFactNeighborX="-52461" custLinFactNeighborY="2561">
        <dgm:presLayoutVars>
          <dgm:bulletEnabled val="1"/>
        </dgm:presLayoutVars>
      </dgm:prSet>
      <dgm:spPr/>
    </dgm:pt>
  </dgm:ptLst>
  <dgm:cxnLst>
    <dgm:cxn modelId="{66B2A10F-2082-4489-B332-D67CF9DD8DD2}" type="presOf" srcId="{08C9ACA6-9FCC-45D1-B6E8-28237A71EA02}" destId="{E1D536E5-A7F0-4356-AF7D-E6832AB93E5E}" srcOrd="0" destOrd="0" presId="urn:microsoft.com/office/officeart/2005/8/layout/equation2"/>
    <dgm:cxn modelId="{7A047B10-5941-4F75-AEEF-2695C09AA78E}" type="presOf" srcId="{E8461F81-9239-42C7-9523-B4AF0BCC45ED}" destId="{BE083FFF-0A58-4E53-9903-D5C7D2446763}" srcOrd="0" destOrd="0" presId="urn:microsoft.com/office/officeart/2005/8/layout/equation2"/>
    <dgm:cxn modelId="{BE4CB826-3FA2-418E-A3C6-B30F1A26B91B}" srcId="{EB61288D-7EBA-44C7-ACFC-CE3E7605F516}" destId="{AF444520-339D-4234-B6F4-DC0B72C7DB65}" srcOrd="0" destOrd="0" parTransId="{A8CC33C9-BBC1-45FC-A928-58E147487AB6}" sibTransId="{4AF8AD0E-BD86-4FBA-9A8B-59EDFCD15AB5}"/>
    <dgm:cxn modelId="{B5E6EC58-D186-4023-AAF1-A2A03A8706BF}" srcId="{EB61288D-7EBA-44C7-ACFC-CE3E7605F516}" destId="{08C9ACA6-9FCC-45D1-B6E8-28237A71EA02}" srcOrd="2" destOrd="0" parTransId="{56E6910B-15E8-40F7-8763-C5D487E5098F}" sibTransId="{FF2DF095-9FAC-45FD-8DDC-839F385B4508}"/>
    <dgm:cxn modelId="{9821B47D-8ED9-4659-AC30-761AFF5AA82D}" type="presOf" srcId="{DA9CEE4E-C63D-45FC-802C-599AF02CC809}" destId="{A1BCD1D9-46B4-4BCB-9431-241F9AD1C0A4}" srcOrd="0" destOrd="0" presId="urn:microsoft.com/office/officeart/2005/8/layout/equation2"/>
    <dgm:cxn modelId="{4189D898-58BA-4A97-BC68-0B9A73FF30AF}" type="presOf" srcId="{EB61288D-7EBA-44C7-ACFC-CE3E7605F516}" destId="{3463DFA4-1E57-4E23-B2FB-01E2DBB05C0E}" srcOrd="0" destOrd="0" presId="urn:microsoft.com/office/officeart/2005/8/layout/equation2"/>
    <dgm:cxn modelId="{F10EC4A5-99C7-44F5-9B32-FC0960FE4C59}" type="presOf" srcId="{4AF8AD0E-BD86-4FBA-9A8B-59EDFCD15AB5}" destId="{363A4ECE-3107-42FB-80E3-42BF84A63BB4}" srcOrd="0" destOrd="0" presId="urn:microsoft.com/office/officeart/2005/8/layout/equation2"/>
    <dgm:cxn modelId="{44361BAB-2E04-493D-8BAB-F296CEBACCD9}" type="presOf" srcId="{DA9CEE4E-C63D-45FC-802C-599AF02CC809}" destId="{AC394447-6559-457E-98CB-ACD3CB08D194}" srcOrd="1" destOrd="0" presId="urn:microsoft.com/office/officeart/2005/8/layout/equation2"/>
    <dgm:cxn modelId="{7D502FB9-3AD5-460C-A1D9-8CCB8C94C691}" srcId="{EB61288D-7EBA-44C7-ACFC-CE3E7605F516}" destId="{E8461F81-9239-42C7-9523-B4AF0BCC45ED}" srcOrd="1" destOrd="0" parTransId="{046EBD3F-ED49-4AA3-A387-FAA27EBAB339}" sibTransId="{DA9CEE4E-C63D-45FC-802C-599AF02CC809}"/>
    <dgm:cxn modelId="{564BF8CC-06D4-4CD1-B0DE-DD0BD5951740}" type="presOf" srcId="{AF444520-339D-4234-B6F4-DC0B72C7DB65}" destId="{CA5ADE46-3C76-4326-8272-9AF6AB4370E2}" srcOrd="0" destOrd="0" presId="urn:microsoft.com/office/officeart/2005/8/layout/equation2"/>
    <dgm:cxn modelId="{9160CC29-7186-471F-82CA-DFA1506B190D}" type="presParOf" srcId="{3463DFA4-1E57-4E23-B2FB-01E2DBB05C0E}" destId="{1F2293EA-A4B7-4FEF-9819-4AB8341D1AC9}" srcOrd="0" destOrd="0" presId="urn:microsoft.com/office/officeart/2005/8/layout/equation2"/>
    <dgm:cxn modelId="{343C3254-7D0A-4A5E-9DDE-3CA5BAEA4997}" type="presParOf" srcId="{1F2293EA-A4B7-4FEF-9819-4AB8341D1AC9}" destId="{CA5ADE46-3C76-4326-8272-9AF6AB4370E2}" srcOrd="0" destOrd="0" presId="urn:microsoft.com/office/officeart/2005/8/layout/equation2"/>
    <dgm:cxn modelId="{5C2AC91F-4B42-435F-906B-1071A12EE0C8}" type="presParOf" srcId="{1F2293EA-A4B7-4FEF-9819-4AB8341D1AC9}" destId="{7BBE2E05-9AB3-4F5E-BC50-2535E69BB24C}" srcOrd="1" destOrd="0" presId="urn:microsoft.com/office/officeart/2005/8/layout/equation2"/>
    <dgm:cxn modelId="{838B1246-BB4E-429B-8210-2593EE92E2FA}" type="presParOf" srcId="{1F2293EA-A4B7-4FEF-9819-4AB8341D1AC9}" destId="{363A4ECE-3107-42FB-80E3-42BF84A63BB4}" srcOrd="2" destOrd="0" presId="urn:microsoft.com/office/officeart/2005/8/layout/equation2"/>
    <dgm:cxn modelId="{7878E66F-688E-400C-8DB5-3FDD76F95130}" type="presParOf" srcId="{1F2293EA-A4B7-4FEF-9819-4AB8341D1AC9}" destId="{656C173C-912B-4A86-A6B7-75BC23903D2B}" srcOrd="3" destOrd="0" presId="urn:microsoft.com/office/officeart/2005/8/layout/equation2"/>
    <dgm:cxn modelId="{56D778F1-6483-4A8D-B83D-BE266EA1EBF6}" type="presParOf" srcId="{1F2293EA-A4B7-4FEF-9819-4AB8341D1AC9}" destId="{BE083FFF-0A58-4E53-9903-D5C7D2446763}" srcOrd="4" destOrd="0" presId="urn:microsoft.com/office/officeart/2005/8/layout/equation2"/>
    <dgm:cxn modelId="{E3934504-6A08-4F0F-B7D6-6DD45902EECA}" type="presParOf" srcId="{3463DFA4-1E57-4E23-B2FB-01E2DBB05C0E}" destId="{A1BCD1D9-46B4-4BCB-9431-241F9AD1C0A4}" srcOrd="1" destOrd="0" presId="urn:microsoft.com/office/officeart/2005/8/layout/equation2"/>
    <dgm:cxn modelId="{09DDB029-DE0A-4003-A9FC-FFACA9C92D9F}" type="presParOf" srcId="{A1BCD1D9-46B4-4BCB-9431-241F9AD1C0A4}" destId="{AC394447-6559-457E-98CB-ACD3CB08D194}" srcOrd="0" destOrd="0" presId="urn:microsoft.com/office/officeart/2005/8/layout/equation2"/>
    <dgm:cxn modelId="{4C9F2DDE-47A4-4485-B179-6DDF6D139140}" type="presParOf" srcId="{3463DFA4-1E57-4E23-B2FB-01E2DBB05C0E}" destId="{E1D536E5-A7F0-4356-AF7D-E6832AB93E5E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B61288D-7EBA-44C7-ACFC-CE3E7605F516}" type="doc">
      <dgm:prSet loTypeId="urn:microsoft.com/office/officeart/2005/8/layout/equatio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AF444520-339D-4234-B6F4-DC0B72C7DB65}">
      <dgm:prSet phldrT="[Tekst]" phldr="0"/>
      <dgm:spPr/>
      <dgm:t>
        <a:bodyPr/>
        <a:lstStyle/>
        <a:p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CP4 </a:t>
          </a:r>
          <a:r>
            <a:rPr lang="pl-PL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cs</a:t>
          </a:r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4 (d)</a:t>
          </a:r>
        </a:p>
        <a:p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146</a:t>
          </a:r>
        </a:p>
        <a:p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2 306 687 euro</a:t>
          </a:r>
        </a:p>
      </dgm:t>
    </dgm:pt>
    <dgm:pt modelId="{A8CC33C9-BBC1-45FC-A928-58E147487AB6}" type="parTrans" cxnId="{BE4CB826-3FA2-418E-A3C6-B30F1A26B91B}">
      <dgm:prSet/>
      <dgm:spPr/>
      <dgm:t>
        <a:bodyPr/>
        <a:lstStyle/>
        <a:p>
          <a:endParaRPr lang="pl-PL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4AF8AD0E-BD86-4FBA-9A8B-59EDFCD15AB5}" type="sibTrans" cxnId="{BE4CB826-3FA2-418E-A3C6-B30F1A26B91B}">
      <dgm:prSet/>
      <dgm:spPr>
        <a:solidFill>
          <a:srgbClr val="FF0000"/>
        </a:solidFill>
      </dgm:spPr>
      <dgm:t>
        <a:bodyPr/>
        <a:lstStyle/>
        <a:p>
          <a:endParaRPr lang="pl-PL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E8461F81-9239-42C7-9523-B4AF0BCC45ED}">
      <dgm:prSet phldrT="[Tekst]"/>
      <dgm:spPr>
        <a:solidFill>
          <a:srgbClr val="C5D3FF"/>
        </a:solidFill>
      </dgm:spPr>
      <dgm:t>
        <a:bodyPr/>
        <a:lstStyle/>
        <a:p>
          <a:r>
            <a:rPr lang="pl-PL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CP 4 </a:t>
          </a:r>
          <a:r>
            <a:rPr lang="pl-PL" dirty="0" err="1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cs</a:t>
          </a:r>
          <a:r>
            <a:rPr lang="pl-PL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4 (f)</a:t>
          </a:r>
        </a:p>
        <a:p>
          <a:r>
            <a:rPr lang="pl-PL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149</a:t>
          </a:r>
        </a:p>
        <a:p>
          <a:r>
            <a:rPr lang="pl-PL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2 306 687 euro</a:t>
          </a:r>
        </a:p>
      </dgm:t>
    </dgm:pt>
    <dgm:pt modelId="{046EBD3F-ED49-4AA3-A387-FAA27EBAB339}" type="parTrans" cxnId="{7D502FB9-3AD5-460C-A1D9-8CCB8C94C691}">
      <dgm:prSet/>
      <dgm:spPr/>
      <dgm:t>
        <a:bodyPr/>
        <a:lstStyle/>
        <a:p>
          <a:endParaRPr lang="pl-PL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DA9CEE4E-C63D-45FC-802C-599AF02CC809}" type="sibTrans" cxnId="{7D502FB9-3AD5-460C-A1D9-8CCB8C94C691}">
      <dgm:prSet/>
      <dgm:spPr/>
      <dgm:t>
        <a:bodyPr/>
        <a:lstStyle/>
        <a:p>
          <a:endParaRPr lang="pl-PL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3463DFA4-1E57-4E23-B2FB-01E2DBB05C0E}" type="pres">
      <dgm:prSet presAssocID="{EB61288D-7EBA-44C7-ACFC-CE3E7605F516}" presName="Name0" presStyleCnt="0">
        <dgm:presLayoutVars>
          <dgm:dir/>
          <dgm:resizeHandles val="exact"/>
        </dgm:presLayoutVars>
      </dgm:prSet>
      <dgm:spPr/>
    </dgm:pt>
    <dgm:pt modelId="{1F2293EA-A4B7-4FEF-9819-4AB8341D1AC9}" type="pres">
      <dgm:prSet presAssocID="{EB61288D-7EBA-44C7-ACFC-CE3E7605F516}" presName="vNodes" presStyleCnt="0"/>
      <dgm:spPr/>
    </dgm:pt>
    <dgm:pt modelId="{CA5ADE46-3C76-4326-8272-9AF6AB4370E2}" type="pres">
      <dgm:prSet presAssocID="{AF444520-339D-4234-B6F4-DC0B72C7DB65}" presName="node" presStyleLbl="node1" presStyleIdx="0" presStyleCnt="2" custLinFactNeighborX="1832" custLinFactNeighborY="52">
        <dgm:presLayoutVars>
          <dgm:bulletEnabled val="1"/>
        </dgm:presLayoutVars>
      </dgm:prSet>
      <dgm:spPr/>
    </dgm:pt>
    <dgm:pt modelId="{A1BCD1D9-46B4-4BCB-9431-241F9AD1C0A4}" type="pres">
      <dgm:prSet presAssocID="{EB61288D-7EBA-44C7-ACFC-CE3E7605F516}" presName="sibTransLast" presStyleLbl="sibTrans2D1" presStyleIdx="0" presStyleCnt="1"/>
      <dgm:spPr/>
    </dgm:pt>
    <dgm:pt modelId="{AC394447-6559-457E-98CB-ACD3CB08D194}" type="pres">
      <dgm:prSet presAssocID="{EB61288D-7EBA-44C7-ACFC-CE3E7605F516}" presName="connectorText" presStyleLbl="sibTrans2D1" presStyleIdx="0" presStyleCnt="1"/>
      <dgm:spPr/>
    </dgm:pt>
    <dgm:pt modelId="{E1D536E5-A7F0-4356-AF7D-E6832AB93E5E}" type="pres">
      <dgm:prSet presAssocID="{EB61288D-7EBA-44C7-ACFC-CE3E7605F516}" presName="lastNode" presStyleLbl="node1" presStyleIdx="1" presStyleCnt="2">
        <dgm:presLayoutVars>
          <dgm:bulletEnabled val="1"/>
        </dgm:presLayoutVars>
      </dgm:prSet>
      <dgm:spPr/>
    </dgm:pt>
  </dgm:ptLst>
  <dgm:cxnLst>
    <dgm:cxn modelId="{BE4CB826-3FA2-418E-A3C6-B30F1A26B91B}" srcId="{EB61288D-7EBA-44C7-ACFC-CE3E7605F516}" destId="{AF444520-339D-4234-B6F4-DC0B72C7DB65}" srcOrd="0" destOrd="0" parTransId="{A8CC33C9-BBC1-45FC-A928-58E147487AB6}" sibTransId="{4AF8AD0E-BD86-4FBA-9A8B-59EDFCD15AB5}"/>
    <dgm:cxn modelId="{4189D898-58BA-4A97-BC68-0B9A73FF30AF}" type="presOf" srcId="{EB61288D-7EBA-44C7-ACFC-CE3E7605F516}" destId="{3463DFA4-1E57-4E23-B2FB-01E2DBB05C0E}" srcOrd="0" destOrd="0" presId="urn:microsoft.com/office/officeart/2005/8/layout/equation2"/>
    <dgm:cxn modelId="{7D502FB9-3AD5-460C-A1D9-8CCB8C94C691}" srcId="{EB61288D-7EBA-44C7-ACFC-CE3E7605F516}" destId="{E8461F81-9239-42C7-9523-B4AF0BCC45ED}" srcOrd="1" destOrd="0" parTransId="{046EBD3F-ED49-4AA3-A387-FAA27EBAB339}" sibTransId="{DA9CEE4E-C63D-45FC-802C-599AF02CC809}"/>
    <dgm:cxn modelId="{86B965CB-11ED-4E26-918D-2E7C575844E0}" type="presOf" srcId="{E8461F81-9239-42C7-9523-B4AF0BCC45ED}" destId="{E1D536E5-A7F0-4356-AF7D-E6832AB93E5E}" srcOrd="0" destOrd="0" presId="urn:microsoft.com/office/officeart/2005/8/layout/equation2"/>
    <dgm:cxn modelId="{564BF8CC-06D4-4CD1-B0DE-DD0BD5951740}" type="presOf" srcId="{AF444520-339D-4234-B6F4-DC0B72C7DB65}" destId="{CA5ADE46-3C76-4326-8272-9AF6AB4370E2}" srcOrd="0" destOrd="0" presId="urn:microsoft.com/office/officeart/2005/8/layout/equation2"/>
    <dgm:cxn modelId="{60EF6DCE-A98D-4EB5-94E3-A9E45DBB32A8}" type="presOf" srcId="{4AF8AD0E-BD86-4FBA-9A8B-59EDFCD15AB5}" destId="{AC394447-6559-457E-98CB-ACD3CB08D194}" srcOrd="1" destOrd="0" presId="urn:microsoft.com/office/officeart/2005/8/layout/equation2"/>
    <dgm:cxn modelId="{89937FE3-1406-43EB-A4A2-28DA2EB2A04B}" type="presOf" srcId="{4AF8AD0E-BD86-4FBA-9A8B-59EDFCD15AB5}" destId="{A1BCD1D9-46B4-4BCB-9431-241F9AD1C0A4}" srcOrd="0" destOrd="0" presId="urn:microsoft.com/office/officeart/2005/8/layout/equation2"/>
    <dgm:cxn modelId="{9160CC29-7186-471F-82CA-DFA1506B190D}" type="presParOf" srcId="{3463DFA4-1E57-4E23-B2FB-01E2DBB05C0E}" destId="{1F2293EA-A4B7-4FEF-9819-4AB8341D1AC9}" srcOrd="0" destOrd="0" presId="urn:microsoft.com/office/officeart/2005/8/layout/equation2"/>
    <dgm:cxn modelId="{343C3254-7D0A-4A5E-9DDE-3CA5BAEA4997}" type="presParOf" srcId="{1F2293EA-A4B7-4FEF-9819-4AB8341D1AC9}" destId="{CA5ADE46-3C76-4326-8272-9AF6AB4370E2}" srcOrd="0" destOrd="0" presId="urn:microsoft.com/office/officeart/2005/8/layout/equation2"/>
    <dgm:cxn modelId="{E3934504-6A08-4F0F-B7D6-6DD45902EECA}" type="presParOf" srcId="{3463DFA4-1E57-4E23-B2FB-01E2DBB05C0E}" destId="{A1BCD1D9-46B4-4BCB-9431-241F9AD1C0A4}" srcOrd="1" destOrd="0" presId="urn:microsoft.com/office/officeart/2005/8/layout/equation2"/>
    <dgm:cxn modelId="{09DDB029-DE0A-4003-A9FC-FFACA9C92D9F}" type="presParOf" srcId="{A1BCD1D9-46B4-4BCB-9431-241F9AD1C0A4}" destId="{AC394447-6559-457E-98CB-ACD3CB08D194}" srcOrd="0" destOrd="0" presId="urn:microsoft.com/office/officeart/2005/8/layout/equation2"/>
    <dgm:cxn modelId="{4C9F2DDE-47A4-4485-B179-6DDF6D139140}" type="presParOf" srcId="{3463DFA4-1E57-4E23-B2FB-01E2DBB05C0E}" destId="{E1D536E5-A7F0-4356-AF7D-E6832AB93E5E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B61288D-7EBA-44C7-ACFC-CE3E7605F516}" type="doc">
      <dgm:prSet loTypeId="urn:microsoft.com/office/officeart/2005/8/layout/equatio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AF444520-339D-4234-B6F4-DC0B72C7DB65}">
      <dgm:prSet phldrT="[Tekst]" phldr="0"/>
      <dgm:spPr/>
      <dgm:t>
        <a:bodyPr/>
        <a:lstStyle/>
        <a:p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CP 1 </a:t>
          </a:r>
          <a:r>
            <a:rPr lang="pl-PL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cs</a:t>
          </a:r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1i</a:t>
          </a:r>
        </a:p>
        <a:p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021 (2 348 797 euro)</a:t>
          </a:r>
        </a:p>
      </dgm:t>
    </dgm:pt>
    <dgm:pt modelId="{A8CC33C9-BBC1-45FC-A928-58E147487AB6}" type="parTrans" cxnId="{BE4CB826-3FA2-418E-A3C6-B30F1A26B91B}">
      <dgm:prSet/>
      <dgm:spPr/>
      <dgm:t>
        <a:bodyPr/>
        <a:lstStyle/>
        <a:p>
          <a:endParaRPr lang="pl-PL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4AF8AD0E-BD86-4FBA-9A8B-59EDFCD15AB5}" type="sibTrans" cxnId="{BE4CB826-3FA2-418E-A3C6-B30F1A26B91B}">
      <dgm:prSet/>
      <dgm:spPr>
        <a:solidFill>
          <a:srgbClr val="FF0000"/>
        </a:solidFill>
      </dgm:spPr>
      <dgm:t>
        <a:bodyPr/>
        <a:lstStyle/>
        <a:p>
          <a:endParaRPr lang="pl-PL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E8461F81-9239-42C7-9523-B4AF0BCC45ED}">
      <dgm:prSet phldrT="[Tekst]"/>
      <dgm:spPr/>
      <dgm:t>
        <a:bodyPr/>
        <a:lstStyle/>
        <a:p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CP 1 </a:t>
          </a:r>
          <a:r>
            <a:rPr lang="pl-PL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cs</a:t>
          </a:r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1iii</a:t>
          </a:r>
        </a:p>
        <a:p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021</a:t>
          </a:r>
        </a:p>
        <a:p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2 348 797  euro</a:t>
          </a:r>
        </a:p>
      </dgm:t>
    </dgm:pt>
    <dgm:pt modelId="{046EBD3F-ED49-4AA3-A387-FAA27EBAB339}" type="parTrans" cxnId="{7D502FB9-3AD5-460C-A1D9-8CCB8C94C691}">
      <dgm:prSet/>
      <dgm:spPr/>
      <dgm:t>
        <a:bodyPr/>
        <a:lstStyle/>
        <a:p>
          <a:endParaRPr lang="pl-PL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DA9CEE4E-C63D-45FC-802C-599AF02CC809}" type="sibTrans" cxnId="{7D502FB9-3AD5-460C-A1D9-8CCB8C94C691}">
      <dgm:prSet/>
      <dgm:spPr/>
      <dgm:t>
        <a:bodyPr/>
        <a:lstStyle/>
        <a:p>
          <a:endParaRPr lang="pl-PL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3463DFA4-1E57-4E23-B2FB-01E2DBB05C0E}" type="pres">
      <dgm:prSet presAssocID="{EB61288D-7EBA-44C7-ACFC-CE3E7605F516}" presName="Name0" presStyleCnt="0">
        <dgm:presLayoutVars>
          <dgm:dir/>
          <dgm:resizeHandles val="exact"/>
        </dgm:presLayoutVars>
      </dgm:prSet>
      <dgm:spPr/>
    </dgm:pt>
    <dgm:pt modelId="{1F2293EA-A4B7-4FEF-9819-4AB8341D1AC9}" type="pres">
      <dgm:prSet presAssocID="{EB61288D-7EBA-44C7-ACFC-CE3E7605F516}" presName="vNodes" presStyleCnt="0"/>
      <dgm:spPr/>
    </dgm:pt>
    <dgm:pt modelId="{CA5ADE46-3C76-4326-8272-9AF6AB4370E2}" type="pres">
      <dgm:prSet presAssocID="{AF444520-339D-4234-B6F4-DC0B72C7DB65}" presName="node" presStyleLbl="node1" presStyleIdx="0" presStyleCnt="2" custScaleX="195707" custLinFactNeighborX="1832" custLinFactNeighborY="52">
        <dgm:presLayoutVars>
          <dgm:bulletEnabled val="1"/>
        </dgm:presLayoutVars>
      </dgm:prSet>
      <dgm:spPr/>
    </dgm:pt>
    <dgm:pt modelId="{A1BCD1D9-46B4-4BCB-9431-241F9AD1C0A4}" type="pres">
      <dgm:prSet presAssocID="{EB61288D-7EBA-44C7-ACFC-CE3E7605F516}" presName="sibTransLast" presStyleLbl="sibTrans2D1" presStyleIdx="0" presStyleCnt="1"/>
      <dgm:spPr/>
    </dgm:pt>
    <dgm:pt modelId="{AC394447-6559-457E-98CB-ACD3CB08D194}" type="pres">
      <dgm:prSet presAssocID="{EB61288D-7EBA-44C7-ACFC-CE3E7605F516}" presName="connectorText" presStyleLbl="sibTrans2D1" presStyleIdx="0" presStyleCnt="1"/>
      <dgm:spPr/>
    </dgm:pt>
    <dgm:pt modelId="{E1D536E5-A7F0-4356-AF7D-E6832AB93E5E}" type="pres">
      <dgm:prSet presAssocID="{EB61288D-7EBA-44C7-ACFC-CE3E7605F516}" presName="lastNode" presStyleLbl="node1" presStyleIdx="1" presStyleCnt="2">
        <dgm:presLayoutVars>
          <dgm:bulletEnabled val="1"/>
        </dgm:presLayoutVars>
      </dgm:prSet>
      <dgm:spPr/>
    </dgm:pt>
  </dgm:ptLst>
  <dgm:cxnLst>
    <dgm:cxn modelId="{BE4CB826-3FA2-418E-A3C6-B30F1A26B91B}" srcId="{EB61288D-7EBA-44C7-ACFC-CE3E7605F516}" destId="{AF444520-339D-4234-B6F4-DC0B72C7DB65}" srcOrd="0" destOrd="0" parTransId="{A8CC33C9-BBC1-45FC-A928-58E147487AB6}" sibTransId="{4AF8AD0E-BD86-4FBA-9A8B-59EDFCD15AB5}"/>
    <dgm:cxn modelId="{4189D898-58BA-4A97-BC68-0B9A73FF30AF}" type="presOf" srcId="{EB61288D-7EBA-44C7-ACFC-CE3E7605F516}" destId="{3463DFA4-1E57-4E23-B2FB-01E2DBB05C0E}" srcOrd="0" destOrd="0" presId="urn:microsoft.com/office/officeart/2005/8/layout/equation2"/>
    <dgm:cxn modelId="{7D502FB9-3AD5-460C-A1D9-8CCB8C94C691}" srcId="{EB61288D-7EBA-44C7-ACFC-CE3E7605F516}" destId="{E8461F81-9239-42C7-9523-B4AF0BCC45ED}" srcOrd="1" destOrd="0" parTransId="{046EBD3F-ED49-4AA3-A387-FAA27EBAB339}" sibTransId="{DA9CEE4E-C63D-45FC-802C-599AF02CC809}"/>
    <dgm:cxn modelId="{86B965CB-11ED-4E26-918D-2E7C575844E0}" type="presOf" srcId="{E8461F81-9239-42C7-9523-B4AF0BCC45ED}" destId="{E1D536E5-A7F0-4356-AF7D-E6832AB93E5E}" srcOrd="0" destOrd="0" presId="urn:microsoft.com/office/officeart/2005/8/layout/equation2"/>
    <dgm:cxn modelId="{564BF8CC-06D4-4CD1-B0DE-DD0BD5951740}" type="presOf" srcId="{AF444520-339D-4234-B6F4-DC0B72C7DB65}" destId="{CA5ADE46-3C76-4326-8272-9AF6AB4370E2}" srcOrd="0" destOrd="0" presId="urn:microsoft.com/office/officeart/2005/8/layout/equation2"/>
    <dgm:cxn modelId="{60EF6DCE-A98D-4EB5-94E3-A9E45DBB32A8}" type="presOf" srcId="{4AF8AD0E-BD86-4FBA-9A8B-59EDFCD15AB5}" destId="{AC394447-6559-457E-98CB-ACD3CB08D194}" srcOrd="1" destOrd="0" presId="urn:microsoft.com/office/officeart/2005/8/layout/equation2"/>
    <dgm:cxn modelId="{89937FE3-1406-43EB-A4A2-28DA2EB2A04B}" type="presOf" srcId="{4AF8AD0E-BD86-4FBA-9A8B-59EDFCD15AB5}" destId="{A1BCD1D9-46B4-4BCB-9431-241F9AD1C0A4}" srcOrd="0" destOrd="0" presId="urn:microsoft.com/office/officeart/2005/8/layout/equation2"/>
    <dgm:cxn modelId="{9160CC29-7186-471F-82CA-DFA1506B190D}" type="presParOf" srcId="{3463DFA4-1E57-4E23-B2FB-01E2DBB05C0E}" destId="{1F2293EA-A4B7-4FEF-9819-4AB8341D1AC9}" srcOrd="0" destOrd="0" presId="urn:microsoft.com/office/officeart/2005/8/layout/equation2"/>
    <dgm:cxn modelId="{343C3254-7D0A-4A5E-9DDE-3CA5BAEA4997}" type="presParOf" srcId="{1F2293EA-A4B7-4FEF-9819-4AB8341D1AC9}" destId="{CA5ADE46-3C76-4326-8272-9AF6AB4370E2}" srcOrd="0" destOrd="0" presId="urn:microsoft.com/office/officeart/2005/8/layout/equation2"/>
    <dgm:cxn modelId="{E3934504-6A08-4F0F-B7D6-6DD45902EECA}" type="presParOf" srcId="{3463DFA4-1E57-4E23-B2FB-01E2DBB05C0E}" destId="{A1BCD1D9-46B4-4BCB-9431-241F9AD1C0A4}" srcOrd="1" destOrd="0" presId="urn:microsoft.com/office/officeart/2005/8/layout/equation2"/>
    <dgm:cxn modelId="{09DDB029-DE0A-4003-A9FC-FFACA9C92D9F}" type="presParOf" srcId="{A1BCD1D9-46B4-4BCB-9431-241F9AD1C0A4}" destId="{AC394447-6559-457E-98CB-ACD3CB08D194}" srcOrd="0" destOrd="0" presId="urn:microsoft.com/office/officeart/2005/8/layout/equation2"/>
    <dgm:cxn modelId="{4C9F2DDE-47A4-4485-B179-6DDF6D139140}" type="presParOf" srcId="{3463DFA4-1E57-4E23-B2FB-01E2DBB05C0E}" destId="{E1D536E5-A7F0-4356-AF7D-E6832AB93E5E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B61288D-7EBA-44C7-ACFC-CE3E7605F516}" type="doc">
      <dgm:prSet loTypeId="urn:microsoft.com/office/officeart/2005/8/layout/equatio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AF444520-339D-4234-B6F4-DC0B72C7DB65}">
      <dgm:prSet phldrT="[Tekst]" phldr="0"/>
      <dgm:spPr/>
      <dgm:t>
        <a:bodyPr/>
        <a:lstStyle/>
        <a:p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CP3 </a:t>
          </a:r>
          <a:r>
            <a:rPr lang="pl-PL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cs</a:t>
          </a:r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3ii</a:t>
          </a:r>
        </a:p>
        <a:p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090</a:t>
          </a:r>
        </a:p>
        <a:p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2 355 713 euro</a:t>
          </a:r>
        </a:p>
      </dgm:t>
    </dgm:pt>
    <dgm:pt modelId="{A8CC33C9-BBC1-45FC-A928-58E147487AB6}" type="parTrans" cxnId="{BE4CB826-3FA2-418E-A3C6-B30F1A26B91B}">
      <dgm:prSet/>
      <dgm:spPr/>
      <dgm:t>
        <a:bodyPr/>
        <a:lstStyle/>
        <a:p>
          <a:endParaRPr lang="pl-PL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4AF8AD0E-BD86-4FBA-9A8B-59EDFCD15AB5}" type="sibTrans" cxnId="{BE4CB826-3FA2-418E-A3C6-B30F1A26B91B}">
      <dgm:prSet/>
      <dgm:spPr>
        <a:solidFill>
          <a:srgbClr val="FF0000"/>
        </a:solidFill>
      </dgm:spPr>
      <dgm:t>
        <a:bodyPr/>
        <a:lstStyle/>
        <a:p>
          <a:endParaRPr lang="pl-PL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E8461F81-9239-42C7-9523-B4AF0BCC45ED}">
      <dgm:prSet phldrT="[Tekst]"/>
      <dgm:spPr/>
      <dgm:t>
        <a:bodyPr/>
        <a:lstStyle/>
        <a:p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CP2 </a:t>
          </a:r>
          <a:r>
            <a:rPr lang="pl-PL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cs</a:t>
          </a:r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2vii</a:t>
          </a:r>
        </a:p>
        <a:p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079</a:t>
          </a:r>
        </a:p>
        <a:p>
          <a:r>
            <a: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2 355 713 euro</a:t>
          </a:r>
        </a:p>
      </dgm:t>
    </dgm:pt>
    <dgm:pt modelId="{046EBD3F-ED49-4AA3-A387-FAA27EBAB339}" type="parTrans" cxnId="{7D502FB9-3AD5-460C-A1D9-8CCB8C94C691}">
      <dgm:prSet/>
      <dgm:spPr/>
      <dgm:t>
        <a:bodyPr/>
        <a:lstStyle/>
        <a:p>
          <a:endParaRPr lang="pl-PL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DA9CEE4E-C63D-45FC-802C-599AF02CC809}" type="sibTrans" cxnId="{7D502FB9-3AD5-460C-A1D9-8CCB8C94C691}">
      <dgm:prSet/>
      <dgm:spPr/>
      <dgm:t>
        <a:bodyPr/>
        <a:lstStyle/>
        <a:p>
          <a:endParaRPr lang="pl-PL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3463DFA4-1E57-4E23-B2FB-01E2DBB05C0E}" type="pres">
      <dgm:prSet presAssocID="{EB61288D-7EBA-44C7-ACFC-CE3E7605F516}" presName="Name0" presStyleCnt="0">
        <dgm:presLayoutVars>
          <dgm:dir/>
          <dgm:resizeHandles val="exact"/>
        </dgm:presLayoutVars>
      </dgm:prSet>
      <dgm:spPr/>
    </dgm:pt>
    <dgm:pt modelId="{1F2293EA-A4B7-4FEF-9819-4AB8341D1AC9}" type="pres">
      <dgm:prSet presAssocID="{EB61288D-7EBA-44C7-ACFC-CE3E7605F516}" presName="vNodes" presStyleCnt="0"/>
      <dgm:spPr/>
    </dgm:pt>
    <dgm:pt modelId="{CA5ADE46-3C76-4326-8272-9AF6AB4370E2}" type="pres">
      <dgm:prSet presAssocID="{AF444520-339D-4234-B6F4-DC0B72C7DB65}" presName="node" presStyleLbl="node1" presStyleIdx="0" presStyleCnt="2" custScaleX="195707" custLinFactNeighborX="1832" custLinFactNeighborY="52">
        <dgm:presLayoutVars>
          <dgm:bulletEnabled val="1"/>
        </dgm:presLayoutVars>
      </dgm:prSet>
      <dgm:spPr/>
    </dgm:pt>
    <dgm:pt modelId="{A1BCD1D9-46B4-4BCB-9431-241F9AD1C0A4}" type="pres">
      <dgm:prSet presAssocID="{EB61288D-7EBA-44C7-ACFC-CE3E7605F516}" presName="sibTransLast" presStyleLbl="sibTrans2D1" presStyleIdx="0" presStyleCnt="1"/>
      <dgm:spPr/>
    </dgm:pt>
    <dgm:pt modelId="{AC394447-6559-457E-98CB-ACD3CB08D194}" type="pres">
      <dgm:prSet presAssocID="{EB61288D-7EBA-44C7-ACFC-CE3E7605F516}" presName="connectorText" presStyleLbl="sibTrans2D1" presStyleIdx="0" presStyleCnt="1"/>
      <dgm:spPr/>
    </dgm:pt>
    <dgm:pt modelId="{E1D536E5-A7F0-4356-AF7D-E6832AB93E5E}" type="pres">
      <dgm:prSet presAssocID="{EB61288D-7EBA-44C7-ACFC-CE3E7605F516}" presName="lastNode" presStyleLbl="node1" presStyleIdx="1" presStyleCnt="2">
        <dgm:presLayoutVars>
          <dgm:bulletEnabled val="1"/>
        </dgm:presLayoutVars>
      </dgm:prSet>
      <dgm:spPr/>
    </dgm:pt>
  </dgm:ptLst>
  <dgm:cxnLst>
    <dgm:cxn modelId="{BE4CB826-3FA2-418E-A3C6-B30F1A26B91B}" srcId="{EB61288D-7EBA-44C7-ACFC-CE3E7605F516}" destId="{AF444520-339D-4234-B6F4-DC0B72C7DB65}" srcOrd="0" destOrd="0" parTransId="{A8CC33C9-BBC1-45FC-A928-58E147487AB6}" sibTransId="{4AF8AD0E-BD86-4FBA-9A8B-59EDFCD15AB5}"/>
    <dgm:cxn modelId="{4189D898-58BA-4A97-BC68-0B9A73FF30AF}" type="presOf" srcId="{EB61288D-7EBA-44C7-ACFC-CE3E7605F516}" destId="{3463DFA4-1E57-4E23-B2FB-01E2DBB05C0E}" srcOrd="0" destOrd="0" presId="urn:microsoft.com/office/officeart/2005/8/layout/equation2"/>
    <dgm:cxn modelId="{7D502FB9-3AD5-460C-A1D9-8CCB8C94C691}" srcId="{EB61288D-7EBA-44C7-ACFC-CE3E7605F516}" destId="{E8461F81-9239-42C7-9523-B4AF0BCC45ED}" srcOrd="1" destOrd="0" parTransId="{046EBD3F-ED49-4AA3-A387-FAA27EBAB339}" sibTransId="{DA9CEE4E-C63D-45FC-802C-599AF02CC809}"/>
    <dgm:cxn modelId="{86B965CB-11ED-4E26-918D-2E7C575844E0}" type="presOf" srcId="{E8461F81-9239-42C7-9523-B4AF0BCC45ED}" destId="{E1D536E5-A7F0-4356-AF7D-E6832AB93E5E}" srcOrd="0" destOrd="0" presId="urn:microsoft.com/office/officeart/2005/8/layout/equation2"/>
    <dgm:cxn modelId="{564BF8CC-06D4-4CD1-B0DE-DD0BD5951740}" type="presOf" srcId="{AF444520-339D-4234-B6F4-DC0B72C7DB65}" destId="{CA5ADE46-3C76-4326-8272-9AF6AB4370E2}" srcOrd="0" destOrd="0" presId="urn:microsoft.com/office/officeart/2005/8/layout/equation2"/>
    <dgm:cxn modelId="{60EF6DCE-A98D-4EB5-94E3-A9E45DBB32A8}" type="presOf" srcId="{4AF8AD0E-BD86-4FBA-9A8B-59EDFCD15AB5}" destId="{AC394447-6559-457E-98CB-ACD3CB08D194}" srcOrd="1" destOrd="0" presId="urn:microsoft.com/office/officeart/2005/8/layout/equation2"/>
    <dgm:cxn modelId="{89937FE3-1406-43EB-A4A2-28DA2EB2A04B}" type="presOf" srcId="{4AF8AD0E-BD86-4FBA-9A8B-59EDFCD15AB5}" destId="{A1BCD1D9-46B4-4BCB-9431-241F9AD1C0A4}" srcOrd="0" destOrd="0" presId="urn:microsoft.com/office/officeart/2005/8/layout/equation2"/>
    <dgm:cxn modelId="{9160CC29-7186-471F-82CA-DFA1506B190D}" type="presParOf" srcId="{3463DFA4-1E57-4E23-B2FB-01E2DBB05C0E}" destId="{1F2293EA-A4B7-4FEF-9819-4AB8341D1AC9}" srcOrd="0" destOrd="0" presId="urn:microsoft.com/office/officeart/2005/8/layout/equation2"/>
    <dgm:cxn modelId="{343C3254-7D0A-4A5E-9DDE-3CA5BAEA4997}" type="presParOf" srcId="{1F2293EA-A4B7-4FEF-9819-4AB8341D1AC9}" destId="{CA5ADE46-3C76-4326-8272-9AF6AB4370E2}" srcOrd="0" destOrd="0" presId="urn:microsoft.com/office/officeart/2005/8/layout/equation2"/>
    <dgm:cxn modelId="{E3934504-6A08-4F0F-B7D6-6DD45902EECA}" type="presParOf" srcId="{3463DFA4-1E57-4E23-B2FB-01E2DBB05C0E}" destId="{A1BCD1D9-46B4-4BCB-9431-241F9AD1C0A4}" srcOrd="1" destOrd="0" presId="urn:microsoft.com/office/officeart/2005/8/layout/equation2"/>
    <dgm:cxn modelId="{09DDB029-DE0A-4003-A9FC-FFACA9C92D9F}" type="presParOf" srcId="{A1BCD1D9-46B4-4BCB-9431-241F9AD1C0A4}" destId="{AC394447-6559-457E-98CB-ACD3CB08D194}" srcOrd="0" destOrd="0" presId="urn:microsoft.com/office/officeart/2005/8/layout/equation2"/>
    <dgm:cxn modelId="{4C9F2DDE-47A4-4485-B179-6DDF6D139140}" type="presParOf" srcId="{3463DFA4-1E57-4E23-B2FB-01E2DBB05C0E}" destId="{E1D536E5-A7F0-4356-AF7D-E6832AB93E5E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E87C39D-2022-4B65-9874-2D98936CC5A7}" type="doc">
      <dgm:prSet loTypeId="urn:microsoft.com/office/officeart/2005/8/layout/equati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3D82FFE1-146D-4E63-A7FE-C068C29868ED}">
      <dgm:prSet phldrT="[Tekst]" phldr="0" custT="1"/>
      <dgm:spPr/>
      <dgm:t>
        <a:bodyPr/>
        <a:lstStyle/>
        <a:p>
          <a:r>
            <a:rPr lang="pl-PL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CP3 </a:t>
          </a:r>
          <a:r>
            <a:rPr lang="pl-PL" sz="160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cs</a:t>
          </a:r>
          <a:r>
            <a:rPr lang="pl-PL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 3ii</a:t>
          </a:r>
        </a:p>
        <a:p>
          <a:r>
            <a:rPr lang="pl-PL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109</a:t>
          </a:r>
        </a:p>
        <a:p>
          <a:r>
            <a:rPr lang="pl-PL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8 799 200 euro</a:t>
          </a:r>
        </a:p>
      </dgm:t>
    </dgm:pt>
    <dgm:pt modelId="{89F53EB7-C9C3-45B3-B439-F9D3CE8343C8}" type="parTrans" cxnId="{E61AE63D-FA8C-4409-B578-3A6E24C16039}">
      <dgm:prSet/>
      <dgm:spPr/>
      <dgm:t>
        <a:bodyPr/>
        <a:lstStyle/>
        <a:p>
          <a:endParaRPr lang="pl-PL" sz="160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24CAFB9E-DFAE-48FB-837C-7BE9AE3254BD}" type="sibTrans" cxnId="{E61AE63D-FA8C-4409-B578-3A6E24C16039}">
      <dgm:prSet custT="1"/>
      <dgm:spPr/>
      <dgm:t>
        <a:bodyPr/>
        <a:lstStyle/>
        <a:p>
          <a:endParaRPr lang="pl-PL" sz="160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906EFCF5-2651-4481-B1F5-78918DB8D26F}">
      <dgm:prSet phldrT="[Tekst]" custT="1"/>
      <dgm:spPr/>
      <dgm:t>
        <a:bodyPr/>
        <a:lstStyle/>
        <a:p>
          <a:r>
            <a:rPr lang="pl-PL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CP 4 </a:t>
          </a:r>
          <a:r>
            <a:rPr lang="pl-PL" sz="160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cs</a:t>
          </a:r>
          <a:r>
            <a:rPr lang="pl-PL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4(v)</a:t>
          </a:r>
        </a:p>
        <a:p>
          <a:r>
            <a:rPr lang="pl-PL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128, 129</a:t>
          </a:r>
        </a:p>
        <a:p>
          <a:r>
            <a:rPr lang="pl-PL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3 300 000 euro</a:t>
          </a:r>
        </a:p>
      </dgm:t>
    </dgm:pt>
    <dgm:pt modelId="{2E82D829-EA1F-423E-B4A0-95EF8399A650}" type="parTrans" cxnId="{390F9E18-B4E5-4CF5-AB0B-8829B6B62AAF}">
      <dgm:prSet/>
      <dgm:spPr/>
      <dgm:t>
        <a:bodyPr/>
        <a:lstStyle/>
        <a:p>
          <a:endParaRPr lang="pl-PL" sz="160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8FFE0ABB-56D1-4327-A088-6C1DE9BF37E2}" type="sibTrans" cxnId="{390F9E18-B4E5-4CF5-AB0B-8829B6B62AAF}">
      <dgm:prSet custT="1"/>
      <dgm:spPr>
        <a:solidFill>
          <a:srgbClr val="FF0000"/>
        </a:solidFill>
      </dgm:spPr>
      <dgm:t>
        <a:bodyPr/>
        <a:lstStyle/>
        <a:p>
          <a:endParaRPr lang="pl-PL" sz="160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527C1A5D-6C6B-44B0-9033-E7964717B50E}">
      <dgm:prSet phldrT="[Tekst]" phldr="0" custT="1"/>
      <dgm:spPr/>
      <dgm:t>
        <a:bodyPr/>
        <a:lstStyle/>
        <a:p>
          <a:r>
            <a:rPr lang="pl-PL" sz="1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CP 4  </a:t>
          </a:r>
          <a:r>
            <a:rPr lang="pl-PL" sz="180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cs</a:t>
          </a:r>
          <a:r>
            <a:rPr lang="pl-PL" sz="1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4(iii) </a:t>
          </a:r>
        </a:p>
        <a:p>
          <a:r>
            <a:rPr lang="pl-PL" sz="1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127</a:t>
          </a:r>
        </a:p>
        <a:p>
          <a:r>
            <a:rPr lang="pl-PL" sz="1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12 099 200 euro</a:t>
          </a:r>
        </a:p>
      </dgm:t>
    </dgm:pt>
    <dgm:pt modelId="{DEF2AD0F-81FD-4A4E-B518-EEC2EBE80C6F}" type="parTrans" cxnId="{53D23271-77DD-48C2-B8D2-5C8CDACE4CD5}">
      <dgm:prSet/>
      <dgm:spPr/>
      <dgm:t>
        <a:bodyPr/>
        <a:lstStyle/>
        <a:p>
          <a:endParaRPr lang="pl-PL" sz="160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D525831E-B281-4A86-894E-0A4947ECF93E}" type="sibTrans" cxnId="{53D23271-77DD-48C2-B8D2-5C8CDACE4CD5}">
      <dgm:prSet/>
      <dgm:spPr/>
      <dgm:t>
        <a:bodyPr/>
        <a:lstStyle/>
        <a:p>
          <a:endParaRPr lang="pl-PL" sz="160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ECC78D6E-7C59-4D85-BA90-CF9ADF976946}" type="pres">
      <dgm:prSet presAssocID="{4E87C39D-2022-4B65-9874-2D98936CC5A7}" presName="Name0" presStyleCnt="0">
        <dgm:presLayoutVars>
          <dgm:dir/>
          <dgm:resizeHandles val="exact"/>
        </dgm:presLayoutVars>
      </dgm:prSet>
      <dgm:spPr/>
    </dgm:pt>
    <dgm:pt modelId="{97F717A3-8158-4EEA-B6EA-C008D7709E84}" type="pres">
      <dgm:prSet presAssocID="{4E87C39D-2022-4B65-9874-2D98936CC5A7}" presName="vNodes" presStyleCnt="0"/>
      <dgm:spPr/>
    </dgm:pt>
    <dgm:pt modelId="{9D1BA25F-7C39-4A2E-BA14-5EC5FA16E31F}" type="pres">
      <dgm:prSet presAssocID="{3D82FFE1-146D-4E63-A7FE-C068C29868ED}" presName="node" presStyleLbl="node1" presStyleIdx="0" presStyleCnt="3" custScaleX="282906">
        <dgm:presLayoutVars>
          <dgm:bulletEnabled val="1"/>
        </dgm:presLayoutVars>
      </dgm:prSet>
      <dgm:spPr/>
    </dgm:pt>
    <dgm:pt modelId="{FB7B24B2-B5D7-4B41-86F2-95F388DA2BE4}" type="pres">
      <dgm:prSet presAssocID="{24CAFB9E-DFAE-48FB-837C-7BE9AE3254BD}" presName="spacerT" presStyleCnt="0"/>
      <dgm:spPr/>
    </dgm:pt>
    <dgm:pt modelId="{457EE3A6-2544-41A0-9596-713F3BF9F3DA}" type="pres">
      <dgm:prSet presAssocID="{24CAFB9E-DFAE-48FB-837C-7BE9AE3254BD}" presName="sibTrans" presStyleLbl="sibTrans2D1" presStyleIdx="0" presStyleCnt="2"/>
      <dgm:spPr/>
    </dgm:pt>
    <dgm:pt modelId="{547A898E-9EBD-4E71-A18D-0D357DB17D68}" type="pres">
      <dgm:prSet presAssocID="{24CAFB9E-DFAE-48FB-837C-7BE9AE3254BD}" presName="spacerB" presStyleCnt="0"/>
      <dgm:spPr/>
    </dgm:pt>
    <dgm:pt modelId="{7CF21038-5CCF-4FD2-9CC1-14CA1FF7E3C3}" type="pres">
      <dgm:prSet presAssocID="{906EFCF5-2651-4481-B1F5-78918DB8D26F}" presName="node" presStyleLbl="node1" presStyleIdx="1" presStyleCnt="3" custScaleX="259450">
        <dgm:presLayoutVars>
          <dgm:bulletEnabled val="1"/>
        </dgm:presLayoutVars>
      </dgm:prSet>
      <dgm:spPr/>
    </dgm:pt>
    <dgm:pt modelId="{FA1FE3ED-A73C-421E-BBAB-F17BB9D78B5D}" type="pres">
      <dgm:prSet presAssocID="{4E87C39D-2022-4B65-9874-2D98936CC5A7}" presName="sibTransLast" presStyleLbl="sibTrans2D1" presStyleIdx="1" presStyleCnt="2"/>
      <dgm:spPr/>
    </dgm:pt>
    <dgm:pt modelId="{A62EE460-5561-4D32-8088-9714DD0D2EFB}" type="pres">
      <dgm:prSet presAssocID="{4E87C39D-2022-4B65-9874-2D98936CC5A7}" presName="connectorText" presStyleLbl="sibTrans2D1" presStyleIdx="1" presStyleCnt="2"/>
      <dgm:spPr/>
    </dgm:pt>
    <dgm:pt modelId="{DCEA7AB9-C48B-4F62-8F58-097A8D7BFFFC}" type="pres">
      <dgm:prSet presAssocID="{4E87C39D-2022-4B65-9874-2D98936CC5A7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25728905-9AA0-4BB5-9CB4-98453A7A36FA}" type="presOf" srcId="{8FFE0ABB-56D1-4327-A088-6C1DE9BF37E2}" destId="{A62EE460-5561-4D32-8088-9714DD0D2EFB}" srcOrd="1" destOrd="0" presId="urn:microsoft.com/office/officeart/2005/8/layout/equation2"/>
    <dgm:cxn modelId="{390F9E18-B4E5-4CF5-AB0B-8829B6B62AAF}" srcId="{4E87C39D-2022-4B65-9874-2D98936CC5A7}" destId="{906EFCF5-2651-4481-B1F5-78918DB8D26F}" srcOrd="1" destOrd="0" parTransId="{2E82D829-EA1F-423E-B4A0-95EF8399A650}" sibTransId="{8FFE0ABB-56D1-4327-A088-6C1DE9BF37E2}"/>
    <dgm:cxn modelId="{12DC4433-4B0D-4168-BD16-9CA7078BF7E7}" type="presOf" srcId="{906EFCF5-2651-4481-B1F5-78918DB8D26F}" destId="{7CF21038-5CCF-4FD2-9CC1-14CA1FF7E3C3}" srcOrd="0" destOrd="0" presId="urn:microsoft.com/office/officeart/2005/8/layout/equation2"/>
    <dgm:cxn modelId="{E61AE63D-FA8C-4409-B578-3A6E24C16039}" srcId="{4E87C39D-2022-4B65-9874-2D98936CC5A7}" destId="{3D82FFE1-146D-4E63-A7FE-C068C29868ED}" srcOrd="0" destOrd="0" parTransId="{89F53EB7-C9C3-45B3-B439-F9D3CE8343C8}" sibTransId="{24CAFB9E-DFAE-48FB-837C-7BE9AE3254BD}"/>
    <dgm:cxn modelId="{53D23271-77DD-48C2-B8D2-5C8CDACE4CD5}" srcId="{4E87C39D-2022-4B65-9874-2D98936CC5A7}" destId="{527C1A5D-6C6B-44B0-9033-E7964717B50E}" srcOrd="2" destOrd="0" parTransId="{DEF2AD0F-81FD-4A4E-B518-EEC2EBE80C6F}" sibTransId="{D525831E-B281-4A86-894E-0A4947ECF93E}"/>
    <dgm:cxn modelId="{6F2AFE9E-EFE6-4D1B-BF6A-32BDEA12B0DC}" type="presOf" srcId="{8FFE0ABB-56D1-4327-A088-6C1DE9BF37E2}" destId="{FA1FE3ED-A73C-421E-BBAB-F17BB9D78B5D}" srcOrd="0" destOrd="0" presId="urn:microsoft.com/office/officeart/2005/8/layout/equation2"/>
    <dgm:cxn modelId="{53F594D2-613A-404D-A51F-CDBAB1A06D83}" type="presOf" srcId="{4E87C39D-2022-4B65-9874-2D98936CC5A7}" destId="{ECC78D6E-7C59-4D85-BA90-CF9ADF976946}" srcOrd="0" destOrd="0" presId="urn:microsoft.com/office/officeart/2005/8/layout/equation2"/>
    <dgm:cxn modelId="{A5284FD9-1507-42A2-9D67-A769EDBE1150}" type="presOf" srcId="{527C1A5D-6C6B-44B0-9033-E7964717B50E}" destId="{DCEA7AB9-C48B-4F62-8F58-097A8D7BFFFC}" srcOrd="0" destOrd="0" presId="urn:microsoft.com/office/officeart/2005/8/layout/equation2"/>
    <dgm:cxn modelId="{FDF247ED-85D7-4177-94C6-AD85A65E9877}" type="presOf" srcId="{3D82FFE1-146D-4E63-A7FE-C068C29868ED}" destId="{9D1BA25F-7C39-4A2E-BA14-5EC5FA16E31F}" srcOrd="0" destOrd="0" presId="urn:microsoft.com/office/officeart/2005/8/layout/equation2"/>
    <dgm:cxn modelId="{5247DCF0-4478-4E9F-9D01-5699B76E0E52}" type="presOf" srcId="{24CAFB9E-DFAE-48FB-837C-7BE9AE3254BD}" destId="{457EE3A6-2544-41A0-9596-713F3BF9F3DA}" srcOrd="0" destOrd="0" presId="urn:microsoft.com/office/officeart/2005/8/layout/equation2"/>
    <dgm:cxn modelId="{02C3B7E9-AA5F-4568-BA44-41F12D1B42D9}" type="presParOf" srcId="{ECC78D6E-7C59-4D85-BA90-CF9ADF976946}" destId="{97F717A3-8158-4EEA-B6EA-C008D7709E84}" srcOrd="0" destOrd="0" presId="urn:microsoft.com/office/officeart/2005/8/layout/equation2"/>
    <dgm:cxn modelId="{7869CDC8-D004-4009-BF48-51095A340BE5}" type="presParOf" srcId="{97F717A3-8158-4EEA-B6EA-C008D7709E84}" destId="{9D1BA25F-7C39-4A2E-BA14-5EC5FA16E31F}" srcOrd="0" destOrd="0" presId="urn:microsoft.com/office/officeart/2005/8/layout/equation2"/>
    <dgm:cxn modelId="{8DDFF9D6-5AF3-49DD-A32F-936215202AA1}" type="presParOf" srcId="{97F717A3-8158-4EEA-B6EA-C008D7709E84}" destId="{FB7B24B2-B5D7-4B41-86F2-95F388DA2BE4}" srcOrd="1" destOrd="0" presId="urn:microsoft.com/office/officeart/2005/8/layout/equation2"/>
    <dgm:cxn modelId="{D9960EEB-8682-4047-A45C-54CCCF94D19C}" type="presParOf" srcId="{97F717A3-8158-4EEA-B6EA-C008D7709E84}" destId="{457EE3A6-2544-41A0-9596-713F3BF9F3DA}" srcOrd="2" destOrd="0" presId="urn:microsoft.com/office/officeart/2005/8/layout/equation2"/>
    <dgm:cxn modelId="{0A97E441-6E05-4BBE-B1BD-1B83D492E76B}" type="presParOf" srcId="{97F717A3-8158-4EEA-B6EA-C008D7709E84}" destId="{547A898E-9EBD-4E71-A18D-0D357DB17D68}" srcOrd="3" destOrd="0" presId="urn:microsoft.com/office/officeart/2005/8/layout/equation2"/>
    <dgm:cxn modelId="{006891FB-B5BC-484B-A9D6-9D822BB4602A}" type="presParOf" srcId="{97F717A3-8158-4EEA-B6EA-C008D7709E84}" destId="{7CF21038-5CCF-4FD2-9CC1-14CA1FF7E3C3}" srcOrd="4" destOrd="0" presId="urn:microsoft.com/office/officeart/2005/8/layout/equation2"/>
    <dgm:cxn modelId="{88EEB4FC-261B-4684-BB38-0A07B9489A14}" type="presParOf" srcId="{ECC78D6E-7C59-4D85-BA90-CF9ADF976946}" destId="{FA1FE3ED-A73C-421E-BBAB-F17BB9D78B5D}" srcOrd="1" destOrd="0" presId="urn:microsoft.com/office/officeart/2005/8/layout/equation2"/>
    <dgm:cxn modelId="{FA773BBA-C343-4B7D-B580-083EF9936199}" type="presParOf" srcId="{FA1FE3ED-A73C-421E-BBAB-F17BB9D78B5D}" destId="{A62EE460-5561-4D32-8088-9714DD0D2EFB}" srcOrd="0" destOrd="0" presId="urn:microsoft.com/office/officeart/2005/8/layout/equation2"/>
    <dgm:cxn modelId="{DCAD046E-F71F-4826-8B1B-51E3E3010D6F}" type="presParOf" srcId="{ECC78D6E-7C59-4D85-BA90-CF9ADF976946}" destId="{DCEA7AB9-C48B-4F62-8F58-097A8D7BFFFC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B61288D-7EBA-44C7-ACFC-CE3E7605F516}" type="doc">
      <dgm:prSet loTypeId="urn:microsoft.com/office/officeart/2005/8/layout/equatio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AF444520-339D-4234-B6F4-DC0B72C7DB65}">
      <dgm:prSet phldrT="[Tekst]" phldr="0" custT="1"/>
      <dgm:spPr/>
      <dgm:t>
        <a:bodyPr/>
        <a:lstStyle/>
        <a:p>
          <a:r>
            <a:rPr lang="pl-PL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CP 4 </a:t>
          </a:r>
          <a:r>
            <a:rPr lang="pl-PL" sz="200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cs</a:t>
          </a:r>
          <a:r>
            <a:rPr lang="pl-PL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4(vi)</a:t>
          </a:r>
        </a:p>
        <a:p>
          <a:r>
            <a:rPr lang="pl-PL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166</a:t>
          </a:r>
        </a:p>
        <a:p>
          <a:r>
            <a:rPr lang="pl-PL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7 067 138 euro</a:t>
          </a:r>
        </a:p>
      </dgm:t>
    </dgm:pt>
    <dgm:pt modelId="{A8CC33C9-BBC1-45FC-A928-58E147487AB6}" type="parTrans" cxnId="{BE4CB826-3FA2-418E-A3C6-B30F1A26B91B}">
      <dgm:prSet/>
      <dgm:spPr/>
      <dgm:t>
        <a:bodyPr/>
        <a:lstStyle/>
        <a:p>
          <a:endParaRPr lang="pl-PL" sz="200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4AF8AD0E-BD86-4FBA-9A8B-59EDFCD15AB5}" type="sibTrans" cxnId="{BE4CB826-3FA2-418E-A3C6-B30F1A26B91B}">
      <dgm:prSet custT="1"/>
      <dgm:spPr>
        <a:solidFill>
          <a:srgbClr val="FF0000"/>
        </a:solidFill>
      </dgm:spPr>
      <dgm:t>
        <a:bodyPr/>
        <a:lstStyle/>
        <a:p>
          <a:endParaRPr lang="pl-PL" sz="200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E8461F81-9239-42C7-9523-B4AF0BCC45ED}">
      <dgm:prSet phldrT="[Tekst]" custT="1"/>
      <dgm:spPr/>
      <dgm:t>
        <a:bodyPr/>
        <a:lstStyle/>
        <a:p>
          <a:r>
            <a:rPr lang="pl-PL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CP 4  </a:t>
          </a:r>
          <a:r>
            <a:rPr lang="pl-PL" sz="200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cs</a:t>
          </a:r>
          <a:r>
            <a:rPr lang="pl-PL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4(ii) </a:t>
          </a:r>
        </a:p>
        <a:p>
          <a:r>
            <a:rPr lang="pl-PL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124</a:t>
          </a:r>
        </a:p>
        <a:p>
          <a:r>
            <a:rPr lang="pl-PL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7 067 138 euro</a:t>
          </a:r>
        </a:p>
      </dgm:t>
    </dgm:pt>
    <dgm:pt modelId="{046EBD3F-ED49-4AA3-A387-FAA27EBAB339}" type="parTrans" cxnId="{7D502FB9-3AD5-460C-A1D9-8CCB8C94C691}">
      <dgm:prSet/>
      <dgm:spPr/>
      <dgm:t>
        <a:bodyPr/>
        <a:lstStyle/>
        <a:p>
          <a:endParaRPr lang="pl-PL" sz="200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DA9CEE4E-C63D-45FC-802C-599AF02CC809}" type="sibTrans" cxnId="{7D502FB9-3AD5-460C-A1D9-8CCB8C94C691}">
      <dgm:prSet/>
      <dgm:spPr/>
      <dgm:t>
        <a:bodyPr/>
        <a:lstStyle/>
        <a:p>
          <a:endParaRPr lang="pl-PL" sz="200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3463DFA4-1E57-4E23-B2FB-01E2DBB05C0E}" type="pres">
      <dgm:prSet presAssocID="{EB61288D-7EBA-44C7-ACFC-CE3E7605F516}" presName="Name0" presStyleCnt="0">
        <dgm:presLayoutVars>
          <dgm:dir/>
          <dgm:resizeHandles val="exact"/>
        </dgm:presLayoutVars>
      </dgm:prSet>
      <dgm:spPr/>
    </dgm:pt>
    <dgm:pt modelId="{1F2293EA-A4B7-4FEF-9819-4AB8341D1AC9}" type="pres">
      <dgm:prSet presAssocID="{EB61288D-7EBA-44C7-ACFC-CE3E7605F516}" presName="vNodes" presStyleCnt="0"/>
      <dgm:spPr/>
    </dgm:pt>
    <dgm:pt modelId="{CA5ADE46-3C76-4326-8272-9AF6AB4370E2}" type="pres">
      <dgm:prSet presAssocID="{AF444520-339D-4234-B6F4-DC0B72C7DB65}" presName="node" presStyleLbl="node1" presStyleIdx="0" presStyleCnt="2" custScaleX="195707" custLinFactNeighborX="2299" custLinFactNeighborY="22099">
        <dgm:presLayoutVars>
          <dgm:bulletEnabled val="1"/>
        </dgm:presLayoutVars>
      </dgm:prSet>
      <dgm:spPr/>
    </dgm:pt>
    <dgm:pt modelId="{A1BCD1D9-46B4-4BCB-9431-241F9AD1C0A4}" type="pres">
      <dgm:prSet presAssocID="{EB61288D-7EBA-44C7-ACFC-CE3E7605F516}" presName="sibTransLast" presStyleLbl="sibTrans2D1" presStyleIdx="0" presStyleCnt="1"/>
      <dgm:spPr/>
    </dgm:pt>
    <dgm:pt modelId="{AC394447-6559-457E-98CB-ACD3CB08D194}" type="pres">
      <dgm:prSet presAssocID="{EB61288D-7EBA-44C7-ACFC-CE3E7605F516}" presName="connectorText" presStyleLbl="sibTrans2D1" presStyleIdx="0" presStyleCnt="1"/>
      <dgm:spPr/>
    </dgm:pt>
    <dgm:pt modelId="{E1D536E5-A7F0-4356-AF7D-E6832AB93E5E}" type="pres">
      <dgm:prSet presAssocID="{EB61288D-7EBA-44C7-ACFC-CE3E7605F516}" presName="lastNode" presStyleLbl="node1" presStyleIdx="1" presStyleCnt="2" custScaleX="131049">
        <dgm:presLayoutVars>
          <dgm:bulletEnabled val="1"/>
        </dgm:presLayoutVars>
      </dgm:prSet>
      <dgm:spPr/>
    </dgm:pt>
  </dgm:ptLst>
  <dgm:cxnLst>
    <dgm:cxn modelId="{BE4CB826-3FA2-418E-A3C6-B30F1A26B91B}" srcId="{EB61288D-7EBA-44C7-ACFC-CE3E7605F516}" destId="{AF444520-339D-4234-B6F4-DC0B72C7DB65}" srcOrd="0" destOrd="0" parTransId="{A8CC33C9-BBC1-45FC-A928-58E147487AB6}" sibTransId="{4AF8AD0E-BD86-4FBA-9A8B-59EDFCD15AB5}"/>
    <dgm:cxn modelId="{4189D898-58BA-4A97-BC68-0B9A73FF30AF}" type="presOf" srcId="{EB61288D-7EBA-44C7-ACFC-CE3E7605F516}" destId="{3463DFA4-1E57-4E23-B2FB-01E2DBB05C0E}" srcOrd="0" destOrd="0" presId="urn:microsoft.com/office/officeart/2005/8/layout/equation2"/>
    <dgm:cxn modelId="{7D502FB9-3AD5-460C-A1D9-8CCB8C94C691}" srcId="{EB61288D-7EBA-44C7-ACFC-CE3E7605F516}" destId="{E8461F81-9239-42C7-9523-B4AF0BCC45ED}" srcOrd="1" destOrd="0" parTransId="{046EBD3F-ED49-4AA3-A387-FAA27EBAB339}" sibTransId="{DA9CEE4E-C63D-45FC-802C-599AF02CC809}"/>
    <dgm:cxn modelId="{86B965CB-11ED-4E26-918D-2E7C575844E0}" type="presOf" srcId="{E8461F81-9239-42C7-9523-B4AF0BCC45ED}" destId="{E1D536E5-A7F0-4356-AF7D-E6832AB93E5E}" srcOrd="0" destOrd="0" presId="urn:microsoft.com/office/officeart/2005/8/layout/equation2"/>
    <dgm:cxn modelId="{564BF8CC-06D4-4CD1-B0DE-DD0BD5951740}" type="presOf" srcId="{AF444520-339D-4234-B6F4-DC0B72C7DB65}" destId="{CA5ADE46-3C76-4326-8272-9AF6AB4370E2}" srcOrd="0" destOrd="0" presId="urn:microsoft.com/office/officeart/2005/8/layout/equation2"/>
    <dgm:cxn modelId="{60EF6DCE-A98D-4EB5-94E3-A9E45DBB32A8}" type="presOf" srcId="{4AF8AD0E-BD86-4FBA-9A8B-59EDFCD15AB5}" destId="{AC394447-6559-457E-98CB-ACD3CB08D194}" srcOrd="1" destOrd="0" presId="urn:microsoft.com/office/officeart/2005/8/layout/equation2"/>
    <dgm:cxn modelId="{89937FE3-1406-43EB-A4A2-28DA2EB2A04B}" type="presOf" srcId="{4AF8AD0E-BD86-4FBA-9A8B-59EDFCD15AB5}" destId="{A1BCD1D9-46B4-4BCB-9431-241F9AD1C0A4}" srcOrd="0" destOrd="0" presId="urn:microsoft.com/office/officeart/2005/8/layout/equation2"/>
    <dgm:cxn modelId="{9160CC29-7186-471F-82CA-DFA1506B190D}" type="presParOf" srcId="{3463DFA4-1E57-4E23-B2FB-01E2DBB05C0E}" destId="{1F2293EA-A4B7-4FEF-9819-4AB8341D1AC9}" srcOrd="0" destOrd="0" presId="urn:microsoft.com/office/officeart/2005/8/layout/equation2"/>
    <dgm:cxn modelId="{343C3254-7D0A-4A5E-9DDE-3CA5BAEA4997}" type="presParOf" srcId="{1F2293EA-A4B7-4FEF-9819-4AB8341D1AC9}" destId="{CA5ADE46-3C76-4326-8272-9AF6AB4370E2}" srcOrd="0" destOrd="0" presId="urn:microsoft.com/office/officeart/2005/8/layout/equation2"/>
    <dgm:cxn modelId="{E3934504-6A08-4F0F-B7D6-6DD45902EECA}" type="presParOf" srcId="{3463DFA4-1E57-4E23-B2FB-01E2DBB05C0E}" destId="{A1BCD1D9-46B4-4BCB-9431-241F9AD1C0A4}" srcOrd="1" destOrd="0" presId="urn:microsoft.com/office/officeart/2005/8/layout/equation2"/>
    <dgm:cxn modelId="{09DDB029-DE0A-4003-A9FC-FFACA9C92D9F}" type="presParOf" srcId="{A1BCD1D9-46B4-4BCB-9431-241F9AD1C0A4}" destId="{AC394447-6559-457E-98CB-ACD3CB08D194}" srcOrd="0" destOrd="0" presId="urn:microsoft.com/office/officeart/2005/8/layout/equation2"/>
    <dgm:cxn modelId="{4C9F2DDE-47A4-4485-B179-6DDF6D139140}" type="presParOf" srcId="{3463DFA4-1E57-4E23-B2FB-01E2DBB05C0E}" destId="{E1D536E5-A7F0-4356-AF7D-E6832AB93E5E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740E5A-AEF6-4B56-9FE2-F46511D80F6C}">
      <dsp:nvSpPr>
        <dsp:cNvPr id="0" name=""/>
        <dsp:cNvSpPr/>
      </dsp:nvSpPr>
      <dsp:spPr>
        <a:xfrm>
          <a:off x="1650680" y="207588"/>
          <a:ext cx="5495842" cy="2604014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58862E-6D76-4CFD-B575-4E186615678C}">
      <dsp:nvSpPr>
        <dsp:cNvPr id="0" name=""/>
        <dsp:cNvSpPr/>
      </dsp:nvSpPr>
      <dsp:spPr>
        <a:xfrm>
          <a:off x="4111253" y="3709599"/>
          <a:ext cx="714228" cy="45710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B5B9FA-7527-4669-ADB4-AE9B460AAFBA}">
      <dsp:nvSpPr>
        <dsp:cNvPr id="0" name=""/>
        <dsp:cNvSpPr/>
      </dsp:nvSpPr>
      <dsp:spPr>
        <a:xfrm>
          <a:off x="2043448" y="4156268"/>
          <a:ext cx="4849838" cy="30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30 435 807 euro</a:t>
          </a:r>
        </a:p>
      </dsp:txBody>
      <dsp:txXfrm>
        <a:off x="2043448" y="4156268"/>
        <a:ext cx="4849838" cy="307466"/>
      </dsp:txXfrm>
    </dsp:sp>
    <dsp:sp modelId="{A36B94DA-9EBF-42F7-B8E9-AA37145DBC50}">
      <dsp:nvSpPr>
        <dsp:cNvPr id="0" name=""/>
        <dsp:cNvSpPr/>
      </dsp:nvSpPr>
      <dsp:spPr>
        <a:xfrm>
          <a:off x="3959837" y="1954311"/>
          <a:ext cx="1285610" cy="12856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600" kern="1200"/>
        </a:p>
      </dsp:txBody>
      <dsp:txXfrm>
        <a:off x="4148110" y="2142584"/>
        <a:ext cx="909064" cy="909064"/>
      </dsp:txXfrm>
    </dsp:sp>
    <dsp:sp modelId="{D953B942-8386-4A7F-8EA7-EC1CA5344337}">
      <dsp:nvSpPr>
        <dsp:cNvPr id="0" name=""/>
        <dsp:cNvSpPr/>
      </dsp:nvSpPr>
      <dsp:spPr>
        <a:xfrm>
          <a:off x="3600154" y="1970096"/>
          <a:ext cx="1948960" cy="12856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600" kern="1200"/>
        </a:p>
      </dsp:txBody>
      <dsp:txXfrm>
        <a:off x="3885573" y="2158369"/>
        <a:ext cx="1378122" cy="909064"/>
      </dsp:txXfrm>
    </dsp:sp>
    <dsp:sp modelId="{D873503D-7252-4B81-AC8C-BA3DE7B603C0}">
      <dsp:nvSpPr>
        <dsp:cNvPr id="0" name=""/>
        <dsp:cNvSpPr/>
      </dsp:nvSpPr>
      <dsp:spPr>
        <a:xfrm>
          <a:off x="4596255" y="490000"/>
          <a:ext cx="2036857" cy="12856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0" i="0" u="none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RSO1.1	 KI 003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23 557 126 euro</a:t>
          </a:r>
        </a:p>
      </dsp:txBody>
      <dsp:txXfrm>
        <a:off x="4894546" y="678273"/>
        <a:ext cx="1440275" cy="909064"/>
      </dsp:txXfrm>
    </dsp:sp>
    <dsp:sp modelId="{E41E1050-0F66-49DE-B1D1-D62BE359E456}">
      <dsp:nvSpPr>
        <dsp:cNvPr id="0" name=""/>
        <dsp:cNvSpPr/>
      </dsp:nvSpPr>
      <dsp:spPr>
        <a:xfrm>
          <a:off x="482328" y="6340"/>
          <a:ext cx="7882246" cy="4127156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740E5A-AEF6-4B56-9FE2-F46511D80F6C}">
      <dsp:nvSpPr>
        <dsp:cNvPr id="0" name=""/>
        <dsp:cNvSpPr/>
      </dsp:nvSpPr>
      <dsp:spPr>
        <a:xfrm>
          <a:off x="1161589" y="64574"/>
          <a:ext cx="7121223" cy="2065852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58862E-6D76-4CFD-B575-4E186615678C}">
      <dsp:nvSpPr>
        <dsp:cNvPr id="0" name=""/>
        <dsp:cNvSpPr/>
      </dsp:nvSpPr>
      <dsp:spPr>
        <a:xfrm>
          <a:off x="4582842" y="3272035"/>
          <a:ext cx="639960" cy="56694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B5B9FA-7527-4669-ADB4-AE9B460AAFBA}">
      <dsp:nvSpPr>
        <dsp:cNvPr id="0" name=""/>
        <dsp:cNvSpPr/>
      </dsp:nvSpPr>
      <dsp:spPr>
        <a:xfrm>
          <a:off x="3386276" y="3879286"/>
          <a:ext cx="3071812" cy="2754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62 428 492 euro</a:t>
          </a:r>
        </a:p>
      </dsp:txBody>
      <dsp:txXfrm>
        <a:off x="3386276" y="3879286"/>
        <a:ext cx="3071812" cy="275495"/>
      </dsp:txXfrm>
    </dsp:sp>
    <dsp:sp modelId="{6BC5A9BD-9A21-495E-A2EA-252E886A2A70}">
      <dsp:nvSpPr>
        <dsp:cNvPr id="0" name=""/>
        <dsp:cNvSpPr/>
      </dsp:nvSpPr>
      <dsp:spPr>
        <a:xfrm>
          <a:off x="6201732" y="255124"/>
          <a:ext cx="2502129" cy="14466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0" i="0" u="none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RSO2.5 KI 066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12 190 496 euro</a:t>
          </a:r>
        </a:p>
      </dsp:txBody>
      <dsp:txXfrm>
        <a:off x="6568160" y="466984"/>
        <a:ext cx="1769273" cy="1022953"/>
      </dsp:txXfrm>
    </dsp:sp>
    <dsp:sp modelId="{36490E42-83FA-416E-9A6D-B7165EFF75B8}">
      <dsp:nvSpPr>
        <dsp:cNvPr id="0" name=""/>
        <dsp:cNvSpPr/>
      </dsp:nvSpPr>
      <dsp:spPr>
        <a:xfrm>
          <a:off x="3511555" y="298359"/>
          <a:ext cx="2643839" cy="14034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0" i="0" u="none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RSO2.5 KI 065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14 899 494 euro</a:t>
          </a:r>
        </a:p>
      </dsp:txBody>
      <dsp:txXfrm>
        <a:off x="3898736" y="503888"/>
        <a:ext cx="1869477" cy="992384"/>
      </dsp:txXfrm>
    </dsp:sp>
    <dsp:sp modelId="{2CCBEA8C-84BB-4DB9-9FBE-459E923E7CB7}">
      <dsp:nvSpPr>
        <dsp:cNvPr id="0" name=""/>
        <dsp:cNvSpPr/>
      </dsp:nvSpPr>
      <dsp:spPr>
        <a:xfrm>
          <a:off x="3678628" y="1834431"/>
          <a:ext cx="2434430" cy="13321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0" i="0" u="none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RSO4.6 KI 166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2 386 323 euro</a:t>
          </a:r>
        </a:p>
      </dsp:txBody>
      <dsp:txXfrm>
        <a:off x="4035142" y="2029513"/>
        <a:ext cx="1721402" cy="941939"/>
      </dsp:txXfrm>
    </dsp:sp>
    <dsp:sp modelId="{E41E1050-0F66-49DE-B1D1-D62BE359E456}">
      <dsp:nvSpPr>
        <dsp:cNvPr id="0" name=""/>
        <dsp:cNvSpPr/>
      </dsp:nvSpPr>
      <dsp:spPr>
        <a:xfrm>
          <a:off x="253870" y="15998"/>
          <a:ext cx="9010163" cy="3698003"/>
        </a:xfrm>
        <a:prstGeom prst="funnel">
          <a:avLst/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740E5A-AEF6-4B56-9FE2-F46511D80F6C}">
      <dsp:nvSpPr>
        <dsp:cNvPr id="0" name=""/>
        <dsp:cNvSpPr/>
      </dsp:nvSpPr>
      <dsp:spPr>
        <a:xfrm>
          <a:off x="2876140" y="499402"/>
          <a:ext cx="5091466" cy="2629236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58862E-6D76-4CFD-B575-4E186615678C}">
      <dsp:nvSpPr>
        <dsp:cNvPr id="0" name=""/>
        <dsp:cNvSpPr/>
      </dsp:nvSpPr>
      <dsp:spPr>
        <a:xfrm>
          <a:off x="5127569" y="3508362"/>
          <a:ext cx="661676" cy="423472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B5B9FA-7527-4669-ADB4-AE9B460AAFBA}">
      <dsp:nvSpPr>
        <dsp:cNvPr id="0" name=""/>
        <dsp:cNvSpPr/>
      </dsp:nvSpPr>
      <dsp:spPr>
        <a:xfrm>
          <a:off x="3870384" y="4101724"/>
          <a:ext cx="3176046" cy="284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137 864 840 euro</a:t>
          </a:r>
        </a:p>
      </dsp:txBody>
      <dsp:txXfrm>
        <a:off x="3870384" y="4101724"/>
        <a:ext cx="3176046" cy="284843"/>
      </dsp:txXfrm>
    </dsp:sp>
    <dsp:sp modelId="{6BC5A9BD-9A21-495E-A2EA-252E886A2A70}">
      <dsp:nvSpPr>
        <dsp:cNvPr id="0" name=""/>
        <dsp:cNvSpPr/>
      </dsp:nvSpPr>
      <dsp:spPr>
        <a:xfrm>
          <a:off x="5458794" y="324845"/>
          <a:ext cx="1751605" cy="15377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0" i="0" u="none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RSO2.1	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0" i="0" u="none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054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2 120 141 euro</a:t>
          </a:r>
        </a:p>
      </dsp:txBody>
      <dsp:txXfrm>
        <a:off x="5715311" y="550041"/>
        <a:ext cx="1238571" cy="1087342"/>
      </dsp:txXfrm>
    </dsp:sp>
    <dsp:sp modelId="{36490E42-83FA-416E-9A6D-B7165EFF75B8}">
      <dsp:nvSpPr>
        <dsp:cNvPr id="0" name=""/>
        <dsp:cNvSpPr/>
      </dsp:nvSpPr>
      <dsp:spPr>
        <a:xfrm>
          <a:off x="3576992" y="324366"/>
          <a:ext cx="1714326" cy="15595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0" i="0" u="none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RSO2.1	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0" i="0" u="none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046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5 418 139 euro</a:t>
          </a:r>
        </a:p>
      </dsp:txBody>
      <dsp:txXfrm>
        <a:off x="3828049" y="552757"/>
        <a:ext cx="1212212" cy="1102772"/>
      </dsp:txXfrm>
    </dsp:sp>
    <dsp:sp modelId="{2CCBEA8C-84BB-4DB9-9FBE-459E923E7CB7}">
      <dsp:nvSpPr>
        <dsp:cNvPr id="0" name=""/>
        <dsp:cNvSpPr/>
      </dsp:nvSpPr>
      <dsp:spPr>
        <a:xfrm>
          <a:off x="7399470" y="161848"/>
          <a:ext cx="1549752" cy="13301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0" i="0" u="none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RSO2.6	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0" i="0" u="none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067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895 171 euro</a:t>
          </a:r>
        </a:p>
      </dsp:txBody>
      <dsp:txXfrm>
        <a:off x="7626426" y="356648"/>
        <a:ext cx="1095840" cy="940576"/>
      </dsp:txXfrm>
    </dsp:sp>
    <dsp:sp modelId="{E41E1050-0F66-49DE-B1D1-D62BE359E456}">
      <dsp:nvSpPr>
        <dsp:cNvPr id="0" name=""/>
        <dsp:cNvSpPr/>
      </dsp:nvSpPr>
      <dsp:spPr>
        <a:xfrm>
          <a:off x="-502004" y="48026"/>
          <a:ext cx="11920825" cy="4186702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740E5A-AEF6-4B56-9FE2-F46511D80F6C}">
      <dsp:nvSpPr>
        <dsp:cNvPr id="0" name=""/>
        <dsp:cNvSpPr/>
      </dsp:nvSpPr>
      <dsp:spPr>
        <a:xfrm>
          <a:off x="1824966" y="-126300"/>
          <a:ext cx="4786947" cy="2471982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58862E-6D76-4CFD-B575-4E186615678C}">
      <dsp:nvSpPr>
        <dsp:cNvPr id="0" name=""/>
        <dsp:cNvSpPr/>
      </dsp:nvSpPr>
      <dsp:spPr>
        <a:xfrm>
          <a:off x="3769840" y="3282070"/>
          <a:ext cx="622101" cy="398145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B5B9FA-7527-4669-ADB4-AE9B460AAFBA}">
      <dsp:nvSpPr>
        <dsp:cNvPr id="0" name=""/>
        <dsp:cNvSpPr/>
      </dsp:nvSpPr>
      <dsp:spPr>
        <a:xfrm>
          <a:off x="2568915" y="3839943"/>
          <a:ext cx="2986088" cy="2678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9 204 558 euro</a:t>
          </a:r>
        </a:p>
      </dsp:txBody>
      <dsp:txXfrm>
        <a:off x="2568915" y="3839943"/>
        <a:ext cx="2986088" cy="267807"/>
      </dsp:txXfrm>
    </dsp:sp>
    <dsp:sp modelId="{6BC5A9BD-9A21-495E-A2EA-252E886A2A70}">
      <dsp:nvSpPr>
        <dsp:cNvPr id="0" name=""/>
        <dsp:cNvSpPr/>
      </dsp:nvSpPr>
      <dsp:spPr>
        <a:xfrm>
          <a:off x="3269786" y="0"/>
          <a:ext cx="1584101" cy="15983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0" i="0" u="none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ESO4,6	 KI 148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1 644 414 euro</a:t>
          </a:r>
        </a:p>
      </dsp:txBody>
      <dsp:txXfrm>
        <a:off x="3501772" y="234079"/>
        <a:ext cx="1120129" cy="1130231"/>
      </dsp:txXfrm>
    </dsp:sp>
    <dsp:sp modelId="{36490E42-83FA-416E-9A6D-B7165EFF75B8}">
      <dsp:nvSpPr>
        <dsp:cNvPr id="0" name=""/>
        <dsp:cNvSpPr/>
      </dsp:nvSpPr>
      <dsp:spPr>
        <a:xfrm>
          <a:off x="1461549" y="356854"/>
          <a:ext cx="1728183" cy="14740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0" i="0" u="none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ESO4.4	 KI 147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942 285 euro</a:t>
          </a:r>
        </a:p>
      </dsp:txBody>
      <dsp:txXfrm>
        <a:off x="1714636" y="572718"/>
        <a:ext cx="1222009" cy="1042287"/>
      </dsp:txXfrm>
    </dsp:sp>
    <dsp:sp modelId="{2CCBEA8C-84BB-4DB9-9FBE-459E923E7CB7}">
      <dsp:nvSpPr>
        <dsp:cNvPr id="0" name=""/>
        <dsp:cNvSpPr/>
      </dsp:nvSpPr>
      <dsp:spPr>
        <a:xfrm>
          <a:off x="5131612" y="363167"/>
          <a:ext cx="1550619" cy="13881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b="0" i="0" u="none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ESO4.6	 KI 149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2 355 713 euro</a:t>
          </a:r>
        </a:p>
      </dsp:txBody>
      <dsp:txXfrm>
        <a:off x="5358695" y="566455"/>
        <a:ext cx="1096453" cy="981563"/>
      </dsp:txXfrm>
    </dsp:sp>
    <dsp:sp modelId="{E41E1050-0F66-49DE-B1D1-D62BE359E456}">
      <dsp:nvSpPr>
        <dsp:cNvPr id="0" name=""/>
        <dsp:cNvSpPr/>
      </dsp:nvSpPr>
      <dsp:spPr>
        <a:xfrm>
          <a:off x="512413" y="0"/>
          <a:ext cx="7104904" cy="3594804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5ADE46-3C76-4326-8272-9AF6AB4370E2}">
      <dsp:nvSpPr>
        <dsp:cNvPr id="0" name=""/>
        <dsp:cNvSpPr/>
      </dsp:nvSpPr>
      <dsp:spPr>
        <a:xfrm>
          <a:off x="2389398" y="1090"/>
          <a:ext cx="1269560" cy="12695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CP 4cs  (k)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161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10 118 511 euro</a:t>
          </a:r>
        </a:p>
      </dsp:txBody>
      <dsp:txXfrm>
        <a:off x="2575321" y="187013"/>
        <a:ext cx="897714" cy="897714"/>
      </dsp:txXfrm>
    </dsp:sp>
    <dsp:sp modelId="{363A4ECE-3107-42FB-80E3-42BF84A63BB4}">
      <dsp:nvSpPr>
        <dsp:cNvPr id="0" name=""/>
        <dsp:cNvSpPr/>
      </dsp:nvSpPr>
      <dsp:spPr>
        <a:xfrm>
          <a:off x="2656006" y="1373739"/>
          <a:ext cx="736344" cy="736344"/>
        </a:xfrm>
        <a:prstGeom prst="mathPlus">
          <a:avLst/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000" kern="120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2753608" y="1655317"/>
        <a:ext cx="541140" cy="173188"/>
      </dsp:txXfrm>
    </dsp:sp>
    <dsp:sp modelId="{BE083FFF-0A58-4E53-9903-D5C7D2446763}">
      <dsp:nvSpPr>
        <dsp:cNvPr id="0" name=""/>
        <dsp:cNvSpPr/>
      </dsp:nvSpPr>
      <dsp:spPr>
        <a:xfrm>
          <a:off x="2389398" y="2213172"/>
          <a:ext cx="1269560" cy="12695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CP 4 </a:t>
          </a:r>
          <a:r>
            <a:rPr lang="pl-PL" sz="1300" kern="120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cs</a:t>
          </a:r>
          <a:r>
            <a:rPr lang="pl-PL" sz="1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 (i)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157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2 465 664 euro</a:t>
          </a:r>
        </a:p>
      </dsp:txBody>
      <dsp:txXfrm>
        <a:off x="2575321" y="2399095"/>
        <a:ext cx="897714" cy="897714"/>
      </dsp:txXfrm>
    </dsp:sp>
    <dsp:sp modelId="{A1BCD1D9-46B4-4BCB-9431-241F9AD1C0A4}">
      <dsp:nvSpPr>
        <dsp:cNvPr id="0" name=""/>
        <dsp:cNvSpPr/>
      </dsp:nvSpPr>
      <dsp:spPr>
        <a:xfrm>
          <a:off x="3509639" y="1949832"/>
          <a:ext cx="495467" cy="263969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000" kern="120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3509639" y="2002626"/>
        <a:ext cx="416276" cy="158381"/>
      </dsp:txXfrm>
    </dsp:sp>
    <dsp:sp modelId="{E1D536E5-A7F0-4356-AF7D-E6832AB93E5E}">
      <dsp:nvSpPr>
        <dsp:cNvPr id="0" name=""/>
        <dsp:cNvSpPr/>
      </dsp:nvSpPr>
      <dsp:spPr>
        <a:xfrm>
          <a:off x="4192427" y="651486"/>
          <a:ext cx="1799372" cy="2310904"/>
        </a:xfrm>
        <a:prstGeom prst="ellipse">
          <a:avLst/>
        </a:prstGeom>
        <a:solidFill>
          <a:srgbClr val="0033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CP 4 cs4 (k)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158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38 665 601 euro</a:t>
          </a:r>
        </a:p>
      </dsp:txBody>
      <dsp:txXfrm>
        <a:off x="4455939" y="989910"/>
        <a:ext cx="1272348" cy="16340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5ADE46-3C76-4326-8272-9AF6AB4370E2}">
      <dsp:nvSpPr>
        <dsp:cNvPr id="0" name=""/>
        <dsp:cNvSpPr/>
      </dsp:nvSpPr>
      <dsp:spPr>
        <a:xfrm>
          <a:off x="1058135" y="2048"/>
          <a:ext cx="2489808" cy="24898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CP4 </a:t>
          </a:r>
          <a:r>
            <a:rPr lang="pl-PL" sz="2500" kern="120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cs</a:t>
          </a:r>
          <a:r>
            <a:rPr lang="pl-PL" sz="25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4 (d)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146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2 306 687 euro</a:t>
          </a:r>
        </a:p>
      </dsp:txBody>
      <dsp:txXfrm>
        <a:off x="1422759" y="366672"/>
        <a:ext cx="1760560" cy="1760560"/>
      </dsp:txXfrm>
    </dsp:sp>
    <dsp:sp modelId="{A1BCD1D9-46B4-4BCB-9431-241F9AD1C0A4}">
      <dsp:nvSpPr>
        <dsp:cNvPr id="0" name=""/>
        <dsp:cNvSpPr/>
      </dsp:nvSpPr>
      <dsp:spPr>
        <a:xfrm rot="21599106">
          <a:off x="3910012" y="783330"/>
          <a:ext cx="767584" cy="926208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000" kern="120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3910012" y="968602"/>
        <a:ext cx="537309" cy="555724"/>
      </dsp:txXfrm>
    </dsp:sp>
    <dsp:sp modelId="{E1D536E5-A7F0-4356-AF7D-E6832AB93E5E}">
      <dsp:nvSpPr>
        <dsp:cNvPr id="0" name=""/>
        <dsp:cNvSpPr/>
      </dsp:nvSpPr>
      <dsp:spPr>
        <a:xfrm>
          <a:off x="4996216" y="1024"/>
          <a:ext cx="2489808" cy="2489808"/>
        </a:xfrm>
        <a:prstGeom prst="ellipse">
          <a:avLst/>
        </a:prstGeom>
        <a:solidFill>
          <a:srgbClr val="C5D3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CP 4 </a:t>
          </a:r>
          <a:r>
            <a:rPr lang="pl-PL" sz="2500" kern="1200" dirty="0" err="1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cs</a:t>
          </a:r>
          <a:r>
            <a:rPr lang="pl-PL" sz="2500" kern="12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4 (f)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149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2 306 687 euro</a:t>
          </a:r>
        </a:p>
      </dsp:txBody>
      <dsp:txXfrm>
        <a:off x="5360840" y="365648"/>
        <a:ext cx="1760560" cy="176056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5ADE46-3C76-4326-8272-9AF6AB4370E2}">
      <dsp:nvSpPr>
        <dsp:cNvPr id="0" name=""/>
        <dsp:cNvSpPr/>
      </dsp:nvSpPr>
      <dsp:spPr>
        <a:xfrm>
          <a:off x="236983" y="2072"/>
          <a:ext cx="3907795" cy="19967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CP 1 </a:t>
          </a:r>
          <a:r>
            <a:rPr lang="pl-PL" sz="2000" kern="120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cs</a:t>
          </a:r>
          <a:r>
            <a:rPr lang="pl-PL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1i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021 (2 348 797 euro)</a:t>
          </a:r>
        </a:p>
      </dsp:txBody>
      <dsp:txXfrm>
        <a:off x="809266" y="294490"/>
        <a:ext cx="2763229" cy="1411922"/>
      </dsp:txXfrm>
    </dsp:sp>
    <dsp:sp modelId="{A1BCD1D9-46B4-4BCB-9431-241F9AD1C0A4}">
      <dsp:nvSpPr>
        <dsp:cNvPr id="0" name=""/>
        <dsp:cNvSpPr/>
      </dsp:nvSpPr>
      <dsp:spPr>
        <a:xfrm rot="21599134">
          <a:off x="4435147" y="628411"/>
          <a:ext cx="615581" cy="742794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300" kern="120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4435147" y="776993"/>
        <a:ext cx="430907" cy="445676"/>
      </dsp:txXfrm>
    </dsp:sp>
    <dsp:sp modelId="{E1D536E5-A7F0-4356-AF7D-E6832AB93E5E}">
      <dsp:nvSpPr>
        <dsp:cNvPr id="0" name=""/>
        <dsp:cNvSpPr/>
      </dsp:nvSpPr>
      <dsp:spPr>
        <a:xfrm>
          <a:off x="5306253" y="1036"/>
          <a:ext cx="1996758" cy="19967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CP 1 </a:t>
          </a:r>
          <a:r>
            <a:rPr lang="pl-PL" sz="2000" kern="120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cs</a:t>
          </a:r>
          <a:r>
            <a:rPr lang="pl-PL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1iii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021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2 348 797  euro</a:t>
          </a:r>
        </a:p>
      </dsp:txBody>
      <dsp:txXfrm>
        <a:off x="5598671" y="293454"/>
        <a:ext cx="1411922" cy="141192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5ADE46-3C76-4326-8272-9AF6AB4370E2}">
      <dsp:nvSpPr>
        <dsp:cNvPr id="0" name=""/>
        <dsp:cNvSpPr/>
      </dsp:nvSpPr>
      <dsp:spPr>
        <a:xfrm>
          <a:off x="236983" y="2072"/>
          <a:ext cx="3907795" cy="19967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CP3 </a:t>
          </a:r>
          <a:r>
            <a:rPr lang="pl-PL" sz="2000" kern="120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cs</a:t>
          </a:r>
          <a:r>
            <a:rPr lang="pl-PL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3ii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090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2 355 713 euro</a:t>
          </a:r>
        </a:p>
      </dsp:txBody>
      <dsp:txXfrm>
        <a:off x="809266" y="294490"/>
        <a:ext cx="2763229" cy="1411922"/>
      </dsp:txXfrm>
    </dsp:sp>
    <dsp:sp modelId="{A1BCD1D9-46B4-4BCB-9431-241F9AD1C0A4}">
      <dsp:nvSpPr>
        <dsp:cNvPr id="0" name=""/>
        <dsp:cNvSpPr/>
      </dsp:nvSpPr>
      <dsp:spPr>
        <a:xfrm rot="21599134">
          <a:off x="4435147" y="628411"/>
          <a:ext cx="615581" cy="742794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000" kern="120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4435147" y="776993"/>
        <a:ext cx="430907" cy="445676"/>
      </dsp:txXfrm>
    </dsp:sp>
    <dsp:sp modelId="{E1D536E5-A7F0-4356-AF7D-E6832AB93E5E}">
      <dsp:nvSpPr>
        <dsp:cNvPr id="0" name=""/>
        <dsp:cNvSpPr/>
      </dsp:nvSpPr>
      <dsp:spPr>
        <a:xfrm>
          <a:off x="5306253" y="1036"/>
          <a:ext cx="1996758" cy="19967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CP2 </a:t>
          </a:r>
          <a:r>
            <a:rPr lang="pl-PL" sz="2000" kern="120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cs</a:t>
          </a:r>
          <a:r>
            <a:rPr lang="pl-PL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2vii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079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2 355 713 euro</a:t>
          </a:r>
        </a:p>
      </dsp:txBody>
      <dsp:txXfrm>
        <a:off x="5598671" y="293454"/>
        <a:ext cx="1411922" cy="141192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1BA25F-7C39-4A2E-BA14-5EC5FA16E31F}">
      <dsp:nvSpPr>
        <dsp:cNvPr id="0" name=""/>
        <dsp:cNvSpPr/>
      </dsp:nvSpPr>
      <dsp:spPr>
        <a:xfrm>
          <a:off x="1010815" y="1483"/>
          <a:ext cx="3278821" cy="115897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CP3 </a:t>
          </a:r>
          <a:r>
            <a:rPr lang="pl-PL" sz="1600" kern="120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cs</a:t>
          </a:r>
          <a:r>
            <a:rPr lang="pl-PL" sz="16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 3ii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109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8 799 200 euro</a:t>
          </a:r>
        </a:p>
      </dsp:txBody>
      <dsp:txXfrm>
        <a:off x="1490987" y="171212"/>
        <a:ext cx="2318477" cy="819521"/>
      </dsp:txXfrm>
    </dsp:sp>
    <dsp:sp modelId="{457EE3A6-2544-41A0-9596-713F3BF9F3DA}">
      <dsp:nvSpPr>
        <dsp:cNvPr id="0" name=""/>
        <dsp:cNvSpPr/>
      </dsp:nvSpPr>
      <dsp:spPr>
        <a:xfrm>
          <a:off x="2314121" y="1254572"/>
          <a:ext cx="672207" cy="672207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600" kern="120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2403222" y="1511624"/>
        <a:ext cx="494005" cy="158103"/>
      </dsp:txXfrm>
    </dsp:sp>
    <dsp:sp modelId="{7CF21038-5CCF-4FD2-9CC1-14CA1FF7E3C3}">
      <dsp:nvSpPr>
        <dsp:cNvPr id="0" name=""/>
        <dsp:cNvSpPr/>
      </dsp:nvSpPr>
      <dsp:spPr>
        <a:xfrm>
          <a:off x="1146740" y="2020889"/>
          <a:ext cx="3006971" cy="115897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CP 4 </a:t>
          </a:r>
          <a:r>
            <a:rPr lang="pl-PL" sz="1600" kern="120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cs</a:t>
          </a:r>
          <a:r>
            <a:rPr lang="pl-PL" sz="16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4(v)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128, 129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3 300 000 euro</a:t>
          </a:r>
        </a:p>
      </dsp:txBody>
      <dsp:txXfrm>
        <a:off x="1587101" y="2190618"/>
        <a:ext cx="2126249" cy="819521"/>
      </dsp:txXfrm>
    </dsp:sp>
    <dsp:sp modelId="{FA1FE3ED-A73C-421E-BBAB-F17BB9D78B5D}">
      <dsp:nvSpPr>
        <dsp:cNvPr id="0" name=""/>
        <dsp:cNvSpPr/>
      </dsp:nvSpPr>
      <dsp:spPr>
        <a:xfrm>
          <a:off x="4463483" y="1375105"/>
          <a:ext cx="368555" cy="431140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600" kern="120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4463483" y="1461333"/>
        <a:ext cx="257989" cy="258684"/>
      </dsp:txXfrm>
    </dsp:sp>
    <dsp:sp modelId="{DCEA7AB9-C48B-4F62-8F58-097A8D7BFFFC}">
      <dsp:nvSpPr>
        <dsp:cNvPr id="0" name=""/>
        <dsp:cNvSpPr/>
      </dsp:nvSpPr>
      <dsp:spPr>
        <a:xfrm>
          <a:off x="4985023" y="431696"/>
          <a:ext cx="2317958" cy="23179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CP 4  </a:t>
          </a:r>
          <a:r>
            <a:rPr lang="pl-PL" sz="1800" kern="120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cs</a:t>
          </a:r>
          <a:r>
            <a:rPr lang="pl-PL" sz="18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4(iii)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127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12 099 200 euro</a:t>
          </a:r>
        </a:p>
      </dsp:txBody>
      <dsp:txXfrm>
        <a:off x="5324480" y="771153"/>
        <a:ext cx="1639044" cy="163904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5ADE46-3C76-4326-8272-9AF6AB4370E2}">
      <dsp:nvSpPr>
        <dsp:cNvPr id="0" name=""/>
        <dsp:cNvSpPr/>
      </dsp:nvSpPr>
      <dsp:spPr>
        <a:xfrm>
          <a:off x="48332" y="60693"/>
          <a:ext cx="3793071" cy="19381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CP 4 </a:t>
          </a:r>
          <a:r>
            <a:rPr lang="pl-PL" sz="2000" kern="120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cs</a:t>
          </a:r>
          <a:r>
            <a:rPr lang="pl-PL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4(vi)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166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7 067 138 euro</a:t>
          </a:r>
        </a:p>
      </dsp:txBody>
      <dsp:txXfrm>
        <a:off x="603814" y="344527"/>
        <a:ext cx="2682107" cy="1370469"/>
      </dsp:txXfrm>
    </dsp:sp>
    <dsp:sp modelId="{A1BCD1D9-46B4-4BCB-9431-241F9AD1C0A4}">
      <dsp:nvSpPr>
        <dsp:cNvPr id="0" name=""/>
        <dsp:cNvSpPr/>
      </dsp:nvSpPr>
      <dsp:spPr>
        <a:xfrm rot="21575653">
          <a:off x="4120854" y="651757"/>
          <a:ext cx="592852" cy="720987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000" kern="120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4120856" y="796584"/>
        <a:ext cx="414996" cy="432593"/>
      </dsp:txXfrm>
    </dsp:sp>
    <dsp:sp modelId="{E1D536E5-A7F0-4356-AF7D-E6832AB93E5E}">
      <dsp:nvSpPr>
        <dsp:cNvPr id="0" name=""/>
        <dsp:cNvSpPr/>
      </dsp:nvSpPr>
      <dsp:spPr>
        <a:xfrm>
          <a:off x="4959728" y="30346"/>
          <a:ext cx="2539910" cy="19381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CP 4  </a:t>
          </a:r>
          <a:r>
            <a:rPr lang="pl-PL" sz="2000" kern="120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cs</a:t>
          </a:r>
          <a:r>
            <a:rPr lang="pl-PL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4(ii)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KI 124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7 067 138 euro</a:t>
          </a:r>
        </a:p>
      </dsp:txBody>
      <dsp:txXfrm>
        <a:off x="5331689" y="314180"/>
        <a:ext cx="1795988" cy="13704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B91CC-87A4-4F60-A1FE-4E0B037A4ED7}" type="datetimeFigureOut">
              <a:rPr lang="pl-PL" smtClean="0"/>
              <a:t>15.12.2025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C507C-8A59-4616-9AEF-C16FCD2E37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9224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BB9BE-DEF5-47F6-6EF1-09EC81B09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FA6C31D6-1D2D-ED8D-C119-98330139D7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6FD4E657-3EF7-5B0B-000C-3C841B7895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7839C85-A98F-9C74-6645-A658F066B3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1014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11D27E-0BAB-476D-8F6B-9C38DA0FCDFC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9009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70659" y="1790613"/>
            <a:ext cx="9851923" cy="3924814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27" y="1790612"/>
            <a:ext cx="4514751" cy="653253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87" y="490243"/>
            <a:ext cx="1231537" cy="979756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255" y="490243"/>
            <a:ext cx="1231537" cy="979756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023" y="490243"/>
            <a:ext cx="1231537" cy="9797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75173"/>
            <a:ext cx="9031400" cy="1004864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08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69419" y="1799461"/>
            <a:ext cx="9853164" cy="3915966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419" y="1799460"/>
            <a:ext cx="4514751" cy="6532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85254"/>
            <a:ext cx="9031400" cy="986800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46" y="1128866"/>
            <a:ext cx="434459" cy="345636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811" y="495200"/>
            <a:ext cx="434459" cy="345636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213" y="1128866"/>
            <a:ext cx="434459" cy="345636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26" y="488325"/>
            <a:ext cx="434459" cy="345636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59" y="495200"/>
            <a:ext cx="434459" cy="345636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550" y="1138358"/>
            <a:ext cx="434459" cy="345636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493114"/>
            <a:ext cx="434459" cy="345636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303" y="485586"/>
            <a:ext cx="434459" cy="345636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24" y="481800"/>
            <a:ext cx="434459" cy="345636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776" y="1135780"/>
            <a:ext cx="434459" cy="345636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129" y="1134476"/>
            <a:ext cx="434459" cy="345636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1134476"/>
            <a:ext cx="434459" cy="34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36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736987" cy="473665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3222236" y="4082829"/>
            <a:ext cx="7800346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7991" y="5061678"/>
            <a:ext cx="6993665" cy="588349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0199" y="489652"/>
            <a:ext cx="2052383" cy="332686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236" y="4082829"/>
            <a:ext cx="4514751" cy="6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00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3222235" y="4082829"/>
            <a:ext cx="8205842" cy="19591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3924" y="0"/>
            <a:ext cx="7794915" cy="4408303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4453203" y="4082828"/>
            <a:ext cx="4105634" cy="326037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3222237" y="4082828"/>
            <a:ext cx="1230967" cy="3254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3162" y="4713462"/>
            <a:ext cx="7389421" cy="1197862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303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6686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03176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9" y="816316"/>
            <a:ext cx="4926147" cy="979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0" y="1796072"/>
            <a:ext cx="4926582" cy="42456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16566"/>
            <a:ext cx="5685980" cy="5225119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05407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366369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673835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811311" y="4082829"/>
            <a:ext cx="9380690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9419" y="0"/>
            <a:ext cx="9853164" cy="473665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121" y="4082829"/>
            <a:ext cx="4514751" cy="65325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237" y="5074439"/>
            <a:ext cx="8620386" cy="64008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42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ajd tytuł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5544" y="1959429"/>
            <a:ext cx="9144000" cy="329340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aspernatur</a:t>
            </a:r>
            <a:r>
              <a:rPr lang="pl-PL" dirty="0"/>
              <a:t> </a:t>
            </a:r>
            <a:r>
              <a:rPr lang="pl-PL" dirty="0" err="1"/>
              <a:t>quaim</a:t>
            </a:r>
            <a:r>
              <a:rPr lang="pl-PL" dirty="0"/>
              <a:t> </a:t>
            </a:r>
          </a:p>
          <a:p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od minima </a:t>
            </a:r>
            <a:r>
              <a:rPr lang="pl-PL" dirty="0" err="1"/>
              <a:t>veniam</a:t>
            </a:r>
            <a:r>
              <a:rPr lang="pl-PL" dirty="0"/>
              <a:t> </a:t>
            </a:r>
            <a:r>
              <a:rPr lang="pl-PL" dirty="0" err="1"/>
              <a:t>quis</a:t>
            </a:r>
            <a:r>
              <a:rPr lang="pl-PL" dirty="0"/>
              <a:t> </a:t>
            </a:r>
            <a:endParaRPr lang="en-US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12" hasCustomPrompt="1"/>
          </p:nvPr>
        </p:nvSpPr>
        <p:spPr>
          <a:xfrm>
            <a:off x="732368" y="581821"/>
            <a:ext cx="3534499" cy="2559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pl-PL" dirty="0"/>
              <a:t>Miejsce, 12 miesiąc 2017r.</a:t>
            </a:r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736603" y="5328309"/>
            <a:ext cx="9801615" cy="337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l-PL" dirty="0"/>
              <a:t>Anna Kowalska  | Departament Rozwoju Regionalnego </a:t>
            </a:r>
          </a:p>
        </p:txBody>
      </p:sp>
      <p:cxnSp>
        <p:nvCxnSpPr>
          <p:cNvPr id="16" name="Łącznik prosty 15"/>
          <p:cNvCxnSpPr/>
          <p:nvPr userDrawn="1"/>
        </p:nvCxnSpPr>
        <p:spPr>
          <a:xfrm>
            <a:off x="866663" y="6529385"/>
            <a:ext cx="300469" cy="0"/>
          </a:xfrm>
          <a:prstGeom prst="line">
            <a:avLst/>
          </a:prstGeom>
          <a:ln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tekstu 9"/>
          <p:cNvSpPr>
            <a:spLocks noGrp="1"/>
          </p:cNvSpPr>
          <p:nvPr>
            <p:ph type="body" sz="quarter" idx="14" hasCustomPrompt="1"/>
          </p:nvPr>
        </p:nvSpPr>
        <p:spPr>
          <a:xfrm>
            <a:off x="736603" y="6561135"/>
            <a:ext cx="9801615" cy="201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800" b="0" dirty="0">
                <a:solidFill>
                  <a:srgbClr val="414141"/>
                </a:solidFill>
              </a:defRPr>
            </a:lvl1pPr>
          </a:lstStyle>
          <a:p>
            <a:r>
              <a:rPr lang="pl-PL" b="1" dirty="0"/>
              <a:t>Urząd Marszałkowski Województwa Kujawsko-Pomorskiego w Toruniu   |   Departament Rozwoju Regionalnego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444159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ylko tytuł_biał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>
            <a:extLst>
              <a:ext uri="{FF2B5EF4-FFF2-40B4-BE49-F238E27FC236}">
                <a16:creationId xmlns:a16="http://schemas.microsoft.com/office/drawing/2014/main" id="{97418687-D621-0443-9593-F546524940B3}"/>
              </a:ext>
            </a:extLst>
          </p:cNvPr>
          <p:cNvSpPr/>
          <p:nvPr userDrawn="1"/>
        </p:nvSpPr>
        <p:spPr>
          <a:xfrm>
            <a:off x="413825" y="483781"/>
            <a:ext cx="11364350" cy="589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Zasada 60/90 zakłada, że z obszaru całego województwa przynajmniej jedna ze stolic powinna być osiągalna w transporcie publicznym w 90 minut, przy czym czas jazdy z siedzib powiatów nie powinien przekroczyć 60 min</a:t>
            </a:r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1" name="Trójkąt 10">
            <a:extLst>
              <a:ext uri="{FF2B5EF4-FFF2-40B4-BE49-F238E27FC236}">
                <a16:creationId xmlns:a16="http://schemas.microsoft.com/office/drawing/2014/main" id="{6FFCA020-4282-7D4F-AD59-3DEA5E91ADAB}"/>
              </a:ext>
            </a:extLst>
          </p:cNvPr>
          <p:cNvSpPr/>
          <p:nvPr userDrawn="1"/>
        </p:nvSpPr>
        <p:spPr>
          <a:xfrm>
            <a:off x="10459099" y="5309445"/>
            <a:ext cx="1465933" cy="1465933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2" name="Trójkąt 11">
            <a:extLst>
              <a:ext uri="{FF2B5EF4-FFF2-40B4-BE49-F238E27FC236}">
                <a16:creationId xmlns:a16="http://schemas.microsoft.com/office/drawing/2014/main" id="{653A8DFA-7BAB-7F45-AC35-E4D26BDBC78A}"/>
              </a:ext>
            </a:extLst>
          </p:cNvPr>
          <p:cNvSpPr/>
          <p:nvPr userDrawn="1"/>
        </p:nvSpPr>
        <p:spPr>
          <a:xfrm rot="5400000">
            <a:off x="-48606" y="1085137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7" name="Tytuł 9">
            <a:extLst>
              <a:ext uri="{FF2B5EF4-FFF2-40B4-BE49-F238E27FC236}">
                <a16:creationId xmlns:a16="http://schemas.microsoft.com/office/drawing/2014/main" id="{FC3934F6-C727-0048-AD31-76E16E7796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329" y="893729"/>
            <a:ext cx="10452849" cy="910492"/>
          </a:xfrm>
        </p:spPr>
        <p:txBody>
          <a:bodyPr rtlCol="0" anchor="ctr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3479593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9419" y="816316"/>
            <a:ext cx="9852728" cy="97975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9854" y="1796072"/>
            <a:ext cx="9852729" cy="42456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169812" y="0"/>
            <a:ext cx="1232383" cy="1627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402195" y="0"/>
            <a:ext cx="8619951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89804" y="6368269"/>
            <a:ext cx="1231537" cy="163293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907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26641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2" r:id="rId11"/>
    <p:sldLayoutId id="2147483673" r:id="rId12"/>
  </p:sldLayoutIdLst>
  <p:hf hdr="0" dt="0"/>
  <p:txStyles>
    <p:titleStyle>
      <a:lvl1pPr algn="l" defTabSz="914406" rtl="0" eaLnBrk="1" latinLnBrk="0" hangingPunct="1">
        <a:lnSpc>
          <a:spcPts val="3266"/>
        </a:lnSpc>
        <a:spcBef>
          <a:spcPct val="0"/>
        </a:spcBef>
        <a:buNone/>
        <a:defRPr sz="254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2" indent="-228602" algn="l" defTabSz="914406" rtl="0" eaLnBrk="1" latinLnBrk="0" hangingPunct="1">
        <a:lnSpc>
          <a:spcPts val="2177"/>
        </a:lnSpc>
        <a:spcBef>
          <a:spcPts val="1000"/>
        </a:spcBef>
        <a:buClr>
          <a:schemeClr val="accent1"/>
        </a:buClr>
        <a:buFontTx/>
        <a:buBlip>
          <a:blip r:embed="rId14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4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5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8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6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10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13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>
          <p15:clr>
            <a:srgbClr val="F26B43"/>
          </p15:clr>
        </p15:guide>
        <p15:guide id="2" pos="419">
          <p15:clr>
            <a:srgbClr val="F26B43"/>
          </p15:clr>
        </p15:guide>
        <p15:guide id="3" pos="646">
          <p15:clr>
            <a:srgbClr val="F26B43"/>
          </p15:clr>
        </p15:guide>
        <p15:guide id="4" pos="873">
          <p15:clr>
            <a:srgbClr val="F26B43"/>
          </p15:clr>
        </p15:guide>
        <p15:guide id="5" pos="1100">
          <p15:clr>
            <a:srgbClr val="F26B43"/>
          </p15:clr>
        </p15:guide>
        <p15:guide id="6" pos="1327">
          <p15:clr>
            <a:srgbClr val="F26B43"/>
          </p15:clr>
        </p15:guide>
        <p15:guide id="7" pos="1553">
          <p15:clr>
            <a:srgbClr val="F26B43"/>
          </p15:clr>
        </p15:guide>
        <p15:guide id="8" pos="1780">
          <p15:clr>
            <a:srgbClr val="F26B43"/>
          </p15:clr>
        </p15:guide>
        <p15:guide id="9" pos="2007">
          <p15:clr>
            <a:srgbClr val="F26B43"/>
          </p15:clr>
        </p15:guide>
        <p15:guide id="10" pos="2234">
          <p15:clr>
            <a:srgbClr val="F26B43"/>
          </p15:clr>
        </p15:guide>
        <p15:guide id="11" pos="2460">
          <p15:clr>
            <a:srgbClr val="F26B43"/>
          </p15:clr>
        </p15:guide>
        <p15:guide id="12" pos="2687">
          <p15:clr>
            <a:srgbClr val="F26B43"/>
          </p15:clr>
        </p15:guide>
        <p15:guide id="13" pos="2914">
          <p15:clr>
            <a:srgbClr val="F26B43"/>
          </p15:clr>
        </p15:guide>
        <p15:guide id="14" pos="3141">
          <p15:clr>
            <a:srgbClr val="F26B43"/>
          </p15:clr>
        </p15:guide>
        <p15:guide id="15" pos="3368">
          <p15:clr>
            <a:srgbClr val="F26B43"/>
          </p15:clr>
        </p15:guide>
        <p15:guide id="16" pos="3594">
          <p15:clr>
            <a:srgbClr val="F26B43"/>
          </p15:clr>
        </p15:guide>
        <p15:guide id="17" pos="3821">
          <p15:clr>
            <a:srgbClr val="F26B43"/>
          </p15:clr>
        </p15:guide>
        <p15:guide id="18" pos="4048">
          <p15:clr>
            <a:srgbClr val="F26B43"/>
          </p15:clr>
        </p15:guide>
        <p15:guide id="19" pos="4275">
          <p15:clr>
            <a:srgbClr val="F26B43"/>
          </p15:clr>
        </p15:guide>
        <p15:guide id="20" pos="4501">
          <p15:clr>
            <a:srgbClr val="F26B43"/>
          </p15:clr>
        </p15:guide>
        <p15:guide id="21" pos="4728">
          <p15:clr>
            <a:srgbClr val="F26B43"/>
          </p15:clr>
        </p15:guide>
        <p15:guide id="22" pos="4955">
          <p15:clr>
            <a:srgbClr val="F26B43"/>
          </p15:clr>
        </p15:guide>
        <p15:guide id="23" pos="5182">
          <p15:clr>
            <a:srgbClr val="F26B43"/>
          </p15:clr>
        </p15:guide>
        <p15:guide id="24" pos="5408">
          <p15:clr>
            <a:srgbClr val="F26B43"/>
          </p15:clr>
        </p15:guide>
        <p15:guide id="25" pos="5635">
          <p15:clr>
            <a:srgbClr val="F26B43"/>
          </p15:clr>
        </p15:guide>
        <p15:guide id="26" pos="5862">
          <p15:clr>
            <a:srgbClr val="F26B43"/>
          </p15:clr>
        </p15:guide>
        <p15:guide id="27" pos="6089">
          <p15:clr>
            <a:srgbClr val="F26B43"/>
          </p15:clr>
        </p15:guide>
        <p15:guide id="28" pos="6316">
          <p15:clr>
            <a:srgbClr val="F26B43"/>
          </p15:clr>
        </p15:guide>
        <p15:guide id="29" pos="6542">
          <p15:clr>
            <a:srgbClr val="F26B43"/>
          </p15:clr>
        </p15:guide>
        <p15:guide id="30" orient="horz" pos="113">
          <p15:clr>
            <a:srgbClr val="F26B43"/>
          </p15:clr>
        </p15:guide>
        <p15:guide id="31" orient="horz" pos="340">
          <p15:clr>
            <a:srgbClr val="F26B43"/>
          </p15:clr>
        </p15:guide>
        <p15:guide id="32" orient="horz" pos="567">
          <p15:clr>
            <a:srgbClr val="F26B43"/>
          </p15:clr>
        </p15:guide>
        <p15:guide id="33" orient="horz" pos="794">
          <p15:clr>
            <a:srgbClr val="F26B43"/>
          </p15:clr>
        </p15:guide>
        <p15:guide id="34" orient="horz" pos="1020">
          <p15:clr>
            <a:srgbClr val="F26B43"/>
          </p15:clr>
        </p15:guide>
        <p15:guide id="35" orient="horz" pos="1247">
          <p15:clr>
            <a:srgbClr val="F26B43"/>
          </p15:clr>
        </p15:guide>
        <p15:guide id="36" orient="horz" pos="1474">
          <p15:clr>
            <a:srgbClr val="F26B43"/>
          </p15:clr>
        </p15:guide>
        <p15:guide id="37" orient="horz" pos="1701">
          <p15:clr>
            <a:srgbClr val="F26B43"/>
          </p15:clr>
        </p15:guide>
        <p15:guide id="38" orient="horz" pos="1927">
          <p15:clr>
            <a:srgbClr val="F26B43"/>
          </p15:clr>
        </p15:guide>
        <p15:guide id="39" orient="horz" pos="2154">
          <p15:clr>
            <a:srgbClr val="F26B43"/>
          </p15:clr>
        </p15:guide>
        <p15:guide id="40" orient="horz" pos="2381">
          <p15:clr>
            <a:srgbClr val="F26B43"/>
          </p15:clr>
        </p15:guide>
        <p15:guide id="41" orient="horz" pos="2608">
          <p15:clr>
            <a:srgbClr val="F26B43"/>
          </p15:clr>
        </p15:guide>
        <p15:guide id="42" orient="horz" pos="2835">
          <p15:clr>
            <a:srgbClr val="F26B43"/>
          </p15:clr>
        </p15:guide>
        <p15:guide id="43" orient="horz" pos="3061">
          <p15:clr>
            <a:srgbClr val="F26B43"/>
          </p15:clr>
        </p15:guide>
        <p15:guide id="44" orient="horz" pos="3288">
          <p15:clr>
            <a:srgbClr val="F26B43"/>
          </p15:clr>
        </p15:guide>
        <p15:guide id="45" orient="horz" pos="3515">
          <p15:clr>
            <a:srgbClr val="F26B43"/>
          </p15:clr>
        </p15:guide>
        <p15:guide id="46" orient="horz" pos="3742">
          <p15:clr>
            <a:srgbClr val="F26B43"/>
          </p15:clr>
        </p15:guide>
        <p15:guide id="47" orient="horz" pos="3968">
          <p15:clr>
            <a:srgbClr val="F26B43"/>
          </p15:clr>
        </p15:guide>
        <p15:guide id="48" orient="horz" pos="4195">
          <p15:clr>
            <a:srgbClr val="F26B43"/>
          </p15:clr>
        </p15:guide>
        <p15:guide id="49" orient="horz" pos="4422">
          <p15:clr>
            <a:srgbClr val="F26B43"/>
          </p15:clr>
        </p15:guide>
        <p15:guide id="50" orient="horz" pos="46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CFA21B-1FE3-60DD-8D42-78DB8BAA4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1661" y="3118348"/>
            <a:ext cx="9031311" cy="1108420"/>
          </a:xfrm>
        </p:spPr>
        <p:txBody>
          <a:bodyPr>
            <a:normAutofit fontScale="90000"/>
          </a:bodyPr>
          <a:lstStyle/>
          <a:p>
            <a:r>
              <a:rPr lang="pl-PL" sz="4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MTR 2</a:t>
            </a:r>
            <a:br>
              <a:rPr lang="pl-PL" sz="31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31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II etap przeglądu śródokresowego programu regionalnego Fundusze Europejskie dla Kujaw i Pomorza 2021-2027</a:t>
            </a:r>
            <a:endParaRPr lang="pl-PL" sz="36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376B941-391F-DE16-4A58-FABF27705D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33" y="5779283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57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F2F38-4BE4-74B8-A729-D32F43E0E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95D9E0-B666-87D9-1E3A-0698DC79E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38" y="786262"/>
            <a:ext cx="7389546" cy="469855"/>
          </a:xfrm>
        </p:spPr>
        <p:txBody>
          <a:bodyPr>
            <a:normAutofit/>
          </a:bodyPr>
          <a:lstStyle/>
          <a:p>
            <a:r>
              <a:rPr lang="pl-PL" sz="27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AGENDA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4856FEE-4E72-2BD7-E5F8-98438BA95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292" y="1685065"/>
            <a:ext cx="11423416" cy="3487870"/>
          </a:xfrm>
        </p:spPr>
        <p:txBody>
          <a:bodyPr>
            <a:noAutofit/>
          </a:bodyPr>
          <a:lstStyle/>
          <a:p>
            <a:pPr marL="390997" indent="-390997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AutoNum type="arabicPeriod"/>
            </a:pPr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Postępy w realizacji programu regionalnego Fundusze Europejskie dla Kujaw i Pomorza 2021-2027</a:t>
            </a:r>
          </a:p>
          <a:p>
            <a:pPr marL="390997" indent="-390997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AutoNum type="arabicPeriod"/>
            </a:pPr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Nowe cele szczegółowe programu regionalnego Fundusze Europejskie dla Kujaw i Pomorza 2021-2027 – nowe priorytety regionu</a:t>
            </a:r>
          </a:p>
          <a:p>
            <a:pPr marL="390997" indent="-390997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AutoNum type="arabicPeriod"/>
            </a:pPr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Dodatkowe zmiany programu regionalnego Fundusze Europejskie dla Kujaw i Pomorza 2021-2027 – pozostałe obszary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292E69A-901D-96C7-025C-46AFB88C0F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61029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CEB6C-472B-0B16-BDB8-17255778C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128309-62C3-2F87-5E25-222D5C1946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6336" y="3188030"/>
            <a:ext cx="9031311" cy="1108420"/>
          </a:xfrm>
        </p:spPr>
        <p:txBody>
          <a:bodyPr>
            <a:normAutofit fontScale="90000"/>
          </a:bodyPr>
          <a:lstStyle/>
          <a:p>
            <a:r>
              <a:rPr lang="pl-PL" sz="32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Postępy w realizacji programu regionalnego Fundusze Europejskie dla Kujaw i Pomorza 2021-2027</a:t>
            </a:r>
            <a:br>
              <a:rPr lang="pl-PL" sz="2400" dirty="0"/>
            </a:br>
            <a:r>
              <a:rPr lang="pl-PL" sz="2000" dirty="0"/>
              <a:t> </a:t>
            </a:r>
            <a:endParaRPr lang="pl-PL" sz="36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63D5E22-887E-51AB-06AB-B1A39BEC37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85" y="5649887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542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AD05E-E249-23B5-A003-D46681C2D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FC96C881-A68F-CE13-A4FC-1FCD1DC4BFCF}"/>
              </a:ext>
            </a:extLst>
          </p:cNvPr>
          <p:cNvSpPr txBox="1"/>
          <p:nvPr/>
        </p:nvSpPr>
        <p:spPr>
          <a:xfrm>
            <a:off x="747319" y="1373252"/>
            <a:ext cx="93588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pl-PL" sz="1600" dirty="0"/>
              <a:t>Udział (%) środków zakontraktowanych i zaksięgowanych wydatków (wkład UE) </a:t>
            </a:r>
            <a:br>
              <a:rPr lang="pl-PL" sz="1600" dirty="0"/>
            </a:br>
            <a:r>
              <a:rPr lang="pl-PL" sz="1600" dirty="0"/>
              <a:t>w alokacji Programu </a:t>
            </a:r>
            <a:r>
              <a:rPr lang="pl-PL" sz="1600" dirty="0" err="1"/>
              <a:t>FEdKP</a:t>
            </a:r>
            <a:r>
              <a:rPr lang="pl-PL" sz="1600" dirty="0"/>
              <a:t> 2021-2027 </a:t>
            </a:r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86F41F9D-09A7-093F-1BD5-D9012B974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3327029"/>
              </p:ext>
            </p:extLst>
          </p:nvPr>
        </p:nvGraphicFramePr>
        <p:xfrm>
          <a:off x="1633728" y="2244782"/>
          <a:ext cx="8829102" cy="4120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ole tekstowe 1">
            <a:extLst>
              <a:ext uri="{FF2B5EF4-FFF2-40B4-BE49-F238E27FC236}">
                <a16:creationId xmlns:a16="http://schemas.microsoft.com/office/drawing/2014/main" id="{C1E67F63-EE04-5A1A-5ABD-B5556C9B7B36}"/>
              </a:ext>
            </a:extLst>
          </p:cNvPr>
          <p:cNvSpPr txBox="1"/>
          <p:nvPr/>
        </p:nvSpPr>
        <p:spPr>
          <a:xfrm>
            <a:off x="537159" y="6438189"/>
            <a:ext cx="41793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86500">
              <a:defRPr/>
            </a:pPr>
            <a:r>
              <a:rPr lang="pl-PL" sz="1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Kurs 1 EUR = 4,2450 na 30.10.2025 r. (ECB)</a:t>
            </a:r>
          </a:p>
        </p:txBody>
      </p:sp>
      <p:sp>
        <p:nvSpPr>
          <p:cNvPr id="10" name="Tytuł 4">
            <a:extLst>
              <a:ext uri="{FF2B5EF4-FFF2-40B4-BE49-F238E27FC236}">
                <a16:creationId xmlns:a16="http://schemas.microsoft.com/office/drawing/2014/main" id="{2A09A416-BB6E-8C25-296D-5A8271ACE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319" y="392866"/>
            <a:ext cx="10356109" cy="980385"/>
          </a:xfrm>
        </p:spPr>
        <p:txBody>
          <a:bodyPr vert="horz" lIns="91440" tIns="45720" rIns="91440" bIns="45720" rtlCol="0" anchor="ctr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pl-PL" sz="24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Postępy we wdrażaniu programu Fundusze Europejskie </a:t>
            </a:r>
            <a:br>
              <a:rPr lang="pl-PL" sz="24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4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dla Kujaw i Pomorza (stan na dzień 30.11.2025 r.)</a:t>
            </a: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29C8C38B-611F-E93D-2F44-A7B0DD18476C}"/>
              </a:ext>
            </a:extLst>
          </p:cNvPr>
          <p:cNvSpPr txBox="1">
            <a:spLocks/>
          </p:cNvSpPr>
          <p:nvPr/>
        </p:nvSpPr>
        <p:spPr>
          <a:xfrm>
            <a:off x="3035279" y="3731659"/>
            <a:ext cx="7759296" cy="5735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pl-PL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2400" b="1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pl-PL" dirty="0"/>
              <a:t>863 umowy, dofinansowanie UE = 4 531,6 mln zł</a:t>
            </a:r>
          </a:p>
        </p:txBody>
      </p:sp>
      <p:sp>
        <p:nvSpPr>
          <p:cNvPr id="6" name="Tytuł 4">
            <a:extLst>
              <a:ext uri="{FF2B5EF4-FFF2-40B4-BE49-F238E27FC236}">
                <a16:creationId xmlns:a16="http://schemas.microsoft.com/office/drawing/2014/main" id="{01B3F499-3C83-8DDB-09A7-075CA07398B8}"/>
              </a:ext>
            </a:extLst>
          </p:cNvPr>
          <p:cNvSpPr txBox="1">
            <a:spLocks/>
          </p:cNvSpPr>
          <p:nvPr/>
        </p:nvSpPr>
        <p:spPr>
          <a:xfrm>
            <a:off x="2798976" y="5626245"/>
            <a:ext cx="7759296" cy="5735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pl-PL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2400" b="1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pl-PL" dirty="0"/>
              <a:t>Kwota wnioskowana do KE = 245,5 mln EUR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895C1E91-7A2D-E9B7-B838-C8C284F4651E}"/>
              </a:ext>
            </a:extLst>
          </p:cNvPr>
          <p:cNvSpPr txBox="1"/>
          <p:nvPr/>
        </p:nvSpPr>
        <p:spPr>
          <a:xfrm>
            <a:off x="7116294" y="4922678"/>
            <a:ext cx="3248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107,4%</a:t>
            </a:r>
            <a:r>
              <a:rPr lang="pl-PL" b="1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celu n+3 na 2025 r.</a:t>
            </a:r>
          </a:p>
        </p:txBody>
      </p:sp>
    </p:spTree>
    <p:extLst>
      <p:ext uri="{BB962C8B-B14F-4D97-AF65-F5344CB8AC3E}">
        <p14:creationId xmlns:p14="http://schemas.microsoft.com/office/powerpoint/2010/main" val="3190184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4">
            <a:extLst>
              <a:ext uri="{FF2B5EF4-FFF2-40B4-BE49-F238E27FC236}">
                <a16:creationId xmlns:a16="http://schemas.microsoft.com/office/drawing/2014/main" id="{780D13FD-29AA-B01B-C7EE-6FE14257D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188" y="205359"/>
            <a:ext cx="7759296" cy="985339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pl-PL" sz="24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Postępy we wdrażaniu programu Fundusze Europejskie </a:t>
            </a:r>
            <a:br>
              <a:rPr lang="pl-PL" sz="24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4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dla Kujaw i Pomorza (stan na dzień 30.11.2025 r.)</a:t>
            </a:r>
          </a:p>
        </p:txBody>
      </p:sp>
      <p:graphicFrame>
        <p:nvGraphicFramePr>
          <p:cNvPr id="2" name="Wykres 1">
            <a:extLst>
              <a:ext uri="{FF2B5EF4-FFF2-40B4-BE49-F238E27FC236}">
                <a16:creationId xmlns:a16="http://schemas.microsoft.com/office/drawing/2014/main" id="{E8A9BF73-453D-CA2F-B451-F44EE49D6C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1302938"/>
              </p:ext>
            </p:extLst>
          </p:nvPr>
        </p:nvGraphicFramePr>
        <p:xfrm>
          <a:off x="485192" y="1190698"/>
          <a:ext cx="11020620" cy="5461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04640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D774D-6588-8A7C-9520-A85DF70DE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>
            <a:extLst>
              <a:ext uri="{FF2B5EF4-FFF2-40B4-BE49-F238E27FC236}">
                <a16:creationId xmlns:a16="http://schemas.microsoft.com/office/drawing/2014/main" id="{C173FF89-C587-3859-5FC5-7137613AE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518618"/>
            <a:ext cx="4654366" cy="5339383"/>
          </a:xfrm>
          <a:prstGeom prst="rect">
            <a:avLst/>
          </a:prstGeom>
        </p:spPr>
      </p:pic>
      <p:sp>
        <p:nvSpPr>
          <p:cNvPr id="3" name="Tytuł 4">
            <a:extLst>
              <a:ext uri="{FF2B5EF4-FFF2-40B4-BE49-F238E27FC236}">
                <a16:creationId xmlns:a16="http://schemas.microsoft.com/office/drawing/2014/main" id="{29C3ED09-DDE2-D0B2-1B2A-0618706BE4D1}"/>
              </a:ext>
            </a:extLst>
          </p:cNvPr>
          <p:cNvSpPr txBox="1">
            <a:spLocks/>
          </p:cNvSpPr>
          <p:nvPr/>
        </p:nvSpPr>
        <p:spPr>
          <a:xfrm>
            <a:off x="591377" y="351128"/>
            <a:ext cx="8829102" cy="7389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pl-PL" sz="2400" b="1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Postępy we wdrażaniu programu Fundusze Europejskie </a:t>
            </a:r>
            <a:br>
              <a:rPr lang="pl-PL" sz="2400" b="1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400" b="1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dla Kujaw i Pomorza (stan na dzień 30.11.2025 r.)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68F1E92C-FD32-1299-B5BE-649A980280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634" y="1528000"/>
            <a:ext cx="4654366" cy="5330001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EC5AF2E-2C87-C509-0C83-F846A05AD029}"/>
              </a:ext>
            </a:extLst>
          </p:cNvPr>
          <p:cNvSpPr txBox="1"/>
          <p:nvPr/>
        </p:nvSpPr>
        <p:spPr>
          <a:xfrm>
            <a:off x="2415714" y="1226230"/>
            <a:ext cx="31582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58,3%</a:t>
            </a:r>
            <a:r>
              <a:rPr lang="pl-PL" b="1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- </a:t>
            </a:r>
            <a:r>
              <a:rPr lang="pl-PL" sz="3600" b="1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5</a:t>
            </a:r>
            <a:r>
              <a:rPr lang="pl-PL" b="1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pozycja w kraju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7F7DA72-6EEB-2D1A-A0A7-39C22F4BD99E}"/>
              </a:ext>
            </a:extLst>
          </p:cNvPr>
          <p:cNvSpPr txBox="1"/>
          <p:nvPr/>
        </p:nvSpPr>
        <p:spPr>
          <a:xfrm>
            <a:off x="6859294" y="1236307"/>
            <a:ext cx="31582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11,6%</a:t>
            </a:r>
            <a:r>
              <a:rPr lang="pl-PL" b="1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- </a:t>
            </a:r>
            <a:r>
              <a:rPr lang="pl-PL" sz="3600" b="1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7</a:t>
            </a:r>
            <a:r>
              <a:rPr lang="pl-PL" b="1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pozycja w kraju</a:t>
            </a:r>
          </a:p>
        </p:txBody>
      </p:sp>
    </p:spTree>
    <p:extLst>
      <p:ext uri="{BB962C8B-B14F-4D97-AF65-F5344CB8AC3E}">
        <p14:creationId xmlns:p14="http://schemas.microsoft.com/office/powerpoint/2010/main" val="2435673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CC5D51C-9E2A-C823-8A6B-831E551CE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9A94A9D-FAE3-4D0D-88A9-5F7738665CEB}" type="slidenum">
              <a:rPr lang="pl-PL" smtClean="0"/>
              <a:pPr/>
              <a:t>7</a:t>
            </a:fld>
            <a:endParaRPr lang="pl-PL"/>
          </a:p>
        </p:txBody>
      </p:sp>
      <p:sp>
        <p:nvSpPr>
          <p:cNvPr id="3" name="Tytuł 4">
            <a:extLst>
              <a:ext uri="{FF2B5EF4-FFF2-40B4-BE49-F238E27FC236}">
                <a16:creationId xmlns:a16="http://schemas.microsoft.com/office/drawing/2014/main" id="{4D20A90B-EBE8-3A13-1482-3995491ED6B1}"/>
              </a:ext>
            </a:extLst>
          </p:cNvPr>
          <p:cNvSpPr txBox="1">
            <a:spLocks/>
          </p:cNvSpPr>
          <p:nvPr/>
        </p:nvSpPr>
        <p:spPr>
          <a:xfrm>
            <a:off x="531846" y="230149"/>
            <a:ext cx="11234056" cy="9853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pl-PL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2400" b="1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pl-PL" dirty="0"/>
              <a:t>Postępy we wdrażaniu programu </a:t>
            </a:r>
          </a:p>
          <a:p>
            <a:r>
              <a:rPr lang="pl-PL" dirty="0"/>
              <a:t>Fundusze Europejskie dla Kujaw i Pomorza 2021-2027 </a:t>
            </a:r>
          </a:p>
          <a:p>
            <a:r>
              <a:rPr lang="pl-PL" dirty="0"/>
              <a:t>- poziom realizacji Polityki Terytorialnej w województwach (1)</a:t>
            </a:r>
          </a:p>
        </p:txBody>
      </p:sp>
      <p:sp>
        <p:nvSpPr>
          <p:cNvPr id="8" name="Tytuł 4">
            <a:extLst>
              <a:ext uri="{FF2B5EF4-FFF2-40B4-BE49-F238E27FC236}">
                <a16:creationId xmlns:a16="http://schemas.microsoft.com/office/drawing/2014/main" id="{7A5526A2-4327-DDA5-7F5E-A9D3202DAE94}"/>
              </a:ext>
            </a:extLst>
          </p:cNvPr>
          <p:cNvSpPr txBox="1">
            <a:spLocks/>
          </p:cNvSpPr>
          <p:nvPr/>
        </p:nvSpPr>
        <p:spPr>
          <a:xfrm>
            <a:off x="2761036" y="6252159"/>
            <a:ext cx="6690021" cy="5735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pl-PL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2400" b="1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pl-PL" dirty="0"/>
              <a:t>441 umów, dofinansowanie UE = 1 296,2 mln zł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E930B9C-35E6-5365-EF4F-2262139E73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317" y="1341071"/>
            <a:ext cx="7786649" cy="5015282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7D6B8496-796A-C460-51AF-400A9C40046F}"/>
              </a:ext>
            </a:extLst>
          </p:cNvPr>
          <p:cNvSpPr txBox="1"/>
          <p:nvPr/>
        </p:nvSpPr>
        <p:spPr>
          <a:xfrm>
            <a:off x="7131182" y="1933316"/>
            <a:ext cx="29081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59%</a:t>
            </a:r>
            <a:r>
              <a:rPr lang="pl-PL" b="1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- </a:t>
            </a:r>
            <a:r>
              <a:rPr lang="pl-PL" sz="3600" b="1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  <a:r>
              <a:rPr lang="pl-PL" b="1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pozycja w kraju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E1649C5-750E-C58C-F316-FDCFC664D080}"/>
              </a:ext>
            </a:extLst>
          </p:cNvPr>
          <p:cNvSpPr txBox="1"/>
          <p:nvPr/>
        </p:nvSpPr>
        <p:spPr>
          <a:xfrm>
            <a:off x="1963752" y="5926521"/>
            <a:ext cx="196239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7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mapa wykonana na podstawie danych </a:t>
            </a:r>
            <a:r>
              <a:rPr lang="pl-PL" sz="7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MFiPR</a:t>
            </a:r>
            <a:endParaRPr lang="pl-PL" sz="7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637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3C2D3-F60C-56BB-A005-6744A391A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4">
            <a:extLst>
              <a:ext uri="{FF2B5EF4-FFF2-40B4-BE49-F238E27FC236}">
                <a16:creationId xmlns:a16="http://schemas.microsoft.com/office/drawing/2014/main" id="{5F2FF1E2-7633-FD45-FA16-E23F6C0859A4}"/>
              </a:ext>
            </a:extLst>
          </p:cNvPr>
          <p:cNvSpPr txBox="1">
            <a:spLocks/>
          </p:cNvSpPr>
          <p:nvPr/>
        </p:nvSpPr>
        <p:spPr>
          <a:xfrm>
            <a:off x="452896" y="325475"/>
            <a:ext cx="8890561" cy="9853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pl-PL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2400" b="1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pl-PL" dirty="0"/>
              <a:t>Postępy we wdrażaniu programu </a:t>
            </a:r>
          </a:p>
          <a:p>
            <a:r>
              <a:rPr lang="pl-PL" dirty="0"/>
              <a:t>Fundusze Europejskie dla Kujaw i Pomorza 2021-2027 </a:t>
            </a:r>
          </a:p>
          <a:p>
            <a:r>
              <a:rPr lang="pl-PL" dirty="0"/>
              <a:t>- poziom realizacji Polityki Terytorialnej w województwach (2)</a:t>
            </a:r>
          </a:p>
        </p:txBody>
      </p:sp>
      <p:sp>
        <p:nvSpPr>
          <p:cNvPr id="8" name="Tytuł 4">
            <a:extLst>
              <a:ext uri="{FF2B5EF4-FFF2-40B4-BE49-F238E27FC236}">
                <a16:creationId xmlns:a16="http://schemas.microsoft.com/office/drawing/2014/main" id="{B3E99F7D-804E-A6C3-4DD6-1C49A1685BE4}"/>
              </a:ext>
            </a:extLst>
          </p:cNvPr>
          <p:cNvSpPr txBox="1">
            <a:spLocks/>
          </p:cNvSpPr>
          <p:nvPr/>
        </p:nvSpPr>
        <p:spPr>
          <a:xfrm>
            <a:off x="1727267" y="6295695"/>
            <a:ext cx="8737468" cy="5735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pl-PL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2400" b="1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pl-PL" dirty="0"/>
              <a:t>1 241 wniosków o płatność, dofinansowanie UE = 209,7 mln zł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93B39D4-D1A2-5426-B762-71B17A931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7267" y="1395374"/>
            <a:ext cx="7661739" cy="4934826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2593F433-2570-AA79-0219-DF08F1449C67}"/>
              </a:ext>
            </a:extLst>
          </p:cNvPr>
          <p:cNvSpPr txBox="1"/>
          <p:nvPr/>
        </p:nvSpPr>
        <p:spPr>
          <a:xfrm>
            <a:off x="7059048" y="1933315"/>
            <a:ext cx="29803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9,6%</a:t>
            </a:r>
            <a:r>
              <a:rPr lang="pl-PL" b="1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- </a:t>
            </a:r>
            <a:r>
              <a:rPr lang="pl-PL" sz="3600" b="1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  <a:r>
              <a:rPr lang="pl-PL" b="1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pozycja w kraju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627CAE3D-9069-59F4-4BCF-26084386A46C}"/>
              </a:ext>
            </a:extLst>
          </p:cNvPr>
          <p:cNvSpPr txBox="1"/>
          <p:nvPr/>
        </p:nvSpPr>
        <p:spPr>
          <a:xfrm>
            <a:off x="1963752" y="5926521"/>
            <a:ext cx="196239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7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mapa wykonana na podstawie danych </a:t>
            </a:r>
            <a:r>
              <a:rPr lang="pl-PL" sz="7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MFiPR</a:t>
            </a:r>
            <a:endParaRPr lang="pl-PL" sz="7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87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E4299-1DCA-21FE-9638-BF5946C7E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FAFDF6BE-4530-475F-FCCD-B02D0FD88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518139" y="6598953"/>
            <a:ext cx="265471" cy="0"/>
          </a:xfrm>
          <a:prstGeom prst="line">
            <a:avLst/>
          </a:prstGeom>
          <a:ln w="12700">
            <a:solidFill>
              <a:srgbClr val="66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ytuł 10">
            <a:extLst>
              <a:ext uri="{FF2B5EF4-FFF2-40B4-BE49-F238E27FC236}">
                <a16:creationId xmlns:a16="http://schemas.microsoft.com/office/drawing/2014/main" id="{08B012C7-29A4-5911-D0C7-1D4AF38E235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08663" y="3177570"/>
            <a:ext cx="8309204" cy="15696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Nowe cele szczegółowe programu regionalnego Fundusze Europejskie dla Kujaw i Pomorza 2021-2027 – nowe priorytety regionu</a:t>
            </a:r>
            <a:br>
              <a:rPr lang="pl-PL" sz="24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lang="pl-PL" sz="24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954B008C-FE01-C9D7-3861-03597F6A4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97" y="5701669"/>
            <a:ext cx="11607790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620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F78F2-827E-CBBD-236D-ECCF06474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B44B6A85-7DFE-10B0-4401-3E26C51244D9}"/>
              </a:ext>
            </a:extLst>
          </p:cNvPr>
          <p:cNvSpPr/>
          <p:nvPr/>
        </p:nvSpPr>
        <p:spPr>
          <a:xfrm>
            <a:off x="943582" y="1391056"/>
            <a:ext cx="9990307" cy="4870997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pl-PL" sz="1100" dirty="0">
              <a:solidFill>
                <a:srgbClr val="002070"/>
              </a:solidFill>
            </a:endParaRPr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9A48C2FF-BDEC-E23E-D172-4D9422723AE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3060" y="361430"/>
            <a:ext cx="9990307" cy="921568"/>
          </a:xfrm>
          <a:prstGeom prst="round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8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CELE I PRIORYTETY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36B993A-A16C-4E88-5523-AE9C94CFD1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847" y="1337029"/>
            <a:ext cx="10708112" cy="4979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l-PL" altLang="pl-P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Główne cele i priorytety:</a:t>
            </a:r>
            <a:endParaRPr kumimoji="0" lang="pl-PL" altLang="pl-P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Zwiększenie zaangażowania polityki spójności w 5 wspólnie</a:t>
            </a:r>
          </a:p>
          <a:p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zidentyfikowanych celów:</a:t>
            </a:r>
          </a:p>
          <a:p>
            <a:endParaRPr lang="pl-PL" sz="2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• Zwiększenia konkurencyjności gospodarki europejskiej;</a:t>
            </a:r>
          </a:p>
          <a:p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• Poprawy bezpieczeństwa mieszkańców;</a:t>
            </a:r>
          </a:p>
          <a:p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• Zwiększenia dostępności mieszkań;</a:t>
            </a:r>
          </a:p>
          <a:p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• Poprawy bezpieczeństwa energetycznego;</a:t>
            </a:r>
          </a:p>
          <a:p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• Poprawy dostępu do wody.</a:t>
            </a:r>
          </a:p>
          <a:p>
            <a:endParaRPr kumimoji="0" lang="pl-PL" alt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kumimoji="0" lang="pl-PL" altLang="pl-P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EFS +: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Koncentruje się na rozwoju umiejętności w wymienionych obszarach.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l-PL" altLang="pl-P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336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EB3306-D2D8-6B14-08C2-ACF049A6E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520" y="340181"/>
            <a:ext cx="10998977" cy="544544"/>
          </a:xfr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400">
              <a:lnSpc>
                <a:spcPct val="100000"/>
              </a:lnSpc>
              <a:spcBef>
                <a:spcPts val="0"/>
              </a:spcBef>
            </a:pPr>
            <a:r>
              <a:rPr lang="pl-PL" sz="28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Schemat – dotyczący przedłożenia zmian programu do 31.12.2025 r.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419E8B5C-FED7-7BF2-593C-30743B7F6DC1}"/>
              </a:ext>
            </a:extLst>
          </p:cNvPr>
          <p:cNvSpPr txBox="1"/>
          <p:nvPr/>
        </p:nvSpPr>
        <p:spPr>
          <a:xfrm>
            <a:off x="494520" y="1192213"/>
            <a:ext cx="1111249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Państwo członkowskie podejmuje decyzję o dostosowaniu programu</a:t>
            </a:r>
          </a:p>
          <a:p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|</a:t>
            </a:r>
          </a:p>
          <a:p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Opracowanie poprawki do programu z alokacją min. 10% na nowe priorytety</a:t>
            </a:r>
          </a:p>
          <a:p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|</a:t>
            </a:r>
          </a:p>
          <a:p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Ocena śródokresowa (MTR) -&gt; Uzasadnienie przesunięcia środków</a:t>
            </a:r>
          </a:p>
          <a:p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| </a:t>
            </a:r>
          </a:p>
          <a:p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Zatwierdzenie poprawki przez Komitet Monitorujący</a:t>
            </a:r>
          </a:p>
          <a:p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| </a:t>
            </a:r>
          </a:p>
          <a:p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Przesłanie poprawki do Komisji Europejskiej</a:t>
            </a:r>
          </a:p>
          <a:p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| </a:t>
            </a:r>
          </a:p>
          <a:p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Zatwierdzenie przez Komisję Europejską</a:t>
            </a:r>
          </a:p>
          <a:p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|</a:t>
            </a:r>
          </a:p>
          <a:p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Wypłata dodatkowej przedpłaty i uruchomienie wyższego współfinansowania</a:t>
            </a:r>
          </a:p>
          <a:p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|</a:t>
            </a:r>
          </a:p>
          <a:p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Koniec (31 grudnia 2025 - ostateczny termin na złożenie poprawek)</a:t>
            </a:r>
          </a:p>
        </p:txBody>
      </p:sp>
    </p:spTree>
    <p:extLst>
      <p:ext uri="{BB962C8B-B14F-4D97-AF65-F5344CB8AC3E}">
        <p14:creationId xmlns:p14="http://schemas.microsoft.com/office/powerpoint/2010/main" val="2404922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815BE-C054-574F-16AB-5543935B1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013DF26F-51E0-8B8D-F0B5-29EF4C6C5C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38888" y="222405"/>
            <a:ext cx="10341692" cy="481264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8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Zastosowanie elastyczności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D24E8486-7B74-3448-7CB4-26A934D43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" y="743986"/>
            <a:ext cx="8513287" cy="3262185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03C6057-104C-95F3-4D42-29F62BDD7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5329" y="4046488"/>
            <a:ext cx="8193363" cy="281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958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A2504-DE24-715E-D929-5877C0F12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192" y="236914"/>
            <a:ext cx="11187404" cy="1325563"/>
          </a:xfrm>
        </p:spPr>
        <p:txBody>
          <a:bodyPr>
            <a:normAutofit/>
          </a:bodyPr>
          <a:lstStyle/>
          <a:p>
            <a:r>
              <a:rPr lang="pl-PL" sz="28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MTR2 – nowe cele priorytetowe jako </a:t>
            </a:r>
            <a:r>
              <a:rPr lang="en-US" sz="28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odpowied</a:t>
            </a:r>
            <a:r>
              <a:rPr lang="pl-PL" sz="28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ź </a:t>
            </a:r>
            <a:r>
              <a:rPr lang="en-US" sz="28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 nowe wyzwania </a:t>
            </a:r>
            <a:r>
              <a:rPr lang="en-US" sz="2800" dirty="0" err="1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geopolityczne</a:t>
            </a:r>
            <a:r>
              <a:rPr lang="en-US" sz="28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 </a:t>
            </a:r>
            <a:r>
              <a:rPr lang="en-US" sz="2800" dirty="0" err="1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strategiczne</a:t>
            </a:r>
            <a:endParaRPr lang="pl-PL" sz="2800" dirty="0">
              <a:solidFill>
                <a:srgbClr val="6666FF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6372698-37D2-DDA3-BE1F-A7E34BF20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9A94A9D-FAE3-4D0D-88A9-5F7738665CEB}" type="slidenum">
              <a:rPr lang="pl-PL" smtClean="0"/>
              <a:pPr/>
              <a:t>13</a:t>
            </a:fld>
            <a:endParaRPr lang="pl-PL"/>
          </a:p>
        </p:txBody>
      </p:sp>
      <p:graphicFrame>
        <p:nvGraphicFramePr>
          <p:cNvPr id="10" name="Symbol zastępczy zawartości 9">
            <a:extLst>
              <a:ext uri="{FF2B5EF4-FFF2-40B4-BE49-F238E27FC236}">
                <a16:creationId xmlns:a16="http://schemas.microsoft.com/office/drawing/2014/main" id="{D0805A5F-BA40-385B-1950-1779367726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6237575"/>
              </p:ext>
            </p:extLst>
          </p:nvPr>
        </p:nvGraphicFramePr>
        <p:xfrm>
          <a:off x="485191" y="3248404"/>
          <a:ext cx="9433249" cy="2956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 1">
            <a:extLst>
              <a:ext uri="{FF2B5EF4-FFF2-40B4-BE49-F238E27FC236}">
                <a16:creationId xmlns:a16="http://schemas.microsoft.com/office/drawing/2014/main" id="{73BE6B9F-03BC-B9F0-0732-6AFB78F7D5DA}"/>
              </a:ext>
            </a:extLst>
          </p:cNvPr>
          <p:cNvSpPr/>
          <p:nvPr/>
        </p:nvSpPr>
        <p:spPr>
          <a:xfrm>
            <a:off x="662473" y="1306286"/>
            <a:ext cx="10552923" cy="17398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4000"/>
              </a:lnSpc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Przedstawiamy </a:t>
            </a:r>
            <a:r>
              <a:rPr lang="en-US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strategiczną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zmianę założeń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polityki rozwojowej w odpowiedzi na nowe wytyczne Komisji Europejskiej oraz dynamiczne </a:t>
            </a:r>
            <a:r>
              <a:rPr lang="en-US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zmiany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geopolityczne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  <a:endPara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114000"/>
              </a:lnSpc>
            </a:pPr>
            <a:endParaRPr lang="pl-PL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114000"/>
              </a:lnSpc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Cel </a:t>
            </a: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zmiany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 </a:t>
            </a:r>
            <a:r>
              <a:rPr lang="en-US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wzmocnienie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odporności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gospodarczej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 </a:t>
            </a:r>
            <a:r>
              <a:rPr lang="en-US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cywilnej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oraz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stymulowanie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innowacyjności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w </a:t>
            </a:r>
            <a:r>
              <a:rPr lang="en-US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kluczowych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en-US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strategicznych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sektorach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  <a:p>
            <a:pPr>
              <a:lnSpc>
                <a:spcPct val="114000"/>
              </a:lnSpc>
            </a:pPr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chemat blokowy: taśma dziurkowana 2">
            <a:extLst>
              <a:ext uri="{FF2B5EF4-FFF2-40B4-BE49-F238E27FC236}">
                <a16:creationId xmlns:a16="http://schemas.microsoft.com/office/drawing/2014/main" id="{E494A9A4-1E7C-1E28-EE71-99C6EC18026C}"/>
              </a:ext>
            </a:extLst>
          </p:cNvPr>
          <p:cNvSpPr/>
          <p:nvPr/>
        </p:nvSpPr>
        <p:spPr>
          <a:xfrm>
            <a:off x="8049007" y="2831572"/>
            <a:ext cx="2359742" cy="1448147"/>
          </a:xfrm>
          <a:prstGeom prst="flowChartPunchedTape">
            <a:avLst/>
          </a:prstGeom>
          <a:solidFill>
            <a:srgbClr val="29B95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13,07%</a:t>
            </a:r>
          </a:p>
        </p:txBody>
      </p:sp>
    </p:spTree>
    <p:extLst>
      <p:ext uri="{BB962C8B-B14F-4D97-AF65-F5344CB8AC3E}">
        <p14:creationId xmlns:p14="http://schemas.microsoft.com/office/powerpoint/2010/main" val="1186166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C1438-8D20-FE12-4ACF-CAE8610BA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71E6AE-B4D0-A959-77C1-CEE9500F0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369" y="367536"/>
            <a:ext cx="9459608" cy="748571"/>
          </a:xfrm>
        </p:spPr>
        <p:txBody>
          <a:bodyPr/>
          <a:lstStyle/>
          <a:p>
            <a:r>
              <a:rPr lang="pl-PL" sz="28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Przesunięcia środków na </a:t>
            </a:r>
            <a:r>
              <a:rPr lang="pl-PL" sz="2800" dirty="0" err="1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cs</a:t>
            </a:r>
            <a:r>
              <a:rPr lang="pl-PL" sz="28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1vii</a:t>
            </a:r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F2550D03-A964-8733-C133-8629F8972F4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39444" y="1919402"/>
          <a:ext cx="8936736" cy="45710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489FFED-7159-3783-2758-0B75C57C6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9A94A9D-FAE3-4D0D-88A9-5F7738665CEB}" type="slidenum">
              <a:rPr lang="pl-PL" smtClean="0"/>
              <a:pPr/>
              <a:t>14</a:t>
            </a:fld>
            <a:endParaRPr lang="pl-PL"/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D8526B16-126C-886B-0E85-AF10156683BF}"/>
              </a:ext>
            </a:extLst>
          </p:cNvPr>
          <p:cNvGrpSpPr/>
          <p:nvPr/>
        </p:nvGrpSpPr>
        <p:grpSpPr>
          <a:xfrm>
            <a:off x="3318483" y="2409401"/>
            <a:ext cx="2071654" cy="1277711"/>
            <a:chOff x="3471161" y="-1771503"/>
            <a:chExt cx="2171706" cy="1517100"/>
          </a:xfrm>
        </p:grpSpPr>
        <p:sp>
          <p:nvSpPr>
            <p:cNvPr id="7" name="Owal 6">
              <a:extLst>
                <a:ext uri="{FF2B5EF4-FFF2-40B4-BE49-F238E27FC236}">
                  <a16:creationId xmlns:a16="http://schemas.microsoft.com/office/drawing/2014/main" id="{70A410CA-EEBA-E19A-9DBA-83678A829BE4}"/>
                </a:ext>
              </a:extLst>
            </p:cNvPr>
            <p:cNvSpPr/>
            <p:nvPr/>
          </p:nvSpPr>
          <p:spPr>
            <a:xfrm>
              <a:off x="3471161" y="-1771503"/>
              <a:ext cx="2171706" cy="151710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8" name="Owal 4">
              <a:extLst>
                <a:ext uri="{FF2B5EF4-FFF2-40B4-BE49-F238E27FC236}">
                  <a16:creationId xmlns:a16="http://schemas.microsoft.com/office/drawing/2014/main" id="{8D5696EB-D0C0-9F1D-E22A-763355946178}"/>
                </a:ext>
              </a:extLst>
            </p:cNvPr>
            <p:cNvSpPr txBox="1"/>
            <p:nvPr/>
          </p:nvSpPr>
          <p:spPr>
            <a:xfrm>
              <a:off x="3905227" y="-1487799"/>
              <a:ext cx="1535628" cy="10727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6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RSO4.3 KI 126</a:t>
              </a:r>
            </a:p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6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6 595 995 euro</a:t>
              </a:r>
            </a:p>
          </p:txBody>
        </p:sp>
      </p:grpSp>
      <p:grpSp>
        <p:nvGrpSpPr>
          <p:cNvPr id="9" name="Grupa 8">
            <a:extLst>
              <a:ext uri="{FF2B5EF4-FFF2-40B4-BE49-F238E27FC236}">
                <a16:creationId xmlns:a16="http://schemas.microsoft.com/office/drawing/2014/main" id="{F3B49923-FC29-C087-0597-E81920441271}"/>
              </a:ext>
            </a:extLst>
          </p:cNvPr>
          <p:cNvGrpSpPr/>
          <p:nvPr/>
        </p:nvGrpSpPr>
        <p:grpSpPr>
          <a:xfrm>
            <a:off x="4485736" y="3784498"/>
            <a:ext cx="2354296" cy="1398624"/>
            <a:chOff x="4433161" y="33763"/>
            <a:chExt cx="2171706" cy="1517100"/>
          </a:xfrm>
        </p:grpSpPr>
        <p:sp>
          <p:nvSpPr>
            <p:cNvPr id="10" name="Owal 9">
              <a:extLst>
                <a:ext uri="{FF2B5EF4-FFF2-40B4-BE49-F238E27FC236}">
                  <a16:creationId xmlns:a16="http://schemas.microsoft.com/office/drawing/2014/main" id="{3E8E6942-5856-B355-5B7D-1946CE01F633}"/>
                </a:ext>
              </a:extLst>
            </p:cNvPr>
            <p:cNvSpPr/>
            <p:nvPr/>
          </p:nvSpPr>
          <p:spPr>
            <a:xfrm>
              <a:off x="4433161" y="33763"/>
              <a:ext cx="2171706" cy="151710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1" name="Owal 4">
              <a:extLst>
                <a:ext uri="{FF2B5EF4-FFF2-40B4-BE49-F238E27FC236}">
                  <a16:creationId xmlns:a16="http://schemas.microsoft.com/office/drawing/2014/main" id="{456C0B1F-729F-C899-F54B-8816D521F93C}"/>
                </a:ext>
              </a:extLst>
            </p:cNvPr>
            <p:cNvSpPr txBox="1"/>
            <p:nvPr/>
          </p:nvSpPr>
          <p:spPr>
            <a:xfrm>
              <a:off x="4827926" y="255938"/>
              <a:ext cx="1535628" cy="10727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6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RSO3.2 KI 109</a:t>
              </a:r>
            </a:p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6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282 686 euro</a:t>
              </a:r>
            </a:p>
          </p:txBody>
        </p:sp>
      </p:grp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0F61416-F506-CDD5-4C72-772A99650BDA}"/>
              </a:ext>
            </a:extLst>
          </p:cNvPr>
          <p:cNvSpPr txBox="1"/>
          <p:nvPr/>
        </p:nvSpPr>
        <p:spPr>
          <a:xfrm>
            <a:off x="676337" y="978834"/>
            <a:ext cx="111852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Projekty badawczo-rozwojowe szczególnie w obszarach strategicznych dla obronności i odporności cywilnej.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7924BE37-92CB-3356-3B2E-34EA0216F5E5}"/>
              </a:ext>
            </a:extLst>
          </p:cNvPr>
          <p:cNvSpPr txBox="1"/>
          <p:nvPr/>
        </p:nvSpPr>
        <p:spPr>
          <a:xfrm>
            <a:off x="7377449" y="907995"/>
            <a:ext cx="39396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62372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E9BA09-0062-32CC-AE54-CA69DA5E2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9029"/>
            <a:ext cx="8271510" cy="699803"/>
          </a:xfrm>
        </p:spPr>
        <p:txBody>
          <a:bodyPr/>
          <a:lstStyle/>
          <a:p>
            <a:r>
              <a:rPr lang="pl-PL" sz="28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Przesunięcia środków na </a:t>
            </a:r>
            <a:r>
              <a:rPr lang="pl-PL" sz="2800" dirty="0" err="1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cs</a:t>
            </a:r>
            <a:r>
              <a:rPr lang="pl-PL" sz="28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2v</a:t>
            </a:r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C30D7CE8-30CA-4D4F-07CE-3E8AB483C9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8360431"/>
              </p:ext>
            </p:extLst>
          </p:nvPr>
        </p:nvGraphicFramePr>
        <p:xfrm>
          <a:off x="2057273" y="2260601"/>
          <a:ext cx="9433112" cy="4095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532D08F-8848-AD68-3496-EC6C5E42B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9A94A9D-FAE3-4D0D-88A9-5F7738665CEB}" type="slidenum">
              <a:rPr lang="pl-PL" smtClean="0"/>
              <a:pPr/>
              <a:t>15</a:t>
            </a:fld>
            <a:endParaRPr lang="pl-PL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4190A793-D6FB-327B-F13A-471674D0CA54}"/>
              </a:ext>
            </a:extLst>
          </p:cNvPr>
          <p:cNvSpPr txBox="1"/>
          <p:nvPr/>
        </p:nvSpPr>
        <p:spPr>
          <a:xfrm>
            <a:off x="500096" y="851551"/>
            <a:ext cx="1121915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1. Odprowadzanie i oczyszczanie ścieków</a:t>
            </a:r>
          </a:p>
          <a:p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2. Dostarczanie wody do spożycia przez ludzi</a:t>
            </a:r>
          </a:p>
          <a:p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3. Działania w zakresie przystosowania się do zmiany klimatu oraz ochrona przed zagrożeniami związanymi z klimatem i zarządzanie takimi zagrożeniami</a:t>
            </a:r>
          </a:p>
          <a:p>
            <a:endParaRPr lang="pl-PL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40E623F8-662C-6019-4706-CE33A119A0B6}"/>
              </a:ext>
            </a:extLst>
          </p:cNvPr>
          <p:cNvGrpSpPr/>
          <p:nvPr/>
        </p:nvGrpSpPr>
        <p:grpSpPr>
          <a:xfrm>
            <a:off x="2904068" y="2558968"/>
            <a:ext cx="2599266" cy="1403432"/>
            <a:chOff x="4818375" y="331294"/>
            <a:chExt cx="2531872" cy="1512587"/>
          </a:xfrm>
        </p:grpSpPr>
        <p:sp>
          <p:nvSpPr>
            <p:cNvPr id="6" name="Owal 5">
              <a:extLst>
                <a:ext uri="{FF2B5EF4-FFF2-40B4-BE49-F238E27FC236}">
                  <a16:creationId xmlns:a16="http://schemas.microsoft.com/office/drawing/2014/main" id="{FB929962-7DFA-8964-2718-2A62B0CA9253}"/>
                </a:ext>
              </a:extLst>
            </p:cNvPr>
            <p:cNvSpPr/>
            <p:nvPr/>
          </p:nvSpPr>
          <p:spPr>
            <a:xfrm>
              <a:off x="4818375" y="331294"/>
              <a:ext cx="2531872" cy="151258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7" name="Owal 4">
              <a:extLst>
                <a:ext uri="{FF2B5EF4-FFF2-40B4-BE49-F238E27FC236}">
                  <a16:creationId xmlns:a16="http://schemas.microsoft.com/office/drawing/2014/main" id="{668E4B66-1ACD-8A8E-4C6A-A7321363F1CE}"/>
                </a:ext>
              </a:extLst>
            </p:cNvPr>
            <p:cNvSpPr txBox="1"/>
            <p:nvPr/>
          </p:nvSpPr>
          <p:spPr>
            <a:xfrm>
              <a:off x="5189159" y="552807"/>
              <a:ext cx="1790304" cy="10695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b="0" i="0" u="none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RSO2.4 KI 060</a:t>
              </a:r>
            </a:p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32 952 179 euro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7633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2A058-2D75-D0FA-B01E-BF3ACB50E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B267C7-F66F-B897-749E-A76D5552D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72" y="164772"/>
            <a:ext cx="8271510" cy="757826"/>
          </a:xfrm>
        </p:spPr>
        <p:txBody>
          <a:bodyPr/>
          <a:lstStyle/>
          <a:p>
            <a:r>
              <a:rPr lang="pl-PL" sz="28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Przesunięcia środków na </a:t>
            </a:r>
            <a:r>
              <a:rPr lang="pl-PL" sz="2800" dirty="0" err="1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cs</a:t>
            </a:r>
            <a:r>
              <a:rPr lang="pl-PL" sz="28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3iii</a:t>
            </a:r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70601F0F-8810-0F66-241C-C8329DE309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4944421"/>
              </p:ext>
            </p:extLst>
          </p:nvPr>
        </p:nvGraphicFramePr>
        <p:xfrm>
          <a:off x="970465" y="2374317"/>
          <a:ext cx="10916816" cy="42347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BE70E95-2682-4C43-F08D-52717261A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A94A9D-FAE3-4D0D-88A9-5F7738665CEB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82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82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B4B9A981-B06F-BB3D-F517-F6625B558E2F}"/>
              </a:ext>
            </a:extLst>
          </p:cNvPr>
          <p:cNvGrpSpPr/>
          <p:nvPr/>
        </p:nvGrpSpPr>
        <p:grpSpPr>
          <a:xfrm>
            <a:off x="5713339" y="4423555"/>
            <a:ext cx="1478074" cy="1284780"/>
            <a:chOff x="4853171" y="219598"/>
            <a:chExt cx="2171706" cy="1517100"/>
          </a:xfrm>
        </p:grpSpPr>
        <p:sp>
          <p:nvSpPr>
            <p:cNvPr id="7" name="Owal 6">
              <a:extLst>
                <a:ext uri="{FF2B5EF4-FFF2-40B4-BE49-F238E27FC236}">
                  <a16:creationId xmlns:a16="http://schemas.microsoft.com/office/drawing/2014/main" id="{43769325-C454-8D1B-7790-0E9DA1A38B02}"/>
                </a:ext>
              </a:extLst>
            </p:cNvPr>
            <p:cNvSpPr/>
            <p:nvPr/>
          </p:nvSpPr>
          <p:spPr>
            <a:xfrm>
              <a:off x="4853171" y="219598"/>
              <a:ext cx="2171706" cy="151710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8" name="Owal 4">
              <a:extLst>
                <a:ext uri="{FF2B5EF4-FFF2-40B4-BE49-F238E27FC236}">
                  <a16:creationId xmlns:a16="http://schemas.microsoft.com/office/drawing/2014/main" id="{996C4AF9-4762-1EA1-1D6A-541315F0EE24}"/>
                </a:ext>
              </a:extLst>
            </p:cNvPr>
            <p:cNvSpPr txBox="1"/>
            <p:nvPr/>
          </p:nvSpPr>
          <p:spPr>
            <a:xfrm>
              <a:off x="5171210" y="488283"/>
              <a:ext cx="1535628" cy="10727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marR="0" lvl="0" indent="0" algn="ctr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RSO3.2</a:t>
              </a:r>
            </a:p>
            <a:p>
              <a:pPr marL="0" marR="0" lvl="0" indent="0" algn="ctr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KI 090</a:t>
              </a:r>
            </a:p>
            <a:p>
              <a:pPr marL="0" marR="0" lvl="0" indent="0" algn="ctr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60 026 207 euro</a:t>
              </a:r>
            </a:p>
          </p:txBody>
        </p:sp>
      </p:grpSp>
      <p:grpSp>
        <p:nvGrpSpPr>
          <p:cNvPr id="9" name="Grupa 8">
            <a:extLst>
              <a:ext uri="{FF2B5EF4-FFF2-40B4-BE49-F238E27FC236}">
                <a16:creationId xmlns:a16="http://schemas.microsoft.com/office/drawing/2014/main" id="{0A750091-ACC3-DE2B-1A75-78DBC9E921AD}"/>
              </a:ext>
            </a:extLst>
          </p:cNvPr>
          <p:cNvGrpSpPr/>
          <p:nvPr/>
        </p:nvGrpSpPr>
        <p:grpSpPr>
          <a:xfrm>
            <a:off x="7305065" y="4510515"/>
            <a:ext cx="1490055" cy="1284780"/>
            <a:chOff x="4853171" y="187536"/>
            <a:chExt cx="2171706" cy="1517100"/>
          </a:xfrm>
        </p:grpSpPr>
        <p:sp>
          <p:nvSpPr>
            <p:cNvPr id="10" name="Owal 9">
              <a:extLst>
                <a:ext uri="{FF2B5EF4-FFF2-40B4-BE49-F238E27FC236}">
                  <a16:creationId xmlns:a16="http://schemas.microsoft.com/office/drawing/2014/main" id="{36769056-8FE1-D658-FEC0-E2DC21FC54FE}"/>
                </a:ext>
              </a:extLst>
            </p:cNvPr>
            <p:cNvSpPr/>
            <p:nvPr/>
          </p:nvSpPr>
          <p:spPr>
            <a:xfrm>
              <a:off x="4853171" y="187536"/>
              <a:ext cx="2171706" cy="151710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1" name="Owal 4">
              <a:extLst>
                <a:ext uri="{FF2B5EF4-FFF2-40B4-BE49-F238E27FC236}">
                  <a16:creationId xmlns:a16="http://schemas.microsoft.com/office/drawing/2014/main" id="{23C6140C-300E-99D8-CB8B-07919E0BBE14}"/>
                </a:ext>
              </a:extLst>
            </p:cNvPr>
            <p:cNvSpPr txBox="1"/>
            <p:nvPr/>
          </p:nvSpPr>
          <p:spPr>
            <a:xfrm>
              <a:off x="5171210" y="488283"/>
              <a:ext cx="1535628" cy="10727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marR="0" lvl="0" indent="0" algn="ctr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RSO3.2 KI 109</a:t>
              </a:r>
            </a:p>
            <a:p>
              <a:pPr marL="0" marR="0" lvl="0" indent="0" algn="ctr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2 399 118 euro</a:t>
              </a:r>
            </a:p>
          </p:txBody>
        </p:sp>
      </p:grpSp>
      <p:grpSp>
        <p:nvGrpSpPr>
          <p:cNvPr id="3" name="Grupa 2">
            <a:extLst>
              <a:ext uri="{FF2B5EF4-FFF2-40B4-BE49-F238E27FC236}">
                <a16:creationId xmlns:a16="http://schemas.microsoft.com/office/drawing/2014/main" id="{BAA522EB-47E0-2A90-6E59-381B99B96C4D}"/>
              </a:ext>
            </a:extLst>
          </p:cNvPr>
          <p:cNvGrpSpPr/>
          <p:nvPr/>
        </p:nvGrpSpPr>
        <p:grpSpPr>
          <a:xfrm>
            <a:off x="2834495" y="2676378"/>
            <a:ext cx="1600594" cy="1284780"/>
            <a:chOff x="4853171" y="187536"/>
            <a:chExt cx="2171706" cy="1517100"/>
          </a:xfrm>
        </p:grpSpPr>
        <p:sp>
          <p:nvSpPr>
            <p:cNvPr id="12" name="Owal 11">
              <a:extLst>
                <a:ext uri="{FF2B5EF4-FFF2-40B4-BE49-F238E27FC236}">
                  <a16:creationId xmlns:a16="http://schemas.microsoft.com/office/drawing/2014/main" id="{2281B625-46ED-8EAB-382D-00E381BFDB98}"/>
                </a:ext>
              </a:extLst>
            </p:cNvPr>
            <p:cNvSpPr/>
            <p:nvPr/>
          </p:nvSpPr>
          <p:spPr>
            <a:xfrm>
              <a:off x="4853171" y="187536"/>
              <a:ext cx="2171706" cy="151710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3" name="Owal 4">
              <a:extLst>
                <a:ext uri="{FF2B5EF4-FFF2-40B4-BE49-F238E27FC236}">
                  <a16:creationId xmlns:a16="http://schemas.microsoft.com/office/drawing/2014/main" id="{04D955AA-7DCC-1C3A-178A-949659063B16}"/>
                </a:ext>
              </a:extLst>
            </p:cNvPr>
            <p:cNvSpPr txBox="1"/>
            <p:nvPr/>
          </p:nvSpPr>
          <p:spPr>
            <a:xfrm>
              <a:off x="5171210" y="488283"/>
              <a:ext cx="1535628" cy="10727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marR="0" lvl="0" indent="0" algn="ctr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RSO4.5</a:t>
              </a:r>
            </a:p>
            <a:p>
              <a:pPr marL="0" marR="0" lvl="0" indent="0" algn="ctr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KI 128, 129</a:t>
              </a:r>
            </a:p>
            <a:p>
              <a:pPr marL="0" marR="0" lvl="0" indent="0" algn="ctr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9 422 850 euro</a:t>
              </a:r>
            </a:p>
          </p:txBody>
        </p:sp>
      </p:grpSp>
      <p:grpSp>
        <p:nvGrpSpPr>
          <p:cNvPr id="14" name="Grupa 13">
            <a:extLst>
              <a:ext uri="{FF2B5EF4-FFF2-40B4-BE49-F238E27FC236}">
                <a16:creationId xmlns:a16="http://schemas.microsoft.com/office/drawing/2014/main" id="{8B14945D-B0A5-9F2B-5001-D1B09AE0E904}"/>
              </a:ext>
            </a:extLst>
          </p:cNvPr>
          <p:cNvGrpSpPr/>
          <p:nvPr/>
        </p:nvGrpSpPr>
        <p:grpSpPr>
          <a:xfrm>
            <a:off x="10284040" y="2863079"/>
            <a:ext cx="1490055" cy="1358534"/>
            <a:chOff x="4853171" y="187536"/>
            <a:chExt cx="2171706" cy="1517100"/>
          </a:xfrm>
        </p:grpSpPr>
        <p:sp>
          <p:nvSpPr>
            <p:cNvPr id="15" name="Owal 14">
              <a:extLst>
                <a:ext uri="{FF2B5EF4-FFF2-40B4-BE49-F238E27FC236}">
                  <a16:creationId xmlns:a16="http://schemas.microsoft.com/office/drawing/2014/main" id="{FBC02A54-ECBF-D664-6B66-D9B1174B669F}"/>
                </a:ext>
              </a:extLst>
            </p:cNvPr>
            <p:cNvSpPr/>
            <p:nvPr/>
          </p:nvSpPr>
          <p:spPr>
            <a:xfrm>
              <a:off x="4853171" y="187536"/>
              <a:ext cx="2171706" cy="151710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6" name="Owal 4">
              <a:extLst>
                <a:ext uri="{FF2B5EF4-FFF2-40B4-BE49-F238E27FC236}">
                  <a16:creationId xmlns:a16="http://schemas.microsoft.com/office/drawing/2014/main" id="{CC77081B-D7B5-2782-B6E5-53104330347F}"/>
                </a:ext>
              </a:extLst>
            </p:cNvPr>
            <p:cNvSpPr txBox="1"/>
            <p:nvPr/>
          </p:nvSpPr>
          <p:spPr>
            <a:xfrm>
              <a:off x="5171210" y="488283"/>
              <a:ext cx="1535628" cy="10727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marR="0" lvl="0" indent="0" algn="ctr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RSO4.3 KI 126</a:t>
              </a:r>
            </a:p>
            <a:p>
              <a:pPr marL="0" marR="0" lvl="0" indent="0" algn="ctr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2 203 205 euro</a:t>
              </a:r>
            </a:p>
          </p:txBody>
        </p:sp>
      </p:grp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DC75619D-AB3A-94ED-5F61-A46FA0EEB2E6}"/>
              </a:ext>
            </a:extLst>
          </p:cNvPr>
          <p:cNvSpPr txBox="1"/>
          <p:nvPr/>
        </p:nvSpPr>
        <p:spPr>
          <a:xfrm>
            <a:off x="137610" y="485671"/>
            <a:ext cx="11775056" cy="2172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1. Inwestycje obejmujące magazyny żywności.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2. Przedsięwzięcia mające na celu utworzenie infrastruktury szkoleniowej w zakresie obrony cywilnej.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3. Budowa i remonty budowli ochronnych (w tym obiekty podwójnego zastosowania)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4. Drogi ewakuacyjne (obwodnice).</a:t>
            </a:r>
          </a:p>
          <a:p>
            <a:pPr lvl="0">
              <a:lnSpc>
                <a:spcPct val="114000"/>
              </a:lnSpc>
              <a:defRPr/>
            </a:pPr>
            <a:r>
              <a:rPr lang="pl-PL" sz="15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5. Niskoemisyjny tabor kolejowy (sprzęt posiadający ulepszone funkcje podwójnego zastosowania)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5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6</a:t>
            </a:r>
            <a:r>
              <a:rPr kumimoji="0" lang="pl-PL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 Zwiększenie poziomu bezpieczeństwa infrastruktury, m.in., w samorządach i innych podmiotach na wypadek kryzysu (np. zabezpieczenie energetyczne, zabezpieczenie łączności na potrzeby bezpieczeństwa)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5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7</a:t>
            </a:r>
            <a:r>
              <a:rPr kumimoji="0" lang="pl-PL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 Budowa i remonty budowli ochronnych itp. (wsparcie szpitali i innych podmiotów medycznych).</a:t>
            </a:r>
          </a:p>
        </p:txBody>
      </p:sp>
      <p:grpSp>
        <p:nvGrpSpPr>
          <p:cNvPr id="17" name="Grupa 16">
            <a:extLst>
              <a:ext uri="{FF2B5EF4-FFF2-40B4-BE49-F238E27FC236}">
                <a16:creationId xmlns:a16="http://schemas.microsoft.com/office/drawing/2014/main" id="{D6C2714E-9C40-A627-4B63-CA67E85173DF}"/>
              </a:ext>
            </a:extLst>
          </p:cNvPr>
          <p:cNvGrpSpPr/>
          <p:nvPr/>
        </p:nvGrpSpPr>
        <p:grpSpPr>
          <a:xfrm>
            <a:off x="8795120" y="3929993"/>
            <a:ext cx="1552136" cy="1284778"/>
            <a:chOff x="4853171" y="187536"/>
            <a:chExt cx="2171706" cy="1517100"/>
          </a:xfrm>
        </p:grpSpPr>
        <p:sp>
          <p:nvSpPr>
            <p:cNvPr id="19" name="Owal 18">
              <a:extLst>
                <a:ext uri="{FF2B5EF4-FFF2-40B4-BE49-F238E27FC236}">
                  <a16:creationId xmlns:a16="http://schemas.microsoft.com/office/drawing/2014/main" id="{F8EF347D-7307-6626-6695-7F35E1EF47E3}"/>
                </a:ext>
              </a:extLst>
            </p:cNvPr>
            <p:cNvSpPr/>
            <p:nvPr/>
          </p:nvSpPr>
          <p:spPr>
            <a:xfrm>
              <a:off x="4853171" y="187536"/>
              <a:ext cx="2171706" cy="151710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0" name="Owal 4">
              <a:extLst>
                <a:ext uri="{FF2B5EF4-FFF2-40B4-BE49-F238E27FC236}">
                  <a16:creationId xmlns:a16="http://schemas.microsoft.com/office/drawing/2014/main" id="{31309BC7-7755-46BC-42FA-F629B2D2709D}"/>
                </a:ext>
              </a:extLst>
            </p:cNvPr>
            <p:cNvSpPr txBox="1"/>
            <p:nvPr/>
          </p:nvSpPr>
          <p:spPr>
            <a:xfrm>
              <a:off x="5171210" y="488283"/>
              <a:ext cx="1535628" cy="10727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marR="0" lvl="0" indent="0" algn="ctr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RSO3.2</a:t>
              </a:r>
            </a:p>
            <a:p>
              <a:pPr marL="0" marR="0" lvl="0" indent="0" algn="ctr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KI 107</a:t>
              </a:r>
            </a:p>
            <a:p>
              <a:pPr marL="0" marR="0" lvl="0" indent="0" algn="ctr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44 073 497 euro</a:t>
              </a:r>
            </a:p>
          </p:txBody>
        </p:sp>
      </p:grpSp>
      <p:grpSp>
        <p:nvGrpSpPr>
          <p:cNvPr id="21" name="Grupa 20">
            <a:extLst>
              <a:ext uri="{FF2B5EF4-FFF2-40B4-BE49-F238E27FC236}">
                <a16:creationId xmlns:a16="http://schemas.microsoft.com/office/drawing/2014/main" id="{BDFD4761-5F9C-527E-0C39-AE60BAD61F83}"/>
              </a:ext>
            </a:extLst>
          </p:cNvPr>
          <p:cNvGrpSpPr/>
          <p:nvPr/>
        </p:nvGrpSpPr>
        <p:grpSpPr>
          <a:xfrm>
            <a:off x="2205638" y="3870026"/>
            <a:ext cx="1530264" cy="1404712"/>
            <a:chOff x="4853171" y="187536"/>
            <a:chExt cx="2171706" cy="1517100"/>
          </a:xfrm>
        </p:grpSpPr>
        <p:sp>
          <p:nvSpPr>
            <p:cNvPr id="22" name="Owal 21">
              <a:extLst>
                <a:ext uri="{FF2B5EF4-FFF2-40B4-BE49-F238E27FC236}">
                  <a16:creationId xmlns:a16="http://schemas.microsoft.com/office/drawing/2014/main" id="{966D1998-5B5B-4165-0144-7A9AEAF1932F}"/>
                </a:ext>
              </a:extLst>
            </p:cNvPr>
            <p:cNvSpPr/>
            <p:nvPr/>
          </p:nvSpPr>
          <p:spPr>
            <a:xfrm>
              <a:off x="4853171" y="187536"/>
              <a:ext cx="2171706" cy="151710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3" name="Owal 4">
              <a:extLst>
                <a:ext uri="{FF2B5EF4-FFF2-40B4-BE49-F238E27FC236}">
                  <a16:creationId xmlns:a16="http://schemas.microsoft.com/office/drawing/2014/main" id="{73089FEA-FBFF-5500-21B5-5F911D242C6F}"/>
                </a:ext>
              </a:extLst>
            </p:cNvPr>
            <p:cNvSpPr txBox="1"/>
            <p:nvPr/>
          </p:nvSpPr>
          <p:spPr>
            <a:xfrm>
              <a:off x="5171210" y="488283"/>
              <a:ext cx="1535628" cy="10727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marR="0" lvl="0" indent="0" algn="ctr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RSO1.1</a:t>
              </a:r>
            </a:p>
            <a:p>
              <a:pPr marL="0" marR="0" lvl="0" indent="0" algn="ctr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KI 003</a:t>
              </a:r>
            </a:p>
            <a:p>
              <a:pPr marL="0" marR="0" lvl="0" indent="0" algn="ctr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2 237 927 euro</a:t>
              </a:r>
            </a:p>
          </p:txBody>
        </p:sp>
      </p:grpSp>
      <p:grpSp>
        <p:nvGrpSpPr>
          <p:cNvPr id="24" name="Grupa 23">
            <a:extLst>
              <a:ext uri="{FF2B5EF4-FFF2-40B4-BE49-F238E27FC236}">
                <a16:creationId xmlns:a16="http://schemas.microsoft.com/office/drawing/2014/main" id="{8BDE83A5-06CC-6F6D-2ED8-0490BAB0077B}"/>
              </a:ext>
            </a:extLst>
          </p:cNvPr>
          <p:cNvGrpSpPr/>
          <p:nvPr/>
        </p:nvGrpSpPr>
        <p:grpSpPr>
          <a:xfrm>
            <a:off x="970465" y="2899906"/>
            <a:ext cx="1377075" cy="1284779"/>
            <a:chOff x="4853171" y="187536"/>
            <a:chExt cx="2171706" cy="1517100"/>
          </a:xfrm>
        </p:grpSpPr>
        <p:sp>
          <p:nvSpPr>
            <p:cNvPr id="25" name="Owal 24">
              <a:extLst>
                <a:ext uri="{FF2B5EF4-FFF2-40B4-BE49-F238E27FC236}">
                  <a16:creationId xmlns:a16="http://schemas.microsoft.com/office/drawing/2014/main" id="{F9BC3331-94F1-8A28-FB9E-E3A130FCE566}"/>
                </a:ext>
              </a:extLst>
            </p:cNvPr>
            <p:cNvSpPr/>
            <p:nvPr/>
          </p:nvSpPr>
          <p:spPr>
            <a:xfrm>
              <a:off x="4853171" y="187536"/>
              <a:ext cx="2171706" cy="151710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6" name="Owal 4">
              <a:extLst>
                <a:ext uri="{FF2B5EF4-FFF2-40B4-BE49-F238E27FC236}">
                  <a16:creationId xmlns:a16="http://schemas.microsoft.com/office/drawing/2014/main" id="{274C7B84-2D15-F407-37B1-6B5B387AE984}"/>
                </a:ext>
              </a:extLst>
            </p:cNvPr>
            <p:cNvSpPr txBox="1"/>
            <p:nvPr/>
          </p:nvSpPr>
          <p:spPr>
            <a:xfrm>
              <a:off x="5171210" y="488283"/>
              <a:ext cx="1535628" cy="10727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marR="0" lvl="0" indent="0" algn="ctr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RSO1.2</a:t>
              </a:r>
            </a:p>
            <a:p>
              <a:pPr marL="0" marR="0" lvl="0" indent="0" algn="ctr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KI 019</a:t>
              </a:r>
            </a:p>
            <a:p>
              <a:pPr marL="0" marR="0" lvl="0" indent="0" algn="ctr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5 817 703 euro</a:t>
              </a:r>
            </a:p>
          </p:txBody>
        </p:sp>
      </p:grpSp>
      <p:grpSp>
        <p:nvGrpSpPr>
          <p:cNvPr id="30" name="Grupa 29">
            <a:extLst>
              <a:ext uri="{FF2B5EF4-FFF2-40B4-BE49-F238E27FC236}">
                <a16:creationId xmlns:a16="http://schemas.microsoft.com/office/drawing/2014/main" id="{6FC8695E-C074-ED13-3B61-6B1B618C9806}"/>
              </a:ext>
            </a:extLst>
          </p:cNvPr>
          <p:cNvGrpSpPr/>
          <p:nvPr/>
        </p:nvGrpSpPr>
        <p:grpSpPr>
          <a:xfrm>
            <a:off x="3947912" y="4406999"/>
            <a:ext cx="1494862" cy="1372322"/>
            <a:chOff x="4853171" y="187536"/>
            <a:chExt cx="2171706" cy="1517100"/>
          </a:xfrm>
        </p:grpSpPr>
        <p:sp>
          <p:nvSpPr>
            <p:cNvPr id="31" name="Owal 30">
              <a:extLst>
                <a:ext uri="{FF2B5EF4-FFF2-40B4-BE49-F238E27FC236}">
                  <a16:creationId xmlns:a16="http://schemas.microsoft.com/office/drawing/2014/main" id="{646D1D73-F883-E635-7E3D-CF1023786F71}"/>
                </a:ext>
              </a:extLst>
            </p:cNvPr>
            <p:cNvSpPr/>
            <p:nvPr/>
          </p:nvSpPr>
          <p:spPr>
            <a:xfrm>
              <a:off x="4853171" y="187536"/>
              <a:ext cx="2171706" cy="151710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32" name="Owal 4">
              <a:extLst>
                <a:ext uri="{FF2B5EF4-FFF2-40B4-BE49-F238E27FC236}">
                  <a16:creationId xmlns:a16="http://schemas.microsoft.com/office/drawing/2014/main" id="{4092A58E-BA78-47F4-30BC-D77AAEC02AB4}"/>
                </a:ext>
              </a:extLst>
            </p:cNvPr>
            <p:cNvSpPr txBox="1"/>
            <p:nvPr/>
          </p:nvSpPr>
          <p:spPr>
            <a:xfrm>
              <a:off x="5171210" y="488283"/>
              <a:ext cx="1535628" cy="10727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marR="0" lvl="0" indent="0" algn="ctr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RSO1.1</a:t>
              </a:r>
            </a:p>
            <a:p>
              <a:pPr marL="0" marR="0" lvl="0" indent="0" algn="ctr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KI 004</a:t>
              </a:r>
            </a:p>
            <a:p>
              <a:pPr marL="0" marR="0" lvl="0" indent="0" algn="ctr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3 250 882 euro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6200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5B32F-5955-646D-B005-EB802ECA4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7F61A5-E3E2-1678-1084-A478F8C3E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449" y="288343"/>
            <a:ext cx="10713616" cy="748571"/>
          </a:xfrm>
        </p:spPr>
        <p:txBody>
          <a:bodyPr/>
          <a:lstStyle/>
          <a:p>
            <a:r>
              <a:rPr lang="pl-PL" sz="28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Przesunięcia środków na </a:t>
            </a:r>
            <a:r>
              <a:rPr lang="pl-PL" sz="2800" dirty="0" err="1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cs</a:t>
            </a:r>
            <a:r>
              <a:rPr lang="pl-PL" sz="28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4 f</a:t>
            </a:r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7085B05A-FAD5-26F3-D379-F9CE33B1A93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877568" y="2374900"/>
          <a:ext cx="8161782" cy="3981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FBFA915-847D-B6AC-0A04-4484E1E7C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9A94A9D-FAE3-4D0D-88A9-5F7738665CEB}" type="slidenum">
              <a:rPr lang="pl-PL" smtClean="0"/>
              <a:pPr/>
              <a:t>17</a:t>
            </a:fld>
            <a:endParaRPr lang="pl-PL"/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EDB6A350-E457-ED2A-6323-A768B32C88C1}"/>
              </a:ext>
            </a:extLst>
          </p:cNvPr>
          <p:cNvGrpSpPr/>
          <p:nvPr/>
        </p:nvGrpSpPr>
        <p:grpSpPr>
          <a:xfrm>
            <a:off x="4245244" y="3886454"/>
            <a:ext cx="1713216" cy="1598390"/>
            <a:chOff x="4853171" y="219598"/>
            <a:chExt cx="2171706" cy="1517100"/>
          </a:xfrm>
        </p:grpSpPr>
        <p:sp>
          <p:nvSpPr>
            <p:cNvPr id="7" name="Owal 6">
              <a:extLst>
                <a:ext uri="{FF2B5EF4-FFF2-40B4-BE49-F238E27FC236}">
                  <a16:creationId xmlns:a16="http://schemas.microsoft.com/office/drawing/2014/main" id="{FC72F08C-AE02-A0D1-4CA3-F3E476E9C429}"/>
                </a:ext>
              </a:extLst>
            </p:cNvPr>
            <p:cNvSpPr/>
            <p:nvPr/>
          </p:nvSpPr>
          <p:spPr>
            <a:xfrm>
              <a:off x="4853171" y="219598"/>
              <a:ext cx="2171706" cy="151710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8" name="Owal 4">
              <a:extLst>
                <a:ext uri="{FF2B5EF4-FFF2-40B4-BE49-F238E27FC236}">
                  <a16:creationId xmlns:a16="http://schemas.microsoft.com/office/drawing/2014/main" id="{037B7955-FF98-A89A-3F4F-F517B510EBAE}"/>
                </a:ext>
              </a:extLst>
            </p:cNvPr>
            <p:cNvSpPr txBox="1"/>
            <p:nvPr/>
          </p:nvSpPr>
          <p:spPr>
            <a:xfrm>
              <a:off x="5171210" y="488283"/>
              <a:ext cx="1535628" cy="10727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6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ESO4.8 KI 163</a:t>
              </a:r>
            </a:p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6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3 550 847 euro</a:t>
              </a:r>
            </a:p>
          </p:txBody>
        </p:sp>
      </p:grp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2660394C-4818-57B0-1DA4-DEF9BE4575C3}"/>
              </a:ext>
            </a:extLst>
          </p:cNvPr>
          <p:cNvSpPr txBox="1"/>
          <p:nvPr/>
        </p:nvSpPr>
        <p:spPr>
          <a:xfrm>
            <a:off x="492449" y="896708"/>
            <a:ext cx="1090955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1. Wsparcie obejmujące uzyskanie kompetencji w:</a:t>
            </a:r>
          </a:p>
          <a:p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• dziedzinie gotowości cywilnej,</a:t>
            </a:r>
          </a:p>
          <a:p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• dziedzinie </a:t>
            </a:r>
            <a:r>
              <a:rPr lang="pl-PL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cyberbezpieczeństwa</a:t>
            </a: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/ cyberprzemocy.</a:t>
            </a:r>
          </a:p>
          <a:p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2. Działania w ramach kształcenia zawodowego z zastosowania nowych technologii, w tym dronów.</a:t>
            </a: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39167FA2-2FDB-5402-EA0E-51F2383F4B9A}"/>
              </a:ext>
            </a:extLst>
          </p:cNvPr>
          <p:cNvGrpSpPr/>
          <p:nvPr/>
        </p:nvGrpSpPr>
        <p:grpSpPr>
          <a:xfrm>
            <a:off x="5958459" y="3886456"/>
            <a:ext cx="1713216" cy="1598389"/>
            <a:chOff x="3269786" y="0"/>
            <a:chExt cx="1584101" cy="1598389"/>
          </a:xfrm>
        </p:grpSpPr>
        <p:sp>
          <p:nvSpPr>
            <p:cNvPr id="9" name="Owal 8">
              <a:extLst>
                <a:ext uri="{FF2B5EF4-FFF2-40B4-BE49-F238E27FC236}">
                  <a16:creationId xmlns:a16="http://schemas.microsoft.com/office/drawing/2014/main" id="{DF5085AB-3749-7FED-8E92-485E627968F8}"/>
                </a:ext>
              </a:extLst>
            </p:cNvPr>
            <p:cNvSpPr/>
            <p:nvPr/>
          </p:nvSpPr>
          <p:spPr>
            <a:xfrm>
              <a:off x="3269786" y="0"/>
              <a:ext cx="1584101" cy="159838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0" name="Owal 4">
              <a:extLst>
                <a:ext uri="{FF2B5EF4-FFF2-40B4-BE49-F238E27FC236}">
                  <a16:creationId xmlns:a16="http://schemas.microsoft.com/office/drawing/2014/main" id="{A476855E-1EB8-0487-72AC-0171078CC1AD}"/>
                </a:ext>
              </a:extLst>
            </p:cNvPr>
            <p:cNvSpPr txBox="1"/>
            <p:nvPr/>
          </p:nvSpPr>
          <p:spPr>
            <a:xfrm>
              <a:off x="3501772" y="234079"/>
              <a:ext cx="1120129" cy="11302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6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ESO4.4	 KI 146</a:t>
              </a:r>
            </a:p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6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711 299 euro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666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CD6332-43F7-B52C-C0BC-A4ED4968F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473" y="407767"/>
            <a:ext cx="9376877" cy="915036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Nowe cele = zmiana podejścia do rozwoju regionu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61C04F-E7AF-F21F-60B4-074CF53E4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473" y="970384"/>
            <a:ext cx="11000792" cy="5568529"/>
          </a:xfrm>
        </p:spPr>
        <p:txBody>
          <a:bodyPr>
            <a:noAutofit/>
          </a:bodyPr>
          <a:lstStyle/>
          <a:p>
            <a:pPr marL="0" indent="0">
              <a:lnSpc>
                <a:spcPct val="140000"/>
              </a:lnSpc>
              <a:spcBef>
                <a:spcPts val="1100"/>
              </a:spcBef>
              <a:buNone/>
            </a:pPr>
            <a:r>
              <a:rPr lang="pl-PL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Analiza realokacji funduszy unijnych w województwie kujawsko-pomorskim, obejmująca przesunięcia na łączną kwotę </a:t>
            </a:r>
            <a:r>
              <a:rPr lang="pl-PL" sz="1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około 240 mln EUR</a:t>
            </a:r>
            <a:r>
              <a:rPr lang="pl-PL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jednoznacznie wskazuje na głęboką i świadomą reorientację strategiczną.</a:t>
            </a:r>
          </a:p>
          <a:p>
            <a:pPr marL="0" indent="0">
              <a:lnSpc>
                <a:spcPct val="140000"/>
              </a:lnSpc>
              <a:spcBef>
                <a:spcPts val="1100"/>
              </a:spcBef>
              <a:buNone/>
            </a:pPr>
            <a:r>
              <a:rPr lang="pl-PL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Nie jest to jedynie korekta, lecz zmiana kierunku rozwoju.</a:t>
            </a:r>
          </a:p>
          <a:p>
            <a:pPr marL="0" indent="0">
              <a:lnSpc>
                <a:spcPct val="140000"/>
              </a:lnSpc>
              <a:spcBef>
                <a:spcPts val="1100"/>
              </a:spcBef>
              <a:buNone/>
            </a:pPr>
            <a:r>
              <a:rPr lang="pl-PL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Region odchodzi od tradycyjnych priorytetów na rzecz zdecydowanej </a:t>
            </a:r>
            <a:r>
              <a:rPr lang="pl-PL" sz="18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priorytetyzacji</a:t>
            </a:r>
            <a:r>
              <a:rPr lang="pl-PL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pl-PL" sz="1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obronności, funkcji podwójnego zastosowania i </a:t>
            </a:r>
            <a:r>
              <a:rPr lang="pl-PL" sz="1800" b="1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cyberbezpieczeństwa</a:t>
            </a:r>
            <a:r>
              <a:rPr lang="pl-PL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  <a:p>
            <a:pPr marL="0" indent="0">
              <a:lnSpc>
                <a:spcPct val="140000"/>
              </a:lnSpc>
              <a:spcBef>
                <a:spcPts val="1100"/>
              </a:spcBef>
              <a:buNone/>
            </a:pPr>
            <a:r>
              <a:rPr lang="pl-PL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Zmiany te są wynikiem świadomej </a:t>
            </a:r>
            <a:r>
              <a:rPr lang="pl-PL" sz="18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depriorytetyzacji</a:t>
            </a:r>
            <a:r>
              <a:rPr lang="pl-PL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dotychczas kluczowych obszarów. </a:t>
            </a:r>
          </a:p>
          <a:p>
            <a:pPr marL="0" indent="0">
              <a:lnSpc>
                <a:spcPct val="140000"/>
              </a:lnSpc>
              <a:spcBef>
                <a:spcPts val="1100"/>
              </a:spcBef>
              <a:buNone/>
            </a:pPr>
            <a:r>
              <a:rPr lang="pl-PL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Poprzez te zdecydowane działania, województwo kujawsko-pomorskie pozycjonuje się jako region aktywnie odpowiadający na współczesne wyzwania geopolityczne.</a:t>
            </a:r>
          </a:p>
          <a:p>
            <a:pPr marL="0" indent="0">
              <a:lnSpc>
                <a:spcPct val="140000"/>
              </a:lnSpc>
              <a:spcBef>
                <a:spcPts val="1100"/>
              </a:spcBef>
              <a:buNone/>
            </a:pPr>
            <a:r>
              <a:rPr lang="en-US" sz="18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Realokacja</a:t>
            </a:r>
            <a:r>
              <a:rPr lang="en-US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pl-PL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około 240 </a:t>
            </a:r>
            <a:r>
              <a:rPr lang="en-US" sz="18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mln</a:t>
            </a:r>
            <a:r>
              <a:rPr lang="en-US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EUR to </a:t>
            </a:r>
            <a:r>
              <a:rPr lang="en-US" sz="18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nie</a:t>
            </a:r>
            <a:r>
              <a:rPr lang="en-US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8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rewizja</a:t>
            </a:r>
            <a:r>
              <a:rPr lang="en-US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8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budżetowa</a:t>
            </a:r>
            <a:r>
              <a:rPr lang="en-US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– to </a:t>
            </a:r>
            <a:r>
              <a:rPr lang="en-US" sz="18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świadoma</a:t>
            </a:r>
            <a:r>
              <a:rPr lang="en-US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8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transformacja</a:t>
            </a:r>
            <a:r>
              <a:rPr lang="en-US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8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pozycjonująca</a:t>
            </a:r>
            <a:r>
              <a:rPr lang="en-US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region </a:t>
            </a:r>
            <a:r>
              <a:rPr lang="en-US" sz="18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jako</a:t>
            </a:r>
            <a:r>
              <a:rPr lang="en-US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8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aktywnego</a:t>
            </a:r>
            <a:r>
              <a:rPr lang="en-US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8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architekta</a:t>
            </a:r>
            <a:r>
              <a:rPr lang="en-US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8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bezpiecznej</a:t>
            </a:r>
            <a:r>
              <a:rPr lang="en-US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 </a:t>
            </a:r>
            <a:r>
              <a:rPr lang="en-US" sz="18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innowacyjnej</a:t>
            </a:r>
            <a:r>
              <a:rPr lang="pl-PL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8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przyszłości</a:t>
            </a:r>
            <a:r>
              <a:rPr lang="en-US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91B9591-94E3-0D04-6FFC-523C3121F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9A94A9D-FAE3-4D0D-88A9-5F7738665CEB}" type="slidenum">
              <a:rPr lang="pl-PL" smtClean="0"/>
              <a:pPr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7578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5A63D-B442-7CEE-7442-4D7B3EEBC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BFFBABB0-1C5E-31A5-FA81-1175A1E655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518139" y="6598953"/>
            <a:ext cx="265471" cy="0"/>
          </a:xfrm>
          <a:prstGeom prst="line">
            <a:avLst/>
          </a:prstGeom>
          <a:ln w="12700">
            <a:solidFill>
              <a:srgbClr val="66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ytuł 10">
            <a:extLst>
              <a:ext uri="{FF2B5EF4-FFF2-40B4-BE49-F238E27FC236}">
                <a16:creationId xmlns:a16="http://schemas.microsoft.com/office/drawing/2014/main" id="{748D418E-BB4C-6173-4F27-F091ADF7EF7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83610" y="3018924"/>
            <a:ext cx="8309204" cy="15696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Dodatkowe zmiany programu regionalnego Fundusze Europejskie dla Kujaw i Pomorza 2021-2027 – pozostałe obszary</a:t>
            </a:r>
            <a:br>
              <a:rPr lang="pl-PL" sz="24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lang="pl-PL" sz="24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1003A07-BD82-6EE9-382C-6B40317989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85" y="5649887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5104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74070-2E8D-9C03-106F-8158789B1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D9FBFD-04F8-CC58-414D-9847140D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820" y="387138"/>
            <a:ext cx="10571584" cy="923653"/>
          </a:xfrm>
        </p:spPr>
        <p:txBody>
          <a:bodyPr>
            <a:normAutofit fontScale="90000"/>
          </a:bodyPr>
          <a:lstStyle/>
          <a:p>
            <a:r>
              <a:rPr lang="pl-PL" sz="20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Planowane działania oraz alokacja planowana do przesunięcia </a:t>
            </a:r>
            <a:r>
              <a:rPr lang="pl-PL" sz="2000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 inne obszary</a:t>
            </a:r>
            <a:r>
              <a:rPr lang="pl-PL" sz="20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w ramach FEdKP 2021-2027 w związku ze zdiagnozowanymi potrzebami -1 (P.8)</a:t>
            </a:r>
            <a:br>
              <a:rPr lang="pl-PL" sz="20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4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EFS+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E892DD9-4FFF-E3CE-0AFC-B2C1B3B478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20</a:t>
            </a:fld>
            <a:endParaRPr lang="pl-PL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6B23BDA-7CD9-64A9-E366-61DE017F0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820" y="1584854"/>
            <a:ext cx="10571584" cy="1252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8203" tIns="39101" rIns="78203" bIns="39101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4000"/>
              </a:lnSpc>
              <a:spcAft>
                <a:spcPts val="342"/>
              </a:spcAft>
            </a:pPr>
            <a:r>
              <a:rPr lang="pl-PL" sz="1600" dirty="0">
                <a:solidFill>
                  <a:srgbClr val="0D0D0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Poprawa dostępu do realizacji  usług społecznych, w tym usług opiekuńczych, w tym w ośrodkach wsparcia dziennego dla osób potrzebujących wsparcia w codziennym funkcjonowaniu.</a:t>
            </a:r>
          </a:p>
          <a:p>
            <a:pPr>
              <a:lnSpc>
                <a:spcPct val="114000"/>
              </a:lnSpc>
              <a:spcAft>
                <a:spcPts val="342"/>
              </a:spcAft>
            </a:pPr>
            <a:endParaRPr lang="pl-PL" altLang="pl-PL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defTabSz="781995" eaLnBrk="0" fontAlgn="base" hangingPunct="0">
              <a:lnSpc>
                <a:spcPct val="114000"/>
              </a:lnSpc>
              <a:spcAft>
                <a:spcPts val="342"/>
              </a:spcAft>
            </a:pPr>
            <a:r>
              <a:rPr lang="pl-PL" altLang="pl-PL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Zaplanowano przesunięcie środków: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B8A448A-2E3B-7F3E-E300-57D1FAA35404}"/>
              </a:ext>
            </a:extLst>
          </p:cNvPr>
          <p:cNvGraphicFramePr/>
          <p:nvPr/>
        </p:nvGraphicFramePr>
        <p:xfrm>
          <a:off x="1354844" y="2969749"/>
          <a:ext cx="8609467" cy="3483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upa 4">
            <a:extLst>
              <a:ext uri="{FF2B5EF4-FFF2-40B4-BE49-F238E27FC236}">
                <a16:creationId xmlns:a16="http://schemas.microsoft.com/office/drawing/2014/main" id="{EB4D8525-8EF8-B088-1E54-519ADA6829EE}"/>
              </a:ext>
            </a:extLst>
          </p:cNvPr>
          <p:cNvGrpSpPr/>
          <p:nvPr/>
        </p:nvGrpSpPr>
        <p:grpSpPr>
          <a:xfrm>
            <a:off x="7712691" y="2982324"/>
            <a:ext cx="1269802" cy="1269802"/>
            <a:chOff x="1963629" y="758"/>
            <a:chExt cx="1269802" cy="1269802"/>
          </a:xfrm>
        </p:grpSpPr>
        <p:sp>
          <p:nvSpPr>
            <p:cNvPr id="6" name="Owal 5">
              <a:extLst>
                <a:ext uri="{FF2B5EF4-FFF2-40B4-BE49-F238E27FC236}">
                  <a16:creationId xmlns:a16="http://schemas.microsoft.com/office/drawing/2014/main" id="{F829DD61-9339-940B-6CA2-ABAA05319A03}"/>
                </a:ext>
              </a:extLst>
            </p:cNvPr>
            <p:cNvSpPr/>
            <p:nvPr/>
          </p:nvSpPr>
          <p:spPr>
            <a:xfrm>
              <a:off x="1963629" y="758"/>
              <a:ext cx="1269802" cy="1269802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8" name="Owal 4">
              <a:extLst>
                <a:ext uri="{FF2B5EF4-FFF2-40B4-BE49-F238E27FC236}">
                  <a16:creationId xmlns:a16="http://schemas.microsoft.com/office/drawing/2014/main" id="{FBE23B9C-9C49-78AD-2A5E-8FA2343E50C6}"/>
                </a:ext>
              </a:extLst>
            </p:cNvPr>
            <p:cNvSpPr txBox="1"/>
            <p:nvPr/>
          </p:nvSpPr>
          <p:spPr>
            <a:xfrm>
              <a:off x="2149587" y="186716"/>
              <a:ext cx="897886" cy="8978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CP4 </a:t>
              </a:r>
              <a:r>
                <a:rPr lang="pl-PL" sz="1200" dirty="0" err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cs</a:t>
              </a:r>
              <a:r>
                <a:rPr lang="pl-PL" sz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4 (d)</a:t>
              </a:r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KI 146</a:t>
              </a:r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71 680 euro</a:t>
              </a:r>
            </a:p>
          </p:txBody>
        </p:sp>
      </p:grpSp>
      <p:grpSp>
        <p:nvGrpSpPr>
          <p:cNvPr id="9" name="Grupa 8">
            <a:extLst>
              <a:ext uri="{FF2B5EF4-FFF2-40B4-BE49-F238E27FC236}">
                <a16:creationId xmlns:a16="http://schemas.microsoft.com/office/drawing/2014/main" id="{4BDE319F-64DE-7EE7-40A9-DDCCAF046DF8}"/>
              </a:ext>
            </a:extLst>
          </p:cNvPr>
          <p:cNvGrpSpPr/>
          <p:nvPr/>
        </p:nvGrpSpPr>
        <p:grpSpPr>
          <a:xfrm>
            <a:off x="7727739" y="5167813"/>
            <a:ext cx="1269802" cy="1269802"/>
            <a:chOff x="1963629" y="758"/>
            <a:chExt cx="1269802" cy="1269802"/>
          </a:xfrm>
        </p:grpSpPr>
        <p:sp>
          <p:nvSpPr>
            <p:cNvPr id="10" name="Owal 9">
              <a:extLst>
                <a:ext uri="{FF2B5EF4-FFF2-40B4-BE49-F238E27FC236}">
                  <a16:creationId xmlns:a16="http://schemas.microsoft.com/office/drawing/2014/main" id="{240880FB-4789-880B-FA6B-4966B3F5B3C3}"/>
                </a:ext>
              </a:extLst>
            </p:cNvPr>
            <p:cNvSpPr/>
            <p:nvPr/>
          </p:nvSpPr>
          <p:spPr>
            <a:xfrm>
              <a:off x="1963629" y="758"/>
              <a:ext cx="1269802" cy="1269802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1" name="Owal 4">
              <a:extLst>
                <a:ext uri="{FF2B5EF4-FFF2-40B4-BE49-F238E27FC236}">
                  <a16:creationId xmlns:a16="http://schemas.microsoft.com/office/drawing/2014/main" id="{89422565-CF1F-505E-9532-C644BEFD61B4}"/>
                </a:ext>
              </a:extLst>
            </p:cNvPr>
            <p:cNvSpPr txBox="1"/>
            <p:nvPr/>
          </p:nvSpPr>
          <p:spPr>
            <a:xfrm>
              <a:off x="2149587" y="186716"/>
              <a:ext cx="897886" cy="8978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CP 4</a:t>
              </a:r>
              <a:r>
                <a:rPr lang="pl-PL" sz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pt-BR" sz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cs (h)</a:t>
              </a:r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KI 154</a:t>
              </a:r>
              <a:endParaRPr lang="pl-PL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1 669 758 euro</a:t>
              </a:r>
            </a:p>
          </p:txBody>
        </p:sp>
      </p:grpSp>
      <p:grpSp>
        <p:nvGrpSpPr>
          <p:cNvPr id="12" name="Grupa 11">
            <a:extLst>
              <a:ext uri="{FF2B5EF4-FFF2-40B4-BE49-F238E27FC236}">
                <a16:creationId xmlns:a16="http://schemas.microsoft.com/office/drawing/2014/main" id="{FACFCB23-9D82-3AAA-02A3-4C6581770039}"/>
              </a:ext>
            </a:extLst>
          </p:cNvPr>
          <p:cNvGrpSpPr/>
          <p:nvPr/>
        </p:nvGrpSpPr>
        <p:grpSpPr>
          <a:xfrm>
            <a:off x="1846726" y="2969969"/>
            <a:ext cx="1269802" cy="1269802"/>
            <a:chOff x="1963629" y="758"/>
            <a:chExt cx="1269802" cy="1269802"/>
          </a:xfrm>
        </p:grpSpPr>
        <p:sp>
          <p:nvSpPr>
            <p:cNvPr id="13" name="Owal 12">
              <a:extLst>
                <a:ext uri="{FF2B5EF4-FFF2-40B4-BE49-F238E27FC236}">
                  <a16:creationId xmlns:a16="http://schemas.microsoft.com/office/drawing/2014/main" id="{6B96F592-83E3-49E0-9387-EB89E098C44E}"/>
                </a:ext>
              </a:extLst>
            </p:cNvPr>
            <p:cNvSpPr/>
            <p:nvPr/>
          </p:nvSpPr>
          <p:spPr>
            <a:xfrm>
              <a:off x="1963629" y="758"/>
              <a:ext cx="1269802" cy="1269802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4" name="Owal 4">
              <a:extLst>
                <a:ext uri="{FF2B5EF4-FFF2-40B4-BE49-F238E27FC236}">
                  <a16:creationId xmlns:a16="http://schemas.microsoft.com/office/drawing/2014/main" id="{A4325C3F-4F5A-9B9D-D279-DAE9D04464BF}"/>
                </a:ext>
              </a:extLst>
            </p:cNvPr>
            <p:cNvSpPr txBox="1"/>
            <p:nvPr/>
          </p:nvSpPr>
          <p:spPr>
            <a:xfrm>
              <a:off x="2149587" y="186716"/>
              <a:ext cx="897886" cy="8978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CP 4 cs4 (k)</a:t>
              </a:r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KI 160</a:t>
              </a:r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9 918 779 euro</a:t>
              </a:r>
            </a:p>
          </p:txBody>
        </p:sp>
      </p:grpSp>
      <p:grpSp>
        <p:nvGrpSpPr>
          <p:cNvPr id="15" name="Grupa 14">
            <a:extLst>
              <a:ext uri="{FF2B5EF4-FFF2-40B4-BE49-F238E27FC236}">
                <a16:creationId xmlns:a16="http://schemas.microsoft.com/office/drawing/2014/main" id="{BC41C5B3-49F4-121C-A1EE-A8042A367AE8}"/>
              </a:ext>
            </a:extLst>
          </p:cNvPr>
          <p:cNvGrpSpPr/>
          <p:nvPr/>
        </p:nvGrpSpPr>
        <p:grpSpPr>
          <a:xfrm>
            <a:off x="1924657" y="5183548"/>
            <a:ext cx="1269802" cy="1269802"/>
            <a:chOff x="1963629" y="758"/>
            <a:chExt cx="1269802" cy="1269802"/>
          </a:xfrm>
        </p:grpSpPr>
        <p:sp>
          <p:nvSpPr>
            <p:cNvPr id="16" name="Owal 15">
              <a:extLst>
                <a:ext uri="{FF2B5EF4-FFF2-40B4-BE49-F238E27FC236}">
                  <a16:creationId xmlns:a16="http://schemas.microsoft.com/office/drawing/2014/main" id="{37B027AA-8842-729B-2860-CAD00EC2BDF8}"/>
                </a:ext>
              </a:extLst>
            </p:cNvPr>
            <p:cNvSpPr/>
            <p:nvPr/>
          </p:nvSpPr>
          <p:spPr>
            <a:xfrm>
              <a:off x="1963629" y="758"/>
              <a:ext cx="1269802" cy="1269802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7" name="Owal 4">
              <a:extLst>
                <a:ext uri="{FF2B5EF4-FFF2-40B4-BE49-F238E27FC236}">
                  <a16:creationId xmlns:a16="http://schemas.microsoft.com/office/drawing/2014/main" id="{976BDC57-558F-AF64-A792-6AD9FFA58544}"/>
                </a:ext>
              </a:extLst>
            </p:cNvPr>
            <p:cNvSpPr txBox="1"/>
            <p:nvPr/>
          </p:nvSpPr>
          <p:spPr>
            <a:xfrm>
              <a:off x="2149587" y="186716"/>
              <a:ext cx="897886" cy="8978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CP 4cs  (k)</a:t>
              </a:r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KI 159</a:t>
              </a:r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6 224 593 euro</a:t>
              </a:r>
            </a:p>
          </p:txBody>
        </p:sp>
      </p:grpSp>
      <p:grpSp>
        <p:nvGrpSpPr>
          <p:cNvPr id="18" name="Grupa 17">
            <a:extLst>
              <a:ext uri="{FF2B5EF4-FFF2-40B4-BE49-F238E27FC236}">
                <a16:creationId xmlns:a16="http://schemas.microsoft.com/office/drawing/2014/main" id="{96814FD8-4C45-1480-9BB7-3227BD703968}"/>
              </a:ext>
            </a:extLst>
          </p:cNvPr>
          <p:cNvGrpSpPr/>
          <p:nvPr/>
        </p:nvGrpSpPr>
        <p:grpSpPr>
          <a:xfrm>
            <a:off x="9250084" y="2982324"/>
            <a:ext cx="1269802" cy="1269802"/>
            <a:chOff x="1963629" y="758"/>
            <a:chExt cx="1269802" cy="1269802"/>
          </a:xfrm>
        </p:grpSpPr>
        <p:sp>
          <p:nvSpPr>
            <p:cNvPr id="19" name="Owal 18">
              <a:extLst>
                <a:ext uri="{FF2B5EF4-FFF2-40B4-BE49-F238E27FC236}">
                  <a16:creationId xmlns:a16="http://schemas.microsoft.com/office/drawing/2014/main" id="{67F4EDD9-F6CD-5584-D5E7-B63A46B0689F}"/>
                </a:ext>
              </a:extLst>
            </p:cNvPr>
            <p:cNvSpPr/>
            <p:nvPr/>
          </p:nvSpPr>
          <p:spPr>
            <a:xfrm>
              <a:off x="1963629" y="758"/>
              <a:ext cx="1269802" cy="1269802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0" name="Owal 4">
              <a:extLst>
                <a:ext uri="{FF2B5EF4-FFF2-40B4-BE49-F238E27FC236}">
                  <a16:creationId xmlns:a16="http://schemas.microsoft.com/office/drawing/2014/main" id="{FAF96F27-AE4F-75D0-69B7-70E69A05CD8A}"/>
                </a:ext>
              </a:extLst>
            </p:cNvPr>
            <p:cNvSpPr txBox="1"/>
            <p:nvPr/>
          </p:nvSpPr>
          <p:spPr>
            <a:xfrm>
              <a:off x="2149587" y="186716"/>
              <a:ext cx="897886" cy="8978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CP 4</a:t>
              </a:r>
              <a:r>
                <a:rPr lang="pl-PL" sz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cs (d)</a:t>
              </a:r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KI 147</a:t>
              </a:r>
              <a:endParaRPr lang="pl-PL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6 075 126 euro</a:t>
              </a:r>
            </a:p>
          </p:txBody>
        </p:sp>
      </p:grpSp>
      <p:grpSp>
        <p:nvGrpSpPr>
          <p:cNvPr id="21" name="Grupa 20">
            <a:extLst>
              <a:ext uri="{FF2B5EF4-FFF2-40B4-BE49-F238E27FC236}">
                <a16:creationId xmlns:a16="http://schemas.microsoft.com/office/drawing/2014/main" id="{6ED4D727-C02D-278E-2B2E-06DF93E431A5}"/>
              </a:ext>
            </a:extLst>
          </p:cNvPr>
          <p:cNvGrpSpPr/>
          <p:nvPr/>
        </p:nvGrpSpPr>
        <p:grpSpPr>
          <a:xfrm>
            <a:off x="9250084" y="5167813"/>
            <a:ext cx="1269802" cy="1269802"/>
            <a:chOff x="1963629" y="758"/>
            <a:chExt cx="1269802" cy="1269802"/>
          </a:xfrm>
        </p:grpSpPr>
        <p:sp>
          <p:nvSpPr>
            <p:cNvPr id="22" name="Owal 21">
              <a:extLst>
                <a:ext uri="{FF2B5EF4-FFF2-40B4-BE49-F238E27FC236}">
                  <a16:creationId xmlns:a16="http://schemas.microsoft.com/office/drawing/2014/main" id="{01AA9AE9-11FD-89A9-2490-D35434DBC9FB}"/>
                </a:ext>
              </a:extLst>
            </p:cNvPr>
            <p:cNvSpPr/>
            <p:nvPr/>
          </p:nvSpPr>
          <p:spPr>
            <a:xfrm>
              <a:off x="1963629" y="758"/>
              <a:ext cx="1269802" cy="1269802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3" name="Owal 4">
              <a:extLst>
                <a:ext uri="{FF2B5EF4-FFF2-40B4-BE49-F238E27FC236}">
                  <a16:creationId xmlns:a16="http://schemas.microsoft.com/office/drawing/2014/main" id="{3426E78D-99CB-24D1-F738-4B3A919A0663}"/>
                </a:ext>
              </a:extLst>
            </p:cNvPr>
            <p:cNvSpPr txBox="1"/>
            <p:nvPr/>
          </p:nvSpPr>
          <p:spPr>
            <a:xfrm>
              <a:off x="2149587" y="186716"/>
              <a:ext cx="897886" cy="8978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CP 4</a:t>
              </a:r>
              <a:r>
                <a:rPr lang="pl-PL" sz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pt-BR" sz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cs (h)</a:t>
              </a:r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KI 163</a:t>
              </a:r>
              <a:endParaRPr lang="pl-PL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2 121 490 euro</a:t>
              </a:r>
            </a:p>
          </p:txBody>
        </p:sp>
      </p:grp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CC33DD67-EFE4-41B8-D029-B4646FAF2B75}"/>
              </a:ext>
            </a:extLst>
          </p:cNvPr>
          <p:cNvCxnSpPr>
            <a:cxnSpLocks/>
          </p:cNvCxnSpPr>
          <p:nvPr/>
        </p:nvCxnSpPr>
        <p:spPr>
          <a:xfrm>
            <a:off x="3116528" y="3957051"/>
            <a:ext cx="2375968" cy="754608"/>
          </a:xfrm>
          <a:prstGeom prst="straightConnector1">
            <a:avLst/>
          </a:prstGeom>
          <a:ln w="698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24F73E2F-7FB0-DA3E-4C36-B0725CD4013B}"/>
              </a:ext>
            </a:extLst>
          </p:cNvPr>
          <p:cNvCxnSpPr>
            <a:cxnSpLocks/>
          </p:cNvCxnSpPr>
          <p:nvPr/>
        </p:nvCxnSpPr>
        <p:spPr>
          <a:xfrm flipV="1">
            <a:off x="3194460" y="4910328"/>
            <a:ext cx="2215741" cy="459178"/>
          </a:xfrm>
          <a:prstGeom prst="straightConnector1">
            <a:avLst/>
          </a:prstGeom>
          <a:ln w="698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Łącznik prosty ze strzałką 28">
            <a:extLst>
              <a:ext uri="{FF2B5EF4-FFF2-40B4-BE49-F238E27FC236}">
                <a16:creationId xmlns:a16="http://schemas.microsoft.com/office/drawing/2014/main" id="{ED0368A5-4FA7-3C7A-36E9-275193211D32}"/>
              </a:ext>
            </a:extLst>
          </p:cNvPr>
          <p:cNvCxnSpPr>
            <a:cxnSpLocks/>
          </p:cNvCxnSpPr>
          <p:nvPr/>
        </p:nvCxnSpPr>
        <p:spPr>
          <a:xfrm>
            <a:off x="5030908" y="3791889"/>
            <a:ext cx="723450" cy="211789"/>
          </a:xfrm>
          <a:prstGeom prst="straightConnector1">
            <a:avLst/>
          </a:prstGeom>
          <a:ln w="698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Łącznik prosty ze strzałką 30">
            <a:extLst>
              <a:ext uri="{FF2B5EF4-FFF2-40B4-BE49-F238E27FC236}">
                <a16:creationId xmlns:a16="http://schemas.microsoft.com/office/drawing/2014/main" id="{229ADDB5-06DC-6825-017F-FDEA4CC64CB9}"/>
              </a:ext>
            </a:extLst>
          </p:cNvPr>
          <p:cNvCxnSpPr>
            <a:cxnSpLocks/>
          </p:cNvCxnSpPr>
          <p:nvPr/>
        </p:nvCxnSpPr>
        <p:spPr>
          <a:xfrm flipV="1">
            <a:off x="5048476" y="5568175"/>
            <a:ext cx="705882" cy="250274"/>
          </a:xfrm>
          <a:prstGeom prst="straightConnector1">
            <a:avLst/>
          </a:prstGeom>
          <a:ln w="698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87349FA3-333C-72F8-1E44-242A82EAD213}"/>
              </a:ext>
            </a:extLst>
          </p:cNvPr>
          <p:cNvCxnSpPr>
            <a:cxnSpLocks/>
          </p:cNvCxnSpPr>
          <p:nvPr/>
        </p:nvCxnSpPr>
        <p:spPr>
          <a:xfrm flipH="1">
            <a:off x="7144422" y="3617226"/>
            <a:ext cx="524316" cy="280557"/>
          </a:xfrm>
          <a:prstGeom prst="straightConnector1">
            <a:avLst/>
          </a:prstGeom>
          <a:ln w="698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Łącznik prosty ze strzałką 38">
            <a:extLst>
              <a:ext uri="{FF2B5EF4-FFF2-40B4-BE49-F238E27FC236}">
                <a16:creationId xmlns:a16="http://schemas.microsoft.com/office/drawing/2014/main" id="{CD639B3E-937F-4B0D-CCCB-619C3380A660}"/>
              </a:ext>
            </a:extLst>
          </p:cNvPr>
          <p:cNvCxnSpPr>
            <a:cxnSpLocks/>
          </p:cNvCxnSpPr>
          <p:nvPr/>
        </p:nvCxnSpPr>
        <p:spPr>
          <a:xfrm flipH="1" flipV="1">
            <a:off x="7172164" y="5568176"/>
            <a:ext cx="496575" cy="366281"/>
          </a:xfrm>
          <a:prstGeom prst="straightConnector1">
            <a:avLst/>
          </a:prstGeom>
          <a:ln w="698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Łącznik prosty ze strzałką 40">
            <a:extLst>
              <a:ext uri="{FF2B5EF4-FFF2-40B4-BE49-F238E27FC236}">
                <a16:creationId xmlns:a16="http://schemas.microsoft.com/office/drawing/2014/main" id="{0A3A2155-999E-333D-E0D6-DF01ED281EB4}"/>
              </a:ext>
            </a:extLst>
          </p:cNvPr>
          <p:cNvCxnSpPr>
            <a:cxnSpLocks/>
          </p:cNvCxnSpPr>
          <p:nvPr/>
        </p:nvCxnSpPr>
        <p:spPr>
          <a:xfrm flipH="1">
            <a:off x="7402074" y="4142585"/>
            <a:ext cx="2033968" cy="540194"/>
          </a:xfrm>
          <a:prstGeom prst="straightConnector1">
            <a:avLst/>
          </a:prstGeom>
          <a:ln w="698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ze strzałką 42">
            <a:extLst>
              <a:ext uri="{FF2B5EF4-FFF2-40B4-BE49-F238E27FC236}">
                <a16:creationId xmlns:a16="http://schemas.microsoft.com/office/drawing/2014/main" id="{9EA54D5E-0D6A-EC02-2A2A-E33C92757F50}"/>
              </a:ext>
            </a:extLst>
          </p:cNvPr>
          <p:cNvCxnSpPr>
            <a:cxnSpLocks/>
          </p:cNvCxnSpPr>
          <p:nvPr/>
        </p:nvCxnSpPr>
        <p:spPr>
          <a:xfrm flipH="1" flipV="1">
            <a:off x="7420450" y="4809920"/>
            <a:ext cx="2095406" cy="372970"/>
          </a:xfrm>
          <a:prstGeom prst="straightConnector1">
            <a:avLst/>
          </a:prstGeom>
          <a:ln w="698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64348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E5CE4-1E54-B803-0519-05BC18A5B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BA076EB-2A8E-3397-EEF3-CA1984870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224" y="387138"/>
            <a:ext cx="11234058" cy="923653"/>
          </a:xfrm>
        </p:spPr>
        <p:txBody>
          <a:bodyPr>
            <a:normAutofit fontScale="90000"/>
          </a:bodyPr>
          <a:lstStyle/>
          <a:p>
            <a:r>
              <a:rPr lang="pl-PL" sz="20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Planowane działania oraz alokacja planowana do przesunięcia </a:t>
            </a:r>
            <a:r>
              <a:rPr lang="pl-PL" sz="2000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 inne obszary</a:t>
            </a:r>
            <a:r>
              <a:rPr lang="pl-PL" sz="20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w ramach FEdKP 2021-2027 w związku ze zdiagnozowanymi potrzebami – 2 (P.8)</a:t>
            </a:r>
            <a:br>
              <a:rPr lang="pl-PL" sz="20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4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EFS+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CD5D3D9-7C13-50A8-ABF9-C91F97DE55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21</a:t>
            </a:fld>
            <a:endParaRPr lang="pl-PL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61852077-EC2E-9FBC-2A26-9DB48723B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224" y="1844693"/>
            <a:ext cx="9908042" cy="1890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8203" tIns="39101" rIns="78203" bIns="39101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4000"/>
              </a:lnSpc>
              <a:spcAft>
                <a:spcPts val="342"/>
              </a:spcAft>
            </a:pPr>
            <a:r>
              <a:rPr lang="pl-PL" sz="1600" dirty="0">
                <a:solidFill>
                  <a:srgbClr val="0D0D0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Wsparcie w obszarze edukacji ogólnej:</a:t>
            </a:r>
          </a:p>
          <a:p>
            <a:pPr>
              <a:lnSpc>
                <a:spcPct val="114000"/>
              </a:lnSpc>
              <a:spcAft>
                <a:spcPts val="342"/>
              </a:spcAft>
            </a:pPr>
            <a:r>
              <a:rPr lang="pl-PL" sz="1600" dirty="0">
                <a:solidFill>
                  <a:srgbClr val="0D0D0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 podnoszenia kompetencji podstawowych uczniów ostatnich klas szkół podstawowych w celu podniesienia poziomu zdawalności egzaminu "8-klasisty", </a:t>
            </a:r>
          </a:p>
          <a:p>
            <a:pPr>
              <a:lnSpc>
                <a:spcPct val="114000"/>
              </a:lnSpc>
              <a:spcAft>
                <a:spcPts val="342"/>
              </a:spcAft>
            </a:pPr>
            <a:r>
              <a:rPr lang="pl-PL" sz="1600" dirty="0">
                <a:solidFill>
                  <a:srgbClr val="0D0D0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 edukacja włączająca.</a:t>
            </a:r>
          </a:p>
          <a:p>
            <a:pPr>
              <a:lnSpc>
                <a:spcPct val="114000"/>
              </a:lnSpc>
              <a:spcAft>
                <a:spcPts val="342"/>
              </a:spcAft>
            </a:pPr>
            <a:endParaRPr lang="pl-PL" altLang="pl-PL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defTabSz="781995" eaLnBrk="0" fontAlgn="base" hangingPunct="0">
              <a:lnSpc>
                <a:spcPct val="114000"/>
              </a:lnSpc>
              <a:spcAft>
                <a:spcPts val="342"/>
              </a:spcAft>
            </a:pPr>
            <a:r>
              <a:rPr lang="pl-PL" altLang="pl-PL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Zaplanowano przesunięcie środków:</a:t>
            </a:r>
          </a:p>
        </p:txBody>
      </p:sp>
      <p:graphicFrame>
        <p:nvGraphicFramePr>
          <p:cNvPr id="28" name="Diagram 27">
            <a:extLst>
              <a:ext uri="{FF2B5EF4-FFF2-40B4-BE49-F238E27FC236}">
                <a16:creationId xmlns:a16="http://schemas.microsoft.com/office/drawing/2014/main" id="{58BF8ACB-1759-8854-58AE-8A56E0609EA0}"/>
              </a:ext>
            </a:extLst>
          </p:cNvPr>
          <p:cNvGraphicFramePr/>
          <p:nvPr/>
        </p:nvGraphicFramePr>
        <p:xfrm>
          <a:off x="1782718" y="3864495"/>
          <a:ext cx="8498548" cy="24918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140464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77299-7A43-0622-E081-7F9A396DA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C48C83-1475-B6B3-A38F-B6B59ACBE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498" y="387138"/>
            <a:ext cx="11010122" cy="923653"/>
          </a:xfrm>
        </p:spPr>
        <p:txBody>
          <a:bodyPr>
            <a:normAutofit fontScale="90000"/>
          </a:bodyPr>
          <a:lstStyle/>
          <a:p>
            <a:r>
              <a:rPr lang="pl-PL" sz="20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Planowane działania oraz alokacja planowana do przesunięcia </a:t>
            </a:r>
            <a:r>
              <a:rPr lang="pl-PL" sz="2000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 inne obszary </a:t>
            </a:r>
            <a:r>
              <a:rPr lang="pl-PL" sz="20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 ramach FEdKP 2021-2027 w związku ze zdiagnozowanymi potrzebami (P.1)</a:t>
            </a:r>
            <a:br>
              <a:rPr lang="pl-PL" sz="20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4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EFRR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650E5B0-311C-49EE-9E57-0EEF519B10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22</a:t>
            </a:fld>
            <a:endParaRPr lang="pl-PL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B6AE74D-CE02-612B-1EB9-501B220F8B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451" y="1733613"/>
            <a:ext cx="9702768" cy="125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8203" tIns="39101" rIns="78203" bIns="39101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4000"/>
              </a:lnSpc>
              <a:spcAft>
                <a:spcPts val="342"/>
              </a:spcAft>
            </a:pPr>
            <a:r>
              <a:rPr lang="pl-PL" sz="1600" dirty="0">
                <a:solidFill>
                  <a:srgbClr val="0D0D0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Promocja gospodarcza regionu, która musi być ściśle i bezpośrednio powiązana ze wspieraniem MŚP, gdzie MŚP jest ostatecznym odbiorcą wsparcia.</a:t>
            </a:r>
          </a:p>
          <a:p>
            <a:pPr>
              <a:lnSpc>
                <a:spcPct val="114000"/>
              </a:lnSpc>
              <a:spcAft>
                <a:spcPts val="342"/>
              </a:spcAft>
            </a:pPr>
            <a:endParaRPr lang="pl-PL" altLang="pl-PL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defTabSz="781995" eaLnBrk="0" fontAlgn="base" hangingPunct="0">
              <a:lnSpc>
                <a:spcPct val="114000"/>
              </a:lnSpc>
              <a:spcAft>
                <a:spcPts val="342"/>
              </a:spcAft>
            </a:pPr>
            <a:r>
              <a:rPr lang="pl-PL" altLang="pl-PL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Zaplanowano przesunięcie środków:</a:t>
            </a:r>
          </a:p>
        </p:txBody>
      </p:sp>
      <p:graphicFrame>
        <p:nvGraphicFramePr>
          <p:cNvPr id="28" name="Diagram 27">
            <a:extLst>
              <a:ext uri="{FF2B5EF4-FFF2-40B4-BE49-F238E27FC236}">
                <a16:creationId xmlns:a16="http://schemas.microsoft.com/office/drawing/2014/main" id="{2DDE7DD9-7F2F-0A84-8523-70CA1248C4C7}"/>
              </a:ext>
            </a:extLst>
          </p:cNvPr>
          <p:cNvGraphicFramePr/>
          <p:nvPr/>
        </p:nvGraphicFramePr>
        <p:xfrm>
          <a:off x="2152650" y="3429001"/>
          <a:ext cx="7503414" cy="1998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549378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580AD-5E7A-8BC0-B6A6-8A129E0E1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8C7D021-B8F8-9301-B189-5448D3EFE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893" y="387138"/>
            <a:ext cx="10870163" cy="923653"/>
          </a:xfrm>
        </p:spPr>
        <p:txBody>
          <a:bodyPr>
            <a:normAutofit fontScale="90000"/>
          </a:bodyPr>
          <a:lstStyle/>
          <a:p>
            <a:r>
              <a:rPr lang="pl-PL" sz="20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Planowane działania oraz alokacja planowana do przesunięcia</a:t>
            </a:r>
            <a:r>
              <a:rPr lang="pl-PL" sz="2000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na inne obszary </a:t>
            </a:r>
            <a:r>
              <a:rPr lang="pl-PL" sz="20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 ramach FEdKP 2021-2027 w związku ze zdiagnozowanymi potrzebami (P.2)</a:t>
            </a:r>
            <a:br>
              <a:rPr lang="pl-PL" sz="20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4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EFRR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C30FA15-0A99-3C8F-670D-D9D0D2F367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23</a:t>
            </a:fld>
            <a:endParaRPr lang="pl-PL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35E75EB6-E8A2-CB3D-28F2-6E93DE6C0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845" y="1926500"/>
            <a:ext cx="9749421" cy="971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8203" tIns="39101" rIns="78203" bIns="39101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4000"/>
              </a:lnSpc>
              <a:spcAft>
                <a:spcPts val="342"/>
              </a:spcAft>
            </a:pPr>
            <a:r>
              <a:rPr lang="pl-PL" sz="1600" dirty="0">
                <a:solidFill>
                  <a:srgbClr val="0D0D0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Realizacja </a:t>
            </a:r>
            <a:r>
              <a:rPr lang="pl-PL" sz="1600">
                <a:solidFill>
                  <a:srgbClr val="0D0D0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działań informacyjno-edukacyjnych z </a:t>
            </a:r>
            <a:r>
              <a:rPr lang="pl-PL" sz="1600" dirty="0">
                <a:solidFill>
                  <a:srgbClr val="0D0D0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zakresu edukacji ekologicznej.</a:t>
            </a:r>
          </a:p>
          <a:p>
            <a:pPr>
              <a:lnSpc>
                <a:spcPct val="114000"/>
              </a:lnSpc>
              <a:spcAft>
                <a:spcPts val="342"/>
              </a:spcAft>
            </a:pPr>
            <a:endParaRPr lang="pl-PL" altLang="pl-PL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defTabSz="781995" eaLnBrk="0" fontAlgn="base" hangingPunct="0">
              <a:lnSpc>
                <a:spcPct val="114000"/>
              </a:lnSpc>
              <a:spcAft>
                <a:spcPts val="342"/>
              </a:spcAft>
            </a:pPr>
            <a:r>
              <a:rPr lang="pl-PL" altLang="pl-PL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Zaplanowano przesunięcie środków:</a:t>
            </a:r>
          </a:p>
        </p:txBody>
      </p:sp>
      <p:graphicFrame>
        <p:nvGraphicFramePr>
          <p:cNvPr id="28" name="Diagram 27">
            <a:extLst>
              <a:ext uri="{FF2B5EF4-FFF2-40B4-BE49-F238E27FC236}">
                <a16:creationId xmlns:a16="http://schemas.microsoft.com/office/drawing/2014/main" id="{9BCBFE77-E69A-EAE2-CEC1-880B69EFEF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9536039"/>
              </p:ext>
            </p:extLst>
          </p:nvPr>
        </p:nvGraphicFramePr>
        <p:xfrm>
          <a:off x="2152650" y="3429001"/>
          <a:ext cx="7503414" cy="1998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524583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78683F-8B72-B962-7A01-B8E47B761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4EE021-A047-1850-1A2A-BF307DC9F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837" y="339526"/>
            <a:ext cx="10898155" cy="923653"/>
          </a:xfrm>
        </p:spPr>
        <p:txBody>
          <a:bodyPr>
            <a:noAutofit/>
          </a:bodyPr>
          <a:lstStyle/>
          <a:p>
            <a:r>
              <a:rPr lang="pl-PL" sz="20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Planowane działania oraz alokacja planowana do przesunięcia </a:t>
            </a:r>
            <a:r>
              <a:rPr lang="pl-PL" sz="2000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 inne obszary</a:t>
            </a:r>
            <a:r>
              <a:rPr lang="pl-PL" sz="20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w ramach FEdKP 2021-2027 w związku ze zdiagnozowanymi potrzebami – 1 (P.6)</a:t>
            </a:r>
            <a:br>
              <a:rPr lang="pl-PL" sz="20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4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EFRR</a:t>
            </a:r>
            <a:endParaRPr lang="pl-PL" sz="2000" dirty="0">
              <a:solidFill>
                <a:srgbClr val="6666FF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5E41925-A364-C27A-A7DF-C52BE48BCB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24</a:t>
            </a:fld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3A86D73-74C3-905B-A13F-3F7FA298F06C}"/>
              </a:ext>
            </a:extLst>
          </p:cNvPr>
          <p:cNvSpPr txBox="1"/>
          <p:nvPr/>
        </p:nvSpPr>
        <p:spPr>
          <a:xfrm>
            <a:off x="559837" y="1741245"/>
            <a:ext cx="11038114" cy="1319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Bef>
                <a:spcPts val="513"/>
              </a:spcBef>
            </a:pPr>
            <a:r>
              <a:rPr lang="pl-PL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Przesunięcie środków wynikające z dużego zapotrzebowania na realizację inwestycji w infrastrukturę społeczną poza działaniami związanymi z mieszkalnictwem.</a:t>
            </a:r>
          </a:p>
          <a:p>
            <a:pPr>
              <a:lnSpc>
                <a:spcPct val="114000"/>
              </a:lnSpc>
              <a:spcBef>
                <a:spcPts val="513"/>
              </a:spcBef>
            </a:pPr>
            <a:endParaRPr lang="pl-PL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114000"/>
              </a:lnSpc>
              <a:spcBef>
                <a:spcPts val="513"/>
              </a:spcBef>
            </a:pPr>
            <a:r>
              <a:rPr lang="pl-PL" altLang="pl-PL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Zaplanowano przesunięcie środków: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1B9BB09-5A98-2D9B-58C7-D7F5291A9AD5}"/>
              </a:ext>
            </a:extLst>
          </p:cNvPr>
          <p:cNvGraphicFramePr/>
          <p:nvPr/>
        </p:nvGraphicFramePr>
        <p:xfrm>
          <a:off x="1854332" y="3174999"/>
          <a:ext cx="8313797" cy="3181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6403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8B988-B7C9-410E-F054-EA4741B36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B3FA91-9E90-D39B-06D1-00E4A4035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869" y="387138"/>
            <a:ext cx="11103429" cy="923653"/>
          </a:xfrm>
        </p:spPr>
        <p:txBody>
          <a:bodyPr>
            <a:normAutofit fontScale="90000"/>
          </a:bodyPr>
          <a:lstStyle/>
          <a:p>
            <a:r>
              <a:rPr lang="pl-PL" sz="20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Planowane działania oraz alokacja planowana do przesunięcia </a:t>
            </a:r>
            <a:r>
              <a:rPr lang="pl-PL" sz="2000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 inne obszary </a:t>
            </a:r>
            <a:r>
              <a:rPr lang="pl-PL" sz="20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 ramach FEdKP 2021-2027 w związku ze zdiagnozowanymi potrzebami – 2 (P.6)</a:t>
            </a:r>
            <a:br>
              <a:rPr lang="pl-PL" sz="20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400" dirty="0">
                <a:solidFill>
                  <a:srgbClr val="6666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EFRR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BA2B062-3FA6-8B49-41CB-C12F3DC7A2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25</a:t>
            </a:fld>
            <a:endParaRPr lang="pl-PL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E84331A-2856-4950-B87A-791DD5B5FC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869" y="1663435"/>
            <a:ext cx="11038115" cy="1855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8203" tIns="39101" rIns="78203" bIns="39101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4000"/>
              </a:lnSpc>
              <a:spcAft>
                <a:spcPts val="342"/>
              </a:spcAft>
            </a:pPr>
            <a:r>
              <a:rPr lang="pl-PL" sz="1600" dirty="0">
                <a:solidFill>
                  <a:srgbClr val="0D0D0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Inwestycje w infrastrukturę edukacyjną i szkoleniową szkół oraz centrów i placówek prowadzących kształcenie zawodowe lub ustawiczne:</a:t>
            </a:r>
          </a:p>
          <a:p>
            <a:pPr>
              <a:lnSpc>
                <a:spcPct val="114000"/>
              </a:lnSpc>
              <a:spcAft>
                <a:spcPts val="342"/>
              </a:spcAft>
            </a:pPr>
            <a:r>
              <a:rPr lang="pl-PL" sz="1600" dirty="0">
                <a:solidFill>
                  <a:srgbClr val="0D0D0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Budowa, przebudowa, remont, wyposażenie obiektów ukierunkowane m.in. na tworzenie i rozwój warsztatów/pracowni kształcenia praktycznego.</a:t>
            </a:r>
          </a:p>
          <a:p>
            <a:pPr>
              <a:lnSpc>
                <a:spcPct val="114000"/>
              </a:lnSpc>
              <a:spcAft>
                <a:spcPts val="342"/>
              </a:spcAft>
            </a:pPr>
            <a:endParaRPr lang="pl-PL" altLang="pl-PL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defTabSz="781995" eaLnBrk="0" fontAlgn="base" hangingPunct="0">
              <a:lnSpc>
                <a:spcPct val="114000"/>
              </a:lnSpc>
              <a:spcAft>
                <a:spcPts val="342"/>
              </a:spcAft>
            </a:pPr>
            <a:r>
              <a:rPr lang="pl-PL" altLang="pl-PL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Zaplanowano przesunięcie środków:</a:t>
            </a:r>
          </a:p>
        </p:txBody>
      </p:sp>
      <p:graphicFrame>
        <p:nvGraphicFramePr>
          <p:cNvPr id="28" name="Diagram 27">
            <a:extLst>
              <a:ext uri="{FF2B5EF4-FFF2-40B4-BE49-F238E27FC236}">
                <a16:creationId xmlns:a16="http://schemas.microsoft.com/office/drawing/2014/main" id="{FA2F7AAB-885E-C4B4-E937-896BA914E9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5589659"/>
              </p:ext>
            </p:extLst>
          </p:nvPr>
        </p:nvGraphicFramePr>
        <p:xfrm>
          <a:off x="2215219" y="3871300"/>
          <a:ext cx="7503414" cy="1998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50569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B9CE745-7EA8-427B-FA67-B66593D8B7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660" y="3577429"/>
            <a:ext cx="9031400" cy="1004864"/>
          </a:xfrm>
        </p:spPr>
        <p:txBody>
          <a:bodyPr>
            <a:normAutofit/>
          </a:bodyPr>
          <a:lstStyle/>
          <a:p>
            <a:pPr algn="ctr"/>
            <a:r>
              <a:rPr lang="pl-PL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DZIĘKUJĘ ZA UWAGĘ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D1612A4-701F-CE3B-507D-11EB514071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60" y="5779283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066126"/>
      </p:ext>
    </p:extLst>
  </p:cSld>
  <p:clrMapOvr>
    <a:masterClrMapping/>
  </p:clrMapOvr>
</p:sld>
</file>

<file path=ppt/theme/theme1.xml><?xml version="1.0" encoding="utf-8"?>
<a:theme xmlns:a="http://schemas.openxmlformats.org/drawingml/2006/main" name="1_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 2007–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 2007–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 2007–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10943</TotalTime>
  <Words>1608</Words>
  <Application>Microsoft Office PowerPoint</Application>
  <PresentationFormat>Panoramiczny</PresentationFormat>
  <Paragraphs>258</Paragraphs>
  <Slides>26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1" baseType="lpstr">
      <vt:lpstr>Arial</vt:lpstr>
      <vt:lpstr>Calibri</vt:lpstr>
      <vt:lpstr>Lato</vt:lpstr>
      <vt:lpstr>Open Sans</vt:lpstr>
      <vt:lpstr>1_Motyw pakietu Office</vt:lpstr>
      <vt:lpstr>MTR 2 II etap przeglądu śródokresowego programu regionalnego Fundusze Europejskie dla Kujaw i Pomorza 2021-2027</vt:lpstr>
      <vt:lpstr>AGENDA</vt:lpstr>
      <vt:lpstr>Postępy w realizacji programu regionalnego Fundusze Europejskie dla Kujaw i Pomorza 2021-2027  </vt:lpstr>
      <vt:lpstr>Postępy we wdrażaniu programu Fundusze Europejskie  dla Kujaw i Pomorza (stan na dzień 30.11.2025 r.)</vt:lpstr>
      <vt:lpstr>Postępy we wdrażaniu programu Fundusze Europejskie  dla Kujaw i Pomorza (stan na dzień 30.11.2025 r.)</vt:lpstr>
      <vt:lpstr>Prezentacja programu PowerPoint</vt:lpstr>
      <vt:lpstr>Prezentacja programu PowerPoint</vt:lpstr>
      <vt:lpstr>Prezentacja programu PowerPoint</vt:lpstr>
      <vt:lpstr>Nowe cele szczegółowe programu regionalnego Fundusze Europejskie dla Kujaw i Pomorza 2021-2027 – nowe priorytety regionu </vt:lpstr>
      <vt:lpstr>CELE I PRIORYTETY</vt:lpstr>
      <vt:lpstr>Schemat – dotyczący przedłożenia zmian programu do 31.12.2025 r.</vt:lpstr>
      <vt:lpstr>Zastosowanie elastyczności</vt:lpstr>
      <vt:lpstr>MTR2 – nowe cele priorytetowe jako odpowiedź na nowe wyzwania geopolityczne i strategiczne</vt:lpstr>
      <vt:lpstr>Przesunięcia środków na cs 1vii</vt:lpstr>
      <vt:lpstr>Przesunięcia środków na cs 2v</vt:lpstr>
      <vt:lpstr>Przesunięcia środków na cs 3iii</vt:lpstr>
      <vt:lpstr>Przesunięcia środków na cs 4 f</vt:lpstr>
      <vt:lpstr>Nowe cele = zmiana podejścia do rozwoju regionu</vt:lpstr>
      <vt:lpstr>Dodatkowe zmiany programu regionalnego Fundusze Europejskie dla Kujaw i Pomorza 2021-2027 – pozostałe obszary </vt:lpstr>
      <vt:lpstr>Planowane działania oraz alokacja planowana do przesunięcia na inne obszary w ramach FEdKP 2021-2027 w związku ze zdiagnozowanymi potrzebami -1 (P.8) EFS+</vt:lpstr>
      <vt:lpstr>Planowane działania oraz alokacja planowana do przesunięcia na inne obszary w ramach FEdKP 2021-2027 w związku ze zdiagnozowanymi potrzebami – 2 (P.8) EFS+</vt:lpstr>
      <vt:lpstr>Planowane działania oraz alokacja planowana do przesunięcia na inne obszary w ramach FEdKP 2021-2027 w związku ze zdiagnozowanymi potrzebami (P.1) EFRR</vt:lpstr>
      <vt:lpstr>Planowane działania oraz alokacja planowana do przesunięcia na inne obszary w ramach FEdKP 2021-2027 w związku ze zdiagnozowanymi potrzebami (P.2) EFRR</vt:lpstr>
      <vt:lpstr>Planowane działania oraz alokacja planowana do przesunięcia na inne obszary w ramach FEdKP 2021-2027 w związku ze zdiagnozowanymi potrzebami – 1 (P.6) EFRR</vt:lpstr>
      <vt:lpstr>Planowane działania oraz alokacja planowana do przesunięcia na inne obszary w ramach FEdKP 2021-2027 w związku ze zdiagnozowanymi potrzebami – 2 (P.6) EFRR</vt:lpstr>
      <vt:lpstr>DZIĘKUJĘ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Priorytet 2</dc:title>
  <dc:creator>Eliza Kaczmarek</dc:creator>
  <cp:lastModifiedBy>Lucyna Swoińska-Lasota</cp:lastModifiedBy>
  <cp:revision>1271</cp:revision>
  <cp:lastPrinted>2025-04-18T08:21:14Z</cp:lastPrinted>
  <dcterms:created xsi:type="dcterms:W3CDTF">2023-01-03T09:56:09Z</dcterms:created>
  <dcterms:modified xsi:type="dcterms:W3CDTF">2025-12-15T06:38:40Z</dcterms:modified>
</cp:coreProperties>
</file>