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25"/>
  </p:notesMasterIdLst>
  <p:sldIdLst>
    <p:sldId id="256" r:id="rId5"/>
    <p:sldId id="332" r:id="rId6"/>
    <p:sldId id="345" r:id="rId7"/>
    <p:sldId id="334" r:id="rId8"/>
    <p:sldId id="335" r:id="rId9"/>
    <p:sldId id="356" r:id="rId10"/>
    <p:sldId id="338" r:id="rId11"/>
    <p:sldId id="316" r:id="rId12"/>
    <p:sldId id="319" r:id="rId13"/>
    <p:sldId id="340" r:id="rId14"/>
    <p:sldId id="341" r:id="rId15"/>
    <p:sldId id="343" r:id="rId16"/>
    <p:sldId id="342" r:id="rId17"/>
    <p:sldId id="353" r:id="rId18"/>
    <p:sldId id="344" r:id="rId19"/>
    <p:sldId id="354" r:id="rId20"/>
    <p:sldId id="351" r:id="rId21"/>
    <p:sldId id="355" r:id="rId22"/>
    <p:sldId id="352" r:id="rId23"/>
    <p:sldId id="284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596D59-68C9-115F-284E-8D5A76BD1D8D}" name="Agnieszka Zajączkowska" initials="AZ" userId="S-1-5-21-2619306676-2800222060-3362172700-5668" providerId="AD"/>
  <p188:author id="{C15D91DA-F193-AFA5-AAD1-8AECA069802B}" name="Anna Chojnacka" initials="AC" userId="S-1-5-21-2619306676-2800222060-3362172700-614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Anna Matejczuk-Rosa" initials="AM" lastIdx="1" clrIdx="1">
    <p:extLst>
      <p:ext uri="{19B8F6BF-5375-455C-9EA6-DF929625EA0E}">
        <p15:presenceInfo xmlns:p15="http://schemas.microsoft.com/office/powerpoint/2012/main" userId="4fc0c1dcdb28c1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03C"/>
    <a:srgbClr val="4B8E69"/>
    <a:srgbClr val="4B8F69"/>
    <a:srgbClr val="002073"/>
    <a:srgbClr val="124E39"/>
    <a:srgbClr val="68C02A"/>
    <a:srgbClr val="4DBA51"/>
    <a:srgbClr val="15559B"/>
    <a:srgbClr val="4F91C1"/>
    <a:srgbClr val="E49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70038" autoAdjust="0"/>
  </p:normalViewPr>
  <p:slideViewPr>
    <p:cSldViewPr showGuides="1">
      <p:cViewPr varScale="1">
        <p:scale>
          <a:sx n="70" d="100"/>
          <a:sy n="70" d="100"/>
        </p:scale>
        <p:origin x="2484" y="78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BC3530-2573-4582-9BED-0103A56DC9BE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A5AD8E79-C9DE-4CCE-ADDB-BC58AECFF0BD}">
      <dgm:prSet phldrT="[Tekst]"/>
      <dgm:spPr/>
      <dgm:t>
        <a:bodyPr/>
        <a:lstStyle/>
        <a:p>
          <a:r>
            <a:rPr lang="pl-PL" b="1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Cel badania: </a:t>
          </a:r>
          <a:r>
            <a:rPr lang="pl-PL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dokonanie całościowej ewaluacji systemu realizacji FEdKP. </a:t>
          </a:r>
          <a:endParaRPr lang="pl-PL" dirty="0"/>
        </a:p>
      </dgm:t>
    </dgm:pt>
    <dgm:pt modelId="{9F047852-A050-4AA4-B75A-615F49EE4D94}" type="parTrans" cxnId="{F35D137E-48F5-4C85-80A3-B6222B9258FC}">
      <dgm:prSet/>
      <dgm:spPr/>
      <dgm:t>
        <a:bodyPr/>
        <a:lstStyle/>
        <a:p>
          <a:endParaRPr lang="pl-PL"/>
        </a:p>
      </dgm:t>
    </dgm:pt>
    <dgm:pt modelId="{562B7274-DE18-4811-B333-44392719B5D6}" type="sibTrans" cxnId="{F35D137E-48F5-4C85-80A3-B6222B9258FC}">
      <dgm:prSet/>
      <dgm:spPr/>
      <dgm:t>
        <a:bodyPr/>
        <a:lstStyle/>
        <a:p>
          <a:endParaRPr lang="pl-PL"/>
        </a:p>
      </dgm:t>
    </dgm:pt>
    <dgm:pt modelId="{5F2FE567-8EDD-4842-83C6-E0E927B2D457}">
      <dgm:prSet/>
      <dgm:spPr/>
      <dgm:t>
        <a:bodyPr/>
        <a:lstStyle/>
        <a:p>
          <a:r>
            <a: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Badanie obejmuje wszystkie etapy cyklu życia programu </a:t>
          </a:r>
          <a:r>
            <a: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– od planowania i ogłaszania naborów, poprzez wybór i realizację projektów, po rozliczanie, kontrolę, księgowanie wydatków i ewaluację.</a:t>
          </a:r>
          <a:endParaRPr lang="pl-PL" dirty="0"/>
        </a:p>
      </dgm:t>
    </dgm:pt>
    <dgm:pt modelId="{C7E2AEA9-0ACC-42DB-88DC-B8A6346E71CD}" type="parTrans" cxnId="{C2ED2D14-663C-44E4-A4F4-3D39F45234D8}">
      <dgm:prSet/>
      <dgm:spPr/>
      <dgm:t>
        <a:bodyPr/>
        <a:lstStyle/>
        <a:p>
          <a:endParaRPr lang="pl-PL"/>
        </a:p>
      </dgm:t>
    </dgm:pt>
    <dgm:pt modelId="{0E66D711-3B25-4A90-9362-79D50E3E6548}" type="sibTrans" cxnId="{C2ED2D14-663C-44E4-A4F4-3D39F45234D8}">
      <dgm:prSet/>
      <dgm:spPr/>
      <dgm:t>
        <a:bodyPr/>
        <a:lstStyle/>
        <a:p>
          <a:endParaRPr lang="pl-PL"/>
        </a:p>
      </dgm:t>
    </dgm:pt>
    <dgm:pt modelId="{124BB0A1-9B20-43EE-9B0A-2845BE489FAE}" type="pres">
      <dgm:prSet presAssocID="{85BC3530-2573-4582-9BED-0103A56DC9BE}" presName="Name0" presStyleCnt="0">
        <dgm:presLayoutVars>
          <dgm:dir/>
        </dgm:presLayoutVars>
      </dgm:prSet>
      <dgm:spPr/>
    </dgm:pt>
    <dgm:pt modelId="{11D315ED-7684-4D6F-83B7-8254603EF9F1}" type="pres">
      <dgm:prSet presAssocID="{A5AD8E79-C9DE-4CCE-ADDB-BC58AECFF0BD}" presName="noChildren" presStyleCnt="0"/>
      <dgm:spPr/>
    </dgm:pt>
    <dgm:pt modelId="{01F9497C-3FFE-484A-B91F-4498233C87FB}" type="pres">
      <dgm:prSet presAssocID="{A5AD8E79-C9DE-4CCE-ADDB-BC58AECFF0BD}" presName="gap" presStyleCnt="0"/>
      <dgm:spPr/>
    </dgm:pt>
    <dgm:pt modelId="{7E747737-72DA-4FC7-81C7-FEB8C0C41D28}" type="pres">
      <dgm:prSet presAssocID="{A5AD8E79-C9DE-4CCE-ADDB-BC58AECFF0BD}" presName="medCircle2" presStyleLbl="vennNode1" presStyleIdx="0" presStyleCnt="2"/>
      <dgm:spPr/>
    </dgm:pt>
    <dgm:pt modelId="{A7DAA1B2-CCA9-4068-A8A1-A10601417AAD}" type="pres">
      <dgm:prSet presAssocID="{A5AD8E79-C9DE-4CCE-ADDB-BC58AECFF0BD}" presName="txLvlOnly1" presStyleLbl="revTx" presStyleIdx="0" presStyleCnt="2"/>
      <dgm:spPr/>
    </dgm:pt>
    <dgm:pt modelId="{BF2FFFCD-D22A-419C-910F-9E05EA382379}" type="pres">
      <dgm:prSet presAssocID="{5F2FE567-8EDD-4842-83C6-E0E927B2D457}" presName="noChildren" presStyleCnt="0"/>
      <dgm:spPr/>
    </dgm:pt>
    <dgm:pt modelId="{AC3B7683-54A0-403E-B439-2D4BE95972C9}" type="pres">
      <dgm:prSet presAssocID="{5F2FE567-8EDD-4842-83C6-E0E927B2D457}" presName="gap" presStyleCnt="0"/>
      <dgm:spPr/>
    </dgm:pt>
    <dgm:pt modelId="{F120D620-0C57-4640-8F3F-04E2E4D97576}" type="pres">
      <dgm:prSet presAssocID="{5F2FE567-8EDD-4842-83C6-E0E927B2D457}" presName="medCircle2" presStyleLbl="vennNode1" presStyleIdx="1" presStyleCnt="2"/>
      <dgm:spPr/>
    </dgm:pt>
    <dgm:pt modelId="{15334DBB-6BAA-4BC9-A090-6E8A03925E99}" type="pres">
      <dgm:prSet presAssocID="{5F2FE567-8EDD-4842-83C6-E0E927B2D457}" presName="txLvlOnly1" presStyleLbl="revTx" presStyleIdx="1" presStyleCnt="2"/>
      <dgm:spPr/>
    </dgm:pt>
  </dgm:ptLst>
  <dgm:cxnLst>
    <dgm:cxn modelId="{C2ED2D14-663C-44E4-A4F4-3D39F45234D8}" srcId="{85BC3530-2573-4582-9BED-0103A56DC9BE}" destId="{5F2FE567-8EDD-4842-83C6-E0E927B2D457}" srcOrd="1" destOrd="0" parTransId="{C7E2AEA9-0ACC-42DB-88DC-B8A6346E71CD}" sibTransId="{0E66D711-3B25-4A90-9362-79D50E3E6548}"/>
    <dgm:cxn modelId="{F35D137E-48F5-4C85-80A3-B6222B9258FC}" srcId="{85BC3530-2573-4582-9BED-0103A56DC9BE}" destId="{A5AD8E79-C9DE-4CCE-ADDB-BC58AECFF0BD}" srcOrd="0" destOrd="0" parTransId="{9F047852-A050-4AA4-B75A-615F49EE4D94}" sibTransId="{562B7274-DE18-4811-B333-44392719B5D6}"/>
    <dgm:cxn modelId="{5A6ABC96-6033-46B3-A42E-16B56149A8C0}" type="presOf" srcId="{A5AD8E79-C9DE-4CCE-ADDB-BC58AECFF0BD}" destId="{A7DAA1B2-CCA9-4068-A8A1-A10601417AAD}" srcOrd="0" destOrd="0" presId="urn:microsoft.com/office/officeart/2008/layout/VerticalCircleList"/>
    <dgm:cxn modelId="{16C15CC2-64F2-4887-81FD-3AACCCDDB3DF}" type="presOf" srcId="{85BC3530-2573-4582-9BED-0103A56DC9BE}" destId="{124BB0A1-9B20-43EE-9B0A-2845BE489FAE}" srcOrd="0" destOrd="0" presId="urn:microsoft.com/office/officeart/2008/layout/VerticalCircleList"/>
    <dgm:cxn modelId="{4AA841CF-B084-4A13-80BA-2509350FFAA7}" type="presOf" srcId="{5F2FE567-8EDD-4842-83C6-E0E927B2D457}" destId="{15334DBB-6BAA-4BC9-A090-6E8A03925E99}" srcOrd="0" destOrd="0" presId="urn:microsoft.com/office/officeart/2008/layout/VerticalCircleList"/>
    <dgm:cxn modelId="{16DD714F-660E-430C-8111-420D91EC0D6F}" type="presParOf" srcId="{124BB0A1-9B20-43EE-9B0A-2845BE489FAE}" destId="{11D315ED-7684-4D6F-83B7-8254603EF9F1}" srcOrd="0" destOrd="0" presId="urn:microsoft.com/office/officeart/2008/layout/VerticalCircleList"/>
    <dgm:cxn modelId="{808F4BEB-BAD0-4612-9430-5B9B058D4021}" type="presParOf" srcId="{11D315ED-7684-4D6F-83B7-8254603EF9F1}" destId="{01F9497C-3FFE-484A-B91F-4498233C87FB}" srcOrd="0" destOrd="0" presId="urn:microsoft.com/office/officeart/2008/layout/VerticalCircleList"/>
    <dgm:cxn modelId="{547E5FF3-07A2-4351-B5A8-0E5961D9A488}" type="presParOf" srcId="{11D315ED-7684-4D6F-83B7-8254603EF9F1}" destId="{7E747737-72DA-4FC7-81C7-FEB8C0C41D28}" srcOrd="1" destOrd="0" presId="urn:microsoft.com/office/officeart/2008/layout/VerticalCircleList"/>
    <dgm:cxn modelId="{83FF3090-4D1D-4BB6-81D0-FC16574774AB}" type="presParOf" srcId="{11D315ED-7684-4D6F-83B7-8254603EF9F1}" destId="{A7DAA1B2-CCA9-4068-A8A1-A10601417AAD}" srcOrd="2" destOrd="0" presId="urn:microsoft.com/office/officeart/2008/layout/VerticalCircleList"/>
    <dgm:cxn modelId="{DE2924B5-4265-4282-B979-C325AA3A5297}" type="presParOf" srcId="{124BB0A1-9B20-43EE-9B0A-2845BE489FAE}" destId="{BF2FFFCD-D22A-419C-910F-9E05EA382379}" srcOrd="1" destOrd="0" presId="urn:microsoft.com/office/officeart/2008/layout/VerticalCircleList"/>
    <dgm:cxn modelId="{1C1299D6-7623-4453-B438-C19179C180D8}" type="presParOf" srcId="{BF2FFFCD-D22A-419C-910F-9E05EA382379}" destId="{AC3B7683-54A0-403E-B439-2D4BE95972C9}" srcOrd="0" destOrd="0" presId="urn:microsoft.com/office/officeart/2008/layout/VerticalCircleList"/>
    <dgm:cxn modelId="{3743B82E-484F-4945-BF38-C8950A7F99DF}" type="presParOf" srcId="{BF2FFFCD-D22A-419C-910F-9E05EA382379}" destId="{F120D620-0C57-4640-8F3F-04E2E4D97576}" srcOrd="1" destOrd="0" presId="urn:microsoft.com/office/officeart/2008/layout/VerticalCircleList"/>
    <dgm:cxn modelId="{DBD0D682-B1B7-4776-BB42-DF653C901EF6}" type="presParOf" srcId="{BF2FFFCD-D22A-419C-910F-9E05EA382379}" destId="{15334DBB-6BAA-4BC9-A090-6E8A03925E99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A58A59-A042-4EBE-AB6E-E1C3CF51565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88AB6F0-B8DE-45D4-B5B0-41180160B0D9}">
      <dgm:prSet/>
      <dgm:spPr/>
      <dgm:t>
        <a:bodyPr/>
        <a:lstStyle/>
        <a:p>
          <a:r>
            <a:rPr lang="pl-PL" dirty="0"/>
            <a:t>Efektywność procedur zależy od jakości przepływu informacji i koordynacji działań pomiędzy jednostkami.</a:t>
          </a:r>
        </a:p>
      </dgm:t>
    </dgm:pt>
    <dgm:pt modelId="{807B785E-5153-47F5-BBE4-50731758D7DC}" type="parTrans" cxnId="{4BEBA670-6A71-4826-81D1-A9B9280889C6}">
      <dgm:prSet/>
      <dgm:spPr/>
      <dgm:t>
        <a:bodyPr/>
        <a:lstStyle/>
        <a:p>
          <a:endParaRPr lang="pl-PL"/>
        </a:p>
      </dgm:t>
    </dgm:pt>
    <dgm:pt modelId="{E9C8EF5A-A134-40D5-9482-80127799E02E}" type="sibTrans" cxnId="{4BEBA670-6A71-4826-81D1-A9B9280889C6}">
      <dgm:prSet/>
      <dgm:spPr/>
      <dgm:t>
        <a:bodyPr/>
        <a:lstStyle/>
        <a:p>
          <a:endParaRPr lang="pl-PL"/>
        </a:p>
      </dgm:t>
    </dgm:pt>
    <dgm:pt modelId="{FE17DC3D-8FB4-417A-9B64-639D386A86ED}">
      <dgm:prSet/>
      <dgm:spPr/>
      <dgm:t>
        <a:bodyPr/>
        <a:lstStyle/>
        <a:p>
          <a:r>
            <a:rPr lang="pl-PL" dirty="0"/>
            <a:t>Interpretacja dokumentacji wdrożeniowej bywa niejednolita.</a:t>
          </a:r>
        </a:p>
      </dgm:t>
    </dgm:pt>
    <dgm:pt modelId="{A5D2CA37-C70D-44EF-96AF-08FB708BBFAB}" type="parTrans" cxnId="{3FC5E820-006E-4826-9A26-58B651254D99}">
      <dgm:prSet/>
      <dgm:spPr/>
      <dgm:t>
        <a:bodyPr/>
        <a:lstStyle/>
        <a:p>
          <a:endParaRPr lang="pl-PL"/>
        </a:p>
      </dgm:t>
    </dgm:pt>
    <dgm:pt modelId="{A41FD976-22EB-4CAD-8322-D92D2444FF49}" type="sibTrans" cxnId="{3FC5E820-006E-4826-9A26-58B651254D99}">
      <dgm:prSet/>
      <dgm:spPr/>
      <dgm:t>
        <a:bodyPr/>
        <a:lstStyle/>
        <a:p>
          <a:endParaRPr lang="pl-PL"/>
        </a:p>
      </dgm:t>
    </dgm:pt>
    <dgm:pt modelId="{A06DEB0B-3E00-4365-98FB-27F1080481B5}">
      <dgm:prSet/>
      <dgm:spPr/>
      <dgm:t>
        <a:bodyPr/>
        <a:lstStyle/>
        <a:p>
          <a:r>
            <a:rPr lang="pl-PL"/>
            <a:t>Dla około 12% respondentów język ogłoszeń o naborach był niezrozumiały, co utrudniało samodzielne przygotowanie wniosków.</a:t>
          </a:r>
          <a:endParaRPr lang="pl-PL" dirty="0"/>
        </a:p>
      </dgm:t>
    </dgm:pt>
    <dgm:pt modelId="{E9F1317D-6031-408A-94B6-DAEF68C4DDFD}" type="parTrans" cxnId="{91E47082-1DC1-4671-B53E-D25761B60BA0}">
      <dgm:prSet/>
      <dgm:spPr/>
      <dgm:t>
        <a:bodyPr/>
        <a:lstStyle/>
        <a:p>
          <a:endParaRPr lang="pl-PL"/>
        </a:p>
      </dgm:t>
    </dgm:pt>
    <dgm:pt modelId="{C3186A01-51D9-4D15-96D1-FCA56F27F8C2}" type="sibTrans" cxnId="{91E47082-1DC1-4671-B53E-D25761B60BA0}">
      <dgm:prSet/>
      <dgm:spPr/>
      <dgm:t>
        <a:bodyPr/>
        <a:lstStyle/>
        <a:p>
          <a:endParaRPr lang="pl-PL"/>
        </a:p>
      </dgm:t>
    </dgm:pt>
    <dgm:pt modelId="{4D417BC9-CEFE-4211-A026-C9BE2189CB46}">
      <dgm:prSet/>
      <dgm:spPr/>
      <dgm:t>
        <a:bodyPr/>
        <a:lstStyle/>
        <a:p>
          <a:r>
            <a:rPr lang="pl-PL" dirty="0"/>
            <a:t>System realizacji jest dosyć skomplikowany:  pomimo rozpisania niemal każdej procedury, pojawiają się sytuacje problemowe, szczególnie na styku kompetencji poszczególnych komórek.</a:t>
          </a:r>
        </a:p>
      </dgm:t>
    </dgm:pt>
    <dgm:pt modelId="{CB7397A7-97CD-4E4C-BF49-75393E78962B}" type="parTrans" cxnId="{BA4710BF-853C-4D94-BE4F-73C12AB72937}">
      <dgm:prSet/>
      <dgm:spPr/>
      <dgm:t>
        <a:bodyPr/>
        <a:lstStyle/>
        <a:p>
          <a:endParaRPr lang="pl-PL"/>
        </a:p>
      </dgm:t>
    </dgm:pt>
    <dgm:pt modelId="{CA164013-5950-47DA-9924-0C1B50EF9FB3}" type="sibTrans" cxnId="{BA4710BF-853C-4D94-BE4F-73C12AB72937}">
      <dgm:prSet/>
      <dgm:spPr/>
      <dgm:t>
        <a:bodyPr/>
        <a:lstStyle/>
        <a:p>
          <a:endParaRPr lang="pl-PL"/>
        </a:p>
      </dgm:t>
    </dgm:pt>
    <dgm:pt modelId="{4E024F29-DF67-4D97-A292-FBBC4E49BD38}" type="pres">
      <dgm:prSet presAssocID="{0CA58A59-A042-4EBE-AB6E-E1C3CF51565A}" presName="Name0" presStyleCnt="0">
        <dgm:presLayoutVars>
          <dgm:chMax val="7"/>
          <dgm:chPref val="7"/>
          <dgm:dir/>
        </dgm:presLayoutVars>
      </dgm:prSet>
      <dgm:spPr/>
    </dgm:pt>
    <dgm:pt modelId="{C2A54BE5-0916-48CD-9C8D-DECEE7E72CAC}" type="pres">
      <dgm:prSet presAssocID="{0CA58A59-A042-4EBE-AB6E-E1C3CF51565A}" presName="Name1" presStyleCnt="0"/>
      <dgm:spPr/>
    </dgm:pt>
    <dgm:pt modelId="{FA9348CC-190A-46A6-95C3-628371FE7A7B}" type="pres">
      <dgm:prSet presAssocID="{0CA58A59-A042-4EBE-AB6E-E1C3CF51565A}" presName="cycle" presStyleCnt="0"/>
      <dgm:spPr/>
    </dgm:pt>
    <dgm:pt modelId="{00E3EF39-0058-4967-A09C-1A0BBF1324F7}" type="pres">
      <dgm:prSet presAssocID="{0CA58A59-A042-4EBE-AB6E-E1C3CF51565A}" presName="srcNode" presStyleLbl="node1" presStyleIdx="0" presStyleCnt="4"/>
      <dgm:spPr/>
    </dgm:pt>
    <dgm:pt modelId="{E383EB40-ABE6-4F1B-BA7F-CD1D5475C274}" type="pres">
      <dgm:prSet presAssocID="{0CA58A59-A042-4EBE-AB6E-E1C3CF51565A}" presName="conn" presStyleLbl="parChTrans1D2" presStyleIdx="0" presStyleCnt="1"/>
      <dgm:spPr/>
    </dgm:pt>
    <dgm:pt modelId="{A0A943BC-9165-4242-BF20-906F67616477}" type="pres">
      <dgm:prSet presAssocID="{0CA58A59-A042-4EBE-AB6E-E1C3CF51565A}" presName="extraNode" presStyleLbl="node1" presStyleIdx="0" presStyleCnt="4"/>
      <dgm:spPr/>
    </dgm:pt>
    <dgm:pt modelId="{582BF6C6-AA4F-4CEC-844B-BE0BFEBF93E1}" type="pres">
      <dgm:prSet presAssocID="{0CA58A59-A042-4EBE-AB6E-E1C3CF51565A}" presName="dstNode" presStyleLbl="node1" presStyleIdx="0" presStyleCnt="4"/>
      <dgm:spPr/>
    </dgm:pt>
    <dgm:pt modelId="{E4DC9F78-C2E2-4F4B-A6CE-E88CB2267D6F}" type="pres">
      <dgm:prSet presAssocID="{A88AB6F0-B8DE-45D4-B5B0-41180160B0D9}" presName="text_1" presStyleLbl="node1" presStyleIdx="0" presStyleCnt="4">
        <dgm:presLayoutVars>
          <dgm:bulletEnabled val="1"/>
        </dgm:presLayoutVars>
      </dgm:prSet>
      <dgm:spPr/>
    </dgm:pt>
    <dgm:pt modelId="{F8A660FA-64D8-42F9-830A-FC8010BAE59A}" type="pres">
      <dgm:prSet presAssocID="{A88AB6F0-B8DE-45D4-B5B0-41180160B0D9}" presName="accent_1" presStyleCnt="0"/>
      <dgm:spPr/>
    </dgm:pt>
    <dgm:pt modelId="{C49F62E4-BC33-42FF-A7B4-6DF51C09623E}" type="pres">
      <dgm:prSet presAssocID="{A88AB6F0-B8DE-45D4-B5B0-41180160B0D9}" presName="accentRepeatNode" presStyleLbl="solidFgAcc1" presStyleIdx="0" presStyleCnt="4"/>
      <dgm:spPr/>
    </dgm:pt>
    <dgm:pt modelId="{00310742-B1BE-478F-AEDF-D01C6C52CBFA}" type="pres">
      <dgm:prSet presAssocID="{4D417BC9-CEFE-4211-A026-C9BE2189CB46}" presName="text_2" presStyleLbl="node1" presStyleIdx="1" presStyleCnt="4">
        <dgm:presLayoutVars>
          <dgm:bulletEnabled val="1"/>
        </dgm:presLayoutVars>
      </dgm:prSet>
      <dgm:spPr/>
    </dgm:pt>
    <dgm:pt modelId="{F07FA6AF-937D-4076-9F0C-DEC3B76B9F5D}" type="pres">
      <dgm:prSet presAssocID="{4D417BC9-CEFE-4211-A026-C9BE2189CB46}" presName="accent_2" presStyleCnt="0"/>
      <dgm:spPr/>
    </dgm:pt>
    <dgm:pt modelId="{A59B2CCA-18C6-44EB-A217-89830EBEE317}" type="pres">
      <dgm:prSet presAssocID="{4D417BC9-CEFE-4211-A026-C9BE2189CB46}" presName="accentRepeatNode" presStyleLbl="solidFgAcc1" presStyleIdx="1" presStyleCnt="4"/>
      <dgm:spPr/>
    </dgm:pt>
    <dgm:pt modelId="{4C80614B-47CD-4303-AE89-02B35DC76B0C}" type="pres">
      <dgm:prSet presAssocID="{FE17DC3D-8FB4-417A-9B64-639D386A86ED}" presName="text_3" presStyleLbl="node1" presStyleIdx="2" presStyleCnt="4">
        <dgm:presLayoutVars>
          <dgm:bulletEnabled val="1"/>
        </dgm:presLayoutVars>
      </dgm:prSet>
      <dgm:spPr/>
    </dgm:pt>
    <dgm:pt modelId="{2F73BA4B-A94D-4A7C-9A59-2D5BD115F05D}" type="pres">
      <dgm:prSet presAssocID="{FE17DC3D-8FB4-417A-9B64-639D386A86ED}" presName="accent_3" presStyleCnt="0"/>
      <dgm:spPr/>
    </dgm:pt>
    <dgm:pt modelId="{D4B42F8E-6D6E-4799-ACC3-D1FBA6BB6743}" type="pres">
      <dgm:prSet presAssocID="{FE17DC3D-8FB4-417A-9B64-639D386A86ED}" presName="accentRepeatNode" presStyleLbl="solidFgAcc1" presStyleIdx="2" presStyleCnt="4"/>
      <dgm:spPr/>
    </dgm:pt>
    <dgm:pt modelId="{7D103940-2031-476C-B331-FD220BF3798C}" type="pres">
      <dgm:prSet presAssocID="{A06DEB0B-3E00-4365-98FB-27F1080481B5}" presName="text_4" presStyleLbl="node1" presStyleIdx="3" presStyleCnt="4">
        <dgm:presLayoutVars>
          <dgm:bulletEnabled val="1"/>
        </dgm:presLayoutVars>
      </dgm:prSet>
      <dgm:spPr/>
    </dgm:pt>
    <dgm:pt modelId="{71C5C43D-6966-467B-8AF5-40C7D78244C0}" type="pres">
      <dgm:prSet presAssocID="{A06DEB0B-3E00-4365-98FB-27F1080481B5}" presName="accent_4" presStyleCnt="0"/>
      <dgm:spPr/>
    </dgm:pt>
    <dgm:pt modelId="{1829708A-473C-4E89-B54E-EEE9D924A6C5}" type="pres">
      <dgm:prSet presAssocID="{A06DEB0B-3E00-4365-98FB-27F1080481B5}" presName="accentRepeatNode" presStyleLbl="solidFgAcc1" presStyleIdx="3" presStyleCnt="4"/>
      <dgm:spPr/>
    </dgm:pt>
  </dgm:ptLst>
  <dgm:cxnLst>
    <dgm:cxn modelId="{3FC5E820-006E-4826-9A26-58B651254D99}" srcId="{0CA58A59-A042-4EBE-AB6E-E1C3CF51565A}" destId="{FE17DC3D-8FB4-417A-9B64-639D386A86ED}" srcOrd="2" destOrd="0" parTransId="{A5D2CA37-C70D-44EF-96AF-08FB708BBFAB}" sibTransId="{A41FD976-22EB-4CAD-8322-D92D2444FF49}"/>
    <dgm:cxn modelId="{9AC4275D-1E5E-4FA5-A5F1-D8ADE2305554}" type="presOf" srcId="{E9C8EF5A-A134-40D5-9482-80127799E02E}" destId="{E383EB40-ABE6-4F1B-BA7F-CD1D5475C274}" srcOrd="0" destOrd="0" presId="urn:microsoft.com/office/officeart/2008/layout/VerticalCurvedList"/>
    <dgm:cxn modelId="{4BEBA670-6A71-4826-81D1-A9B9280889C6}" srcId="{0CA58A59-A042-4EBE-AB6E-E1C3CF51565A}" destId="{A88AB6F0-B8DE-45D4-B5B0-41180160B0D9}" srcOrd="0" destOrd="0" parTransId="{807B785E-5153-47F5-BBE4-50731758D7DC}" sibTransId="{E9C8EF5A-A134-40D5-9482-80127799E02E}"/>
    <dgm:cxn modelId="{91E47082-1DC1-4671-B53E-D25761B60BA0}" srcId="{0CA58A59-A042-4EBE-AB6E-E1C3CF51565A}" destId="{A06DEB0B-3E00-4365-98FB-27F1080481B5}" srcOrd="3" destOrd="0" parTransId="{E9F1317D-6031-408A-94B6-DAEF68C4DDFD}" sibTransId="{C3186A01-51D9-4D15-96D1-FCA56F27F8C2}"/>
    <dgm:cxn modelId="{14CD148D-E1E6-407E-9056-D4446FBCBCC2}" type="presOf" srcId="{0CA58A59-A042-4EBE-AB6E-E1C3CF51565A}" destId="{4E024F29-DF67-4D97-A292-FBBC4E49BD38}" srcOrd="0" destOrd="0" presId="urn:microsoft.com/office/officeart/2008/layout/VerticalCurvedList"/>
    <dgm:cxn modelId="{E8934F96-089D-4E4B-9639-C0322EE73AAA}" type="presOf" srcId="{4D417BC9-CEFE-4211-A026-C9BE2189CB46}" destId="{00310742-B1BE-478F-AEDF-D01C6C52CBFA}" srcOrd="0" destOrd="0" presId="urn:microsoft.com/office/officeart/2008/layout/VerticalCurvedList"/>
    <dgm:cxn modelId="{7B4B8BA0-586E-48E6-B7F1-75A0C0F8D498}" type="presOf" srcId="{A06DEB0B-3E00-4365-98FB-27F1080481B5}" destId="{7D103940-2031-476C-B331-FD220BF3798C}" srcOrd="0" destOrd="0" presId="urn:microsoft.com/office/officeart/2008/layout/VerticalCurvedList"/>
    <dgm:cxn modelId="{A44DA2A7-B73E-4717-9E26-F633C847F101}" type="presOf" srcId="{A88AB6F0-B8DE-45D4-B5B0-41180160B0D9}" destId="{E4DC9F78-C2E2-4F4B-A6CE-E88CB2267D6F}" srcOrd="0" destOrd="0" presId="urn:microsoft.com/office/officeart/2008/layout/VerticalCurvedList"/>
    <dgm:cxn modelId="{BA4710BF-853C-4D94-BE4F-73C12AB72937}" srcId="{0CA58A59-A042-4EBE-AB6E-E1C3CF51565A}" destId="{4D417BC9-CEFE-4211-A026-C9BE2189CB46}" srcOrd="1" destOrd="0" parTransId="{CB7397A7-97CD-4E4C-BF49-75393E78962B}" sibTransId="{CA164013-5950-47DA-9924-0C1B50EF9FB3}"/>
    <dgm:cxn modelId="{C1602AD0-8A8A-4D11-A9B2-4833E88EF7DF}" type="presOf" srcId="{FE17DC3D-8FB4-417A-9B64-639D386A86ED}" destId="{4C80614B-47CD-4303-AE89-02B35DC76B0C}" srcOrd="0" destOrd="0" presId="urn:microsoft.com/office/officeart/2008/layout/VerticalCurvedList"/>
    <dgm:cxn modelId="{9A7845F5-7952-42BE-9AB9-79FD849E57D4}" type="presParOf" srcId="{4E024F29-DF67-4D97-A292-FBBC4E49BD38}" destId="{C2A54BE5-0916-48CD-9C8D-DECEE7E72CAC}" srcOrd="0" destOrd="0" presId="urn:microsoft.com/office/officeart/2008/layout/VerticalCurvedList"/>
    <dgm:cxn modelId="{58265827-329A-43A8-9163-BCA4102968FB}" type="presParOf" srcId="{C2A54BE5-0916-48CD-9C8D-DECEE7E72CAC}" destId="{FA9348CC-190A-46A6-95C3-628371FE7A7B}" srcOrd="0" destOrd="0" presId="urn:microsoft.com/office/officeart/2008/layout/VerticalCurvedList"/>
    <dgm:cxn modelId="{72FD1394-6CFC-4443-A610-E18552B38E94}" type="presParOf" srcId="{FA9348CC-190A-46A6-95C3-628371FE7A7B}" destId="{00E3EF39-0058-4967-A09C-1A0BBF1324F7}" srcOrd="0" destOrd="0" presId="urn:microsoft.com/office/officeart/2008/layout/VerticalCurvedList"/>
    <dgm:cxn modelId="{ADFD3FAD-6B75-4E65-8F74-7B59F982BF74}" type="presParOf" srcId="{FA9348CC-190A-46A6-95C3-628371FE7A7B}" destId="{E383EB40-ABE6-4F1B-BA7F-CD1D5475C274}" srcOrd="1" destOrd="0" presId="urn:microsoft.com/office/officeart/2008/layout/VerticalCurvedList"/>
    <dgm:cxn modelId="{9A3C6F94-1A52-420F-9335-A95379AAC7BB}" type="presParOf" srcId="{FA9348CC-190A-46A6-95C3-628371FE7A7B}" destId="{A0A943BC-9165-4242-BF20-906F67616477}" srcOrd="2" destOrd="0" presId="urn:microsoft.com/office/officeart/2008/layout/VerticalCurvedList"/>
    <dgm:cxn modelId="{9347D96C-C094-4276-B7AA-DD192440B1FF}" type="presParOf" srcId="{FA9348CC-190A-46A6-95C3-628371FE7A7B}" destId="{582BF6C6-AA4F-4CEC-844B-BE0BFEBF93E1}" srcOrd="3" destOrd="0" presId="urn:microsoft.com/office/officeart/2008/layout/VerticalCurvedList"/>
    <dgm:cxn modelId="{C0F5DEEF-7906-4BDF-B3A8-06DBBED0CCB5}" type="presParOf" srcId="{C2A54BE5-0916-48CD-9C8D-DECEE7E72CAC}" destId="{E4DC9F78-C2E2-4F4B-A6CE-E88CB2267D6F}" srcOrd="1" destOrd="0" presId="urn:microsoft.com/office/officeart/2008/layout/VerticalCurvedList"/>
    <dgm:cxn modelId="{67F6DE0C-1D09-4A00-A337-88732C9804B5}" type="presParOf" srcId="{C2A54BE5-0916-48CD-9C8D-DECEE7E72CAC}" destId="{F8A660FA-64D8-42F9-830A-FC8010BAE59A}" srcOrd="2" destOrd="0" presId="urn:microsoft.com/office/officeart/2008/layout/VerticalCurvedList"/>
    <dgm:cxn modelId="{B2E17AF1-F139-465E-90BC-0AB60A805180}" type="presParOf" srcId="{F8A660FA-64D8-42F9-830A-FC8010BAE59A}" destId="{C49F62E4-BC33-42FF-A7B4-6DF51C09623E}" srcOrd="0" destOrd="0" presId="urn:microsoft.com/office/officeart/2008/layout/VerticalCurvedList"/>
    <dgm:cxn modelId="{017B4244-04FA-442B-974F-253191A3C9EF}" type="presParOf" srcId="{C2A54BE5-0916-48CD-9C8D-DECEE7E72CAC}" destId="{00310742-B1BE-478F-AEDF-D01C6C52CBFA}" srcOrd="3" destOrd="0" presId="urn:microsoft.com/office/officeart/2008/layout/VerticalCurvedList"/>
    <dgm:cxn modelId="{6ED4EE2C-C888-47C0-AB76-70628FA3CD72}" type="presParOf" srcId="{C2A54BE5-0916-48CD-9C8D-DECEE7E72CAC}" destId="{F07FA6AF-937D-4076-9F0C-DEC3B76B9F5D}" srcOrd="4" destOrd="0" presId="urn:microsoft.com/office/officeart/2008/layout/VerticalCurvedList"/>
    <dgm:cxn modelId="{B30F0420-CF16-4FBE-94FB-14058D96EB2A}" type="presParOf" srcId="{F07FA6AF-937D-4076-9F0C-DEC3B76B9F5D}" destId="{A59B2CCA-18C6-44EB-A217-89830EBEE317}" srcOrd="0" destOrd="0" presId="urn:microsoft.com/office/officeart/2008/layout/VerticalCurvedList"/>
    <dgm:cxn modelId="{E47F2BAD-B953-43A8-A3A1-8F8D86C37CE7}" type="presParOf" srcId="{C2A54BE5-0916-48CD-9C8D-DECEE7E72CAC}" destId="{4C80614B-47CD-4303-AE89-02B35DC76B0C}" srcOrd="5" destOrd="0" presId="urn:microsoft.com/office/officeart/2008/layout/VerticalCurvedList"/>
    <dgm:cxn modelId="{9BB71A31-2DFF-4F8F-8108-16BC9F5DB0B2}" type="presParOf" srcId="{C2A54BE5-0916-48CD-9C8D-DECEE7E72CAC}" destId="{2F73BA4B-A94D-4A7C-9A59-2D5BD115F05D}" srcOrd="6" destOrd="0" presId="urn:microsoft.com/office/officeart/2008/layout/VerticalCurvedList"/>
    <dgm:cxn modelId="{787D5C0F-1591-4ED8-9E44-C41677E327CE}" type="presParOf" srcId="{2F73BA4B-A94D-4A7C-9A59-2D5BD115F05D}" destId="{D4B42F8E-6D6E-4799-ACC3-D1FBA6BB6743}" srcOrd="0" destOrd="0" presId="urn:microsoft.com/office/officeart/2008/layout/VerticalCurvedList"/>
    <dgm:cxn modelId="{C4CB0685-5948-4DA8-9CB2-45DC8CA86124}" type="presParOf" srcId="{C2A54BE5-0916-48CD-9C8D-DECEE7E72CAC}" destId="{7D103940-2031-476C-B331-FD220BF3798C}" srcOrd="7" destOrd="0" presId="urn:microsoft.com/office/officeart/2008/layout/VerticalCurvedList"/>
    <dgm:cxn modelId="{B661A1F8-21F3-42F6-ADF8-2983BA0615AA}" type="presParOf" srcId="{C2A54BE5-0916-48CD-9C8D-DECEE7E72CAC}" destId="{71C5C43D-6966-467B-8AF5-40C7D78244C0}" srcOrd="8" destOrd="0" presId="urn:microsoft.com/office/officeart/2008/layout/VerticalCurvedList"/>
    <dgm:cxn modelId="{2EAE17B3-DE8B-43CB-99C9-6ECDB36C8956}" type="presParOf" srcId="{71C5C43D-6966-467B-8AF5-40C7D78244C0}" destId="{1829708A-473C-4E89-B54E-EEE9D924A6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D9C3C2-379C-404F-9CA7-90EF92A314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453CDAE-5B3F-4EBB-8A83-9642F3E65D93}">
      <dgm:prSet phldrT="[Tekst]" custT="1"/>
      <dgm:spPr>
        <a:solidFill>
          <a:srgbClr val="4B8E69"/>
        </a:solidFill>
      </dgm:spPr>
      <dgm:t>
        <a:bodyPr/>
        <a:lstStyle/>
        <a:p>
          <a:r>
            <a:rPr lang="pl-PL" sz="1800" dirty="0"/>
            <a:t>Nowości wprowadzone od perspektywy 2021-2027 oceniane przeważnie pozytywnie. </a:t>
          </a:r>
        </a:p>
      </dgm:t>
    </dgm:pt>
    <dgm:pt modelId="{C84B5846-FB29-4FFB-8F63-88951BCC23A6}" type="parTrans" cxnId="{4F11A884-2C4F-42D9-92BD-64EC2492AC76}">
      <dgm:prSet/>
      <dgm:spPr/>
      <dgm:t>
        <a:bodyPr/>
        <a:lstStyle/>
        <a:p>
          <a:endParaRPr lang="pl-PL" sz="1800"/>
        </a:p>
      </dgm:t>
    </dgm:pt>
    <dgm:pt modelId="{CC7FA8AC-B9EE-4BFB-BA98-FF6D1047967E}" type="sibTrans" cxnId="{4F11A884-2C4F-42D9-92BD-64EC2492AC76}">
      <dgm:prSet/>
      <dgm:spPr/>
      <dgm:t>
        <a:bodyPr/>
        <a:lstStyle/>
        <a:p>
          <a:endParaRPr lang="pl-PL" sz="1800"/>
        </a:p>
      </dgm:t>
    </dgm:pt>
    <dgm:pt modelId="{A84D7CA8-09EB-4A9B-AD84-41E07374D34C}">
      <dgm:prSet custT="1"/>
      <dgm:spPr>
        <a:solidFill>
          <a:srgbClr val="4B8E69"/>
        </a:solidFill>
      </dgm:spPr>
      <dgm:t>
        <a:bodyPr/>
        <a:lstStyle/>
        <a:p>
          <a:r>
            <a:rPr lang="pl-PL" sz="1800" dirty="0"/>
            <a:t>System także reaguje sprawnie na potrzeby zmian w projektach, zgłaszane przez beneficjentów. </a:t>
          </a:r>
        </a:p>
      </dgm:t>
    </dgm:pt>
    <dgm:pt modelId="{3FA51112-A09B-473D-A040-E543409ED7CD}" type="parTrans" cxnId="{0CC22394-ACAE-486B-A175-CE84A37D25D3}">
      <dgm:prSet/>
      <dgm:spPr/>
      <dgm:t>
        <a:bodyPr/>
        <a:lstStyle/>
        <a:p>
          <a:endParaRPr lang="pl-PL" sz="1800"/>
        </a:p>
      </dgm:t>
    </dgm:pt>
    <dgm:pt modelId="{31752277-41C5-49A7-B3AB-38F6D3BFE3FC}" type="sibTrans" cxnId="{0CC22394-ACAE-486B-A175-CE84A37D25D3}">
      <dgm:prSet/>
      <dgm:spPr/>
      <dgm:t>
        <a:bodyPr/>
        <a:lstStyle/>
        <a:p>
          <a:endParaRPr lang="pl-PL" sz="1800"/>
        </a:p>
      </dgm:t>
    </dgm:pt>
    <dgm:pt modelId="{7DE51D85-6918-4CE1-BDB9-69BEBB20F170}">
      <dgm:prSet phldrT="[Tekst]" custT="1"/>
      <dgm:spPr/>
      <dgm:t>
        <a:bodyPr/>
        <a:lstStyle/>
        <a:p>
          <a:r>
            <a:rPr lang="pl-PL" sz="1800" dirty="0"/>
            <a:t>Procedury przeważnie funkcjonowały sprawnie – propozycje zmian były przyjmowane i wdrażane, a proces aktualizacji przebiegał zgodnie z obowiązującym trybem.</a:t>
          </a:r>
        </a:p>
      </dgm:t>
    </dgm:pt>
    <dgm:pt modelId="{271C1CFF-083D-45D4-9B51-AB5982CC2B00}" type="parTrans" cxnId="{1A1D6088-33E2-410F-B61B-11DD94AAA02F}">
      <dgm:prSet/>
      <dgm:spPr/>
      <dgm:t>
        <a:bodyPr/>
        <a:lstStyle/>
        <a:p>
          <a:endParaRPr lang="pl-PL" sz="1800"/>
        </a:p>
      </dgm:t>
    </dgm:pt>
    <dgm:pt modelId="{A7811BBA-D31F-4AC1-BB10-DB220545C3D3}" type="sibTrans" cxnId="{1A1D6088-33E2-410F-B61B-11DD94AAA02F}">
      <dgm:prSet/>
      <dgm:spPr/>
      <dgm:t>
        <a:bodyPr/>
        <a:lstStyle/>
        <a:p>
          <a:endParaRPr lang="pl-PL" sz="1800"/>
        </a:p>
      </dgm:t>
    </dgm:pt>
    <dgm:pt modelId="{50CE7E12-8D8A-488C-B64D-6051A2C51BEF}">
      <dgm:prSet custT="1"/>
      <dgm:spPr/>
      <dgm:t>
        <a:bodyPr/>
        <a:lstStyle/>
        <a:p>
          <a:r>
            <a:rPr lang="pl-PL" sz="1800" dirty="0"/>
            <a:t>W ponad 60% przypadków wnioski beneficjentów o zmiany były akceptowane. Decyzje o aneksach podejmowane są z rozwagą, ale generalnie z większym zrozumieniem dla potrzeb beneficjentów niż w poprzedniej perspektywie. Wskazywano też, że praktyka aneksowania umów stała się bardziej przewidywalna, a komunikacja z beneficjentami – sprawniejsza.</a:t>
          </a:r>
        </a:p>
      </dgm:t>
    </dgm:pt>
    <dgm:pt modelId="{43328E23-CBB2-40E2-852E-996BA06550ED}" type="parTrans" cxnId="{7A784CBD-5EBC-4180-B8A5-2FCE9A2F9759}">
      <dgm:prSet/>
      <dgm:spPr/>
      <dgm:t>
        <a:bodyPr/>
        <a:lstStyle/>
        <a:p>
          <a:endParaRPr lang="pl-PL" sz="1800"/>
        </a:p>
      </dgm:t>
    </dgm:pt>
    <dgm:pt modelId="{06D0FDBD-B857-4E98-8FD9-F661FF75A2D4}" type="sibTrans" cxnId="{7A784CBD-5EBC-4180-B8A5-2FCE9A2F9759}">
      <dgm:prSet/>
      <dgm:spPr/>
      <dgm:t>
        <a:bodyPr/>
        <a:lstStyle/>
        <a:p>
          <a:endParaRPr lang="pl-PL" sz="1800"/>
        </a:p>
      </dgm:t>
    </dgm:pt>
    <dgm:pt modelId="{37731ABF-6ABA-4E8B-8A3E-CC3AFC5FCA68}">
      <dgm:prSet phldrT="[Tekst]" custT="1"/>
      <dgm:spPr>
        <a:solidFill>
          <a:srgbClr val="4B8E69"/>
        </a:solidFill>
      </dgm:spPr>
      <dgm:t>
        <a:bodyPr/>
        <a:lstStyle/>
        <a:p>
          <a:r>
            <a:rPr lang="pl-PL" sz="1800" dirty="0"/>
            <a:t>W badaniu ankietowym około 1/3 przedstawicieli IZ i IP wskazała, że w swojej pracy spotkała się z koniecznością wprowadzania zmian w dokumentach wdrożeniowych.</a:t>
          </a:r>
        </a:p>
      </dgm:t>
    </dgm:pt>
    <dgm:pt modelId="{9F303DDF-67B1-4910-A330-1901AA6B3CF0}" type="parTrans" cxnId="{D18BC906-8783-48D3-B6EC-FAE635F9A787}">
      <dgm:prSet/>
      <dgm:spPr/>
      <dgm:t>
        <a:bodyPr/>
        <a:lstStyle/>
        <a:p>
          <a:endParaRPr lang="pl-PL" sz="1800"/>
        </a:p>
      </dgm:t>
    </dgm:pt>
    <dgm:pt modelId="{F9EDB6A9-80A1-4E14-A2C1-E63449F227E5}" type="sibTrans" cxnId="{D18BC906-8783-48D3-B6EC-FAE635F9A787}">
      <dgm:prSet/>
      <dgm:spPr/>
      <dgm:t>
        <a:bodyPr/>
        <a:lstStyle/>
        <a:p>
          <a:endParaRPr lang="pl-PL" sz="1800"/>
        </a:p>
      </dgm:t>
    </dgm:pt>
    <dgm:pt modelId="{A59BAC04-D796-41FA-A8FF-2CC652B1B40A}">
      <dgm:prSet phldrT="[Tekst]" custT="1"/>
      <dgm:spPr/>
      <dgm:t>
        <a:bodyPr/>
        <a:lstStyle/>
        <a:p>
          <a:r>
            <a:rPr lang="pl-PL" sz="1800" dirty="0"/>
            <a:t>Dotyczy to m.in. ograniczania dokumentów papierowych na rzecz elektronicznych, analizy ryzyka jako elementu weryfikacji </a:t>
          </a:r>
          <a:r>
            <a:rPr lang="pl-PL" sz="1800" dirty="0" err="1"/>
            <a:t>WoP</a:t>
          </a:r>
          <a:r>
            <a:rPr lang="pl-PL" sz="1800" dirty="0"/>
            <a:t>, kontroli zamówień publicznych powiązanych z </a:t>
          </a:r>
          <a:r>
            <a:rPr lang="pl-PL" sz="1800" dirty="0" err="1"/>
            <a:t>WoP</a:t>
          </a:r>
          <a:r>
            <a:rPr lang="pl-PL" sz="1800" dirty="0"/>
            <a:t>, taryfikatora korekt, zmiany roli IP w polityce terytorialnej.</a:t>
          </a:r>
        </a:p>
      </dgm:t>
    </dgm:pt>
    <dgm:pt modelId="{45BE2F65-1E78-40A2-BEEB-CF4C769DE565}" type="parTrans" cxnId="{E7E8E9BD-0DF3-421C-9EEE-B7033FB5B854}">
      <dgm:prSet/>
      <dgm:spPr/>
      <dgm:t>
        <a:bodyPr/>
        <a:lstStyle/>
        <a:p>
          <a:endParaRPr lang="pl-PL" sz="1800"/>
        </a:p>
      </dgm:t>
    </dgm:pt>
    <dgm:pt modelId="{11BDE938-0253-4046-A6E3-D317FD2AA3E0}" type="sibTrans" cxnId="{E7E8E9BD-0DF3-421C-9EEE-B7033FB5B854}">
      <dgm:prSet/>
      <dgm:spPr/>
      <dgm:t>
        <a:bodyPr/>
        <a:lstStyle/>
        <a:p>
          <a:endParaRPr lang="pl-PL" sz="1800"/>
        </a:p>
      </dgm:t>
    </dgm:pt>
    <dgm:pt modelId="{BCDE4E6F-F6F8-45B7-8B75-F8AC938D340A}">
      <dgm:prSet phldrT="[Tekst]" custT="1"/>
      <dgm:spPr/>
      <dgm:t>
        <a:bodyPr/>
        <a:lstStyle/>
        <a:p>
          <a:r>
            <a:rPr lang="pl-PL" sz="1800" dirty="0"/>
            <a:t>Proces uzgodnień </a:t>
          </a:r>
          <a:r>
            <a:rPr lang="pl-PL" sz="1800" dirty="0" err="1"/>
            <a:t>międzydepartamentowych</a:t>
          </a:r>
          <a:r>
            <a:rPr lang="pl-PL" sz="1800" dirty="0"/>
            <a:t> sprawia, że zmiany o charakterze formalnym są wdrażane w sposób uporządkowany i transparentny. </a:t>
          </a:r>
        </a:p>
      </dgm:t>
    </dgm:pt>
    <dgm:pt modelId="{8E253AFA-B96F-49E5-A70E-46004CAA925A}" type="parTrans" cxnId="{A6F6A51E-8ADA-497C-A4CA-7E7B8270DB9A}">
      <dgm:prSet/>
      <dgm:spPr/>
      <dgm:t>
        <a:bodyPr/>
        <a:lstStyle/>
        <a:p>
          <a:endParaRPr lang="pl-PL"/>
        </a:p>
      </dgm:t>
    </dgm:pt>
    <dgm:pt modelId="{19085E2B-225C-4A36-A3BF-36140FD39A7F}" type="sibTrans" cxnId="{A6F6A51E-8ADA-497C-A4CA-7E7B8270DB9A}">
      <dgm:prSet/>
      <dgm:spPr/>
      <dgm:t>
        <a:bodyPr/>
        <a:lstStyle/>
        <a:p>
          <a:endParaRPr lang="pl-PL"/>
        </a:p>
      </dgm:t>
    </dgm:pt>
    <dgm:pt modelId="{753FE8E2-EE0D-4481-9566-2BCC6A9E9229}" type="pres">
      <dgm:prSet presAssocID="{AFD9C3C2-379C-404F-9CA7-90EF92A314E9}" presName="linear" presStyleCnt="0">
        <dgm:presLayoutVars>
          <dgm:animLvl val="lvl"/>
          <dgm:resizeHandles val="exact"/>
        </dgm:presLayoutVars>
      </dgm:prSet>
      <dgm:spPr/>
    </dgm:pt>
    <dgm:pt modelId="{F35E135E-D368-495C-9F64-5ABDD6D69D43}" type="pres">
      <dgm:prSet presAssocID="{F453CDAE-5B3F-4EBB-8A83-9642F3E65D9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29A37B-E874-4317-B3F4-35662881E088}" type="pres">
      <dgm:prSet presAssocID="{F453CDAE-5B3F-4EBB-8A83-9642F3E65D93}" presName="childText" presStyleLbl="revTx" presStyleIdx="0" presStyleCnt="3">
        <dgm:presLayoutVars>
          <dgm:bulletEnabled val="1"/>
        </dgm:presLayoutVars>
      </dgm:prSet>
      <dgm:spPr/>
    </dgm:pt>
    <dgm:pt modelId="{7733016E-039D-43B7-ACB9-AF304009F334}" type="pres">
      <dgm:prSet presAssocID="{37731ABF-6ABA-4E8B-8A3E-CC3AFC5FCA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4D1557-6E3D-41FB-B8DE-61A237BD70C5}" type="pres">
      <dgm:prSet presAssocID="{37731ABF-6ABA-4E8B-8A3E-CC3AFC5FCA68}" presName="childText" presStyleLbl="revTx" presStyleIdx="1" presStyleCnt="3">
        <dgm:presLayoutVars>
          <dgm:bulletEnabled val="1"/>
        </dgm:presLayoutVars>
      </dgm:prSet>
      <dgm:spPr/>
    </dgm:pt>
    <dgm:pt modelId="{E54461F9-7462-4B8B-9B59-5AFD0307FBBD}" type="pres">
      <dgm:prSet presAssocID="{A84D7CA8-09EB-4A9B-AD84-41E07374D34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4A0C956-C881-4F5D-9CC6-D5AA2284FDD3}" type="pres">
      <dgm:prSet presAssocID="{A84D7CA8-09EB-4A9B-AD84-41E07374D34C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2EFA6005-EB46-4357-BF93-07F53CDA555C}" type="presOf" srcId="{BCDE4E6F-F6F8-45B7-8B75-F8AC938D340A}" destId="{DA4D1557-6E3D-41FB-B8DE-61A237BD70C5}" srcOrd="0" destOrd="1" presId="urn:microsoft.com/office/officeart/2005/8/layout/vList2"/>
    <dgm:cxn modelId="{D18BC906-8783-48D3-B6EC-FAE635F9A787}" srcId="{AFD9C3C2-379C-404F-9CA7-90EF92A314E9}" destId="{37731ABF-6ABA-4E8B-8A3E-CC3AFC5FCA68}" srcOrd="1" destOrd="0" parTransId="{9F303DDF-67B1-4910-A330-1901AA6B3CF0}" sibTransId="{F9EDB6A9-80A1-4E14-A2C1-E63449F227E5}"/>
    <dgm:cxn modelId="{A6F6A51E-8ADA-497C-A4CA-7E7B8270DB9A}" srcId="{37731ABF-6ABA-4E8B-8A3E-CC3AFC5FCA68}" destId="{BCDE4E6F-F6F8-45B7-8B75-F8AC938D340A}" srcOrd="1" destOrd="0" parTransId="{8E253AFA-B96F-49E5-A70E-46004CAA925A}" sibTransId="{19085E2B-225C-4A36-A3BF-36140FD39A7F}"/>
    <dgm:cxn modelId="{5A468D30-86E9-4CE8-919A-C2E7BC33814F}" type="presOf" srcId="{50CE7E12-8D8A-488C-B64D-6051A2C51BEF}" destId="{24A0C956-C881-4F5D-9CC6-D5AA2284FDD3}" srcOrd="0" destOrd="0" presId="urn:microsoft.com/office/officeart/2005/8/layout/vList2"/>
    <dgm:cxn modelId="{460DE53B-F7F1-4EB5-895C-95AAA5ABD108}" type="presOf" srcId="{37731ABF-6ABA-4E8B-8A3E-CC3AFC5FCA68}" destId="{7733016E-039D-43B7-ACB9-AF304009F334}" srcOrd="0" destOrd="0" presId="urn:microsoft.com/office/officeart/2005/8/layout/vList2"/>
    <dgm:cxn modelId="{7D739E60-AC24-4460-BC2A-89F227780817}" type="presOf" srcId="{7DE51D85-6918-4CE1-BDB9-69BEBB20F170}" destId="{DA4D1557-6E3D-41FB-B8DE-61A237BD70C5}" srcOrd="0" destOrd="0" presId="urn:microsoft.com/office/officeart/2005/8/layout/vList2"/>
    <dgm:cxn modelId="{129D0674-D6FB-4AC9-9791-CD28EC3A11FB}" type="presOf" srcId="{A59BAC04-D796-41FA-A8FF-2CC652B1B40A}" destId="{7129A37B-E874-4317-B3F4-35662881E088}" srcOrd="0" destOrd="0" presId="urn:microsoft.com/office/officeart/2005/8/layout/vList2"/>
    <dgm:cxn modelId="{4F11A884-2C4F-42D9-92BD-64EC2492AC76}" srcId="{AFD9C3C2-379C-404F-9CA7-90EF92A314E9}" destId="{F453CDAE-5B3F-4EBB-8A83-9642F3E65D93}" srcOrd="0" destOrd="0" parTransId="{C84B5846-FB29-4FFB-8F63-88951BCC23A6}" sibTransId="{CC7FA8AC-B9EE-4BFB-BA98-FF6D1047967E}"/>
    <dgm:cxn modelId="{6DD41485-E8DB-454E-8F31-95AF8ADB8A6C}" type="presOf" srcId="{F453CDAE-5B3F-4EBB-8A83-9642F3E65D93}" destId="{F35E135E-D368-495C-9F64-5ABDD6D69D43}" srcOrd="0" destOrd="0" presId="urn:microsoft.com/office/officeart/2005/8/layout/vList2"/>
    <dgm:cxn modelId="{1A1D6088-33E2-410F-B61B-11DD94AAA02F}" srcId="{37731ABF-6ABA-4E8B-8A3E-CC3AFC5FCA68}" destId="{7DE51D85-6918-4CE1-BDB9-69BEBB20F170}" srcOrd="0" destOrd="0" parTransId="{271C1CFF-083D-45D4-9B51-AB5982CC2B00}" sibTransId="{A7811BBA-D31F-4AC1-BB10-DB220545C3D3}"/>
    <dgm:cxn modelId="{0CC22394-ACAE-486B-A175-CE84A37D25D3}" srcId="{AFD9C3C2-379C-404F-9CA7-90EF92A314E9}" destId="{A84D7CA8-09EB-4A9B-AD84-41E07374D34C}" srcOrd="2" destOrd="0" parTransId="{3FA51112-A09B-473D-A040-E543409ED7CD}" sibTransId="{31752277-41C5-49A7-B3AB-38F6D3BFE3FC}"/>
    <dgm:cxn modelId="{8182589A-A0BE-401A-909D-CE6E1D42E75E}" type="presOf" srcId="{AFD9C3C2-379C-404F-9CA7-90EF92A314E9}" destId="{753FE8E2-EE0D-4481-9566-2BCC6A9E9229}" srcOrd="0" destOrd="0" presId="urn:microsoft.com/office/officeart/2005/8/layout/vList2"/>
    <dgm:cxn modelId="{740DAAA9-4B9D-47DE-9D1F-0EE4BD2E1D75}" type="presOf" srcId="{A84D7CA8-09EB-4A9B-AD84-41E07374D34C}" destId="{E54461F9-7462-4B8B-9B59-5AFD0307FBBD}" srcOrd="0" destOrd="0" presId="urn:microsoft.com/office/officeart/2005/8/layout/vList2"/>
    <dgm:cxn modelId="{7A784CBD-5EBC-4180-B8A5-2FCE9A2F9759}" srcId="{A84D7CA8-09EB-4A9B-AD84-41E07374D34C}" destId="{50CE7E12-8D8A-488C-B64D-6051A2C51BEF}" srcOrd="0" destOrd="0" parTransId="{43328E23-CBB2-40E2-852E-996BA06550ED}" sibTransId="{06D0FDBD-B857-4E98-8FD9-F661FF75A2D4}"/>
    <dgm:cxn modelId="{E7E8E9BD-0DF3-421C-9EEE-B7033FB5B854}" srcId="{F453CDAE-5B3F-4EBB-8A83-9642F3E65D93}" destId="{A59BAC04-D796-41FA-A8FF-2CC652B1B40A}" srcOrd="0" destOrd="0" parTransId="{45BE2F65-1E78-40A2-BEEB-CF4C769DE565}" sibTransId="{11BDE938-0253-4046-A6E3-D317FD2AA3E0}"/>
    <dgm:cxn modelId="{F14E96B5-60C0-4CE2-9F62-799346E5A6B9}" type="presParOf" srcId="{753FE8E2-EE0D-4481-9566-2BCC6A9E9229}" destId="{F35E135E-D368-495C-9F64-5ABDD6D69D43}" srcOrd="0" destOrd="0" presId="urn:microsoft.com/office/officeart/2005/8/layout/vList2"/>
    <dgm:cxn modelId="{97B56A89-A22A-4253-9DBA-74B99DC8F668}" type="presParOf" srcId="{753FE8E2-EE0D-4481-9566-2BCC6A9E9229}" destId="{7129A37B-E874-4317-B3F4-35662881E088}" srcOrd="1" destOrd="0" presId="urn:microsoft.com/office/officeart/2005/8/layout/vList2"/>
    <dgm:cxn modelId="{E6880C18-B683-4B96-9061-DDB9A2206D08}" type="presParOf" srcId="{753FE8E2-EE0D-4481-9566-2BCC6A9E9229}" destId="{7733016E-039D-43B7-ACB9-AF304009F334}" srcOrd="2" destOrd="0" presId="urn:microsoft.com/office/officeart/2005/8/layout/vList2"/>
    <dgm:cxn modelId="{11FB9D1B-2079-4090-B8F8-C841DB023437}" type="presParOf" srcId="{753FE8E2-EE0D-4481-9566-2BCC6A9E9229}" destId="{DA4D1557-6E3D-41FB-B8DE-61A237BD70C5}" srcOrd="3" destOrd="0" presId="urn:microsoft.com/office/officeart/2005/8/layout/vList2"/>
    <dgm:cxn modelId="{5FCD4DB4-59F9-4E4B-AC11-F73F7BFE6F61}" type="presParOf" srcId="{753FE8E2-EE0D-4481-9566-2BCC6A9E9229}" destId="{E54461F9-7462-4B8B-9B59-5AFD0307FBBD}" srcOrd="4" destOrd="0" presId="urn:microsoft.com/office/officeart/2005/8/layout/vList2"/>
    <dgm:cxn modelId="{9DE40494-3A3C-45C0-9AF4-65A63305FFD0}" type="presParOf" srcId="{753FE8E2-EE0D-4481-9566-2BCC6A9E9229}" destId="{24A0C956-C881-4F5D-9CC6-D5AA2284FDD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A58A59-A042-4EBE-AB6E-E1C3CF51565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03800E34-D339-40CC-B5DE-457740E9D26D}">
      <dgm:prSet custT="1"/>
      <dgm:spPr>
        <a:solidFill>
          <a:srgbClr val="E5903C"/>
        </a:solidFill>
      </dgm:spPr>
      <dgm:t>
        <a:bodyPr/>
        <a:lstStyle/>
        <a:p>
          <a:pPr>
            <a:buNone/>
          </a:pPr>
          <a:r>
            <a:rPr lang="pl-PL" sz="1600" b="1" dirty="0"/>
            <a:t>Przeciążenie pracą wynikające z kumulacji naborów oraz presji terminowej</a:t>
          </a:r>
          <a:r>
            <a:rPr lang="pl-PL" sz="1600" dirty="0"/>
            <a:t>. C</a:t>
          </a:r>
          <a:r>
            <a:rPr lang="pl-PL" sz="1600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o trzeci pracownik czasami pracuje po godzinach, a ponad 40% bywa przeciążonych do tego stopnia, że nie mogą w terminie wykonywać powierzonych im zadań.</a:t>
          </a:r>
          <a:endParaRPr lang="pl-PL" sz="1600" dirty="0"/>
        </a:p>
      </dgm:t>
    </dgm:pt>
    <dgm:pt modelId="{4500568D-ECC7-4662-A367-1F1E11A20456}" type="parTrans" cxnId="{9743A85F-67E3-4B79-A296-368983A667FD}">
      <dgm:prSet/>
      <dgm:spPr/>
      <dgm:t>
        <a:bodyPr/>
        <a:lstStyle/>
        <a:p>
          <a:endParaRPr lang="pl-PL" sz="1600"/>
        </a:p>
      </dgm:t>
    </dgm:pt>
    <dgm:pt modelId="{649DA7D7-3FAD-4257-B827-62ABC600F977}" type="sibTrans" cxnId="{9743A85F-67E3-4B79-A296-368983A667FD}">
      <dgm:prSet/>
      <dgm:spPr/>
      <dgm:t>
        <a:bodyPr/>
        <a:lstStyle/>
        <a:p>
          <a:endParaRPr lang="pl-PL" sz="1600"/>
        </a:p>
      </dgm:t>
    </dgm:pt>
    <dgm:pt modelId="{26E986BA-BFC3-43F5-A26A-484F48587297}">
      <dgm:prSet custT="1"/>
      <dgm:spPr>
        <a:solidFill>
          <a:srgbClr val="E5903C"/>
        </a:solidFill>
      </dgm:spPr>
      <dgm:t>
        <a:bodyPr/>
        <a:lstStyle/>
        <a:p>
          <a:pPr>
            <a:buNone/>
          </a:pPr>
          <a:r>
            <a:rPr lang="pl-PL" sz="1600" b="1" dirty="0"/>
            <a:t>Niesatysfakcjonujące warunki lokalowe</a:t>
          </a:r>
          <a:r>
            <a:rPr lang="pl-PL" sz="1600" dirty="0"/>
            <a:t>, szczególnie w kwestii zaplecza socjalnego.</a:t>
          </a:r>
        </a:p>
      </dgm:t>
    </dgm:pt>
    <dgm:pt modelId="{E86A38C6-A12E-484E-A735-2EFFCBDA5CC1}" type="parTrans" cxnId="{15AD9228-277B-49EE-BF62-13DEED05B558}">
      <dgm:prSet/>
      <dgm:spPr/>
      <dgm:t>
        <a:bodyPr/>
        <a:lstStyle/>
        <a:p>
          <a:endParaRPr lang="pl-PL" sz="1600"/>
        </a:p>
      </dgm:t>
    </dgm:pt>
    <dgm:pt modelId="{9C1CD72A-5864-411B-A37B-76FC2F6833C3}" type="sibTrans" cxnId="{15AD9228-277B-49EE-BF62-13DEED05B558}">
      <dgm:prSet/>
      <dgm:spPr/>
      <dgm:t>
        <a:bodyPr/>
        <a:lstStyle/>
        <a:p>
          <a:endParaRPr lang="pl-PL" sz="1600"/>
        </a:p>
      </dgm:t>
    </dgm:pt>
    <dgm:pt modelId="{7E36BA7D-CFEF-451A-98AD-6000D022885E}">
      <dgm:prSet custT="1"/>
      <dgm:spPr>
        <a:solidFill>
          <a:srgbClr val="E5903C"/>
        </a:solidFill>
      </dgm:spPr>
      <dgm:t>
        <a:bodyPr/>
        <a:lstStyle/>
        <a:p>
          <a:pPr>
            <a:buNone/>
          </a:pPr>
          <a:r>
            <a:rPr lang="pl-PL" sz="1600" b="1" dirty="0"/>
            <a:t>Czasochłonną obsługę wniosku o szkolenia indywidualne.</a:t>
          </a:r>
          <a:r>
            <a:rPr lang="pl-PL" sz="1600" dirty="0"/>
            <a:t> Jednak w praktyce istnieje możliwość uzyskania finansowania specjalistycznych szkoleń o wartości nawet kilku tysięcy złotych, o ile ich potrzeba zostanie dobrze uzasadniona. </a:t>
          </a:r>
        </a:p>
      </dgm:t>
    </dgm:pt>
    <dgm:pt modelId="{76F2814B-4675-4A73-9BC1-6EDC86EB9DAC}" type="parTrans" cxnId="{3FD8D39D-A2C1-49B0-AD1A-6A97C60BA0DE}">
      <dgm:prSet/>
      <dgm:spPr/>
      <dgm:t>
        <a:bodyPr/>
        <a:lstStyle/>
        <a:p>
          <a:endParaRPr lang="pl-PL" sz="1600"/>
        </a:p>
      </dgm:t>
    </dgm:pt>
    <dgm:pt modelId="{3A330671-C8C4-4956-A5E4-8FDB1A5EF181}" type="sibTrans" cxnId="{3FD8D39D-A2C1-49B0-AD1A-6A97C60BA0DE}">
      <dgm:prSet/>
      <dgm:spPr/>
      <dgm:t>
        <a:bodyPr/>
        <a:lstStyle/>
        <a:p>
          <a:endParaRPr lang="pl-PL" sz="1600"/>
        </a:p>
      </dgm:t>
    </dgm:pt>
    <dgm:pt modelId="{0C1B736D-E065-4792-A406-007AEE578DC8}">
      <dgm:prSet custT="1"/>
      <dgm:spPr>
        <a:solidFill>
          <a:srgbClr val="E5903C"/>
        </a:solidFill>
      </dgm:spPr>
      <dgm:t>
        <a:bodyPr/>
        <a:lstStyle/>
        <a:p>
          <a:pPr>
            <a:buNone/>
          </a:pPr>
          <a:r>
            <a:rPr lang="pl-PL" sz="1600" b="1" dirty="0"/>
            <a:t>Potrzebę szkoleń z umiejętności miękkich </a:t>
          </a:r>
          <a:r>
            <a:rPr lang="pl-PL" sz="1600" dirty="0"/>
            <a:t>w tym pracy zespołowej i komunikacji.</a:t>
          </a:r>
        </a:p>
      </dgm:t>
    </dgm:pt>
    <dgm:pt modelId="{AA90ABFD-CAEF-4954-8333-5A161F78F01A}" type="parTrans" cxnId="{065D7CEE-AF19-4D4A-B061-C7A16E5380AF}">
      <dgm:prSet/>
      <dgm:spPr/>
      <dgm:t>
        <a:bodyPr/>
        <a:lstStyle/>
        <a:p>
          <a:endParaRPr lang="pl-PL" sz="1600"/>
        </a:p>
      </dgm:t>
    </dgm:pt>
    <dgm:pt modelId="{4D696FF0-079E-4A19-BE48-DB7EE891ED53}" type="sibTrans" cxnId="{065D7CEE-AF19-4D4A-B061-C7A16E5380AF}">
      <dgm:prSet/>
      <dgm:spPr/>
      <dgm:t>
        <a:bodyPr/>
        <a:lstStyle/>
        <a:p>
          <a:endParaRPr lang="pl-PL" sz="1600"/>
        </a:p>
      </dgm:t>
    </dgm:pt>
    <dgm:pt modelId="{73DA9A0F-D8B2-4ABE-81AD-5611E89D6177}">
      <dgm:prSet custT="1"/>
      <dgm:spPr>
        <a:solidFill>
          <a:srgbClr val="E5903C"/>
        </a:solidFill>
      </dgm:spPr>
      <dgm:t>
        <a:bodyPr/>
        <a:lstStyle/>
        <a:p>
          <a:pPr>
            <a:buNone/>
          </a:pPr>
          <a:r>
            <a:rPr lang="pl-PL" sz="1600" b="1" dirty="0"/>
            <a:t>Zagrożenie rotacją pracowników</a:t>
          </a:r>
          <a:r>
            <a:rPr lang="pl-PL" sz="1600" dirty="0"/>
            <a:t>. Już 36%</a:t>
          </a:r>
          <a:r>
            <a:rPr lang="pl-PL" sz="1600" b="1" dirty="0"/>
            <a:t> </a:t>
          </a:r>
          <a:r>
            <a:rPr lang="pl-PL" sz="1600" dirty="0"/>
            <a:t>pracowników IZ/IP często myśli o zmianie pracy.</a:t>
          </a:r>
          <a:r>
            <a:rPr lang="pl-PL" sz="1600" b="1" dirty="0"/>
            <a:t> </a:t>
          </a:r>
          <a:r>
            <a:rPr lang="pl-PL" sz="1600" dirty="0"/>
            <a:t>Przeważającą motywacją, jest motywacja finansowa.</a:t>
          </a:r>
        </a:p>
      </dgm:t>
    </dgm:pt>
    <dgm:pt modelId="{A9280E67-903B-4A19-A67E-F8C58FEA42B4}" type="parTrans" cxnId="{CC1AC3EF-820E-4F6B-8ECA-AC697539EF4C}">
      <dgm:prSet/>
      <dgm:spPr/>
      <dgm:t>
        <a:bodyPr/>
        <a:lstStyle/>
        <a:p>
          <a:endParaRPr lang="pl-PL" sz="1600"/>
        </a:p>
      </dgm:t>
    </dgm:pt>
    <dgm:pt modelId="{874D521D-A33A-474A-A047-B0ADDC90905A}" type="sibTrans" cxnId="{CC1AC3EF-820E-4F6B-8ECA-AC697539EF4C}">
      <dgm:prSet/>
      <dgm:spPr/>
      <dgm:t>
        <a:bodyPr/>
        <a:lstStyle/>
        <a:p>
          <a:endParaRPr lang="pl-PL" sz="1600"/>
        </a:p>
      </dgm:t>
    </dgm:pt>
    <dgm:pt modelId="{FED2A2AE-0282-4A48-8B75-C486A6994B93}" type="pres">
      <dgm:prSet presAssocID="{0CA58A59-A042-4EBE-AB6E-E1C3CF51565A}" presName="linear" presStyleCnt="0">
        <dgm:presLayoutVars>
          <dgm:animLvl val="lvl"/>
          <dgm:resizeHandles val="exact"/>
        </dgm:presLayoutVars>
      </dgm:prSet>
      <dgm:spPr/>
    </dgm:pt>
    <dgm:pt modelId="{84540B5B-7375-43D2-A063-08E542886A62}" type="pres">
      <dgm:prSet presAssocID="{03800E34-D339-40CC-B5DE-457740E9D26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175490-8B5B-43DD-B857-8FF119549CF5}" type="pres">
      <dgm:prSet presAssocID="{649DA7D7-3FAD-4257-B827-62ABC600F977}" presName="spacer" presStyleCnt="0"/>
      <dgm:spPr/>
    </dgm:pt>
    <dgm:pt modelId="{8E4D39FE-01FB-43F5-97BE-5BEA89D785C0}" type="pres">
      <dgm:prSet presAssocID="{73DA9A0F-D8B2-4ABE-81AD-5611E89D617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AE1A757-3EAB-4E2D-B00D-EDA9C209F312}" type="pres">
      <dgm:prSet presAssocID="{874D521D-A33A-474A-A047-B0ADDC90905A}" presName="spacer" presStyleCnt="0"/>
      <dgm:spPr/>
    </dgm:pt>
    <dgm:pt modelId="{25836041-D323-4F06-B095-0C40B96C7FFC}" type="pres">
      <dgm:prSet presAssocID="{7E36BA7D-CFEF-451A-98AD-6000D022885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1F0928D-EE2B-47C6-8F60-492CEF7E77AC}" type="pres">
      <dgm:prSet presAssocID="{3A330671-C8C4-4956-A5E4-8FDB1A5EF181}" presName="spacer" presStyleCnt="0"/>
      <dgm:spPr/>
    </dgm:pt>
    <dgm:pt modelId="{6E0E9D74-E2A0-4A97-B26B-E111D808CE17}" type="pres">
      <dgm:prSet presAssocID="{0C1B736D-E065-4792-A406-007AEE578DC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3C147A0-E09C-4BDE-9DDE-7C9E52A7A977}" type="pres">
      <dgm:prSet presAssocID="{4D696FF0-079E-4A19-BE48-DB7EE891ED53}" presName="spacer" presStyleCnt="0"/>
      <dgm:spPr/>
    </dgm:pt>
    <dgm:pt modelId="{6F3A3467-F186-4CFF-8995-0C65613CC965}" type="pres">
      <dgm:prSet presAssocID="{26E986BA-BFC3-43F5-A26A-484F4858729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CE7A41F-350B-48DB-8A1B-B26E111EAA8A}" type="presOf" srcId="{03800E34-D339-40CC-B5DE-457740E9D26D}" destId="{84540B5B-7375-43D2-A063-08E542886A62}" srcOrd="0" destOrd="0" presId="urn:microsoft.com/office/officeart/2005/8/layout/vList2"/>
    <dgm:cxn modelId="{0941F321-818E-46B9-ABEC-9B3670D66BBA}" type="presOf" srcId="{7E36BA7D-CFEF-451A-98AD-6000D022885E}" destId="{25836041-D323-4F06-B095-0C40B96C7FFC}" srcOrd="0" destOrd="0" presId="urn:microsoft.com/office/officeart/2005/8/layout/vList2"/>
    <dgm:cxn modelId="{15AD9228-277B-49EE-BF62-13DEED05B558}" srcId="{0CA58A59-A042-4EBE-AB6E-E1C3CF51565A}" destId="{26E986BA-BFC3-43F5-A26A-484F48587297}" srcOrd="4" destOrd="0" parTransId="{E86A38C6-A12E-484E-A735-2EFFCBDA5CC1}" sibTransId="{9C1CD72A-5864-411B-A37B-76FC2F6833C3}"/>
    <dgm:cxn modelId="{F3BE8D2B-AB90-4AB7-B25A-B743BE2FB1F5}" type="presOf" srcId="{0C1B736D-E065-4792-A406-007AEE578DC8}" destId="{6E0E9D74-E2A0-4A97-B26B-E111D808CE17}" srcOrd="0" destOrd="0" presId="urn:microsoft.com/office/officeart/2005/8/layout/vList2"/>
    <dgm:cxn modelId="{9743A85F-67E3-4B79-A296-368983A667FD}" srcId="{0CA58A59-A042-4EBE-AB6E-E1C3CF51565A}" destId="{03800E34-D339-40CC-B5DE-457740E9D26D}" srcOrd="0" destOrd="0" parTransId="{4500568D-ECC7-4662-A367-1F1E11A20456}" sibTransId="{649DA7D7-3FAD-4257-B827-62ABC600F977}"/>
    <dgm:cxn modelId="{9EC63A58-EB50-4872-B8B5-A4B0EE0E5F91}" type="presOf" srcId="{0CA58A59-A042-4EBE-AB6E-E1C3CF51565A}" destId="{FED2A2AE-0282-4A48-8B75-C486A6994B93}" srcOrd="0" destOrd="0" presId="urn:microsoft.com/office/officeart/2005/8/layout/vList2"/>
    <dgm:cxn modelId="{F2856389-EA8F-404A-B655-DF5ED4EFCFBF}" type="presOf" srcId="{26E986BA-BFC3-43F5-A26A-484F48587297}" destId="{6F3A3467-F186-4CFF-8995-0C65613CC965}" srcOrd="0" destOrd="0" presId="urn:microsoft.com/office/officeart/2005/8/layout/vList2"/>
    <dgm:cxn modelId="{E4342893-AEBB-46D7-B672-8D75F73DB25E}" type="presOf" srcId="{73DA9A0F-D8B2-4ABE-81AD-5611E89D6177}" destId="{8E4D39FE-01FB-43F5-97BE-5BEA89D785C0}" srcOrd="0" destOrd="0" presId="urn:microsoft.com/office/officeart/2005/8/layout/vList2"/>
    <dgm:cxn modelId="{3FD8D39D-A2C1-49B0-AD1A-6A97C60BA0DE}" srcId="{0CA58A59-A042-4EBE-AB6E-E1C3CF51565A}" destId="{7E36BA7D-CFEF-451A-98AD-6000D022885E}" srcOrd="2" destOrd="0" parTransId="{76F2814B-4675-4A73-9BC1-6EDC86EB9DAC}" sibTransId="{3A330671-C8C4-4956-A5E4-8FDB1A5EF181}"/>
    <dgm:cxn modelId="{065D7CEE-AF19-4D4A-B061-C7A16E5380AF}" srcId="{0CA58A59-A042-4EBE-AB6E-E1C3CF51565A}" destId="{0C1B736D-E065-4792-A406-007AEE578DC8}" srcOrd="3" destOrd="0" parTransId="{AA90ABFD-CAEF-4954-8333-5A161F78F01A}" sibTransId="{4D696FF0-079E-4A19-BE48-DB7EE891ED53}"/>
    <dgm:cxn modelId="{CC1AC3EF-820E-4F6B-8ECA-AC697539EF4C}" srcId="{0CA58A59-A042-4EBE-AB6E-E1C3CF51565A}" destId="{73DA9A0F-D8B2-4ABE-81AD-5611E89D6177}" srcOrd="1" destOrd="0" parTransId="{A9280E67-903B-4A19-A67E-F8C58FEA42B4}" sibTransId="{874D521D-A33A-474A-A047-B0ADDC90905A}"/>
    <dgm:cxn modelId="{285FC6C8-5F7A-489A-AC9E-511786A940D8}" type="presParOf" srcId="{FED2A2AE-0282-4A48-8B75-C486A6994B93}" destId="{84540B5B-7375-43D2-A063-08E542886A62}" srcOrd="0" destOrd="0" presId="urn:microsoft.com/office/officeart/2005/8/layout/vList2"/>
    <dgm:cxn modelId="{6EC95F14-47C4-4D7B-9D78-81C06CF24DB9}" type="presParOf" srcId="{FED2A2AE-0282-4A48-8B75-C486A6994B93}" destId="{58175490-8B5B-43DD-B857-8FF119549CF5}" srcOrd="1" destOrd="0" presId="urn:microsoft.com/office/officeart/2005/8/layout/vList2"/>
    <dgm:cxn modelId="{145E49E5-C787-4CB8-AF0A-2097987B5971}" type="presParOf" srcId="{FED2A2AE-0282-4A48-8B75-C486A6994B93}" destId="{8E4D39FE-01FB-43F5-97BE-5BEA89D785C0}" srcOrd="2" destOrd="0" presId="urn:microsoft.com/office/officeart/2005/8/layout/vList2"/>
    <dgm:cxn modelId="{3EA6CD9D-4F33-4464-AF04-10760DB63CD7}" type="presParOf" srcId="{FED2A2AE-0282-4A48-8B75-C486A6994B93}" destId="{7AE1A757-3EAB-4E2D-B00D-EDA9C209F312}" srcOrd="3" destOrd="0" presId="urn:microsoft.com/office/officeart/2005/8/layout/vList2"/>
    <dgm:cxn modelId="{1D3E94C3-C0FC-4FAA-BE51-AB53C098D6EA}" type="presParOf" srcId="{FED2A2AE-0282-4A48-8B75-C486A6994B93}" destId="{25836041-D323-4F06-B095-0C40B96C7FFC}" srcOrd="4" destOrd="0" presId="urn:microsoft.com/office/officeart/2005/8/layout/vList2"/>
    <dgm:cxn modelId="{6D4A4F6E-00D5-4916-AB2F-8CE98F457489}" type="presParOf" srcId="{FED2A2AE-0282-4A48-8B75-C486A6994B93}" destId="{31F0928D-EE2B-47C6-8F60-492CEF7E77AC}" srcOrd="5" destOrd="0" presId="urn:microsoft.com/office/officeart/2005/8/layout/vList2"/>
    <dgm:cxn modelId="{68E652E6-9B6B-48EA-AD3D-BCC22E49AAD7}" type="presParOf" srcId="{FED2A2AE-0282-4A48-8B75-C486A6994B93}" destId="{6E0E9D74-E2A0-4A97-B26B-E111D808CE17}" srcOrd="6" destOrd="0" presId="urn:microsoft.com/office/officeart/2005/8/layout/vList2"/>
    <dgm:cxn modelId="{81AB7D95-10D6-4F1F-A742-9ED08AD2263F}" type="presParOf" srcId="{FED2A2AE-0282-4A48-8B75-C486A6994B93}" destId="{63C147A0-E09C-4BDE-9DDE-7C9E52A7A977}" srcOrd="7" destOrd="0" presId="urn:microsoft.com/office/officeart/2005/8/layout/vList2"/>
    <dgm:cxn modelId="{C8BF76B5-B189-4913-874D-8DDB2271AD06}" type="presParOf" srcId="{FED2A2AE-0282-4A48-8B75-C486A6994B93}" destId="{6F3A3467-F186-4CFF-8995-0C65613CC965}" srcOrd="8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A58A59-A042-4EBE-AB6E-E1C3CF51565A}" type="doc">
      <dgm:prSet loTypeId="urn:microsoft.com/office/officeart/2005/8/layout/hProcess10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0E9D7FB6-8782-4DDD-93A6-5AFA05604EF1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pl-PL" sz="1600" b="1" dirty="0"/>
            <a:t>długi czas weryfikacji </a:t>
          </a:r>
          <a:r>
            <a:rPr lang="pl-PL" sz="1600" b="1" dirty="0" err="1"/>
            <a:t>WoP</a:t>
          </a:r>
          <a:r>
            <a:rPr lang="pl-PL" sz="1600" b="1" dirty="0"/>
            <a:t>, wynikający z kumulacji i równoległego prowadzenia kontroli zamówień; </a:t>
          </a:r>
        </a:p>
      </dgm:t>
    </dgm:pt>
    <dgm:pt modelId="{27C61D8A-C669-4C5F-836C-C852E03E8902}" type="parTrans" cxnId="{8B4B90A3-C542-49DB-9853-EF8D169EF9A7}">
      <dgm:prSet/>
      <dgm:spPr/>
      <dgm:t>
        <a:bodyPr/>
        <a:lstStyle/>
        <a:p>
          <a:endParaRPr lang="pl-PL" sz="1200"/>
        </a:p>
      </dgm:t>
    </dgm:pt>
    <dgm:pt modelId="{AB5AE902-4E72-49F1-8DF7-D2A0A14D348F}" type="sibTrans" cxnId="{8B4B90A3-C542-49DB-9853-EF8D169EF9A7}">
      <dgm:prSet custT="1"/>
      <dgm:spPr>
        <a:noFill/>
        <a:ln>
          <a:solidFill>
            <a:schemeClr val="bg1"/>
          </a:solidFill>
        </a:ln>
      </dgm:spPr>
      <dgm:t>
        <a:bodyPr/>
        <a:lstStyle/>
        <a:p>
          <a:endParaRPr lang="pl-PL" sz="1200"/>
        </a:p>
      </dgm:t>
    </dgm:pt>
    <dgm:pt modelId="{4C07818F-D911-4217-828E-3FAC7EAE2219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pl-PL" sz="1600" b="1" dirty="0"/>
            <a:t>brak kompletnych dokumentów ze strony beneficjentów;</a:t>
          </a:r>
        </a:p>
      </dgm:t>
    </dgm:pt>
    <dgm:pt modelId="{4680ECB5-35CD-4E83-B137-E7F3B889D896}" type="parTrans" cxnId="{94926AAA-1FEB-4D95-AEA3-1449A0888484}">
      <dgm:prSet/>
      <dgm:spPr/>
      <dgm:t>
        <a:bodyPr/>
        <a:lstStyle/>
        <a:p>
          <a:endParaRPr lang="pl-PL" sz="1200"/>
        </a:p>
      </dgm:t>
    </dgm:pt>
    <dgm:pt modelId="{AA138AAC-8BC8-4C84-99DF-676E7ECF1C45}" type="sibTrans" cxnId="{94926AAA-1FEB-4D95-AEA3-1449A0888484}">
      <dgm:prSet custT="1"/>
      <dgm:spPr>
        <a:noFill/>
        <a:ln>
          <a:solidFill>
            <a:schemeClr val="bg1"/>
          </a:solidFill>
        </a:ln>
      </dgm:spPr>
      <dgm:t>
        <a:bodyPr/>
        <a:lstStyle/>
        <a:p>
          <a:endParaRPr lang="pl-PL" sz="1200"/>
        </a:p>
      </dgm:t>
    </dgm:pt>
    <dgm:pt modelId="{95E814F5-8721-41E5-A7AC-6E04F386955B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pl-PL" sz="1600" b="1" dirty="0"/>
            <a:t>duża liczba uczestników i faktur w projektach EFS+;</a:t>
          </a:r>
        </a:p>
      </dgm:t>
    </dgm:pt>
    <dgm:pt modelId="{E5803237-97E2-4AB3-8235-F1001416866C}" type="parTrans" cxnId="{F98400D2-9141-44E0-96FB-410BE05498DB}">
      <dgm:prSet/>
      <dgm:spPr/>
      <dgm:t>
        <a:bodyPr/>
        <a:lstStyle/>
        <a:p>
          <a:endParaRPr lang="pl-PL" sz="1200"/>
        </a:p>
      </dgm:t>
    </dgm:pt>
    <dgm:pt modelId="{4CBF7997-F754-44E6-A9AB-F1D82E2D0B80}" type="sibTrans" cxnId="{F98400D2-9141-44E0-96FB-410BE05498DB}">
      <dgm:prSet custT="1"/>
      <dgm:spPr>
        <a:noFill/>
        <a:ln>
          <a:solidFill>
            <a:schemeClr val="bg1"/>
          </a:solidFill>
        </a:ln>
      </dgm:spPr>
      <dgm:t>
        <a:bodyPr/>
        <a:lstStyle/>
        <a:p>
          <a:endParaRPr lang="pl-PL" sz="1200"/>
        </a:p>
      </dgm:t>
    </dgm:pt>
    <dgm:pt modelId="{E6435DEA-626D-4A28-8D90-1F7B2484974C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pl-PL" sz="1600" b="1" dirty="0"/>
            <a:t>częste nakładanie się zadań związanych z rozliczaniem i wprowadzaniem zmian w projektach;</a:t>
          </a:r>
        </a:p>
      </dgm:t>
    </dgm:pt>
    <dgm:pt modelId="{EE5DD919-8D25-445D-A5FE-D0234675B391}" type="parTrans" cxnId="{76E447C6-6A06-489F-B444-8E0B73E38021}">
      <dgm:prSet/>
      <dgm:spPr/>
      <dgm:t>
        <a:bodyPr/>
        <a:lstStyle/>
        <a:p>
          <a:endParaRPr lang="pl-PL" sz="1200"/>
        </a:p>
      </dgm:t>
    </dgm:pt>
    <dgm:pt modelId="{429CAD95-6A7C-45A6-A3CE-461A05994430}" type="sibTrans" cxnId="{76E447C6-6A06-489F-B444-8E0B73E38021}">
      <dgm:prSet custT="1"/>
      <dgm:spPr>
        <a:noFill/>
        <a:ln>
          <a:solidFill>
            <a:schemeClr val="bg1"/>
          </a:solidFill>
        </a:ln>
      </dgm:spPr>
      <dgm:t>
        <a:bodyPr/>
        <a:lstStyle/>
        <a:p>
          <a:endParaRPr lang="pl-PL" sz="1200"/>
        </a:p>
      </dgm:t>
    </dgm:pt>
    <dgm:pt modelId="{6EB73BE3-518F-4289-A0C0-CA63D27FC780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pl-PL" sz="1600" b="1" dirty="0"/>
            <a:t>niska intuicyjność systemu CST2021. </a:t>
          </a:r>
        </a:p>
      </dgm:t>
    </dgm:pt>
    <dgm:pt modelId="{08DFE5F1-7708-4BD5-87C5-B827CDA6BF15}" type="parTrans" cxnId="{C66FE77B-A8DC-4A1C-BEEF-6A66A27B0461}">
      <dgm:prSet/>
      <dgm:spPr/>
      <dgm:t>
        <a:bodyPr/>
        <a:lstStyle/>
        <a:p>
          <a:endParaRPr lang="pl-PL" sz="1200"/>
        </a:p>
      </dgm:t>
    </dgm:pt>
    <dgm:pt modelId="{5B94330A-29CB-447F-85AC-C517DE9E3B6D}" type="sibTrans" cxnId="{C66FE77B-A8DC-4A1C-BEEF-6A66A27B0461}">
      <dgm:prSet/>
      <dgm:spPr/>
      <dgm:t>
        <a:bodyPr/>
        <a:lstStyle/>
        <a:p>
          <a:endParaRPr lang="pl-PL" sz="1200"/>
        </a:p>
      </dgm:t>
    </dgm:pt>
    <dgm:pt modelId="{58DF503C-FD63-4891-8B48-E52E30CCC3A2}" type="pres">
      <dgm:prSet presAssocID="{0CA58A59-A042-4EBE-AB6E-E1C3CF51565A}" presName="Name0" presStyleCnt="0">
        <dgm:presLayoutVars>
          <dgm:dir/>
          <dgm:resizeHandles val="exact"/>
        </dgm:presLayoutVars>
      </dgm:prSet>
      <dgm:spPr/>
    </dgm:pt>
    <dgm:pt modelId="{687CEE74-3036-4575-918B-048E42871244}" type="pres">
      <dgm:prSet presAssocID="{0E9D7FB6-8782-4DDD-93A6-5AFA05604EF1}" presName="composite" presStyleCnt="0"/>
      <dgm:spPr/>
    </dgm:pt>
    <dgm:pt modelId="{0810FCBA-30F1-4141-8630-0EA14A626A43}" type="pres">
      <dgm:prSet presAssocID="{0E9D7FB6-8782-4DDD-93A6-5AFA05604EF1}" presName="imagSh" presStyleLbl="bgImgPlace1" presStyleIdx="0" presStyleCnt="5" custScaleX="216234" custScaleY="203278" custLinFactNeighborX="9808" custLinFactNeighborY="-4982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Stoper"/>
        </a:ext>
      </dgm:extLst>
    </dgm:pt>
    <dgm:pt modelId="{F2FE3211-4E64-4E55-A01E-5C9287BFE39D}" type="pres">
      <dgm:prSet presAssocID="{0E9D7FB6-8782-4DDD-93A6-5AFA05604EF1}" presName="txNode" presStyleLbl="node1" presStyleIdx="0" presStyleCnt="5" custScaleX="408281" custLinFactY="46462" custLinFactNeighborX="160" custLinFactNeighborY="100000">
        <dgm:presLayoutVars>
          <dgm:bulletEnabled val="1"/>
        </dgm:presLayoutVars>
      </dgm:prSet>
      <dgm:spPr/>
    </dgm:pt>
    <dgm:pt modelId="{A8F63382-57A1-4502-A3AD-3762B017AAD5}" type="pres">
      <dgm:prSet presAssocID="{AB5AE902-4E72-49F1-8DF7-D2A0A14D348F}" presName="sibTrans" presStyleLbl="sibTrans2D1" presStyleIdx="0" presStyleCnt="4"/>
      <dgm:spPr/>
    </dgm:pt>
    <dgm:pt modelId="{A442E8AF-0426-41E4-A591-B2501BCD2B9A}" type="pres">
      <dgm:prSet presAssocID="{AB5AE902-4E72-49F1-8DF7-D2A0A14D348F}" presName="connTx" presStyleLbl="sibTrans2D1" presStyleIdx="0" presStyleCnt="4"/>
      <dgm:spPr/>
    </dgm:pt>
    <dgm:pt modelId="{68E76184-5F80-466E-844B-86B81CA2A630}" type="pres">
      <dgm:prSet presAssocID="{4C07818F-D911-4217-828E-3FAC7EAE2219}" presName="composite" presStyleCnt="0"/>
      <dgm:spPr/>
    </dgm:pt>
    <dgm:pt modelId="{67B5CCFC-3E58-4063-95CC-047AAAD7E203}" type="pres">
      <dgm:prSet presAssocID="{4C07818F-D911-4217-828E-3FAC7EAE2219}" presName="imagSh" presStyleLbl="bgImgPlace1" presStyleIdx="1" presStyleCnt="5" custScaleX="216234" custScaleY="203278" custLinFactNeighborX="9808" custLinFactNeighborY="-4982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Otwarty folder"/>
        </a:ext>
      </dgm:extLst>
    </dgm:pt>
    <dgm:pt modelId="{340FC4FF-DF1D-48FA-AEB3-B166AC5B5662}" type="pres">
      <dgm:prSet presAssocID="{4C07818F-D911-4217-828E-3FAC7EAE2219}" presName="txNode" presStyleLbl="node1" presStyleIdx="1" presStyleCnt="5" custScaleX="325066" custLinFactY="46462" custLinFactNeighborX="160" custLinFactNeighborY="100000">
        <dgm:presLayoutVars>
          <dgm:bulletEnabled val="1"/>
        </dgm:presLayoutVars>
      </dgm:prSet>
      <dgm:spPr/>
    </dgm:pt>
    <dgm:pt modelId="{7974C5B0-4CBA-47FF-80B5-64096AF19E55}" type="pres">
      <dgm:prSet presAssocID="{AA138AAC-8BC8-4C84-99DF-676E7ECF1C45}" presName="sibTrans" presStyleLbl="sibTrans2D1" presStyleIdx="1" presStyleCnt="4"/>
      <dgm:spPr/>
    </dgm:pt>
    <dgm:pt modelId="{827E09D9-A661-4798-984F-3120729FE3D9}" type="pres">
      <dgm:prSet presAssocID="{AA138AAC-8BC8-4C84-99DF-676E7ECF1C45}" presName="connTx" presStyleLbl="sibTrans2D1" presStyleIdx="1" presStyleCnt="4"/>
      <dgm:spPr/>
    </dgm:pt>
    <dgm:pt modelId="{5940993E-A747-480F-ABA2-42ACA9CE0294}" type="pres">
      <dgm:prSet presAssocID="{95E814F5-8721-41E5-A7AC-6E04F386955B}" presName="composite" presStyleCnt="0"/>
      <dgm:spPr/>
    </dgm:pt>
    <dgm:pt modelId="{EE9F2D42-61B5-49E6-838E-4C0711FAB264}" type="pres">
      <dgm:prSet presAssocID="{95E814F5-8721-41E5-A7AC-6E04F386955B}" presName="imagSh" presStyleLbl="bgImgPlace1" presStyleIdx="2" presStyleCnt="5" custScaleX="216234" custScaleY="203278" custLinFactNeighborX="9808" custLinFactNeighborY="-4982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Lista kontrolna"/>
        </a:ext>
      </dgm:extLst>
    </dgm:pt>
    <dgm:pt modelId="{BD0EA731-E938-46C5-8541-DB2C830F4707}" type="pres">
      <dgm:prSet presAssocID="{95E814F5-8721-41E5-A7AC-6E04F386955B}" presName="txNode" presStyleLbl="node1" presStyleIdx="2" presStyleCnt="5" custScaleX="325066" custLinFactY="46462" custLinFactNeighborX="160" custLinFactNeighborY="100000">
        <dgm:presLayoutVars>
          <dgm:bulletEnabled val="1"/>
        </dgm:presLayoutVars>
      </dgm:prSet>
      <dgm:spPr/>
    </dgm:pt>
    <dgm:pt modelId="{EF259C0D-0A72-4431-A46B-4C3DA2D7C9E7}" type="pres">
      <dgm:prSet presAssocID="{4CBF7997-F754-44E6-A9AB-F1D82E2D0B80}" presName="sibTrans" presStyleLbl="sibTrans2D1" presStyleIdx="2" presStyleCnt="4"/>
      <dgm:spPr/>
    </dgm:pt>
    <dgm:pt modelId="{0FA27D70-66E5-4487-AB6B-27FB9849EE8B}" type="pres">
      <dgm:prSet presAssocID="{4CBF7997-F754-44E6-A9AB-F1D82E2D0B80}" presName="connTx" presStyleLbl="sibTrans2D1" presStyleIdx="2" presStyleCnt="4"/>
      <dgm:spPr/>
    </dgm:pt>
    <dgm:pt modelId="{65C7261A-AB15-469D-AA18-6E439D451A33}" type="pres">
      <dgm:prSet presAssocID="{E6435DEA-626D-4A28-8D90-1F7B2484974C}" presName="composite" presStyleCnt="0"/>
      <dgm:spPr/>
    </dgm:pt>
    <dgm:pt modelId="{208406E6-7479-478C-8F70-8A11C3091D24}" type="pres">
      <dgm:prSet presAssocID="{E6435DEA-626D-4A28-8D90-1F7B2484974C}" presName="imagSh" presStyleLbl="bgImgPlace1" presStyleIdx="3" presStyleCnt="5" custScaleX="216234" custScaleY="203278" custLinFactNeighborX="9808" custLinFactNeighborY="-49822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Transfer"/>
        </a:ext>
      </dgm:extLst>
    </dgm:pt>
    <dgm:pt modelId="{745B5CC0-EDE7-460C-9C16-C8E8FFC30557}" type="pres">
      <dgm:prSet presAssocID="{E6435DEA-626D-4A28-8D90-1F7B2484974C}" presName="txNode" presStyleLbl="node1" presStyleIdx="3" presStyleCnt="5" custScaleX="422512" custLinFactY="46462" custLinFactNeighborX="160" custLinFactNeighborY="100000">
        <dgm:presLayoutVars>
          <dgm:bulletEnabled val="1"/>
        </dgm:presLayoutVars>
      </dgm:prSet>
      <dgm:spPr/>
    </dgm:pt>
    <dgm:pt modelId="{ED5D0308-84EE-4682-B8C6-B224AA4A958D}" type="pres">
      <dgm:prSet presAssocID="{429CAD95-6A7C-45A6-A3CE-461A05994430}" presName="sibTrans" presStyleLbl="sibTrans2D1" presStyleIdx="3" presStyleCnt="4"/>
      <dgm:spPr/>
    </dgm:pt>
    <dgm:pt modelId="{E7585818-3378-4BDA-A0F4-15A49D000E72}" type="pres">
      <dgm:prSet presAssocID="{429CAD95-6A7C-45A6-A3CE-461A05994430}" presName="connTx" presStyleLbl="sibTrans2D1" presStyleIdx="3" presStyleCnt="4"/>
      <dgm:spPr/>
    </dgm:pt>
    <dgm:pt modelId="{71B617BF-C1B0-4E89-967A-D4929150BFF6}" type="pres">
      <dgm:prSet presAssocID="{6EB73BE3-518F-4289-A0C0-CA63D27FC780}" presName="composite" presStyleCnt="0"/>
      <dgm:spPr/>
    </dgm:pt>
    <dgm:pt modelId="{E0510AAE-D482-4C73-801C-47501448B558}" type="pres">
      <dgm:prSet presAssocID="{6EB73BE3-518F-4289-A0C0-CA63D27FC780}" presName="imagSh" presStyleLbl="bgImgPlace1" presStyleIdx="4" presStyleCnt="5" custScaleX="216234" custScaleY="203278" custLinFactNeighborX="9808" custLinFactNeighborY="-49822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F9C97B3D-D128-40BD-BE0B-5A2642D0AA68}" type="pres">
      <dgm:prSet presAssocID="{6EB73BE3-518F-4289-A0C0-CA63D27FC780}" presName="txNode" presStyleLbl="node1" presStyleIdx="4" presStyleCnt="5" custScaleX="325066" custLinFactY="46462" custLinFactNeighborX="-3551" custLinFactNeighborY="100000">
        <dgm:presLayoutVars>
          <dgm:bulletEnabled val="1"/>
        </dgm:presLayoutVars>
      </dgm:prSet>
      <dgm:spPr/>
    </dgm:pt>
  </dgm:ptLst>
  <dgm:cxnLst>
    <dgm:cxn modelId="{16E0C90B-E418-41DC-A7DE-0F989962E1F1}" type="presOf" srcId="{0CA58A59-A042-4EBE-AB6E-E1C3CF51565A}" destId="{58DF503C-FD63-4891-8B48-E52E30CCC3A2}" srcOrd="0" destOrd="0" presId="urn:microsoft.com/office/officeart/2005/8/layout/hProcess10"/>
    <dgm:cxn modelId="{FAB74916-97C2-4D0F-9C69-0C800A1FBBC5}" type="presOf" srcId="{E6435DEA-626D-4A28-8D90-1F7B2484974C}" destId="{745B5CC0-EDE7-460C-9C16-C8E8FFC30557}" srcOrd="0" destOrd="0" presId="urn:microsoft.com/office/officeart/2005/8/layout/hProcess10"/>
    <dgm:cxn modelId="{C040D631-56E8-460A-B65B-A92D3216FB73}" type="presOf" srcId="{4C07818F-D911-4217-828E-3FAC7EAE2219}" destId="{340FC4FF-DF1D-48FA-AEB3-B166AC5B5662}" srcOrd="0" destOrd="0" presId="urn:microsoft.com/office/officeart/2005/8/layout/hProcess10"/>
    <dgm:cxn modelId="{59567240-13EC-40C1-984C-206E1C5A2B82}" type="presOf" srcId="{0E9D7FB6-8782-4DDD-93A6-5AFA05604EF1}" destId="{F2FE3211-4E64-4E55-A01E-5C9287BFE39D}" srcOrd="0" destOrd="0" presId="urn:microsoft.com/office/officeart/2005/8/layout/hProcess10"/>
    <dgm:cxn modelId="{52AACC63-5703-471F-BE46-2EA1FC856A45}" type="presOf" srcId="{6EB73BE3-518F-4289-A0C0-CA63D27FC780}" destId="{F9C97B3D-D128-40BD-BE0B-5A2642D0AA68}" srcOrd="0" destOrd="0" presId="urn:microsoft.com/office/officeart/2005/8/layout/hProcess10"/>
    <dgm:cxn modelId="{5226406D-C30E-44B2-B778-C7FAF7363B2C}" type="presOf" srcId="{429CAD95-6A7C-45A6-A3CE-461A05994430}" destId="{E7585818-3378-4BDA-A0F4-15A49D000E72}" srcOrd="1" destOrd="0" presId="urn:microsoft.com/office/officeart/2005/8/layout/hProcess10"/>
    <dgm:cxn modelId="{1067066F-DB34-49D8-A920-2A4815B0AEB5}" type="presOf" srcId="{4CBF7997-F754-44E6-A9AB-F1D82E2D0B80}" destId="{0FA27D70-66E5-4487-AB6B-27FB9849EE8B}" srcOrd="1" destOrd="0" presId="urn:microsoft.com/office/officeart/2005/8/layout/hProcess10"/>
    <dgm:cxn modelId="{C66FE77B-A8DC-4A1C-BEEF-6A66A27B0461}" srcId="{0CA58A59-A042-4EBE-AB6E-E1C3CF51565A}" destId="{6EB73BE3-518F-4289-A0C0-CA63D27FC780}" srcOrd="4" destOrd="0" parTransId="{08DFE5F1-7708-4BD5-87C5-B827CDA6BF15}" sibTransId="{5B94330A-29CB-447F-85AC-C517DE9E3B6D}"/>
    <dgm:cxn modelId="{324A819B-4199-4405-8EBA-663299906815}" type="presOf" srcId="{95E814F5-8721-41E5-A7AC-6E04F386955B}" destId="{BD0EA731-E938-46C5-8541-DB2C830F4707}" srcOrd="0" destOrd="0" presId="urn:microsoft.com/office/officeart/2005/8/layout/hProcess10"/>
    <dgm:cxn modelId="{8B4B90A3-C542-49DB-9853-EF8D169EF9A7}" srcId="{0CA58A59-A042-4EBE-AB6E-E1C3CF51565A}" destId="{0E9D7FB6-8782-4DDD-93A6-5AFA05604EF1}" srcOrd="0" destOrd="0" parTransId="{27C61D8A-C669-4C5F-836C-C852E03E8902}" sibTransId="{AB5AE902-4E72-49F1-8DF7-D2A0A14D348F}"/>
    <dgm:cxn modelId="{94926AAA-1FEB-4D95-AEA3-1449A0888484}" srcId="{0CA58A59-A042-4EBE-AB6E-E1C3CF51565A}" destId="{4C07818F-D911-4217-828E-3FAC7EAE2219}" srcOrd="1" destOrd="0" parTransId="{4680ECB5-35CD-4E83-B137-E7F3B889D896}" sibTransId="{AA138AAC-8BC8-4C84-99DF-676E7ECF1C45}"/>
    <dgm:cxn modelId="{4CBC0CB5-6217-4FFB-991F-923673AD1362}" type="presOf" srcId="{4CBF7997-F754-44E6-A9AB-F1D82E2D0B80}" destId="{EF259C0D-0A72-4431-A46B-4C3DA2D7C9E7}" srcOrd="0" destOrd="0" presId="urn:microsoft.com/office/officeart/2005/8/layout/hProcess10"/>
    <dgm:cxn modelId="{76E447C6-6A06-489F-B444-8E0B73E38021}" srcId="{0CA58A59-A042-4EBE-AB6E-E1C3CF51565A}" destId="{E6435DEA-626D-4A28-8D90-1F7B2484974C}" srcOrd="3" destOrd="0" parTransId="{EE5DD919-8D25-445D-A5FE-D0234675B391}" sibTransId="{429CAD95-6A7C-45A6-A3CE-461A05994430}"/>
    <dgm:cxn modelId="{5450D6C6-FFAD-4288-8DE2-85406DD8439B}" type="presOf" srcId="{AB5AE902-4E72-49F1-8DF7-D2A0A14D348F}" destId="{A8F63382-57A1-4502-A3AD-3762B017AAD5}" srcOrd="0" destOrd="0" presId="urn:microsoft.com/office/officeart/2005/8/layout/hProcess10"/>
    <dgm:cxn modelId="{EC2042D1-2E3D-4B21-A53A-81FDC7FDB99F}" type="presOf" srcId="{AA138AAC-8BC8-4C84-99DF-676E7ECF1C45}" destId="{827E09D9-A661-4798-984F-3120729FE3D9}" srcOrd="1" destOrd="0" presId="urn:microsoft.com/office/officeart/2005/8/layout/hProcess10"/>
    <dgm:cxn modelId="{F98400D2-9141-44E0-96FB-410BE05498DB}" srcId="{0CA58A59-A042-4EBE-AB6E-E1C3CF51565A}" destId="{95E814F5-8721-41E5-A7AC-6E04F386955B}" srcOrd="2" destOrd="0" parTransId="{E5803237-97E2-4AB3-8235-F1001416866C}" sibTransId="{4CBF7997-F754-44E6-A9AB-F1D82E2D0B80}"/>
    <dgm:cxn modelId="{DE054BDB-690B-4796-98FC-C726ED9266F6}" type="presOf" srcId="{AA138AAC-8BC8-4C84-99DF-676E7ECF1C45}" destId="{7974C5B0-4CBA-47FF-80B5-64096AF19E55}" srcOrd="0" destOrd="0" presId="urn:microsoft.com/office/officeart/2005/8/layout/hProcess10"/>
    <dgm:cxn modelId="{FBF3F7E1-C569-45B6-805B-A1C708011FAB}" type="presOf" srcId="{429CAD95-6A7C-45A6-A3CE-461A05994430}" destId="{ED5D0308-84EE-4682-B8C6-B224AA4A958D}" srcOrd="0" destOrd="0" presId="urn:microsoft.com/office/officeart/2005/8/layout/hProcess10"/>
    <dgm:cxn modelId="{4D8854FC-0870-4D09-9F91-3FBD7A4E8002}" type="presOf" srcId="{AB5AE902-4E72-49F1-8DF7-D2A0A14D348F}" destId="{A442E8AF-0426-41E4-A591-B2501BCD2B9A}" srcOrd="1" destOrd="0" presId="urn:microsoft.com/office/officeart/2005/8/layout/hProcess10"/>
    <dgm:cxn modelId="{E019ECF4-7504-441D-A4D9-1904AC520410}" type="presParOf" srcId="{58DF503C-FD63-4891-8B48-E52E30CCC3A2}" destId="{687CEE74-3036-4575-918B-048E42871244}" srcOrd="0" destOrd="0" presId="urn:microsoft.com/office/officeart/2005/8/layout/hProcess10"/>
    <dgm:cxn modelId="{A31C0991-8FA0-479D-A49B-B73A4D265EEA}" type="presParOf" srcId="{687CEE74-3036-4575-918B-048E42871244}" destId="{0810FCBA-30F1-4141-8630-0EA14A626A43}" srcOrd="0" destOrd="0" presId="urn:microsoft.com/office/officeart/2005/8/layout/hProcess10"/>
    <dgm:cxn modelId="{F47452B7-A4E8-4F39-AA52-7A1232E8C3EE}" type="presParOf" srcId="{687CEE74-3036-4575-918B-048E42871244}" destId="{F2FE3211-4E64-4E55-A01E-5C9287BFE39D}" srcOrd="1" destOrd="0" presId="urn:microsoft.com/office/officeart/2005/8/layout/hProcess10"/>
    <dgm:cxn modelId="{855E5429-7BF9-4E90-BFF5-E69D720612C9}" type="presParOf" srcId="{58DF503C-FD63-4891-8B48-E52E30CCC3A2}" destId="{A8F63382-57A1-4502-A3AD-3762B017AAD5}" srcOrd="1" destOrd="0" presId="urn:microsoft.com/office/officeart/2005/8/layout/hProcess10"/>
    <dgm:cxn modelId="{2F8CC07C-FDE6-4795-81B1-A516BE393626}" type="presParOf" srcId="{A8F63382-57A1-4502-A3AD-3762B017AAD5}" destId="{A442E8AF-0426-41E4-A591-B2501BCD2B9A}" srcOrd="0" destOrd="0" presId="urn:microsoft.com/office/officeart/2005/8/layout/hProcess10"/>
    <dgm:cxn modelId="{BE417576-18E4-4A60-8C83-931C55E752FB}" type="presParOf" srcId="{58DF503C-FD63-4891-8B48-E52E30CCC3A2}" destId="{68E76184-5F80-466E-844B-86B81CA2A630}" srcOrd="2" destOrd="0" presId="urn:microsoft.com/office/officeart/2005/8/layout/hProcess10"/>
    <dgm:cxn modelId="{FE05648A-CEF3-4838-A9C7-02990CCEEEE6}" type="presParOf" srcId="{68E76184-5F80-466E-844B-86B81CA2A630}" destId="{67B5CCFC-3E58-4063-95CC-047AAAD7E203}" srcOrd="0" destOrd="0" presId="urn:microsoft.com/office/officeart/2005/8/layout/hProcess10"/>
    <dgm:cxn modelId="{5CE557B6-B667-46AE-A434-5EF7A288D533}" type="presParOf" srcId="{68E76184-5F80-466E-844B-86B81CA2A630}" destId="{340FC4FF-DF1D-48FA-AEB3-B166AC5B5662}" srcOrd="1" destOrd="0" presId="urn:microsoft.com/office/officeart/2005/8/layout/hProcess10"/>
    <dgm:cxn modelId="{15C2C54F-A0B8-4ABD-8C50-1700AAC17D6B}" type="presParOf" srcId="{58DF503C-FD63-4891-8B48-E52E30CCC3A2}" destId="{7974C5B0-4CBA-47FF-80B5-64096AF19E55}" srcOrd="3" destOrd="0" presId="urn:microsoft.com/office/officeart/2005/8/layout/hProcess10"/>
    <dgm:cxn modelId="{B88C2B3E-27CE-4651-9B8D-08511C8197AD}" type="presParOf" srcId="{7974C5B0-4CBA-47FF-80B5-64096AF19E55}" destId="{827E09D9-A661-4798-984F-3120729FE3D9}" srcOrd="0" destOrd="0" presId="urn:microsoft.com/office/officeart/2005/8/layout/hProcess10"/>
    <dgm:cxn modelId="{19E89DA5-9777-40E2-BBF2-885F8CD7539E}" type="presParOf" srcId="{58DF503C-FD63-4891-8B48-E52E30CCC3A2}" destId="{5940993E-A747-480F-ABA2-42ACA9CE0294}" srcOrd="4" destOrd="0" presId="urn:microsoft.com/office/officeart/2005/8/layout/hProcess10"/>
    <dgm:cxn modelId="{87FDC3A4-4746-4762-B869-90593CE5A512}" type="presParOf" srcId="{5940993E-A747-480F-ABA2-42ACA9CE0294}" destId="{EE9F2D42-61B5-49E6-838E-4C0711FAB264}" srcOrd="0" destOrd="0" presId="urn:microsoft.com/office/officeart/2005/8/layout/hProcess10"/>
    <dgm:cxn modelId="{196DA90D-000C-467D-BBD6-F27E6E7CBE8E}" type="presParOf" srcId="{5940993E-A747-480F-ABA2-42ACA9CE0294}" destId="{BD0EA731-E938-46C5-8541-DB2C830F4707}" srcOrd="1" destOrd="0" presId="urn:microsoft.com/office/officeart/2005/8/layout/hProcess10"/>
    <dgm:cxn modelId="{EA117E2D-A6A5-4DBF-B7FC-25C4E9BB3C2D}" type="presParOf" srcId="{58DF503C-FD63-4891-8B48-E52E30CCC3A2}" destId="{EF259C0D-0A72-4431-A46B-4C3DA2D7C9E7}" srcOrd="5" destOrd="0" presId="urn:microsoft.com/office/officeart/2005/8/layout/hProcess10"/>
    <dgm:cxn modelId="{75B2EB8F-7C2E-4350-A59D-544871780DAC}" type="presParOf" srcId="{EF259C0D-0A72-4431-A46B-4C3DA2D7C9E7}" destId="{0FA27D70-66E5-4487-AB6B-27FB9849EE8B}" srcOrd="0" destOrd="0" presId="urn:microsoft.com/office/officeart/2005/8/layout/hProcess10"/>
    <dgm:cxn modelId="{E6DB2503-8213-4190-8FD1-3343B07D9738}" type="presParOf" srcId="{58DF503C-FD63-4891-8B48-E52E30CCC3A2}" destId="{65C7261A-AB15-469D-AA18-6E439D451A33}" srcOrd="6" destOrd="0" presId="urn:microsoft.com/office/officeart/2005/8/layout/hProcess10"/>
    <dgm:cxn modelId="{CAE548C0-B4A7-4ED2-970E-4A1ADB8A13F9}" type="presParOf" srcId="{65C7261A-AB15-469D-AA18-6E439D451A33}" destId="{208406E6-7479-478C-8F70-8A11C3091D24}" srcOrd="0" destOrd="0" presId="urn:microsoft.com/office/officeart/2005/8/layout/hProcess10"/>
    <dgm:cxn modelId="{63B9EEC8-3B72-4E72-87F6-A74DD491AC06}" type="presParOf" srcId="{65C7261A-AB15-469D-AA18-6E439D451A33}" destId="{745B5CC0-EDE7-460C-9C16-C8E8FFC30557}" srcOrd="1" destOrd="0" presId="urn:microsoft.com/office/officeart/2005/8/layout/hProcess10"/>
    <dgm:cxn modelId="{AC8A8E4D-1004-48BC-93AD-E434EF6337C0}" type="presParOf" srcId="{58DF503C-FD63-4891-8B48-E52E30CCC3A2}" destId="{ED5D0308-84EE-4682-B8C6-B224AA4A958D}" srcOrd="7" destOrd="0" presId="urn:microsoft.com/office/officeart/2005/8/layout/hProcess10"/>
    <dgm:cxn modelId="{C2A32CCF-6846-4229-9EC4-EAF347334141}" type="presParOf" srcId="{ED5D0308-84EE-4682-B8C6-B224AA4A958D}" destId="{E7585818-3378-4BDA-A0F4-15A49D000E72}" srcOrd="0" destOrd="0" presId="urn:microsoft.com/office/officeart/2005/8/layout/hProcess10"/>
    <dgm:cxn modelId="{330B93B0-7F4A-4107-B8C5-6B0B1129B8E9}" type="presParOf" srcId="{58DF503C-FD63-4891-8B48-E52E30CCC3A2}" destId="{71B617BF-C1B0-4E89-967A-D4929150BFF6}" srcOrd="8" destOrd="0" presId="urn:microsoft.com/office/officeart/2005/8/layout/hProcess10"/>
    <dgm:cxn modelId="{C4317B4D-9014-498C-B957-A949772C2B3C}" type="presParOf" srcId="{71B617BF-C1B0-4E89-967A-D4929150BFF6}" destId="{E0510AAE-D482-4C73-801C-47501448B558}" srcOrd="0" destOrd="0" presId="urn:microsoft.com/office/officeart/2005/8/layout/hProcess10"/>
    <dgm:cxn modelId="{E7BA1D1C-14DE-4801-BED5-7BA4D7E9AE96}" type="presParOf" srcId="{71B617BF-C1B0-4E89-967A-D4929150BFF6}" destId="{F9C97B3D-D128-40BD-BE0B-5A2642D0AA68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BB5271-44BE-4216-9D55-A6EFADB01ABE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A61B24E-C96E-43D5-97F8-0D325EC8DCB2}">
      <dgm:prSet phldrT="[Tekst]"/>
      <dgm:spPr/>
      <dgm:t>
        <a:bodyPr/>
        <a:lstStyle/>
        <a:p>
          <a:r>
            <a:rPr lang="pl-PL" dirty="0"/>
            <a:t>Zarówno beneficjenci, jak i przedstawiciele instytucji wdrażających wskazywali na trudności w jednoznacznej interpretacji zasad horyzontalnych, zwłaszcza w zakresie zasady dostępności architektonicznej, cyfrowej i komunikacyjnej. </a:t>
          </a:r>
          <a:endParaRPr lang="pl-PL" b="1" dirty="0"/>
        </a:p>
      </dgm:t>
    </dgm:pt>
    <dgm:pt modelId="{C2DD017E-BB8D-493F-9E69-A2A5262E5245}" type="parTrans" cxnId="{3D5429DC-176C-4FC8-A7B8-022CFC0889B1}">
      <dgm:prSet/>
      <dgm:spPr/>
      <dgm:t>
        <a:bodyPr/>
        <a:lstStyle/>
        <a:p>
          <a:endParaRPr lang="pl-PL" b="1"/>
        </a:p>
      </dgm:t>
    </dgm:pt>
    <dgm:pt modelId="{8CB8D326-6D5D-44C5-8F3F-36D192522A81}" type="sibTrans" cxnId="{3D5429DC-176C-4FC8-A7B8-022CFC0889B1}">
      <dgm:prSet/>
      <dgm:spPr/>
      <dgm:t>
        <a:bodyPr/>
        <a:lstStyle/>
        <a:p>
          <a:endParaRPr lang="pl-PL" b="1"/>
        </a:p>
      </dgm:t>
    </dgm:pt>
    <dgm:pt modelId="{8E6CD267-24A3-49CF-811A-E95EA88F1BA1}" type="pres">
      <dgm:prSet presAssocID="{40BB5271-44BE-4216-9D55-A6EFADB01ABE}" presName="Name0" presStyleCnt="0">
        <dgm:presLayoutVars>
          <dgm:dir/>
          <dgm:animOne val="branch"/>
          <dgm:animLvl val="lvl"/>
        </dgm:presLayoutVars>
      </dgm:prSet>
      <dgm:spPr/>
    </dgm:pt>
    <dgm:pt modelId="{563F117F-9D8B-4746-8D81-91322216D65E}" type="pres">
      <dgm:prSet presAssocID="{2A61B24E-C96E-43D5-97F8-0D325EC8DCB2}" presName="chaos" presStyleCnt="0"/>
      <dgm:spPr/>
    </dgm:pt>
    <dgm:pt modelId="{24CC5BF3-2BB9-474C-991E-1E52F2342B2D}" type="pres">
      <dgm:prSet presAssocID="{2A61B24E-C96E-43D5-97F8-0D325EC8DCB2}" presName="parTx1" presStyleLbl="revTx" presStyleIdx="0" presStyleCnt="1" custScaleY="119379"/>
      <dgm:spPr/>
    </dgm:pt>
    <dgm:pt modelId="{E447D202-0D89-49A1-9D73-7D6556D65B47}" type="pres">
      <dgm:prSet presAssocID="{2A61B24E-C96E-43D5-97F8-0D325EC8DCB2}" presName="c1" presStyleLbl="node1" presStyleIdx="0" presStyleCnt="18"/>
      <dgm:spPr/>
    </dgm:pt>
    <dgm:pt modelId="{4B095836-194B-4D4F-A5C9-1EC070E18214}" type="pres">
      <dgm:prSet presAssocID="{2A61B24E-C96E-43D5-97F8-0D325EC8DCB2}" presName="c2" presStyleLbl="node1" presStyleIdx="1" presStyleCnt="18"/>
      <dgm:spPr/>
    </dgm:pt>
    <dgm:pt modelId="{952445EB-3C6B-41ED-AA10-8298D9438D9F}" type="pres">
      <dgm:prSet presAssocID="{2A61B24E-C96E-43D5-97F8-0D325EC8DCB2}" presName="c3" presStyleLbl="node1" presStyleIdx="2" presStyleCnt="18"/>
      <dgm:spPr/>
    </dgm:pt>
    <dgm:pt modelId="{C7ADBE46-A153-4033-947E-0FDF66BBCA21}" type="pres">
      <dgm:prSet presAssocID="{2A61B24E-C96E-43D5-97F8-0D325EC8DCB2}" presName="c4" presStyleLbl="node1" presStyleIdx="3" presStyleCnt="18"/>
      <dgm:spPr/>
    </dgm:pt>
    <dgm:pt modelId="{70CE4AAC-C823-4352-849C-893C29DC3ACE}" type="pres">
      <dgm:prSet presAssocID="{2A61B24E-C96E-43D5-97F8-0D325EC8DCB2}" presName="c5" presStyleLbl="node1" presStyleIdx="4" presStyleCnt="18"/>
      <dgm:spPr/>
    </dgm:pt>
    <dgm:pt modelId="{8F35C0A7-659B-4985-977C-9484E8733721}" type="pres">
      <dgm:prSet presAssocID="{2A61B24E-C96E-43D5-97F8-0D325EC8DCB2}" presName="c6" presStyleLbl="node1" presStyleIdx="5" presStyleCnt="18"/>
      <dgm:spPr/>
    </dgm:pt>
    <dgm:pt modelId="{B859310B-8FB0-4159-918A-A07A556FAA8A}" type="pres">
      <dgm:prSet presAssocID="{2A61B24E-C96E-43D5-97F8-0D325EC8DCB2}" presName="c7" presStyleLbl="node1" presStyleIdx="6" presStyleCnt="18"/>
      <dgm:spPr/>
    </dgm:pt>
    <dgm:pt modelId="{DDC93635-9B4E-47B7-8338-29D580D63B6C}" type="pres">
      <dgm:prSet presAssocID="{2A61B24E-C96E-43D5-97F8-0D325EC8DCB2}" presName="c8" presStyleLbl="node1" presStyleIdx="7" presStyleCnt="18"/>
      <dgm:spPr/>
    </dgm:pt>
    <dgm:pt modelId="{3C673A91-BE52-4027-BAEC-92CC255392E6}" type="pres">
      <dgm:prSet presAssocID="{2A61B24E-C96E-43D5-97F8-0D325EC8DCB2}" presName="c9" presStyleLbl="node1" presStyleIdx="8" presStyleCnt="18" custLinFactY="100000" custLinFactNeighborX="-38013" custLinFactNeighborY="157683"/>
      <dgm:spPr/>
    </dgm:pt>
    <dgm:pt modelId="{8D452152-E226-485F-A208-B6D1BB48E079}" type="pres">
      <dgm:prSet presAssocID="{2A61B24E-C96E-43D5-97F8-0D325EC8DCB2}" presName="c10" presStyleLbl="node1" presStyleIdx="9" presStyleCnt="18"/>
      <dgm:spPr>
        <a:solidFill>
          <a:srgbClr val="00B050"/>
        </a:solidFill>
      </dgm:spPr>
    </dgm:pt>
    <dgm:pt modelId="{3495CF60-AF21-448B-B6B5-8AF7B755E429}" type="pres">
      <dgm:prSet presAssocID="{2A61B24E-C96E-43D5-97F8-0D325EC8DCB2}" presName="c11" presStyleLbl="node1" presStyleIdx="10" presStyleCnt="18"/>
      <dgm:spPr/>
    </dgm:pt>
    <dgm:pt modelId="{9C94462E-4803-4C4C-AA22-C6C9906FE0FF}" type="pres">
      <dgm:prSet presAssocID="{2A61B24E-C96E-43D5-97F8-0D325EC8DCB2}" presName="c12" presStyleLbl="node1" presStyleIdx="11" presStyleCnt="18" custLinFactNeighborX="-29330" custLinFactNeighborY="7511"/>
      <dgm:spPr/>
    </dgm:pt>
    <dgm:pt modelId="{9D7BCBB5-9FAF-48B6-AE27-06B021A501B7}" type="pres">
      <dgm:prSet presAssocID="{2A61B24E-C96E-43D5-97F8-0D325EC8DCB2}" presName="c13" presStyleLbl="node1" presStyleIdx="12" presStyleCnt="18"/>
      <dgm:spPr/>
    </dgm:pt>
    <dgm:pt modelId="{4E39E3B1-C691-48C1-BF67-94645F67B18A}" type="pres">
      <dgm:prSet presAssocID="{2A61B24E-C96E-43D5-97F8-0D325EC8DCB2}" presName="c14" presStyleLbl="node1" presStyleIdx="13" presStyleCnt="18"/>
      <dgm:spPr/>
    </dgm:pt>
    <dgm:pt modelId="{41DDDF5F-83F4-45DD-B070-88D4B10F00FD}" type="pres">
      <dgm:prSet presAssocID="{2A61B24E-C96E-43D5-97F8-0D325EC8DCB2}" presName="c15" presStyleLbl="node1" presStyleIdx="14" presStyleCnt="18"/>
      <dgm:spPr/>
    </dgm:pt>
    <dgm:pt modelId="{94998D06-2083-40C7-B2BA-465AA73A6B72}" type="pres">
      <dgm:prSet presAssocID="{2A61B24E-C96E-43D5-97F8-0D325EC8DCB2}" presName="c16" presStyleLbl="node1" presStyleIdx="15" presStyleCnt="18"/>
      <dgm:spPr/>
    </dgm:pt>
    <dgm:pt modelId="{705163E7-B187-4956-BDF3-B4E3E8FA9C29}" type="pres">
      <dgm:prSet presAssocID="{2A61B24E-C96E-43D5-97F8-0D325EC8DCB2}" presName="c17" presStyleLbl="node1" presStyleIdx="16" presStyleCnt="18"/>
      <dgm:spPr/>
    </dgm:pt>
    <dgm:pt modelId="{1FDD5679-FA87-4B73-AFED-BF1185CA89A3}" type="pres">
      <dgm:prSet presAssocID="{2A61B24E-C96E-43D5-97F8-0D325EC8DCB2}" presName="c18" presStyleLbl="node1" presStyleIdx="17" presStyleCnt="18"/>
      <dgm:spPr/>
    </dgm:pt>
  </dgm:ptLst>
  <dgm:cxnLst>
    <dgm:cxn modelId="{CA8DE856-7E2F-4E67-A6F6-1D98DB6FE8AC}" type="presOf" srcId="{2A61B24E-C96E-43D5-97F8-0D325EC8DCB2}" destId="{24CC5BF3-2BB9-474C-991E-1E52F2342B2D}" srcOrd="0" destOrd="0" presId="urn:microsoft.com/office/officeart/2009/3/layout/RandomtoResultProcess"/>
    <dgm:cxn modelId="{BA13818C-D635-4448-8651-9369D8A6785C}" type="presOf" srcId="{40BB5271-44BE-4216-9D55-A6EFADB01ABE}" destId="{8E6CD267-24A3-49CF-811A-E95EA88F1BA1}" srcOrd="0" destOrd="0" presId="urn:microsoft.com/office/officeart/2009/3/layout/RandomtoResultProcess"/>
    <dgm:cxn modelId="{3D5429DC-176C-4FC8-A7B8-022CFC0889B1}" srcId="{40BB5271-44BE-4216-9D55-A6EFADB01ABE}" destId="{2A61B24E-C96E-43D5-97F8-0D325EC8DCB2}" srcOrd="0" destOrd="0" parTransId="{C2DD017E-BB8D-493F-9E69-A2A5262E5245}" sibTransId="{8CB8D326-6D5D-44C5-8F3F-36D192522A81}"/>
    <dgm:cxn modelId="{9F111922-B8F6-4515-94A1-3AF59B11D772}" type="presParOf" srcId="{8E6CD267-24A3-49CF-811A-E95EA88F1BA1}" destId="{563F117F-9D8B-4746-8D81-91322216D65E}" srcOrd="0" destOrd="0" presId="urn:microsoft.com/office/officeart/2009/3/layout/RandomtoResultProcess"/>
    <dgm:cxn modelId="{380B4B77-78FE-453A-A736-60A0EA19FA7C}" type="presParOf" srcId="{563F117F-9D8B-4746-8D81-91322216D65E}" destId="{24CC5BF3-2BB9-474C-991E-1E52F2342B2D}" srcOrd="0" destOrd="0" presId="urn:microsoft.com/office/officeart/2009/3/layout/RandomtoResultProcess"/>
    <dgm:cxn modelId="{8237340B-3B53-45D6-A077-C8899203B239}" type="presParOf" srcId="{563F117F-9D8B-4746-8D81-91322216D65E}" destId="{E447D202-0D89-49A1-9D73-7D6556D65B47}" srcOrd="1" destOrd="0" presId="urn:microsoft.com/office/officeart/2009/3/layout/RandomtoResultProcess"/>
    <dgm:cxn modelId="{28CB4C89-1CBD-4D4D-BC35-9ED174CEAA04}" type="presParOf" srcId="{563F117F-9D8B-4746-8D81-91322216D65E}" destId="{4B095836-194B-4D4F-A5C9-1EC070E18214}" srcOrd="2" destOrd="0" presId="urn:microsoft.com/office/officeart/2009/3/layout/RandomtoResultProcess"/>
    <dgm:cxn modelId="{BFE17FAA-033E-4CC7-BAAC-F90D21A139A3}" type="presParOf" srcId="{563F117F-9D8B-4746-8D81-91322216D65E}" destId="{952445EB-3C6B-41ED-AA10-8298D9438D9F}" srcOrd="3" destOrd="0" presId="urn:microsoft.com/office/officeart/2009/3/layout/RandomtoResultProcess"/>
    <dgm:cxn modelId="{4BBFC001-465C-4979-B990-CBC59B290BE1}" type="presParOf" srcId="{563F117F-9D8B-4746-8D81-91322216D65E}" destId="{C7ADBE46-A153-4033-947E-0FDF66BBCA21}" srcOrd="4" destOrd="0" presId="urn:microsoft.com/office/officeart/2009/3/layout/RandomtoResultProcess"/>
    <dgm:cxn modelId="{012437DD-C5E4-4191-8B12-6E59542C4B24}" type="presParOf" srcId="{563F117F-9D8B-4746-8D81-91322216D65E}" destId="{70CE4AAC-C823-4352-849C-893C29DC3ACE}" srcOrd="5" destOrd="0" presId="urn:microsoft.com/office/officeart/2009/3/layout/RandomtoResultProcess"/>
    <dgm:cxn modelId="{8DC8F564-17CE-496B-A04E-8CC71C0454B6}" type="presParOf" srcId="{563F117F-9D8B-4746-8D81-91322216D65E}" destId="{8F35C0A7-659B-4985-977C-9484E8733721}" srcOrd="6" destOrd="0" presId="urn:microsoft.com/office/officeart/2009/3/layout/RandomtoResultProcess"/>
    <dgm:cxn modelId="{9644FB67-22A5-4684-A09A-83862F9875F3}" type="presParOf" srcId="{563F117F-9D8B-4746-8D81-91322216D65E}" destId="{B859310B-8FB0-4159-918A-A07A556FAA8A}" srcOrd="7" destOrd="0" presId="urn:microsoft.com/office/officeart/2009/3/layout/RandomtoResultProcess"/>
    <dgm:cxn modelId="{DEA5A9E6-97F7-4BEC-9CBC-B6FA7C165393}" type="presParOf" srcId="{563F117F-9D8B-4746-8D81-91322216D65E}" destId="{DDC93635-9B4E-47B7-8338-29D580D63B6C}" srcOrd="8" destOrd="0" presId="urn:microsoft.com/office/officeart/2009/3/layout/RandomtoResultProcess"/>
    <dgm:cxn modelId="{8378F044-C77F-471D-B763-B7F05B5ACB04}" type="presParOf" srcId="{563F117F-9D8B-4746-8D81-91322216D65E}" destId="{3C673A91-BE52-4027-BAEC-92CC255392E6}" srcOrd="9" destOrd="0" presId="urn:microsoft.com/office/officeart/2009/3/layout/RandomtoResultProcess"/>
    <dgm:cxn modelId="{9B9209A0-65AA-4B4D-8D94-3C4C861BC51E}" type="presParOf" srcId="{563F117F-9D8B-4746-8D81-91322216D65E}" destId="{8D452152-E226-485F-A208-B6D1BB48E079}" srcOrd="10" destOrd="0" presId="urn:microsoft.com/office/officeart/2009/3/layout/RandomtoResultProcess"/>
    <dgm:cxn modelId="{409DDB3B-8333-48F2-AD20-748B5F6A785F}" type="presParOf" srcId="{563F117F-9D8B-4746-8D81-91322216D65E}" destId="{3495CF60-AF21-448B-B6B5-8AF7B755E429}" srcOrd="11" destOrd="0" presId="urn:microsoft.com/office/officeart/2009/3/layout/RandomtoResultProcess"/>
    <dgm:cxn modelId="{71C09742-F7FF-4687-8BCB-FEF0A16E4921}" type="presParOf" srcId="{563F117F-9D8B-4746-8D81-91322216D65E}" destId="{9C94462E-4803-4C4C-AA22-C6C9906FE0FF}" srcOrd="12" destOrd="0" presId="urn:microsoft.com/office/officeart/2009/3/layout/RandomtoResultProcess"/>
    <dgm:cxn modelId="{EE41EA55-AC0B-43DE-91EF-46FAC02ADCC8}" type="presParOf" srcId="{563F117F-9D8B-4746-8D81-91322216D65E}" destId="{9D7BCBB5-9FAF-48B6-AE27-06B021A501B7}" srcOrd="13" destOrd="0" presId="urn:microsoft.com/office/officeart/2009/3/layout/RandomtoResultProcess"/>
    <dgm:cxn modelId="{EDA83711-C210-4294-8EC3-B85A5470E6D9}" type="presParOf" srcId="{563F117F-9D8B-4746-8D81-91322216D65E}" destId="{4E39E3B1-C691-48C1-BF67-94645F67B18A}" srcOrd="14" destOrd="0" presId="urn:microsoft.com/office/officeart/2009/3/layout/RandomtoResultProcess"/>
    <dgm:cxn modelId="{C03D1844-C82A-4EFD-B574-83A738B374F8}" type="presParOf" srcId="{563F117F-9D8B-4746-8D81-91322216D65E}" destId="{41DDDF5F-83F4-45DD-B070-88D4B10F00FD}" srcOrd="15" destOrd="0" presId="urn:microsoft.com/office/officeart/2009/3/layout/RandomtoResultProcess"/>
    <dgm:cxn modelId="{8C503A67-9201-4502-B072-47103826F99F}" type="presParOf" srcId="{563F117F-9D8B-4746-8D81-91322216D65E}" destId="{94998D06-2083-40C7-B2BA-465AA73A6B72}" srcOrd="16" destOrd="0" presId="urn:microsoft.com/office/officeart/2009/3/layout/RandomtoResultProcess"/>
    <dgm:cxn modelId="{8FEE5953-EFB6-4F62-88E1-174A32F087B0}" type="presParOf" srcId="{563F117F-9D8B-4746-8D81-91322216D65E}" destId="{705163E7-B187-4956-BDF3-B4E3E8FA9C29}" srcOrd="17" destOrd="0" presId="urn:microsoft.com/office/officeart/2009/3/layout/RandomtoResultProcess"/>
    <dgm:cxn modelId="{C28D2C73-6368-4B07-A1BD-E268EA74F7AA}" type="presParOf" srcId="{563F117F-9D8B-4746-8D81-91322216D65E}" destId="{1FDD5679-FA87-4B73-AFED-BF1185CA89A3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E1A01AB-62F8-4499-997C-A6554AC57FD8}">
      <dgm:prSet/>
      <dgm:spPr/>
      <dgm:t>
        <a:bodyPr/>
        <a:lstStyle/>
        <a:p>
          <a:pPr algn="ctr">
            <a:buNone/>
          </a:pPr>
          <a:r>
            <a:rPr lang="pl-PL" b="1" dirty="0" err="1"/>
            <a:t>MFiPR</a:t>
          </a:r>
          <a:r>
            <a:rPr lang="pl-PL" b="1" dirty="0"/>
            <a:t> planuje </a:t>
          </a:r>
          <a:r>
            <a:rPr lang="pl-PL" dirty="0"/>
            <a:t>szkolenie dot. zasad horyzontalnych dla wszystkich IZ i IP programów regionalnych i krajowych. Po jego zakończeniu należy opracować zestaw ujednoliconych materiałów pomocniczych dotyczących stosowania zasad horyzontalnych, w tym zasady dostępności.</a:t>
          </a:r>
        </a:p>
      </dgm:t>
    </dgm:pt>
    <dgm:pt modelId="{28307B3B-0DFE-422B-9730-F153F641D876}" type="parTrans" cxnId="{9C4AD9CC-8D4D-4D14-A452-C2872E5EAC0C}">
      <dgm:prSet/>
      <dgm:spPr/>
      <dgm:t>
        <a:bodyPr/>
        <a:lstStyle/>
        <a:p>
          <a:endParaRPr lang="pl-PL"/>
        </a:p>
      </dgm:t>
    </dgm:pt>
    <dgm:pt modelId="{41730775-9691-4DA6-A667-4D606DE4CC15}" type="sibTrans" cxnId="{9C4AD9CC-8D4D-4D14-A452-C2872E5EAC0C}">
      <dgm:prSet/>
      <dgm:spPr/>
      <dgm:t>
        <a:bodyPr/>
        <a:lstStyle/>
        <a:p>
          <a:endParaRPr lang="pl-PL"/>
        </a:p>
      </dgm:t>
    </dgm:pt>
    <dgm:pt modelId="{AEE7726C-42EE-45AE-B9E0-4B82E7695A3F}">
      <dgm:prSet/>
      <dgm:spPr/>
      <dgm:t>
        <a:bodyPr/>
        <a:lstStyle/>
        <a:p>
          <a:pPr>
            <a:buNone/>
          </a:pPr>
          <a:r>
            <a:rPr lang="pl-PL" dirty="0"/>
            <a:t>Opracowanie powinno bazować na wnioskach i przykładach z tego szkolenia, oraz tam, gdzie będzie to możliwe na dotychczasowych doświadczeniach z wdrażania zasady dostępności w projektach FEdKP oraz na przykładach dobrych praktyk.</a:t>
          </a:r>
        </a:p>
      </dgm:t>
    </dgm:pt>
    <dgm:pt modelId="{1506C1AA-973E-4F2B-AD47-D49A35B65FF9}" type="parTrans" cxnId="{FC1AB203-EBC1-445A-BC7F-176415B12EBE}">
      <dgm:prSet/>
      <dgm:spPr/>
      <dgm:t>
        <a:bodyPr/>
        <a:lstStyle/>
        <a:p>
          <a:endParaRPr lang="pl-PL"/>
        </a:p>
      </dgm:t>
    </dgm:pt>
    <dgm:pt modelId="{A066B93A-3000-499A-A51D-1CFDDE5DEEA0}" type="sibTrans" cxnId="{FC1AB203-EBC1-445A-BC7F-176415B12EBE}">
      <dgm:prSet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  <dgm:pt modelId="{67A4EDA3-6B0D-41D0-A3DC-C7C418F67EA1}" type="pres">
      <dgm:prSet presAssocID="{1E1A01AB-62F8-4499-997C-A6554AC57FD8}" presName="node" presStyleLbl="node1" presStyleIdx="0" presStyleCnt="2" custScaleY="121099">
        <dgm:presLayoutVars>
          <dgm:bulletEnabled val="1"/>
        </dgm:presLayoutVars>
      </dgm:prSet>
      <dgm:spPr>
        <a:prstGeom prst="roundRect">
          <a:avLst/>
        </a:prstGeom>
      </dgm:spPr>
    </dgm:pt>
    <dgm:pt modelId="{73A36145-4304-4ECC-B7DF-989C392C0D53}" type="pres">
      <dgm:prSet presAssocID="{41730775-9691-4DA6-A667-4D606DE4CC15}" presName="sibTrans" presStyleCnt="0"/>
      <dgm:spPr/>
    </dgm:pt>
    <dgm:pt modelId="{0A317BC6-96EB-41AE-8FFD-4240A02CCEA0}" type="pres">
      <dgm:prSet presAssocID="{AEE7726C-42EE-45AE-B9E0-4B82E7695A3F}" presName="node" presStyleLbl="node1" presStyleIdx="1" presStyleCnt="2" custScaleY="7691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FC1AB203-EBC1-445A-BC7F-176415B12EBE}" srcId="{2918683B-DDFD-48EC-897B-2D33B4DA9199}" destId="{AEE7726C-42EE-45AE-B9E0-4B82E7695A3F}" srcOrd="1" destOrd="0" parTransId="{1506C1AA-973E-4F2B-AD47-D49A35B65FF9}" sibTransId="{A066B93A-3000-499A-A51D-1CFDDE5DEEA0}"/>
    <dgm:cxn modelId="{38C83424-17E2-40EC-9F89-7040411701EA}" type="presOf" srcId="{2918683B-DDFD-48EC-897B-2D33B4DA9199}" destId="{C6271292-C24F-40AE-9E58-2D8F48F159F0}" srcOrd="0" destOrd="0" presId="urn:microsoft.com/office/officeart/2005/8/layout/default"/>
    <dgm:cxn modelId="{4582635A-0EFC-4D0B-BF4B-57B221CF930E}" type="presOf" srcId="{AEE7726C-42EE-45AE-B9E0-4B82E7695A3F}" destId="{0A317BC6-96EB-41AE-8FFD-4240A02CCEA0}" srcOrd="0" destOrd="0" presId="urn:microsoft.com/office/officeart/2005/8/layout/default"/>
    <dgm:cxn modelId="{9C4AD9CC-8D4D-4D14-A452-C2872E5EAC0C}" srcId="{2918683B-DDFD-48EC-897B-2D33B4DA9199}" destId="{1E1A01AB-62F8-4499-997C-A6554AC57FD8}" srcOrd="0" destOrd="0" parTransId="{28307B3B-0DFE-422B-9730-F153F641D876}" sibTransId="{41730775-9691-4DA6-A667-4D606DE4CC15}"/>
    <dgm:cxn modelId="{D58194D9-27F3-45C7-9C65-76CBEC04DB63}" type="presOf" srcId="{1E1A01AB-62F8-4499-997C-A6554AC57FD8}" destId="{67A4EDA3-6B0D-41D0-A3DC-C7C418F67EA1}" srcOrd="0" destOrd="0" presId="urn:microsoft.com/office/officeart/2005/8/layout/default"/>
    <dgm:cxn modelId="{F1E2C313-E9CE-4AEE-A33E-A3EBF428019D}" type="presParOf" srcId="{C6271292-C24F-40AE-9E58-2D8F48F159F0}" destId="{67A4EDA3-6B0D-41D0-A3DC-C7C418F67EA1}" srcOrd="0" destOrd="0" presId="urn:microsoft.com/office/officeart/2005/8/layout/default"/>
    <dgm:cxn modelId="{4EA1D0CF-6D45-48F8-A90E-6402141E229D}" type="presParOf" srcId="{C6271292-C24F-40AE-9E58-2D8F48F159F0}" destId="{73A36145-4304-4ECC-B7DF-989C392C0D53}" srcOrd="1" destOrd="0" presId="urn:microsoft.com/office/officeart/2005/8/layout/default"/>
    <dgm:cxn modelId="{A3355C05-A7F2-4A01-92F8-DF7634995CCE}" type="presParOf" srcId="{C6271292-C24F-40AE-9E58-2D8F48F159F0}" destId="{0A317BC6-96EB-41AE-8FFD-4240A02CCEA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BB5271-44BE-4216-9D55-A6EFADB01ABE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A61B24E-C96E-43D5-97F8-0D325EC8DCB2}">
      <dgm:prSet phldrT="[Tekst]"/>
      <dgm:spPr/>
      <dgm:t>
        <a:bodyPr/>
        <a:lstStyle/>
        <a:p>
          <a:r>
            <a:rPr lang="pl-PL" dirty="0"/>
            <a:t>W badaniu zidentyfikowano potrzebę lepszego dopasowania szkoleń do rzeczywistych potrzeb pracowników instytucji zaangażowanych w realizację programu.</a:t>
          </a:r>
          <a:endParaRPr lang="pl-PL" b="1" dirty="0"/>
        </a:p>
      </dgm:t>
    </dgm:pt>
    <dgm:pt modelId="{C2DD017E-BB8D-493F-9E69-A2A5262E5245}" type="parTrans" cxnId="{3D5429DC-176C-4FC8-A7B8-022CFC0889B1}">
      <dgm:prSet/>
      <dgm:spPr/>
      <dgm:t>
        <a:bodyPr/>
        <a:lstStyle/>
        <a:p>
          <a:endParaRPr lang="pl-PL" b="1"/>
        </a:p>
      </dgm:t>
    </dgm:pt>
    <dgm:pt modelId="{8CB8D326-6D5D-44C5-8F3F-36D192522A81}" type="sibTrans" cxnId="{3D5429DC-176C-4FC8-A7B8-022CFC0889B1}">
      <dgm:prSet/>
      <dgm:spPr/>
      <dgm:t>
        <a:bodyPr/>
        <a:lstStyle/>
        <a:p>
          <a:endParaRPr lang="pl-PL" b="1"/>
        </a:p>
      </dgm:t>
    </dgm:pt>
    <dgm:pt modelId="{8E6CD267-24A3-49CF-811A-E95EA88F1BA1}" type="pres">
      <dgm:prSet presAssocID="{40BB5271-44BE-4216-9D55-A6EFADB01ABE}" presName="Name0" presStyleCnt="0">
        <dgm:presLayoutVars>
          <dgm:dir/>
          <dgm:animOne val="branch"/>
          <dgm:animLvl val="lvl"/>
        </dgm:presLayoutVars>
      </dgm:prSet>
      <dgm:spPr/>
    </dgm:pt>
    <dgm:pt modelId="{563F117F-9D8B-4746-8D81-91322216D65E}" type="pres">
      <dgm:prSet presAssocID="{2A61B24E-C96E-43D5-97F8-0D325EC8DCB2}" presName="chaos" presStyleCnt="0"/>
      <dgm:spPr/>
    </dgm:pt>
    <dgm:pt modelId="{24CC5BF3-2BB9-474C-991E-1E52F2342B2D}" type="pres">
      <dgm:prSet presAssocID="{2A61B24E-C96E-43D5-97F8-0D325EC8DCB2}" presName="parTx1" presStyleLbl="revTx" presStyleIdx="0" presStyleCnt="1" custScaleX="85271" custScaleY="127525" custLinFactNeighborX="493" custLinFactNeighborY="9404"/>
      <dgm:spPr/>
    </dgm:pt>
    <dgm:pt modelId="{E447D202-0D89-49A1-9D73-7D6556D65B47}" type="pres">
      <dgm:prSet presAssocID="{2A61B24E-C96E-43D5-97F8-0D325EC8DCB2}" presName="c1" presStyleLbl="node1" presStyleIdx="0" presStyleCnt="18"/>
      <dgm:spPr/>
    </dgm:pt>
    <dgm:pt modelId="{4B095836-194B-4D4F-A5C9-1EC070E18214}" type="pres">
      <dgm:prSet presAssocID="{2A61B24E-C96E-43D5-97F8-0D325EC8DCB2}" presName="c2" presStyleLbl="node1" presStyleIdx="1" presStyleCnt="18"/>
      <dgm:spPr/>
    </dgm:pt>
    <dgm:pt modelId="{952445EB-3C6B-41ED-AA10-8298D9438D9F}" type="pres">
      <dgm:prSet presAssocID="{2A61B24E-C96E-43D5-97F8-0D325EC8DCB2}" presName="c3" presStyleLbl="node1" presStyleIdx="2" presStyleCnt="18"/>
      <dgm:spPr/>
    </dgm:pt>
    <dgm:pt modelId="{C7ADBE46-A153-4033-947E-0FDF66BBCA21}" type="pres">
      <dgm:prSet presAssocID="{2A61B24E-C96E-43D5-97F8-0D325EC8DCB2}" presName="c4" presStyleLbl="node1" presStyleIdx="3" presStyleCnt="18"/>
      <dgm:spPr/>
    </dgm:pt>
    <dgm:pt modelId="{70CE4AAC-C823-4352-849C-893C29DC3ACE}" type="pres">
      <dgm:prSet presAssocID="{2A61B24E-C96E-43D5-97F8-0D325EC8DCB2}" presName="c5" presStyleLbl="node1" presStyleIdx="4" presStyleCnt="18"/>
      <dgm:spPr/>
    </dgm:pt>
    <dgm:pt modelId="{8F35C0A7-659B-4985-977C-9484E8733721}" type="pres">
      <dgm:prSet presAssocID="{2A61B24E-C96E-43D5-97F8-0D325EC8DCB2}" presName="c6" presStyleLbl="node1" presStyleIdx="5" presStyleCnt="18"/>
      <dgm:spPr/>
    </dgm:pt>
    <dgm:pt modelId="{B859310B-8FB0-4159-918A-A07A556FAA8A}" type="pres">
      <dgm:prSet presAssocID="{2A61B24E-C96E-43D5-97F8-0D325EC8DCB2}" presName="c7" presStyleLbl="node1" presStyleIdx="6" presStyleCnt="18"/>
      <dgm:spPr/>
    </dgm:pt>
    <dgm:pt modelId="{DDC93635-9B4E-47B7-8338-29D580D63B6C}" type="pres">
      <dgm:prSet presAssocID="{2A61B24E-C96E-43D5-97F8-0D325EC8DCB2}" presName="c8" presStyleLbl="node1" presStyleIdx="7" presStyleCnt="18"/>
      <dgm:spPr/>
    </dgm:pt>
    <dgm:pt modelId="{3C673A91-BE52-4027-BAEC-92CC255392E6}" type="pres">
      <dgm:prSet presAssocID="{2A61B24E-C96E-43D5-97F8-0D325EC8DCB2}" presName="c9" presStyleLbl="node1" presStyleIdx="8" presStyleCnt="18" custLinFactY="90186" custLinFactNeighborX="-38013" custLinFactNeighborY="100000"/>
      <dgm:spPr/>
    </dgm:pt>
    <dgm:pt modelId="{8D452152-E226-485F-A208-B6D1BB48E079}" type="pres">
      <dgm:prSet presAssocID="{2A61B24E-C96E-43D5-97F8-0D325EC8DCB2}" presName="c10" presStyleLbl="node1" presStyleIdx="9" presStyleCnt="18"/>
      <dgm:spPr>
        <a:solidFill>
          <a:srgbClr val="7030A0"/>
        </a:solidFill>
      </dgm:spPr>
    </dgm:pt>
    <dgm:pt modelId="{3495CF60-AF21-448B-B6B5-8AF7B755E429}" type="pres">
      <dgm:prSet presAssocID="{2A61B24E-C96E-43D5-97F8-0D325EC8DCB2}" presName="c11" presStyleLbl="node1" presStyleIdx="10" presStyleCnt="18"/>
      <dgm:spPr/>
    </dgm:pt>
    <dgm:pt modelId="{9C94462E-4803-4C4C-AA22-C6C9906FE0FF}" type="pres">
      <dgm:prSet presAssocID="{2A61B24E-C96E-43D5-97F8-0D325EC8DCB2}" presName="c12" presStyleLbl="node1" presStyleIdx="11" presStyleCnt="18" custLinFactNeighborX="-29330" custLinFactNeighborY="7511"/>
      <dgm:spPr/>
    </dgm:pt>
    <dgm:pt modelId="{9D7BCBB5-9FAF-48B6-AE27-06B021A501B7}" type="pres">
      <dgm:prSet presAssocID="{2A61B24E-C96E-43D5-97F8-0D325EC8DCB2}" presName="c13" presStyleLbl="node1" presStyleIdx="12" presStyleCnt="18"/>
      <dgm:spPr/>
    </dgm:pt>
    <dgm:pt modelId="{4E39E3B1-C691-48C1-BF67-94645F67B18A}" type="pres">
      <dgm:prSet presAssocID="{2A61B24E-C96E-43D5-97F8-0D325EC8DCB2}" presName="c14" presStyleLbl="node1" presStyleIdx="13" presStyleCnt="18"/>
      <dgm:spPr/>
    </dgm:pt>
    <dgm:pt modelId="{41DDDF5F-83F4-45DD-B070-88D4B10F00FD}" type="pres">
      <dgm:prSet presAssocID="{2A61B24E-C96E-43D5-97F8-0D325EC8DCB2}" presName="c15" presStyleLbl="node1" presStyleIdx="14" presStyleCnt="18"/>
      <dgm:spPr/>
    </dgm:pt>
    <dgm:pt modelId="{94998D06-2083-40C7-B2BA-465AA73A6B72}" type="pres">
      <dgm:prSet presAssocID="{2A61B24E-C96E-43D5-97F8-0D325EC8DCB2}" presName="c16" presStyleLbl="node1" presStyleIdx="15" presStyleCnt="18"/>
      <dgm:spPr/>
    </dgm:pt>
    <dgm:pt modelId="{705163E7-B187-4956-BDF3-B4E3E8FA9C29}" type="pres">
      <dgm:prSet presAssocID="{2A61B24E-C96E-43D5-97F8-0D325EC8DCB2}" presName="c17" presStyleLbl="node1" presStyleIdx="16" presStyleCnt="18"/>
      <dgm:spPr/>
    </dgm:pt>
    <dgm:pt modelId="{1FDD5679-FA87-4B73-AFED-BF1185CA89A3}" type="pres">
      <dgm:prSet presAssocID="{2A61B24E-C96E-43D5-97F8-0D325EC8DCB2}" presName="c18" presStyleLbl="node1" presStyleIdx="17" presStyleCnt="18"/>
      <dgm:spPr/>
    </dgm:pt>
  </dgm:ptLst>
  <dgm:cxnLst>
    <dgm:cxn modelId="{CA8DE856-7E2F-4E67-A6F6-1D98DB6FE8AC}" type="presOf" srcId="{2A61B24E-C96E-43D5-97F8-0D325EC8DCB2}" destId="{24CC5BF3-2BB9-474C-991E-1E52F2342B2D}" srcOrd="0" destOrd="0" presId="urn:microsoft.com/office/officeart/2009/3/layout/RandomtoResultProcess"/>
    <dgm:cxn modelId="{BA13818C-D635-4448-8651-9369D8A6785C}" type="presOf" srcId="{40BB5271-44BE-4216-9D55-A6EFADB01ABE}" destId="{8E6CD267-24A3-49CF-811A-E95EA88F1BA1}" srcOrd="0" destOrd="0" presId="urn:microsoft.com/office/officeart/2009/3/layout/RandomtoResultProcess"/>
    <dgm:cxn modelId="{3D5429DC-176C-4FC8-A7B8-022CFC0889B1}" srcId="{40BB5271-44BE-4216-9D55-A6EFADB01ABE}" destId="{2A61B24E-C96E-43D5-97F8-0D325EC8DCB2}" srcOrd="0" destOrd="0" parTransId="{C2DD017E-BB8D-493F-9E69-A2A5262E5245}" sibTransId="{8CB8D326-6D5D-44C5-8F3F-36D192522A81}"/>
    <dgm:cxn modelId="{9F111922-B8F6-4515-94A1-3AF59B11D772}" type="presParOf" srcId="{8E6CD267-24A3-49CF-811A-E95EA88F1BA1}" destId="{563F117F-9D8B-4746-8D81-91322216D65E}" srcOrd="0" destOrd="0" presId="urn:microsoft.com/office/officeart/2009/3/layout/RandomtoResultProcess"/>
    <dgm:cxn modelId="{380B4B77-78FE-453A-A736-60A0EA19FA7C}" type="presParOf" srcId="{563F117F-9D8B-4746-8D81-91322216D65E}" destId="{24CC5BF3-2BB9-474C-991E-1E52F2342B2D}" srcOrd="0" destOrd="0" presId="urn:microsoft.com/office/officeart/2009/3/layout/RandomtoResultProcess"/>
    <dgm:cxn modelId="{8237340B-3B53-45D6-A077-C8899203B239}" type="presParOf" srcId="{563F117F-9D8B-4746-8D81-91322216D65E}" destId="{E447D202-0D89-49A1-9D73-7D6556D65B47}" srcOrd="1" destOrd="0" presId="urn:microsoft.com/office/officeart/2009/3/layout/RandomtoResultProcess"/>
    <dgm:cxn modelId="{28CB4C89-1CBD-4D4D-BC35-9ED174CEAA04}" type="presParOf" srcId="{563F117F-9D8B-4746-8D81-91322216D65E}" destId="{4B095836-194B-4D4F-A5C9-1EC070E18214}" srcOrd="2" destOrd="0" presId="urn:microsoft.com/office/officeart/2009/3/layout/RandomtoResultProcess"/>
    <dgm:cxn modelId="{BFE17FAA-033E-4CC7-BAAC-F90D21A139A3}" type="presParOf" srcId="{563F117F-9D8B-4746-8D81-91322216D65E}" destId="{952445EB-3C6B-41ED-AA10-8298D9438D9F}" srcOrd="3" destOrd="0" presId="urn:microsoft.com/office/officeart/2009/3/layout/RandomtoResultProcess"/>
    <dgm:cxn modelId="{4BBFC001-465C-4979-B990-CBC59B290BE1}" type="presParOf" srcId="{563F117F-9D8B-4746-8D81-91322216D65E}" destId="{C7ADBE46-A153-4033-947E-0FDF66BBCA21}" srcOrd="4" destOrd="0" presId="urn:microsoft.com/office/officeart/2009/3/layout/RandomtoResultProcess"/>
    <dgm:cxn modelId="{012437DD-C5E4-4191-8B12-6E59542C4B24}" type="presParOf" srcId="{563F117F-9D8B-4746-8D81-91322216D65E}" destId="{70CE4AAC-C823-4352-849C-893C29DC3ACE}" srcOrd="5" destOrd="0" presId="urn:microsoft.com/office/officeart/2009/3/layout/RandomtoResultProcess"/>
    <dgm:cxn modelId="{8DC8F564-17CE-496B-A04E-8CC71C0454B6}" type="presParOf" srcId="{563F117F-9D8B-4746-8D81-91322216D65E}" destId="{8F35C0A7-659B-4985-977C-9484E8733721}" srcOrd="6" destOrd="0" presId="urn:microsoft.com/office/officeart/2009/3/layout/RandomtoResultProcess"/>
    <dgm:cxn modelId="{9644FB67-22A5-4684-A09A-83862F9875F3}" type="presParOf" srcId="{563F117F-9D8B-4746-8D81-91322216D65E}" destId="{B859310B-8FB0-4159-918A-A07A556FAA8A}" srcOrd="7" destOrd="0" presId="urn:microsoft.com/office/officeart/2009/3/layout/RandomtoResultProcess"/>
    <dgm:cxn modelId="{DEA5A9E6-97F7-4BEC-9CBC-B6FA7C165393}" type="presParOf" srcId="{563F117F-9D8B-4746-8D81-91322216D65E}" destId="{DDC93635-9B4E-47B7-8338-29D580D63B6C}" srcOrd="8" destOrd="0" presId="urn:microsoft.com/office/officeart/2009/3/layout/RandomtoResultProcess"/>
    <dgm:cxn modelId="{8378F044-C77F-471D-B763-B7F05B5ACB04}" type="presParOf" srcId="{563F117F-9D8B-4746-8D81-91322216D65E}" destId="{3C673A91-BE52-4027-BAEC-92CC255392E6}" srcOrd="9" destOrd="0" presId="urn:microsoft.com/office/officeart/2009/3/layout/RandomtoResultProcess"/>
    <dgm:cxn modelId="{9B9209A0-65AA-4B4D-8D94-3C4C861BC51E}" type="presParOf" srcId="{563F117F-9D8B-4746-8D81-91322216D65E}" destId="{8D452152-E226-485F-A208-B6D1BB48E079}" srcOrd="10" destOrd="0" presId="urn:microsoft.com/office/officeart/2009/3/layout/RandomtoResultProcess"/>
    <dgm:cxn modelId="{409DDB3B-8333-48F2-AD20-748B5F6A785F}" type="presParOf" srcId="{563F117F-9D8B-4746-8D81-91322216D65E}" destId="{3495CF60-AF21-448B-B6B5-8AF7B755E429}" srcOrd="11" destOrd="0" presId="urn:microsoft.com/office/officeart/2009/3/layout/RandomtoResultProcess"/>
    <dgm:cxn modelId="{71C09742-F7FF-4687-8BCB-FEF0A16E4921}" type="presParOf" srcId="{563F117F-9D8B-4746-8D81-91322216D65E}" destId="{9C94462E-4803-4C4C-AA22-C6C9906FE0FF}" srcOrd="12" destOrd="0" presId="urn:microsoft.com/office/officeart/2009/3/layout/RandomtoResultProcess"/>
    <dgm:cxn modelId="{EE41EA55-AC0B-43DE-91EF-46FAC02ADCC8}" type="presParOf" srcId="{563F117F-9D8B-4746-8D81-91322216D65E}" destId="{9D7BCBB5-9FAF-48B6-AE27-06B021A501B7}" srcOrd="13" destOrd="0" presId="urn:microsoft.com/office/officeart/2009/3/layout/RandomtoResultProcess"/>
    <dgm:cxn modelId="{EDA83711-C210-4294-8EC3-B85A5470E6D9}" type="presParOf" srcId="{563F117F-9D8B-4746-8D81-91322216D65E}" destId="{4E39E3B1-C691-48C1-BF67-94645F67B18A}" srcOrd="14" destOrd="0" presId="urn:microsoft.com/office/officeart/2009/3/layout/RandomtoResultProcess"/>
    <dgm:cxn modelId="{C03D1844-C82A-4EFD-B574-83A738B374F8}" type="presParOf" srcId="{563F117F-9D8B-4746-8D81-91322216D65E}" destId="{41DDDF5F-83F4-45DD-B070-88D4B10F00FD}" srcOrd="15" destOrd="0" presId="urn:microsoft.com/office/officeart/2009/3/layout/RandomtoResultProcess"/>
    <dgm:cxn modelId="{8C503A67-9201-4502-B072-47103826F99F}" type="presParOf" srcId="{563F117F-9D8B-4746-8D81-91322216D65E}" destId="{94998D06-2083-40C7-B2BA-465AA73A6B72}" srcOrd="16" destOrd="0" presId="urn:microsoft.com/office/officeart/2009/3/layout/RandomtoResultProcess"/>
    <dgm:cxn modelId="{8FEE5953-EFB6-4F62-88E1-174A32F087B0}" type="presParOf" srcId="{563F117F-9D8B-4746-8D81-91322216D65E}" destId="{705163E7-B187-4956-BDF3-B4E3E8FA9C29}" srcOrd="17" destOrd="0" presId="urn:microsoft.com/office/officeart/2009/3/layout/RandomtoResultProcess"/>
    <dgm:cxn modelId="{C28D2C73-6368-4B07-A1BD-E268EA74F7AA}" type="presParOf" srcId="{563F117F-9D8B-4746-8D81-91322216D65E}" destId="{1FDD5679-FA87-4B73-AFED-BF1185CA89A3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E1A01AB-62F8-4499-997C-A6554AC57FD8}">
      <dgm:prSet/>
      <dgm:spPr/>
      <dgm:t>
        <a:bodyPr/>
        <a:lstStyle/>
        <a:p>
          <a:pPr algn="ctr">
            <a:buNone/>
          </a:pPr>
          <a:r>
            <a:rPr lang="pl-PL" dirty="0"/>
            <a:t>Warto zwiększyć udział szkoleń praktycznych i warsztatowych, zapewnić większą równowagę pomiędzy szkoleniami on-line i stacjonarnymi oraz włączyć do oferty szkoleniowej tematykę związaną z komunikacją, współpracą i wymianą wiedzy między komórkami organizacyjnymi.</a:t>
          </a:r>
        </a:p>
      </dgm:t>
    </dgm:pt>
    <dgm:pt modelId="{28307B3B-0DFE-422B-9730-F153F641D876}" type="parTrans" cxnId="{9C4AD9CC-8D4D-4D14-A452-C2872E5EAC0C}">
      <dgm:prSet/>
      <dgm:spPr/>
      <dgm:t>
        <a:bodyPr/>
        <a:lstStyle/>
        <a:p>
          <a:endParaRPr lang="pl-PL"/>
        </a:p>
      </dgm:t>
    </dgm:pt>
    <dgm:pt modelId="{41730775-9691-4DA6-A667-4D606DE4CC15}" type="sibTrans" cxnId="{9C4AD9CC-8D4D-4D14-A452-C2872E5EAC0C}">
      <dgm:prSet/>
      <dgm:spPr/>
      <dgm:t>
        <a:bodyPr/>
        <a:lstStyle/>
        <a:p>
          <a:endParaRPr lang="pl-PL"/>
        </a:p>
      </dgm:t>
    </dgm:pt>
    <dgm:pt modelId="{212B2FEF-583C-4933-A0A0-72E7F6F3EBCB}">
      <dgm:prSet custT="1"/>
      <dgm:spPr/>
      <dgm:t>
        <a:bodyPr/>
        <a:lstStyle/>
        <a:p>
          <a:pPr algn="ctr">
            <a:buNone/>
          </a:pPr>
          <a:r>
            <a:rPr lang="pl-PL" sz="1600" dirty="0"/>
            <a:t>Ważnym elementem powinno być również systematyczne badanie potrzeb szkoleniowych i oceny dotychczasowych szkoleń oraz wykorzystanie ich wyników przy tworzeniu planu rocznego</a:t>
          </a:r>
        </a:p>
        <a:p>
          <a:pPr algn="ctr">
            <a:buNone/>
          </a:pPr>
          <a:r>
            <a:rPr lang="pl-PL" sz="1600" dirty="0"/>
            <a:t>Np.  poprzez kontynuację projektu „Zdrowo Zakręceni” dla pracowników Urzędu Marszałkowskiego Województwa Kujawsko-Pomorskiego w Toruniu, z istotnym komponentem związanym z komunikacją i współpracą oraz integracją pracowników.</a:t>
          </a:r>
        </a:p>
      </dgm:t>
    </dgm:pt>
    <dgm:pt modelId="{2A71C778-2CE1-410E-826F-3E10CBE877E9}" type="parTrans" cxnId="{0B64B4BE-6C65-4D56-8F15-914C9AB82951}">
      <dgm:prSet/>
      <dgm:spPr/>
      <dgm:t>
        <a:bodyPr/>
        <a:lstStyle/>
        <a:p>
          <a:endParaRPr lang="pl-PL"/>
        </a:p>
      </dgm:t>
    </dgm:pt>
    <dgm:pt modelId="{B2209B86-32D4-4A68-B7D9-3777B9322D07}" type="sibTrans" cxnId="{0B64B4BE-6C65-4D56-8F15-914C9AB82951}">
      <dgm:prSet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  <dgm:pt modelId="{67A4EDA3-6B0D-41D0-A3DC-C7C418F67EA1}" type="pres">
      <dgm:prSet presAssocID="{1E1A01AB-62F8-4499-997C-A6554AC57FD8}" presName="node" presStyleLbl="node1" presStyleIdx="0" presStyleCnt="2" custScaleY="94020">
        <dgm:presLayoutVars>
          <dgm:bulletEnabled val="1"/>
        </dgm:presLayoutVars>
      </dgm:prSet>
      <dgm:spPr>
        <a:prstGeom prst="roundRect">
          <a:avLst/>
        </a:prstGeom>
      </dgm:spPr>
    </dgm:pt>
    <dgm:pt modelId="{A0AD377B-3412-4465-A4E9-E6F941324250}" type="pres">
      <dgm:prSet presAssocID="{41730775-9691-4DA6-A667-4D606DE4CC15}" presName="sibTrans" presStyleCnt="0"/>
      <dgm:spPr/>
    </dgm:pt>
    <dgm:pt modelId="{B64E52A8-B8AE-4EAD-AA21-337C39436306}" type="pres">
      <dgm:prSet presAssocID="{212B2FEF-583C-4933-A0A0-72E7F6F3EBCB}" presName="node" presStyleLbl="node1" presStyleIdx="1" presStyleCnt="2" custScaleY="14337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  <dgm:cxn modelId="{A759FB84-B0CA-40DA-A21C-F35CD2774600}" type="presOf" srcId="{212B2FEF-583C-4933-A0A0-72E7F6F3EBCB}" destId="{B64E52A8-B8AE-4EAD-AA21-337C39436306}" srcOrd="0" destOrd="0" presId="urn:microsoft.com/office/officeart/2005/8/layout/default"/>
    <dgm:cxn modelId="{0B64B4BE-6C65-4D56-8F15-914C9AB82951}" srcId="{2918683B-DDFD-48EC-897B-2D33B4DA9199}" destId="{212B2FEF-583C-4933-A0A0-72E7F6F3EBCB}" srcOrd="1" destOrd="0" parTransId="{2A71C778-2CE1-410E-826F-3E10CBE877E9}" sibTransId="{B2209B86-32D4-4A68-B7D9-3777B9322D07}"/>
    <dgm:cxn modelId="{9C4AD9CC-8D4D-4D14-A452-C2872E5EAC0C}" srcId="{2918683B-DDFD-48EC-897B-2D33B4DA9199}" destId="{1E1A01AB-62F8-4499-997C-A6554AC57FD8}" srcOrd="0" destOrd="0" parTransId="{28307B3B-0DFE-422B-9730-F153F641D876}" sibTransId="{41730775-9691-4DA6-A667-4D606DE4CC15}"/>
    <dgm:cxn modelId="{D58194D9-27F3-45C7-9C65-76CBEC04DB63}" type="presOf" srcId="{1E1A01AB-62F8-4499-997C-A6554AC57FD8}" destId="{67A4EDA3-6B0D-41D0-A3DC-C7C418F67EA1}" srcOrd="0" destOrd="0" presId="urn:microsoft.com/office/officeart/2005/8/layout/default"/>
    <dgm:cxn modelId="{F1E2C313-E9CE-4AEE-A33E-A3EBF428019D}" type="presParOf" srcId="{C6271292-C24F-40AE-9E58-2D8F48F159F0}" destId="{67A4EDA3-6B0D-41D0-A3DC-C7C418F67EA1}" srcOrd="0" destOrd="0" presId="urn:microsoft.com/office/officeart/2005/8/layout/default"/>
    <dgm:cxn modelId="{2D1049B7-EE27-4AE0-879D-51D98AD5E590}" type="presParOf" srcId="{C6271292-C24F-40AE-9E58-2D8F48F159F0}" destId="{A0AD377B-3412-4465-A4E9-E6F941324250}" srcOrd="1" destOrd="0" presId="urn:microsoft.com/office/officeart/2005/8/layout/default"/>
    <dgm:cxn modelId="{4ACF66BA-C119-4980-9953-4C82A8E31AF9}" type="presParOf" srcId="{C6271292-C24F-40AE-9E58-2D8F48F159F0}" destId="{B64E52A8-B8AE-4EAD-AA21-337C3943630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BB5271-44BE-4216-9D55-A6EFADB01ABE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A61B24E-C96E-43D5-97F8-0D325EC8DCB2}">
      <dgm:prSet phldrT="[Tekst]"/>
      <dgm:spPr/>
      <dgm:t>
        <a:bodyPr/>
        <a:lstStyle/>
        <a:p>
          <a:r>
            <a:rPr lang="pl-PL" dirty="0"/>
            <a:t>Terminy realizacji naborów są często skumulowane,  (m.in. z powodu dużej liczby działań i instrumentów, obowiązujących celów kontraktacyjnych których realizacja jest utrudniona przez późne uruchomienie programów perspektywy 2021-2027). Skutkuje to spiętrzeniem pracy w wydziałach odpowiedzialnych za ocenę projektów i podpisywanie umów, a w konsekwencji prowadzi do opóźnień i nadmiernego obciążenia pracowników.</a:t>
          </a:r>
          <a:endParaRPr lang="pl-PL" b="1" dirty="0"/>
        </a:p>
      </dgm:t>
    </dgm:pt>
    <dgm:pt modelId="{C2DD017E-BB8D-493F-9E69-A2A5262E5245}" type="parTrans" cxnId="{3D5429DC-176C-4FC8-A7B8-022CFC0889B1}">
      <dgm:prSet/>
      <dgm:spPr/>
      <dgm:t>
        <a:bodyPr/>
        <a:lstStyle/>
        <a:p>
          <a:endParaRPr lang="pl-PL" b="1"/>
        </a:p>
      </dgm:t>
    </dgm:pt>
    <dgm:pt modelId="{8CB8D326-6D5D-44C5-8F3F-36D192522A81}" type="sibTrans" cxnId="{3D5429DC-176C-4FC8-A7B8-022CFC0889B1}">
      <dgm:prSet/>
      <dgm:spPr/>
      <dgm:t>
        <a:bodyPr/>
        <a:lstStyle/>
        <a:p>
          <a:endParaRPr lang="pl-PL" b="1"/>
        </a:p>
      </dgm:t>
    </dgm:pt>
    <dgm:pt modelId="{8E6CD267-24A3-49CF-811A-E95EA88F1BA1}" type="pres">
      <dgm:prSet presAssocID="{40BB5271-44BE-4216-9D55-A6EFADB01ABE}" presName="Name0" presStyleCnt="0">
        <dgm:presLayoutVars>
          <dgm:dir/>
          <dgm:animOne val="branch"/>
          <dgm:animLvl val="lvl"/>
        </dgm:presLayoutVars>
      </dgm:prSet>
      <dgm:spPr/>
    </dgm:pt>
    <dgm:pt modelId="{563F117F-9D8B-4746-8D81-91322216D65E}" type="pres">
      <dgm:prSet presAssocID="{2A61B24E-C96E-43D5-97F8-0D325EC8DCB2}" presName="chaos" presStyleCnt="0"/>
      <dgm:spPr/>
    </dgm:pt>
    <dgm:pt modelId="{24CC5BF3-2BB9-474C-991E-1E52F2342B2D}" type="pres">
      <dgm:prSet presAssocID="{2A61B24E-C96E-43D5-97F8-0D325EC8DCB2}" presName="parTx1" presStyleLbl="revTx" presStyleIdx="0" presStyleCnt="1" custScaleX="85271" custScaleY="127525" custLinFactNeighborX="493" custLinFactNeighborY="9404"/>
      <dgm:spPr/>
    </dgm:pt>
    <dgm:pt modelId="{E447D202-0D89-49A1-9D73-7D6556D65B47}" type="pres">
      <dgm:prSet presAssocID="{2A61B24E-C96E-43D5-97F8-0D325EC8DCB2}" presName="c1" presStyleLbl="node1" presStyleIdx="0" presStyleCnt="18"/>
      <dgm:spPr/>
    </dgm:pt>
    <dgm:pt modelId="{4B095836-194B-4D4F-A5C9-1EC070E18214}" type="pres">
      <dgm:prSet presAssocID="{2A61B24E-C96E-43D5-97F8-0D325EC8DCB2}" presName="c2" presStyleLbl="node1" presStyleIdx="1" presStyleCnt="18"/>
      <dgm:spPr/>
    </dgm:pt>
    <dgm:pt modelId="{952445EB-3C6B-41ED-AA10-8298D9438D9F}" type="pres">
      <dgm:prSet presAssocID="{2A61B24E-C96E-43D5-97F8-0D325EC8DCB2}" presName="c3" presStyleLbl="node1" presStyleIdx="2" presStyleCnt="18"/>
      <dgm:spPr/>
    </dgm:pt>
    <dgm:pt modelId="{C7ADBE46-A153-4033-947E-0FDF66BBCA21}" type="pres">
      <dgm:prSet presAssocID="{2A61B24E-C96E-43D5-97F8-0D325EC8DCB2}" presName="c4" presStyleLbl="node1" presStyleIdx="3" presStyleCnt="18"/>
      <dgm:spPr/>
    </dgm:pt>
    <dgm:pt modelId="{70CE4AAC-C823-4352-849C-893C29DC3ACE}" type="pres">
      <dgm:prSet presAssocID="{2A61B24E-C96E-43D5-97F8-0D325EC8DCB2}" presName="c5" presStyleLbl="node1" presStyleIdx="4" presStyleCnt="18"/>
      <dgm:spPr/>
    </dgm:pt>
    <dgm:pt modelId="{8F35C0A7-659B-4985-977C-9484E8733721}" type="pres">
      <dgm:prSet presAssocID="{2A61B24E-C96E-43D5-97F8-0D325EC8DCB2}" presName="c6" presStyleLbl="node1" presStyleIdx="5" presStyleCnt="18"/>
      <dgm:spPr/>
    </dgm:pt>
    <dgm:pt modelId="{B859310B-8FB0-4159-918A-A07A556FAA8A}" type="pres">
      <dgm:prSet presAssocID="{2A61B24E-C96E-43D5-97F8-0D325EC8DCB2}" presName="c7" presStyleLbl="node1" presStyleIdx="6" presStyleCnt="18"/>
      <dgm:spPr/>
    </dgm:pt>
    <dgm:pt modelId="{DDC93635-9B4E-47B7-8338-29D580D63B6C}" type="pres">
      <dgm:prSet presAssocID="{2A61B24E-C96E-43D5-97F8-0D325EC8DCB2}" presName="c8" presStyleLbl="node1" presStyleIdx="7" presStyleCnt="18"/>
      <dgm:spPr/>
    </dgm:pt>
    <dgm:pt modelId="{3C673A91-BE52-4027-BAEC-92CC255392E6}" type="pres">
      <dgm:prSet presAssocID="{2A61B24E-C96E-43D5-97F8-0D325EC8DCB2}" presName="c9" presStyleLbl="node1" presStyleIdx="8" presStyleCnt="18" custLinFactY="90186" custLinFactNeighborX="-38013" custLinFactNeighborY="100000"/>
      <dgm:spPr/>
    </dgm:pt>
    <dgm:pt modelId="{8D452152-E226-485F-A208-B6D1BB48E079}" type="pres">
      <dgm:prSet presAssocID="{2A61B24E-C96E-43D5-97F8-0D325EC8DCB2}" presName="c10" presStyleLbl="node1" presStyleIdx="9" presStyleCnt="18"/>
      <dgm:spPr>
        <a:solidFill>
          <a:srgbClr val="FFC000"/>
        </a:solidFill>
      </dgm:spPr>
    </dgm:pt>
    <dgm:pt modelId="{3495CF60-AF21-448B-B6B5-8AF7B755E429}" type="pres">
      <dgm:prSet presAssocID="{2A61B24E-C96E-43D5-97F8-0D325EC8DCB2}" presName="c11" presStyleLbl="node1" presStyleIdx="10" presStyleCnt="18"/>
      <dgm:spPr/>
    </dgm:pt>
    <dgm:pt modelId="{9C94462E-4803-4C4C-AA22-C6C9906FE0FF}" type="pres">
      <dgm:prSet presAssocID="{2A61B24E-C96E-43D5-97F8-0D325EC8DCB2}" presName="c12" presStyleLbl="node1" presStyleIdx="11" presStyleCnt="18" custLinFactNeighborX="-29330" custLinFactNeighborY="7511"/>
      <dgm:spPr/>
    </dgm:pt>
    <dgm:pt modelId="{9D7BCBB5-9FAF-48B6-AE27-06B021A501B7}" type="pres">
      <dgm:prSet presAssocID="{2A61B24E-C96E-43D5-97F8-0D325EC8DCB2}" presName="c13" presStyleLbl="node1" presStyleIdx="12" presStyleCnt="18"/>
      <dgm:spPr/>
    </dgm:pt>
    <dgm:pt modelId="{4E39E3B1-C691-48C1-BF67-94645F67B18A}" type="pres">
      <dgm:prSet presAssocID="{2A61B24E-C96E-43D5-97F8-0D325EC8DCB2}" presName="c14" presStyleLbl="node1" presStyleIdx="13" presStyleCnt="18"/>
      <dgm:spPr/>
    </dgm:pt>
    <dgm:pt modelId="{41DDDF5F-83F4-45DD-B070-88D4B10F00FD}" type="pres">
      <dgm:prSet presAssocID="{2A61B24E-C96E-43D5-97F8-0D325EC8DCB2}" presName="c15" presStyleLbl="node1" presStyleIdx="14" presStyleCnt="18"/>
      <dgm:spPr/>
    </dgm:pt>
    <dgm:pt modelId="{94998D06-2083-40C7-B2BA-465AA73A6B72}" type="pres">
      <dgm:prSet presAssocID="{2A61B24E-C96E-43D5-97F8-0D325EC8DCB2}" presName="c16" presStyleLbl="node1" presStyleIdx="15" presStyleCnt="18"/>
      <dgm:spPr/>
    </dgm:pt>
    <dgm:pt modelId="{705163E7-B187-4956-BDF3-B4E3E8FA9C29}" type="pres">
      <dgm:prSet presAssocID="{2A61B24E-C96E-43D5-97F8-0D325EC8DCB2}" presName="c17" presStyleLbl="node1" presStyleIdx="16" presStyleCnt="18"/>
      <dgm:spPr/>
    </dgm:pt>
    <dgm:pt modelId="{1FDD5679-FA87-4B73-AFED-BF1185CA89A3}" type="pres">
      <dgm:prSet presAssocID="{2A61B24E-C96E-43D5-97F8-0D325EC8DCB2}" presName="c18" presStyleLbl="node1" presStyleIdx="17" presStyleCnt="18"/>
      <dgm:spPr/>
    </dgm:pt>
  </dgm:ptLst>
  <dgm:cxnLst>
    <dgm:cxn modelId="{CA8DE856-7E2F-4E67-A6F6-1D98DB6FE8AC}" type="presOf" srcId="{2A61B24E-C96E-43D5-97F8-0D325EC8DCB2}" destId="{24CC5BF3-2BB9-474C-991E-1E52F2342B2D}" srcOrd="0" destOrd="0" presId="urn:microsoft.com/office/officeart/2009/3/layout/RandomtoResultProcess"/>
    <dgm:cxn modelId="{BA13818C-D635-4448-8651-9369D8A6785C}" type="presOf" srcId="{40BB5271-44BE-4216-9D55-A6EFADB01ABE}" destId="{8E6CD267-24A3-49CF-811A-E95EA88F1BA1}" srcOrd="0" destOrd="0" presId="urn:microsoft.com/office/officeart/2009/3/layout/RandomtoResultProcess"/>
    <dgm:cxn modelId="{3D5429DC-176C-4FC8-A7B8-022CFC0889B1}" srcId="{40BB5271-44BE-4216-9D55-A6EFADB01ABE}" destId="{2A61B24E-C96E-43D5-97F8-0D325EC8DCB2}" srcOrd="0" destOrd="0" parTransId="{C2DD017E-BB8D-493F-9E69-A2A5262E5245}" sibTransId="{8CB8D326-6D5D-44C5-8F3F-36D192522A81}"/>
    <dgm:cxn modelId="{9F111922-B8F6-4515-94A1-3AF59B11D772}" type="presParOf" srcId="{8E6CD267-24A3-49CF-811A-E95EA88F1BA1}" destId="{563F117F-9D8B-4746-8D81-91322216D65E}" srcOrd="0" destOrd="0" presId="urn:microsoft.com/office/officeart/2009/3/layout/RandomtoResultProcess"/>
    <dgm:cxn modelId="{380B4B77-78FE-453A-A736-60A0EA19FA7C}" type="presParOf" srcId="{563F117F-9D8B-4746-8D81-91322216D65E}" destId="{24CC5BF3-2BB9-474C-991E-1E52F2342B2D}" srcOrd="0" destOrd="0" presId="urn:microsoft.com/office/officeart/2009/3/layout/RandomtoResultProcess"/>
    <dgm:cxn modelId="{8237340B-3B53-45D6-A077-C8899203B239}" type="presParOf" srcId="{563F117F-9D8B-4746-8D81-91322216D65E}" destId="{E447D202-0D89-49A1-9D73-7D6556D65B47}" srcOrd="1" destOrd="0" presId="urn:microsoft.com/office/officeart/2009/3/layout/RandomtoResultProcess"/>
    <dgm:cxn modelId="{28CB4C89-1CBD-4D4D-BC35-9ED174CEAA04}" type="presParOf" srcId="{563F117F-9D8B-4746-8D81-91322216D65E}" destId="{4B095836-194B-4D4F-A5C9-1EC070E18214}" srcOrd="2" destOrd="0" presId="urn:microsoft.com/office/officeart/2009/3/layout/RandomtoResultProcess"/>
    <dgm:cxn modelId="{BFE17FAA-033E-4CC7-BAAC-F90D21A139A3}" type="presParOf" srcId="{563F117F-9D8B-4746-8D81-91322216D65E}" destId="{952445EB-3C6B-41ED-AA10-8298D9438D9F}" srcOrd="3" destOrd="0" presId="urn:microsoft.com/office/officeart/2009/3/layout/RandomtoResultProcess"/>
    <dgm:cxn modelId="{4BBFC001-465C-4979-B990-CBC59B290BE1}" type="presParOf" srcId="{563F117F-9D8B-4746-8D81-91322216D65E}" destId="{C7ADBE46-A153-4033-947E-0FDF66BBCA21}" srcOrd="4" destOrd="0" presId="urn:microsoft.com/office/officeart/2009/3/layout/RandomtoResultProcess"/>
    <dgm:cxn modelId="{012437DD-C5E4-4191-8B12-6E59542C4B24}" type="presParOf" srcId="{563F117F-9D8B-4746-8D81-91322216D65E}" destId="{70CE4AAC-C823-4352-849C-893C29DC3ACE}" srcOrd="5" destOrd="0" presId="urn:microsoft.com/office/officeart/2009/3/layout/RandomtoResultProcess"/>
    <dgm:cxn modelId="{8DC8F564-17CE-496B-A04E-8CC71C0454B6}" type="presParOf" srcId="{563F117F-9D8B-4746-8D81-91322216D65E}" destId="{8F35C0A7-659B-4985-977C-9484E8733721}" srcOrd="6" destOrd="0" presId="urn:microsoft.com/office/officeart/2009/3/layout/RandomtoResultProcess"/>
    <dgm:cxn modelId="{9644FB67-22A5-4684-A09A-83862F9875F3}" type="presParOf" srcId="{563F117F-9D8B-4746-8D81-91322216D65E}" destId="{B859310B-8FB0-4159-918A-A07A556FAA8A}" srcOrd="7" destOrd="0" presId="urn:microsoft.com/office/officeart/2009/3/layout/RandomtoResultProcess"/>
    <dgm:cxn modelId="{DEA5A9E6-97F7-4BEC-9CBC-B6FA7C165393}" type="presParOf" srcId="{563F117F-9D8B-4746-8D81-91322216D65E}" destId="{DDC93635-9B4E-47B7-8338-29D580D63B6C}" srcOrd="8" destOrd="0" presId="urn:microsoft.com/office/officeart/2009/3/layout/RandomtoResultProcess"/>
    <dgm:cxn modelId="{8378F044-C77F-471D-B763-B7F05B5ACB04}" type="presParOf" srcId="{563F117F-9D8B-4746-8D81-91322216D65E}" destId="{3C673A91-BE52-4027-BAEC-92CC255392E6}" srcOrd="9" destOrd="0" presId="urn:microsoft.com/office/officeart/2009/3/layout/RandomtoResultProcess"/>
    <dgm:cxn modelId="{9B9209A0-65AA-4B4D-8D94-3C4C861BC51E}" type="presParOf" srcId="{563F117F-9D8B-4746-8D81-91322216D65E}" destId="{8D452152-E226-485F-A208-B6D1BB48E079}" srcOrd="10" destOrd="0" presId="urn:microsoft.com/office/officeart/2009/3/layout/RandomtoResultProcess"/>
    <dgm:cxn modelId="{409DDB3B-8333-48F2-AD20-748B5F6A785F}" type="presParOf" srcId="{563F117F-9D8B-4746-8D81-91322216D65E}" destId="{3495CF60-AF21-448B-B6B5-8AF7B755E429}" srcOrd="11" destOrd="0" presId="urn:microsoft.com/office/officeart/2009/3/layout/RandomtoResultProcess"/>
    <dgm:cxn modelId="{71C09742-F7FF-4687-8BCB-FEF0A16E4921}" type="presParOf" srcId="{563F117F-9D8B-4746-8D81-91322216D65E}" destId="{9C94462E-4803-4C4C-AA22-C6C9906FE0FF}" srcOrd="12" destOrd="0" presId="urn:microsoft.com/office/officeart/2009/3/layout/RandomtoResultProcess"/>
    <dgm:cxn modelId="{EE41EA55-AC0B-43DE-91EF-46FAC02ADCC8}" type="presParOf" srcId="{563F117F-9D8B-4746-8D81-91322216D65E}" destId="{9D7BCBB5-9FAF-48B6-AE27-06B021A501B7}" srcOrd="13" destOrd="0" presId="urn:microsoft.com/office/officeart/2009/3/layout/RandomtoResultProcess"/>
    <dgm:cxn modelId="{EDA83711-C210-4294-8EC3-B85A5470E6D9}" type="presParOf" srcId="{563F117F-9D8B-4746-8D81-91322216D65E}" destId="{4E39E3B1-C691-48C1-BF67-94645F67B18A}" srcOrd="14" destOrd="0" presId="urn:microsoft.com/office/officeart/2009/3/layout/RandomtoResultProcess"/>
    <dgm:cxn modelId="{C03D1844-C82A-4EFD-B574-83A738B374F8}" type="presParOf" srcId="{563F117F-9D8B-4746-8D81-91322216D65E}" destId="{41DDDF5F-83F4-45DD-B070-88D4B10F00FD}" srcOrd="15" destOrd="0" presId="urn:microsoft.com/office/officeart/2009/3/layout/RandomtoResultProcess"/>
    <dgm:cxn modelId="{8C503A67-9201-4502-B072-47103826F99F}" type="presParOf" srcId="{563F117F-9D8B-4746-8D81-91322216D65E}" destId="{94998D06-2083-40C7-B2BA-465AA73A6B72}" srcOrd="16" destOrd="0" presId="urn:microsoft.com/office/officeart/2009/3/layout/RandomtoResultProcess"/>
    <dgm:cxn modelId="{8FEE5953-EFB6-4F62-88E1-174A32F087B0}" type="presParOf" srcId="{563F117F-9D8B-4746-8D81-91322216D65E}" destId="{705163E7-B187-4956-BDF3-B4E3E8FA9C29}" srcOrd="17" destOrd="0" presId="urn:microsoft.com/office/officeart/2009/3/layout/RandomtoResultProcess"/>
    <dgm:cxn modelId="{C28D2C73-6368-4B07-A1BD-E268EA74F7AA}" type="presParOf" srcId="{563F117F-9D8B-4746-8D81-91322216D65E}" destId="{1FDD5679-FA87-4B73-AFED-BF1185CA89A3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E1A01AB-62F8-4499-997C-A6554AC57FD8}">
      <dgm:prSet/>
      <dgm:spPr/>
      <dgm:t>
        <a:bodyPr/>
        <a:lstStyle/>
        <a:p>
          <a:pPr algn="ctr">
            <a:buNone/>
          </a:pPr>
          <a:r>
            <a:rPr lang="pl-PL" dirty="0"/>
            <a:t>Wprowadzić system planowania i koordynacji naborów, który zapewni równomierne rozłożenie terminów ogłaszania i zamykania postępowań w czasie.</a:t>
          </a:r>
        </a:p>
      </dgm:t>
    </dgm:pt>
    <dgm:pt modelId="{28307B3B-0DFE-422B-9730-F153F641D876}" type="parTrans" cxnId="{9C4AD9CC-8D4D-4D14-A452-C2872E5EAC0C}">
      <dgm:prSet/>
      <dgm:spPr/>
      <dgm:t>
        <a:bodyPr/>
        <a:lstStyle/>
        <a:p>
          <a:endParaRPr lang="pl-PL"/>
        </a:p>
      </dgm:t>
    </dgm:pt>
    <dgm:pt modelId="{41730775-9691-4DA6-A667-4D606DE4CC15}" type="sibTrans" cxnId="{9C4AD9CC-8D4D-4D14-A452-C2872E5EAC0C}">
      <dgm:prSet/>
      <dgm:spPr/>
      <dgm:t>
        <a:bodyPr/>
        <a:lstStyle/>
        <a:p>
          <a:endParaRPr lang="pl-PL"/>
        </a:p>
      </dgm:t>
    </dgm:pt>
    <dgm:pt modelId="{212B2FEF-583C-4933-A0A0-72E7F6F3EBCB}">
      <dgm:prSet custT="1"/>
      <dgm:spPr/>
      <dgm:t>
        <a:bodyPr/>
        <a:lstStyle/>
        <a:p>
          <a:pPr algn="ctr">
            <a:buNone/>
          </a:pPr>
          <a:r>
            <a:rPr lang="pl-PL" sz="2000" dirty="0"/>
            <a:t>W harmonogramie warto wprowadzić zasadę maksymalnej liczby uruchamianych i zamykanych naborów w danym tygodniu. Przygotowanie aktualnej wersji harmonogramu powinno uwzględniać wyniki uzgodnień między departamentami IZ .</a:t>
          </a:r>
        </a:p>
      </dgm:t>
    </dgm:pt>
    <dgm:pt modelId="{2A71C778-2CE1-410E-826F-3E10CBE877E9}" type="parTrans" cxnId="{0B64B4BE-6C65-4D56-8F15-914C9AB82951}">
      <dgm:prSet/>
      <dgm:spPr/>
      <dgm:t>
        <a:bodyPr/>
        <a:lstStyle/>
        <a:p>
          <a:endParaRPr lang="pl-PL"/>
        </a:p>
      </dgm:t>
    </dgm:pt>
    <dgm:pt modelId="{B2209B86-32D4-4A68-B7D9-3777B9322D07}" type="sibTrans" cxnId="{0B64B4BE-6C65-4D56-8F15-914C9AB82951}">
      <dgm:prSet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  <dgm:pt modelId="{67A4EDA3-6B0D-41D0-A3DC-C7C418F67EA1}" type="pres">
      <dgm:prSet presAssocID="{1E1A01AB-62F8-4499-997C-A6554AC57FD8}" presName="node" presStyleLbl="node1" presStyleIdx="0" presStyleCnt="2" custScaleY="94020">
        <dgm:presLayoutVars>
          <dgm:bulletEnabled val="1"/>
        </dgm:presLayoutVars>
      </dgm:prSet>
      <dgm:spPr>
        <a:prstGeom prst="roundRect">
          <a:avLst/>
        </a:prstGeom>
      </dgm:spPr>
    </dgm:pt>
    <dgm:pt modelId="{A0AD377B-3412-4465-A4E9-E6F941324250}" type="pres">
      <dgm:prSet presAssocID="{41730775-9691-4DA6-A667-4D606DE4CC15}" presName="sibTrans" presStyleCnt="0"/>
      <dgm:spPr/>
    </dgm:pt>
    <dgm:pt modelId="{B64E52A8-B8AE-4EAD-AA21-337C39436306}" type="pres">
      <dgm:prSet presAssocID="{212B2FEF-583C-4933-A0A0-72E7F6F3EBCB}" presName="node" presStyleLbl="node1" presStyleIdx="1" presStyleCnt="2" custScaleY="121977" custLinFactNeighborX="-49" custLinFactNeighborY="-481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  <dgm:cxn modelId="{A759FB84-B0CA-40DA-A21C-F35CD2774600}" type="presOf" srcId="{212B2FEF-583C-4933-A0A0-72E7F6F3EBCB}" destId="{B64E52A8-B8AE-4EAD-AA21-337C39436306}" srcOrd="0" destOrd="0" presId="urn:microsoft.com/office/officeart/2005/8/layout/default"/>
    <dgm:cxn modelId="{0B64B4BE-6C65-4D56-8F15-914C9AB82951}" srcId="{2918683B-DDFD-48EC-897B-2D33B4DA9199}" destId="{212B2FEF-583C-4933-A0A0-72E7F6F3EBCB}" srcOrd="1" destOrd="0" parTransId="{2A71C778-2CE1-410E-826F-3E10CBE877E9}" sibTransId="{B2209B86-32D4-4A68-B7D9-3777B9322D07}"/>
    <dgm:cxn modelId="{9C4AD9CC-8D4D-4D14-A452-C2872E5EAC0C}" srcId="{2918683B-DDFD-48EC-897B-2D33B4DA9199}" destId="{1E1A01AB-62F8-4499-997C-A6554AC57FD8}" srcOrd="0" destOrd="0" parTransId="{28307B3B-0DFE-422B-9730-F153F641D876}" sibTransId="{41730775-9691-4DA6-A667-4D606DE4CC15}"/>
    <dgm:cxn modelId="{D58194D9-27F3-45C7-9C65-76CBEC04DB63}" type="presOf" srcId="{1E1A01AB-62F8-4499-997C-A6554AC57FD8}" destId="{67A4EDA3-6B0D-41D0-A3DC-C7C418F67EA1}" srcOrd="0" destOrd="0" presId="urn:microsoft.com/office/officeart/2005/8/layout/default"/>
    <dgm:cxn modelId="{F1E2C313-E9CE-4AEE-A33E-A3EBF428019D}" type="presParOf" srcId="{C6271292-C24F-40AE-9E58-2D8F48F159F0}" destId="{67A4EDA3-6B0D-41D0-A3DC-C7C418F67EA1}" srcOrd="0" destOrd="0" presId="urn:microsoft.com/office/officeart/2005/8/layout/default"/>
    <dgm:cxn modelId="{2D1049B7-EE27-4AE0-879D-51D98AD5E590}" type="presParOf" srcId="{C6271292-C24F-40AE-9E58-2D8F48F159F0}" destId="{A0AD377B-3412-4465-A4E9-E6F941324250}" srcOrd="1" destOrd="0" presId="urn:microsoft.com/office/officeart/2005/8/layout/default"/>
    <dgm:cxn modelId="{4ACF66BA-C119-4980-9953-4C82A8E31AF9}" type="presParOf" srcId="{C6271292-C24F-40AE-9E58-2D8F48F159F0}" destId="{B64E52A8-B8AE-4EAD-AA21-337C3943630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BB5271-44BE-4216-9D55-A6EFADB01ABE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A61B24E-C96E-43D5-97F8-0D325EC8DCB2}">
      <dgm:prSet phldrT="[Tekst]"/>
      <dgm:spPr/>
      <dgm:t>
        <a:bodyPr/>
        <a:lstStyle/>
        <a:p>
          <a:r>
            <a:rPr lang="pl-PL" dirty="0"/>
            <a:t>Ekosystem CST2021 nie gwarantuje wystarczającej sprawności obsługi projektów. Czas potrzebny na wprowadzenie lub wygenerowanie informacji z systemu jest często zbyt długi. Ponadto, instrukcje do poszczególnych modułów są zbyt techniczne, nie dostarczają odpowiedzi na pytania o nietypowe sytuacje.</a:t>
          </a:r>
          <a:endParaRPr lang="pl-PL" b="1" dirty="0"/>
        </a:p>
      </dgm:t>
    </dgm:pt>
    <dgm:pt modelId="{C2DD017E-BB8D-493F-9E69-A2A5262E5245}" type="parTrans" cxnId="{3D5429DC-176C-4FC8-A7B8-022CFC0889B1}">
      <dgm:prSet/>
      <dgm:spPr/>
      <dgm:t>
        <a:bodyPr/>
        <a:lstStyle/>
        <a:p>
          <a:endParaRPr lang="pl-PL" b="1"/>
        </a:p>
      </dgm:t>
    </dgm:pt>
    <dgm:pt modelId="{8CB8D326-6D5D-44C5-8F3F-36D192522A81}" type="sibTrans" cxnId="{3D5429DC-176C-4FC8-A7B8-022CFC0889B1}">
      <dgm:prSet/>
      <dgm:spPr/>
      <dgm:t>
        <a:bodyPr/>
        <a:lstStyle/>
        <a:p>
          <a:endParaRPr lang="pl-PL" b="1"/>
        </a:p>
      </dgm:t>
    </dgm:pt>
    <dgm:pt modelId="{8E6CD267-24A3-49CF-811A-E95EA88F1BA1}" type="pres">
      <dgm:prSet presAssocID="{40BB5271-44BE-4216-9D55-A6EFADB01ABE}" presName="Name0" presStyleCnt="0">
        <dgm:presLayoutVars>
          <dgm:dir/>
          <dgm:animOne val="branch"/>
          <dgm:animLvl val="lvl"/>
        </dgm:presLayoutVars>
      </dgm:prSet>
      <dgm:spPr/>
    </dgm:pt>
    <dgm:pt modelId="{563F117F-9D8B-4746-8D81-91322216D65E}" type="pres">
      <dgm:prSet presAssocID="{2A61B24E-C96E-43D5-97F8-0D325EC8DCB2}" presName="chaos" presStyleCnt="0"/>
      <dgm:spPr/>
    </dgm:pt>
    <dgm:pt modelId="{24CC5BF3-2BB9-474C-991E-1E52F2342B2D}" type="pres">
      <dgm:prSet presAssocID="{2A61B24E-C96E-43D5-97F8-0D325EC8DCB2}" presName="parTx1" presStyleLbl="revTx" presStyleIdx="0" presStyleCnt="1" custScaleX="85271" custScaleY="127525" custLinFactNeighborX="493" custLinFactNeighborY="9404"/>
      <dgm:spPr/>
    </dgm:pt>
    <dgm:pt modelId="{E447D202-0D89-49A1-9D73-7D6556D65B47}" type="pres">
      <dgm:prSet presAssocID="{2A61B24E-C96E-43D5-97F8-0D325EC8DCB2}" presName="c1" presStyleLbl="node1" presStyleIdx="0" presStyleCnt="18"/>
      <dgm:spPr/>
    </dgm:pt>
    <dgm:pt modelId="{4B095836-194B-4D4F-A5C9-1EC070E18214}" type="pres">
      <dgm:prSet presAssocID="{2A61B24E-C96E-43D5-97F8-0D325EC8DCB2}" presName="c2" presStyleLbl="node1" presStyleIdx="1" presStyleCnt="18"/>
      <dgm:spPr/>
    </dgm:pt>
    <dgm:pt modelId="{952445EB-3C6B-41ED-AA10-8298D9438D9F}" type="pres">
      <dgm:prSet presAssocID="{2A61B24E-C96E-43D5-97F8-0D325EC8DCB2}" presName="c3" presStyleLbl="node1" presStyleIdx="2" presStyleCnt="18"/>
      <dgm:spPr/>
    </dgm:pt>
    <dgm:pt modelId="{C7ADBE46-A153-4033-947E-0FDF66BBCA21}" type="pres">
      <dgm:prSet presAssocID="{2A61B24E-C96E-43D5-97F8-0D325EC8DCB2}" presName="c4" presStyleLbl="node1" presStyleIdx="3" presStyleCnt="18"/>
      <dgm:spPr/>
    </dgm:pt>
    <dgm:pt modelId="{70CE4AAC-C823-4352-849C-893C29DC3ACE}" type="pres">
      <dgm:prSet presAssocID="{2A61B24E-C96E-43D5-97F8-0D325EC8DCB2}" presName="c5" presStyleLbl="node1" presStyleIdx="4" presStyleCnt="18"/>
      <dgm:spPr/>
    </dgm:pt>
    <dgm:pt modelId="{8F35C0A7-659B-4985-977C-9484E8733721}" type="pres">
      <dgm:prSet presAssocID="{2A61B24E-C96E-43D5-97F8-0D325EC8DCB2}" presName="c6" presStyleLbl="node1" presStyleIdx="5" presStyleCnt="18"/>
      <dgm:spPr/>
    </dgm:pt>
    <dgm:pt modelId="{B859310B-8FB0-4159-918A-A07A556FAA8A}" type="pres">
      <dgm:prSet presAssocID="{2A61B24E-C96E-43D5-97F8-0D325EC8DCB2}" presName="c7" presStyleLbl="node1" presStyleIdx="6" presStyleCnt="18"/>
      <dgm:spPr/>
    </dgm:pt>
    <dgm:pt modelId="{DDC93635-9B4E-47B7-8338-29D580D63B6C}" type="pres">
      <dgm:prSet presAssocID="{2A61B24E-C96E-43D5-97F8-0D325EC8DCB2}" presName="c8" presStyleLbl="node1" presStyleIdx="7" presStyleCnt="18"/>
      <dgm:spPr/>
    </dgm:pt>
    <dgm:pt modelId="{3C673A91-BE52-4027-BAEC-92CC255392E6}" type="pres">
      <dgm:prSet presAssocID="{2A61B24E-C96E-43D5-97F8-0D325EC8DCB2}" presName="c9" presStyleLbl="node1" presStyleIdx="8" presStyleCnt="18" custLinFactY="90186" custLinFactNeighborX="-38013" custLinFactNeighborY="100000"/>
      <dgm:spPr/>
    </dgm:pt>
    <dgm:pt modelId="{8D452152-E226-485F-A208-B6D1BB48E079}" type="pres">
      <dgm:prSet presAssocID="{2A61B24E-C96E-43D5-97F8-0D325EC8DCB2}" presName="c10" presStyleLbl="node1" presStyleIdx="9" presStyleCnt="18"/>
      <dgm:spPr>
        <a:solidFill>
          <a:srgbClr val="02CBC6"/>
        </a:solidFill>
      </dgm:spPr>
    </dgm:pt>
    <dgm:pt modelId="{3495CF60-AF21-448B-B6B5-8AF7B755E429}" type="pres">
      <dgm:prSet presAssocID="{2A61B24E-C96E-43D5-97F8-0D325EC8DCB2}" presName="c11" presStyleLbl="node1" presStyleIdx="10" presStyleCnt="18"/>
      <dgm:spPr/>
    </dgm:pt>
    <dgm:pt modelId="{9C94462E-4803-4C4C-AA22-C6C9906FE0FF}" type="pres">
      <dgm:prSet presAssocID="{2A61B24E-C96E-43D5-97F8-0D325EC8DCB2}" presName="c12" presStyleLbl="node1" presStyleIdx="11" presStyleCnt="18" custLinFactNeighborX="-29330" custLinFactNeighborY="7511"/>
      <dgm:spPr/>
    </dgm:pt>
    <dgm:pt modelId="{9D7BCBB5-9FAF-48B6-AE27-06B021A501B7}" type="pres">
      <dgm:prSet presAssocID="{2A61B24E-C96E-43D5-97F8-0D325EC8DCB2}" presName="c13" presStyleLbl="node1" presStyleIdx="12" presStyleCnt="18"/>
      <dgm:spPr/>
    </dgm:pt>
    <dgm:pt modelId="{4E39E3B1-C691-48C1-BF67-94645F67B18A}" type="pres">
      <dgm:prSet presAssocID="{2A61B24E-C96E-43D5-97F8-0D325EC8DCB2}" presName="c14" presStyleLbl="node1" presStyleIdx="13" presStyleCnt="18"/>
      <dgm:spPr/>
    </dgm:pt>
    <dgm:pt modelId="{41DDDF5F-83F4-45DD-B070-88D4B10F00FD}" type="pres">
      <dgm:prSet presAssocID="{2A61B24E-C96E-43D5-97F8-0D325EC8DCB2}" presName="c15" presStyleLbl="node1" presStyleIdx="14" presStyleCnt="18"/>
      <dgm:spPr/>
    </dgm:pt>
    <dgm:pt modelId="{94998D06-2083-40C7-B2BA-465AA73A6B72}" type="pres">
      <dgm:prSet presAssocID="{2A61B24E-C96E-43D5-97F8-0D325EC8DCB2}" presName="c16" presStyleLbl="node1" presStyleIdx="15" presStyleCnt="18"/>
      <dgm:spPr/>
    </dgm:pt>
    <dgm:pt modelId="{705163E7-B187-4956-BDF3-B4E3E8FA9C29}" type="pres">
      <dgm:prSet presAssocID="{2A61B24E-C96E-43D5-97F8-0D325EC8DCB2}" presName="c17" presStyleLbl="node1" presStyleIdx="16" presStyleCnt="18"/>
      <dgm:spPr/>
    </dgm:pt>
    <dgm:pt modelId="{1FDD5679-FA87-4B73-AFED-BF1185CA89A3}" type="pres">
      <dgm:prSet presAssocID="{2A61B24E-C96E-43D5-97F8-0D325EC8DCB2}" presName="c18" presStyleLbl="node1" presStyleIdx="17" presStyleCnt="18"/>
      <dgm:spPr/>
    </dgm:pt>
  </dgm:ptLst>
  <dgm:cxnLst>
    <dgm:cxn modelId="{CA8DE856-7E2F-4E67-A6F6-1D98DB6FE8AC}" type="presOf" srcId="{2A61B24E-C96E-43D5-97F8-0D325EC8DCB2}" destId="{24CC5BF3-2BB9-474C-991E-1E52F2342B2D}" srcOrd="0" destOrd="0" presId="urn:microsoft.com/office/officeart/2009/3/layout/RandomtoResultProcess"/>
    <dgm:cxn modelId="{BA13818C-D635-4448-8651-9369D8A6785C}" type="presOf" srcId="{40BB5271-44BE-4216-9D55-A6EFADB01ABE}" destId="{8E6CD267-24A3-49CF-811A-E95EA88F1BA1}" srcOrd="0" destOrd="0" presId="urn:microsoft.com/office/officeart/2009/3/layout/RandomtoResultProcess"/>
    <dgm:cxn modelId="{3D5429DC-176C-4FC8-A7B8-022CFC0889B1}" srcId="{40BB5271-44BE-4216-9D55-A6EFADB01ABE}" destId="{2A61B24E-C96E-43D5-97F8-0D325EC8DCB2}" srcOrd="0" destOrd="0" parTransId="{C2DD017E-BB8D-493F-9E69-A2A5262E5245}" sibTransId="{8CB8D326-6D5D-44C5-8F3F-36D192522A81}"/>
    <dgm:cxn modelId="{9F111922-B8F6-4515-94A1-3AF59B11D772}" type="presParOf" srcId="{8E6CD267-24A3-49CF-811A-E95EA88F1BA1}" destId="{563F117F-9D8B-4746-8D81-91322216D65E}" srcOrd="0" destOrd="0" presId="urn:microsoft.com/office/officeart/2009/3/layout/RandomtoResultProcess"/>
    <dgm:cxn modelId="{380B4B77-78FE-453A-A736-60A0EA19FA7C}" type="presParOf" srcId="{563F117F-9D8B-4746-8D81-91322216D65E}" destId="{24CC5BF3-2BB9-474C-991E-1E52F2342B2D}" srcOrd="0" destOrd="0" presId="urn:microsoft.com/office/officeart/2009/3/layout/RandomtoResultProcess"/>
    <dgm:cxn modelId="{8237340B-3B53-45D6-A077-C8899203B239}" type="presParOf" srcId="{563F117F-9D8B-4746-8D81-91322216D65E}" destId="{E447D202-0D89-49A1-9D73-7D6556D65B47}" srcOrd="1" destOrd="0" presId="urn:microsoft.com/office/officeart/2009/3/layout/RandomtoResultProcess"/>
    <dgm:cxn modelId="{28CB4C89-1CBD-4D4D-BC35-9ED174CEAA04}" type="presParOf" srcId="{563F117F-9D8B-4746-8D81-91322216D65E}" destId="{4B095836-194B-4D4F-A5C9-1EC070E18214}" srcOrd="2" destOrd="0" presId="urn:microsoft.com/office/officeart/2009/3/layout/RandomtoResultProcess"/>
    <dgm:cxn modelId="{BFE17FAA-033E-4CC7-BAAC-F90D21A139A3}" type="presParOf" srcId="{563F117F-9D8B-4746-8D81-91322216D65E}" destId="{952445EB-3C6B-41ED-AA10-8298D9438D9F}" srcOrd="3" destOrd="0" presId="urn:microsoft.com/office/officeart/2009/3/layout/RandomtoResultProcess"/>
    <dgm:cxn modelId="{4BBFC001-465C-4979-B990-CBC59B290BE1}" type="presParOf" srcId="{563F117F-9D8B-4746-8D81-91322216D65E}" destId="{C7ADBE46-A153-4033-947E-0FDF66BBCA21}" srcOrd="4" destOrd="0" presId="urn:microsoft.com/office/officeart/2009/3/layout/RandomtoResultProcess"/>
    <dgm:cxn modelId="{012437DD-C5E4-4191-8B12-6E59542C4B24}" type="presParOf" srcId="{563F117F-9D8B-4746-8D81-91322216D65E}" destId="{70CE4AAC-C823-4352-849C-893C29DC3ACE}" srcOrd="5" destOrd="0" presId="urn:microsoft.com/office/officeart/2009/3/layout/RandomtoResultProcess"/>
    <dgm:cxn modelId="{8DC8F564-17CE-496B-A04E-8CC71C0454B6}" type="presParOf" srcId="{563F117F-9D8B-4746-8D81-91322216D65E}" destId="{8F35C0A7-659B-4985-977C-9484E8733721}" srcOrd="6" destOrd="0" presId="urn:microsoft.com/office/officeart/2009/3/layout/RandomtoResultProcess"/>
    <dgm:cxn modelId="{9644FB67-22A5-4684-A09A-83862F9875F3}" type="presParOf" srcId="{563F117F-9D8B-4746-8D81-91322216D65E}" destId="{B859310B-8FB0-4159-918A-A07A556FAA8A}" srcOrd="7" destOrd="0" presId="urn:microsoft.com/office/officeart/2009/3/layout/RandomtoResultProcess"/>
    <dgm:cxn modelId="{DEA5A9E6-97F7-4BEC-9CBC-B6FA7C165393}" type="presParOf" srcId="{563F117F-9D8B-4746-8D81-91322216D65E}" destId="{DDC93635-9B4E-47B7-8338-29D580D63B6C}" srcOrd="8" destOrd="0" presId="urn:microsoft.com/office/officeart/2009/3/layout/RandomtoResultProcess"/>
    <dgm:cxn modelId="{8378F044-C77F-471D-B763-B7F05B5ACB04}" type="presParOf" srcId="{563F117F-9D8B-4746-8D81-91322216D65E}" destId="{3C673A91-BE52-4027-BAEC-92CC255392E6}" srcOrd="9" destOrd="0" presId="urn:microsoft.com/office/officeart/2009/3/layout/RandomtoResultProcess"/>
    <dgm:cxn modelId="{9B9209A0-65AA-4B4D-8D94-3C4C861BC51E}" type="presParOf" srcId="{563F117F-9D8B-4746-8D81-91322216D65E}" destId="{8D452152-E226-485F-A208-B6D1BB48E079}" srcOrd="10" destOrd="0" presId="urn:microsoft.com/office/officeart/2009/3/layout/RandomtoResultProcess"/>
    <dgm:cxn modelId="{409DDB3B-8333-48F2-AD20-748B5F6A785F}" type="presParOf" srcId="{563F117F-9D8B-4746-8D81-91322216D65E}" destId="{3495CF60-AF21-448B-B6B5-8AF7B755E429}" srcOrd="11" destOrd="0" presId="urn:microsoft.com/office/officeart/2009/3/layout/RandomtoResultProcess"/>
    <dgm:cxn modelId="{71C09742-F7FF-4687-8BCB-FEF0A16E4921}" type="presParOf" srcId="{563F117F-9D8B-4746-8D81-91322216D65E}" destId="{9C94462E-4803-4C4C-AA22-C6C9906FE0FF}" srcOrd="12" destOrd="0" presId="urn:microsoft.com/office/officeart/2009/3/layout/RandomtoResultProcess"/>
    <dgm:cxn modelId="{EE41EA55-AC0B-43DE-91EF-46FAC02ADCC8}" type="presParOf" srcId="{563F117F-9D8B-4746-8D81-91322216D65E}" destId="{9D7BCBB5-9FAF-48B6-AE27-06B021A501B7}" srcOrd="13" destOrd="0" presId="urn:microsoft.com/office/officeart/2009/3/layout/RandomtoResultProcess"/>
    <dgm:cxn modelId="{EDA83711-C210-4294-8EC3-B85A5470E6D9}" type="presParOf" srcId="{563F117F-9D8B-4746-8D81-91322216D65E}" destId="{4E39E3B1-C691-48C1-BF67-94645F67B18A}" srcOrd="14" destOrd="0" presId="urn:microsoft.com/office/officeart/2009/3/layout/RandomtoResultProcess"/>
    <dgm:cxn modelId="{C03D1844-C82A-4EFD-B574-83A738B374F8}" type="presParOf" srcId="{563F117F-9D8B-4746-8D81-91322216D65E}" destId="{41DDDF5F-83F4-45DD-B070-88D4B10F00FD}" srcOrd="15" destOrd="0" presId="urn:microsoft.com/office/officeart/2009/3/layout/RandomtoResultProcess"/>
    <dgm:cxn modelId="{8C503A67-9201-4502-B072-47103826F99F}" type="presParOf" srcId="{563F117F-9D8B-4746-8D81-91322216D65E}" destId="{94998D06-2083-40C7-B2BA-465AA73A6B72}" srcOrd="16" destOrd="0" presId="urn:microsoft.com/office/officeart/2009/3/layout/RandomtoResultProcess"/>
    <dgm:cxn modelId="{8FEE5953-EFB6-4F62-88E1-174A32F087B0}" type="presParOf" srcId="{563F117F-9D8B-4746-8D81-91322216D65E}" destId="{705163E7-B187-4956-BDF3-B4E3E8FA9C29}" srcOrd="17" destOrd="0" presId="urn:microsoft.com/office/officeart/2009/3/layout/RandomtoResultProcess"/>
    <dgm:cxn modelId="{C28D2C73-6368-4B07-A1BD-E268EA74F7AA}" type="presParOf" srcId="{563F117F-9D8B-4746-8D81-91322216D65E}" destId="{1FDD5679-FA87-4B73-AFED-BF1185CA89A3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E1A01AB-62F8-4499-997C-A6554AC57FD8}">
      <dgm:prSet custT="1"/>
      <dgm:spPr/>
      <dgm:t>
        <a:bodyPr/>
        <a:lstStyle/>
        <a:p>
          <a:pPr algn="ctr">
            <a:buNone/>
          </a:pPr>
          <a:r>
            <a:rPr lang="pl-PL" sz="2200" dirty="0" err="1"/>
            <a:t>MFiPR</a:t>
          </a:r>
          <a:r>
            <a:rPr lang="pl-PL" sz="2200" dirty="0"/>
            <a:t> tworząc nowy system powinno: zapewnić jego ergonomię, intuicyjność i spójność interfejsu na bazie pozytywnych doświadczeń z perspektywy 2014-2020 oraz opracować instrukcje i materiały pomocnicze o charakterze praktycznym, obejmujące nietypowe przypadki.</a:t>
          </a:r>
        </a:p>
      </dgm:t>
    </dgm:pt>
    <dgm:pt modelId="{28307B3B-0DFE-422B-9730-F153F641D876}" type="parTrans" cxnId="{9C4AD9CC-8D4D-4D14-A452-C2872E5EAC0C}">
      <dgm:prSet/>
      <dgm:spPr/>
      <dgm:t>
        <a:bodyPr/>
        <a:lstStyle/>
        <a:p>
          <a:endParaRPr lang="pl-PL"/>
        </a:p>
      </dgm:t>
    </dgm:pt>
    <dgm:pt modelId="{41730775-9691-4DA6-A667-4D606DE4CC15}" type="sibTrans" cxnId="{9C4AD9CC-8D4D-4D14-A452-C2872E5EAC0C}">
      <dgm:prSet/>
      <dgm:spPr/>
      <dgm:t>
        <a:bodyPr/>
        <a:lstStyle/>
        <a:p>
          <a:endParaRPr lang="pl-PL"/>
        </a:p>
      </dgm:t>
    </dgm:pt>
    <dgm:pt modelId="{212B2FEF-583C-4933-A0A0-72E7F6F3EBCB}">
      <dgm:prSet custT="1"/>
      <dgm:spPr/>
      <dgm:t>
        <a:bodyPr/>
        <a:lstStyle/>
        <a:p>
          <a:pPr algn="ctr">
            <a:buNone/>
          </a:pPr>
          <a:r>
            <a:rPr lang="pl-PL" sz="2000" dirty="0"/>
            <a:t>+zagwarantować helpdesk techniczny po stronie wykonawcy systemu, dedykowanego dla IZ i IP.</a:t>
          </a:r>
        </a:p>
      </dgm:t>
    </dgm:pt>
    <dgm:pt modelId="{2A71C778-2CE1-410E-826F-3E10CBE877E9}" type="parTrans" cxnId="{0B64B4BE-6C65-4D56-8F15-914C9AB82951}">
      <dgm:prSet/>
      <dgm:spPr/>
      <dgm:t>
        <a:bodyPr/>
        <a:lstStyle/>
        <a:p>
          <a:endParaRPr lang="pl-PL"/>
        </a:p>
      </dgm:t>
    </dgm:pt>
    <dgm:pt modelId="{B2209B86-32D4-4A68-B7D9-3777B9322D07}" type="sibTrans" cxnId="{0B64B4BE-6C65-4D56-8F15-914C9AB82951}">
      <dgm:prSet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  <dgm:pt modelId="{67A4EDA3-6B0D-41D0-A3DC-C7C418F67EA1}" type="pres">
      <dgm:prSet presAssocID="{1E1A01AB-62F8-4499-997C-A6554AC57FD8}" presName="node" presStyleLbl="node1" presStyleIdx="0" presStyleCnt="2" custScaleY="169294">
        <dgm:presLayoutVars>
          <dgm:bulletEnabled val="1"/>
        </dgm:presLayoutVars>
      </dgm:prSet>
      <dgm:spPr>
        <a:prstGeom prst="roundRect">
          <a:avLst/>
        </a:prstGeom>
      </dgm:spPr>
    </dgm:pt>
    <dgm:pt modelId="{A0AD377B-3412-4465-A4E9-E6F941324250}" type="pres">
      <dgm:prSet presAssocID="{41730775-9691-4DA6-A667-4D606DE4CC15}" presName="sibTrans" presStyleCnt="0"/>
      <dgm:spPr/>
    </dgm:pt>
    <dgm:pt modelId="{B64E52A8-B8AE-4EAD-AA21-337C39436306}" type="pres">
      <dgm:prSet presAssocID="{212B2FEF-583C-4933-A0A0-72E7F6F3EBCB}" presName="node" presStyleLbl="node1" presStyleIdx="1" presStyleCnt="2" custScaleY="66913" custLinFactNeighborY="2298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  <dgm:cxn modelId="{A759FB84-B0CA-40DA-A21C-F35CD2774600}" type="presOf" srcId="{212B2FEF-583C-4933-A0A0-72E7F6F3EBCB}" destId="{B64E52A8-B8AE-4EAD-AA21-337C39436306}" srcOrd="0" destOrd="0" presId="urn:microsoft.com/office/officeart/2005/8/layout/default"/>
    <dgm:cxn modelId="{0B64B4BE-6C65-4D56-8F15-914C9AB82951}" srcId="{2918683B-DDFD-48EC-897B-2D33B4DA9199}" destId="{212B2FEF-583C-4933-A0A0-72E7F6F3EBCB}" srcOrd="1" destOrd="0" parTransId="{2A71C778-2CE1-410E-826F-3E10CBE877E9}" sibTransId="{B2209B86-32D4-4A68-B7D9-3777B9322D07}"/>
    <dgm:cxn modelId="{9C4AD9CC-8D4D-4D14-A452-C2872E5EAC0C}" srcId="{2918683B-DDFD-48EC-897B-2D33B4DA9199}" destId="{1E1A01AB-62F8-4499-997C-A6554AC57FD8}" srcOrd="0" destOrd="0" parTransId="{28307B3B-0DFE-422B-9730-F153F641D876}" sibTransId="{41730775-9691-4DA6-A667-4D606DE4CC15}"/>
    <dgm:cxn modelId="{D58194D9-27F3-45C7-9C65-76CBEC04DB63}" type="presOf" srcId="{1E1A01AB-62F8-4499-997C-A6554AC57FD8}" destId="{67A4EDA3-6B0D-41D0-A3DC-C7C418F67EA1}" srcOrd="0" destOrd="0" presId="urn:microsoft.com/office/officeart/2005/8/layout/default"/>
    <dgm:cxn modelId="{F1E2C313-E9CE-4AEE-A33E-A3EBF428019D}" type="presParOf" srcId="{C6271292-C24F-40AE-9E58-2D8F48F159F0}" destId="{67A4EDA3-6B0D-41D0-A3DC-C7C418F67EA1}" srcOrd="0" destOrd="0" presId="urn:microsoft.com/office/officeart/2005/8/layout/default"/>
    <dgm:cxn modelId="{2D1049B7-EE27-4AE0-879D-51D98AD5E590}" type="presParOf" srcId="{C6271292-C24F-40AE-9E58-2D8F48F159F0}" destId="{A0AD377B-3412-4465-A4E9-E6F941324250}" srcOrd="1" destOrd="0" presId="urn:microsoft.com/office/officeart/2005/8/layout/default"/>
    <dgm:cxn modelId="{4ACF66BA-C119-4980-9953-4C82A8E31AF9}" type="presParOf" srcId="{C6271292-C24F-40AE-9E58-2D8F48F159F0}" destId="{B64E52A8-B8AE-4EAD-AA21-337C3943630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918683B-DDFD-48EC-897B-2D33B4DA9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6271292-C24F-40AE-9E58-2D8F48F159F0}" type="pres">
      <dgm:prSet presAssocID="{2918683B-DDFD-48EC-897B-2D33B4DA9199}" presName="diagram" presStyleCnt="0">
        <dgm:presLayoutVars>
          <dgm:dir/>
          <dgm:resizeHandles val="exact"/>
        </dgm:presLayoutVars>
      </dgm:prSet>
      <dgm:spPr/>
    </dgm:pt>
  </dgm:ptLst>
  <dgm:cxnLst>
    <dgm:cxn modelId="{38C83424-17E2-40EC-9F89-7040411701EA}" type="presOf" srcId="{2918683B-DDFD-48EC-897B-2D33B4DA9199}" destId="{C6271292-C24F-40AE-9E58-2D8F48F159F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47737-72DA-4FC7-81C7-FEB8C0C41D28}">
      <dsp:nvSpPr>
        <dsp:cNvPr id="0" name=""/>
        <dsp:cNvSpPr/>
      </dsp:nvSpPr>
      <dsp:spPr>
        <a:xfrm>
          <a:off x="995707" y="531"/>
          <a:ext cx="1365619" cy="136561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7DAA1B2-CCA9-4068-A8A1-A10601417AAD}">
      <dsp:nvSpPr>
        <dsp:cNvPr id="0" name=""/>
        <dsp:cNvSpPr/>
      </dsp:nvSpPr>
      <dsp:spPr>
        <a:xfrm>
          <a:off x="1678517" y="531"/>
          <a:ext cx="7286079" cy="1365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Cel badania: </a:t>
          </a:r>
          <a:r>
            <a:rPr lang="pl-PL" sz="2300" kern="120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dokonanie całościowej ewaluacji systemu realizacji FEdKP. </a:t>
          </a:r>
          <a:endParaRPr lang="pl-PL" sz="2300" kern="1200" dirty="0"/>
        </a:p>
      </dsp:txBody>
      <dsp:txXfrm>
        <a:off x="1678517" y="531"/>
        <a:ext cx="7286079" cy="1365619"/>
      </dsp:txXfrm>
    </dsp:sp>
    <dsp:sp modelId="{F120D620-0C57-4640-8F3F-04E2E4D97576}">
      <dsp:nvSpPr>
        <dsp:cNvPr id="0" name=""/>
        <dsp:cNvSpPr/>
      </dsp:nvSpPr>
      <dsp:spPr>
        <a:xfrm>
          <a:off x="995707" y="1366151"/>
          <a:ext cx="1365619" cy="1365619"/>
        </a:xfrm>
        <a:prstGeom prst="ellipse">
          <a:avLst/>
        </a:prstGeom>
        <a:solidFill>
          <a:schemeClr val="accent5">
            <a:alpha val="50000"/>
            <a:hueOff val="-9051203"/>
            <a:satOff val="32769"/>
            <a:lumOff val="-13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5334DBB-6BAA-4BC9-A090-6E8A03925E99}">
      <dsp:nvSpPr>
        <dsp:cNvPr id="0" name=""/>
        <dsp:cNvSpPr/>
      </dsp:nvSpPr>
      <dsp:spPr>
        <a:xfrm>
          <a:off x="1678517" y="1366151"/>
          <a:ext cx="7286079" cy="1365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Badanie obejmuje wszystkie etapy cyklu życia programu </a:t>
          </a:r>
          <a:r>
            <a:rPr lang="pl-PL" sz="2300" kern="1200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– od planowania i ogłaszania naborów, poprzez wybór i realizację projektów, po rozliczanie, kontrolę, księgowanie wydatków i ewaluację.</a:t>
          </a:r>
          <a:endParaRPr lang="pl-PL" sz="2300" kern="1200" dirty="0"/>
        </a:p>
      </dsp:txBody>
      <dsp:txXfrm>
        <a:off x="1678517" y="1366151"/>
        <a:ext cx="7286079" cy="1365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3EB40-ABE6-4F1B-BA7F-CD1D5475C274}">
      <dsp:nvSpPr>
        <dsp:cNvPr id="0" name=""/>
        <dsp:cNvSpPr/>
      </dsp:nvSpPr>
      <dsp:spPr>
        <a:xfrm>
          <a:off x="-5030120" y="-770658"/>
          <a:ext cx="5990496" cy="5990496"/>
        </a:xfrm>
        <a:prstGeom prst="blockArc">
          <a:avLst>
            <a:gd name="adj1" fmla="val 18900000"/>
            <a:gd name="adj2" fmla="val 2700000"/>
            <a:gd name="adj3" fmla="val 36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C9F78-C2E2-4F4B-A6CE-E88CB2267D6F}">
      <dsp:nvSpPr>
        <dsp:cNvPr id="0" name=""/>
        <dsp:cNvSpPr/>
      </dsp:nvSpPr>
      <dsp:spPr>
        <a:xfrm>
          <a:off x="502885" y="342052"/>
          <a:ext cx="8312183" cy="684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29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Efektywność procedur zależy od jakości przepływu informacji i koordynacji działań pomiędzy jednostkami.</a:t>
          </a:r>
        </a:p>
      </dsp:txBody>
      <dsp:txXfrm>
        <a:off x="502885" y="342052"/>
        <a:ext cx="8312183" cy="684461"/>
      </dsp:txXfrm>
    </dsp:sp>
    <dsp:sp modelId="{C49F62E4-BC33-42FF-A7B4-6DF51C09623E}">
      <dsp:nvSpPr>
        <dsp:cNvPr id="0" name=""/>
        <dsp:cNvSpPr/>
      </dsp:nvSpPr>
      <dsp:spPr>
        <a:xfrm>
          <a:off x="75097" y="256495"/>
          <a:ext cx="855577" cy="855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10742-B1BE-478F-AEDF-D01C6C52CBFA}">
      <dsp:nvSpPr>
        <dsp:cNvPr id="0" name=""/>
        <dsp:cNvSpPr/>
      </dsp:nvSpPr>
      <dsp:spPr>
        <a:xfrm>
          <a:off x="895303" y="1368923"/>
          <a:ext cx="7919765" cy="684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29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System realizacji jest dosyć skomplikowany:  pomimo rozpisania niemal każdej procedury, pojawiają się sytuacje problemowe, szczególnie na styku kompetencji poszczególnych komórek.</a:t>
          </a:r>
        </a:p>
      </dsp:txBody>
      <dsp:txXfrm>
        <a:off x="895303" y="1368923"/>
        <a:ext cx="7919765" cy="684461"/>
      </dsp:txXfrm>
    </dsp:sp>
    <dsp:sp modelId="{A59B2CCA-18C6-44EB-A217-89830EBEE317}">
      <dsp:nvSpPr>
        <dsp:cNvPr id="0" name=""/>
        <dsp:cNvSpPr/>
      </dsp:nvSpPr>
      <dsp:spPr>
        <a:xfrm>
          <a:off x="467514" y="1283365"/>
          <a:ext cx="855577" cy="855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0614B-47CD-4303-AE89-02B35DC76B0C}">
      <dsp:nvSpPr>
        <dsp:cNvPr id="0" name=""/>
        <dsp:cNvSpPr/>
      </dsp:nvSpPr>
      <dsp:spPr>
        <a:xfrm>
          <a:off x="895303" y="2395793"/>
          <a:ext cx="7919765" cy="684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29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Interpretacja dokumentacji wdrożeniowej bywa niejednolita.</a:t>
          </a:r>
        </a:p>
      </dsp:txBody>
      <dsp:txXfrm>
        <a:off x="895303" y="2395793"/>
        <a:ext cx="7919765" cy="684461"/>
      </dsp:txXfrm>
    </dsp:sp>
    <dsp:sp modelId="{D4B42F8E-6D6E-4799-ACC3-D1FBA6BB6743}">
      <dsp:nvSpPr>
        <dsp:cNvPr id="0" name=""/>
        <dsp:cNvSpPr/>
      </dsp:nvSpPr>
      <dsp:spPr>
        <a:xfrm>
          <a:off x="467514" y="2310236"/>
          <a:ext cx="855577" cy="855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103940-2031-476C-B331-FD220BF3798C}">
      <dsp:nvSpPr>
        <dsp:cNvPr id="0" name=""/>
        <dsp:cNvSpPr/>
      </dsp:nvSpPr>
      <dsp:spPr>
        <a:xfrm>
          <a:off x="502885" y="3422664"/>
          <a:ext cx="8312183" cy="684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29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Dla około 12% respondentów język ogłoszeń o naborach był niezrozumiały, co utrudniało samodzielne przygotowanie wniosków.</a:t>
          </a:r>
          <a:endParaRPr lang="pl-PL" sz="1500" kern="1200" dirty="0"/>
        </a:p>
      </dsp:txBody>
      <dsp:txXfrm>
        <a:off x="502885" y="3422664"/>
        <a:ext cx="8312183" cy="684461"/>
      </dsp:txXfrm>
    </dsp:sp>
    <dsp:sp modelId="{1829708A-473C-4E89-B54E-EEE9D924A6C5}">
      <dsp:nvSpPr>
        <dsp:cNvPr id="0" name=""/>
        <dsp:cNvSpPr/>
      </dsp:nvSpPr>
      <dsp:spPr>
        <a:xfrm>
          <a:off x="75097" y="3337106"/>
          <a:ext cx="855577" cy="855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E135E-D368-495C-9F64-5ABDD6D69D43}">
      <dsp:nvSpPr>
        <dsp:cNvPr id="0" name=""/>
        <dsp:cNvSpPr/>
      </dsp:nvSpPr>
      <dsp:spPr>
        <a:xfrm>
          <a:off x="0" y="3505"/>
          <a:ext cx="10081119" cy="693206"/>
        </a:xfrm>
        <a:prstGeom prst="roundRect">
          <a:avLst/>
        </a:prstGeom>
        <a:solidFill>
          <a:srgbClr val="4B8E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Nowości wprowadzone od perspektywy 2021-2027 oceniane przeważnie pozytywnie. </a:t>
          </a:r>
        </a:p>
      </dsp:txBody>
      <dsp:txXfrm>
        <a:off x="33840" y="37345"/>
        <a:ext cx="10013439" cy="625526"/>
      </dsp:txXfrm>
    </dsp:sp>
    <dsp:sp modelId="{7129A37B-E874-4317-B3F4-35662881E088}">
      <dsp:nvSpPr>
        <dsp:cNvPr id="0" name=""/>
        <dsp:cNvSpPr/>
      </dsp:nvSpPr>
      <dsp:spPr>
        <a:xfrm>
          <a:off x="0" y="696712"/>
          <a:ext cx="10081119" cy="78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800" kern="1200" dirty="0"/>
            <a:t>Dotyczy to m.in. ograniczania dokumentów papierowych na rzecz elektronicznych, analizy ryzyka jako elementu weryfikacji </a:t>
          </a:r>
          <a:r>
            <a:rPr lang="pl-PL" sz="1800" kern="1200" dirty="0" err="1"/>
            <a:t>WoP</a:t>
          </a:r>
          <a:r>
            <a:rPr lang="pl-PL" sz="1800" kern="1200" dirty="0"/>
            <a:t>, kontroli zamówień publicznych powiązanych z </a:t>
          </a:r>
          <a:r>
            <a:rPr lang="pl-PL" sz="1800" kern="1200" dirty="0" err="1"/>
            <a:t>WoP</a:t>
          </a:r>
          <a:r>
            <a:rPr lang="pl-PL" sz="1800" kern="1200" dirty="0"/>
            <a:t>, taryfikatora korekt, zmiany roli IP w polityce terytorialnej.</a:t>
          </a:r>
        </a:p>
      </dsp:txBody>
      <dsp:txXfrm>
        <a:off x="0" y="696712"/>
        <a:ext cx="10081119" cy="780520"/>
      </dsp:txXfrm>
    </dsp:sp>
    <dsp:sp modelId="{7733016E-039D-43B7-ACB9-AF304009F334}">
      <dsp:nvSpPr>
        <dsp:cNvPr id="0" name=""/>
        <dsp:cNvSpPr/>
      </dsp:nvSpPr>
      <dsp:spPr>
        <a:xfrm>
          <a:off x="0" y="1477232"/>
          <a:ext cx="10081119" cy="693206"/>
        </a:xfrm>
        <a:prstGeom prst="roundRect">
          <a:avLst/>
        </a:prstGeom>
        <a:solidFill>
          <a:srgbClr val="4B8E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W badaniu ankietowym około 1/3 przedstawicieli IZ i IP wskazała, że w swojej pracy spotkała się z koniecznością wprowadzania zmian w dokumentach wdrożeniowych.</a:t>
          </a:r>
        </a:p>
      </dsp:txBody>
      <dsp:txXfrm>
        <a:off x="33840" y="1511072"/>
        <a:ext cx="10013439" cy="625526"/>
      </dsp:txXfrm>
    </dsp:sp>
    <dsp:sp modelId="{DA4D1557-6E3D-41FB-B8DE-61A237BD70C5}">
      <dsp:nvSpPr>
        <dsp:cNvPr id="0" name=""/>
        <dsp:cNvSpPr/>
      </dsp:nvSpPr>
      <dsp:spPr>
        <a:xfrm>
          <a:off x="0" y="2170439"/>
          <a:ext cx="10081119" cy="108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800" kern="1200" dirty="0"/>
            <a:t>Procedury przeważnie funkcjonowały sprawnie – propozycje zmian były przyjmowane i wdrażane, a proces aktualizacji przebiegał zgodnie z obowiązującym trybem.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800" kern="1200" dirty="0"/>
            <a:t>Proces uzgodnień </a:t>
          </a:r>
          <a:r>
            <a:rPr lang="pl-PL" sz="1800" kern="1200" dirty="0" err="1"/>
            <a:t>międzydepartamentowych</a:t>
          </a:r>
          <a:r>
            <a:rPr lang="pl-PL" sz="1800" kern="1200" dirty="0"/>
            <a:t> sprawia, że zmiany o charakterze formalnym są wdrażane w sposób uporządkowany i transparentny. </a:t>
          </a:r>
        </a:p>
      </dsp:txBody>
      <dsp:txXfrm>
        <a:off x="0" y="2170439"/>
        <a:ext cx="10081119" cy="1080720"/>
      </dsp:txXfrm>
    </dsp:sp>
    <dsp:sp modelId="{E54461F9-7462-4B8B-9B59-5AFD0307FBBD}">
      <dsp:nvSpPr>
        <dsp:cNvPr id="0" name=""/>
        <dsp:cNvSpPr/>
      </dsp:nvSpPr>
      <dsp:spPr>
        <a:xfrm>
          <a:off x="0" y="3251160"/>
          <a:ext cx="10081119" cy="693206"/>
        </a:xfrm>
        <a:prstGeom prst="roundRect">
          <a:avLst/>
        </a:prstGeom>
        <a:solidFill>
          <a:srgbClr val="4B8E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System także reaguje sprawnie na potrzeby zmian w projektach, zgłaszane przez beneficjentów. </a:t>
          </a:r>
        </a:p>
      </dsp:txBody>
      <dsp:txXfrm>
        <a:off x="33840" y="3285000"/>
        <a:ext cx="10013439" cy="625526"/>
      </dsp:txXfrm>
    </dsp:sp>
    <dsp:sp modelId="{24A0C956-C881-4F5D-9CC6-D5AA2284FDD3}">
      <dsp:nvSpPr>
        <dsp:cNvPr id="0" name=""/>
        <dsp:cNvSpPr/>
      </dsp:nvSpPr>
      <dsp:spPr>
        <a:xfrm>
          <a:off x="0" y="3944367"/>
          <a:ext cx="10081119" cy="1020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800" kern="1200" dirty="0"/>
            <a:t>W ponad 60% przypadków wnioski beneficjentów o zmiany były akceptowane. Decyzje o aneksach podejmowane są z rozwagą, ale generalnie z większym zrozumieniem dla potrzeb beneficjentów niż w poprzedniej perspektywie. Wskazywano też, że praktyka aneksowania umów stała się bardziej przewidywalna, a komunikacja z beneficjentami – sprawniejsza.</a:t>
          </a:r>
        </a:p>
      </dsp:txBody>
      <dsp:txXfrm>
        <a:off x="0" y="3944367"/>
        <a:ext cx="10081119" cy="1020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40B5B-7375-43D2-A063-08E542886A62}">
      <dsp:nvSpPr>
        <dsp:cNvPr id="0" name=""/>
        <dsp:cNvSpPr/>
      </dsp:nvSpPr>
      <dsp:spPr>
        <a:xfrm>
          <a:off x="0" y="13354"/>
          <a:ext cx="9981771" cy="877500"/>
        </a:xfrm>
        <a:prstGeom prst="roundRect">
          <a:avLst/>
        </a:prstGeom>
        <a:solidFill>
          <a:srgbClr val="E590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Przeciążenie pracą wynikające z kumulacji naborów oraz presji terminowej</a:t>
          </a:r>
          <a:r>
            <a:rPr lang="pl-PL" sz="1600" kern="1200" dirty="0"/>
            <a:t>. C</a:t>
          </a:r>
          <a:r>
            <a:rPr lang="pl-PL" sz="1600" kern="1200" dirty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o trzeci pracownik czasami pracuje po godzinach, a ponad 40% bywa przeciążonych do tego stopnia, że nie mogą w terminie wykonywać powierzonych im zadań.</a:t>
          </a:r>
          <a:endParaRPr lang="pl-PL" sz="1600" kern="1200" dirty="0"/>
        </a:p>
      </dsp:txBody>
      <dsp:txXfrm>
        <a:off x="42836" y="56190"/>
        <a:ext cx="9896099" cy="791828"/>
      </dsp:txXfrm>
    </dsp:sp>
    <dsp:sp modelId="{8E4D39FE-01FB-43F5-97BE-5BEA89D785C0}">
      <dsp:nvSpPr>
        <dsp:cNvPr id="0" name=""/>
        <dsp:cNvSpPr/>
      </dsp:nvSpPr>
      <dsp:spPr>
        <a:xfrm>
          <a:off x="0" y="977254"/>
          <a:ext cx="9981771" cy="877500"/>
        </a:xfrm>
        <a:prstGeom prst="roundRect">
          <a:avLst/>
        </a:prstGeom>
        <a:solidFill>
          <a:srgbClr val="E590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Zagrożenie rotacją pracowników</a:t>
          </a:r>
          <a:r>
            <a:rPr lang="pl-PL" sz="1600" kern="1200" dirty="0"/>
            <a:t>. Już 36%</a:t>
          </a:r>
          <a:r>
            <a:rPr lang="pl-PL" sz="1600" b="1" kern="1200" dirty="0"/>
            <a:t> </a:t>
          </a:r>
          <a:r>
            <a:rPr lang="pl-PL" sz="1600" kern="1200" dirty="0"/>
            <a:t>pracowników IZ/IP często myśli o zmianie pracy.</a:t>
          </a:r>
          <a:r>
            <a:rPr lang="pl-PL" sz="1600" b="1" kern="1200" dirty="0"/>
            <a:t> </a:t>
          </a:r>
          <a:r>
            <a:rPr lang="pl-PL" sz="1600" kern="1200" dirty="0"/>
            <a:t>Przeważającą motywacją, jest motywacja finansowa.</a:t>
          </a:r>
        </a:p>
      </dsp:txBody>
      <dsp:txXfrm>
        <a:off x="42836" y="1020090"/>
        <a:ext cx="9896099" cy="791828"/>
      </dsp:txXfrm>
    </dsp:sp>
    <dsp:sp modelId="{25836041-D323-4F06-B095-0C40B96C7FFC}">
      <dsp:nvSpPr>
        <dsp:cNvPr id="0" name=""/>
        <dsp:cNvSpPr/>
      </dsp:nvSpPr>
      <dsp:spPr>
        <a:xfrm>
          <a:off x="0" y="1941154"/>
          <a:ext cx="9981771" cy="877500"/>
        </a:xfrm>
        <a:prstGeom prst="roundRect">
          <a:avLst/>
        </a:prstGeom>
        <a:solidFill>
          <a:srgbClr val="E590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Czasochłonną obsługę wniosku o szkolenia indywidualne.</a:t>
          </a:r>
          <a:r>
            <a:rPr lang="pl-PL" sz="1600" kern="1200" dirty="0"/>
            <a:t> Jednak w praktyce istnieje możliwość uzyskania finansowania specjalistycznych szkoleń o wartości nawet kilku tysięcy złotych, o ile ich potrzeba zostanie dobrze uzasadniona. </a:t>
          </a:r>
        </a:p>
      </dsp:txBody>
      <dsp:txXfrm>
        <a:off x="42836" y="1983990"/>
        <a:ext cx="9896099" cy="791828"/>
      </dsp:txXfrm>
    </dsp:sp>
    <dsp:sp modelId="{6E0E9D74-E2A0-4A97-B26B-E111D808CE17}">
      <dsp:nvSpPr>
        <dsp:cNvPr id="0" name=""/>
        <dsp:cNvSpPr/>
      </dsp:nvSpPr>
      <dsp:spPr>
        <a:xfrm>
          <a:off x="0" y="2905054"/>
          <a:ext cx="9981771" cy="877500"/>
        </a:xfrm>
        <a:prstGeom prst="roundRect">
          <a:avLst/>
        </a:prstGeom>
        <a:solidFill>
          <a:srgbClr val="E590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Potrzebę szkoleń z umiejętności miękkich </a:t>
          </a:r>
          <a:r>
            <a:rPr lang="pl-PL" sz="1600" kern="1200" dirty="0"/>
            <a:t>w tym pracy zespołowej i komunikacji.</a:t>
          </a:r>
        </a:p>
      </dsp:txBody>
      <dsp:txXfrm>
        <a:off x="42836" y="2947890"/>
        <a:ext cx="9896099" cy="791828"/>
      </dsp:txXfrm>
    </dsp:sp>
    <dsp:sp modelId="{6F3A3467-F186-4CFF-8995-0C65613CC965}">
      <dsp:nvSpPr>
        <dsp:cNvPr id="0" name=""/>
        <dsp:cNvSpPr/>
      </dsp:nvSpPr>
      <dsp:spPr>
        <a:xfrm>
          <a:off x="0" y="3868954"/>
          <a:ext cx="9981771" cy="877500"/>
        </a:xfrm>
        <a:prstGeom prst="roundRect">
          <a:avLst/>
        </a:prstGeom>
        <a:solidFill>
          <a:srgbClr val="E590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Niesatysfakcjonujące warunki lokalowe</a:t>
          </a:r>
          <a:r>
            <a:rPr lang="pl-PL" sz="1600" kern="1200" dirty="0"/>
            <a:t>, szczególnie w kwestii zaplecza socjalnego.</a:t>
          </a:r>
        </a:p>
      </dsp:txBody>
      <dsp:txXfrm>
        <a:off x="42836" y="3911790"/>
        <a:ext cx="9896099" cy="7918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0FCBA-30F1-4141-8630-0EA14A626A43}">
      <dsp:nvSpPr>
        <dsp:cNvPr id="0" name=""/>
        <dsp:cNvSpPr/>
      </dsp:nvSpPr>
      <dsp:spPr>
        <a:xfrm>
          <a:off x="457371" y="988503"/>
          <a:ext cx="1098237" cy="1032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FE3211-4E64-4E55-A01E-5C9287BFE39D}">
      <dsp:nvSpPr>
        <dsp:cNvPr id="0" name=""/>
        <dsp:cNvSpPr/>
      </dsp:nvSpPr>
      <dsp:spPr>
        <a:xfrm>
          <a:off x="3353" y="2552422"/>
          <a:ext cx="2073630" cy="5078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długi czas weryfikacji </a:t>
          </a:r>
          <a:r>
            <a:rPr lang="pl-PL" sz="1600" b="1" kern="1200" dirty="0" err="1"/>
            <a:t>WoP</a:t>
          </a:r>
          <a:r>
            <a:rPr lang="pl-PL" sz="1600" b="1" kern="1200" dirty="0"/>
            <a:t>, wynikający z kumulacji i równoległego prowadzenia kontroli zamówień; </a:t>
          </a:r>
        </a:p>
      </dsp:txBody>
      <dsp:txXfrm>
        <a:off x="18229" y="2567298"/>
        <a:ext cx="2043878" cy="478140"/>
      </dsp:txXfrm>
    </dsp:sp>
    <dsp:sp modelId="{A8F63382-57A1-4502-A3AD-3762B017AAD5}">
      <dsp:nvSpPr>
        <dsp:cNvPr id="0" name=""/>
        <dsp:cNvSpPr/>
      </dsp:nvSpPr>
      <dsp:spPr>
        <a:xfrm>
          <a:off x="1891926" y="1443701"/>
          <a:ext cx="336318" cy="122039"/>
        </a:xfrm>
        <a:prstGeom prst="rightArrow">
          <a:avLst>
            <a:gd name="adj1" fmla="val 60000"/>
            <a:gd name="adj2" fmla="val 50000"/>
          </a:avLst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1891926" y="1468109"/>
        <a:ext cx="299706" cy="73223"/>
      </dsp:txXfrm>
    </dsp:sp>
    <dsp:sp modelId="{67B5CCFC-3E58-4063-95CC-047AAAD7E203}">
      <dsp:nvSpPr>
        <dsp:cNvPr id="0" name=""/>
        <dsp:cNvSpPr/>
      </dsp:nvSpPr>
      <dsp:spPr>
        <a:xfrm>
          <a:off x="2516517" y="988503"/>
          <a:ext cx="1098237" cy="1032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FC4FF-DF1D-48FA-AEB3-B166AC5B5662}">
      <dsp:nvSpPr>
        <dsp:cNvPr id="0" name=""/>
        <dsp:cNvSpPr/>
      </dsp:nvSpPr>
      <dsp:spPr>
        <a:xfrm>
          <a:off x="2273821" y="2552422"/>
          <a:ext cx="1650987" cy="5078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brak kompletnych dokumentów ze strony beneficjentów;</a:t>
          </a:r>
        </a:p>
      </dsp:txBody>
      <dsp:txXfrm>
        <a:off x="2288697" y="2567298"/>
        <a:ext cx="1621235" cy="478140"/>
      </dsp:txXfrm>
    </dsp:sp>
    <dsp:sp modelId="{7974C5B0-4CBA-47FF-80B5-64096AF19E55}">
      <dsp:nvSpPr>
        <dsp:cNvPr id="0" name=""/>
        <dsp:cNvSpPr/>
      </dsp:nvSpPr>
      <dsp:spPr>
        <a:xfrm>
          <a:off x="3877110" y="1443701"/>
          <a:ext cx="262355" cy="122039"/>
        </a:xfrm>
        <a:prstGeom prst="rightArrow">
          <a:avLst>
            <a:gd name="adj1" fmla="val 60000"/>
            <a:gd name="adj2" fmla="val 50000"/>
          </a:avLst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3877110" y="1468109"/>
        <a:ext cx="225743" cy="73223"/>
      </dsp:txXfrm>
    </dsp:sp>
    <dsp:sp modelId="{EE9F2D42-61B5-49E6-838E-4C0711FAB264}">
      <dsp:nvSpPr>
        <dsp:cNvPr id="0" name=""/>
        <dsp:cNvSpPr/>
      </dsp:nvSpPr>
      <dsp:spPr>
        <a:xfrm>
          <a:off x="4364342" y="988503"/>
          <a:ext cx="1098237" cy="1032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EA731-E938-46C5-8541-DB2C830F4707}">
      <dsp:nvSpPr>
        <dsp:cNvPr id="0" name=""/>
        <dsp:cNvSpPr/>
      </dsp:nvSpPr>
      <dsp:spPr>
        <a:xfrm>
          <a:off x="4121646" y="2552422"/>
          <a:ext cx="1650987" cy="5078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duża liczba uczestników i faktur w projektach EFS+;</a:t>
          </a:r>
        </a:p>
      </dsp:txBody>
      <dsp:txXfrm>
        <a:off x="4136522" y="2567298"/>
        <a:ext cx="1621235" cy="478140"/>
      </dsp:txXfrm>
    </dsp:sp>
    <dsp:sp modelId="{EF259C0D-0A72-4431-A46B-4C3DA2D7C9E7}">
      <dsp:nvSpPr>
        <dsp:cNvPr id="0" name=""/>
        <dsp:cNvSpPr/>
      </dsp:nvSpPr>
      <dsp:spPr>
        <a:xfrm>
          <a:off x="5811546" y="1443701"/>
          <a:ext cx="348967" cy="122039"/>
        </a:xfrm>
        <a:prstGeom prst="rightArrow">
          <a:avLst>
            <a:gd name="adj1" fmla="val 60000"/>
            <a:gd name="adj2" fmla="val 50000"/>
          </a:avLst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5811546" y="1468109"/>
        <a:ext cx="312355" cy="73223"/>
      </dsp:txXfrm>
    </dsp:sp>
    <dsp:sp modelId="{208406E6-7479-478C-8F70-8A11C3091D24}">
      <dsp:nvSpPr>
        <dsp:cNvPr id="0" name=""/>
        <dsp:cNvSpPr/>
      </dsp:nvSpPr>
      <dsp:spPr>
        <a:xfrm>
          <a:off x="6459628" y="988503"/>
          <a:ext cx="1098237" cy="1032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B5CC0-EDE7-460C-9C16-C8E8FFC30557}">
      <dsp:nvSpPr>
        <dsp:cNvPr id="0" name=""/>
        <dsp:cNvSpPr/>
      </dsp:nvSpPr>
      <dsp:spPr>
        <a:xfrm>
          <a:off x="5969471" y="2552422"/>
          <a:ext cx="2145908" cy="5078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częste nakładanie się zadań związanych z rozliczaniem i wprowadzaniem zmian w projektach;</a:t>
          </a:r>
        </a:p>
      </dsp:txBody>
      <dsp:txXfrm>
        <a:off x="5984347" y="2567298"/>
        <a:ext cx="2116156" cy="478140"/>
      </dsp:txXfrm>
    </dsp:sp>
    <dsp:sp modelId="{ED5D0308-84EE-4682-B8C6-B224AA4A958D}">
      <dsp:nvSpPr>
        <dsp:cNvPr id="0" name=""/>
        <dsp:cNvSpPr/>
      </dsp:nvSpPr>
      <dsp:spPr>
        <a:xfrm>
          <a:off x="7906832" y="1443701"/>
          <a:ext cx="348967" cy="122039"/>
        </a:xfrm>
        <a:prstGeom prst="rightArrow">
          <a:avLst>
            <a:gd name="adj1" fmla="val 60000"/>
            <a:gd name="adj2" fmla="val 50000"/>
          </a:avLst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/>
        </a:p>
      </dsp:txBody>
      <dsp:txXfrm>
        <a:off x="7906832" y="1468109"/>
        <a:ext cx="312355" cy="73223"/>
      </dsp:txXfrm>
    </dsp:sp>
    <dsp:sp modelId="{E0510AAE-D482-4C73-801C-47501448B558}">
      <dsp:nvSpPr>
        <dsp:cNvPr id="0" name=""/>
        <dsp:cNvSpPr/>
      </dsp:nvSpPr>
      <dsp:spPr>
        <a:xfrm>
          <a:off x="8554914" y="988503"/>
          <a:ext cx="1098237" cy="1032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97B3D-D128-40BD-BE0B-5A2642D0AA68}">
      <dsp:nvSpPr>
        <dsp:cNvPr id="0" name=""/>
        <dsp:cNvSpPr/>
      </dsp:nvSpPr>
      <dsp:spPr>
        <a:xfrm>
          <a:off x="8293370" y="2552422"/>
          <a:ext cx="1650987" cy="5078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niska intuicyjność systemu CST2021. </a:t>
          </a:r>
        </a:p>
      </dsp:txBody>
      <dsp:txXfrm>
        <a:off x="8308246" y="2567298"/>
        <a:ext cx="1621235" cy="4781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C5BF3-2BB9-474C-991E-1E52F2342B2D}">
      <dsp:nvSpPr>
        <dsp:cNvPr id="0" name=""/>
        <dsp:cNvSpPr/>
      </dsp:nvSpPr>
      <dsp:spPr>
        <a:xfrm>
          <a:off x="359058" y="2498033"/>
          <a:ext cx="5364619" cy="21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Zarówno beneficjenci, jak i przedstawiciele instytucji wdrażających wskazywali na trudności w jednoznacznej interpretacji zasad horyzontalnych, zwłaszcza w zakresie zasady dostępności architektonicznej, cyfrowej i komunikacyjnej. </a:t>
          </a:r>
          <a:endParaRPr lang="pl-PL" sz="2300" b="1" kern="1200" dirty="0"/>
        </a:p>
      </dsp:txBody>
      <dsp:txXfrm>
        <a:off x="359058" y="2498033"/>
        <a:ext cx="5364619" cy="2110484"/>
      </dsp:txXfrm>
    </dsp:sp>
    <dsp:sp modelId="{E447D202-0D89-49A1-9D73-7D6556D65B47}">
      <dsp:nvSpPr>
        <dsp:cNvPr id="0" name=""/>
        <dsp:cNvSpPr/>
      </dsp:nvSpPr>
      <dsp:spPr>
        <a:xfrm>
          <a:off x="352962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95836-194B-4D4F-A5C9-1EC070E18214}">
      <dsp:nvSpPr>
        <dsp:cNvPr id="0" name=""/>
        <dsp:cNvSpPr/>
      </dsp:nvSpPr>
      <dsp:spPr>
        <a:xfrm>
          <a:off x="651673" y="153422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445EB-3C6B-41ED-AA10-8298D9438D9F}">
      <dsp:nvSpPr>
        <dsp:cNvPr id="0" name=""/>
        <dsp:cNvSpPr/>
      </dsp:nvSpPr>
      <dsp:spPr>
        <a:xfrm>
          <a:off x="1368582" y="1653712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DBE46-A153-4033-947E-0FDF66BBCA21}">
      <dsp:nvSpPr>
        <dsp:cNvPr id="0" name=""/>
        <dsp:cNvSpPr/>
      </dsp:nvSpPr>
      <dsp:spPr>
        <a:xfrm>
          <a:off x="1966005" y="996546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E4AAC-C823-4352-849C-893C29DC3ACE}">
      <dsp:nvSpPr>
        <dsp:cNvPr id="0" name=""/>
        <dsp:cNvSpPr/>
      </dsp:nvSpPr>
      <dsp:spPr>
        <a:xfrm>
          <a:off x="2742656" y="75757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5C0A7-659B-4985-977C-9484E8733721}">
      <dsp:nvSpPr>
        <dsp:cNvPr id="0" name=""/>
        <dsp:cNvSpPr/>
      </dsp:nvSpPr>
      <dsp:spPr>
        <a:xfrm>
          <a:off x="3698533" y="1175773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9310B-8FB0-4159-918A-A07A556FAA8A}">
      <dsp:nvSpPr>
        <dsp:cNvPr id="0" name=""/>
        <dsp:cNvSpPr/>
      </dsp:nvSpPr>
      <dsp:spPr>
        <a:xfrm>
          <a:off x="4295957" y="1474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93635-9B4E-47B7-8338-29D580D63B6C}">
      <dsp:nvSpPr>
        <dsp:cNvPr id="0" name=""/>
        <dsp:cNvSpPr/>
      </dsp:nvSpPr>
      <dsp:spPr>
        <a:xfrm>
          <a:off x="5132350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73A91-BE52-4027-BAEC-92CC255392E6}">
      <dsp:nvSpPr>
        <dsp:cNvPr id="0" name=""/>
        <dsp:cNvSpPr/>
      </dsp:nvSpPr>
      <dsp:spPr>
        <a:xfrm>
          <a:off x="5328591" y="388843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52152-E226-485F-A208-B6D1BB48E079}">
      <dsp:nvSpPr>
        <dsp:cNvPr id="0" name=""/>
        <dsp:cNvSpPr/>
      </dsp:nvSpPr>
      <dsp:spPr>
        <a:xfrm>
          <a:off x="2384202" y="1534228"/>
          <a:ext cx="1097308" cy="109730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5CF60-AF21-448B-B6B5-8AF7B755E429}">
      <dsp:nvSpPr>
        <dsp:cNvPr id="0" name=""/>
        <dsp:cNvSpPr/>
      </dsp:nvSpPr>
      <dsp:spPr>
        <a:xfrm>
          <a:off x="54250" y="380443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4462E-4803-4C4C-AA22-C6C9906FE0FF}">
      <dsp:nvSpPr>
        <dsp:cNvPr id="0" name=""/>
        <dsp:cNvSpPr/>
      </dsp:nvSpPr>
      <dsp:spPr>
        <a:xfrm>
          <a:off x="216024" y="4392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BCBB5-9FAF-48B6-AE27-06B021A501B7}">
      <dsp:nvSpPr>
        <dsp:cNvPr id="0" name=""/>
        <dsp:cNvSpPr/>
      </dsp:nvSpPr>
      <dsp:spPr>
        <a:xfrm>
          <a:off x="1308839" y="4820057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9E3B1-C691-48C1-BF67-94645F67B18A}">
      <dsp:nvSpPr>
        <dsp:cNvPr id="0" name=""/>
        <dsp:cNvSpPr/>
      </dsp:nvSpPr>
      <dsp:spPr>
        <a:xfrm>
          <a:off x="2563429" y="559670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DDF5F-83F4-45DD-B070-88D4B10F00FD}">
      <dsp:nvSpPr>
        <dsp:cNvPr id="0" name=""/>
        <dsp:cNvSpPr/>
      </dsp:nvSpPr>
      <dsp:spPr>
        <a:xfrm>
          <a:off x="2802398" y="4820057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98D06-2083-40C7-B2BA-465AA73A6B72}">
      <dsp:nvSpPr>
        <dsp:cNvPr id="0" name=""/>
        <dsp:cNvSpPr/>
      </dsp:nvSpPr>
      <dsp:spPr>
        <a:xfrm>
          <a:off x="3399822" y="565645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163E7-B187-4956-BDF3-B4E3E8FA9C29}">
      <dsp:nvSpPr>
        <dsp:cNvPr id="0" name=""/>
        <dsp:cNvSpPr/>
      </dsp:nvSpPr>
      <dsp:spPr>
        <a:xfrm>
          <a:off x="3937503" y="4700572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D5679-FA87-4B73-AFED-BF1185CA89A3}">
      <dsp:nvSpPr>
        <dsp:cNvPr id="0" name=""/>
        <dsp:cNvSpPr/>
      </dsp:nvSpPr>
      <dsp:spPr>
        <a:xfrm>
          <a:off x="5251835" y="4461603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4EDA3-6B0D-41D0-A3DC-C7C418F67EA1}">
      <dsp:nvSpPr>
        <dsp:cNvPr id="0" name=""/>
        <dsp:cNvSpPr/>
      </dsp:nvSpPr>
      <dsp:spPr>
        <a:xfrm>
          <a:off x="0" y="461072"/>
          <a:ext cx="3923978" cy="28511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 err="1"/>
            <a:t>MFiPR</a:t>
          </a:r>
          <a:r>
            <a:rPr lang="pl-PL" sz="1600" b="1" kern="1200" dirty="0"/>
            <a:t> planuje </a:t>
          </a:r>
          <a:r>
            <a:rPr lang="pl-PL" sz="1600" kern="1200" dirty="0"/>
            <a:t>szkolenie dot. zasad horyzontalnych dla wszystkich IZ i IP programów regionalnych i krajowych. Po jego zakończeniu należy opracować zestaw ujednoliconych materiałów pomocniczych dotyczących stosowania zasad horyzontalnych, w tym zasady dostępności.</a:t>
          </a:r>
        </a:p>
      </dsp:txBody>
      <dsp:txXfrm>
        <a:off x="139181" y="600253"/>
        <a:ext cx="3645616" cy="2572776"/>
      </dsp:txXfrm>
    </dsp:sp>
    <dsp:sp modelId="{0A317BC6-96EB-41AE-8FFD-4240A02CCEA0}">
      <dsp:nvSpPr>
        <dsp:cNvPr id="0" name=""/>
        <dsp:cNvSpPr/>
      </dsp:nvSpPr>
      <dsp:spPr>
        <a:xfrm>
          <a:off x="0" y="3704609"/>
          <a:ext cx="3923978" cy="1810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Opracowanie powinno bazować na wnioskach i przykładach z tego szkolenia, oraz tam, gdzie będzie to możliwe na dotychczasowych doświadczeniach z wdrażania zasady dostępności w projektach FEdKP oraz na przykładach dobrych praktyk.</a:t>
          </a:r>
        </a:p>
      </dsp:txBody>
      <dsp:txXfrm>
        <a:off x="88397" y="3793006"/>
        <a:ext cx="3747184" cy="16340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C5BF3-2BB9-474C-991E-1E52F2342B2D}">
      <dsp:nvSpPr>
        <dsp:cNvPr id="0" name=""/>
        <dsp:cNvSpPr/>
      </dsp:nvSpPr>
      <dsp:spPr>
        <a:xfrm>
          <a:off x="780583" y="2592279"/>
          <a:ext cx="4574464" cy="225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 dirty="0"/>
            <a:t>W badaniu zidentyfikowano potrzebę lepszego dopasowania szkoleń do rzeczywistych potrzeb pracowników instytucji zaangażowanych w realizację programu.</a:t>
          </a:r>
          <a:endParaRPr lang="pl-PL" sz="2600" b="1" kern="1200" dirty="0"/>
        </a:p>
      </dsp:txBody>
      <dsp:txXfrm>
        <a:off x="780583" y="2592279"/>
        <a:ext cx="4574464" cy="2254496"/>
      </dsp:txXfrm>
    </dsp:sp>
    <dsp:sp modelId="{E447D202-0D89-49A1-9D73-7D6556D65B47}">
      <dsp:nvSpPr>
        <dsp:cNvPr id="0" name=""/>
        <dsp:cNvSpPr/>
      </dsp:nvSpPr>
      <dsp:spPr>
        <a:xfrm>
          <a:off x="352962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95836-194B-4D4F-A5C9-1EC070E18214}">
      <dsp:nvSpPr>
        <dsp:cNvPr id="0" name=""/>
        <dsp:cNvSpPr/>
      </dsp:nvSpPr>
      <dsp:spPr>
        <a:xfrm>
          <a:off x="651673" y="153422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445EB-3C6B-41ED-AA10-8298D9438D9F}">
      <dsp:nvSpPr>
        <dsp:cNvPr id="0" name=""/>
        <dsp:cNvSpPr/>
      </dsp:nvSpPr>
      <dsp:spPr>
        <a:xfrm>
          <a:off x="1368582" y="1653712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DBE46-A153-4033-947E-0FDF66BBCA21}">
      <dsp:nvSpPr>
        <dsp:cNvPr id="0" name=""/>
        <dsp:cNvSpPr/>
      </dsp:nvSpPr>
      <dsp:spPr>
        <a:xfrm>
          <a:off x="1966005" y="996546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E4AAC-C823-4352-849C-893C29DC3ACE}">
      <dsp:nvSpPr>
        <dsp:cNvPr id="0" name=""/>
        <dsp:cNvSpPr/>
      </dsp:nvSpPr>
      <dsp:spPr>
        <a:xfrm>
          <a:off x="2742656" y="75757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5C0A7-659B-4985-977C-9484E8733721}">
      <dsp:nvSpPr>
        <dsp:cNvPr id="0" name=""/>
        <dsp:cNvSpPr/>
      </dsp:nvSpPr>
      <dsp:spPr>
        <a:xfrm>
          <a:off x="3698533" y="1175773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9310B-8FB0-4159-918A-A07A556FAA8A}">
      <dsp:nvSpPr>
        <dsp:cNvPr id="0" name=""/>
        <dsp:cNvSpPr/>
      </dsp:nvSpPr>
      <dsp:spPr>
        <a:xfrm>
          <a:off x="4295957" y="1474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93635-9B4E-47B7-8338-29D580D63B6C}">
      <dsp:nvSpPr>
        <dsp:cNvPr id="0" name=""/>
        <dsp:cNvSpPr/>
      </dsp:nvSpPr>
      <dsp:spPr>
        <a:xfrm>
          <a:off x="5132350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73A91-BE52-4027-BAEC-92CC255392E6}">
      <dsp:nvSpPr>
        <dsp:cNvPr id="0" name=""/>
        <dsp:cNvSpPr/>
      </dsp:nvSpPr>
      <dsp:spPr>
        <a:xfrm>
          <a:off x="5328591" y="360040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52152-E226-485F-A208-B6D1BB48E079}">
      <dsp:nvSpPr>
        <dsp:cNvPr id="0" name=""/>
        <dsp:cNvSpPr/>
      </dsp:nvSpPr>
      <dsp:spPr>
        <a:xfrm>
          <a:off x="2384202" y="1534228"/>
          <a:ext cx="1097308" cy="1097308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5CF60-AF21-448B-B6B5-8AF7B755E429}">
      <dsp:nvSpPr>
        <dsp:cNvPr id="0" name=""/>
        <dsp:cNvSpPr/>
      </dsp:nvSpPr>
      <dsp:spPr>
        <a:xfrm>
          <a:off x="54250" y="380443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4462E-4803-4C4C-AA22-C6C9906FE0FF}">
      <dsp:nvSpPr>
        <dsp:cNvPr id="0" name=""/>
        <dsp:cNvSpPr/>
      </dsp:nvSpPr>
      <dsp:spPr>
        <a:xfrm>
          <a:off x="216024" y="4392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BCBB5-9FAF-48B6-AE27-06B021A501B7}">
      <dsp:nvSpPr>
        <dsp:cNvPr id="0" name=""/>
        <dsp:cNvSpPr/>
      </dsp:nvSpPr>
      <dsp:spPr>
        <a:xfrm>
          <a:off x="1308839" y="4820057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9E3B1-C691-48C1-BF67-94645F67B18A}">
      <dsp:nvSpPr>
        <dsp:cNvPr id="0" name=""/>
        <dsp:cNvSpPr/>
      </dsp:nvSpPr>
      <dsp:spPr>
        <a:xfrm>
          <a:off x="2563429" y="559670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DDF5F-83F4-45DD-B070-88D4B10F00FD}">
      <dsp:nvSpPr>
        <dsp:cNvPr id="0" name=""/>
        <dsp:cNvSpPr/>
      </dsp:nvSpPr>
      <dsp:spPr>
        <a:xfrm>
          <a:off x="2802398" y="4820057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98D06-2083-40C7-B2BA-465AA73A6B72}">
      <dsp:nvSpPr>
        <dsp:cNvPr id="0" name=""/>
        <dsp:cNvSpPr/>
      </dsp:nvSpPr>
      <dsp:spPr>
        <a:xfrm>
          <a:off x="3399822" y="565645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163E7-B187-4956-BDF3-B4E3E8FA9C29}">
      <dsp:nvSpPr>
        <dsp:cNvPr id="0" name=""/>
        <dsp:cNvSpPr/>
      </dsp:nvSpPr>
      <dsp:spPr>
        <a:xfrm>
          <a:off x="3937503" y="4700572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D5679-FA87-4B73-AFED-BF1185CA89A3}">
      <dsp:nvSpPr>
        <dsp:cNvPr id="0" name=""/>
        <dsp:cNvSpPr/>
      </dsp:nvSpPr>
      <dsp:spPr>
        <a:xfrm>
          <a:off x="5251835" y="4461603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4EDA3-6B0D-41D0-A3DC-C7C418F67EA1}">
      <dsp:nvSpPr>
        <dsp:cNvPr id="0" name=""/>
        <dsp:cNvSpPr/>
      </dsp:nvSpPr>
      <dsp:spPr>
        <a:xfrm>
          <a:off x="1916" y="108392"/>
          <a:ext cx="3920145" cy="2211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Warto zwiększyć udział szkoleń praktycznych i warsztatowych, zapewnić większą równowagę pomiędzy szkoleniami on-line i stacjonarnymi oraz włączyć do oferty szkoleniowej tematykę związaną z komunikacją, współpracą i wymianą wiedzy między komórkami organizacyjnymi.</a:t>
          </a:r>
        </a:p>
      </dsp:txBody>
      <dsp:txXfrm>
        <a:off x="109869" y="216345"/>
        <a:ext cx="3704239" cy="1995526"/>
      </dsp:txXfrm>
    </dsp:sp>
    <dsp:sp modelId="{B64E52A8-B8AE-4EAD-AA21-337C39436306}">
      <dsp:nvSpPr>
        <dsp:cNvPr id="0" name=""/>
        <dsp:cNvSpPr/>
      </dsp:nvSpPr>
      <dsp:spPr>
        <a:xfrm>
          <a:off x="1916" y="2711839"/>
          <a:ext cx="3920145" cy="33723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Ważnym elementem powinno być również systematyczne badanie potrzeb szkoleniowych i oceny dotychczasowych szkoleń oraz wykorzystanie ich wyników przy tworzeniu planu rocznego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Np.  poprzez kontynuację projektu „Zdrowo Zakręceni” dla pracowników Urzędu Marszałkowskiego Województwa Kujawsko-Pomorskiego w Toruniu, z istotnym komponentem związanym z komunikacją i współpracą oraz integracją pracowników.</a:t>
          </a:r>
        </a:p>
      </dsp:txBody>
      <dsp:txXfrm>
        <a:off x="166538" y="2876461"/>
        <a:ext cx="3590901" cy="30430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C5BF3-2BB9-474C-991E-1E52F2342B2D}">
      <dsp:nvSpPr>
        <dsp:cNvPr id="0" name=""/>
        <dsp:cNvSpPr/>
      </dsp:nvSpPr>
      <dsp:spPr>
        <a:xfrm>
          <a:off x="780583" y="2592279"/>
          <a:ext cx="4574464" cy="225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Terminy realizacji naborów są często skumulowane,  (m.in. z powodu dużej liczby działań i instrumentów, obowiązujących celów kontraktacyjnych których realizacja jest utrudniona przez późne uruchomienie programów perspektywy 2021-2027). Skutkuje to spiętrzeniem pracy w wydziałach odpowiedzialnych za ocenę projektów i podpisywanie umów, a w konsekwencji prowadzi do opóźnień i nadmiernego obciążenia pracowników.</a:t>
          </a:r>
          <a:endParaRPr lang="pl-PL" sz="1600" b="1" kern="1200" dirty="0"/>
        </a:p>
      </dsp:txBody>
      <dsp:txXfrm>
        <a:off x="780583" y="2592279"/>
        <a:ext cx="4574464" cy="2254496"/>
      </dsp:txXfrm>
    </dsp:sp>
    <dsp:sp modelId="{E447D202-0D89-49A1-9D73-7D6556D65B47}">
      <dsp:nvSpPr>
        <dsp:cNvPr id="0" name=""/>
        <dsp:cNvSpPr/>
      </dsp:nvSpPr>
      <dsp:spPr>
        <a:xfrm>
          <a:off x="352962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95836-194B-4D4F-A5C9-1EC070E18214}">
      <dsp:nvSpPr>
        <dsp:cNvPr id="0" name=""/>
        <dsp:cNvSpPr/>
      </dsp:nvSpPr>
      <dsp:spPr>
        <a:xfrm>
          <a:off x="651673" y="153422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445EB-3C6B-41ED-AA10-8298D9438D9F}">
      <dsp:nvSpPr>
        <dsp:cNvPr id="0" name=""/>
        <dsp:cNvSpPr/>
      </dsp:nvSpPr>
      <dsp:spPr>
        <a:xfrm>
          <a:off x="1368582" y="1653712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DBE46-A153-4033-947E-0FDF66BBCA21}">
      <dsp:nvSpPr>
        <dsp:cNvPr id="0" name=""/>
        <dsp:cNvSpPr/>
      </dsp:nvSpPr>
      <dsp:spPr>
        <a:xfrm>
          <a:off x="1966005" y="996546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E4AAC-C823-4352-849C-893C29DC3ACE}">
      <dsp:nvSpPr>
        <dsp:cNvPr id="0" name=""/>
        <dsp:cNvSpPr/>
      </dsp:nvSpPr>
      <dsp:spPr>
        <a:xfrm>
          <a:off x="2742656" y="75757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5C0A7-659B-4985-977C-9484E8733721}">
      <dsp:nvSpPr>
        <dsp:cNvPr id="0" name=""/>
        <dsp:cNvSpPr/>
      </dsp:nvSpPr>
      <dsp:spPr>
        <a:xfrm>
          <a:off x="3698533" y="1175773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9310B-8FB0-4159-918A-A07A556FAA8A}">
      <dsp:nvSpPr>
        <dsp:cNvPr id="0" name=""/>
        <dsp:cNvSpPr/>
      </dsp:nvSpPr>
      <dsp:spPr>
        <a:xfrm>
          <a:off x="4295957" y="1474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93635-9B4E-47B7-8338-29D580D63B6C}">
      <dsp:nvSpPr>
        <dsp:cNvPr id="0" name=""/>
        <dsp:cNvSpPr/>
      </dsp:nvSpPr>
      <dsp:spPr>
        <a:xfrm>
          <a:off x="5132350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73A91-BE52-4027-BAEC-92CC255392E6}">
      <dsp:nvSpPr>
        <dsp:cNvPr id="0" name=""/>
        <dsp:cNvSpPr/>
      </dsp:nvSpPr>
      <dsp:spPr>
        <a:xfrm>
          <a:off x="5328591" y="360040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52152-E226-485F-A208-B6D1BB48E079}">
      <dsp:nvSpPr>
        <dsp:cNvPr id="0" name=""/>
        <dsp:cNvSpPr/>
      </dsp:nvSpPr>
      <dsp:spPr>
        <a:xfrm>
          <a:off x="2384202" y="1534228"/>
          <a:ext cx="1097308" cy="1097308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5CF60-AF21-448B-B6B5-8AF7B755E429}">
      <dsp:nvSpPr>
        <dsp:cNvPr id="0" name=""/>
        <dsp:cNvSpPr/>
      </dsp:nvSpPr>
      <dsp:spPr>
        <a:xfrm>
          <a:off x="54250" y="380443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4462E-4803-4C4C-AA22-C6C9906FE0FF}">
      <dsp:nvSpPr>
        <dsp:cNvPr id="0" name=""/>
        <dsp:cNvSpPr/>
      </dsp:nvSpPr>
      <dsp:spPr>
        <a:xfrm>
          <a:off x="216024" y="4392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BCBB5-9FAF-48B6-AE27-06B021A501B7}">
      <dsp:nvSpPr>
        <dsp:cNvPr id="0" name=""/>
        <dsp:cNvSpPr/>
      </dsp:nvSpPr>
      <dsp:spPr>
        <a:xfrm>
          <a:off x="1308839" y="4820057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9E3B1-C691-48C1-BF67-94645F67B18A}">
      <dsp:nvSpPr>
        <dsp:cNvPr id="0" name=""/>
        <dsp:cNvSpPr/>
      </dsp:nvSpPr>
      <dsp:spPr>
        <a:xfrm>
          <a:off x="2563429" y="559670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DDF5F-83F4-45DD-B070-88D4B10F00FD}">
      <dsp:nvSpPr>
        <dsp:cNvPr id="0" name=""/>
        <dsp:cNvSpPr/>
      </dsp:nvSpPr>
      <dsp:spPr>
        <a:xfrm>
          <a:off x="2802398" y="4820057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98D06-2083-40C7-B2BA-465AA73A6B72}">
      <dsp:nvSpPr>
        <dsp:cNvPr id="0" name=""/>
        <dsp:cNvSpPr/>
      </dsp:nvSpPr>
      <dsp:spPr>
        <a:xfrm>
          <a:off x="3399822" y="565645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163E7-B187-4956-BDF3-B4E3E8FA9C29}">
      <dsp:nvSpPr>
        <dsp:cNvPr id="0" name=""/>
        <dsp:cNvSpPr/>
      </dsp:nvSpPr>
      <dsp:spPr>
        <a:xfrm>
          <a:off x="3937503" y="4700572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D5679-FA87-4B73-AFED-BF1185CA89A3}">
      <dsp:nvSpPr>
        <dsp:cNvPr id="0" name=""/>
        <dsp:cNvSpPr/>
      </dsp:nvSpPr>
      <dsp:spPr>
        <a:xfrm>
          <a:off x="5251835" y="4461603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4EDA3-6B0D-41D0-A3DC-C7C418F67EA1}">
      <dsp:nvSpPr>
        <dsp:cNvPr id="0" name=""/>
        <dsp:cNvSpPr/>
      </dsp:nvSpPr>
      <dsp:spPr>
        <a:xfrm>
          <a:off x="1916" y="360041"/>
          <a:ext cx="3920145" cy="2211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Wprowadzić system planowania i koordynacji naborów, który zapewni równomierne rozłożenie terminów ogłaszania i zamykania postępowań w czasie.</a:t>
          </a:r>
        </a:p>
      </dsp:txBody>
      <dsp:txXfrm>
        <a:off x="109869" y="467994"/>
        <a:ext cx="3704239" cy="1995526"/>
      </dsp:txXfrm>
    </dsp:sp>
    <dsp:sp modelId="{B64E52A8-B8AE-4EAD-AA21-337C39436306}">
      <dsp:nvSpPr>
        <dsp:cNvPr id="0" name=""/>
        <dsp:cNvSpPr/>
      </dsp:nvSpPr>
      <dsp:spPr>
        <a:xfrm>
          <a:off x="0" y="2952175"/>
          <a:ext cx="3920145" cy="2869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W harmonogramie warto wprowadzić zasadę maksymalnej liczby uruchamianych i zamykanych naborów w danym tygodniu. Przygotowanie aktualnej wersji harmonogramu powinno uwzględniać wyniki uzgodnień między departamentami IZ .</a:t>
          </a:r>
        </a:p>
      </dsp:txBody>
      <dsp:txXfrm>
        <a:off x="140053" y="3092228"/>
        <a:ext cx="3640039" cy="25888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C5BF3-2BB9-474C-991E-1E52F2342B2D}">
      <dsp:nvSpPr>
        <dsp:cNvPr id="0" name=""/>
        <dsp:cNvSpPr/>
      </dsp:nvSpPr>
      <dsp:spPr>
        <a:xfrm>
          <a:off x="780583" y="2592279"/>
          <a:ext cx="4574464" cy="225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Ekosystem CST2021 nie gwarantuje wystarczającej sprawności obsługi projektów. Czas potrzebny na wprowadzenie lub wygenerowanie informacji z systemu jest często zbyt długi. Ponadto, instrukcje do poszczególnych modułów są zbyt techniczne, nie dostarczają odpowiedzi na pytania o nietypowe sytuacje.</a:t>
          </a:r>
          <a:endParaRPr lang="pl-PL" sz="1900" b="1" kern="1200" dirty="0"/>
        </a:p>
      </dsp:txBody>
      <dsp:txXfrm>
        <a:off x="780583" y="2592279"/>
        <a:ext cx="4574464" cy="2254496"/>
      </dsp:txXfrm>
    </dsp:sp>
    <dsp:sp modelId="{E447D202-0D89-49A1-9D73-7D6556D65B47}">
      <dsp:nvSpPr>
        <dsp:cNvPr id="0" name=""/>
        <dsp:cNvSpPr/>
      </dsp:nvSpPr>
      <dsp:spPr>
        <a:xfrm>
          <a:off x="352962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95836-194B-4D4F-A5C9-1EC070E18214}">
      <dsp:nvSpPr>
        <dsp:cNvPr id="0" name=""/>
        <dsp:cNvSpPr/>
      </dsp:nvSpPr>
      <dsp:spPr>
        <a:xfrm>
          <a:off x="651673" y="153422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445EB-3C6B-41ED-AA10-8298D9438D9F}">
      <dsp:nvSpPr>
        <dsp:cNvPr id="0" name=""/>
        <dsp:cNvSpPr/>
      </dsp:nvSpPr>
      <dsp:spPr>
        <a:xfrm>
          <a:off x="1368582" y="1653712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DBE46-A153-4033-947E-0FDF66BBCA21}">
      <dsp:nvSpPr>
        <dsp:cNvPr id="0" name=""/>
        <dsp:cNvSpPr/>
      </dsp:nvSpPr>
      <dsp:spPr>
        <a:xfrm>
          <a:off x="1966005" y="996546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E4AAC-C823-4352-849C-893C29DC3ACE}">
      <dsp:nvSpPr>
        <dsp:cNvPr id="0" name=""/>
        <dsp:cNvSpPr/>
      </dsp:nvSpPr>
      <dsp:spPr>
        <a:xfrm>
          <a:off x="2742656" y="75757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5C0A7-659B-4985-977C-9484E8733721}">
      <dsp:nvSpPr>
        <dsp:cNvPr id="0" name=""/>
        <dsp:cNvSpPr/>
      </dsp:nvSpPr>
      <dsp:spPr>
        <a:xfrm>
          <a:off x="3698533" y="1175773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9310B-8FB0-4159-918A-A07A556FAA8A}">
      <dsp:nvSpPr>
        <dsp:cNvPr id="0" name=""/>
        <dsp:cNvSpPr/>
      </dsp:nvSpPr>
      <dsp:spPr>
        <a:xfrm>
          <a:off x="4295957" y="1474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93635-9B4E-47B7-8338-29D580D63B6C}">
      <dsp:nvSpPr>
        <dsp:cNvPr id="0" name=""/>
        <dsp:cNvSpPr/>
      </dsp:nvSpPr>
      <dsp:spPr>
        <a:xfrm>
          <a:off x="5132350" y="2131651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73A91-BE52-4027-BAEC-92CC255392E6}">
      <dsp:nvSpPr>
        <dsp:cNvPr id="0" name=""/>
        <dsp:cNvSpPr/>
      </dsp:nvSpPr>
      <dsp:spPr>
        <a:xfrm>
          <a:off x="5328591" y="360040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52152-E226-485F-A208-B6D1BB48E079}">
      <dsp:nvSpPr>
        <dsp:cNvPr id="0" name=""/>
        <dsp:cNvSpPr/>
      </dsp:nvSpPr>
      <dsp:spPr>
        <a:xfrm>
          <a:off x="2384202" y="1534228"/>
          <a:ext cx="1097308" cy="1097308"/>
        </a:xfrm>
        <a:prstGeom prst="ellipse">
          <a:avLst/>
        </a:prstGeom>
        <a:solidFill>
          <a:srgbClr val="02CB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5CF60-AF21-448B-B6B5-8AF7B755E429}">
      <dsp:nvSpPr>
        <dsp:cNvPr id="0" name=""/>
        <dsp:cNvSpPr/>
      </dsp:nvSpPr>
      <dsp:spPr>
        <a:xfrm>
          <a:off x="54250" y="3804437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4462E-4803-4C4C-AA22-C6C9906FE0FF}">
      <dsp:nvSpPr>
        <dsp:cNvPr id="0" name=""/>
        <dsp:cNvSpPr/>
      </dsp:nvSpPr>
      <dsp:spPr>
        <a:xfrm>
          <a:off x="216024" y="4392485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BCBB5-9FAF-48B6-AE27-06B021A501B7}">
      <dsp:nvSpPr>
        <dsp:cNvPr id="0" name=""/>
        <dsp:cNvSpPr/>
      </dsp:nvSpPr>
      <dsp:spPr>
        <a:xfrm>
          <a:off x="1308839" y="4820057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9E3B1-C691-48C1-BF67-94645F67B18A}">
      <dsp:nvSpPr>
        <dsp:cNvPr id="0" name=""/>
        <dsp:cNvSpPr/>
      </dsp:nvSpPr>
      <dsp:spPr>
        <a:xfrm>
          <a:off x="2563429" y="5596708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DDF5F-83F4-45DD-B070-88D4B10F00FD}">
      <dsp:nvSpPr>
        <dsp:cNvPr id="0" name=""/>
        <dsp:cNvSpPr/>
      </dsp:nvSpPr>
      <dsp:spPr>
        <a:xfrm>
          <a:off x="2802398" y="4820057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98D06-2083-40C7-B2BA-465AA73A6B72}">
      <dsp:nvSpPr>
        <dsp:cNvPr id="0" name=""/>
        <dsp:cNvSpPr/>
      </dsp:nvSpPr>
      <dsp:spPr>
        <a:xfrm>
          <a:off x="3399822" y="5656450"/>
          <a:ext cx="426731" cy="426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163E7-B187-4956-BDF3-B4E3E8FA9C29}">
      <dsp:nvSpPr>
        <dsp:cNvPr id="0" name=""/>
        <dsp:cNvSpPr/>
      </dsp:nvSpPr>
      <dsp:spPr>
        <a:xfrm>
          <a:off x="3937503" y="4700572"/>
          <a:ext cx="975385" cy="97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D5679-FA87-4B73-AFED-BF1185CA89A3}">
      <dsp:nvSpPr>
        <dsp:cNvPr id="0" name=""/>
        <dsp:cNvSpPr/>
      </dsp:nvSpPr>
      <dsp:spPr>
        <a:xfrm>
          <a:off x="5251835" y="4461603"/>
          <a:ext cx="670577" cy="670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4EDA3-6B0D-41D0-A3DC-C7C418F67EA1}">
      <dsp:nvSpPr>
        <dsp:cNvPr id="0" name=""/>
        <dsp:cNvSpPr/>
      </dsp:nvSpPr>
      <dsp:spPr>
        <a:xfrm>
          <a:off x="1916" y="122363"/>
          <a:ext cx="3920145" cy="39819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 err="1"/>
            <a:t>MFiPR</a:t>
          </a:r>
          <a:r>
            <a:rPr lang="pl-PL" sz="2200" kern="1200" dirty="0"/>
            <a:t> tworząc nowy system powinno: zapewnić jego ergonomię, intuicyjność i spójność interfejsu na bazie pozytywnych doświadczeń z perspektywy 2014-2020 oraz opracować instrukcje i materiały pomocnicze o charakterze praktycznym, obejmujące nietypowe przypadki.</a:t>
          </a:r>
        </a:p>
      </dsp:txBody>
      <dsp:txXfrm>
        <a:off x="193282" y="313729"/>
        <a:ext cx="3537413" cy="3599211"/>
      </dsp:txXfrm>
    </dsp:sp>
    <dsp:sp modelId="{B64E52A8-B8AE-4EAD-AA21-337C39436306}">
      <dsp:nvSpPr>
        <dsp:cNvPr id="0" name=""/>
        <dsp:cNvSpPr/>
      </dsp:nvSpPr>
      <dsp:spPr>
        <a:xfrm>
          <a:off x="1916" y="4618684"/>
          <a:ext cx="3920145" cy="1573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+zagwarantować helpdesk techniczny po stronie wykonawcy systemu, dedykowanego dla IZ i IP.</a:t>
          </a:r>
        </a:p>
      </dsp:txBody>
      <dsp:txXfrm>
        <a:off x="78745" y="4695513"/>
        <a:ext cx="3766487" cy="142019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12.12.2025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245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A69A7-9A66-68FF-6BC8-DA11C4C37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242045E-B1F1-2B84-2736-287BC63FE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EE7D07F-B6D3-2A3D-E004-994F8B9DD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42F7007-12D8-DEA0-B0A3-C6130916F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410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725B4-BE70-D903-07CB-A7BCE7F5B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C96213B-6B95-02B3-E23F-837AAB81E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A43F2A6-9094-B349-EF14-26A2D333B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2CBEFA-F8FF-49A6-50E5-42E38B430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361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E1A24-8766-C973-657D-4E8668774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4860216-3D58-F946-F9D6-0FF903D96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C824D95-2CDD-10B2-5368-9CDE489F6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803D1C5-6D81-8507-9A7A-38DA5F0BF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921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3EAD9-56AF-A435-059A-D89885CB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03249C1-84AA-998D-EAD0-6D3852954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BCD6F08-71F2-F6D3-BA1A-F9EAA8DCC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7F38C35-75DC-8096-9572-940BBDD75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993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B6CF1-9788-9B60-CC19-3EB0BADE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5C23C78-3DCA-3805-DF04-436C03E7D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F5B4025-1321-1405-66D3-14CD59651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63060F8-19CF-526E-4325-7BD13D1B9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1488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74158-A08B-09ED-FA2F-CF874846A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D23F699-9850-71B7-76E2-7F5A4F30A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139CC58-96F0-C55B-6271-B021FA048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06FC322-5636-372F-EB58-7476B1FB6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4367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052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8752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12.12.2025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12.12.2025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12.12.2025</a:t>
            </a:fld>
            <a:endParaRPr lang="pl-PL" dirty="0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1.tmp"/><Relationship Id="rId7" Type="http://schemas.openxmlformats.org/officeDocument/2006/relationships/image" Target="../media/image29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7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6.pn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1.tmp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6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1.svg"/><Relationship Id="rId4" Type="http://schemas.openxmlformats.org/officeDocument/2006/relationships/diagramData" Target="../diagrams/data2.xml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1.tmp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microsoft.com/office/2007/relationships/diagramDrawing" Target="../diagrams/drawing3.xml"/><Relationship Id="rId5" Type="http://schemas.openxmlformats.org/officeDocument/2006/relationships/image" Target="../media/image31.svg"/><Relationship Id="rId10" Type="http://schemas.openxmlformats.org/officeDocument/2006/relationships/diagramColors" Target="../diagrams/colors3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1.tmp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8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31.svg"/><Relationship Id="rId4" Type="http://schemas.openxmlformats.org/officeDocument/2006/relationships/diagramData" Target="../diagrams/data4.xml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1.tmp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9.png"/><Relationship Id="rId5" Type="http://schemas.openxmlformats.org/officeDocument/2006/relationships/diagramLayout" Target="../diagrams/layout5.xml"/><Relationship Id="rId10" Type="http://schemas.openxmlformats.org/officeDocument/2006/relationships/image" Target="../media/image31.svg"/><Relationship Id="rId4" Type="http://schemas.openxmlformats.org/officeDocument/2006/relationships/diagramData" Target="../diagrams/data5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21.tmp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image" Target="../media/image43.svg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image" Target="../media/image44.png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21.tmp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image" Target="../media/image4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image" Target="../media/image46.png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1.tmp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image" Target="../media/image48.png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image" Target="../media/image21.tmp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image" Target="../media/image4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2.wdp"/><Relationship Id="rId3" Type="http://schemas.openxmlformats.org/officeDocument/2006/relationships/diagramLayout" Target="../diagrams/layout14.xml"/><Relationship Id="rId7" Type="http://schemas.openxmlformats.org/officeDocument/2006/relationships/image" Target="../media/image21.tmp"/><Relationship Id="rId12" Type="http://schemas.openxmlformats.org/officeDocument/2006/relationships/image" Target="../media/image5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4.xml"/><Relationship Id="rId11" Type="http://schemas.openxmlformats.org/officeDocument/2006/relationships/image" Target="../media/image52.png"/><Relationship Id="rId5" Type="http://schemas.openxmlformats.org/officeDocument/2006/relationships/diagramColors" Target="../diagrams/colors14.xml"/><Relationship Id="rId10" Type="http://schemas.openxmlformats.org/officeDocument/2006/relationships/image" Target="../media/image51.png"/><Relationship Id="rId4" Type="http://schemas.openxmlformats.org/officeDocument/2006/relationships/diagramQuickStyle" Target="../diagrams/quickStyle14.xml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3" Type="http://schemas.openxmlformats.org/officeDocument/2006/relationships/diagramLayout" Target="../diagrams/layout15.xml"/><Relationship Id="rId7" Type="http://schemas.openxmlformats.org/officeDocument/2006/relationships/image" Target="../media/image21.tmp"/><Relationship Id="rId12" Type="http://schemas.openxmlformats.org/officeDocument/2006/relationships/image" Target="../media/image58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5.xml"/><Relationship Id="rId11" Type="http://schemas.openxmlformats.org/officeDocument/2006/relationships/image" Target="../media/image57.svg"/><Relationship Id="rId5" Type="http://schemas.openxmlformats.org/officeDocument/2006/relationships/diagramColors" Target="../diagrams/colors15.xml"/><Relationship Id="rId15" Type="http://schemas.microsoft.com/office/2007/relationships/hdphoto" Target="../media/hdphoto1.wdp"/><Relationship Id="rId10" Type="http://schemas.openxmlformats.org/officeDocument/2006/relationships/image" Target="../media/image56.pn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55.svg"/><Relationship Id="rId1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2.wdp"/><Relationship Id="rId3" Type="http://schemas.openxmlformats.org/officeDocument/2006/relationships/diagramLayout" Target="../diagrams/layout16.xml"/><Relationship Id="rId7" Type="http://schemas.openxmlformats.org/officeDocument/2006/relationships/image" Target="../media/image21.tmp"/><Relationship Id="rId12" Type="http://schemas.openxmlformats.org/officeDocument/2006/relationships/image" Target="../media/image5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6.xml"/><Relationship Id="rId11" Type="http://schemas.openxmlformats.org/officeDocument/2006/relationships/image" Target="../media/image52.png"/><Relationship Id="rId5" Type="http://schemas.openxmlformats.org/officeDocument/2006/relationships/diagramColors" Target="../diagrams/colors16.xml"/><Relationship Id="rId10" Type="http://schemas.openxmlformats.org/officeDocument/2006/relationships/image" Target="../media/image51.png"/><Relationship Id="rId4" Type="http://schemas.openxmlformats.org/officeDocument/2006/relationships/diagramQuickStyle" Target="../diagrams/quickStyle16.xml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svg"/><Relationship Id="rId3" Type="http://schemas.openxmlformats.org/officeDocument/2006/relationships/diagramLayout" Target="../diagrams/layout17.xml"/><Relationship Id="rId7" Type="http://schemas.openxmlformats.org/officeDocument/2006/relationships/image" Target="../media/image21.tmp"/><Relationship Id="rId12" Type="http://schemas.openxmlformats.org/officeDocument/2006/relationships/image" Target="../media/image6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7.xml"/><Relationship Id="rId11" Type="http://schemas.openxmlformats.org/officeDocument/2006/relationships/image" Target="../media/image63.svg"/><Relationship Id="rId5" Type="http://schemas.openxmlformats.org/officeDocument/2006/relationships/diagramColors" Target="../diagrams/colors17.xml"/><Relationship Id="rId10" Type="http://schemas.openxmlformats.org/officeDocument/2006/relationships/image" Target="../media/image62.png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61.svg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2.wdp"/><Relationship Id="rId3" Type="http://schemas.openxmlformats.org/officeDocument/2006/relationships/diagramLayout" Target="../diagrams/layout18.xml"/><Relationship Id="rId7" Type="http://schemas.openxmlformats.org/officeDocument/2006/relationships/image" Target="../media/image21.tmp"/><Relationship Id="rId12" Type="http://schemas.openxmlformats.org/officeDocument/2006/relationships/image" Target="../media/image53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8.xml"/><Relationship Id="rId11" Type="http://schemas.openxmlformats.org/officeDocument/2006/relationships/image" Target="../media/image52.png"/><Relationship Id="rId5" Type="http://schemas.openxmlformats.org/officeDocument/2006/relationships/diagramColors" Target="../diagrams/colors18.xml"/><Relationship Id="rId10" Type="http://schemas.openxmlformats.org/officeDocument/2006/relationships/image" Target="../media/image51.png"/><Relationship Id="rId4" Type="http://schemas.openxmlformats.org/officeDocument/2006/relationships/diagramQuickStyle" Target="../diagrams/quickStyle18.xml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svg"/><Relationship Id="rId3" Type="http://schemas.openxmlformats.org/officeDocument/2006/relationships/diagramLayout" Target="../diagrams/layout19.xml"/><Relationship Id="rId7" Type="http://schemas.openxmlformats.org/officeDocument/2006/relationships/image" Target="../media/image21.tmp"/><Relationship Id="rId12" Type="http://schemas.openxmlformats.org/officeDocument/2006/relationships/image" Target="../media/image70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9.xml"/><Relationship Id="rId11" Type="http://schemas.openxmlformats.org/officeDocument/2006/relationships/image" Target="../media/image69.svg"/><Relationship Id="rId5" Type="http://schemas.openxmlformats.org/officeDocument/2006/relationships/diagramColors" Target="../diagrams/colors19.xml"/><Relationship Id="rId15" Type="http://schemas.microsoft.com/office/2007/relationships/hdphoto" Target="../media/hdphoto2.wdp"/><Relationship Id="rId10" Type="http://schemas.openxmlformats.org/officeDocument/2006/relationships/image" Target="../media/image68.png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67.svg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2.wdp"/><Relationship Id="rId3" Type="http://schemas.openxmlformats.org/officeDocument/2006/relationships/diagramLayout" Target="../diagrams/layout20.xml"/><Relationship Id="rId7" Type="http://schemas.openxmlformats.org/officeDocument/2006/relationships/image" Target="../media/image21.tmp"/><Relationship Id="rId12" Type="http://schemas.openxmlformats.org/officeDocument/2006/relationships/image" Target="../media/image5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0.xml"/><Relationship Id="rId11" Type="http://schemas.openxmlformats.org/officeDocument/2006/relationships/image" Target="../media/image52.png"/><Relationship Id="rId5" Type="http://schemas.openxmlformats.org/officeDocument/2006/relationships/diagramColors" Target="../diagrams/colors20.xml"/><Relationship Id="rId10" Type="http://schemas.openxmlformats.org/officeDocument/2006/relationships/image" Target="../media/image51.png"/><Relationship Id="rId4" Type="http://schemas.openxmlformats.org/officeDocument/2006/relationships/diagramQuickStyle" Target="../diagrams/quickStyle20.xml"/><Relationship Id="rId9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21.tmp"/><Relationship Id="rId12" Type="http://schemas.openxmlformats.org/officeDocument/2006/relationships/image" Target="../media/image75.sv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1.xml"/><Relationship Id="rId11" Type="http://schemas.openxmlformats.org/officeDocument/2006/relationships/image" Target="../media/image74.png"/><Relationship Id="rId5" Type="http://schemas.openxmlformats.org/officeDocument/2006/relationships/diagramColors" Target="../diagrams/colors21.xml"/><Relationship Id="rId10" Type="http://schemas.openxmlformats.org/officeDocument/2006/relationships/image" Target="../media/image73.svg"/><Relationship Id="rId4" Type="http://schemas.openxmlformats.org/officeDocument/2006/relationships/diagramQuickStyle" Target="../diagrams/quickStyle21.xml"/><Relationship Id="rId9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pp.consultin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450" y="2771725"/>
            <a:ext cx="8442110" cy="1087764"/>
          </a:xfrm>
        </p:spPr>
        <p:txBody>
          <a:bodyPr>
            <a:noAutofit/>
          </a:bodyPr>
          <a:lstStyle/>
          <a:p>
            <a:r>
              <a:rPr lang="pl-PL" sz="2800" dirty="0"/>
              <a:t>Badanie ewaluacyjne pt. Ewaluacja systemu realizacji FEdKP 2021-2027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4C5E5358-2CE0-3ABB-F517-DD17CEE6EF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078" y="4430679"/>
            <a:ext cx="7920037" cy="1513885"/>
          </a:xfrm>
        </p:spPr>
        <p:txBody>
          <a:bodyPr>
            <a:normAutofit/>
          </a:bodyPr>
          <a:lstStyle/>
          <a:p>
            <a:r>
              <a:rPr lang="pl-PL" sz="2400" b="0" dirty="0"/>
              <a:t>Kluczowe wnioski i rekomendacje z badania</a:t>
            </a:r>
          </a:p>
          <a:p>
            <a:r>
              <a:rPr lang="pl-PL" dirty="0"/>
              <a:t>16 grudnia 2025 r</a:t>
            </a:r>
            <a:endParaRPr lang="pl-PL" sz="2400" b="0" dirty="0"/>
          </a:p>
          <a:p>
            <a:endParaRPr lang="pl-PL" dirty="0"/>
          </a:p>
        </p:txBody>
      </p:sp>
      <p:pic>
        <p:nvPicPr>
          <p:cNvPr id="7" name="Obraz 6" descr="Obraz zawiera: z lewej strony znak Funduszy Europejskich złożony z symbolu graficznego, nazwy Fundusze Europejskie dla Kujaw i Pomorza, następnie flaga Polski z napisem Rzeczpospolita Polska oraz znak Unii Europejskiej z flagą UE, napisu Dofinansowane przez Unię Europejską, z prawej strony herb Województwa Kujawsko-Pomorskiego, nazwa Samorząd Województwa Kujawsko-Pomorskiego.">
            <a:extLst>
              <a:ext uri="{FF2B5EF4-FFF2-40B4-BE49-F238E27FC236}">
                <a16:creationId xmlns:a16="http://schemas.microsoft.com/office/drawing/2014/main" id="{3D9B9408-DE92-2F51-8FD6-AD729F302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78" y="6497379"/>
            <a:ext cx="9649152" cy="893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0BCE-C56A-C9A2-E1FB-E1793EE37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4">
            <a:extLst>
              <a:ext uri="{FF2B5EF4-FFF2-40B4-BE49-F238E27FC236}">
                <a16:creationId xmlns:a16="http://schemas.microsoft.com/office/drawing/2014/main" id="{F21937ED-5143-AB06-26EA-AF481104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227282"/>
            <a:ext cx="8640381" cy="611486"/>
          </a:xfrm>
        </p:spPr>
        <p:txBody>
          <a:bodyPr/>
          <a:lstStyle/>
          <a:p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Podstawowe informacje o badaniu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F6342A35-3D15-FADE-B51E-B686779FE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307282"/>
            <a:ext cx="8640382" cy="535255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20 pytań badawczych </a:t>
            </a:r>
            <a:r>
              <a:rPr lang="pl-PL" dirty="0"/>
              <a:t>w ramach 6 obszarów analitycznych: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Struktura instytucjonalna i procedury;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Adaptacyjność systemu;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Zasoby ludzkie pracowników IZ, IP WUP i IP ZIT BydOF 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Rozliczanie projektów;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Benchmarking - dobre praktyki w innych regionach;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Zasady horyzontalne.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Metodologia badawcza obejmująca dane zastane i badania terenowe</a:t>
            </a:r>
            <a:r>
              <a:rPr lang="pl-PL" dirty="0"/>
              <a:t>, w tym: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Badania ankietowe beneficjentów (n=231) i pracowników IZ i IP (n=251);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IDI z przedstawicielami IZ, IP, KM, LGD, IF (n=35);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Wywiady grupowe FGI (n=5);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/>
              <a:t>Benchmarking programów dla Śląska, Wielkopolski i Mazowsza.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Okres realizacji badania: maj-listopad 2025</a:t>
            </a:r>
          </a:p>
        </p:txBody>
      </p:sp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8F110386-2CCD-7692-2288-BE84B58B478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pic>
        <p:nvPicPr>
          <p:cNvPr id="6" name="Grafika 5" descr="Badanie">
            <a:extLst>
              <a:ext uri="{FF2B5EF4-FFF2-40B4-BE49-F238E27FC236}">
                <a16:creationId xmlns:a16="http://schemas.microsoft.com/office/drawing/2014/main" id="{C2423D6C-0A61-3FA7-0E48-7F23FCB81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5346" y="4787949"/>
            <a:ext cx="914400" cy="914400"/>
          </a:xfrm>
          <a:prstGeom prst="rect">
            <a:avLst/>
          </a:prstGeom>
        </p:spPr>
      </p:pic>
      <p:pic>
        <p:nvPicPr>
          <p:cNvPr id="8" name="Grafika 7" descr="Lista kontrolna">
            <a:extLst>
              <a:ext uri="{FF2B5EF4-FFF2-40B4-BE49-F238E27FC236}">
                <a16:creationId xmlns:a16="http://schemas.microsoft.com/office/drawing/2014/main" id="{5FBA9951-9C5E-3A65-C5FA-8381A83024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5346" y="21956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07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9BCDC-95C6-B3D2-7A69-A5B73D423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EE1363EF-EB94-3383-EC6A-0877637941C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2C05F7F-A0A9-F52F-112F-8EDDF46D6EDC}"/>
              </a:ext>
            </a:extLst>
          </p:cNvPr>
          <p:cNvSpPr txBox="1"/>
          <p:nvPr/>
        </p:nvSpPr>
        <p:spPr>
          <a:xfrm>
            <a:off x="3761730" y="3391025"/>
            <a:ext cx="7416824" cy="5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200" b="1" dirty="0">
                <a:solidFill>
                  <a:srgbClr val="1B3E8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1. Struktura instytucjonalna i procedury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2993959-40D4-8EE3-CD47-43D726F759BB}"/>
              </a:ext>
            </a:extLst>
          </p:cNvPr>
          <p:cNvSpPr txBox="1"/>
          <p:nvPr/>
        </p:nvSpPr>
        <p:spPr>
          <a:xfrm>
            <a:off x="3761730" y="4279433"/>
            <a:ext cx="6552728" cy="5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200" b="1" dirty="0">
                <a:solidFill>
                  <a:srgbClr val="4B8F6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2. Adaptacyjność systemu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A34ED7B-115E-6D75-DB2C-816C1B9A94A7}"/>
              </a:ext>
            </a:extLst>
          </p:cNvPr>
          <p:cNvSpPr txBox="1"/>
          <p:nvPr/>
        </p:nvSpPr>
        <p:spPr>
          <a:xfrm>
            <a:off x="3761730" y="6085032"/>
            <a:ext cx="6552728" cy="5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200" b="1" dirty="0">
                <a:solidFill>
                  <a:srgbClr val="4F91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4. Rozliczanie projektów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6C7BEB1-9658-D248-0525-1294779C9FD2}"/>
              </a:ext>
            </a:extLst>
          </p:cNvPr>
          <p:cNvSpPr txBox="1"/>
          <p:nvPr/>
        </p:nvSpPr>
        <p:spPr>
          <a:xfrm>
            <a:off x="3761730" y="5219997"/>
            <a:ext cx="6552728" cy="5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200" b="1" dirty="0">
                <a:solidFill>
                  <a:srgbClr val="E4903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3. Zasoby ludzkie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AD9C67D-78AA-D729-84BA-BC2CB690A16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75" y="3441855"/>
            <a:ext cx="817354" cy="81735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5572187-BE2A-2A5B-2BFB-85B34DD8A0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9F9FA"/>
              </a:clrFrom>
              <a:clrTo>
                <a:srgbClr val="F9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37" y="4270522"/>
            <a:ext cx="817354" cy="81735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AE9B61E-2E5C-1826-1E58-BCC0FD294EC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8F8"/>
              </a:clrFrom>
              <a:clrTo>
                <a:srgbClr val="F7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068" y="5190291"/>
            <a:ext cx="817354" cy="81735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866A518-5317-A4FA-0967-221E8511408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799" y="6058914"/>
            <a:ext cx="828000" cy="828000"/>
          </a:xfrm>
          <a:prstGeom prst="rect">
            <a:avLst/>
          </a:prstGeom>
        </p:spPr>
      </p:pic>
      <p:sp>
        <p:nvSpPr>
          <p:cNvPr id="16" name="Tytuł 4">
            <a:extLst>
              <a:ext uri="{FF2B5EF4-FFF2-40B4-BE49-F238E27FC236}">
                <a16:creationId xmlns:a16="http://schemas.microsoft.com/office/drawing/2014/main" id="{80877BE0-3757-0DC6-AC64-55C0A8D7F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226742"/>
            <a:ext cx="8640763" cy="1079500"/>
          </a:xfrm>
        </p:spPr>
        <p:txBody>
          <a:bodyPr/>
          <a:lstStyle/>
          <a:p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Podstawowe informacje o badaniu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66F7BAB-5611-1A23-ABD1-9EE7D9ADE5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972931"/>
              </p:ext>
            </p:extLst>
          </p:nvPr>
        </p:nvGraphicFramePr>
        <p:xfrm>
          <a:off x="-558750" y="680228"/>
          <a:ext cx="9602246" cy="273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16129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9B85-1EE7-5371-22AC-6787034E3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D46C3C49-A113-B511-7660-CCB8722F3EF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8EEFE389-CC1F-3681-0B0E-E1BBA2C77F37}"/>
              </a:ext>
            </a:extLst>
          </p:cNvPr>
          <p:cNvSpPr txBox="1"/>
          <p:nvPr/>
        </p:nvSpPr>
        <p:spPr>
          <a:xfrm>
            <a:off x="1734463" y="1378109"/>
            <a:ext cx="887633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4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System procedur wdrażania programu FEdKP oceniany jest w większości jako spójny, funkcjonalny i przewidywalny.</a:t>
            </a:r>
          </a:p>
          <a:p>
            <a:pPr>
              <a:spcBef>
                <a:spcPts val="600"/>
              </a:spcBef>
            </a:pPr>
            <a:endParaRPr lang="pl-PL" sz="2400" b="1" dirty="0">
              <a:solidFill>
                <a:srgbClr val="00B05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A27D596-208F-8ADF-2B06-361EE8DE32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9925579"/>
              </p:ext>
            </p:extLst>
          </p:nvPr>
        </p:nvGraphicFramePr>
        <p:xfrm>
          <a:off x="1004706" y="2379508"/>
          <a:ext cx="8876339" cy="4449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4694FB02-A30B-685C-899B-CC3CD91BEE9B}"/>
              </a:ext>
            </a:extLst>
          </p:cNvPr>
          <p:cNvSpPr txBox="1"/>
          <p:nvPr/>
        </p:nvSpPr>
        <p:spPr>
          <a:xfrm>
            <a:off x="1734463" y="2194842"/>
            <a:ext cx="5011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b="1" dirty="0"/>
              <a:t>Warto zwrócić uwagę na następujące elementy:</a:t>
            </a:r>
          </a:p>
        </p:txBody>
      </p:sp>
      <p:pic>
        <p:nvPicPr>
          <p:cNvPr id="4" name="Grafika 3" descr="Znacznik wyboru">
            <a:extLst>
              <a:ext uri="{FF2B5EF4-FFF2-40B4-BE49-F238E27FC236}">
                <a16:creationId xmlns:a16="http://schemas.microsoft.com/office/drawing/2014/main" id="{97A93FBA-E5AD-5D07-876D-DB6E273960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1764" y="1427504"/>
            <a:ext cx="657572" cy="65757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B04637A-4658-93E4-64E0-092C97E4326B}"/>
              </a:ext>
            </a:extLst>
          </p:cNvPr>
          <p:cNvSpPr txBox="1"/>
          <p:nvPr/>
        </p:nvSpPr>
        <p:spPr>
          <a:xfrm>
            <a:off x="1636597" y="483322"/>
            <a:ext cx="8876338" cy="837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3300" b="1" dirty="0">
                <a:solidFill>
                  <a:srgbClr val="1B3E8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1. Struktura </a:t>
            </a:r>
            <a:r>
              <a:rPr lang="pl-PL" sz="3600" b="1" dirty="0">
                <a:solidFill>
                  <a:srgbClr val="1B3E8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instytucjonalna </a:t>
            </a:r>
            <a:r>
              <a:rPr lang="pl-PL" sz="3300" b="1" dirty="0">
                <a:solidFill>
                  <a:srgbClr val="1B3E8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 procedury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24156D4A-C7D1-3D02-8CF0-22D092D8677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34" y="363504"/>
            <a:ext cx="1187549" cy="118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48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577-5929-6ADB-05D7-21703EA98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2E8738E7-6CB9-F6FA-3604-ED01C5FFD0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234116D-CB47-E8AD-B7EA-C5B12AC79D23}"/>
              </a:ext>
            </a:extLst>
          </p:cNvPr>
          <p:cNvSpPr txBox="1"/>
          <p:nvPr/>
        </p:nvSpPr>
        <p:spPr>
          <a:xfrm>
            <a:off x="1457474" y="251445"/>
            <a:ext cx="6552728" cy="63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4B8F6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2. Adaptacyjność systemu</a:t>
            </a:r>
          </a:p>
        </p:txBody>
      </p:sp>
      <p:pic>
        <p:nvPicPr>
          <p:cNvPr id="8" name="Grafika 7" descr="Znacznik wyboru">
            <a:extLst>
              <a:ext uri="{FF2B5EF4-FFF2-40B4-BE49-F238E27FC236}">
                <a16:creationId xmlns:a16="http://schemas.microsoft.com/office/drawing/2014/main" id="{8ECCE95E-49C6-988F-5564-FDCEF9E14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2528" y="899517"/>
            <a:ext cx="657572" cy="65757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3391253-B747-347C-B775-7BC121FFA0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9F9FA"/>
              </a:clrFrom>
              <a:clrTo>
                <a:srgbClr val="F9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2" y="589706"/>
            <a:ext cx="1149794" cy="1149794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AA3F72D1-4044-D997-A60A-2FAA1B2E1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692564"/>
              </p:ext>
            </p:extLst>
          </p:nvPr>
        </p:nvGraphicFramePr>
        <p:xfrm>
          <a:off x="305347" y="1979637"/>
          <a:ext cx="10081119" cy="4968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AADBB66-2925-AE94-5F12-9654E654123E}"/>
              </a:ext>
            </a:extLst>
          </p:cNvPr>
          <p:cNvSpPr txBox="1"/>
          <p:nvPr/>
        </p:nvSpPr>
        <p:spPr>
          <a:xfrm>
            <a:off x="2174451" y="912291"/>
            <a:ext cx="8321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b="1" dirty="0">
                <a:solidFill>
                  <a:srgbClr val="4B8F69"/>
                </a:solidFill>
              </a:rPr>
              <a:t>System reaguje sprawniej na bodźce zewnętrzne (zmiany przepisów, zalecenia KE), natomiast wolniej na problemy identyfikowane w codziennej praktyce wdrażania.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CABE892-F270-4853-538A-BE55EAA8BE7D}"/>
              </a:ext>
            </a:extLst>
          </p:cNvPr>
          <p:cNvSpPr txBox="1"/>
          <p:nvPr/>
        </p:nvSpPr>
        <p:spPr>
          <a:xfrm>
            <a:off x="593378" y="1698850"/>
            <a:ext cx="9214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Segoe UI" panose="020B0502040204020203" pitchFamily="34" charset="0"/>
              </a:rPr>
              <a:t>Główne wnioski z badania: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806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4F4E1-95A5-0F9A-EE27-123F5CEC6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25816707-4003-0D49-E491-8AE67165C0D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81D880-B466-F9A4-2276-D33D79C5CA79}"/>
              </a:ext>
            </a:extLst>
          </p:cNvPr>
          <p:cNvSpPr txBox="1"/>
          <p:nvPr/>
        </p:nvSpPr>
        <p:spPr>
          <a:xfrm>
            <a:off x="2731792" y="844637"/>
            <a:ext cx="70393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b="1" dirty="0">
                <a:solidFill>
                  <a:srgbClr val="E4903C"/>
                </a:solidFill>
              </a:rPr>
              <a:t>Kompetentna kadra jest głównym zasobem i gwarantem sprawnego działania systemu realizacji FEdKP. Pracownicy mają dobre warunki techniczne do pracy oraz zapewniony system szkoleń.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7E7C77D-00DB-CF39-3D0B-B8246A5AB1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3009290"/>
              </p:ext>
            </p:extLst>
          </p:nvPr>
        </p:nvGraphicFramePr>
        <p:xfrm>
          <a:off x="332686" y="2188380"/>
          <a:ext cx="9981771" cy="4759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Grafika 10" descr="Znacznik wyboru">
            <a:extLst>
              <a:ext uri="{FF2B5EF4-FFF2-40B4-BE49-F238E27FC236}">
                <a16:creationId xmlns:a16="http://schemas.microsoft.com/office/drawing/2014/main" id="{6A5E6F95-375F-FFCF-8AFC-29AAEF0BFE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35445" y="977516"/>
            <a:ext cx="657572" cy="657572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D7AA63C-C1F8-E79B-EB1A-7431EF676AA0}"/>
              </a:ext>
            </a:extLst>
          </p:cNvPr>
          <p:cNvSpPr txBox="1"/>
          <p:nvPr/>
        </p:nvSpPr>
        <p:spPr>
          <a:xfrm>
            <a:off x="1839063" y="184383"/>
            <a:ext cx="6552728" cy="63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E4903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3. Zasoby ludzkie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1DF3014D-9427-932C-F2B5-A51EF15423C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8F8"/>
              </a:clrFrom>
              <a:clrTo>
                <a:srgbClr val="F7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4" y="462886"/>
            <a:ext cx="1149794" cy="114979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5A85D6B-1B17-FE92-FE50-72A62C233DF0}"/>
              </a:ext>
            </a:extLst>
          </p:cNvPr>
          <p:cNvSpPr txBox="1"/>
          <p:nvPr/>
        </p:nvSpPr>
        <p:spPr>
          <a:xfrm>
            <a:off x="332686" y="1764272"/>
            <a:ext cx="9214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Segoe UI" panose="020B0502040204020203" pitchFamily="34" charset="0"/>
              </a:rPr>
              <a:t>Wyniki badania wskazują na: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4038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66262-18B0-7CF5-EFEF-E0E9B97EC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logo imapp consulting">
            <a:extLst>
              <a:ext uri="{FF2B5EF4-FFF2-40B4-BE49-F238E27FC236}">
                <a16:creationId xmlns:a16="http://schemas.microsoft.com/office/drawing/2014/main" id="{24CB58FE-7E37-0B93-2620-77C0029524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437DD79-993E-E236-24B5-BBAB7FF38EB2}"/>
              </a:ext>
            </a:extLst>
          </p:cNvPr>
          <p:cNvSpPr txBox="1"/>
          <p:nvPr/>
        </p:nvSpPr>
        <p:spPr>
          <a:xfrm>
            <a:off x="1599411" y="451572"/>
            <a:ext cx="6552728" cy="63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4F91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4. Rozliczanie projektów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EF7F85B-9249-5CEA-469E-7131ABEC6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624588"/>
              </p:ext>
            </p:extLst>
          </p:nvPr>
        </p:nvGraphicFramePr>
        <p:xfrm>
          <a:off x="391392" y="2693665"/>
          <a:ext cx="9964933" cy="3557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51648A36-AA76-DDDD-759B-45CBB1F66DF9}"/>
              </a:ext>
            </a:extLst>
          </p:cNvPr>
          <p:cNvSpPr txBox="1"/>
          <p:nvPr/>
        </p:nvSpPr>
        <p:spPr>
          <a:xfrm>
            <a:off x="1630192" y="1742416"/>
            <a:ext cx="6984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4F91C1"/>
                </a:solidFill>
              </a:rPr>
              <a:t>Proces rozliczania projektów w ramach FEdKP 2021–2027 oceniany jest zasadniczo pozytywnie przez kadrę instytucji i beneficjentów.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AA98B11-635D-BD0D-3945-8EA176C2ECF9}"/>
              </a:ext>
            </a:extLst>
          </p:cNvPr>
          <p:cNvSpPr txBox="1"/>
          <p:nvPr/>
        </p:nvSpPr>
        <p:spPr>
          <a:xfrm>
            <a:off x="521370" y="2499078"/>
            <a:ext cx="5011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b="1" dirty="0"/>
              <a:t>Warto zwrócić uwagę na następujące elementy:</a:t>
            </a:r>
          </a:p>
        </p:txBody>
      </p:sp>
      <p:pic>
        <p:nvPicPr>
          <p:cNvPr id="8" name="Grafika 7" descr="Znacznik wyboru">
            <a:extLst>
              <a:ext uri="{FF2B5EF4-FFF2-40B4-BE49-F238E27FC236}">
                <a16:creationId xmlns:a16="http://schemas.microsoft.com/office/drawing/2014/main" id="{D0C85213-65CD-88A1-8B78-F5289FF7D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4819" y="1788233"/>
            <a:ext cx="505146" cy="505146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2D8FC26-4C08-364C-F9A4-880DCDDAB83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6" y="304203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50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E4B5AD-1945-7188-2CFA-55E013F01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819" y="251445"/>
            <a:ext cx="8640381" cy="1080001"/>
          </a:xfrm>
        </p:spPr>
        <p:txBody>
          <a:bodyPr/>
          <a:lstStyle/>
          <a:p>
            <a:r>
              <a:rPr lang="pl-PL" dirty="0"/>
              <a:t>Wnioski i rekomendacje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CFE4049-E992-C7AF-2092-880D9F667B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55EAAE9-55EA-9DE3-1F68-4C8B4F405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249643"/>
              </p:ext>
            </p:extLst>
          </p:nvPr>
        </p:nvGraphicFramePr>
        <p:xfrm>
          <a:off x="233338" y="611485"/>
          <a:ext cx="5976663" cy="684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713F2E3-67AF-4C45-79F7-6FFA607AAE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0949638"/>
              </p:ext>
            </p:extLst>
          </p:nvPr>
        </p:nvGraphicFramePr>
        <p:xfrm>
          <a:off x="6210001" y="1115693"/>
          <a:ext cx="3923978" cy="597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9F9904D5-99B8-2727-DDDC-40061118E368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2A4225F-08F5-66B1-3D13-18D3032EED85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4" name="Grafika 13" descr="Żarówka i koło zębate">
            <a:extLst>
              <a:ext uri="{FF2B5EF4-FFF2-40B4-BE49-F238E27FC236}">
                <a16:creationId xmlns:a16="http://schemas.microsoft.com/office/drawing/2014/main" id="{052321D6-8A5B-4A31-BE05-8FDD3296800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67444" y="2367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2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F8A7C-F5EF-3041-B3D4-11C44151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076950A-965E-BCC0-579F-109C77620A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DB323DE-891C-2BCF-4191-E819197E46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34871"/>
              </p:ext>
            </p:extLst>
          </p:nvPr>
        </p:nvGraphicFramePr>
        <p:xfrm>
          <a:off x="233338" y="611485"/>
          <a:ext cx="5976663" cy="684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8200F9D-FAB0-DDA6-E845-9B2BBED1F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8300161"/>
              </p:ext>
            </p:extLst>
          </p:nvPr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8E93B761-9960-6DBF-9078-875CB8F14313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EDB03ED-2C41-C7AC-AFBA-B3E7D2AC965B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Strzałka: w dół 10">
            <a:extLst>
              <a:ext uri="{FF2B5EF4-FFF2-40B4-BE49-F238E27FC236}">
                <a16:creationId xmlns:a16="http://schemas.microsoft.com/office/drawing/2014/main" id="{2BC54E89-1957-76DC-CB03-C3990D146158}"/>
              </a:ext>
            </a:extLst>
          </p:cNvPr>
          <p:cNvSpPr/>
          <p:nvPr/>
        </p:nvSpPr>
        <p:spPr>
          <a:xfrm>
            <a:off x="7467444" y="3497449"/>
            <a:ext cx="1317243" cy="282388"/>
          </a:xfrm>
          <a:prstGeom prst="downArrow">
            <a:avLst>
              <a:gd name="adj1" fmla="val 50000"/>
              <a:gd name="adj2" fmla="val 4359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Grafika 12" descr="Żarówka i koło zębate">
            <a:extLst>
              <a:ext uri="{FF2B5EF4-FFF2-40B4-BE49-F238E27FC236}">
                <a16:creationId xmlns:a16="http://schemas.microsoft.com/office/drawing/2014/main" id="{5A690248-121C-4765-FB76-3067EF9009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7444" y="236751"/>
            <a:ext cx="914400" cy="914400"/>
          </a:xfrm>
          <a:prstGeom prst="rect">
            <a:avLst/>
          </a:prstGeom>
        </p:spPr>
      </p:pic>
      <p:sp>
        <p:nvSpPr>
          <p:cNvPr id="16" name="Tytuł 1">
            <a:extLst>
              <a:ext uri="{FF2B5EF4-FFF2-40B4-BE49-F238E27FC236}">
                <a16:creationId xmlns:a16="http://schemas.microsoft.com/office/drawing/2014/main" id="{FD42715A-7C7A-B6EB-2518-AADCF0323BBF}"/>
              </a:ext>
            </a:extLst>
          </p:cNvPr>
          <p:cNvSpPr txBox="1">
            <a:spLocks/>
          </p:cNvSpPr>
          <p:nvPr/>
        </p:nvSpPr>
        <p:spPr>
          <a:xfrm>
            <a:off x="1024819" y="251445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Wnioski i rekomendacje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404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CFCE3-404F-C15B-91D8-7FF8A6C60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289446-5058-8495-DEA7-F6056CCBE1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4FCACB9-1155-AB60-9225-82DC58830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287682"/>
              </p:ext>
            </p:extLst>
          </p:nvPr>
        </p:nvGraphicFramePr>
        <p:xfrm>
          <a:off x="233338" y="611485"/>
          <a:ext cx="5976663" cy="684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EC40991-AA48-06EA-AA23-6CD548715D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379668"/>
              </p:ext>
            </p:extLst>
          </p:nvPr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3A3F1876-9AE9-CA25-ED64-9D46F91DD3AC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0A4860E-1EBF-DEA2-5C62-EC04A4D18CB0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Strzałka: w dół 10">
            <a:extLst>
              <a:ext uri="{FF2B5EF4-FFF2-40B4-BE49-F238E27FC236}">
                <a16:creationId xmlns:a16="http://schemas.microsoft.com/office/drawing/2014/main" id="{05B32976-F0B7-3438-344C-137D7F10B1AC}"/>
              </a:ext>
            </a:extLst>
          </p:cNvPr>
          <p:cNvSpPr/>
          <p:nvPr/>
        </p:nvSpPr>
        <p:spPr>
          <a:xfrm>
            <a:off x="7467444" y="3723914"/>
            <a:ext cx="1317243" cy="282388"/>
          </a:xfrm>
          <a:prstGeom prst="downArrow">
            <a:avLst>
              <a:gd name="adj1" fmla="val 50000"/>
              <a:gd name="adj2" fmla="val 4359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Grafika 12" descr="Żarówka i koło zębate">
            <a:extLst>
              <a:ext uri="{FF2B5EF4-FFF2-40B4-BE49-F238E27FC236}">
                <a16:creationId xmlns:a16="http://schemas.microsoft.com/office/drawing/2014/main" id="{4D2DD79F-8B83-075A-E540-DD9C03149A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7444" y="236751"/>
            <a:ext cx="914400" cy="914400"/>
          </a:xfrm>
          <a:prstGeom prst="rect">
            <a:avLst/>
          </a:prstGeom>
        </p:spPr>
      </p:pic>
      <p:sp>
        <p:nvSpPr>
          <p:cNvPr id="16" name="Tytuł 1">
            <a:extLst>
              <a:ext uri="{FF2B5EF4-FFF2-40B4-BE49-F238E27FC236}">
                <a16:creationId xmlns:a16="http://schemas.microsoft.com/office/drawing/2014/main" id="{9CFC3167-CA1C-F3B7-CBB2-C84C32DD7D1C}"/>
              </a:ext>
            </a:extLst>
          </p:cNvPr>
          <p:cNvSpPr txBox="1">
            <a:spLocks/>
          </p:cNvSpPr>
          <p:nvPr/>
        </p:nvSpPr>
        <p:spPr>
          <a:xfrm>
            <a:off x="1024819" y="251445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Wnioski i rekomendacje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91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F6867-94B6-ACCB-BC1D-27C60679F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3D6F14-369D-D597-F36D-18ACB83D5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82166CB-7A86-82DA-B22D-E3407AED14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401767"/>
              </p:ext>
            </p:extLst>
          </p:nvPr>
        </p:nvGraphicFramePr>
        <p:xfrm>
          <a:off x="233338" y="611485"/>
          <a:ext cx="5976663" cy="684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20FAE03-1891-2BE2-732F-BFBEE291E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445952"/>
              </p:ext>
            </p:extLst>
          </p:nvPr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F976F234-FCE7-FFA6-872B-8890BDA465E6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5A761A4-3D80-65B4-F4EA-13BE9107BD9C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Strzałka: w dół 10">
            <a:extLst>
              <a:ext uri="{FF2B5EF4-FFF2-40B4-BE49-F238E27FC236}">
                <a16:creationId xmlns:a16="http://schemas.microsoft.com/office/drawing/2014/main" id="{4B2EAC70-D92D-3C66-F4BF-9E90653C37FE}"/>
              </a:ext>
            </a:extLst>
          </p:cNvPr>
          <p:cNvSpPr/>
          <p:nvPr/>
        </p:nvSpPr>
        <p:spPr>
          <a:xfrm>
            <a:off x="7515880" y="5292005"/>
            <a:ext cx="1317243" cy="282388"/>
          </a:xfrm>
          <a:prstGeom prst="downArrow">
            <a:avLst>
              <a:gd name="adj1" fmla="val 50000"/>
              <a:gd name="adj2" fmla="val 43597"/>
            </a:avLst>
          </a:prstGeom>
          <a:solidFill>
            <a:srgbClr val="02CB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Grafika 12" descr="Żarówka i koło zębate">
            <a:extLst>
              <a:ext uri="{FF2B5EF4-FFF2-40B4-BE49-F238E27FC236}">
                <a16:creationId xmlns:a16="http://schemas.microsoft.com/office/drawing/2014/main" id="{DE21358F-88A3-FCBC-8427-C75697A4E1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7444" y="236751"/>
            <a:ext cx="914400" cy="914400"/>
          </a:xfrm>
          <a:prstGeom prst="rect">
            <a:avLst/>
          </a:prstGeom>
        </p:spPr>
      </p:pic>
      <p:sp>
        <p:nvSpPr>
          <p:cNvPr id="16" name="Tytuł 1">
            <a:extLst>
              <a:ext uri="{FF2B5EF4-FFF2-40B4-BE49-F238E27FC236}">
                <a16:creationId xmlns:a16="http://schemas.microsoft.com/office/drawing/2014/main" id="{6E3826B7-39EC-6FCF-C26F-F611E0D9308F}"/>
              </a:ext>
            </a:extLst>
          </p:cNvPr>
          <p:cNvSpPr txBox="1">
            <a:spLocks/>
          </p:cNvSpPr>
          <p:nvPr/>
        </p:nvSpPr>
        <p:spPr>
          <a:xfrm>
            <a:off x="1024819" y="251445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/>
              <a:t>Wnioski i rekomendacje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0900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8DA7A-EC40-FE3D-AFC5-8423102D1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5F2CF1C-9336-B896-1729-A61959479E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92400E-0239-72E7-9208-7B233D3199B9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357FE6F5-A41D-FE7D-4052-CC5C34E469F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EEFE39D-69A0-C0A6-81A1-3624768B83D5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588E69B-9228-FAE4-D501-1861D4C689C4}"/>
              </a:ext>
            </a:extLst>
          </p:cNvPr>
          <p:cNvSpPr txBox="1"/>
          <p:nvPr/>
        </p:nvSpPr>
        <p:spPr>
          <a:xfrm>
            <a:off x="1601489" y="981783"/>
            <a:ext cx="91450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1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stworzenie wewnętrznej bazy wiedzy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9F7CFD2-FECD-A924-86D1-132D9CC5AF71}"/>
              </a:ext>
            </a:extLst>
          </p:cNvPr>
          <p:cNvSpPr txBox="1"/>
          <p:nvPr/>
        </p:nvSpPr>
        <p:spPr>
          <a:xfrm>
            <a:off x="1601489" y="1901172"/>
            <a:ext cx="88934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</a:t>
            </a:r>
            <a:r>
              <a:rPr lang="pl-PL" sz="2600" b="1" dirty="0">
                <a:solidFill>
                  <a:srgbClr val="00B050"/>
                </a:solidFill>
              </a:rPr>
              <a:t>2</a:t>
            </a:r>
            <a:r>
              <a:rPr lang="pl-PL" sz="2600" b="1" dirty="0">
                <a:solidFill>
                  <a:schemeClr val="accent1"/>
                </a:solidFill>
              </a:rPr>
              <a:t>: wcześniejsze i bardziej przejrzyste informowanie o planowanych naborach </a:t>
            </a:r>
            <a:endParaRPr lang="pl-PL" sz="2600" dirty="0">
              <a:solidFill>
                <a:schemeClr val="accent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7A40462-02EE-CECD-ABF9-0BFD1E47DEB9}"/>
              </a:ext>
            </a:extLst>
          </p:cNvPr>
          <p:cNvSpPr txBox="1"/>
          <p:nvPr/>
        </p:nvSpPr>
        <p:spPr>
          <a:xfrm>
            <a:off x="1601489" y="3232264"/>
            <a:ext cx="885628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3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uporządkowanie dotychczas opracowanych i systematyczne rozbudowywanie bazy z materiałami pomocniczymi dla wnioskodawców i beneficjentów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FC34A3E-064B-9FC8-1834-650064F5A070}"/>
              </a:ext>
            </a:extLst>
          </p:cNvPr>
          <p:cNvSpPr txBox="1"/>
          <p:nvPr/>
        </p:nvSpPr>
        <p:spPr>
          <a:xfrm>
            <a:off x="1601489" y="4925508"/>
            <a:ext cx="88149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4: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częstsze wykorzystanie ewaluacji do szybkiego wykrywania problemów i reagowania na nie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C1658B1-ADF8-FD0C-F796-867F8F9A723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9E9EA"/>
              </a:clrFrom>
              <a:clrTo>
                <a:srgbClr val="E9E9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92969" l="9961" r="89941">
                        <a14:foregroundMark x1="52637" y1="28320" x2="52637" y2="28320"/>
                        <a14:foregroundMark x1="33008" y1="25586" x2="33008" y2="25586"/>
                        <a14:foregroundMark x1="38574" y1="14648" x2="38574" y2="14648"/>
                        <a14:foregroundMark x1="50684" y1="10742" x2="50684" y2="10742"/>
                        <a14:foregroundMark x1="62207" y1="14258" x2="62207" y2="14258"/>
                        <a14:foregroundMark x1="66504" y1="25977" x2="66504" y2="25977"/>
                        <a14:foregroundMark x1="52441" y1="47559" x2="52441" y2="47559"/>
                        <a14:foregroundMark x1="38379" y1="60059" x2="38379" y2="60059"/>
                        <a14:foregroundMark x1="37012" y1="66992" x2="37012" y2="66992"/>
                        <a14:foregroundMark x1="51660" y1="92969" x2="51660" y2="9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8" y="539477"/>
            <a:ext cx="1387563" cy="138756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40AA5F0F-A941-8DF7-8ECC-5B9D2A69191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1646568"/>
            <a:ext cx="1585600" cy="15856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A52DDA5-483E-AA5C-7243-F44A59F4954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4430993"/>
            <a:ext cx="1585600" cy="15856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2138D851-926B-906D-DD1A-212DDBD25C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6250" y1="42676" x2="56250" y2="4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" y="2833998"/>
            <a:ext cx="1667885" cy="16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76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9371-B038-9FC9-F295-E8BF36DE1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9D7040-9F45-83DE-8C59-296A780EA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BB8429D-62D8-9B78-9099-133AEDE2CE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3045988"/>
              </p:ext>
            </p:extLst>
          </p:nvPr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D508654A-5E2F-78FA-FD69-E73510B78BB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5AB476E-6849-11B8-FA85-F76C25D02BCA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D8B9086-0F2F-3220-EB11-CAC06A12BCB9}"/>
              </a:ext>
            </a:extLst>
          </p:cNvPr>
          <p:cNvSpPr txBox="1"/>
          <p:nvPr/>
        </p:nvSpPr>
        <p:spPr>
          <a:xfrm>
            <a:off x="1457474" y="2188726"/>
            <a:ext cx="8892529" cy="435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b="1" dirty="0"/>
              <a:t>W ramach systemu realizacji FEdKP nie funkcjonuje jednolite narzędzie służące do gromadzenia i przekazywania wiedzy pomiędzy komórkami organizacyjnymi zaangażowanymi we wdrażanie programu.</a:t>
            </a:r>
            <a:r>
              <a:rPr lang="pl-PL" dirty="0"/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dirty="0"/>
              <a:t>Wiedza dotycząca interpretacji przepisów, stanowisk, doświadczeń z kontroli czy wyjaśnień przekazywanych przez instytucje krajowe jest rozproszona i nie ma formalnych zasad jej udostępniania.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dirty="0"/>
              <a:t>W celu usprawnienia obiegu informacji i wykorzystania doświadczeń zgromadzonych w trakcie można </a:t>
            </a:r>
            <a:r>
              <a:rPr lang="pl-PL" b="1" dirty="0"/>
              <a:t>stworzyć wewnętrzną tematyczną bazę wiedzy FEdKP</a:t>
            </a:r>
            <a:r>
              <a:rPr lang="pl-PL" dirty="0"/>
              <a:t> w formule pilotażowej. Baza powinna stanowić uporządkowany, łatwo dostępny katalog materiałów (interpretacji, wzorów, stanowisk, notatek, dobrych praktyk) obejmujący kluczowe obszary realizacji programu.</a:t>
            </a:r>
            <a:r>
              <a:rPr lang="pl-PL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Grafika 8" descr="Diagram decyzji">
            <a:extLst>
              <a:ext uri="{FF2B5EF4-FFF2-40B4-BE49-F238E27FC236}">
                <a16:creationId xmlns:a16="http://schemas.microsoft.com/office/drawing/2014/main" id="{94F70519-9EA1-AB0B-C033-510F80AE27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3073" y="5375960"/>
            <a:ext cx="698377" cy="698377"/>
          </a:xfrm>
          <a:prstGeom prst="rect">
            <a:avLst/>
          </a:prstGeom>
        </p:spPr>
      </p:pic>
      <p:pic>
        <p:nvPicPr>
          <p:cNvPr id="14" name="Grafika 13" descr="Ostrzeżenie">
            <a:extLst>
              <a:ext uri="{FF2B5EF4-FFF2-40B4-BE49-F238E27FC236}">
                <a16:creationId xmlns:a16="http://schemas.microsoft.com/office/drawing/2014/main" id="{CBB46C56-35E9-50F4-D40E-D4F7242426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1085" y="2483006"/>
            <a:ext cx="698377" cy="698377"/>
          </a:xfrm>
          <a:prstGeom prst="rect">
            <a:avLst/>
          </a:prstGeom>
        </p:spPr>
      </p:pic>
      <p:pic>
        <p:nvPicPr>
          <p:cNvPr id="17" name="Grafika 16" descr="Podziel się z osobą">
            <a:extLst>
              <a:ext uri="{FF2B5EF4-FFF2-40B4-BE49-F238E27FC236}">
                <a16:creationId xmlns:a16="http://schemas.microsoft.com/office/drawing/2014/main" id="{6842A9A9-E8C4-5C73-89EB-C4BC6B79C9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4797" y="3803730"/>
            <a:ext cx="698377" cy="698377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362A935-0587-2626-2E1C-3F1D6ADBF384}"/>
              </a:ext>
            </a:extLst>
          </p:cNvPr>
          <p:cNvSpPr txBox="1"/>
          <p:nvPr/>
        </p:nvSpPr>
        <p:spPr>
          <a:xfrm>
            <a:off x="2193270" y="424516"/>
            <a:ext cx="81567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1</a:t>
            </a:r>
            <a:r>
              <a:rPr lang="pl-PL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32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stworzenie wewnętrznej bazy wiedzy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8EE9AFAD-93C2-DC9D-ED45-AA326D3925F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E9E9EA"/>
              </a:clrFrom>
              <a:clrTo>
                <a:srgbClr val="E9E9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61" b="92969" l="9961" r="89941">
                        <a14:foregroundMark x1="52637" y1="28320" x2="52637" y2="28320"/>
                        <a14:foregroundMark x1="33008" y1="25586" x2="33008" y2="25586"/>
                        <a14:foregroundMark x1="38574" y1="14648" x2="38574" y2="14648"/>
                        <a14:foregroundMark x1="50684" y1="10742" x2="50684" y2="10742"/>
                        <a14:foregroundMark x1="62207" y1="14258" x2="62207" y2="14258"/>
                        <a14:foregroundMark x1="66504" y1="25977" x2="66504" y2="25977"/>
                        <a14:foregroundMark x1="52441" y1="47559" x2="52441" y2="47559"/>
                        <a14:foregroundMark x1="38379" y1="60059" x2="38379" y2="60059"/>
                        <a14:foregroundMark x1="37012" y1="66992" x2="37012" y2="66992"/>
                        <a14:foregroundMark x1="51660" y1="92969" x2="51660" y2="9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5" y="200391"/>
            <a:ext cx="1387563" cy="13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46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CEDF-A8EF-4535-69DE-3C9A840BC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702572-2A53-F28B-25E7-8E364099E9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3329834-D02E-E1AB-DB45-69F5080C9D0F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720D2539-B158-5F6F-D7C5-32346125A2D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440C31F-61BE-24A2-B9BE-2D301069C6B7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D92B89A-4D7D-1C1F-5DFC-B4DFB43A06EF}"/>
              </a:ext>
            </a:extLst>
          </p:cNvPr>
          <p:cNvSpPr txBox="1"/>
          <p:nvPr/>
        </p:nvSpPr>
        <p:spPr>
          <a:xfrm>
            <a:off x="1601489" y="981783"/>
            <a:ext cx="91450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1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stworzenie wewnętrznej bazy wiedzy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CCD5E3C2-28F1-2CC5-3138-BDBFF4F8C2DD}"/>
              </a:ext>
            </a:extLst>
          </p:cNvPr>
          <p:cNvSpPr txBox="1"/>
          <p:nvPr/>
        </p:nvSpPr>
        <p:spPr>
          <a:xfrm>
            <a:off x="1601489" y="1901172"/>
            <a:ext cx="88934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</a:t>
            </a:r>
            <a:r>
              <a:rPr lang="pl-PL" sz="2600" b="1" dirty="0">
                <a:solidFill>
                  <a:srgbClr val="00B050"/>
                </a:solidFill>
              </a:rPr>
              <a:t>2</a:t>
            </a:r>
            <a:r>
              <a:rPr lang="pl-PL" sz="2600" b="1" dirty="0">
                <a:solidFill>
                  <a:schemeClr val="accent1"/>
                </a:solidFill>
              </a:rPr>
              <a:t>: wcześniejsze i bardziej przejrzyste informowanie o planowanych naborach </a:t>
            </a:r>
            <a:endParaRPr lang="pl-PL" sz="2600" dirty="0">
              <a:solidFill>
                <a:schemeClr val="accent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6D1180-A1F0-A8AB-EE7F-ACD5EB75050B}"/>
              </a:ext>
            </a:extLst>
          </p:cNvPr>
          <p:cNvSpPr txBox="1"/>
          <p:nvPr/>
        </p:nvSpPr>
        <p:spPr>
          <a:xfrm>
            <a:off x="1601489" y="3232264"/>
            <a:ext cx="885628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3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uporządkowanie dotychczas opracowanych i systematyczne rozbudowywanie bazy z materiałami pomocniczymi dla wnioskodawców i beneficjentów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CAD8B2C-0BBF-0D49-EA7A-CA8F8B3E03AD}"/>
              </a:ext>
            </a:extLst>
          </p:cNvPr>
          <p:cNvSpPr txBox="1"/>
          <p:nvPr/>
        </p:nvSpPr>
        <p:spPr>
          <a:xfrm>
            <a:off x="1601489" y="4925508"/>
            <a:ext cx="88149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4: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częstsze wykorzystanie ewaluacji do szybkiego wykrywania problemów i reagowania na nie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74AF27F8-FD3B-C452-66D6-CA154FF04AD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9E9EA"/>
              </a:clrFrom>
              <a:clrTo>
                <a:srgbClr val="E9E9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92969" l="9961" r="89941">
                        <a14:foregroundMark x1="52637" y1="28320" x2="52637" y2="28320"/>
                        <a14:foregroundMark x1="33008" y1="25586" x2="33008" y2="25586"/>
                        <a14:foregroundMark x1="38574" y1="14648" x2="38574" y2="14648"/>
                        <a14:foregroundMark x1="50684" y1="10742" x2="50684" y2="10742"/>
                        <a14:foregroundMark x1="62207" y1="14258" x2="62207" y2="14258"/>
                        <a14:foregroundMark x1="66504" y1="25977" x2="66504" y2="25977"/>
                        <a14:foregroundMark x1="52441" y1="47559" x2="52441" y2="47559"/>
                        <a14:foregroundMark x1="38379" y1="60059" x2="38379" y2="60059"/>
                        <a14:foregroundMark x1="37012" y1="66992" x2="37012" y2="66992"/>
                        <a14:foregroundMark x1="51660" y1="92969" x2="51660" y2="9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8" y="539477"/>
            <a:ext cx="1387563" cy="138756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0D590B02-3528-5927-18E6-1B7D2005DF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1646568"/>
            <a:ext cx="1585600" cy="15856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2C589BC6-0A25-2715-58AC-F078219093B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4430993"/>
            <a:ext cx="1585600" cy="15856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39BA89C-C994-29E9-5CE4-99D6138943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6250" y1="42676" x2="56250" y2="4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" y="2833998"/>
            <a:ext cx="1667885" cy="16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32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363F3-DF33-770C-AC0E-6DE994DDE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CC4D8DD-8E20-FB1A-64F3-0CBBF358C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65BC5A-8008-F686-83DF-F31BBA1A5416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88DD0D4E-7E46-79C9-FFAD-D269D0CEF88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7BA8119-906F-9EBA-82ED-A3C431B0D089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617A4F5-C607-040E-EADD-D539F61CC771}"/>
              </a:ext>
            </a:extLst>
          </p:cNvPr>
          <p:cNvSpPr txBox="1"/>
          <p:nvPr/>
        </p:nvSpPr>
        <p:spPr>
          <a:xfrm>
            <a:off x="1385466" y="1326900"/>
            <a:ext cx="8640382" cy="518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l-PL" dirty="0"/>
              <a:t>W ramach systemu realizacji programu dostępny jest harmonogram naborów, jednak </a:t>
            </a:r>
            <a:r>
              <a:rPr lang="pl-PL" b="1" dirty="0"/>
              <a:t>sposób informowania o planowanych postępowaniach nie zapewnia beneficjentom wystarczającego czasu na przygotowanie dokumentacji</a:t>
            </a:r>
            <a:r>
              <a:rPr lang="pl-PL" dirty="0"/>
              <a:t>. Informacje o naborach publikowane są zazwyczaj dopiero w momencie ich ogłoszenia, a beneficjenci nie mają wcześniej dostępu do projektów regulaminów i pozostałej dokumentacji naboru, która jest kluczowa dla przygotowania wniosku.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l-PL" dirty="0"/>
              <a:t>W efekcie część wnioskodawców przygotowuje projekty w ograniczonym czasie, co skutkuje nie tylko </a:t>
            </a:r>
            <a:r>
              <a:rPr lang="pl-PL" b="1" dirty="0"/>
              <a:t>większą liczbą uzupełnień i wydłużeniem procesu oceny</a:t>
            </a:r>
            <a:r>
              <a:rPr lang="pl-PL" dirty="0"/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l-PL" dirty="0"/>
              <a:t>Można jednak rozważyć tam, gdzie to możliwe, </a:t>
            </a:r>
            <a:r>
              <a:rPr lang="pl-PL" b="1" dirty="0"/>
              <a:t>przedłużenie terminów naborów </a:t>
            </a:r>
            <a:r>
              <a:rPr lang="pl-PL" dirty="0"/>
              <a:t>lub </a:t>
            </a:r>
            <a:r>
              <a:rPr lang="pl-PL" b="1" dirty="0"/>
              <a:t>uwydatnienie na stronie naborów informacji o obowiązującym harmonogramie </a:t>
            </a:r>
            <a:r>
              <a:rPr lang="pl-PL" dirty="0"/>
              <a:t>(obecnie jest mało widoczna). Ponadto, sekcja planowanych naborów, która jest na stronie FEdKP, jest pusta, co może być mylące dla mniej zorientowanych potencjalnych beneficjentów. </a:t>
            </a:r>
          </a:p>
        </p:txBody>
      </p:sp>
      <p:pic>
        <p:nvPicPr>
          <p:cNvPr id="11" name="Grafika 10" descr="Kalendarz miesięczny">
            <a:extLst>
              <a:ext uri="{FF2B5EF4-FFF2-40B4-BE49-F238E27FC236}">
                <a16:creationId xmlns:a16="http://schemas.microsoft.com/office/drawing/2014/main" id="{332BBDFE-0449-CD6E-6191-0AFA71446B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0222" y="5219997"/>
            <a:ext cx="611486" cy="611486"/>
          </a:xfrm>
          <a:prstGeom prst="rect">
            <a:avLst/>
          </a:prstGeom>
        </p:spPr>
      </p:pic>
      <p:pic>
        <p:nvPicPr>
          <p:cNvPr id="13" name="Grafika 12" descr="Zamykać">
            <a:extLst>
              <a:ext uri="{FF2B5EF4-FFF2-40B4-BE49-F238E27FC236}">
                <a16:creationId xmlns:a16="http://schemas.microsoft.com/office/drawing/2014/main" id="{33DFA69C-D123-7F33-6E00-5B9F420872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7145" y="3754761"/>
            <a:ext cx="611486" cy="611486"/>
          </a:xfrm>
          <a:prstGeom prst="rect">
            <a:avLst/>
          </a:prstGeom>
        </p:spPr>
      </p:pic>
      <p:pic>
        <p:nvPicPr>
          <p:cNvPr id="15" name="Grafika 14" descr="Klepsydra">
            <a:extLst>
              <a:ext uri="{FF2B5EF4-FFF2-40B4-BE49-F238E27FC236}">
                <a16:creationId xmlns:a16="http://schemas.microsoft.com/office/drawing/2014/main" id="{8052C614-F0C8-40E3-9BB3-B7F4DCFEEA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145" y="2090799"/>
            <a:ext cx="611486" cy="611486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1CFE278-9C4E-3C7D-F144-EFBD84EE1709}"/>
              </a:ext>
            </a:extLst>
          </p:cNvPr>
          <p:cNvSpPr txBox="1"/>
          <p:nvPr/>
        </p:nvSpPr>
        <p:spPr>
          <a:xfrm>
            <a:off x="1529483" y="254347"/>
            <a:ext cx="89101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</a:t>
            </a:r>
            <a:r>
              <a:rPr lang="pl-PL" sz="3200" b="1" dirty="0">
                <a:solidFill>
                  <a:srgbClr val="00B050"/>
                </a:solidFill>
              </a:rPr>
              <a:t>2</a:t>
            </a:r>
            <a:r>
              <a:rPr lang="pl-PL" sz="3200" b="1" dirty="0">
                <a:solidFill>
                  <a:schemeClr val="accent1"/>
                </a:solidFill>
              </a:rPr>
              <a:t>: wcześniejsze i bardziej przejrzyste informowanie o planowanych naborach </a:t>
            </a:r>
            <a:endParaRPr lang="pl-PL" sz="3200" dirty="0">
              <a:solidFill>
                <a:schemeClr val="accent1"/>
              </a:solidFill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DE740408-6C1D-AC76-0299-1929CF71722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41" y="70559"/>
            <a:ext cx="1585600" cy="158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46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7B1B-C5F8-9712-A1EA-703F5AA7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20FD05B-FF16-0422-9BB3-0FD4C2429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E054A7B-6614-1B4B-6B03-7F94FFA5F298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F4967B57-777A-EC8A-A0B1-55E4207B285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18B207C-3CDB-E61A-1A53-3FD8A4238107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A9E895B-C0F8-EAAD-0170-1DA5F263A67F}"/>
              </a:ext>
            </a:extLst>
          </p:cNvPr>
          <p:cNvSpPr txBox="1"/>
          <p:nvPr/>
        </p:nvSpPr>
        <p:spPr>
          <a:xfrm>
            <a:off x="1601489" y="981783"/>
            <a:ext cx="91450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1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stworzenie wewnętrznej bazy wiedzy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60FBB92-3817-142C-6FA8-7BF0F135833F}"/>
              </a:ext>
            </a:extLst>
          </p:cNvPr>
          <p:cNvSpPr txBox="1"/>
          <p:nvPr/>
        </p:nvSpPr>
        <p:spPr>
          <a:xfrm>
            <a:off x="1601489" y="1901172"/>
            <a:ext cx="88934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</a:t>
            </a:r>
            <a:r>
              <a:rPr lang="pl-PL" sz="2600" b="1" dirty="0">
                <a:solidFill>
                  <a:srgbClr val="00B050"/>
                </a:solidFill>
              </a:rPr>
              <a:t>2</a:t>
            </a:r>
            <a:r>
              <a:rPr lang="pl-PL" sz="2600" b="1" dirty="0">
                <a:solidFill>
                  <a:schemeClr val="accent1"/>
                </a:solidFill>
              </a:rPr>
              <a:t>: wcześniejsze i bardziej przejrzyste informowanie o planowanych naborach </a:t>
            </a:r>
            <a:endParaRPr lang="pl-PL" sz="2600" dirty="0">
              <a:solidFill>
                <a:schemeClr val="accent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5FE74CE-5596-6054-E497-B4BFDD372BC3}"/>
              </a:ext>
            </a:extLst>
          </p:cNvPr>
          <p:cNvSpPr txBox="1"/>
          <p:nvPr/>
        </p:nvSpPr>
        <p:spPr>
          <a:xfrm>
            <a:off x="1601489" y="3232264"/>
            <a:ext cx="885628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3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uporządkowanie dotychczas opracowanych i systematyczne rozbudowywanie bazy z materiałami pomocniczymi dla wnioskodawców i beneficjentów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C3D9332-F2F2-B344-D038-F650443C6D26}"/>
              </a:ext>
            </a:extLst>
          </p:cNvPr>
          <p:cNvSpPr txBox="1"/>
          <p:nvPr/>
        </p:nvSpPr>
        <p:spPr>
          <a:xfrm>
            <a:off x="1601489" y="4925508"/>
            <a:ext cx="88149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4: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częstsze wykorzystanie ewaluacji do szybkiego wykrywania problemów i reagowania na nie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A7A570C-295E-75C0-3491-D7C00E31BAE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9E9EA"/>
              </a:clrFrom>
              <a:clrTo>
                <a:srgbClr val="E9E9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92969" l="9961" r="89941">
                        <a14:foregroundMark x1="52637" y1="28320" x2="52637" y2="28320"/>
                        <a14:foregroundMark x1="33008" y1="25586" x2="33008" y2="25586"/>
                        <a14:foregroundMark x1="38574" y1="14648" x2="38574" y2="14648"/>
                        <a14:foregroundMark x1="50684" y1="10742" x2="50684" y2="10742"/>
                        <a14:foregroundMark x1="62207" y1="14258" x2="62207" y2="14258"/>
                        <a14:foregroundMark x1="66504" y1="25977" x2="66504" y2="25977"/>
                        <a14:foregroundMark x1="52441" y1="47559" x2="52441" y2="47559"/>
                        <a14:foregroundMark x1="38379" y1="60059" x2="38379" y2="60059"/>
                        <a14:foregroundMark x1="37012" y1="66992" x2="37012" y2="66992"/>
                        <a14:foregroundMark x1="51660" y1="92969" x2="51660" y2="9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8" y="539477"/>
            <a:ext cx="1387563" cy="138756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04259D5E-8FF3-CCFE-6A1A-3AEAC6965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1646568"/>
            <a:ext cx="1585600" cy="15856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0A6717A-4C32-9483-60A9-100B1106754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4430993"/>
            <a:ext cx="1585600" cy="15856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F353790-82C0-3591-7116-144F41E1DA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6250" y1="42676" x2="56250" y2="4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" y="2833998"/>
            <a:ext cx="1667885" cy="16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19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A3B8D-5567-3A94-CFDE-69E6905BD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11BAEB-01D8-ECA5-2473-9E6123BEB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586D246-D145-C797-2F8A-523F189CC20A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8E1E4E07-9477-704C-3B6E-4509A62C89E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ED78A7F-8A8C-116A-3841-1A76DBAF987F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0BC0CC5-3E81-0B9E-4601-671A86BD4279}"/>
              </a:ext>
            </a:extLst>
          </p:cNvPr>
          <p:cNvSpPr txBox="1"/>
          <p:nvPr/>
        </p:nvSpPr>
        <p:spPr>
          <a:xfrm>
            <a:off x="1172581" y="2142998"/>
            <a:ext cx="9271358" cy="47737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ts val="600"/>
              </a:spcBef>
              <a:defRPr/>
            </a:lvl1pPr>
          </a:lstStyle>
          <a:p>
            <a:r>
              <a:rPr lang="pl-PL" dirty="0"/>
              <a:t>W badaniu zidentyfikowano </a:t>
            </a:r>
            <a:r>
              <a:rPr lang="pl-PL" b="1" dirty="0"/>
              <a:t>trudności wnioskodawców i beneficjentów w interpretacji dokumentacji naborów oraz w korzystaniu z systemu CST2021</a:t>
            </a:r>
            <a:r>
              <a:rPr lang="pl-PL" dirty="0"/>
              <a:t>. Część respondentów uznała dokumentację za trudną w użytkowaniu, a instrukcje i wytyczne za mało pomocne przy wypełnianiu wniosków o dofinansowanie. </a:t>
            </a:r>
          </a:p>
          <a:p>
            <a:r>
              <a:rPr lang="pl-PL" b="1" dirty="0"/>
              <a:t>Dostępne materiały wyjaśniające mają charakter formalny i nie obejmują praktycznych przykładów.</a:t>
            </a:r>
            <a:r>
              <a:rPr lang="pl-PL" dirty="0"/>
              <a:t> Brak ujednoliconych materiałów pomocniczych utrudnia także pracę instytucji, ponieważ te same pytania są kierowane do różnych wydziałów, a dokumenty są rozproszone. </a:t>
            </a:r>
          </a:p>
          <a:p>
            <a:r>
              <a:rPr lang="pl-PL" dirty="0"/>
              <a:t>Dlatego wskazane jest </a:t>
            </a:r>
            <a:r>
              <a:rPr lang="pl-PL" b="1" dirty="0"/>
              <a:t>stworzenie miejsca gromadzącego i porządkującego poradniki</a:t>
            </a:r>
            <a:r>
              <a:rPr lang="pl-PL" dirty="0"/>
              <a:t>, a także ich rozszerzenie o bardziej praktyczne materiały pomocnicze dla beneficjentów, w tym przewodniki, wzory i przykłady odnoszące się do poszczególnych etapów cyklu życia projektu (aplikowanie, realizacja, rozliczanie, trwałość).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1E95598-5B24-4CF3-1164-81F20CF62617}"/>
              </a:ext>
            </a:extLst>
          </p:cNvPr>
          <p:cNvSpPr txBox="1"/>
          <p:nvPr/>
        </p:nvSpPr>
        <p:spPr>
          <a:xfrm>
            <a:off x="1563536" y="193119"/>
            <a:ext cx="88562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32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3</a:t>
            </a:r>
            <a:r>
              <a:rPr lang="pl-PL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32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uporządkowanie dotychczas opracowanych i systematyczne rozbudowywanie bazy z materiałami pomocniczymi dla wnioskodawców i beneficjentów </a:t>
            </a:r>
            <a:endParaRPr lang="pl-PL" sz="3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Grafika 8" descr="Pomoc">
            <a:extLst>
              <a:ext uri="{FF2B5EF4-FFF2-40B4-BE49-F238E27FC236}">
                <a16:creationId xmlns:a16="http://schemas.microsoft.com/office/drawing/2014/main" id="{CF0100A9-7AB5-C23B-3CFE-2CF12224A0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7477" y="2339677"/>
            <a:ext cx="703247" cy="703247"/>
          </a:xfrm>
          <a:prstGeom prst="rect">
            <a:avLst/>
          </a:prstGeom>
        </p:spPr>
      </p:pic>
      <p:pic>
        <p:nvPicPr>
          <p:cNvPr id="14" name="Grafika 13" descr="Lista kontrolna">
            <a:extLst>
              <a:ext uri="{FF2B5EF4-FFF2-40B4-BE49-F238E27FC236}">
                <a16:creationId xmlns:a16="http://schemas.microsoft.com/office/drawing/2014/main" id="{A8DDEC3A-2938-5E91-E372-5EE091C6D3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9374" y="4072669"/>
            <a:ext cx="703247" cy="703247"/>
          </a:xfrm>
          <a:prstGeom prst="rect">
            <a:avLst/>
          </a:prstGeom>
        </p:spPr>
      </p:pic>
      <p:pic>
        <p:nvPicPr>
          <p:cNvPr id="19" name="Grafika 18" descr="Chmura synchronizacji">
            <a:extLst>
              <a:ext uri="{FF2B5EF4-FFF2-40B4-BE49-F238E27FC236}">
                <a16:creationId xmlns:a16="http://schemas.microsoft.com/office/drawing/2014/main" id="{63627FD2-4CCB-E7C6-3F50-CFF1374EBB0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2829" y="5740886"/>
            <a:ext cx="703247" cy="703247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F9230245-148B-0A3E-7734-E85AE05892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56250" y1="42676" x2="56250" y2="4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331" y="62154"/>
            <a:ext cx="2221904" cy="222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3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790E-6522-72B0-1385-CE41EDE20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2635553-EA07-15C4-2DDF-F89F2B2BC9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18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1AE4E1B-AEA4-343E-37D3-BDFCE32D249B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E20A6A19-EA9A-BCE6-48F8-6FB29CF3DCD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BBAD6AF-BF47-D4F1-F32D-B42F7CB00DC3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890A422-040A-CDA9-86C2-8411ABE26263}"/>
              </a:ext>
            </a:extLst>
          </p:cNvPr>
          <p:cNvSpPr txBox="1"/>
          <p:nvPr/>
        </p:nvSpPr>
        <p:spPr>
          <a:xfrm>
            <a:off x="1601489" y="981783"/>
            <a:ext cx="91450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1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stworzenie wewnętrznej bazy wiedzy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8E68E27-7292-C5B4-0630-DA558DA65219}"/>
              </a:ext>
            </a:extLst>
          </p:cNvPr>
          <p:cNvSpPr txBox="1"/>
          <p:nvPr/>
        </p:nvSpPr>
        <p:spPr>
          <a:xfrm>
            <a:off x="1601489" y="1901172"/>
            <a:ext cx="88934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Zalecenie nr </a:t>
            </a:r>
            <a:r>
              <a:rPr lang="pl-PL" sz="2600" b="1" dirty="0">
                <a:solidFill>
                  <a:srgbClr val="00B050"/>
                </a:solidFill>
              </a:rPr>
              <a:t>2</a:t>
            </a:r>
            <a:r>
              <a:rPr lang="pl-PL" sz="2600" b="1" dirty="0">
                <a:solidFill>
                  <a:schemeClr val="accent1"/>
                </a:solidFill>
              </a:rPr>
              <a:t>: wcześniejsze i bardziej przejrzyste informowanie o planowanych naborach </a:t>
            </a:r>
            <a:endParaRPr lang="pl-PL" sz="2600" dirty="0">
              <a:solidFill>
                <a:schemeClr val="accent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BCB910A-6524-991A-AAB7-A4887485FF8C}"/>
              </a:ext>
            </a:extLst>
          </p:cNvPr>
          <p:cNvSpPr txBox="1"/>
          <p:nvPr/>
        </p:nvSpPr>
        <p:spPr>
          <a:xfrm>
            <a:off x="1601489" y="3232264"/>
            <a:ext cx="885628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3</a:t>
            </a:r>
            <a:r>
              <a:rPr lang="pl-PL" sz="26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uporządkowanie dotychczas opracowanych i systematyczne rozbudowywanie bazy z materiałami pomocniczymi dla wnioskodawców i beneficjentów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29D8431-1599-9CF2-42E5-65782E387313}"/>
              </a:ext>
            </a:extLst>
          </p:cNvPr>
          <p:cNvSpPr txBox="1"/>
          <p:nvPr/>
        </p:nvSpPr>
        <p:spPr>
          <a:xfrm>
            <a:off x="1601489" y="4925508"/>
            <a:ext cx="88149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26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2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4: </a:t>
            </a:r>
            <a:r>
              <a:rPr lang="pl-PL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częstsze wykorzystanie ewaluacji do szybkiego wykrywania problemów i reagowania na nie </a:t>
            </a:r>
            <a:endParaRPr lang="pl-PL" sz="2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35C1432F-FC08-2A34-66A5-28D1A162BEA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9E9EA"/>
              </a:clrFrom>
              <a:clrTo>
                <a:srgbClr val="E9E9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92969" l="9961" r="89941">
                        <a14:foregroundMark x1="52637" y1="28320" x2="52637" y2="28320"/>
                        <a14:foregroundMark x1="33008" y1="25586" x2="33008" y2="25586"/>
                        <a14:foregroundMark x1="38574" y1="14648" x2="38574" y2="14648"/>
                        <a14:foregroundMark x1="50684" y1="10742" x2="50684" y2="10742"/>
                        <a14:foregroundMark x1="62207" y1="14258" x2="62207" y2="14258"/>
                        <a14:foregroundMark x1="66504" y1="25977" x2="66504" y2="25977"/>
                        <a14:foregroundMark x1="52441" y1="47559" x2="52441" y2="47559"/>
                        <a14:foregroundMark x1="38379" y1="60059" x2="38379" y2="60059"/>
                        <a14:foregroundMark x1="37012" y1="66992" x2="37012" y2="66992"/>
                        <a14:foregroundMark x1="51660" y1="92969" x2="51660" y2="9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8" y="539477"/>
            <a:ext cx="1387563" cy="138756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C4F3A04D-6B54-785A-EB35-2FB14B0AA9D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1646568"/>
            <a:ext cx="1585600" cy="15856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FC9C85C-4A9A-B01A-475E-2158F8F2FC6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9" y="4430993"/>
            <a:ext cx="1585600" cy="15856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92C97B4-7DAB-9096-D5D3-F40BAD4A4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6250" y1="42676" x2="56250" y2="4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" y="2833998"/>
            <a:ext cx="1667885" cy="16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95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804B0-E4FE-94F2-5370-48129043B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DA0E9B-0B7B-5E51-ECAC-E62D5E0E05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DC7F3A3-B8F4-9144-5ADA-AC336BABE1D7}"/>
              </a:ext>
            </a:extLst>
          </p:cNvPr>
          <p:cNvGraphicFramePr/>
          <p:nvPr/>
        </p:nvGraphicFramePr>
        <p:xfrm>
          <a:off x="6210001" y="1115693"/>
          <a:ext cx="3923978" cy="6192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Obraz 9" descr="logo imapp consulting">
            <a:extLst>
              <a:ext uri="{FF2B5EF4-FFF2-40B4-BE49-F238E27FC236}">
                <a16:creationId xmlns:a16="http://schemas.microsoft.com/office/drawing/2014/main" id="{47B80BBB-44CE-7330-CBA1-AE283AC10DF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190"/>
            <a:ext cx="3321208" cy="61148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17515B1-2AD5-BCF7-DD8A-CE9AFC76095D}"/>
              </a:ext>
            </a:extLst>
          </p:cNvPr>
          <p:cNvSpPr txBox="1"/>
          <p:nvPr/>
        </p:nvSpPr>
        <p:spPr>
          <a:xfrm>
            <a:off x="2932616" y="23396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2C76A9A-21B9-298C-69FF-BC89C217C277}"/>
              </a:ext>
            </a:extLst>
          </p:cNvPr>
          <p:cNvSpPr txBox="1"/>
          <p:nvPr/>
        </p:nvSpPr>
        <p:spPr>
          <a:xfrm>
            <a:off x="1484520" y="2108268"/>
            <a:ext cx="8640382" cy="4281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ts val="600"/>
              </a:spcBef>
              <a:defRPr/>
            </a:lvl1pPr>
          </a:lstStyle>
          <a:p>
            <a:r>
              <a:rPr lang="pl-PL" dirty="0"/>
              <a:t>Warto rozważyć </a:t>
            </a:r>
            <a:r>
              <a:rPr lang="pl-PL" b="1" dirty="0"/>
              <a:t>szersze i bardziej praktyczne wykorzystanie potencjału ewaluacji </a:t>
            </a:r>
            <a:r>
              <a:rPr lang="pl-PL" dirty="0"/>
              <a:t>– w tym wiedzy i doświadczenia kadr odpowiedzialnych za ten proces – poprzez </a:t>
            </a:r>
            <a:r>
              <a:rPr lang="pl-PL" b="1" dirty="0"/>
              <a:t>częstsze realizowanie badań o charakterze specjalistycznym, odpowiadających na bieżące potrzeby </a:t>
            </a:r>
            <a:r>
              <a:rPr lang="pl-PL" dirty="0"/>
              <a:t>oraz sygnały płynące z praktyki wdrażania, zwłaszcza te identyfikowane przez właściwe wydziały i biura.</a:t>
            </a:r>
          </a:p>
          <a:p>
            <a:r>
              <a:rPr lang="pl-PL" dirty="0"/>
              <a:t>Zwiększenie użyteczności systemu monitoringu i ewaluacji wymagałoby zmiany podejścia do tych procesów – z postrzegania ich głównie jako narzędzi sprawozdawczych na rzecz traktowania ich jako instrumentów umożliwiających </a:t>
            </a:r>
            <a:r>
              <a:rPr lang="pl-PL" b="1" dirty="0"/>
              <a:t>szybkie wykrywanie problemów i reagowanie na nie</a:t>
            </a:r>
            <a:r>
              <a:rPr lang="pl-PL" dirty="0"/>
              <a:t>. Takie badania miałyby charakter uzupełniający wobec ewaluacji o szerszym zakresie, pełniąc funkcję operacyjnego narzędzia szybkiego reagowania.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180F447-CC1E-0F1F-F450-4A9B02E0F01C}"/>
              </a:ext>
            </a:extLst>
          </p:cNvPr>
          <p:cNvSpPr txBox="1"/>
          <p:nvPr/>
        </p:nvSpPr>
        <p:spPr>
          <a:xfrm>
            <a:off x="1484520" y="359838"/>
            <a:ext cx="84698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pl-PL" sz="32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Zalecenie</a:t>
            </a:r>
            <a:r>
              <a:rPr lang="pl-PL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nr 4: </a:t>
            </a:r>
            <a:r>
              <a:rPr lang="pl-PL" sz="32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częstsze wykorzystanie ewaluacji do szybkiego wykrywania problemów i reagowania na nie </a:t>
            </a:r>
            <a:endParaRPr lang="pl-PL" sz="3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E0D6F8D-8ABD-2CF5-69FC-AAC53A558A7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4" y="243357"/>
            <a:ext cx="1409516" cy="1409516"/>
          </a:xfrm>
          <a:prstGeom prst="rect">
            <a:avLst/>
          </a:prstGeom>
        </p:spPr>
      </p:pic>
      <p:pic>
        <p:nvPicPr>
          <p:cNvPr id="9" name="Grafika 8" descr="Prezentacja z wykresem kołowym">
            <a:extLst>
              <a:ext uri="{FF2B5EF4-FFF2-40B4-BE49-F238E27FC236}">
                <a16:creationId xmlns:a16="http://schemas.microsoft.com/office/drawing/2014/main" id="{F81E8A1E-0F1C-B2A9-EA04-7C857B8073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2562" y="2674262"/>
            <a:ext cx="914400" cy="914400"/>
          </a:xfrm>
          <a:prstGeom prst="rect">
            <a:avLst/>
          </a:prstGeom>
        </p:spPr>
      </p:pic>
      <p:pic>
        <p:nvPicPr>
          <p:cNvPr id="14" name="Grafika 13" descr="Osoba z pomysłem">
            <a:extLst>
              <a:ext uri="{FF2B5EF4-FFF2-40B4-BE49-F238E27FC236}">
                <a16:creationId xmlns:a16="http://schemas.microsoft.com/office/drawing/2014/main" id="{17B67630-D084-B146-87A3-E88028F666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0724" y="48446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08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553A4-1342-1D43-927F-1EF82FD50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4AB0E8E-4C32-E777-D525-A28B3809E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819" y="179437"/>
            <a:ext cx="8640381" cy="1080001"/>
          </a:xfrm>
        </p:spPr>
        <p:txBody>
          <a:bodyPr/>
          <a:lstStyle/>
          <a:p>
            <a:br>
              <a:rPr lang="pl-PL" dirty="0"/>
            </a:br>
            <a:r>
              <a:rPr lang="pl-PL" dirty="0"/>
              <a:t>DZIĘKUJEMY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4CBAC32-C2E3-D1F9-A8FF-43AB01339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FB8FF21-597E-468A-4995-374A55F4B88F}"/>
              </a:ext>
            </a:extLst>
          </p:cNvPr>
          <p:cNvSpPr/>
          <p:nvPr/>
        </p:nvSpPr>
        <p:spPr>
          <a:xfrm>
            <a:off x="-899" y="1480970"/>
            <a:ext cx="10691815" cy="5472727"/>
          </a:xfrm>
          <a:prstGeom prst="rect">
            <a:avLst/>
          </a:prstGeom>
          <a:solidFill>
            <a:srgbClr val="FFFFFF">
              <a:alpha val="9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8F405BD-5496-66C3-19FC-0FAA2CEA3301}"/>
              </a:ext>
            </a:extLst>
          </p:cNvPr>
          <p:cNvSpPr txBox="1"/>
          <p:nvPr/>
        </p:nvSpPr>
        <p:spPr>
          <a:xfrm>
            <a:off x="1889522" y="1641355"/>
            <a:ext cx="4632960" cy="388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pl-PL" b="1" dirty="0">
                <a:solidFill>
                  <a:srgbClr val="0B4E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Wykonawca badania</a:t>
            </a:r>
            <a:r>
              <a:rPr lang="pl-PL" sz="1800" b="1" kern="12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sz="1800" b="1" kern="1200" dirty="0">
                <a:solidFill>
                  <a:srgbClr val="00207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b="1" dirty="0">
                <a:solidFill>
                  <a:srgbClr val="0B4E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Imapp Consulting sp. z o.o.</a:t>
            </a: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endParaRPr lang="pl-PL" b="1" dirty="0">
              <a:solidFill>
                <a:srgbClr val="0B4E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sz="1800" kern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Twarda 44 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sz="1800" kern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00-831 Warszawa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sz="1800" u="sng" kern="1200" dirty="0">
                <a:solidFill>
                  <a:srgbClr val="0563C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www.imapp.consulting</a:t>
            </a:r>
            <a:r>
              <a:rPr lang="pl-PL" sz="1800" b="1" kern="12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15000"/>
              </a:lnSpc>
              <a:spcAft>
                <a:spcPts val="800"/>
              </a:spcAft>
            </a:pPr>
            <a:r>
              <a:rPr lang="pl-PL" sz="1800" kern="12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hello@imapp.consulting</a:t>
            </a: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Obraz 6" descr="logo imapp consulting">
            <a:extLst>
              <a:ext uri="{FF2B5EF4-FFF2-40B4-BE49-F238E27FC236}">
                <a16:creationId xmlns:a16="http://schemas.microsoft.com/office/drawing/2014/main" id="{41930FC9-BF55-55CC-ECE3-87A7F01D3F7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22" y="5426445"/>
            <a:ext cx="2318385" cy="484505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527BAFB7-9D65-4CAD-D609-145BD3031514}"/>
              </a:ext>
            </a:extLst>
          </p:cNvPr>
          <p:cNvSpPr/>
          <p:nvPr/>
        </p:nvSpPr>
        <p:spPr>
          <a:xfrm>
            <a:off x="-1" y="2133229"/>
            <a:ext cx="10691814" cy="262137"/>
          </a:xfrm>
          <a:prstGeom prst="rect">
            <a:avLst/>
          </a:prstGeom>
          <a:solidFill>
            <a:srgbClr val="A6D3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87B79C7-5A01-B991-3ED5-9C3E623A65D0}"/>
              </a:ext>
            </a:extLst>
          </p:cNvPr>
          <p:cNvSpPr txBox="1"/>
          <p:nvPr/>
        </p:nvSpPr>
        <p:spPr>
          <a:xfrm>
            <a:off x="124428" y="6418276"/>
            <a:ext cx="10441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Dodatkowe informacje dotyczące badania dostępne są w raporcie końcowym zamieszczonym pod linkiem: </a:t>
            </a:r>
            <a:br>
              <a:rPr lang="pl-PL" dirty="0"/>
            </a:br>
            <a:r>
              <a:rPr lang="pl-PL" dirty="0"/>
              <a:t>https://funduszeue.kujawsko-pomorskie.pl/raporty/ewaluacja-systemu-realizacji-fedkp-2021-2027/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924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95DD04FBA75D48801AF6DEAD6D91A8" ma:contentTypeVersion="17" ma:contentTypeDescription="Utwórz nowy dokument." ma:contentTypeScope="" ma:versionID="9988da233740266037c57747989333a0">
  <xsd:schema xmlns:xsd="http://www.w3.org/2001/XMLSchema" xmlns:xs="http://www.w3.org/2001/XMLSchema" xmlns:p="http://schemas.microsoft.com/office/2006/metadata/properties" xmlns:ns2="b686d445-8e8c-413c-87be-64ed900f016b" xmlns:ns3="b6efc7d9-ae14-497d-9ace-60775ab63ccb" targetNamespace="http://schemas.microsoft.com/office/2006/metadata/properties" ma:root="true" ma:fieldsID="a9e5cad3975575305db3f1d33faea398" ns2:_="" ns3:_="">
    <xsd:import namespace="b686d445-8e8c-413c-87be-64ed900f016b"/>
    <xsd:import namespace="b6efc7d9-ae14-497d-9ace-60775ab63c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6d445-8e8c-413c-87be-64ed900f01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i obrazów" ma:readOnly="false" ma:fieldId="{5cf76f15-5ced-4ddc-b409-7134ff3c332f}" ma:taxonomyMulti="true" ma:sspId="54914f52-495d-4bb6-95e8-b9da89695b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efc7d9-ae14-497d-9ace-60775ab63cc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09dc928-580b-4ac9-ba5e-ee30a459f416}" ma:internalName="TaxCatchAll" ma:showField="CatchAllData" ma:web="b6efc7d9-ae14-497d-9ace-60775ab63c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efc7d9-ae14-497d-9ace-60775ab63ccb" xsi:nil="true"/>
    <lcf76f155ced4ddcb4097134ff3c332f xmlns="b686d445-8e8c-413c-87be-64ed900f01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1925AE-38BD-4F02-B5C0-2C13890173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86d445-8e8c-413c-87be-64ed900f016b"/>
    <ds:schemaRef ds:uri="b6efc7d9-ae14-497d-9ace-60775ab63c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734B14-AD9C-4F5D-B1E5-B1777D81BF07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b686d445-8e8c-413c-87be-64ed900f016b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b6efc7d9-ae14-497d-9ace-60775ab63ccb"/>
  </ds:schemaRefs>
</ds:datastoreItem>
</file>

<file path=customXml/itemProps3.xml><?xml version="1.0" encoding="utf-8"?>
<ds:datastoreItem xmlns:ds="http://schemas.openxmlformats.org/officeDocument/2006/customXml" ds:itemID="{EEAE707B-CAB2-4EF2-9059-DA173A9CEE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</TotalTime>
  <Words>1948</Words>
  <Application>Microsoft Office PowerPoint</Application>
  <PresentationFormat>Niestandardowy</PresentationFormat>
  <Paragraphs>149</Paragraphs>
  <Slides>20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5" baseType="lpstr">
      <vt:lpstr>Arial</vt:lpstr>
      <vt:lpstr>Calibri</vt:lpstr>
      <vt:lpstr>Open Sans</vt:lpstr>
      <vt:lpstr>Segoe UI</vt:lpstr>
      <vt:lpstr>Motyw pakietu Office</vt:lpstr>
      <vt:lpstr>Badanie ewaluacyjne pt. Ewaluacja systemu realizacji FEdKP 2021-2027</vt:lpstr>
      <vt:lpstr>Podstawowe informacje o badaniu</vt:lpstr>
      <vt:lpstr>Podstawowe informacje o badaniu</vt:lpstr>
      <vt:lpstr>Prezentacja programu PowerPoint</vt:lpstr>
      <vt:lpstr>Prezentacja programu PowerPoint</vt:lpstr>
      <vt:lpstr>Prezentacja programu PowerPoint</vt:lpstr>
      <vt:lpstr>Prezentacja programu PowerPoint</vt:lpstr>
      <vt:lpstr>Wnioski i rekomendacje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DZIĘKUJEMY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Agnieszka Zajączkowska</cp:lastModifiedBy>
  <cp:revision>257</cp:revision>
  <dcterms:created xsi:type="dcterms:W3CDTF">2022-06-22T09:40:44Z</dcterms:created>
  <dcterms:modified xsi:type="dcterms:W3CDTF">2025-12-12T06:20:27Z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0x010100B895DD04FBA75D48801AF6DEAD6D91A8</vt:lpwstr>
  </property>
</Properties>
</file>