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6.xml" ContentType="application/vnd.openxmlformats-officedocument.drawingml.chartshapes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7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8.xml" ContentType="application/vnd.openxmlformats-officedocument.drawingml.chartshape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9"/>
  </p:notesMasterIdLst>
  <p:sldIdLst>
    <p:sldId id="277" r:id="rId2"/>
    <p:sldId id="2623" r:id="rId3"/>
    <p:sldId id="2678" r:id="rId4"/>
    <p:sldId id="2668" r:id="rId5"/>
    <p:sldId id="2669" r:id="rId6"/>
    <p:sldId id="2872" r:id="rId7"/>
    <p:sldId id="2694" r:id="rId8"/>
    <p:sldId id="2679" r:id="rId9"/>
    <p:sldId id="2670" r:id="rId10"/>
    <p:sldId id="2695" r:id="rId11"/>
    <p:sldId id="2696" r:id="rId12"/>
    <p:sldId id="2873" r:id="rId13"/>
    <p:sldId id="2874" r:id="rId14"/>
    <p:sldId id="2871" r:id="rId15"/>
    <p:sldId id="2680" r:id="rId16"/>
    <p:sldId id="2870" r:id="rId17"/>
    <p:sldId id="2580" r:id="rId18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676DC931-43CD-4F09-9C55-91ACB59F2ABC}">
          <p14:sldIdLst>
            <p14:sldId id="277"/>
            <p14:sldId id="2623"/>
            <p14:sldId id="2678"/>
            <p14:sldId id="2668"/>
            <p14:sldId id="2669"/>
            <p14:sldId id="2872"/>
            <p14:sldId id="2694"/>
            <p14:sldId id="2679"/>
            <p14:sldId id="2670"/>
            <p14:sldId id="2695"/>
            <p14:sldId id="2696"/>
            <p14:sldId id="2873"/>
            <p14:sldId id="2874"/>
            <p14:sldId id="2871"/>
            <p14:sldId id="2680"/>
            <p14:sldId id="2870"/>
            <p14:sldId id="2580"/>
          </p14:sldIdLst>
        </p14:section>
        <p14:section name="Sekcja bez tytułu" id="{3054DBE6-AD1B-4F01-8C22-2E045B5C225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5E68F2D-96AE-EF57-7802-43933D86B559}" name="Joanna Zimoląg" initials="JZ" userId="S-1-5-21-2619306676-2800222060-3362172700-5417" providerId="AD"/>
  <p188:author id="{00E03D3E-E5B8-D56F-46C9-56F87288252F}" name="Anna Głuszek" initials="AG" userId="28c6fadd772e9a04" providerId="Windows Live"/>
  <p188:author id="{9717F246-52D3-A4D3-0C7E-976EDC905F6B}" name="Barbara Jesionowska" initials="BJ" userId="S-1-5-21-2619306676-2800222060-3362172700-363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Skubiszewska" initials="AS" lastIdx="1" clrIdx="0">
    <p:extLst>
      <p:ext uri="{19B8F6BF-5375-455C-9EA6-DF929625EA0E}">
        <p15:presenceInfo xmlns:p15="http://schemas.microsoft.com/office/powerpoint/2012/main" userId="S-1-5-21-2619306676-2800222060-3362172700-11654" providerId="AD"/>
      </p:ext>
    </p:extLst>
  </p:cmAuthor>
  <p:cmAuthor id="2" name="Joanna Zimoląg" initials="JZ" lastIdx="1" clrIdx="1">
    <p:extLst>
      <p:ext uri="{19B8F6BF-5375-455C-9EA6-DF929625EA0E}">
        <p15:presenceInfo xmlns:p15="http://schemas.microsoft.com/office/powerpoint/2012/main" userId="S-1-5-21-2619306676-2800222060-3362172700-54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CC33"/>
    <a:srgbClr val="66FFFF"/>
    <a:srgbClr val="9999FF"/>
    <a:srgbClr val="000000"/>
    <a:srgbClr val="FF99FF"/>
    <a:srgbClr val="FF0066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59" autoAdjust="0"/>
    <p:restoredTop sz="95157" autoAdjust="0"/>
  </p:normalViewPr>
  <p:slideViewPr>
    <p:cSldViewPr snapToGrid="0">
      <p:cViewPr varScale="1">
        <p:scale>
          <a:sx n="105" d="100"/>
          <a:sy n="105" d="100"/>
        </p:scale>
        <p:origin x="3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8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581876582157962E-3"/>
          <c:y val="0.22633104786216113"/>
          <c:w val="0.98581920676276646"/>
          <c:h val="0.576191376708251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FEKP.01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#,##0</c:formatCode>
                <c:ptCount val="1"/>
                <c:pt idx="0">
                  <c:v>837346789.99010003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6-49B6-8EAC-6C9499E003CE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FEKP.02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#,##0</c:formatCode>
                <c:ptCount val="1"/>
                <c:pt idx="0">
                  <c:v>1590340832.9224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26-49B6-8EAC-6C9499E003CE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FEKP.03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#,##0</c:formatCode>
                <c:ptCount val="1"/>
                <c:pt idx="0">
                  <c:v>542223094.53130007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26-49B6-8EAC-6C9499E003CE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FEKP.04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#,##0</c:formatCode>
                <c:ptCount val="1"/>
                <c:pt idx="0">
                  <c:v>854393270.97280002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26-49B6-8EAC-6C9499E003CE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FEKP.05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#,##0</c:formatCode>
                <c:ptCount val="1"/>
                <c:pt idx="0">
                  <c:v>547138771.68210006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E26-49B6-8EAC-6C9499E003CE}"/>
            </c:ext>
          </c:extLst>
        </c:ser>
        <c:ser>
          <c:idx val="5"/>
          <c:order val="5"/>
          <c:tx>
            <c:strRef>
              <c:f>Arkusz1!$G$1</c:f>
              <c:strCache>
                <c:ptCount val="1"/>
                <c:pt idx="0">
                  <c:v>FEKP.06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Arkusz1!$G$2</c:f>
              <c:numCache>
                <c:formatCode>#,##0</c:formatCode>
                <c:ptCount val="1"/>
                <c:pt idx="0">
                  <c:v>1011006137.4244001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E26-49B6-8EAC-6C9499E003CE}"/>
            </c:ext>
          </c:extLst>
        </c:ser>
        <c:ser>
          <c:idx val="6"/>
          <c:order val="6"/>
          <c:tx>
            <c:strRef>
              <c:f>Arkusz1!$H$1</c:f>
              <c:strCache>
                <c:ptCount val="1"/>
                <c:pt idx="0">
                  <c:v>FEKP.07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Arkusz1!$H$2</c:f>
              <c:numCache>
                <c:formatCode>#,##0</c:formatCode>
                <c:ptCount val="1"/>
                <c:pt idx="0">
                  <c:v>218088617.79899999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E26-49B6-8EAC-6C9499E003CE}"/>
            </c:ext>
          </c:extLst>
        </c:ser>
        <c:ser>
          <c:idx val="7"/>
          <c:order val="7"/>
          <c:tx>
            <c:strRef>
              <c:f>Arkusz1!$I$1</c:f>
              <c:strCache>
                <c:ptCount val="1"/>
                <c:pt idx="0">
                  <c:v>FEKP.08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Arkusz1!$I$2</c:f>
              <c:numCache>
                <c:formatCode>#,##0</c:formatCode>
                <c:ptCount val="1"/>
                <c:pt idx="0">
                  <c:v>1848431845.1144001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E26-49B6-8EAC-6C9499E003CE}"/>
            </c:ext>
          </c:extLst>
        </c:ser>
        <c:ser>
          <c:idx val="8"/>
          <c:order val="8"/>
          <c:tx>
            <c:strRef>
              <c:f>Arkusz1!$J$1</c:f>
              <c:strCache>
                <c:ptCount val="1"/>
                <c:pt idx="0">
                  <c:v>FEKP.09 PT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Arkusz1!$J$2</c:f>
              <c:numCache>
                <c:formatCode>#,##0</c:formatCode>
                <c:ptCount val="1"/>
                <c:pt idx="0">
                  <c:v>223684733.4761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E26-49B6-8EAC-6C9499E003CE}"/>
            </c:ext>
          </c:extLst>
        </c:ser>
        <c:ser>
          <c:idx val="9"/>
          <c:order val="9"/>
          <c:tx>
            <c:strRef>
              <c:f>Arkusz1!$K$1</c:f>
              <c:strCache>
                <c:ptCount val="1"/>
                <c:pt idx="0">
                  <c:v>FEKP.10 PT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Arkusz1!$K$2</c:f>
              <c:numCache>
                <c:formatCode>#,##0</c:formatCode>
                <c:ptCount val="1"/>
                <c:pt idx="0">
                  <c:v>87282092.792700008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66-48CF-9EDF-2746E423F0F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676568095"/>
        <c:axId val="1679488095"/>
      </c:barChart>
      <c:catAx>
        <c:axId val="16765680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\ &quot;zł&quot;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79488095"/>
        <c:crosses val="autoZero"/>
        <c:auto val="1"/>
        <c:lblAlgn val="ctr"/>
        <c:lblOffset val="100"/>
        <c:noMultiLvlLbl val="0"/>
      </c:catAx>
      <c:valAx>
        <c:axId val="1679488095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sz="1800" b="1" dirty="0">
                    <a:solidFill>
                      <a:schemeClr val="tx1"/>
                    </a:solidFill>
                  </a:rPr>
                  <a:t>7</a:t>
                </a:r>
                <a:r>
                  <a:rPr lang="pl-PL" sz="1800" b="1" baseline="0" dirty="0">
                    <a:solidFill>
                      <a:schemeClr val="tx1"/>
                    </a:solidFill>
                  </a:rPr>
                  <a:t> 759 936 187</a:t>
                </a:r>
                <a:endParaRPr lang="pl-PL" sz="1800" b="1" dirty="0">
                  <a:solidFill>
                    <a:schemeClr val="tx1"/>
                  </a:solidFill>
                </a:endParaRPr>
              </a:p>
              <a:p>
                <a:pPr>
                  <a:defRPr sz="1800" b="1">
                    <a:solidFill>
                      <a:schemeClr val="tx1"/>
                    </a:solidFill>
                  </a:defRPr>
                </a:pPr>
                <a:r>
                  <a:rPr lang="pl-PL" sz="1000" b="1" dirty="0">
                    <a:solidFill>
                      <a:schemeClr val="tx1"/>
                    </a:solidFill>
                  </a:rPr>
                  <a:t>1 EUR (kurs na podstawie danych ECB) na 30.12.2025</a:t>
                </a:r>
                <a:r>
                  <a:rPr lang="pl-PL" sz="1000" b="1" baseline="0" dirty="0">
                    <a:solidFill>
                      <a:schemeClr val="tx1"/>
                    </a:solidFill>
                  </a:rPr>
                  <a:t> r.</a:t>
                </a:r>
                <a:r>
                  <a:rPr lang="pl-PL" sz="1000" b="1" dirty="0">
                    <a:solidFill>
                      <a:schemeClr val="tx1"/>
                    </a:solidFill>
                  </a:rPr>
                  <a:t> = 4,2263</a:t>
                </a:r>
              </a:p>
            </c:rich>
          </c:tx>
          <c:layout>
            <c:manualLayout>
              <c:xMode val="edge"/>
              <c:yMode val="edge"/>
              <c:x val="2.5963127098896747E-2"/>
              <c:y val="0.105012429601674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#,##0" sourceLinked="1"/>
        <c:majorTickMark val="none"/>
        <c:minorTickMark val="none"/>
        <c:tickLblPos val="nextTo"/>
        <c:crossAx val="1676568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1.3528443374604694E-2"/>
          <c:y val="0.86935056406160593"/>
          <c:w val="0.97198629554478921"/>
          <c:h val="6.7834505610215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normalizeH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pPr>
            <a:r>
              <a:rPr lang="pl-PL" sz="1800" b="1">
                <a:solidFill>
                  <a:schemeClr val="tx1"/>
                </a:solidFill>
                <a:latin typeface="+mn-lt"/>
              </a:rPr>
              <a:t>Wartość zawartych umów</a:t>
            </a:r>
          </a:p>
        </c:rich>
      </c:tx>
      <c:layout>
        <c:manualLayout>
          <c:xMode val="edge"/>
          <c:yMode val="edge"/>
          <c:x val="0.30481218159640677"/>
          <c:y val="4.3826714004119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none" spc="0" normalizeH="0" baseline="0">
              <a:solidFill>
                <a:schemeClr val="tx1"/>
              </a:solidFill>
              <a:latin typeface="+mn-lt"/>
              <a:ea typeface="+mj-ea"/>
              <a:cs typeface="+mj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18535882826209146"/>
          <c:y val="0.14373902544045622"/>
          <c:w val="0.81381242144106658"/>
          <c:h val="0.689448229182757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31.12.2025r.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756-48EE-AA42-190B18BEB62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#,##0</c:formatCode>
                <c:ptCount val="1"/>
                <c:pt idx="0">
                  <c:v>4946383881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AB-4006-B86C-B64E890EE98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 30.09.2025r.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6060610150351274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58914035639582"/>
                      <c:h val="8.80923650273762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EEC-4A90-A89C-CFF0A54A26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#,##0</c:formatCode>
                <c:ptCount val="1"/>
                <c:pt idx="0">
                  <c:v>4196698526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AB-4006-B86C-B64E890EE98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#,##0.00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80AB-4006-B86C-B64E890EE984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EFRR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#,##0</c:formatCode>
                <c:ptCount val="1"/>
                <c:pt idx="0">
                  <c:v>3349033363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AB-43B5-A77D-26C90E63B394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EFRR 30.09.2025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0533710657104524"/>
                  <c:y val="-2.071008351215625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EEC-4A90-A89C-CFF0A54A26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#,##0</c:formatCode>
                <c:ptCount val="1"/>
                <c:pt idx="0">
                  <c:v>2694737737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AB-43B5-A77D-26C90E63B394}"/>
            </c:ext>
          </c:extLst>
        </c:ser>
        <c:ser>
          <c:idx val="5"/>
          <c:order val="5"/>
          <c:tx>
            <c:strRef>
              <c:f>Arkusz1!$G$1</c:f>
              <c:strCache>
                <c:ptCount val="1"/>
                <c:pt idx="0">
                  <c:v>Kolumna2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Arkusz1!$G$2</c:f>
              <c:numCache>
                <c:formatCode>#,##0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89AB-43B5-A77D-26C90E63B394}"/>
            </c:ext>
          </c:extLst>
        </c:ser>
        <c:ser>
          <c:idx val="6"/>
          <c:order val="6"/>
          <c:tx>
            <c:strRef>
              <c:f>Arkusz1!$H$1</c:f>
              <c:strCache>
                <c:ptCount val="1"/>
                <c:pt idx="0">
                  <c:v>EFS+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4866969056469231E-2"/>
                  <c:y val="-9.47739268718410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42E-44EC-8BB2-134958F039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Arkusz1!$H$2</c:f>
              <c:numCache>
                <c:formatCode>#,##0</c:formatCode>
                <c:ptCount val="1"/>
                <c:pt idx="0">
                  <c:v>1597350518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EC-4A90-A89C-CFF0A54A2632}"/>
            </c:ext>
          </c:extLst>
        </c:ser>
        <c:ser>
          <c:idx val="7"/>
          <c:order val="7"/>
          <c:tx>
            <c:strRef>
              <c:f>Arkusz1!$I$1</c:f>
              <c:strCache>
                <c:ptCount val="1"/>
                <c:pt idx="0">
                  <c:v>EFS+ 30.09.2025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4281743963870074E-2"/>
                  <c:y val="-4.97563116077165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42E-44EC-8BB2-134958F039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Arkusz1!$I$2</c:f>
              <c:numCache>
                <c:formatCode>#,##0</c:formatCode>
                <c:ptCount val="1"/>
                <c:pt idx="0">
                  <c:v>1501960789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EEC-4A90-A89C-CFF0A54A263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1013175760"/>
        <c:axId val="1013181520"/>
      </c:barChart>
      <c:catAx>
        <c:axId val="101317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81520"/>
        <c:crosses val="autoZero"/>
        <c:auto val="1"/>
        <c:lblAlgn val="ctr"/>
        <c:lblOffset val="100"/>
        <c:noMultiLvlLbl val="0"/>
      </c:catAx>
      <c:valAx>
        <c:axId val="101318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noFill/>
              <a:round/>
            </a:ln>
            <a:effectLst/>
          </c:spPr>
        </c:min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7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18830885063003705"/>
          <c:y val="0.9242529443269597"/>
          <c:w val="0.62779632207086622"/>
          <c:h val="6.40794871653295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1"/>
      </a:pPr>
      <a:endParaRPr lang="pl-PL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pl-PL" sz="1800" b="1" dirty="0">
                <a:solidFill>
                  <a:schemeClr val="tx1"/>
                </a:solidFill>
              </a:rPr>
              <a:t>Ilość</a:t>
            </a:r>
            <a:r>
              <a:rPr lang="pl-PL" sz="1800" b="1" baseline="0" dirty="0">
                <a:solidFill>
                  <a:schemeClr val="tx1"/>
                </a:solidFill>
              </a:rPr>
              <a:t> zawartych umów</a:t>
            </a:r>
            <a:endParaRPr lang="pl-PL" sz="18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560878539351156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9.1996225791902836E-2"/>
          <c:y val="0.11786649667881226"/>
          <c:w val="0.87332189195399068"/>
          <c:h val="0.755099337989879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31.12.2025r.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E3-4E1E-86DA-AEA8308049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General</c:formatCode>
                <c:ptCount val="1"/>
                <c:pt idx="0">
                  <c:v>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3-4E1E-86DA-AEA830804976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30.09.2025r.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General</c:formatCode>
                <c:ptCount val="1"/>
                <c:pt idx="0">
                  <c:v>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E3-4E1E-86DA-AEA830804976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EFRR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7BE3-4E1E-86DA-AEA830804976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EFRR 30.09.2025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General</c:formatCode>
                <c:ptCount val="1"/>
                <c:pt idx="0">
                  <c:v>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DE-454D-96B2-2E83428FCBDD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Kolumna3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General</c:formatCode>
                <c:ptCount val="1"/>
                <c:pt idx="0">
                  <c:v>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DE-454D-96B2-2E83428FCBDD}"/>
            </c:ext>
          </c:extLst>
        </c:ser>
        <c:ser>
          <c:idx val="5"/>
          <c:order val="5"/>
          <c:tx>
            <c:strRef>
              <c:f>Arkusz1!$G$1</c:f>
              <c:strCache>
                <c:ptCount val="1"/>
                <c:pt idx="0">
                  <c:v>Kolumna2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Arkusz1!$G$2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18DE-454D-96B2-2E83428FCBDD}"/>
            </c:ext>
          </c:extLst>
        </c:ser>
        <c:ser>
          <c:idx val="6"/>
          <c:order val="6"/>
          <c:tx>
            <c:strRef>
              <c:f>Arkusz1!$H$1</c:f>
              <c:strCache>
                <c:ptCount val="1"/>
                <c:pt idx="0">
                  <c:v>EFS+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Arkusz1!$H$2</c:f>
              <c:numCache>
                <c:formatCode>General</c:formatCode>
                <c:ptCount val="1"/>
                <c:pt idx="0">
                  <c:v>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DE-454D-96B2-2E83428FCBDD}"/>
            </c:ext>
          </c:extLst>
        </c:ser>
        <c:ser>
          <c:idx val="7"/>
          <c:order val="7"/>
          <c:tx>
            <c:strRef>
              <c:f>Arkusz1!$I$1</c:f>
              <c:strCache>
                <c:ptCount val="1"/>
                <c:pt idx="0">
                  <c:v>EFS+2 30.09.2025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Arkusz1!$I$2</c:f>
              <c:numCache>
                <c:formatCode>General</c:formatCode>
                <c:ptCount val="1"/>
                <c:pt idx="0">
                  <c:v>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DE-454D-96B2-2E83428FC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013187280"/>
        <c:axId val="1013167120"/>
      </c:barChart>
      <c:catAx>
        <c:axId val="101318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67120"/>
        <c:crosses val="autoZero"/>
        <c:auto val="1"/>
        <c:lblAlgn val="ctr"/>
        <c:lblOffset val="100"/>
        <c:noMultiLvlLbl val="0"/>
      </c:catAx>
      <c:valAx>
        <c:axId val="101316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1318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7.8325472938112317E-2"/>
          <c:y val="0.95555325714277362"/>
          <c:w val="0.91444600631643369"/>
          <c:h val="4.44467255183740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69797488021232"/>
          <c:y val="9.8510067052619374E-2"/>
          <c:w val="0.77243294064733259"/>
          <c:h val="0.668616922146318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31.12.2025r.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#,##0</c:formatCode>
                <c:ptCount val="1"/>
                <c:pt idx="0">
                  <c:v>4946383881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D5-4702-B353-7AF5FE81473C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30.09.2025r.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3575657263158786E-2"/>
                  <c:y val="-1.565958562164679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D94-46E7-8EF9-A56C523162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#,##0</c:formatCode>
                <c:ptCount val="1"/>
                <c:pt idx="0">
                  <c:v>4196698526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D5-4702-B353-7AF5FE81473C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#,##0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B5D5-4702-B353-7AF5FE81473C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DW FEdKP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9A9-4523-AFC3-B9A4BAAB602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#,##0</c:formatCode>
                <c:ptCount val="1"/>
                <c:pt idx="0">
                  <c:v>3538378033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D5-4702-B353-7AF5FE81473C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DW FEdKP 30.09.2025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9188908992482308E-2"/>
                  <c:y val="-6.71125098070577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D94-46E7-8EF9-A56C523162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#,##0</c:formatCode>
                <c:ptCount val="1"/>
                <c:pt idx="0">
                  <c:v>2943641556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D5-4702-B353-7AF5FE81473C}"/>
            </c:ext>
          </c:extLst>
        </c:ser>
        <c:ser>
          <c:idx val="5"/>
          <c:order val="5"/>
          <c:tx>
            <c:strRef>
              <c:f>Arkusz1!$G$1</c:f>
              <c:strCache>
                <c:ptCount val="1"/>
                <c:pt idx="0">
                  <c:v>Kolumna2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Arkusz1!$G$2</c:f>
              <c:numCache>
                <c:formatCode>#,##0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BAA1-4B66-9528-5D75665DC019}"/>
            </c:ext>
          </c:extLst>
        </c:ser>
        <c:ser>
          <c:idx val="6"/>
          <c:order val="6"/>
          <c:tx>
            <c:strRef>
              <c:f>Arkusz1!$H$1</c:f>
              <c:strCache>
                <c:ptCount val="1"/>
                <c:pt idx="0">
                  <c:v>IF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Arkusz1!$H$2</c:f>
              <c:numCache>
                <c:formatCode>#,##0</c:formatCode>
                <c:ptCount val="1"/>
                <c:pt idx="0">
                  <c:v>766693609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A1-4B66-9528-5D75665DC019}"/>
            </c:ext>
          </c:extLst>
        </c:ser>
        <c:ser>
          <c:idx val="7"/>
          <c:order val="7"/>
          <c:tx>
            <c:strRef>
              <c:f>Arkusz1!$I$1</c:f>
              <c:strCache>
                <c:ptCount val="1"/>
                <c:pt idx="0">
                  <c:v>IF 30.09.2025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3887216601505798E-2"/>
                  <c:y val="-4.0267505884234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D94-46E7-8EF9-A56C523162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Arkusz1!$I$2</c:f>
              <c:numCache>
                <c:formatCode>#,##0</c:formatCode>
                <c:ptCount val="1"/>
                <c:pt idx="0">
                  <c:v>766693609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A1-4B66-9528-5D75665DC019}"/>
            </c:ext>
          </c:extLst>
        </c:ser>
        <c:ser>
          <c:idx val="8"/>
          <c:order val="8"/>
          <c:tx>
            <c:strRef>
              <c:f>Arkusz1!$J$1</c:f>
              <c:strCache>
                <c:ptCount val="1"/>
                <c:pt idx="0">
                  <c:v>Kolumna5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Arkusz1!$J$2</c:f>
              <c:numCache>
                <c:formatCode>#,##0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3-BAA1-4B66-9528-5D75665DC019}"/>
            </c:ext>
          </c:extLst>
        </c:ser>
        <c:ser>
          <c:idx val="9"/>
          <c:order val="9"/>
          <c:tx>
            <c:strRef>
              <c:f>Arkusz1!$K$1</c:f>
              <c:strCache>
                <c:ptCount val="1"/>
                <c:pt idx="0">
                  <c:v>IP ZIT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Arkusz1!$K$2</c:f>
              <c:numCache>
                <c:formatCode>#,##0</c:formatCode>
                <c:ptCount val="1"/>
                <c:pt idx="0">
                  <c:v>328826517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A1-4B66-9528-5D75665DC019}"/>
            </c:ext>
          </c:extLst>
        </c:ser>
        <c:ser>
          <c:idx val="10"/>
          <c:order val="10"/>
          <c:tx>
            <c:strRef>
              <c:f>Arkusz1!$L$1</c:f>
              <c:strCache>
                <c:ptCount val="1"/>
                <c:pt idx="0">
                  <c:v>IP ZIT 30.09.2025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BAA1-4B66-9528-5D75665DC019}"/>
              </c:ext>
            </c:extLst>
          </c:dPt>
          <c:dLbls>
            <c:dLbl>
              <c:idx val="0"/>
              <c:layout>
                <c:manualLayout>
                  <c:x val="1.7962405533835268E-2"/>
                  <c:y val="-4.0267505884234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AA1-4B66-9528-5D75665DC0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Arkusz1!$L$2</c:f>
              <c:numCache>
                <c:formatCode>#,##0</c:formatCode>
                <c:ptCount val="1"/>
                <c:pt idx="0">
                  <c:v>228968074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AA1-4B66-9528-5D75665DC019}"/>
            </c:ext>
          </c:extLst>
        </c:ser>
        <c:ser>
          <c:idx val="11"/>
          <c:order val="11"/>
          <c:tx>
            <c:strRef>
              <c:f>Arkusz1!$M$1</c:f>
              <c:strCache>
                <c:ptCount val="1"/>
                <c:pt idx="0">
                  <c:v>Kolumna7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Arkusz1!$M$2</c:f>
              <c:numCache>
                <c:formatCode>#,##0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6-BAA1-4B66-9528-5D75665DC019}"/>
            </c:ext>
          </c:extLst>
        </c:ser>
        <c:ser>
          <c:idx val="12"/>
          <c:order val="12"/>
          <c:tx>
            <c:strRef>
              <c:f>Arkusz1!$N$1</c:f>
              <c:strCache>
                <c:ptCount val="1"/>
                <c:pt idx="0">
                  <c:v>IP WUP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Arkusz1!$N$2</c:f>
              <c:numCache>
                <c:formatCode>#,##0</c:formatCode>
                <c:ptCount val="1"/>
                <c:pt idx="0">
                  <c:v>312485722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AA1-4B66-9528-5D75665DC019}"/>
            </c:ext>
          </c:extLst>
        </c:ser>
        <c:ser>
          <c:idx val="13"/>
          <c:order val="13"/>
          <c:tx>
            <c:strRef>
              <c:f>Arkusz1!$O$1</c:f>
              <c:strCache>
                <c:ptCount val="1"/>
                <c:pt idx="0">
                  <c:v>IP WUP 30.09.2025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4698307609023491E-2"/>
                  <c:y val="-4.47416732047052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D94-46E7-8EF9-A56C523162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Arkusz1!$O$2</c:f>
              <c:numCache>
                <c:formatCode>#,##0</c:formatCode>
                <c:ptCount val="1"/>
                <c:pt idx="0">
                  <c:v>257395287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AA1-4B66-9528-5D75665DC0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3252800"/>
        <c:axId val="1133257120"/>
      </c:barChart>
      <c:catAx>
        <c:axId val="113325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33257120"/>
        <c:crosses val="autoZero"/>
        <c:auto val="1"/>
        <c:lblAlgn val="ctr"/>
        <c:lblOffset val="100"/>
        <c:tickLblSkip val="100"/>
        <c:noMultiLvlLbl val="0"/>
      </c:catAx>
      <c:valAx>
        <c:axId val="113325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3325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legendEntry>
        <c:idx val="12"/>
        <c:delete val="1"/>
      </c:legendEntry>
      <c:legendEntry>
        <c:idx val="13"/>
        <c:delete val="1"/>
      </c:legendEntry>
      <c:layout>
        <c:manualLayout>
          <c:xMode val="edge"/>
          <c:yMode val="edge"/>
          <c:x val="0.29123008533203398"/>
          <c:y val="0.89136880279385322"/>
          <c:w val="0.33604999984088418"/>
          <c:h val="9.29716115844999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035159699301129E-2"/>
          <c:y val="3.0363025787413355E-2"/>
          <c:w val="0.93671508800304604"/>
          <c:h val="0.742585759217478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31.12.2025r.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BAA1-4B66-9528-5D75665DC019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Arkusz1!$B$2</c:f>
              <c:numCache>
                <c:formatCode>#,##0</c:formatCode>
                <c:ptCount val="1"/>
                <c:pt idx="0">
                  <c:v>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D5-4702-B353-7AF5FE81473C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30.09.2025r.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Arkusz1!$C$2</c:f>
              <c:numCache>
                <c:formatCode>#,##0</c:formatCode>
                <c:ptCount val="1"/>
                <c:pt idx="0">
                  <c:v>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D5-4702-B353-7AF5FE81473C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Arkusz1!$D$2</c:f>
              <c:numCache>
                <c:formatCode>#,##0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B5D5-4702-B353-7AF5FE81473C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DW FEdKP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AAC1-47AA-9251-C575AA4C516B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Arkusz1!$E$2</c:f>
              <c:numCache>
                <c:formatCode>#,##0</c:formatCode>
                <c:ptCount val="1"/>
                <c:pt idx="0">
                  <c:v>812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D5-4702-B353-7AF5FE81473C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DW FEdKP 30.09.2025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0184678476569362E-2"/>
                      <c:h val="4.718010154556610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BAA1-4B66-9528-5D75665DC0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Arkusz1!$F$2</c:f>
              <c:numCache>
                <c:formatCode>#,##0</c:formatCode>
                <c:ptCount val="1"/>
                <c:pt idx="0">
                  <c:v>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D5-4702-B353-7AF5FE81473C}"/>
            </c:ext>
          </c:extLst>
        </c:ser>
        <c:ser>
          <c:idx val="5"/>
          <c:order val="5"/>
          <c:tx>
            <c:strRef>
              <c:f>Arkusz1!$G$1</c:f>
              <c:strCache>
                <c:ptCount val="1"/>
                <c:pt idx="0">
                  <c:v>Kolumna2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Arkusz1!$G$2</c:f>
              <c:numCache>
                <c:formatCode>#,##0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BAA1-4B66-9528-5D75665DC019}"/>
            </c:ext>
          </c:extLst>
        </c:ser>
        <c:ser>
          <c:idx val="6"/>
          <c:order val="6"/>
          <c:tx>
            <c:strRef>
              <c:f>Arkusz1!$H$1</c:f>
              <c:strCache>
                <c:ptCount val="1"/>
                <c:pt idx="0">
                  <c:v>IF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Arkusz1!$H$2</c:f>
              <c:numCache>
                <c:formatCode>#,##0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A1-4B66-9528-5D75665DC019}"/>
            </c:ext>
          </c:extLst>
        </c:ser>
        <c:ser>
          <c:idx val="7"/>
          <c:order val="7"/>
          <c:tx>
            <c:strRef>
              <c:f>Arkusz1!$I$1</c:f>
              <c:strCache>
                <c:ptCount val="1"/>
                <c:pt idx="0">
                  <c:v>IF 30.09.2025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Arkusz1!$I$2</c:f>
              <c:numCache>
                <c:formatCode>#,##0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A1-4B66-9528-5D75665DC019}"/>
            </c:ext>
          </c:extLst>
        </c:ser>
        <c:ser>
          <c:idx val="8"/>
          <c:order val="8"/>
          <c:tx>
            <c:strRef>
              <c:f>Arkusz1!$J$1</c:f>
              <c:strCache>
                <c:ptCount val="1"/>
                <c:pt idx="0">
                  <c:v>Kolumna5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Arkusz1!$J$2</c:f>
              <c:numCache>
                <c:formatCode>#,##0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3-BAA1-4B66-9528-5D75665DC019}"/>
            </c:ext>
          </c:extLst>
        </c:ser>
        <c:ser>
          <c:idx val="9"/>
          <c:order val="9"/>
          <c:tx>
            <c:strRef>
              <c:f>Arkusz1!$K$1</c:f>
              <c:strCache>
                <c:ptCount val="1"/>
                <c:pt idx="0">
                  <c:v>IP ZIT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Arkusz1!$K$2</c:f>
              <c:numCache>
                <c:formatCode>#,##0</c:formatCode>
                <c:ptCount val="1"/>
                <c:pt idx="0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A1-4B66-9528-5D75665DC019}"/>
            </c:ext>
          </c:extLst>
        </c:ser>
        <c:ser>
          <c:idx val="10"/>
          <c:order val="10"/>
          <c:tx>
            <c:strRef>
              <c:f>Arkusz1!$L$1</c:f>
              <c:strCache>
                <c:ptCount val="1"/>
                <c:pt idx="0">
                  <c:v>IP ZIT 30.09.2025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Arkusz1!$L$2</c:f>
              <c:numCache>
                <c:formatCode>#,##0</c:formatCode>
                <c:ptCount val="1"/>
                <c:pt idx="0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AA1-4B66-9528-5D75665DC019}"/>
            </c:ext>
          </c:extLst>
        </c:ser>
        <c:ser>
          <c:idx val="11"/>
          <c:order val="11"/>
          <c:tx>
            <c:strRef>
              <c:f>Arkusz1!$M$1</c:f>
              <c:strCache>
                <c:ptCount val="1"/>
                <c:pt idx="0">
                  <c:v>Kolumna7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Arkusz1!$M$2</c:f>
              <c:numCache>
                <c:formatCode>#,##0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6-BAA1-4B66-9528-5D75665DC019}"/>
            </c:ext>
          </c:extLst>
        </c:ser>
        <c:ser>
          <c:idx val="12"/>
          <c:order val="12"/>
          <c:tx>
            <c:strRef>
              <c:f>Arkusz1!$N$1</c:f>
              <c:strCache>
                <c:ptCount val="1"/>
                <c:pt idx="0">
                  <c:v>IP WUP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Arkusz1!$N$2</c:f>
              <c:numCache>
                <c:formatCode>#,##0</c:formatCode>
                <c:ptCount val="1"/>
                <c:pt idx="0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AA1-4B66-9528-5D75665DC019}"/>
            </c:ext>
          </c:extLst>
        </c:ser>
        <c:ser>
          <c:idx val="13"/>
          <c:order val="13"/>
          <c:tx>
            <c:strRef>
              <c:f>Arkusz1!$O$1</c:f>
              <c:strCache>
                <c:ptCount val="1"/>
                <c:pt idx="0">
                  <c:v>IP WUP 30.09.2025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</c:f>
              <c:numCache>
                <c:formatCode>General</c:formatCode>
                <c:ptCount val="1"/>
              </c:numCache>
            </c:numRef>
          </c:cat>
          <c:val>
            <c:numRef>
              <c:f>Arkusz1!$O$2</c:f>
              <c:numCache>
                <c:formatCode>#,##0</c:formatCode>
                <c:ptCount val="1"/>
                <c:pt idx="0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AA1-4B66-9528-5D75665DC01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133252800"/>
        <c:axId val="1133257120"/>
      </c:barChart>
      <c:catAx>
        <c:axId val="113325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accent2"/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33257120"/>
        <c:crosses val="autoZero"/>
        <c:auto val="1"/>
        <c:lblAlgn val="ctr"/>
        <c:lblOffset val="100"/>
        <c:noMultiLvlLbl val="0"/>
      </c:catAx>
      <c:valAx>
        <c:axId val="1133257120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3325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legendEntry>
        <c:idx val="12"/>
        <c:delete val="1"/>
      </c:legendEntry>
      <c:legendEntry>
        <c:idx val="1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471520072774987E-2"/>
          <c:y val="1.8493324490727922E-2"/>
          <c:w val="0.90152847992722496"/>
          <c:h val="0.71584080200597167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Arkusz1!$C$1</c:f>
              <c:strCache>
                <c:ptCount val="1"/>
                <c:pt idx="0">
                  <c:v>30.09.2025r.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Arkusz1!$A$2:$A$7</c:f>
              <c:strCache>
                <c:ptCount val="6"/>
                <c:pt idx="0">
                  <c:v>RAZEM</c:v>
                </c:pt>
                <c:pt idx="1">
                  <c:v>FEKP.02.00</c:v>
                </c:pt>
                <c:pt idx="2">
                  <c:v>FEKP.03.00</c:v>
                </c:pt>
                <c:pt idx="3">
                  <c:v>FEKP.05.00</c:v>
                </c:pt>
                <c:pt idx="4">
                  <c:v>FEKP.06.00</c:v>
                </c:pt>
                <c:pt idx="5">
                  <c:v>FEKP.08.00</c:v>
                </c:pt>
              </c:strCache>
            </c:strRef>
          </c:cat>
          <c:val>
            <c:numRef>
              <c:f>Arkusz1!$C$2:$C$7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C704-4965-A367-DD01C90C5148}"/>
            </c:ext>
          </c:extLst>
        </c:ser>
        <c:ser>
          <c:idx val="0"/>
          <c:order val="0"/>
          <c:tx>
            <c:strRef>
              <c:f>Arkusz1!$B$1</c:f>
              <c:strCache>
                <c:ptCount val="1"/>
                <c:pt idx="0">
                  <c:v>31.12.2025r.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Arkusz1!$A$2:$A$7</c:f>
              <c:strCache>
                <c:ptCount val="6"/>
                <c:pt idx="0">
                  <c:v>RAZEM</c:v>
                </c:pt>
                <c:pt idx="1">
                  <c:v>FEKP.02.00</c:v>
                </c:pt>
                <c:pt idx="2">
                  <c:v>FEKP.03.00</c:v>
                </c:pt>
                <c:pt idx="3">
                  <c:v>FEKP.05.00</c:v>
                </c:pt>
                <c:pt idx="4">
                  <c:v>FEKP.06.00</c:v>
                </c:pt>
                <c:pt idx="5">
                  <c:v>FEKP.08.00</c:v>
                </c:pt>
              </c:strCache>
            </c:strRef>
          </c:cat>
          <c:val>
            <c:numRef>
              <c:f>Arkusz1!$B$2:$B$7</c:f>
              <c:numCache>
                <c:formatCode>#,##0</c:formatCode>
                <c:ptCount val="6"/>
                <c:pt idx="0">
                  <c:v>120746659.45999999</c:v>
                </c:pt>
                <c:pt idx="1">
                  <c:v>33883499.039999999</c:v>
                </c:pt>
                <c:pt idx="2">
                  <c:v>7114793.8600000003</c:v>
                </c:pt>
                <c:pt idx="3">
                  <c:v>61712503.5</c:v>
                </c:pt>
                <c:pt idx="4">
                  <c:v>7251861.6200000001</c:v>
                </c:pt>
                <c:pt idx="5">
                  <c:v>10784001.439999999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06-446E-AF3F-12DED6CB57A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222915983"/>
        <c:axId val="1222918863"/>
      </c:barChart>
      <c:catAx>
        <c:axId val="1222915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22918863"/>
        <c:crosses val="autoZero"/>
        <c:auto val="1"/>
        <c:lblAlgn val="ctr"/>
        <c:lblOffset val="100"/>
        <c:tickLblSkip val="1"/>
        <c:noMultiLvlLbl val="0"/>
      </c:catAx>
      <c:valAx>
        <c:axId val="1222918863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22915983"/>
        <c:crosses val="autoZero"/>
        <c:crossBetween val="between"/>
      </c:valAx>
      <c:spPr>
        <a:noFill/>
        <a:ln>
          <a:solidFill>
            <a:schemeClr val="bg1"/>
          </a:solidFill>
        </a:ln>
        <a:effectLst/>
      </c:spPr>
    </c:plotArea>
    <c:legend>
      <c:legendPos val="b"/>
      <c:layout>
        <c:manualLayout>
          <c:xMode val="edge"/>
          <c:yMode val="edge"/>
          <c:x val="0.37452232089596754"/>
          <c:y val="0.95969976603773732"/>
          <c:w val="0.25095535820806492"/>
          <c:h val="4.03002339622626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91414455403837"/>
          <c:y val="3.7175294619968442E-2"/>
          <c:w val="0.88578946967755356"/>
          <c:h val="0.742705799571750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31.12.2025r.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FEDKiP</c:v>
                </c:pt>
                <c:pt idx="1">
                  <c:v>EFRR</c:v>
                </c:pt>
                <c:pt idx="2">
                  <c:v>EFS+</c:v>
                </c:pt>
              </c:strCache>
            </c:strRef>
          </c:cat>
          <c:val>
            <c:numRef>
              <c:f>Arkusz1!$B$2:$B$4</c:f>
              <c:numCache>
                <c:formatCode>#,##0</c:formatCode>
                <c:ptCount val="3"/>
                <c:pt idx="0">
                  <c:v>1010287112</c:v>
                </c:pt>
                <c:pt idx="1">
                  <c:v>529870385</c:v>
                </c:pt>
                <c:pt idx="2">
                  <c:v>480416727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D9-4408-894A-80EAB169315F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30.09.2025r.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F1A-4339-A786-5406A08BCF3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F1A-4339-A786-5406A08BCF39}"/>
              </c:ext>
            </c:extLst>
          </c:dPt>
          <c:dLbls>
            <c:dLbl>
              <c:idx val="0"/>
              <c:layout>
                <c:manualLayout>
                  <c:x val="2.5781501772478246E-2"/>
                  <c:y val="-1.91356307516366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F1A-4339-A786-5406A08BCF39}"/>
                </c:ext>
              </c:extLst>
            </c:dLbl>
            <c:dLbl>
              <c:idx val="1"/>
              <c:layout>
                <c:manualLayout>
                  <c:x val="2.3203351595230421E-2"/>
                  <c:y val="-3.8271261503273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F1A-4339-A786-5406A08BCF39}"/>
                </c:ext>
              </c:extLst>
            </c:dLbl>
            <c:dLbl>
              <c:idx val="2"/>
              <c:layout>
                <c:manualLayout>
                  <c:x val="1.0312600708991204E-2"/>
                  <c:y val="-1.6743676907682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F1A-4339-A786-5406A08BCF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FEDKiP</c:v>
                </c:pt>
                <c:pt idx="1">
                  <c:v>EFRR</c:v>
                </c:pt>
                <c:pt idx="2">
                  <c:v>EFS+</c:v>
                </c:pt>
              </c:strCache>
            </c:strRef>
          </c:cat>
          <c:val>
            <c:numRef>
              <c:f>Arkusz1!$C$2:$C$4</c:f>
              <c:numCache>
                <c:formatCode>#,##0</c:formatCode>
                <c:ptCount val="3"/>
                <c:pt idx="0">
                  <c:v>704032926</c:v>
                </c:pt>
                <c:pt idx="1">
                  <c:v>330906942</c:v>
                </c:pt>
                <c:pt idx="2">
                  <c:v>373125984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1A-4339-A786-5406A08BCF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218797071"/>
        <c:axId val="1218794191"/>
      </c:barChart>
      <c:catAx>
        <c:axId val="121879707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18794191"/>
        <c:crosses val="autoZero"/>
        <c:auto val="1"/>
        <c:lblAlgn val="ctr"/>
        <c:lblOffset val="100"/>
        <c:noMultiLvlLbl val="0"/>
      </c:catAx>
      <c:valAx>
        <c:axId val="12187941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18797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99128998440512"/>
          <c:y val="7.7991974275565645E-2"/>
          <c:w val="0.83928489527760541"/>
          <c:h val="0.670427497002668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31.12.2025r.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SUMA</c:v>
                </c:pt>
              </c:strCache>
            </c:strRef>
          </c:cat>
          <c:val>
            <c:numRef>
              <c:f>Arkusz1!$B$2</c:f>
              <c:numCache>
                <c:formatCode>#,##0</c:formatCode>
                <c:ptCount val="1"/>
                <c:pt idx="0">
                  <c:v>1010287112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0B-4308-82AE-352560D683CC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30.09.2025r.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5187202217375148E-2"/>
                  <c:y val="-5.0871297334435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C3B3-493F-80B6-3AC38DB7E7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SUMA</c:v>
                </c:pt>
              </c:strCache>
            </c:strRef>
          </c:cat>
          <c:val>
            <c:numRef>
              <c:f>Arkusz1!$C$2</c:f>
              <c:numCache>
                <c:formatCode>#,##0</c:formatCode>
                <c:ptCount val="1"/>
                <c:pt idx="0">
                  <c:v>704032926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B3-493F-80B6-3AC38DB7E75A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SUMA</c:v>
                </c:pt>
              </c:strCache>
            </c:strRef>
          </c:cat>
          <c:val>
            <c:numRef>
              <c:f>Arkusz1!$D$2</c:f>
              <c:numCache>
                <c:formatCode>#,##0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7-C3B3-493F-80B6-3AC38DB7E75A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DW FEdKP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SUMA</c:v>
                </c:pt>
              </c:strCache>
            </c:strRef>
          </c:cat>
          <c:val>
            <c:numRef>
              <c:f>Arkusz1!$E$2</c:f>
              <c:numCache>
                <c:formatCode>#,##0</c:formatCode>
                <c:ptCount val="1"/>
                <c:pt idx="0">
                  <c:v>683738728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3B3-493F-80B6-3AC38DB7E75A}"/>
            </c:ext>
          </c:extLst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DW FEdKP 30.09.2025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8.5353604188375287E-2"/>
                  <c:y val="-4.3603969143801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3B3-493F-80B6-3AC38DB7E7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SUMA</c:v>
                </c:pt>
              </c:strCache>
            </c:strRef>
          </c:cat>
          <c:val>
            <c:numRef>
              <c:f>Arkusz1!$F$2</c:f>
              <c:numCache>
                <c:formatCode>#,##0</c:formatCode>
                <c:ptCount val="1"/>
                <c:pt idx="0">
                  <c:v>428860217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3B3-493F-80B6-3AC38DB7E75A}"/>
            </c:ext>
          </c:extLst>
        </c:ser>
        <c:ser>
          <c:idx val="5"/>
          <c:order val="5"/>
          <c:tx>
            <c:strRef>
              <c:f>Arkusz1!$G$1</c:f>
              <c:strCache>
                <c:ptCount val="1"/>
                <c:pt idx="0">
                  <c:v>Kolumna2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SUMA</c:v>
                </c:pt>
              </c:strCache>
            </c:strRef>
          </c:cat>
          <c:val>
            <c:numRef>
              <c:f>Arkusz1!$G$2</c:f>
              <c:numCache>
                <c:formatCode>#,##0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A-C3B3-493F-80B6-3AC38DB7E75A}"/>
            </c:ext>
          </c:extLst>
        </c:ser>
        <c:ser>
          <c:idx val="6"/>
          <c:order val="6"/>
          <c:tx>
            <c:strRef>
              <c:f>Arkusz1!$H$1</c:f>
              <c:strCache>
                <c:ptCount val="1"/>
                <c:pt idx="0">
                  <c:v>IIF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7572800862312558E-2"/>
                  <c:y val="-5.81386255250693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C3B3-493F-80B6-3AC38DB7E7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SUMA</c:v>
                </c:pt>
              </c:strCache>
            </c:strRef>
          </c:cat>
          <c:val>
            <c:numRef>
              <c:f>Arkusz1!$H$2</c:f>
              <c:numCache>
                <c:formatCode>#,##0</c:formatCode>
                <c:ptCount val="1"/>
                <c:pt idx="0">
                  <c:v>23981217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3B3-493F-80B6-3AC38DB7E75A}"/>
            </c:ext>
          </c:extLst>
        </c:ser>
        <c:ser>
          <c:idx val="7"/>
          <c:order val="7"/>
          <c:tx>
            <c:strRef>
              <c:f>Arkusz1!$I$1</c:f>
              <c:strCache>
                <c:ptCount val="1"/>
                <c:pt idx="0">
                  <c:v>IIF 30.09.2025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SUMA</c:v>
                </c:pt>
              </c:strCache>
            </c:strRef>
          </c:cat>
          <c:val>
            <c:numRef>
              <c:f>Arkusz1!$I$2</c:f>
              <c:numCache>
                <c:formatCode>#,##0</c:formatCode>
                <c:ptCount val="1"/>
                <c:pt idx="0">
                  <c:v>14687906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3B3-493F-80B6-3AC38DB7E75A}"/>
            </c:ext>
          </c:extLst>
        </c:ser>
        <c:ser>
          <c:idx val="8"/>
          <c:order val="8"/>
          <c:tx>
            <c:strRef>
              <c:f>Arkusz1!$J$1</c:f>
              <c:strCache>
                <c:ptCount val="1"/>
                <c:pt idx="0">
                  <c:v>Kolumna3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SUMA</c:v>
                </c:pt>
              </c:strCache>
            </c:strRef>
          </c:cat>
          <c:val>
            <c:numRef>
              <c:f>Arkusz1!$J$2</c:f>
              <c:numCache>
                <c:formatCode>#,##0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D-C3B3-493F-80B6-3AC38DB7E75A}"/>
            </c:ext>
          </c:extLst>
        </c:ser>
        <c:ser>
          <c:idx val="9"/>
          <c:order val="9"/>
          <c:tx>
            <c:strRef>
              <c:f>Arkusz1!$K$1</c:f>
              <c:strCache>
                <c:ptCount val="1"/>
                <c:pt idx="0">
                  <c:v>IP ZIT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6400801786218871E-2"/>
                  <c:y val="-8.7207938287603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C3B3-493F-80B6-3AC38DB7E7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SUMA</c:v>
                </c:pt>
              </c:strCache>
            </c:strRef>
          </c:cat>
          <c:val>
            <c:numRef>
              <c:f>Arkusz1!$K$2</c:f>
              <c:numCache>
                <c:formatCode>#,##0</c:formatCode>
                <c:ptCount val="1"/>
                <c:pt idx="0">
                  <c:v>133896021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3B3-493F-80B6-3AC38DB7E75A}"/>
            </c:ext>
          </c:extLst>
        </c:ser>
        <c:ser>
          <c:idx val="10"/>
          <c:order val="10"/>
          <c:tx>
            <c:strRef>
              <c:f>Arkusz1!$L$1</c:f>
              <c:strCache>
                <c:ptCount val="1"/>
                <c:pt idx="0">
                  <c:v>IP ZIT 30.09.2025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0041600492750033E-2"/>
                  <c:y val="-2.4224427302112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C3B3-493F-80B6-3AC38DB7E7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SUMA</c:v>
                </c:pt>
              </c:strCache>
            </c:strRef>
          </c:cat>
          <c:val>
            <c:numRef>
              <c:f>Arkusz1!$L$2</c:f>
              <c:numCache>
                <c:formatCode>#,##0</c:formatCode>
                <c:ptCount val="1"/>
                <c:pt idx="0">
                  <c:v>109451467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C3B3-493F-80B6-3AC38DB7E75A}"/>
            </c:ext>
          </c:extLst>
        </c:ser>
        <c:ser>
          <c:idx val="11"/>
          <c:order val="11"/>
          <c:tx>
            <c:strRef>
              <c:f>Arkusz1!$M$1</c:f>
              <c:strCache>
                <c:ptCount val="1"/>
                <c:pt idx="0">
                  <c:v>Kolumna4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SUMA</c:v>
                </c:pt>
              </c:strCache>
            </c:strRef>
          </c:cat>
          <c:val>
            <c:numRef>
              <c:f>Arkusz1!$M$2</c:f>
              <c:numCache>
                <c:formatCode>#,##0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10-C3B3-493F-80B6-3AC38DB7E75A}"/>
            </c:ext>
          </c:extLst>
        </c:ser>
        <c:ser>
          <c:idx val="12"/>
          <c:order val="12"/>
          <c:tx>
            <c:strRef>
              <c:f>Arkusz1!$N$1</c:f>
              <c:strCache>
                <c:ptCount val="1"/>
                <c:pt idx="0">
                  <c:v>IP WUP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5145601724625025E-2"/>
                  <c:y val="-7.9940610096970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C3B3-493F-80B6-3AC38DB7E7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SUMA</c:v>
                </c:pt>
              </c:strCache>
            </c:strRef>
          </c:cat>
          <c:val>
            <c:numRef>
              <c:f>Arkusz1!$N$2</c:f>
              <c:numCache>
                <c:formatCode>#,##0</c:formatCode>
                <c:ptCount val="1"/>
                <c:pt idx="0">
                  <c:v>168671146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C3B3-493F-80B6-3AC38DB7E75A}"/>
            </c:ext>
          </c:extLst>
        </c:ser>
        <c:ser>
          <c:idx val="13"/>
          <c:order val="13"/>
          <c:tx>
            <c:strRef>
              <c:f>Arkusz1!$O$1</c:f>
              <c:strCache>
                <c:ptCount val="1"/>
                <c:pt idx="0">
                  <c:v>IP WUP 30.09.2026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384880117028133E-2"/>
                  <c:y val="-4.1181526413590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C3B3-493F-80B6-3AC38DB7E7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2">
                    <a:lumMod val="80000"/>
                    <a:lumOff val="20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Arkusz1!$A$2</c:f>
              <c:strCache>
                <c:ptCount val="1"/>
                <c:pt idx="0">
                  <c:v>SUMA</c:v>
                </c:pt>
              </c:strCache>
            </c:strRef>
          </c:cat>
          <c:val>
            <c:numRef>
              <c:f>Arkusz1!$O$2</c:f>
              <c:numCache>
                <c:formatCode>#,##0</c:formatCode>
                <c:ptCount val="1"/>
                <c:pt idx="0">
                  <c:v>151033336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C3B3-493F-80B6-3AC38DB7E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106062527"/>
        <c:axId val="816136335"/>
      </c:barChart>
      <c:catAx>
        <c:axId val="110606252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16136335"/>
        <c:crosses val="autoZero"/>
        <c:auto val="1"/>
        <c:lblAlgn val="ctr"/>
        <c:lblOffset val="100"/>
        <c:noMultiLvlLbl val="0"/>
      </c:catAx>
      <c:valAx>
        <c:axId val="816136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0606252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legendEntry>
        <c:idx val="12"/>
        <c:delete val="1"/>
      </c:legendEntry>
      <c:legendEntry>
        <c:idx val="13"/>
        <c:delete val="1"/>
      </c:legendEntry>
      <c:legendEntry>
        <c:idx val="14"/>
        <c:delete val="1"/>
      </c:legendEntry>
      <c:layout>
        <c:manualLayout>
          <c:xMode val="edge"/>
          <c:yMode val="edge"/>
          <c:x val="0.28452307361841023"/>
          <c:y val="0.90691067595307862"/>
          <c:w val="0.39798336783744098"/>
          <c:h val="9.30893240469213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03689101137825"/>
          <c:y val="2.328569388350828E-2"/>
          <c:w val="0.84789968206669852"/>
          <c:h val="0.837195415950602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% zaksięgowanych wydatków w 2024r. i 2025r.(certyfikacja)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0.00%</c:formatCode>
                <c:ptCount val="1"/>
                <c:pt idx="0">
                  <c:v>0.14810000000000001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FA-4EE5-B62A-BF31FA4915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5281071"/>
        <c:axId val="1205282031"/>
      </c:barChart>
      <c:catAx>
        <c:axId val="120528107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05282031"/>
        <c:crosses val="autoZero"/>
        <c:auto val="1"/>
        <c:lblAlgn val="ctr"/>
        <c:lblOffset val="100"/>
        <c:noMultiLvlLbl val="0"/>
      </c:catAx>
      <c:valAx>
        <c:axId val="1205282031"/>
        <c:scaling>
          <c:orientation val="minMax"/>
          <c:max val="0.1800000000000000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05281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Arkusz1!$A$2:$A$5</cx:f>
        <cx:lvl ptCount="4">
          <cx:pt idx="0">1 326 487 384 EURO / 
5 717 160 625* tj. 72,24 % pochodzi z Europejskiego Funduszu Rozwoju Regionalnego i wydane zostanie na inwestycje o charakterze infrastrukturalnym</cx:pt>
          <cx:pt idx="1">509 618 947 EURO / 
2 196 457 662 PLN* tj. 27,76 % to środki Europejskiego Funduszu Społecznego + przeznaczone na cele o charakterze społecznym</cx:pt>
        </cx:lvl>
      </cx:strDim>
      <cx:numDim type="size">
        <cx:f>Arkusz1!$B$2:$B$5</cx:f>
        <cx:lvl ptCount="4" formatCode="Standardowy">
          <cx:pt idx="0">72.239999999999995</cx:pt>
          <cx:pt idx="1">27.760000000000002</cx:pt>
        </cx:lvl>
      </cx:numDim>
    </cx:data>
  </cx:chartData>
  <cx:chart>
    <cx:title pos="t" align="ctr" overlay="0">
      <cx:tx>
        <cx:txData>
          <cx:v/>
        </cx:txData>
      </cx:tx>
      <cx:txPr>
        <a:bodyPr rot="0" spcFirstLastPara="1" vertOverflow="ellipsis" vert="horz" wrap="square" lIns="38100" tIns="19050" rIns="38100" bIns="19050" anchor="ctr" anchorCtr="1" compatLnSpc="0"/>
        <a:lstStyle/>
        <a:p>
          <a:pPr algn="ctr" rtl="0">
            <a:defRPr sz="1862" b="0" i="0" u="none" strike="noStrike" kern="1200" spc="0" baseline="0">
              <a:solidFill>
                <a:srgbClr val="000000">
                  <a:lumMod val="65000"/>
                  <a:lumOff val="35000"/>
                </a:srgbClr>
              </a:solidFill>
              <a:latin typeface="+mn-lt"/>
              <a:ea typeface="+mn-ea"/>
              <a:cs typeface="+mn-cs"/>
            </a:defRPr>
          </a:pPr>
          <a:endParaRPr kumimoji="0" lang="en-US" sz="1862" b="0" i="0" u="none" strike="noStrike" kern="1200" cap="none" spc="0" normalizeH="0" baseline="0" noProof="0" dirty="0">
            <a:ln>
              <a:noFill/>
            </a:ln>
            <a:solidFill>
              <a:srgbClr val="000000">
                <a:lumMod val="65000"/>
                <a:lumOff val="35000"/>
              </a:srgbClr>
            </a:solidFill>
            <a:effectLst/>
            <a:uLnTx/>
            <a:uFillTx/>
            <a:latin typeface="Calibri" panose="020F0502020204030204"/>
          </a:endParaRPr>
        </a:p>
      </cx:txPr>
    </cx:title>
    <cx:plotArea>
      <cx:plotAreaRegion>
        <cx:series layoutId="sunburst" uniqueId="{2FC29300-AA8D-44A5-8433-1740B641EBFC}">
          <cx:tx>
            <cx:txData>
              <cx:f>Arkusz1!$B$1</cx:f>
              <cx:v>Łączna wartość RPO WK-P 2014-2020 1,9 miliarda euro</cx:v>
            </cx:txData>
          </cx:tx>
          <cx:dataPt idx="0">
            <cx:spPr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x:spPr>
          </cx:dataPt>
          <cx:dataPt idx="1">
            <cx:spPr>
              <a:effectLst>
                <a:outerShdw blurRad="50800" dist="50800" dir="5400000" algn="ctr" rotWithShape="0">
                  <a:srgbClr val="A6D3FF"/>
                </a:outerShdw>
              </a:effectLst>
            </cx:spPr>
          </cx:dataPt>
          <cx:dataId val="0"/>
          <cx:layoutPr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0.26272</cdr:x>
      <cdr:y>0.44517</cdr:y>
    </cdr:from>
    <cdr:to>
      <cdr:x>0.341</cdr:x>
      <cdr:y>0.5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BA132E11-3E2B-EB47-22A2-4AA75EC2FD1E}"/>
            </a:ext>
          </a:extLst>
        </cdr:cNvPr>
        <cdr:cNvSpPr txBox="1"/>
      </cdr:nvSpPr>
      <cdr:spPr>
        <a:xfrm xmlns:a="http://schemas.openxmlformats.org/drawingml/2006/main">
          <a:off x="1570986" y="2386148"/>
          <a:ext cx="468086" cy="293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200" b="1" kern="1200" dirty="0">
              <a:solidFill>
                <a:schemeClr val="bg1"/>
              </a:solidFill>
            </a:rPr>
            <a:t>64%</a:t>
          </a:r>
        </a:p>
      </cdr:txBody>
    </cdr:sp>
  </cdr:relSizeAnchor>
  <cdr:relSizeAnchor xmlns:cdr="http://schemas.openxmlformats.org/drawingml/2006/chartDrawing">
    <cdr:from>
      <cdr:x>0.51758</cdr:x>
      <cdr:y>0.58245</cdr:y>
    </cdr:from>
    <cdr:to>
      <cdr:x>0.5813</cdr:x>
      <cdr:y>0.64947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9D1A636C-946C-D250-1738-323911F8F045}"/>
            </a:ext>
          </a:extLst>
        </cdr:cNvPr>
        <cdr:cNvSpPr txBox="1"/>
      </cdr:nvSpPr>
      <cdr:spPr>
        <a:xfrm xmlns:a="http://schemas.openxmlformats.org/drawingml/2006/main">
          <a:off x="3094985" y="3122023"/>
          <a:ext cx="381001" cy="3592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200" b="1" kern="1200" dirty="0">
              <a:solidFill>
                <a:schemeClr val="bg1"/>
              </a:solidFill>
            </a:rPr>
            <a:t>60%</a:t>
          </a:r>
        </a:p>
      </cdr:txBody>
    </cdr:sp>
  </cdr:relSizeAnchor>
  <cdr:relSizeAnchor xmlns:cdr="http://schemas.openxmlformats.org/drawingml/2006/chartDrawing">
    <cdr:from>
      <cdr:x>0.76334</cdr:x>
      <cdr:y>0.70634</cdr:y>
    </cdr:from>
    <cdr:to>
      <cdr:x>0.82888</cdr:x>
      <cdr:y>0.77336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D278603C-0F19-D411-17AB-5C2BBC85824D}"/>
            </a:ext>
          </a:extLst>
        </cdr:cNvPr>
        <cdr:cNvSpPr txBox="1"/>
      </cdr:nvSpPr>
      <cdr:spPr>
        <a:xfrm xmlns:a="http://schemas.openxmlformats.org/drawingml/2006/main">
          <a:off x="4564556" y="3786053"/>
          <a:ext cx="391885" cy="3592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200" b="1" kern="1200" dirty="0">
              <a:solidFill>
                <a:schemeClr val="bg1"/>
              </a:solidFill>
            </a:rPr>
            <a:t>74%</a:t>
          </a:r>
        </a:p>
      </cdr:txBody>
    </cdr:sp>
  </cdr:relSizeAnchor>
  <cdr:relSizeAnchor xmlns:cdr="http://schemas.openxmlformats.org/drawingml/2006/chartDrawing">
    <cdr:from>
      <cdr:x>0.34602</cdr:x>
      <cdr:y>0.54736</cdr:y>
    </cdr:from>
    <cdr:to>
      <cdr:x>0.41637</cdr:x>
      <cdr:y>0.59513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FA8DA385-7262-FC8C-F9B3-942A9C94C6FD}"/>
            </a:ext>
          </a:extLst>
        </cdr:cNvPr>
        <cdr:cNvSpPr txBox="1"/>
      </cdr:nvSpPr>
      <cdr:spPr>
        <a:xfrm xmlns:a="http://schemas.openxmlformats.org/drawingml/2006/main">
          <a:off x="2069115" y="2933918"/>
          <a:ext cx="420624" cy="256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200" b="1" kern="1200" dirty="0">
              <a:solidFill>
                <a:schemeClr val="bg1"/>
              </a:solidFill>
            </a:rPr>
            <a:t>53%</a:t>
          </a:r>
        </a:p>
      </cdr:txBody>
    </cdr:sp>
  </cdr:relSizeAnchor>
  <cdr:relSizeAnchor xmlns:cdr="http://schemas.openxmlformats.org/drawingml/2006/chartDrawing">
    <cdr:from>
      <cdr:x>0.59834</cdr:x>
      <cdr:y>0.66166</cdr:y>
    </cdr:from>
    <cdr:to>
      <cdr:x>0.66562</cdr:x>
      <cdr:y>0.71625</cdr:y>
    </cdr:to>
    <cdr:sp macro="" textlink="">
      <cdr:nvSpPr>
        <cdr:cNvPr id="6" name="pole tekstowe 5">
          <a:extLst xmlns:a="http://schemas.openxmlformats.org/drawingml/2006/main">
            <a:ext uri="{FF2B5EF4-FFF2-40B4-BE49-F238E27FC236}">
              <a16:creationId xmlns:a16="http://schemas.microsoft.com/office/drawing/2014/main" id="{065391AE-91D8-3A33-886D-98B052433130}"/>
            </a:ext>
          </a:extLst>
        </cdr:cNvPr>
        <cdr:cNvSpPr txBox="1"/>
      </cdr:nvSpPr>
      <cdr:spPr>
        <a:xfrm xmlns:a="http://schemas.openxmlformats.org/drawingml/2006/main">
          <a:off x="3577875" y="3546566"/>
          <a:ext cx="402336" cy="2926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0.59987</cdr:x>
      <cdr:y>0.64289</cdr:y>
    </cdr:from>
    <cdr:to>
      <cdr:x>0.67938</cdr:x>
      <cdr:y>0.71625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A33FE508-4C58-C2ED-33F2-6E31AAC9E831}"/>
            </a:ext>
          </a:extLst>
        </cdr:cNvPr>
        <cdr:cNvSpPr txBox="1"/>
      </cdr:nvSpPr>
      <cdr:spPr>
        <a:xfrm xmlns:a="http://schemas.openxmlformats.org/drawingml/2006/main">
          <a:off x="3587019" y="3445980"/>
          <a:ext cx="475488" cy="3931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200" b="1" kern="1200" dirty="0">
              <a:solidFill>
                <a:schemeClr val="bg1"/>
              </a:solidFill>
            </a:rPr>
            <a:t>48%</a:t>
          </a:r>
        </a:p>
      </cdr:txBody>
    </cdr:sp>
  </cdr:relSizeAnchor>
  <cdr:relSizeAnchor xmlns:cdr="http://schemas.openxmlformats.org/drawingml/2006/chartDrawing">
    <cdr:from>
      <cdr:x>0.84066</cdr:x>
      <cdr:y>0.74622</cdr:y>
    </cdr:from>
    <cdr:to>
      <cdr:x>0.90642</cdr:x>
      <cdr:y>0.80593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E3352B4C-104B-444D-E39B-AB2917C02B5F}"/>
            </a:ext>
          </a:extLst>
        </cdr:cNvPr>
        <cdr:cNvSpPr txBox="1"/>
      </cdr:nvSpPr>
      <cdr:spPr>
        <a:xfrm xmlns:a="http://schemas.openxmlformats.org/drawingml/2006/main">
          <a:off x="5026915" y="3999845"/>
          <a:ext cx="393192" cy="32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200" b="1" kern="1200" dirty="0">
              <a:solidFill>
                <a:schemeClr val="bg1"/>
              </a:solidFill>
            </a:rPr>
            <a:t>69%</a:t>
          </a:r>
        </a:p>
      </cdr:txBody>
    </cdr:sp>
  </cdr:relSizeAnchor>
  <cdr:relSizeAnchor xmlns:cdr="http://schemas.openxmlformats.org/drawingml/2006/chartDrawing">
    <cdr:from>
      <cdr:x>0.5328</cdr:x>
      <cdr:y>0.84552</cdr:y>
    </cdr:from>
    <cdr:to>
      <cdr:x>0.6818</cdr:x>
      <cdr:y>0.90091</cdr:y>
    </cdr:to>
    <cdr:sp macro="" textlink="">
      <cdr:nvSpPr>
        <cdr:cNvPr id="9" name="pole tekstowe 8">
          <a:extLst xmlns:a="http://schemas.openxmlformats.org/drawingml/2006/main">
            <a:ext uri="{FF2B5EF4-FFF2-40B4-BE49-F238E27FC236}">
              <a16:creationId xmlns:a16="http://schemas.microsoft.com/office/drawing/2014/main" id="{BDCBF5CD-B0B4-5EEB-1340-900C49A25E85}"/>
            </a:ext>
          </a:extLst>
        </cdr:cNvPr>
        <cdr:cNvSpPr txBox="1"/>
      </cdr:nvSpPr>
      <cdr:spPr>
        <a:xfrm xmlns:a="http://schemas.openxmlformats.org/drawingml/2006/main">
          <a:off x="3269961" y="4830297"/>
          <a:ext cx="914400" cy="3164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800" b="1" kern="1200" dirty="0">
              <a:solidFill>
                <a:schemeClr val="accent1"/>
              </a:solidFill>
            </a:rPr>
            <a:t>EFRR</a:t>
          </a:r>
        </a:p>
      </cdr:txBody>
    </cdr:sp>
  </cdr:relSizeAnchor>
  <cdr:relSizeAnchor xmlns:cdr="http://schemas.openxmlformats.org/drawingml/2006/chartDrawing">
    <cdr:from>
      <cdr:x>0.80704</cdr:x>
      <cdr:y>0.84552</cdr:y>
    </cdr:from>
    <cdr:to>
      <cdr:x>0.95603</cdr:x>
      <cdr:y>1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2AEE67F4-7A79-3D21-55ED-9A746E6A0487}"/>
            </a:ext>
          </a:extLst>
        </cdr:cNvPr>
        <cdr:cNvSpPr txBox="1"/>
      </cdr:nvSpPr>
      <cdr:spPr>
        <a:xfrm xmlns:a="http://schemas.openxmlformats.org/drawingml/2006/main">
          <a:off x="4953000" y="4830297"/>
          <a:ext cx="914400" cy="8825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800" b="1" kern="1200" dirty="0">
              <a:solidFill>
                <a:schemeClr val="accent1"/>
              </a:solidFill>
            </a:rPr>
            <a:t>EFS+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0.21929</cdr:x>
      <cdr:y>0.87707</cdr:y>
    </cdr:from>
    <cdr:to>
      <cdr:x>0.37233</cdr:x>
      <cdr:y>1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68BEA235-9D4D-B964-162B-AE8BD54484A3}"/>
            </a:ext>
          </a:extLst>
        </cdr:cNvPr>
        <cdr:cNvSpPr txBox="1"/>
      </cdr:nvSpPr>
      <cdr:spPr>
        <a:xfrm xmlns:a="http://schemas.openxmlformats.org/drawingml/2006/main">
          <a:off x="1138645" y="4808136"/>
          <a:ext cx="794657" cy="6739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RAZEM</a:t>
          </a:r>
        </a:p>
      </cdr:txBody>
    </cdr:sp>
  </cdr:relSizeAnchor>
  <cdr:relSizeAnchor xmlns:cdr="http://schemas.openxmlformats.org/drawingml/2006/chartDrawing">
    <cdr:from>
      <cdr:x>0.48553</cdr:x>
      <cdr:y>0.87707</cdr:y>
    </cdr:from>
    <cdr:to>
      <cdr:x>0.66163</cdr:x>
      <cdr:y>1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8896C260-02B6-21F6-D7A1-F0EC66D5F3AA}"/>
            </a:ext>
          </a:extLst>
        </cdr:cNvPr>
        <cdr:cNvSpPr txBox="1"/>
      </cdr:nvSpPr>
      <cdr:spPr>
        <a:xfrm xmlns:a="http://schemas.openxmlformats.org/drawingml/2006/main">
          <a:off x="2521131" y="4808136"/>
          <a:ext cx="914400" cy="6739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EFRR</a:t>
          </a:r>
        </a:p>
      </cdr:txBody>
    </cdr:sp>
  </cdr:relSizeAnchor>
  <cdr:relSizeAnchor xmlns:cdr="http://schemas.openxmlformats.org/drawingml/2006/chartDrawing">
    <cdr:from>
      <cdr:x>0.73291</cdr:x>
      <cdr:y>0.87707</cdr:y>
    </cdr:from>
    <cdr:to>
      <cdr:x>0.95933</cdr:x>
      <cdr:y>1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36A27AE4-3DBF-A46C-956A-BD3FA59B2D6E}"/>
            </a:ext>
          </a:extLst>
        </cdr:cNvPr>
        <cdr:cNvSpPr txBox="1"/>
      </cdr:nvSpPr>
      <cdr:spPr>
        <a:xfrm xmlns:a="http://schemas.openxmlformats.org/drawingml/2006/main">
          <a:off x="3805646" y="4808136"/>
          <a:ext cx="1175657" cy="6739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EFS+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0.14858</cdr:x>
      <cdr:y>0.4466</cdr:y>
    </cdr:from>
    <cdr:to>
      <cdr:x>0.20032</cdr:x>
      <cdr:y>0.5259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8C154F6F-8861-05A0-3796-587AB813775F}"/>
            </a:ext>
          </a:extLst>
        </cdr:cNvPr>
        <cdr:cNvSpPr txBox="1"/>
      </cdr:nvSpPr>
      <cdr:spPr>
        <a:xfrm xmlns:a="http://schemas.openxmlformats.org/drawingml/2006/main">
          <a:off x="1656887" y="2535363"/>
          <a:ext cx="576943" cy="450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0.31471</cdr:x>
      <cdr:y>0.60424</cdr:y>
    </cdr:from>
    <cdr:to>
      <cdr:x>0.40263</cdr:x>
      <cdr:y>0.69236</cdr:y>
    </cdr:to>
    <cdr:sp macro="" textlink="">
      <cdr:nvSpPr>
        <cdr:cNvPr id="3" name="pole tekstowe 1">
          <a:extLst xmlns:a="http://schemas.openxmlformats.org/drawingml/2006/main">
            <a:ext uri="{FF2B5EF4-FFF2-40B4-BE49-F238E27FC236}">
              <a16:creationId xmlns:a16="http://schemas.microsoft.com/office/drawing/2014/main" id="{F6959B7F-0330-C0F3-0E6B-486DA8331E0B}"/>
            </a:ext>
          </a:extLst>
        </cdr:cNvPr>
        <cdr:cNvSpPr txBox="1"/>
      </cdr:nvSpPr>
      <cdr:spPr>
        <a:xfrm xmlns:a="http://schemas.openxmlformats.org/drawingml/2006/main">
          <a:off x="3307080" y="3274423"/>
          <a:ext cx="923839" cy="477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pl-PL" sz="11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0.47321</cdr:x>
      <cdr:y>0.73806</cdr:y>
    </cdr:from>
    <cdr:to>
      <cdr:x>0.55684</cdr:x>
      <cdr:y>0.83145</cdr:y>
    </cdr:to>
    <cdr:sp macro="" textlink="">
      <cdr:nvSpPr>
        <cdr:cNvPr id="4" name="pole tekstowe 1">
          <a:extLst xmlns:a="http://schemas.openxmlformats.org/drawingml/2006/main">
            <a:ext uri="{FF2B5EF4-FFF2-40B4-BE49-F238E27FC236}">
              <a16:creationId xmlns:a16="http://schemas.microsoft.com/office/drawing/2014/main" id="{FB10CC04-268F-59AC-3E66-D0A54CFF7AB8}"/>
            </a:ext>
          </a:extLst>
        </cdr:cNvPr>
        <cdr:cNvSpPr txBox="1"/>
      </cdr:nvSpPr>
      <cdr:spPr>
        <a:xfrm xmlns:a="http://schemas.openxmlformats.org/drawingml/2006/main">
          <a:off x="5276996" y="4189991"/>
          <a:ext cx="932599" cy="5301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pl-PL" sz="11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0.6125</cdr:x>
      <cdr:y>0.83146</cdr:y>
    </cdr:from>
    <cdr:to>
      <cdr:x>0.69372</cdr:x>
      <cdr:y>0.89734</cdr:y>
    </cdr:to>
    <cdr:sp macro="" textlink="">
      <cdr:nvSpPr>
        <cdr:cNvPr id="5" name="pole tekstowe 1">
          <a:extLst xmlns:a="http://schemas.openxmlformats.org/drawingml/2006/main">
            <a:ext uri="{FF2B5EF4-FFF2-40B4-BE49-F238E27FC236}">
              <a16:creationId xmlns:a16="http://schemas.microsoft.com/office/drawing/2014/main" id="{55F5C539-FE0B-1DDD-601D-5D63EC87541B}"/>
            </a:ext>
          </a:extLst>
        </cdr:cNvPr>
        <cdr:cNvSpPr txBox="1"/>
      </cdr:nvSpPr>
      <cdr:spPr>
        <a:xfrm xmlns:a="http://schemas.openxmlformats.org/drawingml/2006/main">
          <a:off x="6436275" y="4505700"/>
          <a:ext cx="853477" cy="3570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 dirty="0">
              <a:solidFill>
                <a:schemeClr val="bg1"/>
              </a:solidFill>
            </a:rPr>
            <a:t> </a:t>
          </a:r>
          <a:r>
            <a:rPr lang="pl-PL" b="1" dirty="0">
              <a:solidFill>
                <a:schemeClr val="bg1"/>
              </a:solidFill>
            </a:rPr>
            <a:t>66</a:t>
          </a:r>
          <a:r>
            <a:rPr lang="pl-PL" sz="1100" b="1" dirty="0">
              <a:solidFill>
                <a:schemeClr val="bg1"/>
              </a:solidFill>
            </a:rPr>
            <a:t> umów</a:t>
          </a:r>
        </a:p>
      </cdr:txBody>
    </cdr:sp>
  </cdr:relSizeAnchor>
  <cdr:relSizeAnchor xmlns:cdr="http://schemas.openxmlformats.org/drawingml/2006/chartDrawing">
    <cdr:from>
      <cdr:x>0.7625</cdr:x>
      <cdr:y>0.83145</cdr:y>
    </cdr:from>
    <cdr:to>
      <cdr:x>0.84518</cdr:x>
      <cdr:y>0.90128</cdr:y>
    </cdr:to>
    <cdr:sp macro="" textlink="">
      <cdr:nvSpPr>
        <cdr:cNvPr id="6" name="pole tekstowe 1">
          <a:extLst xmlns:a="http://schemas.openxmlformats.org/drawingml/2006/main">
            <a:ext uri="{FF2B5EF4-FFF2-40B4-BE49-F238E27FC236}">
              <a16:creationId xmlns:a16="http://schemas.microsoft.com/office/drawing/2014/main" id="{55F5C539-FE0B-1DDD-601D-5D63EC87541B}"/>
            </a:ext>
          </a:extLst>
        </cdr:cNvPr>
        <cdr:cNvSpPr txBox="1"/>
      </cdr:nvSpPr>
      <cdr:spPr>
        <a:xfrm xmlns:a="http://schemas.openxmlformats.org/drawingml/2006/main">
          <a:off x="8012557" y="4505676"/>
          <a:ext cx="868769" cy="3783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b="1" dirty="0">
              <a:solidFill>
                <a:schemeClr val="bg1"/>
              </a:solidFill>
            </a:rPr>
            <a:t>64</a:t>
          </a:r>
          <a:r>
            <a:rPr lang="pl-PL" sz="1100" b="1" dirty="0">
              <a:solidFill>
                <a:schemeClr val="bg1"/>
              </a:solidFill>
            </a:rPr>
            <a:t> umów</a:t>
          </a:r>
        </a:p>
      </cdr:txBody>
    </cdr:sp>
  </cdr:relSizeAnchor>
  <cdr:relSizeAnchor xmlns:cdr="http://schemas.openxmlformats.org/drawingml/2006/chartDrawing">
    <cdr:from>
      <cdr:x>0.15629</cdr:x>
      <cdr:y>0.79156</cdr:y>
    </cdr:from>
    <cdr:to>
      <cdr:x>0.24193</cdr:x>
      <cdr:y>0.85886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7C758D54-9406-95B2-9BAE-1E11E07A492B}"/>
            </a:ext>
          </a:extLst>
        </cdr:cNvPr>
        <cdr:cNvSpPr txBox="1"/>
      </cdr:nvSpPr>
      <cdr:spPr>
        <a:xfrm xmlns:a="http://schemas.openxmlformats.org/drawingml/2006/main">
          <a:off x="1768005" y="4493709"/>
          <a:ext cx="968828" cy="3820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RAZEM</a:t>
          </a:r>
        </a:p>
      </cdr:txBody>
    </cdr:sp>
  </cdr:relSizeAnchor>
  <cdr:relSizeAnchor xmlns:cdr="http://schemas.openxmlformats.org/drawingml/2006/chartDrawing">
    <cdr:from>
      <cdr:x>0.29101</cdr:x>
      <cdr:y>0.80325</cdr:y>
    </cdr:from>
    <cdr:to>
      <cdr:x>0.38435</cdr:x>
      <cdr:y>0.8627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9F717E7D-F235-AF11-AD85-5FC8F1F00157}"/>
            </a:ext>
          </a:extLst>
        </cdr:cNvPr>
        <cdr:cNvSpPr txBox="1"/>
      </cdr:nvSpPr>
      <cdr:spPr>
        <a:xfrm xmlns:a="http://schemas.openxmlformats.org/drawingml/2006/main">
          <a:off x="3292005" y="4560078"/>
          <a:ext cx="1055914" cy="3374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DW </a:t>
          </a:r>
          <a:r>
            <a:rPr lang="pl-PL" sz="1600" b="1" kern="1200" dirty="0" err="1">
              <a:solidFill>
                <a:schemeClr val="accent1"/>
              </a:solidFill>
            </a:rPr>
            <a:t>FEdKP</a:t>
          </a:r>
          <a:endParaRPr lang="pl-PL" sz="1600" b="1" kern="1200" dirty="0">
            <a:solidFill>
              <a:schemeClr val="accent1"/>
            </a:solidFill>
          </a:endParaRPr>
        </a:p>
      </cdr:txBody>
    </cdr:sp>
  </cdr:relSizeAnchor>
  <cdr:relSizeAnchor xmlns:cdr="http://schemas.openxmlformats.org/drawingml/2006/chartDrawing">
    <cdr:from>
      <cdr:x>0.459</cdr:x>
      <cdr:y>0.41946</cdr:y>
    </cdr:from>
    <cdr:to>
      <cdr:x>0.541</cdr:x>
      <cdr:y>0.58054</cdr:y>
    </cdr:to>
    <cdr:sp macro="" textlink="">
      <cdr:nvSpPr>
        <cdr:cNvPr id="9" name="pole tekstowe 8">
          <a:extLst xmlns:a="http://schemas.openxmlformats.org/drawingml/2006/main">
            <a:ext uri="{FF2B5EF4-FFF2-40B4-BE49-F238E27FC236}">
              <a16:creationId xmlns:a16="http://schemas.microsoft.com/office/drawing/2014/main" id="{8909CC65-56B1-15C3-A5BD-0C84E4E83A53}"/>
            </a:ext>
          </a:extLst>
        </cdr:cNvPr>
        <cdr:cNvSpPr txBox="1"/>
      </cdr:nvSpPr>
      <cdr:spPr>
        <a:xfrm xmlns:a="http://schemas.openxmlformats.org/drawingml/2006/main">
          <a:off x="5118544" y="23813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0.48154</cdr:x>
      <cdr:y>0.80306</cdr:y>
    </cdr:from>
    <cdr:to>
      <cdr:x>0.55852</cdr:x>
      <cdr:y>0.99692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A4E25AB2-2D6D-85F6-12B1-F800405F09E1}"/>
            </a:ext>
          </a:extLst>
        </cdr:cNvPr>
        <cdr:cNvSpPr txBox="1"/>
      </cdr:nvSpPr>
      <cdr:spPr>
        <a:xfrm xmlns:a="http://schemas.openxmlformats.org/drawingml/2006/main">
          <a:off x="5447375" y="4559023"/>
          <a:ext cx="870857" cy="11005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IF</a:t>
          </a:r>
        </a:p>
      </cdr:txBody>
    </cdr:sp>
  </cdr:relSizeAnchor>
  <cdr:relSizeAnchor xmlns:cdr="http://schemas.openxmlformats.org/drawingml/2006/chartDrawing">
    <cdr:from>
      <cdr:x>0.61722</cdr:x>
      <cdr:y>0.79348</cdr:y>
    </cdr:from>
    <cdr:to>
      <cdr:x>0.71066</cdr:x>
      <cdr:y>0.9954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A438D373-9140-BBF2-A704-444E440CBB21}"/>
            </a:ext>
          </a:extLst>
        </cdr:cNvPr>
        <cdr:cNvSpPr txBox="1"/>
      </cdr:nvSpPr>
      <cdr:spPr>
        <a:xfrm xmlns:a="http://schemas.openxmlformats.org/drawingml/2006/main">
          <a:off x="6982262" y="4504595"/>
          <a:ext cx="1057091" cy="1146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IP ZIT</a:t>
          </a:r>
        </a:p>
      </cdr:txBody>
    </cdr:sp>
  </cdr:relSizeAnchor>
  <cdr:relSizeAnchor xmlns:cdr="http://schemas.openxmlformats.org/drawingml/2006/chartDrawing">
    <cdr:from>
      <cdr:x>0.75847</cdr:x>
      <cdr:y>0.80498</cdr:y>
    </cdr:from>
    <cdr:to>
      <cdr:x>0.8393</cdr:x>
      <cdr:y>0.96605</cdr:y>
    </cdr:to>
    <cdr:sp macro="" textlink="">
      <cdr:nvSpPr>
        <cdr:cNvPr id="12" name="pole tekstowe 11">
          <a:extLst xmlns:a="http://schemas.openxmlformats.org/drawingml/2006/main">
            <a:ext uri="{FF2B5EF4-FFF2-40B4-BE49-F238E27FC236}">
              <a16:creationId xmlns:a16="http://schemas.microsoft.com/office/drawing/2014/main" id="{3D475E64-8CB1-8917-1AEC-83E5D4CA2196}"/>
            </a:ext>
          </a:extLst>
        </cdr:cNvPr>
        <cdr:cNvSpPr txBox="1"/>
      </cdr:nvSpPr>
      <cdr:spPr>
        <a:xfrm xmlns:a="http://schemas.openxmlformats.org/drawingml/2006/main">
          <a:off x="8580201" y="456989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IP WUP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0.14858</cdr:x>
      <cdr:y>0.4466</cdr:y>
    </cdr:from>
    <cdr:to>
      <cdr:x>0.20032</cdr:x>
      <cdr:y>0.5259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8C154F6F-8861-05A0-3796-587AB813775F}"/>
            </a:ext>
          </a:extLst>
        </cdr:cNvPr>
        <cdr:cNvSpPr txBox="1"/>
      </cdr:nvSpPr>
      <cdr:spPr>
        <a:xfrm xmlns:a="http://schemas.openxmlformats.org/drawingml/2006/main">
          <a:off x="1656887" y="2535363"/>
          <a:ext cx="576943" cy="450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0.31471</cdr:x>
      <cdr:y>0.60424</cdr:y>
    </cdr:from>
    <cdr:to>
      <cdr:x>0.40263</cdr:x>
      <cdr:y>0.69236</cdr:y>
    </cdr:to>
    <cdr:sp macro="" textlink="">
      <cdr:nvSpPr>
        <cdr:cNvPr id="3" name="pole tekstowe 1">
          <a:extLst xmlns:a="http://schemas.openxmlformats.org/drawingml/2006/main">
            <a:ext uri="{FF2B5EF4-FFF2-40B4-BE49-F238E27FC236}">
              <a16:creationId xmlns:a16="http://schemas.microsoft.com/office/drawing/2014/main" id="{F6959B7F-0330-C0F3-0E6B-486DA8331E0B}"/>
            </a:ext>
          </a:extLst>
        </cdr:cNvPr>
        <cdr:cNvSpPr txBox="1"/>
      </cdr:nvSpPr>
      <cdr:spPr>
        <a:xfrm xmlns:a="http://schemas.openxmlformats.org/drawingml/2006/main">
          <a:off x="3307080" y="3274423"/>
          <a:ext cx="923839" cy="477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pl-PL" sz="11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0.47321</cdr:x>
      <cdr:y>0.73806</cdr:y>
    </cdr:from>
    <cdr:to>
      <cdr:x>0.55684</cdr:x>
      <cdr:y>0.83145</cdr:y>
    </cdr:to>
    <cdr:sp macro="" textlink="">
      <cdr:nvSpPr>
        <cdr:cNvPr id="4" name="pole tekstowe 1">
          <a:extLst xmlns:a="http://schemas.openxmlformats.org/drawingml/2006/main">
            <a:ext uri="{FF2B5EF4-FFF2-40B4-BE49-F238E27FC236}">
              <a16:creationId xmlns:a16="http://schemas.microsoft.com/office/drawing/2014/main" id="{FB10CC04-268F-59AC-3E66-D0A54CFF7AB8}"/>
            </a:ext>
          </a:extLst>
        </cdr:cNvPr>
        <cdr:cNvSpPr txBox="1"/>
      </cdr:nvSpPr>
      <cdr:spPr>
        <a:xfrm xmlns:a="http://schemas.openxmlformats.org/drawingml/2006/main">
          <a:off x="5276996" y="4189991"/>
          <a:ext cx="932599" cy="5301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pl-PL" sz="11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0.6125</cdr:x>
      <cdr:y>0.83146</cdr:y>
    </cdr:from>
    <cdr:to>
      <cdr:x>0.69372</cdr:x>
      <cdr:y>0.89734</cdr:y>
    </cdr:to>
    <cdr:sp macro="" textlink="">
      <cdr:nvSpPr>
        <cdr:cNvPr id="5" name="pole tekstowe 1">
          <a:extLst xmlns:a="http://schemas.openxmlformats.org/drawingml/2006/main">
            <a:ext uri="{FF2B5EF4-FFF2-40B4-BE49-F238E27FC236}">
              <a16:creationId xmlns:a16="http://schemas.microsoft.com/office/drawing/2014/main" id="{55F5C539-FE0B-1DDD-601D-5D63EC87541B}"/>
            </a:ext>
          </a:extLst>
        </cdr:cNvPr>
        <cdr:cNvSpPr txBox="1"/>
      </cdr:nvSpPr>
      <cdr:spPr>
        <a:xfrm xmlns:a="http://schemas.openxmlformats.org/drawingml/2006/main">
          <a:off x="6436275" y="4505700"/>
          <a:ext cx="853477" cy="3570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 dirty="0">
              <a:solidFill>
                <a:schemeClr val="bg1"/>
              </a:solidFill>
            </a:rPr>
            <a:t> </a:t>
          </a:r>
          <a:r>
            <a:rPr lang="pl-PL" b="1" dirty="0">
              <a:solidFill>
                <a:schemeClr val="bg1"/>
              </a:solidFill>
            </a:rPr>
            <a:t>66</a:t>
          </a:r>
          <a:r>
            <a:rPr lang="pl-PL" sz="1100" b="1" dirty="0">
              <a:solidFill>
                <a:schemeClr val="bg1"/>
              </a:solidFill>
            </a:rPr>
            <a:t> umów</a:t>
          </a:r>
        </a:p>
      </cdr:txBody>
    </cdr:sp>
  </cdr:relSizeAnchor>
  <cdr:relSizeAnchor xmlns:cdr="http://schemas.openxmlformats.org/drawingml/2006/chartDrawing">
    <cdr:from>
      <cdr:x>0.7625</cdr:x>
      <cdr:y>0.83145</cdr:y>
    </cdr:from>
    <cdr:to>
      <cdr:x>0.84518</cdr:x>
      <cdr:y>0.90128</cdr:y>
    </cdr:to>
    <cdr:sp macro="" textlink="">
      <cdr:nvSpPr>
        <cdr:cNvPr id="6" name="pole tekstowe 1">
          <a:extLst xmlns:a="http://schemas.openxmlformats.org/drawingml/2006/main">
            <a:ext uri="{FF2B5EF4-FFF2-40B4-BE49-F238E27FC236}">
              <a16:creationId xmlns:a16="http://schemas.microsoft.com/office/drawing/2014/main" id="{55F5C539-FE0B-1DDD-601D-5D63EC87541B}"/>
            </a:ext>
          </a:extLst>
        </cdr:cNvPr>
        <cdr:cNvSpPr txBox="1"/>
      </cdr:nvSpPr>
      <cdr:spPr>
        <a:xfrm xmlns:a="http://schemas.openxmlformats.org/drawingml/2006/main">
          <a:off x="8012557" y="4505676"/>
          <a:ext cx="868769" cy="3783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b="1" dirty="0">
              <a:solidFill>
                <a:schemeClr val="bg1"/>
              </a:solidFill>
            </a:rPr>
            <a:t>64</a:t>
          </a:r>
          <a:r>
            <a:rPr lang="pl-PL" sz="1100" b="1" dirty="0">
              <a:solidFill>
                <a:schemeClr val="bg1"/>
              </a:solidFill>
            </a:rPr>
            <a:t> umów</a:t>
          </a:r>
        </a:p>
      </cdr:txBody>
    </cdr:sp>
  </cdr:relSizeAnchor>
  <cdr:relSizeAnchor xmlns:cdr="http://schemas.openxmlformats.org/drawingml/2006/chartDrawing">
    <cdr:from>
      <cdr:x>0.10524</cdr:x>
      <cdr:y>0.8067</cdr:y>
    </cdr:from>
    <cdr:to>
      <cdr:x>0.21105</cdr:x>
      <cdr:y>0.8719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42A8B6DE-DFE4-95B4-9E0F-522C7FC3A689}"/>
            </a:ext>
          </a:extLst>
        </cdr:cNvPr>
        <cdr:cNvSpPr txBox="1"/>
      </cdr:nvSpPr>
      <cdr:spPr>
        <a:xfrm xmlns:a="http://schemas.openxmlformats.org/drawingml/2006/main">
          <a:off x="1173559" y="4151966"/>
          <a:ext cx="1179963" cy="3355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RAZEM</a:t>
          </a:r>
        </a:p>
      </cdr:txBody>
    </cdr:sp>
  </cdr:relSizeAnchor>
  <cdr:relSizeAnchor xmlns:cdr="http://schemas.openxmlformats.org/drawingml/2006/chartDrawing">
    <cdr:from>
      <cdr:x>0.28036</cdr:x>
      <cdr:y>0.80517</cdr:y>
    </cdr:from>
    <cdr:to>
      <cdr:x>0.37505</cdr:x>
      <cdr:y>0.86039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72269400-F35B-C2C4-E187-191A57A562A1}"/>
            </a:ext>
          </a:extLst>
        </cdr:cNvPr>
        <cdr:cNvSpPr txBox="1"/>
      </cdr:nvSpPr>
      <cdr:spPr>
        <a:xfrm xmlns:a="http://schemas.openxmlformats.org/drawingml/2006/main">
          <a:off x="3126459" y="4570991"/>
          <a:ext cx="1055914" cy="3134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DW </a:t>
          </a:r>
          <a:r>
            <a:rPr lang="pl-PL" sz="1600" b="1" kern="1200" dirty="0" err="1">
              <a:solidFill>
                <a:schemeClr val="accent1"/>
              </a:solidFill>
            </a:rPr>
            <a:t>FEdKP</a:t>
          </a:r>
          <a:endParaRPr lang="pl-PL" sz="1600" b="1" kern="1200" dirty="0">
            <a:solidFill>
              <a:schemeClr val="accent1"/>
            </a:solidFill>
          </a:endParaRPr>
        </a:p>
      </cdr:txBody>
    </cdr:sp>
  </cdr:relSizeAnchor>
  <cdr:relSizeAnchor xmlns:cdr="http://schemas.openxmlformats.org/drawingml/2006/chartDrawing">
    <cdr:from>
      <cdr:x>0.48731</cdr:x>
      <cdr:y>0.7975</cdr:y>
    </cdr:from>
    <cdr:to>
      <cdr:x>0.541</cdr:x>
      <cdr:y>0.99692</cdr:y>
    </cdr:to>
    <cdr:sp macro="" textlink="">
      <cdr:nvSpPr>
        <cdr:cNvPr id="9" name="pole tekstowe 8">
          <a:extLst xmlns:a="http://schemas.openxmlformats.org/drawingml/2006/main">
            <a:ext uri="{FF2B5EF4-FFF2-40B4-BE49-F238E27FC236}">
              <a16:creationId xmlns:a16="http://schemas.microsoft.com/office/drawing/2014/main" id="{FD09D96D-6CB5-C426-33D6-34E0594CF829}"/>
            </a:ext>
          </a:extLst>
        </cdr:cNvPr>
        <cdr:cNvSpPr txBox="1"/>
      </cdr:nvSpPr>
      <cdr:spPr>
        <a:xfrm xmlns:a="http://schemas.openxmlformats.org/drawingml/2006/main">
          <a:off x="5434231" y="4527449"/>
          <a:ext cx="598714" cy="11321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IF</a:t>
          </a:r>
        </a:p>
      </cdr:txBody>
    </cdr:sp>
  </cdr:relSizeAnchor>
  <cdr:relSizeAnchor xmlns:cdr="http://schemas.openxmlformats.org/drawingml/2006/chartDrawing">
    <cdr:from>
      <cdr:x>0.65405</cdr:x>
      <cdr:y>0.80488</cdr:y>
    </cdr:from>
    <cdr:to>
      <cdr:x>0.73604</cdr:x>
      <cdr:y>0.98321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A73514DC-5D06-5AF1-0BAC-A3D75A0E80A9}"/>
            </a:ext>
          </a:extLst>
        </cdr:cNvPr>
        <cdr:cNvSpPr txBox="1"/>
      </cdr:nvSpPr>
      <cdr:spPr>
        <a:xfrm xmlns:a="http://schemas.openxmlformats.org/drawingml/2006/main">
          <a:off x="7293591" y="4569346"/>
          <a:ext cx="914400" cy="10123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IP ZIT</a:t>
          </a:r>
        </a:p>
      </cdr:txBody>
    </cdr:sp>
  </cdr:relSizeAnchor>
  <cdr:relSizeAnchor xmlns:cdr="http://schemas.openxmlformats.org/drawingml/2006/chartDrawing">
    <cdr:from>
      <cdr:x>0.82488</cdr:x>
      <cdr:y>0.79903</cdr:y>
    </cdr:from>
    <cdr:to>
      <cdr:x>0.91468</cdr:x>
      <cdr:y>0.86423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B5C99317-04A9-5A67-9832-20014A380F0C}"/>
            </a:ext>
          </a:extLst>
        </cdr:cNvPr>
        <cdr:cNvSpPr txBox="1"/>
      </cdr:nvSpPr>
      <cdr:spPr>
        <a:xfrm xmlns:a="http://schemas.openxmlformats.org/drawingml/2006/main">
          <a:off x="9198592" y="4536126"/>
          <a:ext cx="1001486" cy="3701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IP WUP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0.35698</cdr:x>
      <cdr:y>0.7494</cdr:y>
    </cdr:from>
    <cdr:to>
      <cdr:x>0.41222</cdr:x>
      <cdr:y>0.97909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2C5BB203-F4AB-EE72-2FCE-B3577C9A1134}"/>
            </a:ext>
          </a:extLst>
        </cdr:cNvPr>
        <cdr:cNvSpPr txBox="1"/>
      </cdr:nvSpPr>
      <cdr:spPr>
        <a:xfrm xmlns:a="http://schemas.openxmlformats.org/drawingml/2006/main">
          <a:off x="3517242" y="3516085"/>
          <a:ext cx="544285" cy="1077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kern="12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0.33047</cdr:x>
      <cdr:y>0.35498</cdr:y>
    </cdr:from>
    <cdr:to>
      <cdr:x>0.42217</cdr:x>
      <cdr:y>0.42226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04B9AB50-15A0-4409-A2EE-B8FCF32C01AA}"/>
            </a:ext>
          </a:extLst>
        </cdr:cNvPr>
        <cdr:cNvSpPr txBox="1"/>
      </cdr:nvSpPr>
      <cdr:spPr>
        <a:xfrm xmlns:a="http://schemas.openxmlformats.org/drawingml/2006/main">
          <a:off x="3255985" y="1665514"/>
          <a:ext cx="903514" cy="315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0.34792</cdr:x>
      <cdr:y>0.38978</cdr:y>
    </cdr:from>
    <cdr:to>
      <cdr:x>0.35256</cdr:x>
      <cdr:y>0.39953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3FCCB516-F48C-5A61-FD43-721E9F053314}"/>
            </a:ext>
          </a:extLst>
        </cdr:cNvPr>
        <cdr:cNvSpPr txBox="1"/>
      </cdr:nvSpPr>
      <cdr:spPr>
        <a:xfrm xmlns:a="http://schemas.openxmlformats.org/drawingml/2006/main">
          <a:off x="3427980" y="1828800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1 umowa</a:t>
          </a:r>
        </a:p>
      </cdr:txBody>
    </cdr:sp>
  </cdr:relSizeAnchor>
  <cdr:relSizeAnchor xmlns:cdr="http://schemas.openxmlformats.org/drawingml/2006/chartDrawing">
    <cdr:from>
      <cdr:x>0.34372</cdr:x>
      <cdr:y>0.37586</cdr:y>
    </cdr:from>
    <cdr:to>
      <cdr:x>0.43764</cdr:x>
      <cdr:y>0.42226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515701D2-E214-2D6C-F2FB-7FB91D16DCE8}"/>
            </a:ext>
          </a:extLst>
        </cdr:cNvPr>
        <cdr:cNvSpPr txBox="1"/>
      </cdr:nvSpPr>
      <cdr:spPr>
        <a:xfrm xmlns:a="http://schemas.openxmlformats.org/drawingml/2006/main">
          <a:off x="3386613" y="1763485"/>
          <a:ext cx="925286" cy="217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0.3416</cdr:x>
      <cdr:y>0.40631</cdr:y>
    </cdr:from>
    <cdr:to>
      <cdr:x>0.42342</cdr:x>
      <cdr:y>0.46774</cdr:y>
    </cdr:to>
    <cdr:sp macro="" textlink="">
      <cdr:nvSpPr>
        <cdr:cNvPr id="6" name="pole tekstowe 5">
          <a:extLst xmlns:a="http://schemas.openxmlformats.org/drawingml/2006/main">
            <a:ext uri="{FF2B5EF4-FFF2-40B4-BE49-F238E27FC236}">
              <a16:creationId xmlns:a16="http://schemas.microsoft.com/office/drawing/2014/main" id="{F46F9FE5-663D-E702-B1AB-73BE9DA08B48}"/>
            </a:ext>
          </a:extLst>
        </cdr:cNvPr>
        <cdr:cNvSpPr txBox="1"/>
      </cdr:nvSpPr>
      <cdr:spPr>
        <a:xfrm xmlns:a="http://schemas.openxmlformats.org/drawingml/2006/main">
          <a:off x="3665002" y="2038290"/>
          <a:ext cx="877824" cy="3081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400" b="1" kern="1200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0.57949</cdr:x>
      <cdr:y>0.8416</cdr:y>
    </cdr:from>
    <cdr:to>
      <cdr:x>0.67587</cdr:x>
      <cdr:y>0.9275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51991399-EC70-C2F3-CAED-EF8BA527B76A}"/>
            </a:ext>
          </a:extLst>
        </cdr:cNvPr>
        <cdr:cNvSpPr txBox="1"/>
      </cdr:nvSpPr>
      <cdr:spPr>
        <a:xfrm xmlns:a="http://schemas.openxmlformats.org/drawingml/2006/main">
          <a:off x="6217275" y="4221965"/>
          <a:ext cx="1034143" cy="4309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53 umowy</a:t>
          </a:r>
        </a:p>
      </cdr:txBody>
    </cdr:sp>
  </cdr:relSizeAnchor>
  <cdr:relSizeAnchor xmlns:cdr="http://schemas.openxmlformats.org/drawingml/2006/chartDrawing">
    <cdr:from>
      <cdr:x>0.74791</cdr:x>
      <cdr:y>0.8416</cdr:y>
    </cdr:from>
    <cdr:to>
      <cdr:x>0.84024</cdr:x>
      <cdr:y>0.9479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3D80DD02-23C5-12A6-AF56-61BE51D5DE19}"/>
            </a:ext>
          </a:extLst>
        </cdr:cNvPr>
        <cdr:cNvSpPr txBox="1"/>
      </cdr:nvSpPr>
      <cdr:spPr>
        <a:xfrm xmlns:a="http://schemas.openxmlformats.org/drawingml/2006/main">
          <a:off x="8024305" y="4221964"/>
          <a:ext cx="990599" cy="5332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5 umów</a:t>
          </a:r>
        </a:p>
      </cdr:txBody>
    </cdr:sp>
  </cdr:relSizeAnchor>
  <cdr:relSizeAnchor xmlns:cdr="http://schemas.openxmlformats.org/drawingml/2006/chartDrawing">
    <cdr:from>
      <cdr:x>0.89909</cdr:x>
      <cdr:y>0.83075</cdr:y>
    </cdr:from>
    <cdr:to>
      <cdr:x>0.9691</cdr:x>
      <cdr:y>0.9479</cdr:y>
    </cdr:to>
    <cdr:sp macro="" textlink="">
      <cdr:nvSpPr>
        <cdr:cNvPr id="9" name="pole tekstowe 8">
          <a:extLst xmlns:a="http://schemas.openxmlformats.org/drawingml/2006/main">
            <a:ext uri="{FF2B5EF4-FFF2-40B4-BE49-F238E27FC236}">
              <a16:creationId xmlns:a16="http://schemas.microsoft.com/office/drawing/2014/main" id="{EDADB254-A6BA-4658-DCBE-A3C96C0C9957}"/>
            </a:ext>
          </a:extLst>
        </cdr:cNvPr>
        <cdr:cNvSpPr txBox="1"/>
      </cdr:nvSpPr>
      <cdr:spPr>
        <a:xfrm xmlns:a="http://schemas.openxmlformats.org/drawingml/2006/main">
          <a:off x="9646276" y="4167536"/>
          <a:ext cx="751114" cy="587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11 umów</a:t>
          </a:r>
        </a:p>
      </cdr:txBody>
    </cdr:sp>
  </cdr:relSizeAnchor>
  <cdr:relSizeAnchor xmlns:cdr="http://schemas.openxmlformats.org/drawingml/2006/chartDrawing">
    <cdr:from>
      <cdr:x>0.12798</cdr:x>
      <cdr:y>0.8416</cdr:y>
    </cdr:from>
    <cdr:to>
      <cdr:x>0.23046</cdr:x>
      <cdr:y>0.98372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DF119730-F129-264C-63CB-3C7740D4862A}"/>
            </a:ext>
          </a:extLst>
        </cdr:cNvPr>
        <cdr:cNvSpPr txBox="1"/>
      </cdr:nvSpPr>
      <cdr:spPr>
        <a:xfrm xmlns:a="http://schemas.openxmlformats.org/drawingml/2006/main">
          <a:off x="1373132" y="4221964"/>
          <a:ext cx="1099457" cy="7129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100 umów</a:t>
          </a:r>
        </a:p>
      </cdr:txBody>
    </cdr:sp>
  </cdr:relSizeAnchor>
  <cdr:relSizeAnchor xmlns:cdr="http://schemas.openxmlformats.org/drawingml/2006/chartDrawing">
    <cdr:from>
      <cdr:x>0.28829</cdr:x>
      <cdr:y>0.83726</cdr:y>
    </cdr:from>
    <cdr:to>
      <cdr:x>0.37656</cdr:x>
      <cdr:y>1</cdr:y>
    </cdr:to>
    <cdr:sp macro="" textlink="">
      <cdr:nvSpPr>
        <cdr:cNvPr id="12" name="pole tekstowe 11">
          <a:extLst xmlns:a="http://schemas.openxmlformats.org/drawingml/2006/main">
            <a:ext uri="{FF2B5EF4-FFF2-40B4-BE49-F238E27FC236}">
              <a16:creationId xmlns:a16="http://schemas.microsoft.com/office/drawing/2014/main" id="{FF004817-498F-8B38-C8BE-9C336296A12F}"/>
            </a:ext>
          </a:extLst>
        </cdr:cNvPr>
        <cdr:cNvSpPr txBox="1"/>
      </cdr:nvSpPr>
      <cdr:spPr>
        <a:xfrm xmlns:a="http://schemas.openxmlformats.org/drawingml/2006/main">
          <a:off x="3093075" y="4200194"/>
          <a:ext cx="947057" cy="8164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26 umów</a:t>
          </a:r>
        </a:p>
      </cdr:txBody>
    </cdr:sp>
  </cdr:relSizeAnchor>
  <cdr:relSizeAnchor xmlns:cdr="http://schemas.openxmlformats.org/drawingml/2006/chartDrawing">
    <cdr:from>
      <cdr:x>0.76113</cdr:x>
      <cdr:y>0.34709</cdr:y>
    </cdr:from>
    <cdr:to>
      <cdr:x>0.76577</cdr:x>
      <cdr:y>0.35684</cdr:y>
    </cdr:to>
    <cdr:sp macro="" textlink="">
      <cdr:nvSpPr>
        <cdr:cNvPr id="13" name="pole tekstowe 12">
          <a:extLst xmlns:a="http://schemas.openxmlformats.org/drawingml/2006/main">
            <a:ext uri="{FF2B5EF4-FFF2-40B4-BE49-F238E27FC236}">
              <a16:creationId xmlns:a16="http://schemas.microsoft.com/office/drawing/2014/main" id="{94B60A1A-CA1B-2F8F-998E-0100E0D2E4DE}"/>
            </a:ext>
          </a:extLst>
        </cdr:cNvPr>
        <cdr:cNvSpPr txBox="1"/>
      </cdr:nvSpPr>
      <cdr:spPr>
        <a:xfrm xmlns:a="http://schemas.openxmlformats.org/drawingml/2006/main">
          <a:off x="7499237" y="1628502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100" kern="1200" dirty="0"/>
            <a:t>59</a:t>
          </a:r>
        </a:p>
      </cdr:txBody>
    </cdr:sp>
  </cdr:relSizeAnchor>
  <cdr:relSizeAnchor xmlns:cdr="http://schemas.openxmlformats.org/drawingml/2006/chartDrawing">
    <cdr:from>
      <cdr:x>0.33886</cdr:x>
      <cdr:y>0.10875</cdr:y>
    </cdr:from>
    <cdr:to>
      <cdr:x>0.43167</cdr:x>
      <cdr:y>0.29073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047CF14F-BCAC-85AA-B473-741A7AB663E2}"/>
            </a:ext>
          </a:extLst>
        </cdr:cNvPr>
        <cdr:cNvSpPr txBox="1"/>
      </cdr:nvSpPr>
      <cdr:spPr>
        <a:xfrm xmlns:a="http://schemas.openxmlformats.org/drawingml/2006/main">
          <a:off x="3338716" y="54646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0.54215</cdr:x>
      <cdr:y>0.41235</cdr:y>
    </cdr:from>
    <cdr:to>
      <cdr:x>0.66855</cdr:x>
      <cdr:y>0.48076</cdr:y>
    </cdr:to>
    <cdr:sp macro="" textlink="">
      <cdr:nvSpPr>
        <cdr:cNvPr id="15" name="pole tekstowe 14">
          <a:extLst xmlns:a="http://schemas.openxmlformats.org/drawingml/2006/main">
            <a:ext uri="{FF2B5EF4-FFF2-40B4-BE49-F238E27FC236}">
              <a16:creationId xmlns:a16="http://schemas.microsoft.com/office/drawing/2014/main" id="{680367EE-72DC-3B13-C67F-31077A5181A2}"/>
            </a:ext>
          </a:extLst>
        </cdr:cNvPr>
        <cdr:cNvSpPr txBox="1"/>
      </cdr:nvSpPr>
      <cdr:spPr>
        <a:xfrm xmlns:a="http://schemas.openxmlformats.org/drawingml/2006/main">
          <a:off x="5341688" y="1889760"/>
          <a:ext cx="1245326" cy="3135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0.34231</cdr:x>
      <cdr:y>0.81773</cdr:y>
    </cdr:from>
    <cdr:to>
      <cdr:x>0.42754</cdr:x>
      <cdr:y>1</cdr:y>
    </cdr:to>
    <cdr:sp macro="" textlink="">
      <cdr:nvSpPr>
        <cdr:cNvPr id="14" name="pole tekstowe 13">
          <a:extLst xmlns:a="http://schemas.openxmlformats.org/drawingml/2006/main">
            <a:ext uri="{FF2B5EF4-FFF2-40B4-BE49-F238E27FC236}">
              <a16:creationId xmlns:a16="http://schemas.microsoft.com/office/drawing/2014/main" id="{88B07CFB-1EEA-97BD-23D1-571654038D40}"/>
            </a:ext>
          </a:extLst>
        </cdr:cNvPr>
        <cdr:cNvSpPr txBox="1"/>
      </cdr:nvSpPr>
      <cdr:spPr>
        <a:xfrm xmlns:a="http://schemas.openxmlformats.org/drawingml/2006/main">
          <a:off x="3672668" y="455463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/>
        </a:p>
      </cdr:txBody>
    </cdr:sp>
  </cdr:relSizeAnchor>
  <cdr:relSizeAnchor xmlns:cdr="http://schemas.openxmlformats.org/drawingml/2006/chartDrawing">
    <cdr:from>
      <cdr:x>0.46382</cdr:x>
      <cdr:y>0.83943</cdr:y>
    </cdr:from>
    <cdr:to>
      <cdr:x>0.54905</cdr:x>
      <cdr:y>1</cdr:y>
    </cdr:to>
    <cdr:sp macro="" textlink="">
      <cdr:nvSpPr>
        <cdr:cNvPr id="16" name="pole tekstowe 15">
          <a:extLst xmlns:a="http://schemas.openxmlformats.org/drawingml/2006/main">
            <a:ext uri="{FF2B5EF4-FFF2-40B4-BE49-F238E27FC236}">
              <a16:creationId xmlns:a16="http://schemas.microsoft.com/office/drawing/2014/main" id="{D5920F87-0D51-024E-CCFF-393A8CBFB2CB}"/>
            </a:ext>
          </a:extLst>
        </cdr:cNvPr>
        <cdr:cNvSpPr txBox="1"/>
      </cdr:nvSpPr>
      <cdr:spPr>
        <a:xfrm xmlns:a="http://schemas.openxmlformats.org/drawingml/2006/main">
          <a:off x="4976305" y="4211080"/>
          <a:ext cx="914400" cy="805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5 umów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0.19836</cdr:x>
      <cdr:y>0.05896</cdr:y>
    </cdr:from>
    <cdr:to>
      <cdr:x>0.29117</cdr:x>
      <cdr:y>0.25705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FB1B18F8-79C5-2BCD-85F0-FE553A9B5EE0}"/>
            </a:ext>
          </a:extLst>
        </cdr:cNvPr>
        <cdr:cNvSpPr txBox="1"/>
      </cdr:nvSpPr>
      <cdr:spPr>
        <a:xfrm xmlns:a="http://schemas.openxmlformats.org/drawingml/2006/main">
          <a:off x="1954212" y="2721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/>
        </a:p>
      </cdr:txBody>
    </cdr:sp>
  </cdr:relSizeAnchor>
  <cdr:relSizeAnchor xmlns:cdr="http://schemas.openxmlformats.org/drawingml/2006/chartDrawing">
    <cdr:from>
      <cdr:x>0.20512</cdr:x>
      <cdr:y>0.816</cdr:y>
    </cdr:from>
    <cdr:to>
      <cdr:x>0.2913</cdr:x>
      <cdr:y>0.88571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DD3239EA-29D7-40BF-DFA8-B187117FDDBA}"/>
            </a:ext>
          </a:extLst>
        </cdr:cNvPr>
        <cdr:cNvSpPr txBox="1"/>
      </cdr:nvSpPr>
      <cdr:spPr>
        <a:xfrm xmlns:a="http://schemas.openxmlformats.org/drawingml/2006/main">
          <a:off x="2020841" y="4332515"/>
          <a:ext cx="849086" cy="3701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2000" b="1" kern="1200" dirty="0">
              <a:solidFill>
                <a:schemeClr val="accent1"/>
              </a:solidFill>
            </a:rPr>
            <a:t>RAZEM</a:t>
          </a:r>
        </a:p>
      </cdr:txBody>
    </cdr:sp>
  </cdr:relSizeAnchor>
  <cdr:relSizeAnchor xmlns:cdr="http://schemas.openxmlformats.org/drawingml/2006/chartDrawing">
    <cdr:from>
      <cdr:x>0.50455</cdr:x>
      <cdr:y>0.80165</cdr:y>
    </cdr:from>
    <cdr:to>
      <cdr:x>0.57748</cdr:x>
      <cdr:y>0.8652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AFC3D8E7-F017-54FA-AB14-441D67C20F51}"/>
            </a:ext>
          </a:extLst>
        </cdr:cNvPr>
        <cdr:cNvSpPr txBox="1"/>
      </cdr:nvSpPr>
      <cdr:spPr>
        <a:xfrm xmlns:a="http://schemas.openxmlformats.org/drawingml/2006/main">
          <a:off x="4970870" y="4256314"/>
          <a:ext cx="718457" cy="3374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2000" b="1" kern="1200" dirty="0">
              <a:solidFill>
                <a:schemeClr val="accent1"/>
              </a:solidFill>
            </a:rPr>
            <a:t>EFRR</a:t>
          </a:r>
        </a:p>
      </cdr:txBody>
    </cdr:sp>
  </cdr:relSizeAnchor>
  <cdr:relSizeAnchor xmlns:cdr="http://schemas.openxmlformats.org/drawingml/2006/chartDrawing">
    <cdr:from>
      <cdr:x>0.81946</cdr:x>
      <cdr:y>0.816</cdr:y>
    </cdr:from>
    <cdr:to>
      <cdr:x>0.91006</cdr:x>
      <cdr:y>0.90008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51AF9D28-A295-15D1-F251-946F7702EDF9}"/>
            </a:ext>
          </a:extLst>
        </cdr:cNvPr>
        <cdr:cNvSpPr txBox="1"/>
      </cdr:nvSpPr>
      <cdr:spPr>
        <a:xfrm xmlns:a="http://schemas.openxmlformats.org/drawingml/2006/main">
          <a:off x="8073298" y="4332513"/>
          <a:ext cx="892628" cy="4464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2000" b="1" kern="1200" dirty="0">
              <a:solidFill>
                <a:schemeClr val="accent1"/>
              </a:solidFill>
            </a:rPr>
            <a:t>EFS+</a:t>
          </a:r>
        </a:p>
      </cdr:txBody>
    </cdr:sp>
  </cdr:relSizeAnchor>
  <cdr:relSizeAnchor xmlns:cdr="http://schemas.openxmlformats.org/drawingml/2006/chartDrawing">
    <cdr:from>
      <cdr:x>0.49262</cdr:x>
      <cdr:y>0.60261</cdr:y>
    </cdr:from>
    <cdr:to>
      <cdr:x>0.53346</cdr:x>
      <cdr:y>0.64739</cdr:y>
    </cdr:to>
    <cdr:sp macro="" textlink="">
      <cdr:nvSpPr>
        <cdr:cNvPr id="6" name="pole tekstowe 5">
          <a:extLst xmlns:a="http://schemas.openxmlformats.org/drawingml/2006/main">
            <a:ext uri="{FF2B5EF4-FFF2-40B4-BE49-F238E27FC236}">
              <a16:creationId xmlns:a16="http://schemas.microsoft.com/office/drawing/2014/main" id="{6835E35A-5196-AE02-D606-08787AFECDFA}"/>
            </a:ext>
          </a:extLst>
        </cdr:cNvPr>
        <cdr:cNvSpPr txBox="1"/>
      </cdr:nvSpPr>
      <cdr:spPr>
        <a:xfrm xmlns:a="http://schemas.openxmlformats.org/drawingml/2006/main">
          <a:off x="4853304" y="3199529"/>
          <a:ext cx="402336" cy="2377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bg1"/>
              </a:solidFill>
            </a:rPr>
            <a:t>9%</a:t>
          </a:r>
        </a:p>
      </cdr:txBody>
    </cdr:sp>
  </cdr:relSizeAnchor>
  <cdr:relSizeAnchor xmlns:cdr="http://schemas.openxmlformats.org/drawingml/2006/chartDrawing">
    <cdr:from>
      <cdr:x>0.78777</cdr:x>
      <cdr:y>0.60605</cdr:y>
    </cdr:from>
    <cdr:to>
      <cdr:x>0.83417</cdr:x>
      <cdr:y>0.66977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D264CE3A-61FD-8204-2832-6CB0FEE457B8}"/>
            </a:ext>
          </a:extLst>
        </cdr:cNvPr>
        <cdr:cNvSpPr txBox="1"/>
      </cdr:nvSpPr>
      <cdr:spPr>
        <a:xfrm xmlns:a="http://schemas.openxmlformats.org/drawingml/2006/main">
          <a:off x="7761096" y="3217817"/>
          <a:ext cx="457200" cy="3383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bg1"/>
              </a:solidFill>
            </a:rPr>
            <a:t>22%</a:t>
          </a:r>
        </a:p>
      </cdr:txBody>
    </cdr:sp>
  </cdr:relSizeAnchor>
  <cdr:relSizeAnchor xmlns:cdr="http://schemas.openxmlformats.org/drawingml/2006/chartDrawing">
    <cdr:from>
      <cdr:x>0.27636</cdr:x>
      <cdr:y>0.52166</cdr:y>
    </cdr:from>
    <cdr:to>
      <cdr:x>0.36918</cdr:x>
      <cdr:y>0.69389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BA726456-E121-F3EC-BB9E-F00D7D472B2E}"/>
            </a:ext>
          </a:extLst>
        </cdr:cNvPr>
        <cdr:cNvSpPr txBox="1"/>
      </cdr:nvSpPr>
      <cdr:spPr>
        <a:xfrm xmlns:a="http://schemas.openxmlformats.org/drawingml/2006/main">
          <a:off x="2722752" y="276976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/>
              </a:solidFill>
            </a:rPr>
            <a:t>9%</a:t>
          </a:r>
        </a:p>
      </cdr:txBody>
    </cdr:sp>
  </cdr:relSizeAnchor>
  <cdr:relSizeAnchor xmlns:cdr="http://schemas.openxmlformats.org/drawingml/2006/chartDrawing">
    <cdr:from>
      <cdr:x>0.56532</cdr:x>
      <cdr:y>0.65772</cdr:y>
    </cdr:from>
    <cdr:to>
      <cdr:x>0.61606</cdr:x>
      <cdr:y>0.7335</cdr:y>
    </cdr:to>
    <cdr:sp macro="" textlink="">
      <cdr:nvSpPr>
        <cdr:cNvPr id="9" name="pole tekstowe 8">
          <a:extLst xmlns:a="http://schemas.openxmlformats.org/drawingml/2006/main">
            <a:ext uri="{FF2B5EF4-FFF2-40B4-BE49-F238E27FC236}">
              <a16:creationId xmlns:a16="http://schemas.microsoft.com/office/drawing/2014/main" id="{26969060-31EF-D6F1-04FE-E30F36F09EAB}"/>
            </a:ext>
          </a:extLst>
        </cdr:cNvPr>
        <cdr:cNvSpPr txBox="1"/>
      </cdr:nvSpPr>
      <cdr:spPr>
        <a:xfrm xmlns:a="http://schemas.openxmlformats.org/drawingml/2006/main">
          <a:off x="5569584" y="3492143"/>
          <a:ext cx="499855" cy="402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tx1"/>
              </a:solidFill>
            </a:rPr>
            <a:t>6%</a:t>
          </a:r>
        </a:p>
      </cdr:txBody>
    </cdr:sp>
  </cdr:relSizeAnchor>
  <cdr:relSizeAnchor xmlns:cdr="http://schemas.openxmlformats.org/drawingml/2006/chartDrawing">
    <cdr:from>
      <cdr:x>0.87037</cdr:x>
      <cdr:y>0.66116</cdr:y>
    </cdr:from>
    <cdr:to>
      <cdr:x>0.9075</cdr:x>
      <cdr:y>0.71555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6B62D744-DE76-B558-B2E6-3A09850A78C4}"/>
            </a:ext>
          </a:extLst>
        </cdr:cNvPr>
        <cdr:cNvSpPr txBox="1"/>
      </cdr:nvSpPr>
      <cdr:spPr>
        <a:xfrm xmlns:a="http://schemas.openxmlformats.org/drawingml/2006/main">
          <a:off x="8574912" y="3510425"/>
          <a:ext cx="365760" cy="2887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400" b="1" kern="1200" dirty="0">
              <a:solidFill>
                <a:schemeClr val="tx1"/>
              </a:solidFill>
            </a:rPr>
            <a:t>17%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0.20844</cdr:x>
      <cdr:y>0.25437</cdr:y>
    </cdr:from>
    <cdr:to>
      <cdr:x>0.39588</cdr:x>
      <cdr:y>0.47158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A1A4FAF4-1820-9943-DE50-0E963844D29E}"/>
            </a:ext>
          </a:extLst>
        </cdr:cNvPr>
        <cdr:cNvSpPr txBox="1"/>
      </cdr:nvSpPr>
      <cdr:spPr>
        <a:xfrm xmlns:a="http://schemas.openxmlformats.org/drawingml/2006/main">
          <a:off x="1682639" y="968829"/>
          <a:ext cx="1513114" cy="827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0.52533</cdr:x>
      <cdr:y>0.60591</cdr:y>
    </cdr:from>
    <cdr:to>
      <cdr:x>0.58467</cdr:x>
      <cdr:y>0.69165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0D46B64D-65EB-A707-0B4E-C297F3B2B0C1}"/>
            </a:ext>
          </a:extLst>
        </cdr:cNvPr>
        <cdr:cNvSpPr txBox="1"/>
      </cdr:nvSpPr>
      <cdr:spPr>
        <a:xfrm xmlns:a="http://schemas.openxmlformats.org/drawingml/2006/main">
          <a:off x="4240782" y="2307772"/>
          <a:ext cx="478971" cy="3265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0.47032</cdr:x>
      <cdr:y>0.59765</cdr:y>
    </cdr:from>
    <cdr:to>
      <cdr:x>0.65649</cdr:x>
      <cdr:y>0.66964</cdr:y>
    </cdr:to>
    <cdr:sp macro="" textlink="">
      <cdr:nvSpPr>
        <cdr:cNvPr id="4" name="pole tekstowe 3">
          <a:extLst xmlns:a="http://schemas.openxmlformats.org/drawingml/2006/main">
            <a:ext uri="{FF2B5EF4-FFF2-40B4-BE49-F238E27FC236}">
              <a16:creationId xmlns:a16="http://schemas.microsoft.com/office/drawing/2014/main" id="{888F0FD3-FA3F-D3EC-3FF7-0C38964DF1CA}"/>
            </a:ext>
          </a:extLst>
        </cdr:cNvPr>
        <cdr:cNvSpPr txBox="1"/>
      </cdr:nvSpPr>
      <cdr:spPr>
        <a:xfrm xmlns:a="http://schemas.openxmlformats.org/drawingml/2006/main">
          <a:off x="4262555" y="2439786"/>
          <a:ext cx="1687286" cy="293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900" b="1" dirty="0"/>
        </a:p>
      </cdr:txBody>
    </cdr:sp>
  </cdr:relSizeAnchor>
  <cdr:relSizeAnchor xmlns:cdr="http://schemas.openxmlformats.org/drawingml/2006/chartDrawing">
    <cdr:from>
      <cdr:x>0.88673</cdr:x>
      <cdr:y>0.75992</cdr:y>
    </cdr:from>
    <cdr:to>
      <cdr:x>1</cdr:x>
      <cdr:y>1</cdr:y>
    </cdr:to>
    <cdr:sp macro="" textlink="">
      <cdr:nvSpPr>
        <cdr:cNvPr id="5" name="pole tekstowe 4">
          <a:extLst xmlns:a="http://schemas.openxmlformats.org/drawingml/2006/main">
            <a:ext uri="{FF2B5EF4-FFF2-40B4-BE49-F238E27FC236}">
              <a16:creationId xmlns:a16="http://schemas.microsoft.com/office/drawing/2014/main" id="{119B14D8-2CD1-C591-8656-A68A97B10A63}"/>
            </a:ext>
          </a:extLst>
        </cdr:cNvPr>
        <cdr:cNvSpPr txBox="1"/>
      </cdr:nvSpPr>
      <cdr:spPr>
        <a:xfrm xmlns:a="http://schemas.openxmlformats.org/drawingml/2006/main">
          <a:off x="7190811" y="299357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0.83185</cdr:x>
      <cdr:y>0.74164</cdr:y>
    </cdr:from>
    <cdr:to>
      <cdr:x>1</cdr:x>
      <cdr:y>1</cdr:y>
    </cdr:to>
    <cdr:sp macro="" textlink="">
      <cdr:nvSpPr>
        <cdr:cNvPr id="6" name="pole tekstowe 5">
          <a:extLst xmlns:a="http://schemas.openxmlformats.org/drawingml/2006/main">
            <a:ext uri="{FF2B5EF4-FFF2-40B4-BE49-F238E27FC236}">
              <a16:creationId xmlns:a16="http://schemas.microsoft.com/office/drawing/2014/main" id="{7AF45F77-A5CA-F6B1-C639-221007E5BBB3}"/>
            </a:ext>
          </a:extLst>
        </cdr:cNvPr>
        <cdr:cNvSpPr txBox="1"/>
      </cdr:nvSpPr>
      <cdr:spPr>
        <a:xfrm xmlns:a="http://schemas.openxmlformats.org/drawingml/2006/main">
          <a:off x="7539154" y="3027615"/>
          <a:ext cx="1523999" cy="10547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b="1" dirty="0"/>
        </a:p>
      </cdr:txBody>
    </cdr:sp>
  </cdr:relSizeAnchor>
  <cdr:relSizeAnchor xmlns:cdr="http://schemas.openxmlformats.org/drawingml/2006/chartDrawing">
    <cdr:from>
      <cdr:x>0.1923</cdr:x>
      <cdr:y>0.81312</cdr:y>
    </cdr:from>
    <cdr:to>
      <cdr:x>0.26556</cdr:x>
      <cdr:y>1</cdr:y>
    </cdr:to>
    <cdr:sp macro="" textlink="">
      <cdr:nvSpPr>
        <cdr:cNvPr id="7" name="pole tekstowe 6">
          <a:extLst xmlns:a="http://schemas.openxmlformats.org/drawingml/2006/main">
            <a:ext uri="{FF2B5EF4-FFF2-40B4-BE49-F238E27FC236}">
              <a16:creationId xmlns:a16="http://schemas.microsoft.com/office/drawing/2014/main" id="{A00F5E83-FFA2-2E97-E611-DBC954DED30A}"/>
            </a:ext>
          </a:extLst>
        </cdr:cNvPr>
        <cdr:cNvSpPr txBox="1"/>
      </cdr:nvSpPr>
      <cdr:spPr>
        <a:xfrm xmlns:a="http://schemas.openxmlformats.org/drawingml/2006/main">
          <a:off x="1999924" y="4262885"/>
          <a:ext cx="762000" cy="9797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RAZEM</a:t>
          </a:r>
        </a:p>
      </cdr:txBody>
    </cdr:sp>
  </cdr:relSizeAnchor>
  <cdr:relSizeAnchor xmlns:cdr="http://schemas.openxmlformats.org/drawingml/2006/chartDrawing">
    <cdr:from>
      <cdr:x>0.35139</cdr:x>
      <cdr:y>0.81312</cdr:y>
    </cdr:from>
    <cdr:to>
      <cdr:x>0.4592</cdr:x>
      <cdr:y>1</cdr:y>
    </cdr:to>
    <cdr:sp macro="" textlink="">
      <cdr:nvSpPr>
        <cdr:cNvPr id="8" name="pole tekstowe 7">
          <a:extLst xmlns:a="http://schemas.openxmlformats.org/drawingml/2006/main">
            <a:ext uri="{FF2B5EF4-FFF2-40B4-BE49-F238E27FC236}">
              <a16:creationId xmlns:a16="http://schemas.microsoft.com/office/drawing/2014/main" id="{810F2815-5110-8258-F8C3-E4EFD33D3008}"/>
            </a:ext>
          </a:extLst>
        </cdr:cNvPr>
        <cdr:cNvSpPr txBox="1"/>
      </cdr:nvSpPr>
      <cdr:spPr>
        <a:xfrm xmlns:a="http://schemas.openxmlformats.org/drawingml/2006/main">
          <a:off x="3654552" y="4262885"/>
          <a:ext cx="1121228" cy="9797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DW </a:t>
          </a:r>
          <a:r>
            <a:rPr lang="pl-PL" sz="1600" b="1" kern="1200" dirty="0" err="1">
              <a:solidFill>
                <a:schemeClr val="accent1"/>
              </a:solidFill>
            </a:rPr>
            <a:t>EFdKP</a:t>
          </a:r>
          <a:endParaRPr lang="pl-PL" sz="1600" b="1" kern="1200" dirty="0">
            <a:solidFill>
              <a:schemeClr val="accent1"/>
            </a:solidFill>
          </a:endParaRPr>
        </a:p>
      </cdr:txBody>
    </cdr:sp>
  </cdr:relSizeAnchor>
  <cdr:relSizeAnchor xmlns:cdr="http://schemas.openxmlformats.org/drawingml/2006/chartDrawing">
    <cdr:from>
      <cdr:x>0.52617</cdr:x>
      <cdr:y>0.82558</cdr:y>
    </cdr:from>
    <cdr:to>
      <cdr:x>0.6026</cdr:x>
      <cdr:y>1</cdr:y>
    </cdr:to>
    <cdr:sp macro="" textlink="">
      <cdr:nvSpPr>
        <cdr:cNvPr id="9" name="pole tekstowe 8">
          <a:extLst xmlns:a="http://schemas.openxmlformats.org/drawingml/2006/main">
            <a:ext uri="{FF2B5EF4-FFF2-40B4-BE49-F238E27FC236}">
              <a16:creationId xmlns:a16="http://schemas.microsoft.com/office/drawing/2014/main" id="{A5E7133A-F97B-0C4D-D663-6EFB6C829025}"/>
            </a:ext>
          </a:extLst>
        </cdr:cNvPr>
        <cdr:cNvSpPr txBox="1"/>
      </cdr:nvSpPr>
      <cdr:spPr>
        <a:xfrm xmlns:a="http://schemas.openxmlformats.org/drawingml/2006/main">
          <a:off x="5472249" y="4328242"/>
          <a:ext cx="794874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IF</a:t>
          </a:r>
        </a:p>
      </cdr:txBody>
    </cdr:sp>
  </cdr:relSizeAnchor>
  <cdr:relSizeAnchor xmlns:cdr="http://schemas.openxmlformats.org/drawingml/2006/chartDrawing">
    <cdr:from>
      <cdr:x>0.66642</cdr:x>
      <cdr:y>0.82558</cdr:y>
    </cdr:from>
    <cdr:to>
      <cdr:x>0.78051</cdr:x>
      <cdr:y>1</cdr:y>
    </cdr:to>
    <cdr:sp macro="" textlink="">
      <cdr:nvSpPr>
        <cdr:cNvPr id="10" name="pole tekstowe 9">
          <a:extLst xmlns:a="http://schemas.openxmlformats.org/drawingml/2006/main">
            <a:ext uri="{FF2B5EF4-FFF2-40B4-BE49-F238E27FC236}">
              <a16:creationId xmlns:a16="http://schemas.microsoft.com/office/drawing/2014/main" id="{029FD09E-B82B-3BA0-4271-E0E269EAE3CD}"/>
            </a:ext>
          </a:extLst>
        </cdr:cNvPr>
        <cdr:cNvSpPr txBox="1"/>
      </cdr:nvSpPr>
      <cdr:spPr>
        <a:xfrm xmlns:a="http://schemas.openxmlformats.org/drawingml/2006/main">
          <a:off x="6930935" y="4328242"/>
          <a:ext cx="118654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IP ZIT</a:t>
          </a:r>
        </a:p>
      </cdr:txBody>
    </cdr:sp>
  </cdr:relSizeAnchor>
  <cdr:relSizeAnchor xmlns:cdr="http://schemas.openxmlformats.org/drawingml/2006/chartDrawing">
    <cdr:from>
      <cdr:x>0.87576</cdr:x>
      <cdr:y>0.82891</cdr:y>
    </cdr:from>
    <cdr:to>
      <cdr:x>0.96368</cdr:x>
      <cdr:y>1</cdr:y>
    </cdr:to>
    <cdr:sp macro="" textlink="">
      <cdr:nvSpPr>
        <cdr:cNvPr id="11" name="pole tekstowe 10">
          <a:extLst xmlns:a="http://schemas.openxmlformats.org/drawingml/2006/main">
            <a:ext uri="{FF2B5EF4-FFF2-40B4-BE49-F238E27FC236}">
              <a16:creationId xmlns:a16="http://schemas.microsoft.com/office/drawing/2014/main" id="{9ECCFFF5-30FC-6732-17CF-FC481670B575}"/>
            </a:ext>
          </a:extLst>
        </cdr:cNvPr>
        <cdr:cNvSpPr txBox="1"/>
      </cdr:nvSpPr>
      <cdr:spPr>
        <a:xfrm xmlns:a="http://schemas.openxmlformats.org/drawingml/2006/main">
          <a:off x="9108077" y="4345658"/>
          <a:ext cx="914400" cy="8969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0.81819</cdr:x>
      <cdr:y>0.83098</cdr:y>
    </cdr:from>
    <cdr:to>
      <cdr:x>0.92914</cdr:x>
      <cdr:y>1</cdr:y>
    </cdr:to>
    <cdr:sp macro="" textlink="">
      <cdr:nvSpPr>
        <cdr:cNvPr id="12" name="pole tekstowe 11">
          <a:extLst xmlns:a="http://schemas.openxmlformats.org/drawingml/2006/main">
            <a:ext uri="{FF2B5EF4-FFF2-40B4-BE49-F238E27FC236}">
              <a16:creationId xmlns:a16="http://schemas.microsoft.com/office/drawing/2014/main" id="{CF535733-B02B-F7C9-46EA-4BFD26EE8484}"/>
            </a:ext>
          </a:extLst>
        </cdr:cNvPr>
        <cdr:cNvSpPr txBox="1"/>
      </cdr:nvSpPr>
      <cdr:spPr>
        <a:xfrm xmlns:a="http://schemas.openxmlformats.org/drawingml/2006/main">
          <a:off x="8509363" y="4356544"/>
          <a:ext cx="1153886" cy="8860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600" b="1" kern="1200" dirty="0">
              <a:solidFill>
                <a:schemeClr val="accent1"/>
              </a:solidFill>
            </a:rPr>
            <a:t>IP WUP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0.14008</cdr:x>
      <cdr:y>0.2071</cdr:y>
    </cdr:from>
    <cdr:to>
      <cdr:x>0.31174</cdr:x>
      <cdr:y>0.26612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AAE72BAF-D320-44DE-558E-EE036868C313}"/>
            </a:ext>
          </a:extLst>
        </cdr:cNvPr>
        <cdr:cNvSpPr txBox="1"/>
      </cdr:nvSpPr>
      <cdr:spPr>
        <a:xfrm xmlns:a="http://schemas.openxmlformats.org/drawingml/2006/main">
          <a:off x="753291" y="825129"/>
          <a:ext cx="923109" cy="2351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91CC-87A4-4F60-A1FE-4E0B037A4ED7}" type="datetimeFigureOut">
              <a:rPr lang="pl-PL" smtClean="0"/>
              <a:t>22.01.2026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C507C-8A59-4616-9AEF-C16FCD2E3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224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C507C-8A59-4616-9AEF-C16FCD2E3764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5861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C507C-8A59-4616-9AEF-C16FCD2E3764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9484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8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6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0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03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686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317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540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36636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67383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544" y="1959429"/>
            <a:ext cx="9144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32368" y="581821"/>
            <a:ext cx="3534499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36603" y="5328309"/>
            <a:ext cx="9801615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866663" y="6529385"/>
            <a:ext cx="300469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736603" y="6561135"/>
            <a:ext cx="9801615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ylko tytuł_biał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97418687-D621-0443-9593-F546524940B3}"/>
              </a:ext>
            </a:extLst>
          </p:cNvPr>
          <p:cNvSpPr/>
          <p:nvPr userDrawn="1"/>
        </p:nvSpPr>
        <p:spPr>
          <a:xfrm>
            <a:off x="413825" y="483781"/>
            <a:ext cx="11364350" cy="5890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rójkąt 10">
            <a:extLst>
              <a:ext uri="{FF2B5EF4-FFF2-40B4-BE49-F238E27FC236}">
                <a16:creationId xmlns:a16="http://schemas.microsoft.com/office/drawing/2014/main" id="{6FFCA020-4282-7D4F-AD59-3DEA5E91ADAB}"/>
              </a:ext>
            </a:extLst>
          </p:cNvPr>
          <p:cNvSpPr/>
          <p:nvPr userDrawn="1"/>
        </p:nvSpPr>
        <p:spPr>
          <a:xfrm>
            <a:off x="10459099" y="5309445"/>
            <a:ext cx="1465933" cy="1465933"/>
          </a:xfrm>
          <a:prstGeom prst="triangl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Trójkąt 11">
            <a:extLst>
              <a:ext uri="{FF2B5EF4-FFF2-40B4-BE49-F238E27FC236}">
                <a16:creationId xmlns:a16="http://schemas.microsoft.com/office/drawing/2014/main" id="{653A8DFA-7BAB-7F45-AC35-E4D26BDBC78A}"/>
              </a:ext>
            </a:extLst>
          </p:cNvPr>
          <p:cNvSpPr/>
          <p:nvPr userDrawn="1"/>
        </p:nvSpPr>
        <p:spPr>
          <a:xfrm rot="5400000">
            <a:off x="-48606" y="1085137"/>
            <a:ext cx="648200" cy="5276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Tytuł 9">
            <a:extLst>
              <a:ext uri="{FF2B5EF4-FFF2-40B4-BE49-F238E27FC236}">
                <a16:creationId xmlns:a16="http://schemas.microsoft.com/office/drawing/2014/main" id="{FC3934F6-C727-0048-AD31-76E16E779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329" y="893729"/>
            <a:ext cx="10452849" cy="910492"/>
          </a:xfrm>
        </p:spPr>
        <p:txBody>
          <a:bodyPr rtlCol="0" anchor="ctr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47959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22664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</p:sldLayoutIdLst>
  <p:hf hdr="0" ftr="0" dt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4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5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6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FA21B-1FE3-60DD-8D42-78DB8BAA4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345" y="2865119"/>
            <a:ext cx="9031311" cy="2154777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sz="2000" dirty="0"/>
              <a:t>FUNDUSZE EUROPEJSKIE dla KUJAW I POMORZA </a:t>
            </a:r>
            <a:br>
              <a:rPr lang="pl-PL" sz="2000" dirty="0"/>
            </a:br>
            <a:r>
              <a:rPr lang="pl-PL" sz="2000" dirty="0"/>
              <a:t>2021-2027</a:t>
            </a:r>
            <a:r>
              <a:rPr lang="pl-PL" sz="2700" dirty="0"/>
              <a:t> </a:t>
            </a:r>
            <a:br>
              <a:rPr lang="pl-PL" sz="1200" dirty="0"/>
            </a:br>
            <a:br>
              <a:rPr lang="pl-PL" dirty="0"/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sz="1300" dirty="0">
                <a:latin typeface="Bookman Old Style" panose="02050604050505020204" pitchFamily="18" charset="0"/>
                <a:cs typeface="Arial" panose="020B0604020202020204" pitchFamily="34" charset="0"/>
              </a:rPr>
            </a:br>
            <a:br>
              <a:rPr lang="pl-PL" altLang="pl-PL" sz="3200" dirty="0">
                <a:latin typeface="Bookman Old Style" panose="02050604050505020204" pitchFamily="18" charset="0"/>
              </a:rPr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C911991-D2D8-5366-5066-89BCC306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0345" y="5162309"/>
            <a:ext cx="9031311" cy="474562"/>
          </a:xfrm>
        </p:spPr>
        <p:txBody>
          <a:bodyPr/>
          <a:lstStyle/>
          <a:p>
            <a:pPr algn="ctr"/>
            <a:r>
              <a:rPr lang="pl-PL" sz="1600" dirty="0"/>
              <a:t>Komitet Monitorujący w dniu 22.01.2026 r. </a:t>
            </a:r>
            <a:r>
              <a:rPr lang="pl-PL" sz="1400" dirty="0"/>
              <a:t>(stan na dzień 31.12.2025 r.)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76B941-391F-DE16-4A58-FABF27705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3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9BA7438-8849-ABD7-E7DE-F762E2337E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847FB-6D0F-40DB-BBD4-15809D9AB105}" type="slidenum">
              <a:rPr lang="pl-PL" smtClean="0"/>
              <a:t>2</a:t>
            </a:fld>
            <a:endParaRPr lang="pl-PL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Wykres 7">
                <a:extLst>
                  <a:ext uri="{FF2B5EF4-FFF2-40B4-BE49-F238E27FC236}">
                    <a16:creationId xmlns:a16="http://schemas.microsoft.com/office/drawing/2014/main" id="{E03EF148-7A8B-1E63-B330-A8F81E9D014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168704421"/>
                  </p:ext>
                </p:extLst>
              </p:nvPr>
            </p:nvGraphicFramePr>
            <p:xfrm>
              <a:off x="1436914" y="1311840"/>
              <a:ext cx="8723003" cy="460365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8" name="Wykres 7">
                <a:extLst>
                  <a:ext uri="{FF2B5EF4-FFF2-40B4-BE49-F238E27FC236}">
                    <a16:creationId xmlns:a16="http://schemas.microsoft.com/office/drawing/2014/main" id="{E03EF148-7A8B-1E63-B330-A8F81E9D014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36914" y="1311840"/>
                <a:ext cx="8723003" cy="460365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pole tekstowe 1">
            <a:extLst>
              <a:ext uri="{FF2B5EF4-FFF2-40B4-BE49-F238E27FC236}">
                <a16:creationId xmlns:a16="http://schemas.microsoft.com/office/drawing/2014/main" id="{2367AD33-3E9C-F0F0-47CB-3499E4F233BC}"/>
              </a:ext>
            </a:extLst>
          </p:cNvPr>
          <p:cNvSpPr txBox="1"/>
          <p:nvPr/>
        </p:nvSpPr>
        <p:spPr>
          <a:xfrm>
            <a:off x="8245271" y="2736502"/>
            <a:ext cx="24050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EFRR</a:t>
            </a:r>
          </a:p>
          <a:p>
            <a:r>
              <a:rPr lang="pl-PL" sz="2400" b="1" dirty="0"/>
              <a:t>72,2%</a:t>
            </a:r>
          </a:p>
          <a:p>
            <a:r>
              <a:rPr lang="pl-PL" b="1" dirty="0">
                <a:solidFill>
                  <a:schemeClr val="accent1"/>
                </a:solidFill>
              </a:rPr>
              <a:t>1 326 487 384 EUR </a:t>
            </a:r>
          </a:p>
          <a:p>
            <a:r>
              <a:rPr lang="pl-PL" b="1" dirty="0">
                <a:solidFill>
                  <a:schemeClr val="accent1"/>
                </a:solidFill>
              </a:rPr>
              <a:t>5 606 133 631 PLN*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5B51754-EF9A-B0FD-D231-B708B96DA65D}"/>
              </a:ext>
            </a:extLst>
          </p:cNvPr>
          <p:cNvSpPr txBox="1"/>
          <p:nvPr/>
        </p:nvSpPr>
        <p:spPr>
          <a:xfrm>
            <a:off x="1436914" y="2228671"/>
            <a:ext cx="21935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400" b="1" dirty="0"/>
              <a:t>EFS+</a:t>
            </a:r>
          </a:p>
          <a:p>
            <a:pPr algn="r"/>
            <a:r>
              <a:rPr lang="pl-PL" sz="2400" b="1" dirty="0"/>
              <a:t>27,8%</a:t>
            </a:r>
          </a:p>
          <a:p>
            <a:pPr algn="r"/>
            <a:r>
              <a:rPr lang="pl-PL" b="1" dirty="0">
                <a:solidFill>
                  <a:schemeClr val="accent2">
                    <a:lumMod val="90000"/>
                  </a:schemeClr>
                </a:solidFill>
              </a:rPr>
              <a:t>509 618 947 EUR</a:t>
            </a:r>
            <a:br>
              <a:rPr lang="pl-PL" b="1" dirty="0">
                <a:solidFill>
                  <a:schemeClr val="accent2">
                    <a:lumMod val="90000"/>
                  </a:schemeClr>
                </a:solidFill>
              </a:rPr>
            </a:br>
            <a:r>
              <a:rPr lang="pl-PL" b="1" dirty="0">
                <a:solidFill>
                  <a:schemeClr val="accent2">
                    <a:lumMod val="90000"/>
                  </a:schemeClr>
                </a:solidFill>
              </a:rPr>
              <a:t>2 153 802 556 PLN*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6DF4A02-2A3B-E98D-4A50-1EBFDEE2613A}"/>
              </a:ext>
            </a:extLst>
          </p:cNvPr>
          <p:cNvSpPr txBox="1"/>
          <p:nvPr/>
        </p:nvSpPr>
        <p:spPr>
          <a:xfrm>
            <a:off x="274320" y="6106104"/>
            <a:ext cx="8216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/>
              <a:t>*1 EUR (kurs na podstawie danych ECB) na 30.12.2025 r. = 4,2263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AB50116-40F9-A1E6-FFC3-2E0B42DDAD48}"/>
              </a:ext>
            </a:extLst>
          </p:cNvPr>
          <p:cNvSpPr txBox="1"/>
          <p:nvPr/>
        </p:nvSpPr>
        <p:spPr>
          <a:xfrm>
            <a:off x="584052" y="6507740"/>
            <a:ext cx="1169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000" b="1" dirty="0"/>
              <a:t>źródło: CST2021</a:t>
            </a:r>
          </a:p>
        </p:txBody>
      </p:sp>
      <p:sp>
        <p:nvSpPr>
          <p:cNvPr id="12" name="Tytuł 1">
            <a:extLst>
              <a:ext uri="{FF2B5EF4-FFF2-40B4-BE49-F238E27FC236}">
                <a16:creationId xmlns:a16="http://schemas.microsoft.com/office/drawing/2014/main" id="{28E5DFD7-28D8-C78E-2075-6C0A84F25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613" y="6531"/>
            <a:ext cx="9852728" cy="1114697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/>
              <a:t> </a:t>
            </a:r>
            <a:br>
              <a:rPr lang="pl-PL" sz="2000" b="1" dirty="0"/>
            </a:br>
            <a:r>
              <a:rPr lang="pl-PL" sz="2000" b="1" dirty="0">
                <a:highlight>
                  <a:srgbClr val="FFFFFF"/>
                </a:highlight>
              </a:rPr>
              <a:t>Alokacja dla Programu</a:t>
            </a:r>
            <a:endParaRPr lang="pl-PL" sz="2000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22959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3FE7E-8B1B-7D8F-8A92-3FA3A6913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044" y="409303"/>
            <a:ext cx="9852728" cy="853439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>
                <a:highlight>
                  <a:srgbClr val="FFFFFF"/>
                </a:highlight>
              </a:rPr>
              <a:t>Alokacja w podziale na priorytety</a:t>
            </a:r>
            <a:endParaRPr lang="pl-PL" sz="2000" dirty="0">
              <a:highlight>
                <a:srgbClr val="FFFFFF"/>
              </a:highlight>
            </a:endParaRP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18C707DF-EAE9-D137-2000-12B4278EEE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2488469"/>
              </p:ext>
            </p:extLst>
          </p:nvPr>
        </p:nvGraphicFramePr>
        <p:xfrm>
          <a:off x="1028159" y="1262742"/>
          <a:ext cx="10135682" cy="4942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A281CF-0AFF-1BE8-8557-315F7EBE40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D374F6C-248E-EB12-0378-5D54E231BA06}"/>
              </a:ext>
            </a:extLst>
          </p:cNvPr>
          <p:cNvSpPr txBox="1"/>
          <p:nvPr/>
        </p:nvSpPr>
        <p:spPr>
          <a:xfrm>
            <a:off x="-68211" y="6448697"/>
            <a:ext cx="1444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b="1" dirty="0"/>
              <a:t>źródło: CST2021</a:t>
            </a:r>
          </a:p>
        </p:txBody>
      </p:sp>
    </p:spTree>
    <p:extLst>
      <p:ext uri="{BB962C8B-B14F-4D97-AF65-F5344CB8AC3E}">
        <p14:creationId xmlns:p14="http://schemas.microsoft.com/office/powerpoint/2010/main" val="3319045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F8357E-1C38-9F41-DD53-0B941495C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435430"/>
            <a:ext cx="9851922" cy="62701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dirty="0">
                <a:highlight>
                  <a:srgbClr val="FFFFFF"/>
                </a:highlight>
              </a:rPr>
              <a:t>Kontraktacja </a:t>
            </a:r>
            <a:r>
              <a:rPr lang="pl-PL" sz="2000" dirty="0">
                <a:solidFill>
                  <a:schemeClr val="accent1">
                    <a:lumMod val="75000"/>
                  </a:schemeClr>
                </a:solidFill>
                <a:highlight>
                  <a:srgbClr val="FFFFFF"/>
                </a:highlight>
              </a:rPr>
              <a:t>w zakresie EFRR i EFS +</a:t>
            </a:r>
            <a:br>
              <a:rPr lang="pl-PL" sz="2000" dirty="0">
                <a:solidFill>
                  <a:schemeClr val="accent1">
                    <a:lumMod val="75000"/>
                  </a:schemeClr>
                </a:solidFill>
                <a:highlight>
                  <a:srgbClr val="FFFFFF"/>
                </a:highlight>
              </a:rPr>
            </a:br>
            <a:r>
              <a:rPr lang="pl-PL" sz="2000" dirty="0">
                <a:solidFill>
                  <a:schemeClr val="accent1">
                    <a:lumMod val="75000"/>
                  </a:schemeClr>
                </a:solidFill>
                <a:highlight>
                  <a:srgbClr val="FFFFFF"/>
                </a:highlight>
              </a:rPr>
              <a:t>  </a:t>
            </a:r>
            <a:endParaRPr lang="pl-PL" sz="2000" dirty="0">
              <a:highlight>
                <a:srgbClr val="FFFFFF"/>
              </a:highlight>
            </a:endParaRP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0CE2076D-C96A-1028-A7DC-877C6FD0CD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6292997"/>
              </p:ext>
            </p:extLst>
          </p:nvPr>
        </p:nvGraphicFramePr>
        <p:xfrm>
          <a:off x="93725" y="772888"/>
          <a:ext cx="6137258" cy="5795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3DE8DCA-60DD-F49E-4FD6-2128CDDF29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681" y="6568440"/>
            <a:ext cx="1053738" cy="187236"/>
          </a:xfrm>
        </p:spPr>
        <p:txBody>
          <a:bodyPr/>
          <a:lstStyle/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D4FBFF57-FCD8-1048-E68E-8CF905A127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1938638"/>
              </p:ext>
            </p:extLst>
          </p:nvPr>
        </p:nvGraphicFramePr>
        <p:xfrm>
          <a:off x="6230983" y="1062446"/>
          <a:ext cx="5192487" cy="5482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70189740-B81A-DCE9-C5FC-AA3A06C42A01}"/>
              </a:ext>
            </a:extLst>
          </p:cNvPr>
          <p:cNvSpPr txBox="1"/>
          <p:nvPr/>
        </p:nvSpPr>
        <p:spPr>
          <a:xfrm>
            <a:off x="10824755" y="6339840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5ED5EB6-5662-94B7-F7A5-61113339AAB2}"/>
              </a:ext>
            </a:extLst>
          </p:cNvPr>
          <p:cNvSpPr txBox="1"/>
          <p:nvPr/>
        </p:nvSpPr>
        <p:spPr>
          <a:xfrm>
            <a:off x="1783081" y="5685916"/>
            <a:ext cx="992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</a:rPr>
              <a:t> RAZEM</a:t>
            </a:r>
          </a:p>
        </p:txBody>
      </p:sp>
    </p:spTree>
    <p:extLst>
      <p:ext uri="{BB962C8B-B14F-4D97-AF65-F5344CB8AC3E}">
        <p14:creationId xmlns:p14="http://schemas.microsoft.com/office/powerpoint/2010/main" val="76603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8E5619-18E3-874A-5099-19D40138F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741" y="536618"/>
            <a:ext cx="10261600" cy="791432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highlight>
                  <a:srgbClr val="FFFFFF"/>
                </a:highlight>
              </a:rPr>
              <a:t>Kontraktacja w FEdKP w podziale na IZ/IP- wartość dofinansowania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8116C574-9B99-C8C0-C08F-2153F91EF9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8804907"/>
              </p:ext>
            </p:extLst>
          </p:nvPr>
        </p:nvGraphicFramePr>
        <p:xfrm>
          <a:off x="280770" y="893638"/>
          <a:ext cx="11312516" cy="5677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BEC0DC0-E7CF-36CA-4466-D7E90D0517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80770" y="6433521"/>
            <a:ext cx="957941" cy="236172"/>
          </a:xfrm>
        </p:spPr>
        <p:txBody>
          <a:bodyPr/>
          <a:lstStyle/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C57AE84-7B61-AEEA-C015-8C03C5DCAF37}"/>
              </a:ext>
            </a:extLst>
          </p:cNvPr>
          <p:cNvSpPr txBox="1"/>
          <p:nvPr/>
        </p:nvSpPr>
        <p:spPr>
          <a:xfrm>
            <a:off x="10824755" y="6339840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66566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494C5-602B-961D-F2E0-E6FA9C0F6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D0C08F-821C-E9F5-DF28-40B24A4A3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741" y="536618"/>
            <a:ext cx="10261600" cy="791432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highlight>
                  <a:srgbClr val="FFFFFF"/>
                </a:highlight>
              </a:rPr>
              <a:t>Kontraktacja w FEdKP w podziale na IZ/IP - ilość umów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5CF952E1-9DED-C894-7A3F-42FA94E67B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7104382"/>
              </p:ext>
            </p:extLst>
          </p:nvPr>
        </p:nvGraphicFramePr>
        <p:xfrm>
          <a:off x="65152" y="1066800"/>
          <a:ext cx="11151489" cy="5146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EFBD8D2-BCD5-36F9-9433-DFE0D14B2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80770" y="6433521"/>
            <a:ext cx="957941" cy="236172"/>
          </a:xfrm>
        </p:spPr>
        <p:txBody>
          <a:bodyPr/>
          <a:lstStyle/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05234D6-28FD-6ACA-4245-FA2A3DDB2728}"/>
              </a:ext>
            </a:extLst>
          </p:cNvPr>
          <p:cNvSpPr txBox="1"/>
          <p:nvPr/>
        </p:nvSpPr>
        <p:spPr>
          <a:xfrm>
            <a:off x="10824755" y="6339840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806529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4592B1EC-C70D-F354-2633-4574D6774F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3849001"/>
              </p:ext>
            </p:extLst>
          </p:nvPr>
        </p:nvGraphicFramePr>
        <p:xfrm>
          <a:off x="292381" y="1253550"/>
          <a:ext cx="10728960" cy="5016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CA1FB86-E7B4-F36D-B60F-FF08A31441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8" name="Symbol zastępczy numeru slajdu 3">
            <a:extLst>
              <a:ext uri="{FF2B5EF4-FFF2-40B4-BE49-F238E27FC236}">
                <a16:creationId xmlns:a16="http://schemas.microsoft.com/office/drawing/2014/main" id="{0C5F70DF-6B7C-BCD1-FFFE-00651B2A0FF8}"/>
              </a:ext>
            </a:extLst>
          </p:cNvPr>
          <p:cNvSpPr txBox="1">
            <a:spLocks/>
          </p:cNvSpPr>
          <p:nvPr/>
        </p:nvSpPr>
        <p:spPr>
          <a:xfrm>
            <a:off x="116246" y="6373812"/>
            <a:ext cx="1052367" cy="40277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defPPr>
              <a:defRPr lang="pl-PL"/>
            </a:defPPr>
            <a:lvl1pPr marL="0" algn="r" defTabSz="914400" rtl="0" eaLnBrk="1" latinLnBrk="0" hangingPunct="1">
              <a:defRPr sz="907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9A543CE-D8FE-6658-9125-7DE39EDC8D53}"/>
              </a:ext>
            </a:extLst>
          </p:cNvPr>
          <p:cNvSpPr txBox="1"/>
          <p:nvPr/>
        </p:nvSpPr>
        <p:spPr>
          <a:xfrm>
            <a:off x="4715691" y="587829"/>
            <a:ext cx="3712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tx2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Umowy w przygotowaniu IZ</a:t>
            </a:r>
          </a:p>
        </p:txBody>
      </p:sp>
    </p:spTree>
    <p:extLst>
      <p:ext uri="{BB962C8B-B14F-4D97-AF65-F5344CB8AC3E}">
        <p14:creationId xmlns:p14="http://schemas.microsoft.com/office/powerpoint/2010/main" val="3378655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4161E1-009F-CE08-073C-D3549664E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848" y="816316"/>
            <a:ext cx="10678511" cy="979757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highlight>
                  <a:srgbClr val="FFFFFF"/>
                </a:highlight>
              </a:rPr>
              <a:t>Zatwierdzone wnioski o płatność  w </a:t>
            </a:r>
            <a:r>
              <a:rPr lang="pl-PL" sz="2000" dirty="0" err="1">
                <a:highlight>
                  <a:srgbClr val="FFFFFF"/>
                </a:highlight>
              </a:rPr>
              <a:t>FEdKP</a:t>
            </a:r>
            <a:r>
              <a:rPr lang="pl-PL" sz="2000" dirty="0">
                <a:highlight>
                  <a:srgbClr val="FFFFFF"/>
                </a:highlight>
              </a:rPr>
              <a:t> w podziale na EFRR i EFS+</a:t>
            </a:r>
          </a:p>
        </p:txBody>
      </p:sp>
      <p:graphicFrame>
        <p:nvGraphicFramePr>
          <p:cNvPr id="10" name="Symbol zastępczy zawartości 9">
            <a:extLst>
              <a:ext uri="{FF2B5EF4-FFF2-40B4-BE49-F238E27FC236}">
                <a16:creationId xmlns:a16="http://schemas.microsoft.com/office/drawing/2014/main" id="{6D4FCFC3-4863-2257-0A9A-B0618FE07B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1868440"/>
              </p:ext>
            </p:extLst>
          </p:nvPr>
        </p:nvGraphicFramePr>
        <p:xfrm>
          <a:off x="1364616" y="1262744"/>
          <a:ext cx="9852025" cy="5309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7DCA478-DF9D-6B60-86E7-97BAC04310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8835" y="6574972"/>
            <a:ext cx="1071153" cy="200297"/>
          </a:xfrm>
        </p:spPr>
        <p:txBody>
          <a:bodyPr/>
          <a:lstStyle/>
          <a:p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  <a:p>
            <a:r>
              <a:rPr lang="pl-PL" dirty="0">
                <a:solidFill>
                  <a:schemeClr val="tx1"/>
                </a:solidFill>
                <a:latin typeface="+mn-lt"/>
              </a:rPr>
              <a:t> 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A6D985D-9C5D-17AA-1BE7-DE5A87340DFE}"/>
              </a:ext>
            </a:extLst>
          </p:cNvPr>
          <p:cNvSpPr txBox="1"/>
          <p:nvPr/>
        </p:nvSpPr>
        <p:spPr>
          <a:xfrm>
            <a:off x="10824755" y="6339840"/>
            <a:ext cx="391886" cy="23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2307DEC-277D-37CA-E686-06B7B59B66F9}"/>
              </a:ext>
            </a:extLst>
          </p:cNvPr>
          <p:cNvSpPr txBox="1"/>
          <p:nvPr/>
        </p:nvSpPr>
        <p:spPr>
          <a:xfrm flipH="1">
            <a:off x="3236976" y="3328416"/>
            <a:ext cx="521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chemeClr val="bg1"/>
                </a:solidFill>
              </a:rPr>
              <a:t>13%</a:t>
            </a:r>
          </a:p>
        </p:txBody>
      </p:sp>
    </p:spTree>
    <p:extLst>
      <p:ext uri="{BB962C8B-B14F-4D97-AF65-F5344CB8AC3E}">
        <p14:creationId xmlns:p14="http://schemas.microsoft.com/office/powerpoint/2010/main" val="680298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B65752-4754-A587-EFEB-F8A70C977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742549"/>
            <a:ext cx="9852728" cy="979757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highlight>
                  <a:srgbClr val="FFFFFF"/>
                </a:highlight>
              </a:rPr>
              <a:t>Zatwierdzone wnioski o płatność w FEdKP w podziale na IZ/IP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1882835-8C20-207A-ADBF-AB751F606B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6125" y="6494499"/>
            <a:ext cx="1231537" cy="163293"/>
          </a:xfrm>
        </p:spPr>
        <p:txBody>
          <a:bodyPr/>
          <a:lstStyle/>
          <a:p>
            <a:pPr algn="r"/>
            <a:r>
              <a:rPr lang="pl-PL" sz="1000" b="1" dirty="0">
                <a:solidFill>
                  <a:schemeClr val="tx1"/>
                </a:solidFill>
                <a:latin typeface="+mn-lt"/>
              </a:rPr>
              <a:t>źródło: CST2021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BA743101-81E4-DEA2-94CC-CD06B09EA9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3488307"/>
              </p:ext>
            </p:extLst>
          </p:nvPr>
        </p:nvGraphicFramePr>
        <p:xfrm>
          <a:off x="895894" y="1097197"/>
          <a:ext cx="10400211" cy="5397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8E729CD5-07F9-E420-5455-309C6860545F}"/>
              </a:ext>
            </a:extLst>
          </p:cNvPr>
          <p:cNvSpPr txBox="1"/>
          <p:nvPr/>
        </p:nvSpPr>
        <p:spPr>
          <a:xfrm>
            <a:off x="10824755" y="6339840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177537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5521BC-1974-3F39-9BB2-8837C15BB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3286"/>
            <a:ext cx="12192000" cy="1386840"/>
          </a:xfrm>
        </p:spPr>
        <p:txBody>
          <a:bodyPr>
            <a:noAutofit/>
          </a:bodyPr>
          <a:lstStyle/>
          <a:p>
            <a:pPr algn="ctr">
              <a:lnSpc>
                <a:spcPts val="2600"/>
              </a:lnSpc>
            </a:pPr>
            <a:r>
              <a:rPr lang="pl-PL" sz="1400" dirty="0">
                <a:highlight>
                  <a:srgbClr val="FFFFFF"/>
                </a:highlight>
              </a:rPr>
              <a:t>Stan realizacji (podpisane umowy o dofinansowanie, wnioski o płatność) księgowanie wydatków</a:t>
            </a:r>
            <a:br>
              <a:rPr lang="pl-PL" sz="1400" dirty="0">
                <a:highlight>
                  <a:srgbClr val="FFFFFF"/>
                </a:highlight>
              </a:rPr>
            </a:br>
            <a:r>
              <a:rPr lang="pl-PL" sz="1400" dirty="0">
                <a:highlight>
                  <a:srgbClr val="FFFFFF"/>
                </a:highlight>
              </a:rPr>
              <a:t>oraz % wykorzystanej alokacji </a:t>
            </a:r>
            <a:r>
              <a:rPr lang="pl-PL" sz="1400" dirty="0" err="1">
                <a:highlight>
                  <a:srgbClr val="FFFFFF"/>
                </a:highlight>
              </a:rPr>
              <a:t>FEdKP</a:t>
            </a:r>
            <a:r>
              <a:rPr lang="pl-PL" sz="1400" dirty="0">
                <a:highlight>
                  <a:srgbClr val="FFFFFF"/>
                </a:highlight>
              </a:rPr>
              <a:t> 2021-2027 w podziale na priorytety (narastająco)</a:t>
            </a:r>
            <a:br>
              <a:rPr lang="pl-PL" sz="1400" dirty="0">
                <a:highlight>
                  <a:srgbClr val="FFFFFF"/>
                </a:highlight>
              </a:rPr>
            </a:br>
            <a:endParaRPr lang="pl-PL" sz="1400" dirty="0">
              <a:highlight>
                <a:srgbClr val="FFFFFF"/>
              </a:highlight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78CD53D-D696-3F1E-791C-4AFBFC086B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6738257"/>
            <a:ext cx="4462272" cy="148098"/>
          </a:xfrm>
        </p:spPr>
        <p:txBody>
          <a:bodyPr/>
          <a:lstStyle/>
          <a:p>
            <a:r>
              <a:rPr lang="pl-PL" sz="900" b="1" dirty="0">
                <a:solidFill>
                  <a:schemeClr val="tx1"/>
                </a:solidFill>
                <a:latin typeface="+mn-lt"/>
              </a:rPr>
              <a:t>źródło: CST2021/Departament Zarządzania Funduszami Europejskimi dla Kujaw i Pomorza</a:t>
            </a:r>
          </a:p>
          <a:p>
            <a:pPr algn="r"/>
            <a:endParaRPr lang="pl-PL" sz="1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65AA82D-D24C-FC72-45A7-CD566DE879A2}"/>
              </a:ext>
            </a:extLst>
          </p:cNvPr>
          <p:cNvSpPr txBox="1"/>
          <p:nvPr/>
        </p:nvSpPr>
        <p:spPr>
          <a:xfrm>
            <a:off x="10824754" y="6383381"/>
            <a:ext cx="3918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</a:t>
            </a:r>
          </a:p>
        </p:txBody>
      </p:sp>
      <p:graphicFrame>
        <p:nvGraphicFramePr>
          <p:cNvPr id="9" name="Obiekt 8">
            <a:extLst>
              <a:ext uri="{FF2B5EF4-FFF2-40B4-BE49-F238E27FC236}">
                <a16:creationId xmlns:a16="http://schemas.microsoft.com/office/drawing/2014/main" id="{E4959195-C2C5-0891-2A0A-374A1FE410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1395688"/>
              </p:ext>
            </p:extLst>
          </p:nvPr>
        </p:nvGraphicFramePr>
        <p:xfrm>
          <a:off x="108857" y="838200"/>
          <a:ext cx="12017872" cy="5776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744776" imgH="7420111" progId="Excel.Sheet.12">
                  <p:embed/>
                </p:oleObj>
              </mc:Choice>
              <mc:Fallback>
                <p:oleObj name="Worksheet" r:id="rId3" imgW="14744776" imgH="742011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857" y="838200"/>
                        <a:ext cx="12017872" cy="5776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3062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601046-A66B-B86E-21E3-7F2ACD9D8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326438"/>
            <a:ext cx="9852728" cy="825707"/>
          </a:xfrm>
        </p:spPr>
        <p:txBody>
          <a:bodyPr>
            <a:normAutofit/>
          </a:bodyPr>
          <a:lstStyle/>
          <a:p>
            <a:pPr algn="ctr"/>
            <a:r>
              <a:rPr lang="pl-PL" sz="1800" dirty="0">
                <a:highlight>
                  <a:srgbClr val="FFFFFF"/>
                </a:highlight>
              </a:rPr>
              <a:t>Realizacja Polityki Terytorialnej w </a:t>
            </a:r>
            <a:r>
              <a:rPr lang="pl-PL" sz="1800" dirty="0" err="1">
                <a:highlight>
                  <a:srgbClr val="FFFFFF"/>
                </a:highlight>
              </a:rPr>
              <a:t>FEdKP</a:t>
            </a:r>
            <a:r>
              <a:rPr lang="pl-PL" sz="1800" dirty="0">
                <a:highlight>
                  <a:srgbClr val="FFFFFF"/>
                </a:highlight>
              </a:rPr>
              <a:t> 2021-2027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F411102-D08E-F22C-E63F-408A020E3D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E54BC218-F91D-5A2F-4CD3-56FCB4D61E64}"/>
              </a:ext>
            </a:extLst>
          </p:cNvPr>
          <p:cNvSpPr txBox="1"/>
          <p:nvPr/>
        </p:nvSpPr>
        <p:spPr>
          <a:xfrm>
            <a:off x="178961" y="6612072"/>
            <a:ext cx="4999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/>
              <a:t>źródło: CST2021/Departament Zarządzania Funduszami Europejskimi dla Kujaw i Pomorza</a:t>
            </a:r>
          </a:p>
          <a:p>
            <a:endParaRPr lang="pl-PL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74EB5B2C-CAD7-15EF-FE56-21D960790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901534"/>
              </p:ext>
            </p:extLst>
          </p:nvPr>
        </p:nvGraphicFramePr>
        <p:xfrm>
          <a:off x="304800" y="5215378"/>
          <a:ext cx="7768047" cy="1396694"/>
        </p:xfrm>
        <a:graphic>
          <a:graphicData uri="http://schemas.openxmlformats.org/drawingml/2006/table">
            <a:tbl>
              <a:tblPr/>
              <a:tblGrid>
                <a:gridCol w="1312719">
                  <a:extLst>
                    <a:ext uri="{9D8B030D-6E8A-4147-A177-3AD203B41FA5}">
                      <a16:colId xmlns:a16="http://schemas.microsoft.com/office/drawing/2014/main" val="511034586"/>
                    </a:ext>
                  </a:extLst>
                </a:gridCol>
                <a:gridCol w="6455328">
                  <a:extLst>
                    <a:ext uri="{9D8B030D-6E8A-4147-A177-3AD203B41FA5}">
                      <a16:colId xmlns:a16="http://schemas.microsoft.com/office/drawing/2014/main" val="4140526483"/>
                    </a:ext>
                  </a:extLst>
                </a:gridCol>
              </a:tblGrid>
              <a:tr h="208754">
                <a:tc>
                  <a:txBody>
                    <a:bodyPr/>
                    <a:lstStyle/>
                    <a:p>
                      <a:pPr algn="l" fontAlgn="b"/>
                      <a:endParaRPr lang="pl-PL" sz="800" b="1" i="0" u="none" strike="noStrike"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6425" marR="6425" marT="64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działania w których realizowane są projekty dotyczące Polityki Terytorialnej </a:t>
                      </a:r>
                      <a:r>
                        <a:rPr lang="pl-PL" sz="800" b="1" i="0" u="sng" strike="noStrike" dirty="0" err="1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FEdKP</a:t>
                      </a:r>
                      <a:r>
                        <a:rPr lang="pl-PL" sz="800" b="1" i="0" u="sng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 2021-2027:</a:t>
                      </a:r>
                    </a:p>
                  </a:txBody>
                  <a:tcPr marL="6425" marR="6425" marT="64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2735599"/>
                  </a:ext>
                </a:extLst>
              </a:tr>
              <a:tr h="178932"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ZIT </a:t>
                      </a:r>
                      <a:r>
                        <a:rPr lang="pl-PL" sz="8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BydOF</a:t>
                      </a:r>
                      <a:r>
                        <a:rPr lang="pl-P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/</a:t>
                      </a:r>
                      <a:r>
                        <a:rPr lang="pl-PL" sz="8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ZITy</a:t>
                      </a:r>
                      <a:r>
                        <a:rPr lang="pl-P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 regionalne: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2.01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179619"/>
                  </a:ext>
                </a:extLst>
              </a:tr>
              <a:tr h="178932"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1" i="0" u="none" strike="noStrike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ZIT BydOF: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1.05, 2.02, 2.06, 2.10, 3.01, 5.01, 5.03, 5.06, 5.09, 6.01, 6.03, 6.05, 8.09, 8.12, 8.15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4604450"/>
                  </a:ext>
                </a:extLst>
              </a:tr>
              <a:tr h="170748"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1" i="0" u="none" strike="noStrike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ZITy regionalne: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1.06, 2.03, 2.07, 2.11, 3.02, 5.02, 5.04, 5.07, 5.10, 5.11, 6.02, 6.04, 6.06, 6.10, 8.10, 8.13, 8.16 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9377344"/>
                  </a:ext>
                </a:extLst>
              </a:tr>
              <a:tr h="231871"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OPPT: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1.08, 2.17, 2.18, 2.19, 2.20, 3.03, 5.12, 5.13, 5.14, 5.15, 5.16, 6.13, 6.14, 6.15, 6.16, 8.26, 8.27, 8.28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9144352"/>
                  </a:ext>
                </a:extLst>
              </a:tr>
              <a:tr h="165462"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1" i="0" u="none" strike="noStrike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RLKS: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7.01, 7.02, 7.03, 7.04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6638256"/>
                  </a:ext>
                </a:extLst>
              </a:tr>
              <a:tr h="261995"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PT (rewitalizacja i uzdrowiska):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</a:rPr>
                        <a:t>5.05, 5.08</a:t>
                      </a:r>
                    </a:p>
                  </a:txBody>
                  <a:tcPr marL="6425" marR="6425" marT="64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02199"/>
                  </a:ext>
                </a:extLst>
              </a:tr>
            </a:tbl>
          </a:graphicData>
        </a:graphic>
      </p:graphicFrame>
      <p:pic>
        <p:nvPicPr>
          <p:cNvPr id="8" name="Obraz 7">
            <a:extLst>
              <a:ext uri="{FF2B5EF4-FFF2-40B4-BE49-F238E27FC236}">
                <a16:creationId xmlns:a16="http://schemas.microsoft.com/office/drawing/2014/main" id="{8F702053-6EFD-E5F2-F5FB-EBBFE5EFB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2" y="772886"/>
            <a:ext cx="12012516" cy="444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417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BFE6E4-9A06-BDD3-7149-7FFD041FB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419" y="489731"/>
            <a:ext cx="9318749" cy="955022"/>
          </a:xfrm>
        </p:spPr>
        <p:txBody>
          <a:bodyPr>
            <a:normAutofit/>
          </a:bodyPr>
          <a:lstStyle/>
          <a:p>
            <a:pPr algn="ctr"/>
            <a:r>
              <a:rPr lang="pl-PL" sz="2000" dirty="0"/>
              <a:t>Kontraktacja w instrumentach </a:t>
            </a:r>
            <a:r>
              <a:rPr lang="pl-PL" sz="2400" dirty="0"/>
              <a:t>terytorialnych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C01C56A1-ECB0-6C48-FFD8-D800D12955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796" y="1306942"/>
            <a:ext cx="8565669" cy="5142973"/>
          </a:xfr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44C280C-CB5D-8042-AEE5-72759FDDB5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34209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F60712-5269-BC18-2EBE-67227AA0A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400" dirty="0"/>
              <a:t>Płatności w instrumentach terytorialnych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5086E4B4-A68A-FD54-5D8A-AEFC95D4D2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054" y="1403400"/>
            <a:ext cx="7961906" cy="5128162"/>
          </a:xfr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C2D4E94-D76F-0E36-A67F-589C37E3AB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90382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B7A850-3185-16E8-FC71-69F8B5585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636" y="429768"/>
            <a:ext cx="9852728" cy="51381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Księgowanie wydatków w ramach </a:t>
            </a:r>
            <a:r>
              <a:rPr lang="pl-PL" sz="2800" dirty="0" err="1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FEdKP</a:t>
            </a:r>
            <a:r>
              <a:rPr lang="pl-PL" sz="2800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 2021-2027 </a:t>
            </a:r>
            <a:br>
              <a:rPr lang="pl-PL" sz="2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pl-PL" dirty="0">
              <a:highlight>
                <a:srgbClr val="FFFF00"/>
              </a:highlight>
            </a:endParaRP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749B59F8-BAE4-A54C-9FCF-C9DB820690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2564133"/>
              </p:ext>
            </p:extLst>
          </p:nvPr>
        </p:nvGraphicFramePr>
        <p:xfrm>
          <a:off x="1792224" y="1014984"/>
          <a:ext cx="7927849" cy="4982121"/>
        </p:xfrm>
        <a:graphic>
          <a:graphicData uri="http://schemas.openxmlformats.org/drawingml/2006/table">
            <a:tbl>
              <a:tblPr/>
              <a:tblGrid>
                <a:gridCol w="2694340">
                  <a:extLst>
                    <a:ext uri="{9D8B030D-6E8A-4147-A177-3AD203B41FA5}">
                      <a16:colId xmlns:a16="http://schemas.microsoft.com/office/drawing/2014/main" val="1028748959"/>
                    </a:ext>
                  </a:extLst>
                </a:gridCol>
                <a:gridCol w="2694340">
                  <a:extLst>
                    <a:ext uri="{9D8B030D-6E8A-4147-A177-3AD203B41FA5}">
                      <a16:colId xmlns:a16="http://schemas.microsoft.com/office/drawing/2014/main" val="1863623561"/>
                    </a:ext>
                  </a:extLst>
                </a:gridCol>
                <a:gridCol w="867549">
                  <a:extLst>
                    <a:ext uri="{9D8B030D-6E8A-4147-A177-3AD203B41FA5}">
                      <a16:colId xmlns:a16="http://schemas.microsoft.com/office/drawing/2014/main" val="2973542946"/>
                    </a:ext>
                  </a:extLst>
                </a:gridCol>
                <a:gridCol w="846389">
                  <a:extLst>
                    <a:ext uri="{9D8B030D-6E8A-4147-A177-3AD203B41FA5}">
                      <a16:colId xmlns:a16="http://schemas.microsoft.com/office/drawing/2014/main" val="4002639106"/>
                    </a:ext>
                  </a:extLst>
                </a:gridCol>
                <a:gridCol w="825231">
                  <a:extLst>
                    <a:ext uri="{9D8B030D-6E8A-4147-A177-3AD203B41FA5}">
                      <a16:colId xmlns:a16="http://schemas.microsoft.com/office/drawing/2014/main" val="1665389326"/>
                    </a:ext>
                  </a:extLst>
                </a:gridCol>
              </a:tblGrid>
              <a:tr h="2397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1" u="none" strike="noStrike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Wkład UE w mln EURO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482922"/>
                  </a:ext>
                </a:extLst>
              </a:tr>
              <a:tr h="2397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EFS+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Razem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010765"/>
                  </a:ext>
                </a:extLst>
              </a:tr>
              <a:tr h="30824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Księgowanie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Certyfikacja/księgowanie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169,15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271,85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591399"/>
                  </a:ext>
                </a:extLst>
              </a:tr>
              <a:tr h="2283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3382128"/>
                  </a:ext>
                </a:extLst>
              </a:tr>
              <a:tr h="2283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3284730"/>
                  </a:ext>
                </a:extLst>
              </a:tr>
              <a:tr h="23974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Wartość programu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1 326,49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509,62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1 836,11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186711"/>
                  </a:ext>
                </a:extLst>
              </a:tr>
              <a:tr h="44980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wykonania programu (rzeczywiste)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12,75%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14,81%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8821675"/>
                  </a:ext>
                </a:extLst>
              </a:tr>
              <a:tr h="2283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0431077"/>
                  </a:ext>
                </a:extLst>
              </a:tr>
              <a:tr h="2283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7063727"/>
                  </a:ext>
                </a:extLst>
              </a:tr>
              <a:tr h="239745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Prognoza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Prognoza dla roku 2026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219,75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30048"/>
                  </a:ext>
                </a:extLst>
              </a:tr>
              <a:tr h="22832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programu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16,57%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8,88%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14,43%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348118"/>
                  </a:ext>
                </a:extLst>
              </a:tr>
              <a:tr h="2283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9770948"/>
                  </a:ext>
                </a:extLst>
              </a:tr>
              <a:tr h="2283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2949538"/>
                  </a:ext>
                </a:extLst>
              </a:tr>
              <a:tr h="239745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 n+3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n+3 narastająco na 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165,24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228,72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360611"/>
                  </a:ext>
                </a:extLst>
              </a:tr>
              <a:tr h="23974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programu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249029"/>
                  </a:ext>
                </a:extLst>
              </a:tr>
              <a:tr h="47948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wykonania n+3 narastająco na 2025 (rzeczywisty)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102,36%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161,79%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118,86%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220230"/>
                  </a:ext>
                </a:extLst>
              </a:tr>
              <a:tr h="2283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062208"/>
                  </a:ext>
                </a:extLst>
              </a:tr>
              <a:tr h="23974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 n+3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B4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n+3 narastająco na 2026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B4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378,24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B4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145,31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B4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523,55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B4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8956"/>
                  </a:ext>
                </a:extLst>
              </a:tr>
              <a:tr h="23974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programu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081162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F78963F7-49B3-F872-A0F7-CFB3A3C7A16B}"/>
              </a:ext>
            </a:extLst>
          </p:cNvPr>
          <p:cNvSpPr txBox="1"/>
          <p:nvPr/>
        </p:nvSpPr>
        <p:spPr>
          <a:xfrm>
            <a:off x="-620486" y="6515229"/>
            <a:ext cx="45654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000" b="1" dirty="0"/>
              <a:t>źródło: Wydział Certyfikacji Funduszy Europejskich dla Kujaw i Pomorza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B2AF9C1-0F1E-F809-9F30-76E7775C7D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09887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1B90607-12AE-91AE-33AD-E054E9607C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15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1D2274C-A707-424E-89CE-09C7885957F7}"/>
              </a:ext>
            </a:extLst>
          </p:cNvPr>
          <p:cNvSpPr txBox="1"/>
          <p:nvPr/>
        </p:nvSpPr>
        <p:spPr>
          <a:xfrm>
            <a:off x="1567544" y="870857"/>
            <a:ext cx="9453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tx2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Postęp w realizacji FEdKP 2021-2027 - % wykorzystanej alokacji Programu we wnioskach przekazanych do KE (księgowanie wydatków)</a:t>
            </a:r>
            <a:endParaRPr lang="pl-PL" sz="2000" dirty="0">
              <a:solidFill>
                <a:schemeClr val="tx2"/>
              </a:solidFill>
              <a:highlight>
                <a:srgbClr val="FFFFFF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28" name="Wykres 27">
            <a:extLst>
              <a:ext uri="{FF2B5EF4-FFF2-40B4-BE49-F238E27FC236}">
                <a16:creationId xmlns:a16="http://schemas.microsoft.com/office/drawing/2014/main" id="{1FEB0DD0-58BA-00D5-CEBF-B5ACF71CBB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1177638"/>
              </p:ext>
            </p:extLst>
          </p:nvPr>
        </p:nvGraphicFramePr>
        <p:xfrm>
          <a:off x="3479074" y="2100951"/>
          <a:ext cx="5377543" cy="398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44BA05E9-F203-6071-4F3E-D19580B9A597}"/>
              </a:ext>
            </a:extLst>
          </p:cNvPr>
          <p:cNvCxnSpPr/>
          <p:nvPr/>
        </p:nvCxnSpPr>
        <p:spPr>
          <a:xfrm>
            <a:off x="4136571" y="3257006"/>
            <a:ext cx="4632960" cy="0"/>
          </a:xfrm>
          <a:prstGeom prst="line">
            <a:avLst/>
          </a:prstGeom>
          <a:ln>
            <a:solidFill>
              <a:srgbClr val="33CC33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DC6C979-89F1-1E8A-1352-F0B0E06F9592}"/>
              </a:ext>
            </a:extLst>
          </p:cNvPr>
          <p:cNvSpPr txBox="1"/>
          <p:nvPr/>
        </p:nvSpPr>
        <p:spPr>
          <a:xfrm>
            <a:off x="7130143" y="2887674"/>
            <a:ext cx="2383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33CC33"/>
                </a:solidFill>
              </a:rPr>
              <a:t>n+3 dla 2025r. 12,46 %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D660614-3224-D007-4AFB-52429B864F08}"/>
              </a:ext>
            </a:extLst>
          </p:cNvPr>
          <p:cNvSpPr txBox="1"/>
          <p:nvPr/>
        </p:nvSpPr>
        <p:spPr>
          <a:xfrm>
            <a:off x="-88565" y="6449915"/>
            <a:ext cx="13476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000" b="1" dirty="0"/>
              <a:t>źródło: CST2021</a:t>
            </a:r>
          </a:p>
        </p:txBody>
      </p:sp>
    </p:spTree>
    <p:extLst>
      <p:ext uri="{BB962C8B-B14F-4D97-AF65-F5344CB8AC3E}">
        <p14:creationId xmlns:p14="http://schemas.microsoft.com/office/powerpoint/2010/main" val="3420381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883517A-B86E-DE65-9DC1-9CFA25DB90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16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C903A4D-469A-CE18-70C5-5E95ADBACF8A}"/>
              </a:ext>
            </a:extLst>
          </p:cNvPr>
          <p:cNvSpPr txBox="1"/>
          <p:nvPr/>
        </p:nvSpPr>
        <p:spPr>
          <a:xfrm>
            <a:off x="162605" y="393192"/>
            <a:ext cx="11942064" cy="7419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R="0" lvl="0" indent="0" algn="ctr" defTabSz="914406" fontAlgn="auto">
              <a:lnSpc>
                <a:spcPts val="326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pl-PL" sz="2000" dirty="0">
                <a:solidFill>
                  <a:schemeClr val="accent1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Realizacja Funduszy Europejskich dla województw na lata 2021-2027 </a:t>
            </a:r>
            <a:br>
              <a:rPr lang="pl-PL" sz="200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pl-PL" sz="2000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6B1EFB5-DCDF-92D7-0184-BF281E6577BD}"/>
              </a:ext>
            </a:extLst>
          </p:cNvPr>
          <p:cNvSpPr txBox="1"/>
          <p:nvPr/>
        </p:nvSpPr>
        <p:spPr>
          <a:xfrm>
            <a:off x="87331" y="6368268"/>
            <a:ext cx="11424965" cy="4897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pl-PL"/>
            </a:defPPr>
            <a:lvl1pPr marR="0" lvl="0" indent="0" algn="ctr" defTabSz="914406" fontAlgn="auto">
              <a:lnSpc>
                <a:spcPts val="326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algn="l"/>
            <a:r>
              <a:rPr lang="pl-PL" sz="1000" dirty="0">
                <a:latin typeface="+mn-lt"/>
              </a:rPr>
              <a:t>źródło: CST2021, Departament Zarządzania Funduszami Europejskimi dla Kujaw i Pomorza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125AF04-4F41-4C55-FEE1-8130EAA9B8EA}"/>
              </a:ext>
            </a:extLst>
          </p:cNvPr>
          <p:cNvSpPr txBox="1"/>
          <p:nvPr/>
        </p:nvSpPr>
        <p:spPr>
          <a:xfrm>
            <a:off x="290512" y="6041830"/>
            <a:ext cx="86802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/>
              <a:t>*region lepiej rozwinięty (dotyczy warszawskiego stołecznego i mazowieckiego regionalnego łącznie)</a:t>
            </a:r>
          </a:p>
          <a:p>
            <a:r>
              <a:rPr lang="pl-PL" sz="1000" b="1" dirty="0"/>
              <a:t>**region przejściowy</a:t>
            </a:r>
          </a:p>
          <a:p>
            <a:r>
              <a:rPr lang="pl-PL" sz="1000" b="1" dirty="0"/>
              <a:t> region słabiej rozwinięty (pozostałe)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3AAE8CE-6567-C6F0-92FD-385DEC0C7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05" y="885555"/>
            <a:ext cx="11942064" cy="508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538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B9CE745-7EA8-427B-FA67-B66593D8B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660" y="3577429"/>
            <a:ext cx="9031400" cy="1004864"/>
          </a:xfrm>
        </p:spPr>
        <p:txBody>
          <a:bodyPr/>
          <a:lstStyle/>
          <a:p>
            <a:pPr algn="ctr"/>
            <a:r>
              <a:rPr lang="pl-PL" dirty="0"/>
              <a:t>DZIĘKUJĘ ZA UWAGĘ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1612A4-701F-CE3B-507D-11EB514071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60" y="5779283"/>
            <a:ext cx="11608168" cy="107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66126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16240</TotalTime>
  <Words>722</Words>
  <Application>Microsoft Office PowerPoint</Application>
  <PresentationFormat>Panoramiczny</PresentationFormat>
  <Paragraphs>184</Paragraphs>
  <Slides>17</Slides>
  <Notes>2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4" baseType="lpstr">
      <vt:lpstr>Arial</vt:lpstr>
      <vt:lpstr>Bookman Old Style</vt:lpstr>
      <vt:lpstr>Calibri</vt:lpstr>
      <vt:lpstr>Lato</vt:lpstr>
      <vt:lpstr>Open Sans</vt:lpstr>
      <vt:lpstr>1_Motyw pakietu Office</vt:lpstr>
      <vt:lpstr>Worksheet</vt:lpstr>
      <vt:lpstr>FUNDUSZE EUROPEJSKIE dla KUJAW I POMORZA  2021-2027         </vt:lpstr>
      <vt:lpstr>  Alokacja dla Programu</vt:lpstr>
      <vt:lpstr>Alokacja w podziale na priorytety</vt:lpstr>
      <vt:lpstr>Kontraktacja w zakresie EFRR i EFS +   </vt:lpstr>
      <vt:lpstr>Kontraktacja w FEdKP w podziale na IZ/IP- wartość dofinansowania</vt:lpstr>
      <vt:lpstr>Kontraktacja w FEdKP w podziale na IZ/IP - ilość umów</vt:lpstr>
      <vt:lpstr>Prezentacja programu PowerPoint</vt:lpstr>
      <vt:lpstr>Zatwierdzone wnioski o płatność  w FEdKP w podziale na EFRR i EFS+</vt:lpstr>
      <vt:lpstr>Zatwierdzone wnioski o płatność w FEdKP w podziale na IZ/IP</vt:lpstr>
      <vt:lpstr>Stan realizacji (podpisane umowy o dofinansowanie, wnioski o płatność) księgowanie wydatków oraz % wykorzystanej alokacji FEdKP 2021-2027 w podziale na priorytety (narastająco) </vt:lpstr>
      <vt:lpstr>Realizacja Polityki Terytorialnej w FEdKP 2021-2027</vt:lpstr>
      <vt:lpstr>Kontraktacja w instrumentach terytorialnych</vt:lpstr>
      <vt:lpstr>Płatności w instrumentach terytorialnych</vt:lpstr>
      <vt:lpstr>Księgowanie wydatków w ramach FEdKP 2021-2027  </vt:lpstr>
      <vt:lpstr>Prezentacja programu PowerPoint</vt:lpstr>
      <vt:lpstr>Prezentacja programu PowerPoint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Priorytet 2</dc:title>
  <dc:creator>Eliza Kaczmarek</dc:creator>
  <cp:lastModifiedBy>Joanna Zimoląg</cp:lastModifiedBy>
  <cp:revision>681</cp:revision>
  <cp:lastPrinted>2025-11-26T07:02:56Z</cp:lastPrinted>
  <dcterms:created xsi:type="dcterms:W3CDTF">2023-01-03T09:56:09Z</dcterms:created>
  <dcterms:modified xsi:type="dcterms:W3CDTF">2026-01-22T06:21:00Z</dcterms:modified>
</cp:coreProperties>
</file>