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</p:sldMasterIdLst>
  <p:notesMasterIdLst>
    <p:notesMasterId r:id="rId16"/>
  </p:notesMasterIdLst>
  <p:sldIdLst>
    <p:sldId id="277" r:id="rId6"/>
    <p:sldId id="2767" r:id="rId7"/>
    <p:sldId id="2761" r:id="rId8"/>
    <p:sldId id="2762" r:id="rId9"/>
    <p:sldId id="2763" r:id="rId10"/>
    <p:sldId id="2764" r:id="rId11"/>
    <p:sldId id="2765" r:id="rId12"/>
    <p:sldId id="2766" r:id="rId13"/>
    <p:sldId id="2768" r:id="rId14"/>
    <p:sldId id="2724" r:id="rId15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234A0A-51E2-E70E-23C6-AE4C92F728B2}" name="Justyna Adamczewska-Kolesinska" initials="JAK" userId="S-1-5-21-381007648-3978025529-1695303617-1322" providerId="AD"/>
  <p188:author id="{00E03D3E-E5B8-D56F-46C9-56F87288252F}" name="Anna Głuszek" initials="AG" userId="28c6fadd772e9a04" providerId="Windows Live"/>
  <p188:author id="{6E2CAA82-4CB9-9585-8CF8-3461474D0A8D}" name="Przemysław Dąbrowski" initials="PD" userId="S-1-5-21-381007648-3978025529-1695303617-1226" providerId="AD"/>
  <p188:author id="{3FEC0EC9-D541-A0DC-285D-324F4B6F9F70}" name="Aneta Pawlas" initials="AP" userId="S-1-5-21-2619306676-2800222060-3362172700-37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kubiszewska" initials="AS" lastIdx="1" clrIdx="0">
    <p:extLst>
      <p:ext uri="{19B8F6BF-5375-455C-9EA6-DF929625EA0E}">
        <p15:presenceInfo xmlns:p15="http://schemas.microsoft.com/office/powerpoint/2012/main" userId="S-1-5-21-2619306676-2800222060-3362172700-11654" providerId="AD"/>
      </p:ext>
    </p:extLst>
  </p:cmAuthor>
  <p:cmAuthor id="2" name="Anna Głuszek" initials="AG" lastIdx="5" clrIdx="1">
    <p:extLst>
      <p:ext uri="{19B8F6BF-5375-455C-9EA6-DF929625EA0E}">
        <p15:presenceInfo xmlns:p15="http://schemas.microsoft.com/office/powerpoint/2012/main" userId="28c6fadd772e9a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FF"/>
    <a:srgbClr val="FF6600"/>
    <a:srgbClr val="298CD1"/>
    <a:srgbClr val="00FFFF"/>
    <a:srgbClr val="9999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 ciemny 1 — Ak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91CC-87A4-4F60-A1FE-4E0B037A4ED7}" type="datetimeFigureOut">
              <a:rPr lang="pl-PL" smtClean="0"/>
              <a:t>15.06.2026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C507C-8A59-4616-9AEF-C16FCD2E37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2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8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544" y="1959429"/>
            <a:ext cx="9144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aspernatur</a:t>
            </a:r>
            <a:r>
              <a:rPr lang="pl-PL" dirty="0"/>
              <a:t> </a:t>
            </a:r>
            <a:r>
              <a:rPr lang="pl-PL" dirty="0" err="1"/>
              <a:t>quaim</a:t>
            </a:r>
            <a:r>
              <a:rPr lang="pl-PL" dirty="0"/>
              <a:t> </a:t>
            </a:r>
          </a:p>
          <a:p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od minima </a:t>
            </a:r>
            <a:r>
              <a:rPr lang="pl-PL" dirty="0" err="1"/>
              <a:t>veniam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 hasCustomPrompt="1"/>
          </p:nvPr>
        </p:nvSpPr>
        <p:spPr>
          <a:xfrm>
            <a:off x="732368" y="581821"/>
            <a:ext cx="3534499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Miejsce, 12 miesiąc 2017r.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3" y="5328309"/>
            <a:ext cx="9801615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Anna Kowalska  | Departament Rozwoju Regionalnego </a:t>
            </a: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866663" y="6529385"/>
            <a:ext cx="300469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736603" y="6561135"/>
            <a:ext cx="9801615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4415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lko tytuł_biał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Zasada 60/90 zakłada, że z obszaru całego województwa przynajmniej jedna ze stolic powinna być osiągalna w transporcie publicznym w 90 minut, przy czym czas jazdy z siedzib powiatów nie powinien przekroczyć 60 min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Trójkąt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2" name="Trójkąt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7" name="Tytuł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3479593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15.06.2026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15.06.2026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76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15.06.2026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2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747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8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787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714552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795549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57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544" y="1959429"/>
            <a:ext cx="9144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aspernatur</a:t>
            </a:r>
            <a:r>
              <a:rPr lang="pl-PL" dirty="0"/>
              <a:t> </a:t>
            </a:r>
            <a:r>
              <a:rPr lang="pl-PL" dirty="0" err="1"/>
              <a:t>quaim</a:t>
            </a:r>
            <a:r>
              <a:rPr lang="pl-PL" dirty="0"/>
              <a:t> </a:t>
            </a:r>
          </a:p>
          <a:p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od minima </a:t>
            </a:r>
            <a:r>
              <a:rPr lang="pl-PL" dirty="0" err="1"/>
              <a:t>veniam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 hasCustomPrompt="1"/>
          </p:nvPr>
        </p:nvSpPr>
        <p:spPr>
          <a:xfrm>
            <a:off x="732368" y="581821"/>
            <a:ext cx="3534499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Miejsce, 12 miesiąc 2017r.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3" y="5328309"/>
            <a:ext cx="9801615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Anna Kowalska  | Departament Rozwoju Regionalnego </a:t>
            </a: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866663" y="6529385"/>
            <a:ext cx="300469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736603" y="6561135"/>
            <a:ext cx="9801615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803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lko tytuł_biał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BCACD-2E13-4F23-B755-7850EECF1BBF}" type="datetime1">
              <a:rPr lang="pl-PL" noProof="0" smtClean="0"/>
              <a:t>15.06.2026</a:t>
            </a:fld>
            <a:endParaRPr lang="pl-PL" noProof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Trójkąt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2" name="Trójkąt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7" name="Tytuł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324069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03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86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317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540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6636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26738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226641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</p:sldLayoutIdLst>
  <p:hf hdr="0" dt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5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6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123137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 ftr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5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6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CFA21B-1FE3-60DD-8D42-78DB8BAA4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345" y="2803265"/>
            <a:ext cx="9031400" cy="1525543"/>
          </a:xfrm>
        </p:spPr>
        <p:txBody>
          <a:bodyPr>
            <a:noAutofit/>
          </a:bodyPr>
          <a:lstStyle/>
          <a:p>
            <a:pPr algn="ctr"/>
            <a:br>
              <a:rPr lang="pl-PL" sz="2000" dirty="0"/>
            </a:br>
            <a:r>
              <a:rPr lang="pl-PL" sz="2000" dirty="0"/>
              <a:t>Prezentacja na Komitet Monitorujący </a:t>
            </a:r>
            <a:r>
              <a:rPr lang="pl-PL" sz="2000" dirty="0" err="1"/>
              <a:t>FEdKP</a:t>
            </a:r>
            <a:r>
              <a:rPr lang="pl-PL" sz="2000" dirty="0"/>
              <a:t> -</a:t>
            </a:r>
            <a:br>
              <a:rPr lang="pl-PL" sz="2000" dirty="0"/>
            </a:br>
            <a:r>
              <a:rPr lang="pl-PL" sz="2000" dirty="0"/>
              <a:t>projekt niekonkurencyjny</a:t>
            </a:r>
            <a:br>
              <a:rPr lang="pl-PL" sz="2000" dirty="0"/>
            </a:br>
            <a:br>
              <a:rPr lang="pl-PL" sz="1800" dirty="0"/>
            </a:br>
            <a:endParaRPr lang="pl-PL" sz="1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C911991-D2D8-5366-5066-89BCC3068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0345" y="5162309"/>
            <a:ext cx="9031311" cy="474562"/>
          </a:xfrm>
        </p:spPr>
        <p:txBody>
          <a:bodyPr>
            <a:normAutofit/>
          </a:bodyPr>
          <a:lstStyle/>
          <a:p>
            <a:pPr algn="ctr"/>
            <a:r>
              <a:rPr lang="pl-PL" sz="1400" b="0" dirty="0">
                <a:solidFill>
                  <a:schemeClr val="tx1"/>
                </a:solidFill>
              </a:rPr>
              <a:t>Toruń, czerwiec 2026 r.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A859FB-B83E-771A-7305-CC49A5EB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130302" cy="31671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27.04.2026 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76B941-391F-DE16-4A58-FABF27705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6" y="5781746"/>
            <a:ext cx="11608168" cy="10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57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440E67-8C7F-8BFC-8924-C6A693DD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44" y="1895475"/>
            <a:ext cx="9852728" cy="2771775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tx2"/>
                </a:solidFill>
              </a:rPr>
              <a:t>Dziękuję za uwagę </a:t>
            </a:r>
            <a:br>
              <a:rPr lang="pl-PL" sz="2800" b="1" dirty="0">
                <a:solidFill>
                  <a:schemeClr val="tx2"/>
                </a:solidFill>
              </a:rPr>
            </a:br>
            <a:br>
              <a:rPr lang="pl-PL" sz="2800" dirty="0"/>
            </a:br>
            <a:br>
              <a:rPr lang="pl-PL" sz="2800" b="1" dirty="0">
                <a:solidFill>
                  <a:schemeClr val="tx2"/>
                </a:solidFill>
              </a:rPr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CD10BE-2F12-E128-B5DA-8043871A91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047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FAFB7-CC43-56C7-794C-9A3DE24A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361956-7FFD-4C5D-8889-7391B3AD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496" y="1444886"/>
            <a:ext cx="9852729" cy="45338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pl-PL" dirty="0"/>
          </a:p>
          <a:p>
            <a:pPr marL="342900" indent="-342900">
              <a:buAutoNum type="arabicParenR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4CA68A-5586-2B97-2DCE-D82534D319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A9F2F1F-8A2E-4755-AD7D-4E0F15B7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06" y="0"/>
            <a:ext cx="5802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F1A33-5FD8-A584-A1E2-861ABF0F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3E6D48-1493-76F4-CAEA-8339C35E8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496" y="1444886"/>
            <a:ext cx="9852729" cy="45338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pl-PL" dirty="0"/>
          </a:p>
          <a:p>
            <a:pPr marL="342900" indent="-342900">
              <a:buAutoNum type="arabicParenR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5A8D27-14EF-8C5F-E6FF-7AD54B9E6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245C396-2920-BEEB-0441-42F905903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864101"/>
              </p:ext>
            </p:extLst>
          </p:nvPr>
        </p:nvGraphicFramePr>
        <p:xfrm>
          <a:off x="516468" y="326440"/>
          <a:ext cx="11531599" cy="605024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175013">
                  <a:extLst>
                    <a:ext uri="{9D8B030D-6E8A-4147-A177-3AD203B41FA5}">
                      <a16:colId xmlns:a16="http://schemas.microsoft.com/office/drawing/2014/main" val="1045349426"/>
                    </a:ext>
                  </a:extLst>
                </a:gridCol>
                <a:gridCol w="3386152">
                  <a:extLst>
                    <a:ext uri="{9D8B030D-6E8A-4147-A177-3AD203B41FA5}">
                      <a16:colId xmlns:a16="http://schemas.microsoft.com/office/drawing/2014/main" val="1170075947"/>
                    </a:ext>
                  </a:extLst>
                </a:gridCol>
                <a:gridCol w="2106448">
                  <a:extLst>
                    <a:ext uri="{9D8B030D-6E8A-4147-A177-3AD203B41FA5}">
                      <a16:colId xmlns:a16="http://schemas.microsoft.com/office/drawing/2014/main" val="1120412487"/>
                    </a:ext>
                  </a:extLst>
                </a:gridCol>
                <a:gridCol w="3863986">
                  <a:extLst>
                    <a:ext uri="{9D8B030D-6E8A-4147-A177-3AD203B41FA5}">
                      <a16:colId xmlns:a16="http://schemas.microsoft.com/office/drawing/2014/main" val="2516296914"/>
                    </a:ext>
                  </a:extLst>
                </a:gridCol>
              </a:tblGrid>
              <a:tr h="681813">
                <a:tc gridSpan="4"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latin typeface="+mn-lt"/>
                        </a:rPr>
                        <a:t>Tytuł projektu: Modernizacja dróg wojewódzkich w zakresie wyeliminowania miejsc niebezpiecznych – poprawa bezpieczeństwa ruchu drogowego – część V:  Wielowieś/Rybitwy (DW 251 /DP 2548C), Dziennice (DW 252 z DP 2569C / DP2541C), Mełno (DW 533 / DW 538)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50622"/>
                  </a:ext>
                </a:extLst>
              </a:tr>
              <a:tr h="431657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Beneficjent: </a:t>
                      </a:r>
                      <a:endParaRPr lang="pl-PL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Województwo Kujawsko-Pomorskie (Zarząd Dróg Wojewódzkich w Bydgoszczy)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51495"/>
                  </a:ext>
                </a:extLst>
              </a:tr>
              <a:tr h="423812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Okres realizacji projektu:</a:t>
                      </a:r>
                      <a:endParaRPr lang="pl-PL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Od 09.2026 do 12.2027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b="1" dirty="0">
                          <a:solidFill>
                            <a:schemeClr val="tx1"/>
                          </a:solidFill>
                        </a:rPr>
                        <a:t>Termin naboru: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02.07.2026 - 11.08.2026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25032"/>
                  </a:ext>
                </a:extLst>
              </a:tr>
              <a:tr h="775485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latin typeface="+mn-lt"/>
                        </a:rPr>
                        <a:t>Szacowana wartość projektu i</a:t>
                      </a: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latin typeface="+mn-lt"/>
                        </a:rPr>
                        <a:t>kwota dotacji:</a:t>
                      </a:r>
                      <a:endParaRPr lang="pl-PL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Wartość projektu: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22 228 367,26 zł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Dofinansowanie UE EFRR (85%): </a:t>
                      </a:r>
                      <a:r>
                        <a:rPr lang="pl-PL" sz="1500" b="1" strike="noStrik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18 894 112,17 zł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52272"/>
                  </a:ext>
                </a:extLst>
              </a:tr>
              <a:tr h="1113707">
                <a:tc>
                  <a:txBody>
                    <a:bodyPr/>
                    <a:lstStyle/>
                    <a:p>
                      <a:r>
                        <a:rPr lang="pl-PL" sz="1500" b="1" dirty="0">
                          <a:solidFill>
                            <a:schemeClr val="tx1"/>
                          </a:solidFill>
                          <a:latin typeface="+mn-lt"/>
                        </a:rPr>
                        <a:t>Uzasadnienie wyboru projektu w sposób niekonkurencyjny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 wpisany na Listę projektów planowanych do realizacji do 2030 „Regionalnego planu transportowego WK-P na lata 2021-2027” (Załącznik nr 1 do uchwały Nr 25/1265/24 Zarządu WK-P z dnia 6.11.2024 r.) –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pozycja 14, 17 i 29.</a:t>
                      </a:r>
                      <a:endParaRPr lang="pl-PL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 realizuje kierunek SRW do 2030 - 4519 Poprawa bezpieczeństwa transportu poprzez działania w sferze infrastruktury.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515155"/>
                  </a:ext>
                </a:extLst>
              </a:tr>
              <a:tr h="2565286">
                <a:tc>
                  <a:txBody>
                    <a:bodyPr/>
                    <a:lstStyle/>
                    <a:p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Wskaźniki realizacji celów projektu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Wskaźniki produktu: 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latin typeface="+mn-lt"/>
                        </a:rPr>
                        <a:t>Liczba inwestycji w tzw. punktach niebezpiecznych – </a:t>
                      </a:r>
                      <a:r>
                        <a:rPr lang="pl-PL" sz="1500" b="1" dirty="0">
                          <a:latin typeface="+mn-lt"/>
                        </a:rPr>
                        <a:t>3 szt.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latin typeface="+mn-lt"/>
                        </a:rPr>
                        <a:t>Liczba obiektów dostosowanych do potrzeb osób z niepełnosprawnościami (EFRR/FST/FS) - </a:t>
                      </a:r>
                      <a:r>
                        <a:rPr lang="pl-PL" sz="1500" b="1" dirty="0">
                          <a:latin typeface="+mn-lt"/>
                        </a:rPr>
                        <a:t>3 szt.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endParaRPr lang="pl-PL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Wskaźniki rezultatu: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Liczba zdarzeń drogowych:</a:t>
                      </a:r>
                    </a:p>
                    <a:p>
                      <a:pPr marL="630238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wartość bazowa (suma zdarzeń drogowych z okresu 3 lat poprzedzających rok rozpoczęcia projektu) –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 szt.</a:t>
                      </a:r>
                    </a:p>
                    <a:p>
                      <a:pPr marL="630238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wartość docelowa (suma zdarzeń drogowych z okresu 3 lat od zakończenia projektu) –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 szt.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295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5E210-2626-B703-665A-02647F795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5B0497-F5E6-1780-E4D6-7B2098E5E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496" y="1444886"/>
            <a:ext cx="9852729" cy="45338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pl-PL" dirty="0"/>
          </a:p>
          <a:p>
            <a:pPr marL="342900" indent="-342900">
              <a:buAutoNum type="arabicParenR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A037DA-0DCA-005A-D655-09B9BD4BC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40A0630-2BF5-53DD-D710-E88F81874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295868"/>
              </p:ext>
            </p:extLst>
          </p:nvPr>
        </p:nvGraphicFramePr>
        <p:xfrm>
          <a:off x="516468" y="326439"/>
          <a:ext cx="11531599" cy="4910593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175013">
                  <a:extLst>
                    <a:ext uri="{9D8B030D-6E8A-4147-A177-3AD203B41FA5}">
                      <a16:colId xmlns:a16="http://schemas.microsoft.com/office/drawing/2014/main" val="1045349426"/>
                    </a:ext>
                  </a:extLst>
                </a:gridCol>
                <a:gridCol w="9356586">
                  <a:extLst>
                    <a:ext uri="{9D8B030D-6E8A-4147-A177-3AD203B41FA5}">
                      <a16:colId xmlns:a16="http://schemas.microsoft.com/office/drawing/2014/main" val="1170075947"/>
                    </a:ext>
                  </a:extLst>
                </a:gridCol>
              </a:tblGrid>
              <a:tr h="722641">
                <a:tc gridSpan="2"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Tytuł projektu: Modernizacja dróg wojewódzkich w zakresie wyeliminowania miejsc niebezpiecznych – poprawa bezpieczeństwa ruchu drogowego – część V: Wielowieś/Rybitwy (DW 251 /DP 2548C), Dziennice (DW 252 z DP 2569C / DP2541C), Mełno (DW 533 / DW 538)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50622"/>
                  </a:ext>
                </a:extLst>
              </a:tr>
              <a:tr h="2379921">
                <a:tc>
                  <a:txBody>
                    <a:bodyPr/>
                    <a:lstStyle/>
                    <a:p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</a:rPr>
                        <a:t>Liczba zdarzeń drogowych w danym miejscu przed i po realizacji inwestycji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Liczba zdarzeń drogowych z okresu 3 lat poprzedzających rok rozpoczęcia projektu (2023-2025): 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Wielowieś/Rybitwy –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szt., 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Dziennice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18 szt</a:t>
                      </a: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Mełno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9 szt</a:t>
                      </a: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 </a:t>
                      </a:r>
                      <a:r>
                        <a:rPr lang="pl-PL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 szt.</a:t>
                      </a: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Założono zmniejszenie zdarzeń drogowych o 30% w odniesieniu do wartości bazowej. W związku z koniecznością podania wartości zdarzeń w jednostkach całkowitych przeprowadzono odpowiednie zaokrąglenie: 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82563" algn="l"/>
                        </a:tabLst>
                        <a:defRPr/>
                      </a:pPr>
                      <a:r>
                        <a:rPr lang="pl-PL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Wielowieś/Rybitwy (15 szt.)  spadek o 30% do wartości 10,5 – zaokrąglone do 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szt.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82563" algn="l"/>
                        </a:tabLst>
                        <a:defRPr/>
                      </a:pPr>
                      <a:r>
                        <a:rPr lang="pl-PL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Dziennice (18 szt.) spadek o 30% do wartości 12,6 – zaokrąglone do 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szt.</a:t>
                      </a:r>
                    </a:p>
                    <a:p>
                      <a:pPr marL="285750" marR="0" lvl="0" indent="-28575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82563" algn="l"/>
                        </a:tabLst>
                        <a:defRPr/>
                      </a:pPr>
                      <a:r>
                        <a:rPr lang="pl-PL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Mełno (9 szt.) spadek o 30% do wartości 6,3 – zaokrąglone do 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szt.</a:t>
                      </a: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Razem 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szt. </a:t>
                      </a: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5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Według zapisów RPT WK-P na lata 2021 – 2027 (załącznik do uchwały nr 25/1265/24 Zarządu WK-P z dnia 6 listopada 2024r.) ww. miejsca niebezpieczne identyfikowały następującą liczbę zdarzeń drogowych (wypadków / kolizji) w latach 2018-2022: </a:t>
                      </a:r>
                      <a:r>
                        <a:rPr lang="pl-PL" sz="1500" dirty="0">
                          <a:solidFill>
                            <a:schemeClr val="tx1"/>
                          </a:solidFill>
                        </a:rPr>
                        <a:t>Wielowieś/Rybitwy – </a:t>
                      </a:r>
                      <a:r>
                        <a:rPr lang="pl-PL" sz="1500" b="1" dirty="0">
                          <a:solidFill>
                            <a:schemeClr val="tx1"/>
                          </a:solidFill>
                        </a:rPr>
                        <a:t>28 szt., </a:t>
                      </a:r>
                      <a:r>
                        <a:rPr lang="pl-PL" sz="1500" dirty="0">
                          <a:solidFill>
                            <a:schemeClr val="tx1"/>
                          </a:solidFill>
                        </a:rPr>
                        <a:t>Dziennice – </a:t>
                      </a:r>
                      <a:r>
                        <a:rPr lang="pl-PL" sz="1500" b="1" dirty="0">
                          <a:solidFill>
                            <a:schemeClr val="tx1"/>
                          </a:solidFill>
                        </a:rPr>
                        <a:t>23 szt.</a:t>
                      </a:r>
                      <a:r>
                        <a:rPr lang="pl-PL" sz="1500" dirty="0">
                          <a:solidFill>
                            <a:schemeClr val="tx1"/>
                          </a:solidFill>
                        </a:rPr>
                        <a:t>, Mełno – </a:t>
                      </a:r>
                      <a:r>
                        <a:rPr lang="pl-PL" sz="1500" b="1" dirty="0">
                          <a:solidFill>
                            <a:schemeClr val="tx1"/>
                          </a:solidFill>
                        </a:rPr>
                        <a:t>14 szt.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95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19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A1517C-4D85-D67D-3401-32ED0CC7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2EAC612-40F4-9C27-191C-B86BB2AFD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306D17AA-C1CD-F1D3-1D98-DB7183B4126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962876"/>
              </p:ext>
            </p:extLst>
          </p:nvPr>
        </p:nvGraphicFramePr>
        <p:xfrm>
          <a:off x="-309966" y="107837"/>
          <a:ext cx="12501966" cy="6260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5107773" imgH="8019880" progId="Acrobat.Document.DC">
                  <p:embed/>
                </p:oleObj>
              </mc:Choice>
              <mc:Fallback>
                <p:oleObj name="Acrobat Document" r:id="rId2" imgW="25107773" imgH="80198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09966" y="107837"/>
                        <a:ext cx="12501966" cy="6260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88BFF257-B404-E216-9299-19874FF66563}"/>
              </a:ext>
            </a:extLst>
          </p:cNvPr>
          <p:cNvSpPr txBox="1"/>
          <p:nvPr/>
        </p:nvSpPr>
        <p:spPr>
          <a:xfrm>
            <a:off x="3016359" y="6346896"/>
            <a:ext cx="411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solidFill>
                  <a:schemeClr val="tx1"/>
                </a:solidFill>
                <a:latin typeface="+mn-lt"/>
              </a:rPr>
              <a:t>Wielowieś/Rybitwy (DW 251 /DP 2548C)</a:t>
            </a:r>
          </a:p>
        </p:txBody>
      </p:sp>
    </p:spTree>
    <p:extLst>
      <p:ext uri="{BB962C8B-B14F-4D97-AF65-F5344CB8AC3E}">
        <p14:creationId xmlns:p14="http://schemas.microsoft.com/office/powerpoint/2010/main" val="125574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2A8C58-8D95-CDFA-B9D6-58DA9F89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1C6F6F5-1D5B-0BF7-731F-79E186402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8FDE054B-BBF2-318D-2676-8B98E6B0B48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75768"/>
              </p:ext>
            </p:extLst>
          </p:nvPr>
        </p:nvGraphicFramePr>
        <p:xfrm>
          <a:off x="-1" y="189782"/>
          <a:ext cx="12111487" cy="620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2937361" imgH="16040066" progId="Acrobat.Document.DC">
                  <p:embed/>
                </p:oleObj>
              </mc:Choice>
              <mc:Fallback>
                <p:oleObj name="Acrobat Document" r:id="rId2" imgW="32937361" imgH="1604006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189782"/>
                        <a:ext cx="12111487" cy="6206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ACDF10A5-2684-0746-5702-617454C26ADC}"/>
              </a:ext>
            </a:extLst>
          </p:cNvPr>
          <p:cNvSpPr txBox="1"/>
          <p:nvPr/>
        </p:nvSpPr>
        <p:spPr>
          <a:xfrm>
            <a:off x="3048429" y="6267489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1"/>
                </a:solidFill>
                <a:latin typeface="+mn-lt"/>
              </a:rPr>
              <a:t>Dziennice (DW 252 z DP 2569C / DP2541C),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46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15F93-E3A2-228F-852A-0D2FDBC4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CE78F3-B1E0-B742-1E39-7B70CB9E76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4278CD99-F96B-6444-F865-EA1ACED58D5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802380"/>
              </p:ext>
            </p:extLst>
          </p:nvPr>
        </p:nvGraphicFramePr>
        <p:xfrm>
          <a:off x="0" y="255598"/>
          <a:ext cx="11983490" cy="6112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3221784" imgH="11344173" progId="Acrobat.Document.DC">
                  <p:embed/>
                </p:oleObj>
              </mc:Choice>
              <mc:Fallback>
                <p:oleObj name="Acrobat Document" r:id="rId2" imgW="23221784" imgH="113441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55598"/>
                        <a:ext cx="11983490" cy="6112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07A6C0DB-8E5C-0360-06EE-A55A3019DCAF}"/>
              </a:ext>
            </a:extLst>
          </p:cNvPr>
          <p:cNvSpPr txBox="1"/>
          <p:nvPr/>
        </p:nvSpPr>
        <p:spPr>
          <a:xfrm>
            <a:off x="4132236" y="6317900"/>
            <a:ext cx="267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1"/>
                </a:solidFill>
                <a:latin typeface="+mn-lt"/>
              </a:rPr>
              <a:t>Mełno (DW 533 / DW 538)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1033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C949-FC7F-F58F-E085-5F7561EB7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B0F8AC-7199-B469-4970-49362739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496" y="1444886"/>
            <a:ext cx="9852729" cy="45338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pl-PL" dirty="0"/>
          </a:p>
          <a:p>
            <a:pPr marL="342900" indent="-342900">
              <a:buAutoNum type="arabicParenR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86C663-CF00-901F-A004-CE3E143554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8FD7FF-34FC-E352-BC13-6260EE4AA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5445600" cy="306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996B27-E7A4-6262-1F1B-ACD29386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5" y="3424541"/>
            <a:ext cx="5638478" cy="317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A5E20B-6E4A-10E0-638B-4310B32B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65" y="124033"/>
            <a:ext cx="4599913" cy="30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CFE837-0118-F4A8-AC1D-79733E02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54" y="3620159"/>
            <a:ext cx="4325471" cy="28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40FE1AF-B9C2-0489-DE22-B432EEF590C7}"/>
              </a:ext>
            </a:extLst>
          </p:cNvPr>
          <p:cNvSpPr txBox="1"/>
          <p:nvPr/>
        </p:nvSpPr>
        <p:spPr>
          <a:xfrm>
            <a:off x="1164310" y="3002998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Rondo w Golubiu-Dobrzyniu,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5D2B985-25AA-58CD-5DED-6D70B8C44103}"/>
              </a:ext>
            </a:extLst>
          </p:cNvPr>
          <p:cNvSpPr txBox="1"/>
          <p:nvPr/>
        </p:nvSpPr>
        <p:spPr>
          <a:xfrm>
            <a:off x="7986056" y="6488668"/>
            <a:ext cx="2499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Rondo w Broniewicach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DA2B6AE-DA41-E217-A545-B87427600693}"/>
              </a:ext>
            </a:extLst>
          </p:cNvPr>
          <p:cNvSpPr txBox="1"/>
          <p:nvPr/>
        </p:nvSpPr>
        <p:spPr>
          <a:xfrm>
            <a:off x="8782210" y="3233856"/>
            <a:ext cx="3066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Rondo w Barcinie</a:t>
            </a:r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D71AD74-C8B4-87C7-ECFC-DD3CB9ECF814}"/>
              </a:ext>
            </a:extLst>
          </p:cNvPr>
          <p:cNvSpPr txBox="1"/>
          <p:nvPr/>
        </p:nvSpPr>
        <p:spPr>
          <a:xfrm>
            <a:off x="2275812" y="6540760"/>
            <a:ext cx="2098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Rondo w Dyblinie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158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691FB-99DF-EDE2-0DDF-30B10004F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26CADB-104F-2D6C-D32B-47D50442B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496" y="1444886"/>
            <a:ext cx="9852729" cy="453389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pl-PL" dirty="0"/>
          </a:p>
          <a:p>
            <a:pPr marL="342900" indent="-342900">
              <a:buAutoNum type="arabicParenR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9EEB18-167E-211A-9C10-7DDCF0607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E949935-8868-94CA-5F2A-56680FA4696B}"/>
              </a:ext>
            </a:extLst>
          </p:cNvPr>
          <p:cNvSpPr txBox="1"/>
          <p:nvPr/>
        </p:nvSpPr>
        <p:spPr>
          <a:xfrm>
            <a:off x="892364" y="3323990"/>
            <a:ext cx="3678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414141"/>
                </a:solidFill>
                <a:effectLst/>
                <a:latin typeface="Lato" panose="020F0502020204030203" pitchFamily="34" charset="0"/>
              </a:rPr>
              <a:t>Rondo w Sępólnie Krajeńskim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9D08A30-FA09-8E79-E2EB-6229C634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1" y="0"/>
            <a:ext cx="4993078" cy="332546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9B98C20-B807-54E6-6073-16A4F57E4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120" y="0"/>
            <a:ext cx="5873426" cy="330380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036DF2A-C893-AFCA-ADBE-C7554AE20A8A}"/>
              </a:ext>
            </a:extLst>
          </p:cNvPr>
          <p:cNvSpPr txBox="1"/>
          <p:nvPr/>
        </p:nvSpPr>
        <p:spPr>
          <a:xfrm>
            <a:off x="6479620" y="3323990"/>
            <a:ext cx="4996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Sygnalizacja świetlna w Bysławiu (powiat tucholski)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A35EC06C-F4A0-7BAA-5C13-120ECDCB0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932" y="3631964"/>
            <a:ext cx="5169735" cy="32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0024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2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FEB3CB3DA97E4999C0EE7E7A1E4AF2" ma:contentTypeVersion="5" ma:contentTypeDescription="Utwórz nowy dokument." ma:contentTypeScope="" ma:versionID="80f2670949fed12368d6758f64653d53">
  <xsd:schema xmlns:xsd="http://www.w3.org/2001/XMLSchema" xmlns:xs="http://www.w3.org/2001/XMLSchema" xmlns:p="http://schemas.microsoft.com/office/2006/metadata/properties" xmlns:ns3="cf4500ec-5b4b-48e3-9d01-14c2c442886b" targetNamespace="http://schemas.microsoft.com/office/2006/metadata/properties" ma:root="true" ma:fieldsID="45dfc5829349f88a6837607226b3e706" ns3:_="">
    <xsd:import namespace="cf4500ec-5b4b-48e3-9d01-14c2c442886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500ec-5b4b-48e3-9d01-14c2c442886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79FAF-098B-4C98-9A81-3C30D2728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4500ec-5b4b-48e3-9d01-14c2c44288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BE1649-EAF5-4F08-8AFF-1179559D64C5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cf4500ec-5b4b-48e3-9d01-14c2c442886b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461FAAE-0F5F-497D-BB1A-FF51C3C7FE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16721</TotalTime>
  <Words>572</Words>
  <Application>Microsoft Office PowerPoint</Application>
  <PresentationFormat>Panoramiczny</PresentationFormat>
  <Paragraphs>64</Paragraphs>
  <Slides>10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9" baseType="lpstr">
      <vt:lpstr>Arial</vt:lpstr>
      <vt:lpstr>Calibri</vt:lpstr>
      <vt:lpstr>Courier New</vt:lpstr>
      <vt:lpstr>Lato</vt:lpstr>
      <vt:lpstr>Lato</vt:lpstr>
      <vt:lpstr>Open Sans</vt:lpstr>
      <vt:lpstr>1_Motyw pakietu Office</vt:lpstr>
      <vt:lpstr>2_Motyw pakietu Office</vt:lpstr>
      <vt:lpstr>Acrobat Document</vt:lpstr>
      <vt:lpstr> Prezentacja na Komitet Monitorujący FEdKP - projekt niekonkurencyjny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Priorytet 2</dc:title>
  <dc:creator>Eliza Kaczmarek</dc:creator>
  <cp:lastModifiedBy>Łukasz Kościelski</cp:lastModifiedBy>
  <cp:revision>581</cp:revision>
  <cp:lastPrinted>2025-04-24T05:47:01Z</cp:lastPrinted>
  <dcterms:created xsi:type="dcterms:W3CDTF">2023-01-03T09:56:09Z</dcterms:created>
  <dcterms:modified xsi:type="dcterms:W3CDTF">2026-06-15T05:50:58Z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0x010100B6FEB3CB3DA97E4999C0EE7E7A1E4AF2</vt:lpwstr>
  </property>
</Properties>
</file>