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1" r:id="rId2"/>
  </p:sldMasterIdLst>
  <p:notesMasterIdLst>
    <p:notesMasterId r:id="rId17"/>
  </p:notesMasterIdLst>
  <p:sldIdLst>
    <p:sldId id="256" r:id="rId3"/>
    <p:sldId id="2670" r:id="rId4"/>
    <p:sldId id="2671" r:id="rId5"/>
    <p:sldId id="2672" r:id="rId6"/>
    <p:sldId id="2673" r:id="rId7"/>
    <p:sldId id="2674" r:id="rId8"/>
    <p:sldId id="2675" r:id="rId9"/>
    <p:sldId id="2676" r:id="rId10"/>
    <p:sldId id="2677" r:id="rId11"/>
    <p:sldId id="2678" r:id="rId12"/>
    <p:sldId id="2679" r:id="rId13"/>
    <p:sldId id="2667" r:id="rId14"/>
    <p:sldId id="2680" r:id="rId15"/>
    <p:sldId id="260" r:id="rId16"/>
  </p:sldIdLst>
  <p:sldSz cx="13439775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Sikora" initials="AS" lastIdx="1" clrIdx="1">
    <p:extLst>
      <p:ext uri="{19B8F6BF-5375-455C-9EA6-DF929625EA0E}">
        <p15:presenceInfo xmlns:p15="http://schemas.microsoft.com/office/powerpoint/2012/main" userId="S::a.sikora@umwkp365.pl::67bb6a40-97ec-4ea3-87c8-daa5f3c1b8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247" autoAdjust="0"/>
  </p:normalViewPr>
  <p:slideViewPr>
    <p:cSldViewPr showGuides="1">
      <p:cViewPr varScale="1">
        <p:scale>
          <a:sx n="93" d="100"/>
          <a:sy n="93" d="100"/>
        </p:scale>
        <p:origin x="90" y="180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90468" y="1973822"/>
            <a:ext cx="10860207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4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3" y="1973818"/>
            <a:ext cx="4976808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4" y="540402"/>
            <a:ext cx="1357578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10" y="540402"/>
            <a:ext cx="1357578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6" y="540402"/>
            <a:ext cx="1357578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71" y="3059118"/>
            <a:ext cx="9955707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30" indent="0" algn="ctr">
              <a:buNone/>
              <a:defRPr sz="2205"/>
            </a:lvl2pPr>
            <a:lvl3pPr marL="1007859" indent="0" algn="ctr">
              <a:buNone/>
              <a:defRPr sz="1983"/>
            </a:lvl3pPr>
            <a:lvl4pPr marL="1511789" indent="0" algn="ctr">
              <a:buNone/>
              <a:defRPr sz="1764"/>
            </a:lvl4pPr>
            <a:lvl5pPr marL="2015718" indent="0" algn="ctr">
              <a:buNone/>
              <a:defRPr sz="1764"/>
            </a:lvl5pPr>
            <a:lvl6pPr marL="2519648" indent="0" algn="ctr">
              <a:buNone/>
              <a:defRPr sz="1764"/>
            </a:lvl6pPr>
            <a:lvl7pPr marL="3023577" indent="0" algn="ctr">
              <a:buNone/>
              <a:defRPr sz="1764"/>
            </a:lvl7pPr>
            <a:lvl8pPr marL="3527507" indent="0" algn="ctr">
              <a:buNone/>
              <a:defRPr sz="1764"/>
            </a:lvl8pPr>
            <a:lvl9pPr marL="4031436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7" y="540402"/>
            <a:ext cx="2262431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04.05.2026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9" y="6371047"/>
            <a:ext cx="2037946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9" y="6371047"/>
            <a:ext cx="3310189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83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8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8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3099032" y="4500563"/>
            <a:ext cx="10340744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05" y="0"/>
            <a:ext cx="1086157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27" y="4500563"/>
            <a:ext cx="4976808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15" y="5593629"/>
            <a:ext cx="9502629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9" y="6371047"/>
            <a:ext cx="2037946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9" y="6371047"/>
            <a:ext cx="3310189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83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F3662-FCFC-25CB-4F31-CA029C8AB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575" y="1236663"/>
            <a:ext cx="1008062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75D366-91D6-4AB1-1991-97F636291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575" y="3970338"/>
            <a:ext cx="1008062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2315ED-63E8-9541-01ED-6B049110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23BA7E-94E0-A8DF-FA3A-6F554E3A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60AF1E-2D1C-A800-E7F1-A2787EE1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59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6B640-91FF-9206-D87E-8655A434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E9139-C200-B7F9-201D-48FEC089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285FE7-D3D6-F663-DB3F-66204BA9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05ACFB-8190-DE6C-20DC-B6BBCA37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969F2-1A7F-568A-1115-E97D0404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05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EECAC-FCE6-980B-214A-510E41AB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1884363"/>
            <a:ext cx="115919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64255E-FF8A-64DB-9288-4C209C283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5059363"/>
            <a:ext cx="115919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D48B6A-9B6B-6BF2-32D4-761D9786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4DB457-3661-34E7-EC54-30795773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ACDDBB-B184-AA0B-D8C5-C1993E67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23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93A6A-4FED-D8C4-8E57-7B11955D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3328F-566F-633E-4FDE-A5B6F924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925" y="2012950"/>
            <a:ext cx="5719763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DDAE69-397B-E02B-8FD7-09CDD471D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88" y="2012950"/>
            <a:ext cx="5719762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87242C-4E28-DADE-EA09-64447ECD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F38D6F-5D33-74E3-4FB2-0C8E8D93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7B60EA-3C91-E68D-075D-FB26BB2F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0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B47F4-D378-EDF6-A9F2-5E52F1FC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13" y="403225"/>
            <a:ext cx="11591925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4F0372-7720-92E7-4D83-D4988D2E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513" y="1852613"/>
            <a:ext cx="56864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466096-025C-803A-B54C-08A167C1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513" y="2760663"/>
            <a:ext cx="5686425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D2EC3E0-A5E6-3338-A7B9-69EC0F003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4025" y="1852613"/>
            <a:ext cx="57134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1ABFCF-D058-467D-80C1-7523DD3DA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4025" y="2760663"/>
            <a:ext cx="57134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7D4E37F-9470-C494-E5DB-3D10CF7B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05F68BB-101E-D73F-E06B-957CBE00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DC29BD0-FA4B-6450-072D-BF9B15CC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81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703C8-8661-71D2-FBC4-BD1A6857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9D0E18F-BA3C-647C-355E-B6D1213C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FA6FF2-74E5-C4C2-F1ED-7F0903ED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8AC9B1-1730-7B8B-55CB-A117E17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0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689701D-FBAC-F63B-0DBA-11E032CA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3635D3-5A7F-1922-EFE6-B895A055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26A8ED-C02E-513E-B703-A3A47F19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7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4BB10-B673-A1D1-1A0D-75CC1118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177F6E-4F55-96A0-AF1B-6D04674F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89D4C5-7849-7474-DF63-39619DD7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69A25C-2CCA-820B-88D4-87A55F75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5EC6D3-2076-E42F-9912-B13B4751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A8823A-E403-57B5-9CB6-97E0ADF2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912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B5C5A-C318-4382-BC03-A9243A14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96691BD-00CE-F893-DA39-A954B949C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37089F-9B24-22ED-BBA4-E21B1312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C7E0E9-DA61-3A97-7894-D9A35E7C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5B546B-7929-8132-84C1-B0D9453B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D59A6D-6119-530E-2944-41050FF6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1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89105" y="1983575"/>
            <a:ext cx="1086157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3" y="1983572"/>
            <a:ext cx="4976808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71" y="3070227"/>
            <a:ext cx="9955707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30" indent="0" algn="ctr">
              <a:buNone/>
              <a:defRPr sz="2205"/>
            </a:lvl2pPr>
            <a:lvl3pPr marL="1007859" indent="0" algn="ctr">
              <a:buNone/>
              <a:defRPr sz="1983"/>
            </a:lvl3pPr>
            <a:lvl4pPr marL="1511789" indent="0" algn="ctr">
              <a:buNone/>
              <a:defRPr sz="1764"/>
            </a:lvl4pPr>
            <a:lvl5pPr marL="2015718" indent="0" algn="ctr">
              <a:buNone/>
              <a:defRPr sz="1764"/>
            </a:lvl5pPr>
            <a:lvl6pPr marL="2519648" indent="0" algn="ctr">
              <a:buNone/>
              <a:defRPr sz="1764"/>
            </a:lvl6pPr>
            <a:lvl7pPr marL="3023577" indent="0" algn="ctr">
              <a:buNone/>
              <a:defRPr sz="1764"/>
            </a:lvl7pPr>
            <a:lvl8pPr marL="3527507" indent="0" algn="ctr">
              <a:buNone/>
              <a:defRPr sz="1764"/>
            </a:lvl8pPr>
            <a:lvl9pPr marL="4031436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7" y="540402"/>
            <a:ext cx="2262431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04.05.2026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9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9" y="6371047"/>
            <a:ext cx="3310189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83"/>
            <a:ext cx="2815428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" y="1244366"/>
            <a:ext cx="478923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0" y="545866"/>
            <a:ext cx="478923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6" y="1244366"/>
            <a:ext cx="478923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59" y="538288"/>
            <a:ext cx="478923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8" y="545866"/>
            <a:ext cx="478923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31" y="1254829"/>
            <a:ext cx="478923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543567"/>
            <a:ext cx="478923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7" y="535269"/>
            <a:ext cx="478923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99" y="531095"/>
            <a:ext cx="478923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3" y="1251987"/>
            <a:ext cx="478923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2" y="1250549"/>
            <a:ext cx="478923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1250549"/>
            <a:ext cx="47892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8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8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921F1-AF6D-4725-932C-34E365DD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F53BFA-3CC9-217C-AE7E-744E34E2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5A44B3-BC49-AB9C-B143-C9B9A387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E734BB-5FD2-C0BF-69A4-0D3F9CE6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19298-755A-9834-D030-9214279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96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B58493B-D18F-188A-0DC8-3B5F3F215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18663" y="403225"/>
            <a:ext cx="2897187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3F1BE3-5733-202C-1309-8D9CC1755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3925" y="403225"/>
            <a:ext cx="8542338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72423C-33A3-0181-F460-44EB7023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4D72E1-B350-2F99-91B1-367DAFF3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54FC37-A59F-7D73-67DB-7ACBF9DB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58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8528819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552013" y="4500563"/>
            <a:ext cx="8598663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8271" y="5579563"/>
            <a:ext cx="7709423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8242" y="539755"/>
            <a:ext cx="2262431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04.05.2026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9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9" y="6371047"/>
            <a:ext cx="3310189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83"/>
            <a:ext cx="2815428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1" y="4500563"/>
            <a:ext cx="4976808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8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8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552010" y="4500563"/>
            <a:ext cx="904565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10" y="0"/>
            <a:ext cx="85926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908961" y="4500567"/>
            <a:ext cx="4525820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552015" y="4500566"/>
            <a:ext cx="1356948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993" y="5195724"/>
            <a:ext cx="8145682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8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8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49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89" y="899841"/>
            <a:ext cx="5430307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89" y="1979837"/>
            <a:ext cx="5430787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62679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10792165" y="7380288"/>
            <a:ext cx="1358510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49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10792165" y="7380288"/>
            <a:ext cx="1358510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340" y="467470"/>
            <a:ext cx="10861093" cy="6480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584" y="1295992"/>
            <a:ext cx="10861093" cy="51800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289535" y="0"/>
            <a:ext cx="1358510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648046" y="0"/>
            <a:ext cx="950214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1731" y="7019837"/>
            <a:ext cx="1357578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10792165" y="7380288"/>
            <a:ext cx="1358510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Freeform 5" descr="Logotyp przedstawia z lewej strony sylwetkę ptaka w locie (czapli), z prawej strony napis Nadgoplański Park Tysiąclecia">
            <a:extLst>
              <a:ext uri="{FF2B5EF4-FFF2-40B4-BE49-F238E27FC236}">
                <a16:creationId xmlns:a16="http://schemas.microsoft.com/office/drawing/2014/main" id="{9C585E88-B3FA-B291-5574-9B734709F4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311175" y="6656484"/>
            <a:ext cx="2759447" cy="784423"/>
          </a:xfrm>
          <a:custGeom>
            <a:avLst/>
            <a:gdLst/>
            <a:ahLst/>
            <a:cxnLst/>
            <a:rect l="l" t="t" r="r" b="b"/>
            <a:pathLst>
              <a:path w="5042974" h="1771564">
                <a:moveTo>
                  <a:pt x="0" y="0"/>
                </a:moveTo>
                <a:lnTo>
                  <a:pt x="5042974" y="0"/>
                </a:lnTo>
                <a:lnTo>
                  <a:pt x="5042974" y="1771564"/>
                </a:lnTo>
                <a:lnTo>
                  <a:pt x="0" y="1771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0649"/>
            </a:stretch>
          </a:blipFill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859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Open Sans" pitchFamily="2" charset="0"/>
          <a:cs typeface="Open Sans" pitchFamily="2" charset="0"/>
        </a:defRPr>
      </a:lvl1pPr>
    </p:titleStyle>
    <p:bodyStyle>
      <a:lvl1pPr marL="0" indent="0" algn="l" defTabSz="1007859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2000" kern="1200">
          <a:solidFill>
            <a:schemeClr val="tx1"/>
          </a:solidFill>
          <a:latin typeface="+mn-lt"/>
          <a:ea typeface="Open Sans" pitchFamily="2" charset="0"/>
          <a:cs typeface="Open Sans" pitchFamily="2" charset="0"/>
        </a:defRPr>
      </a:lvl1pPr>
      <a:lvl2pPr marL="755894" indent="-251965" algn="l" defTabSz="1007859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824" indent="-251965" algn="l" defTabSz="1007859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53" indent="-251965" algn="l" defTabSz="1007859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683" indent="-251965" algn="l" defTabSz="1007859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613" indent="-251965" algn="l" defTabSz="10078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5542" indent="-251965" algn="l" defTabSz="10078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9472" indent="-251965" algn="l" defTabSz="10078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3401" indent="-251965" algn="l" defTabSz="10078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930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9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789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718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9648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3577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7507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1436" algn="l" defTabSz="100785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3" userDrawn="1">
          <p15:clr>
            <a:srgbClr val="F26B43"/>
          </p15:clr>
        </p15:guide>
        <p15:guide id="2" pos="527" userDrawn="1">
          <p15:clr>
            <a:srgbClr val="F26B43"/>
          </p15:clr>
        </p15:guide>
        <p15:guide id="3" pos="812" userDrawn="1">
          <p15:clr>
            <a:srgbClr val="F26B43"/>
          </p15:clr>
        </p15:guide>
        <p15:guide id="4" pos="1097" userDrawn="1">
          <p15:clr>
            <a:srgbClr val="F26B43"/>
          </p15:clr>
        </p15:guide>
        <p15:guide id="5" pos="1383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952" userDrawn="1">
          <p15:clr>
            <a:srgbClr val="F26B43"/>
          </p15:clr>
        </p15:guide>
        <p15:guide id="8" pos="2238" userDrawn="1">
          <p15:clr>
            <a:srgbClr val="F26B43"/>
          </p15:clr>
        </p15:guide>
        <p15:guide id="9" pos="2523" userDrawn="1">
          <p15:clr>
            <a:srgbClr val="F26B43"/>
          </p15:clr>
        </p15:guide>
        <p15:guide id="10" pos="2808" userDrawn="1">
          <p15:clr>
            <a:srgbClr val="F26B43"/>
          </p15:clr>
        </p15:guide>
        <p15:guide id="11" pos="3092" userDrawn="1">
          <p15:clr>
            <a:srgbClr val="F26B43"/>
          </p15:clr>
        </p15:guide>
        <p15:guide id="12" pos="3378" userDrawn="1">
          <p15:clr>
            <a:srgbClr val="F26B43"/>
          </p15:clr>
        </p15:guide>
        <p15:guide id="13" pos="3663" userDrawn="1">
          <p15:clr>
            <a:srgbClr val="F26B43"/>
          </p15:clr>
        </p15:guide>
        <p15:guide id="14" pos="3948" userDrawn="1">
          <p15:clr>
            <a:srgbClr val="F26B43"/>
          </p15:clr>
        </p15:guide>
        <p15:guide id="15" pos="4234" userDrawn="1">
          <p15:clr>
            <a:srgbClr val="F26B43"/>
          </p15:clr>
        </p15:guide>
        <p15:guide id="16" pos="4518" userDrawn="1">
          <p15:clr>
            <a:srgbClr val="F26B43"/>
          </p15:clr>
        </p15:guide>
        <p15:guide id="17" pos="4803" userDrawn="1">
          <p15:clr>
            <a:srgbClr val="F26B43"/>
          </p15:clr>
        </p15:guide>
        <p15:guide id="18" pos="5088" userDrawn="1">
          <p15:clr>
            <a:srgbClr val="F26B43"/>
          </p15:clr>
        </p15:guide>
        <p15:guide id="19" pos="5374" userDrawn="1">
          <p15:clr>
            <a:srgbClr val="F26B43"/>
          </p15:clr>
        </p15:guide>
        <p15:guide id="20" pos="5658" userDrawn="1">
          <p15:clr>
            <a:srgbClr val="F26B43"/>
          </p15:clr>
        </p15:guide>
        <p15:guide id="21" pos="5943" userDrawn="1">
          <p15:clr>
            <a:srgbClr val="F26B43"/>
          </p15:clr>
        </p15:guide>
        <p15:guide id="22" pos="6228" userDrawn="1">
          <p15:clr>
            <a:srgbClr val="F26B43"/>
          </p15:clr>
        </p15:guide>
        <p15:guide id="23" pos="6514" userDrawn="1">
          <p15:clr>
            <a:srgbClr val="F26B43"/>
          </p15:clr>
        </p15:guide>
        <p15:guide id="24" pos="6798" userDrawn="1">
          <p15:clr>
            <a:srgbClr val="F26B43"/>
          </p15:clr>
        </p15:guide>
        <p15:guide id="25" pos="7083" userDrawn="1">
          <p15:clr>
            <a:srgbClr val="F26B43"/>
          </p15:clr>
        </p15:guide>
        <p15:guide id="26" pos="7369" userDrawn="1">
          <p15:clr>
            <a:srgbClr val="F26B43"/>
          </p15:clr>
        </p15:guide>
        <p15:guide id="27" pos="7654" userDrawn="1">
          <p15:clr>
            <a:srgbClr val="F26B43"/>
          </p15:clr>
        </p15:guide>
        <p15:guide id="28" pos="7939" userDrawn="1">
          <p15:clr>
            <a:srgbClr val="F26B43"/>
          </p15:clr>
        </p15:guide>
        <p15:guide id="29" pos="8223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FC15EB-B2F5-67A8-D861-D866788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19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93D253-89C3-7EBA-166C-7F62FD83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192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6985FD-216F-3AB7-6F60-408E9EC4D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9F08-37C6-4B18-8A84-E2105F8F7501}" type="datetimeFigureOut">
              <a:rPr lang="pl-PL" smtClean="0"/>
              <a:t>04.05.2026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CAA33A-1C98-5B34-2CD7-D98C29CB8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618F1C-9F98-ACE7-E452-8C6D5FCA8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F15E-DA10-4F79-A452-9B6D4D310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5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311" y="2843733"/>
            <a:ext cx="10395525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„Remont i zmiana sposobu użytkowania zabytkowego spichlerza 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w Rzeszynku”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Fundusze Europejskie dla Kujaw i Pomorza 2021 - 2027</a:t>
            </a:r>
            <a:b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Priorytet 6. Fundusze europejskie na rzecz zwiększenia dostępności regionalnej infrastruktury dla mieszkańców</a:t>
            </a:r>
            <a:b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Działanie 6.11 Restauracja i adaptacja obiektów dziedzictwa kulturowego i naturalnego</a:t>
            </a:r>
            <a:br>
              <a:rPr lang="pl-PL" sz="2400" b="0" dirty="0">
                <a:latin typeface="Aptos" panose="020B0004020202020204" pitchFamily="34" charset="0"/>
              </a:rPr>
            </a:br>
            <a:endParaRPr lang="pl-PL" sz="2400" b="0" dirty="0">
              <a:latin typeface="Aptos" panose="020B0004020202020204" pitchFamily="34" charset="0"/>
            </a:endParaRPr>
          </a:p>
        </p:txBody>
      </p:sp>
      <p:pic>
        <p:nvPicPr>
          <p:cNvPr id="3" name="Obraz 2" descr="Z lewej strony znak Funduszy Europejskich złożony z symbolu graficznego, nazwy Fundusze Europejskie dla Kujaw i Pomorza, następnie flaga Polski z napisem Rzeczpospolita Polska oraz znak Unii Europejskiej składający się z flagi UE, napisu Dofinansowane przez Unię Europejską, z prawej strony herb Województwa Kujawsko-Pomorskiego, nazwa Samorząd Województwa Kujawsko-Pomorskiego">
            <a:extLst>
              <a:ext uri="{FF2B5EF4-FFF2-40B4-BE49-F238E27FC236}">
                <a16:creationId xmlns:a16="http://schemas.microsoft.com/office/drawing/2014/main" id="{2053CE6A-69D8-1D9C-59E9-8ABFBC6D9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9" y="6380248"/>
            <a:ext cx="11492716" cy="1067988"/>
          </a:xfrm>
          <a:prstGeom prst="rect">
            <a:avLst/>
          </a:prstGeom>
        </p:spPr>
      </p:pic>
      <p:pic>
        <p:nvPicPr>
          <p:cNvPr id="5" name="Obraz 4" descr="Logotyp przedstawia z lewej strony sylwetkę ptaka w locie (czapli), z prawej strony napis Nadgoplański Park Tysiąclecia">
            <a:extLst>
              <a:ext uri="{FF2B5EF4-FFF2-40B4-BE49-F238E27FC236}">
                <a16:creationId xmlns:a16="http://schemas.microsoft.com/office/drawing/2014/main" id="{BF35FC0F-6326-4579-80A8-2517E40502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39" y="473194"/>
            <a:ext cx="3444484" cy="1207860"/>
          </a:xfrm>
          <a:prstGeom prst="rect">
            <a:avLst/>
          </a:prstGeom>
        </p:spPr>
      </p:pic>
      <p:pic>
        <p:nvPicPr>
          <p:cNvPr id="13" name="Obraz 12" descr="Adres pocztowy i adres e-mail Nadgoplańskiego Parku Tysiąclecia: ul. Popiela 3, 88-150 Kruszwica, sekretariat@nadgoplanski.pl">
            <a:extLst>
              <a:ext uri="{FF2B5EF4-FFF2-40B4-BE49-F238E27FC236}">
                <a16:creationId xmlns:a16="http://schemas.microsoft.com/office/drawing/2014/main" id="{E6A06CF4-0E20-6FB8-39B1-E73C3B9DC5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115" y="427118"/>
            <a:ext cx="4102101" cy="10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71C09-D695-01A0-0C44-7B2D71B7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Budżet projektu</a:t>
            </a:r>
            <a:br>
              <a:rPr lang="pl-PL" dirty="0">
                <a:latin typeface="Aptos" panose="020B00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512C09-5366-598C-02F5-D79FA6BA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Przewidywana wartość kwalifikowalna projektu –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3 000 000,00 zł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Kwota dofinansowania UE -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2 550 000,00 zł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Roboty budowlane - 2 124 493,92 zł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Przygotowanie dokumentacji aplikacyjnej - 18 450,00 zł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Pozostałe działania - trwa szacowanie.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D00BF8-DA04-E858-C322-1A3FA21D2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679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A5D78-8D8F-3223-0CA4-557D0E13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Wskaźniki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898D20-9D62-5C56-84E4-CCBD0FD6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produktu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Liczba obiektów kulturalnych i turystycznych objętych wsparciem - 1 szt.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Liczba zabytków nieruchomych objętych wsparciem  - 1 szt.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Horyzontalne wskaźniki produktu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Liczba obiektów dostosowanych do potrzeb osób z niepełnosprawnościami (EFRR/FST/FS) - 1 szt.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rezultatu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Liczba osób odwiedzających obiekty kulturalne i turystyczne objęte wsparciem - 1000 odwiedzający/rok.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25AA75-2728-676C-06C7-2626C34F7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194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3B064-60DB-7AA3-025E-17AA5BE7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AF850-8FD5-CDC9-AFD6-C386435C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40" y="395462"/>
            <a:ext cx="10861093" cy="64807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Zdjęcia Spichlerza w Rzeszynku</a:t>
            </a:r>
          </a:p>
        </p:txBody>
      </p:sp>
      <p:pic>
        <p:nvPicPr>
          <p:cNvPr id="6" name="Symbol zastępczy zawartości 5" descr="Spichlerz w Rzeszynku - drewniany budynek, widok z zewnątrz">
            <a:extLst>
              <a:ext uri="{FF2B5EF4-FFF2-40B4-BE49-F238E27FC236}">
                <a16:creationId xmlns:a16="http://schemas.microsoft.com/office/drawing/2014/main" id="{6FF77AD6-2B81-9A22-C35F-207645629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793" y="1015529"/>
            <a:ext cx="5545826" cy="2494490"/>
          </a:xfrm>
          <a:prstGeom prst="rect">
            <a:avLst/>
          </a:prstGeom>
        </p:spPr>
      </p:pic>
      <p:pic>
        <p:nvPicPr>
          <p:cNvPr id="9" name="Obraz 8" descr="Spichlerz w Rzeszynku - wnętrze z drewnianymi belkami">
            <a:extLst>
              <a:ext uri="{FF2B5EF4-FFF2-40B4-BE49-F238E27FC236}">
                <a16:creationId xmlns:a16="http://schemas.microsoft.com/office/drawing/2014/main" id="{0D75D28E-2151-B5EE-7D0A-DD14FE7C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43" y="1015529"/>
            <a:ext cx="5511710" cy="2476276"/>
          </a:xfrm>
          <a:prstGeom prst="rect">
            <a:avLst/>
          </a:prstGeom>
        </p:spPr>
      </p:pic>
      <p:pic>
        <p:nvPicPr>
          <p:cNvPr id="12" name="Obraz 11" descr="Spichlerz w Rzeszynku - wnętrze z narzędziami rolniczymi i malowidłami ściennymi">
            <a:extLst>
              <a:ext uri="{FF2B5EF4-FFF2-40B4-BE49-F238E27FC236}">
                <a16:creationId xmlns:a16="http://schemas.microsoft.com/office/drawing/2014/main" id="{BE7DC2ED-6590-D70F-08CD-D6815FE90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93" y="3804049"/>
            <a:ext cx="5545826" cy="2496068"/>
          </a:xfrm>
          <a:prstGeom prst="rect">
            <a:avLst/>
          </a:prstGeom>
        </p:spPr>
      </p:pic>
      <p:pic>
        <p:nvPicPr>
          <p:cNvPr id="14" name="Obraz 13" descr="Spichlerz w Rzeszynku - boczna ściana budynku i otoczenie">
            <a:extLst>
              <a:ext uri="{FF2B5EF4-FFF2-40B4-BE49-F238E27FC236}">
                <a16:creationId xmlns:a16="http://schemas.microsoft.com/office/drawing/2014/main" id="{E505669D-687F-6FBA-B95A-3AED884AE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927" y="3804049"/>
            <a:ext cx="5545826" cy="2496068"/>
          </a:xfrm>
          <a:prstGeom prst="rect">
            <a:avLst/>
          </a:prstGeom>
        </p:spPr>
      </p:pic>
      <p:pic>
        <p:nvPicPr>
          <p:cNvPr id="11" name="Obraz 10" descr="Logotyp przedstawia z lewej strony sylwetkę ptaka w locie (czapli), z prawej strony napis Nadgoplański Park Tysiąclecia">
            <a:extLst>
              <a:ext uri="{FF2B5EF4-FFF2-40B4-BE49-F238E27FC236}">
                <a16:creationId xmlns:a16="http://schemas.microsoft.com/office/drawing/2014/main" id="{16A2E7AF-DB7D-D346-C930-EC252DABA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60" y="6534315"/>
            <a:ext cx="3744416" cy="102536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1741A9-9F3C-F195-E9F1-A492ADA96A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91731" y="7019837"/>
            <a:ext cx="1357578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013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411D5B-674F-FD4E-B743-362314BC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Dokumenty strategiczne</a:t>
            </a:r>
            <a:br>
              <a:rPr lang="pl-PL" dirty="0">
                <a:latin typeface="Aptos" panose="020B00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204217-910B-22BE-6831-E775DC3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 ma strategiczne znaczenie dla regionu i został ujęty w „Strategii rozwoju województwa kujawsko–pomorskiego do 2030 roku – Strategia Przyspieszenia 2030+” oraz wpisany do Wykazu projektów kluczowych Strategii pod numerem 414 pn. „Artefakty przeszłości symbolem tożsamości regionalnej”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875FF5-34AF-757D-28CB-976359BA4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7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descr="Dziękuję za uwagę">
            <a:extLst>
              <a:ext uri="{FF2B5EF4-FFF2-40B4-BE49-F238E27FC236}">
                <a16:creationId xmlns:a16="http://schemas.microsoft.com/office/drawing/2014/main" id="{B56D5FC0-8E35-7834-5513-02598BB6CD47}"/>
              </a:ext>
            </a:extLst>
          </p:cNvPr>
          <p:cNvSpPr/>
          <p:nvPr/>
        </p:nvSpPr>
        <p:spPr>
          <a:xfrm>
            <a:off x="8077901" y="3347789"/>
            <a:ext cx="5361874" cy="1169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ytuł 5" descr="Adres: Nadgoplański Park Tysiąclecia&#10;ul. Popiela 3, 88-150 Kruszwica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71" y="3563814"/>
            <a:ext cx="4968552" cy="838886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pl-PL" sz="4000" b="1" kern="1200" dirty="0">
                <a:solidFill>
                  <a:schemeClr val="bg1"/>
                </a:solidFill>
                <a:effectLst/>
              </a:rPr>
              <a:t>Dziękuję za uwagę</a:t>
            </a:r>
            <a:br>
              <a:rPr lang="pl-PL" sz="3600" dirty="0">
                <a:solidFill>
                  <a:schemeClr val="bg1"/>
                </a:solidFill>
              </a:rPr>
            </a:br>
            <a:endParaRPr lang="pl-PL" b="0" dirty="0">
              <a:solidFill>
                <a:schemeClr val="bg1"/>
              </a:solidFill>
            </a:endParaRPr>
          </a:p>
        </p:txBody>
      </p:sp>
      <p:pic>
        <p:nvPicPr>
          <p:cNvPr id="2" name="Obraz 1" descr="Z lewej strony znak Funduszy Europejskich złożony z symbolu graficznego, nazwy Fundusze Europejskie dla Kujaw i Pomorza, następnie flaga Polski z napisem Rzeczpospolita Polska oraz znak Unii Europejskiej składający się z flagi UE, napisu Dofinansowane przez Unię Europejską, z prawej strony herb Województwa Kujawsko-Pomorskiego, nazwa Samorząd Województwa Kujawsko-Pomorskiego">
            <a:extLst>
              <a:ext uri="{FF2B5EF4-FFF2-40B4-BE49-F238E27FC236}">
                <a16:creationId xmlns:a16="http://schemas.microsoft.com/office/drawing/2014/main" id="{6C471785-7C87-B8B0-E73D-57E298A3A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71" y="6373528"/>
            <a:ext cx="11608168" cy="107871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25F06AD-773F-2DEA-6B11-6D51E4315B12}"/>
              </a:ext>
            </a:extLst>
          </p:cNvPr>
          <p:cNvSpPr txBox="1"/>
          <p:nvPr/>
        </p:nvSpPr>
        <p:spPr>
          <a:xfrm>
            <a:off x="8376071" y="478794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Nadgoplański Park Tysiąclecia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 Popiela 3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88-150 Kruszwica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AA98E-D55D-CEDA-00EE-760BC595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ource Serif Pro Bold"/>
              </a:rPr>
              <a:t>Informacja o projekcie i uzasadnienie realizacji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BFF3D-7CFC-942E-EB85-A83FF2684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 dotyczy zabytkowego spichlerza w Rzeszynku z 1709 roku, który jest najcenniejszym obiektem miejscowości, największą atrakcją turystyczną Rzeszynka oraz ostatnim tego typu zabytkiem w województwie kujawsko–pomorskim.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Obiekt od kilku lat nie jest użytkowany i znajduje się w złym stanie technicznym. Ekspertyzy z 2014 i 2025 roku oraz kontrole konserwatorskie jednoznacznie wskazują na konieczność przeprowadzenia pilnych prac konserwatorskich.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Brak podjęcia działań będzie prowadził do dalszej degradacji obiektu i realnego ryzyka jego utraty. Potrzeba ratowania spichlerza od lat podkreślana jest przez mieszkańców oraz lokalne środowisko.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Spichlerz jest wpisany do rejestru zabytków przez Wojewódzkiego Konserwatora Zabytków pod numerem A/23 z dnia 8 maja 2000 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ource Serif Pro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E111FB-4C73-ED96-3624-13A0666D8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03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06B86-8989-EFFE-2A08-F6186EF3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03CA3B-C6C1-B55A-7B65-3B25C31E2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Celem planowanych działań jest przekształcenie obiektu w budynek Regionalnej Izby Etnograficznej, którego zadaniem będzie gromadzenie, eksponowanie oraz popularyzacja dawnych rzemiosł i narzędzi rolniczych. </a:t>
            </a: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Obiekt będzie wykorzystywany do prezentacji lokalnej historii oraz prowadzenia działań edukacyjnych. Realizacja projektu pozwoli zachować dziedzictwo kulturowe regionu, nadać obiektowi nową funkcję społeczną i edukacyjną oraz przyczyni się do rozwoju turystyki i wzmocnienia tożsamości lokalnej.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DAA8B0-FBA7-757B-B3E3-0A61245DB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125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FBA4A0-44F8-4B62-84C3-BEC0F482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Zakres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C850F-7D13-EA2E-2757-292A94A5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 obejmuje przeprowadzenie prac konstrukcyjnych, budowlanych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konserwatorskich oraz adaptację zabytkowego spichlerza do nowej funkcji.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Zakres prac obejmuje m.in. roboty zabezpieczające i restauracyjne, dostosowanie obiektu do funkcji wystawienniczej, wykonanie zaplecza sanitarnego oraz aranżację przestrzeni ekspozycyjnej.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Prace będą prowadzone zgodnie z zasadami ochrony zabytków,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poszanowaniem historycznego charakteru obiektu.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8A17A9-D760-38B2-835A-6E40F89A4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755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8E129-67A3-9B39-9553-32A9F255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Funkcja obiektu i sposób wykorzystania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777601-DCEA-D9B7-AC67-0E4F73F9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 realizacji projektu obiekt będzie pełnił funkcję Regionalnej Izby Etnograficznej.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obiekcie prowadzone będą działania edukacyjne i wystawowe, w tym prezentacja lokalnej historii, dawnych rzemiosł oraz narzędzi rolniczych.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Planowane jest również organizowanie wydarzeń edukacyjnych i popularyzujących dziedzictwo kulturowe regionu.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CDBC16-F9D7-C8BF-C494-5943319D4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037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37B7FC-9C38-8DBB-E233-E5A86D8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Dostępność obiektu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91CA7B-721B-22F2-48A7-F595ED88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Obiekt będzie dostępny dla odwiedzających, w szczególności dla grup zorganizowanych.</a:t>
            </a: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Zwiedzanie odbywać się będzie po wcześniejszym umówieniu, przy wsparciu pracowników Nadgoplańskiego Parku Tysiąclecia.</a:t>
            </a: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Obiekt oraz zaplecze sanitarne zostaną dostosowane do potrzeb osób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EBE503-CCA9-3387-7E7E-57CDEDD99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0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93A5F-F389-66C6-3226-1D2BD324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Analiza popytu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72BF8-84EF-8F5C-F61B-CE54A50B3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Analiza popytu potwierdza zasadność realizacji projektu oraz zapotrzebowanie na utworzenie Regionalnej Izby Etnograficznej.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Istnieje potrzeba rozszerzenia oferty edukacyjnej o aspekty historyczne, które uzupełnią działalność Ośrodka Edukacji Ekologicznej „Rysiówka”.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Grupę odbiorców stanowią przede wszystkim uczestnicy zajęć edukacyjnych Parku, mieszkańcy regionu - głównie osoby z województwa kujawsko - pomorskiego, turyści odwiedzający Szlak Piastowski i Szlak św. Jakuba oraz liczne grupy rowerowe.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 odpowiada na potrzeby społeczne i edukacyjne oraz wpisuje się w rozwój turystyki kulturowej w regionie.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0755F0-4926-15B5-7393-C80CB1901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672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789334-82D5-27FE-5EE1-01D8DF22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Założenia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366D7-68B1-D216-C7E2-E6AB364C5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 zakłada kompleksową realizację inwestycji, obejmującą przygotowanie dokumentacji, wykonanie robót budowlanych i konserwatorskich oraz nadzór inwestorski i archeologiczny.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Prace będą prowadzone zgodnie z programem prac konserwatorskich, z poszanowaniem historycznego charakteru obiektu i z wykorzystaniem właściwych materiałów oraz technologii.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Istotnym elementem projektu będzie aranżacja wystawy z wykorzystaniem zbiorów Nadgoplańskiego Parku Tysiąclecia, obejmujących m.in. historyczne narzędzia rolnicze i przedmioty związane z życiem regionu.</a:t>
            </a:r>
          </a:p>
          <a:p>
            <a:pPr>
              <a:lnSpc>
                <a:spcPct val="17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 przewiduje również działania promocyjne i edukacyjne, w tym publikacje informacyjne oraz organizację wydarzeń, takich jak piknik historyczny.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873B00-B75D-CFDA-36A3-A9939138D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46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B28F5-313D-61D5-6C45-1761B19C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Kluczowe terminy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DF9372-7DFD-2A38-BC25-EAFF3FCCE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Termin złożenia wniosku o dofinansowanie -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lipiec 2026 r.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Terminy planowane na realizacje projektu -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12 miesięcy od terminu zakończenia naboru.</a:t>
            </a:r>
          </a:p>
          <a:p>
            <a:pPr>
              <a:lnSpc>
                <a:spcPct val="150000"/>
              </a:lnSpc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Gotowość projektu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Dokumentacja techniczna -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grudzień 2025 r.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Pozwolenie na budowę -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marzec 2026 r.</a:t>
            </a:r>
          </a:p>
          <a:p>
            <a:pPr>
              <a:lnSpc>
                <a:spcPct val="150000"/>
              </a:lnSpc>
            </a:pPr>
            <a:endParaRPr lang="pl-PL" b="1" dirty="0">
              <a:latin typeface="Aptos" panose="020B00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CCD44B-4864-1D39-9D37-60825D498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4864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Niestandardowy 1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797</Words>
  <Application>Microsoft Office PowerPoint</Application>
  <PresentationFormat>Niestandardowy</PresentationFormat>
  <Paragraphs>71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Open Sans</vt:lpstr>
      <vt:lpstr>Motyw pakietu Office</vt:lpstr>
      <vt:lpstr>Projekt niestandardowy</vt:lpstr>
      <vt:lpstr>„Remont i zmiana sposobu użytkowania zabytkowego spichlerza  w Rzeszynku”  Fundusze Europejskie dla Kujaw i Pomorza 2021 - 2027 Priorytet 6. Fundusze europejskie na rzecz zwiększenia dostępności regionalnej infrastruktury dla mieszkańców Działanie 6.11 Restauracja i adaptacja obiektów dziedzictwa kulturowego i naturalnego </vt:lpstr>
      <vt:lpstr>Informacja o projekcie i uzasadnienie realizacji</vt:lpstr>
      <vt:lpstr>Cel projektu</vt:lpstr>
      <vt:lpstr>Zakres projektu</vt:lpstr>
      <vt:lpstr>Funkcja obiektu i sposób wykorzystania</vt:lpstr>
      <vt:lpstr>Dostępność obiektu</vt:lpstr>
      <vt:lpstr>Analiza popytu</vt:lpstr>
      <vt:lpstr>Założenia realizacji projektu</vt:lpstr>
      <vt:lpstr>Kluczowe terminy</vt:lpstr>
      <vt:lpstr>Budżet projektu </vt:lpstr>
      <vt:lpstr>Wskaźniki projektu</vt:lpstr>
      <vt:lpstr>Zdjęcia Spichlerza w Rzeszynku</vt:lpstr>
      <vt:lpstr>Dokumenty strategiczne 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pt.: Remont i zmiana sposobu użytkowania zabytkowego spichlerza w Rzeszynku</dc:title>
  <dc:creator>Sowiński Piotr</dc:creator>
  <cp:lastModifiedBy>Marta Woźniak</cp:lastModifiedBy>
  <cp:revision>303</cp:revision>
  <cp:lastPrinted>2023-11-10T09:07:14Z</cp:lastPrinted>
  <dcterms:created xsi:type="dcterms:W3CDTF">2022-06-22T09:40:44Z</dcterms:created>
  <dcterms:modified xsi:type="dcterms:W3CDTF">2026-05-04T12:10:42Z</dcterms:modified>
</cp:coreProperties>
</file>