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8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6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3045" r:id="rId2"/>
    <p:sldId id="2623" r:id="rId3"/>
    <p:sldId id="2678" r:id="rId4"/>
    <p:sldId id="2668" r:id="rId5"/>
    <p:sldId id="2669" r:id="rId6"/>
    <p:sldId id="2872" r:id="rId7"/>
    <p:sldId id="2694" r:id="rId8"/>
    <p:sldId id="2939" r:id="rId9"/>
    <p:sldId id="2679" r:id="rId10"/>
    <p:sldId id="2670" r:id="rId11"/>
    <p:sldId id="2680" r:id="rId12"/>
    <p:sldId id="2708" r:id="rId13"/>
    <p:sldId id="2695" r:id="rId14"/>
    <p:sldId id="2876" r:id="rId15"/>
    <p:sldId id="3015" r:id="rId16"/>
    <p:sldId id="2878" r:id="rId17"/>
    <p:sldId id="2957" r:id="rId18"/>
    <p:sldId id="3054" r:id="rId19"/>
    <p:sldId id="3055" r:id="rId20"/>
    <p:sldId id="3059" r:id="rId21"/>
    <p:sldId id="3057" r:id="rId22"/>
    <p:sldId id="3058" r:id="rId23"/>
    <p:sldId id="3052" r:id="rId24"/>
    <p:sldId id="2877" r:id="rId25"/>
    <p:sldId id="3049" r:id="rId26"/>
    <p:sldId id="3050" r:id="rId27"/>
    <p:sldId id="2707" r:id="rId28"/>
    <p:sldId id="3051" r:id="rId29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676DC931-43CD-4F09-9C55-91ACB59F2ABC}">
          <p14:sldIdLst>
            <p14:sldId id="3045"/>
            <p14:sldId id="2623"/>
            <p14:sldId id="2678"/>
            <p14:sldId id="2668"/>
            <p14:sldId id="2669"/>
            <p14:sldId id="2872"/>
            <p14:sldId id="2694"/>
            <p14:sldId id="2939"/>
            <p14:sldId id="2679"/>
            <p14:sldId id="2670"/>
            <p14:sldId id="2680"/>
            <p14:sldId id="2708"/>
            <p14:sldId id="2695"/>
            <p14:sldId id="2876"/>
            <p14:sldId id="3015"/>
            <p14:sldId id="2878"/>
            <p14:sldId id="2957"/>
            <p14:sldId id="3054"/>
            <p14:sldId id="3055"/>
            <p14:sldId id="3059"/>
            <p14:sldId id="3057"/>
            <p14:sldId id="3058"/>
            <p14:sldId id="3052"/>
            <p14:sldId id="2877"/>
            <p14:sldId id="3049"/>
            <p14:sldId id="3050"/>
            <p14:sldId id="2707"/>
            <p14:sldId id="3051"/>
          </p14:sldIdLst>
        </p14:section>
        <p14:section name="Sekcja bez tytułu" id="{3054DBE6-AD1B-4F01-8C22-2E045B5C225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E68F2D-96AE-EF57-7802-43933D86B559}" name="Joanna Zimoląg" initials="JZ" userId="S-1-5-21-2619306676-2800222060-3362172700-5417" providerId="AD"/>
  <p188:author id="{00E03D3E-E5B8-D56F-46C9-56F87288252F}" name="Anna Głuszek" initials="AG" userId="28c6fadd772e9a04" providerId="Windows Live"/>
  <p188:author id="{9717F246-52D3-A4D3-0C7E-976EDC905F6B}" name="Barbara Jesionowska" initials="BJ" userId="S-1-5-21-2619306676-2800222060-3362172700-36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kubiszewska" initials="AS" lastIdx="1" clrIdx="0">
    <p:extLst>
      <p:ext uri="{19B8F6BF-5375-455C-9EA6-DF929625EA0E}">
        <p15:presenceInfo xmlns:p15="http://schemas.microsoft.com/office/powerpoint/2012/main" userId="S-1-5-21-2619306676-2800222060-3362172700-11654" providerId="AD"/>
      </p:ext>
    </p:extLst>
  </p:cmAuthor>
  <p:cmAuthor id="2" name="Joanna Zimoląg" initials="JZ" lastIdx="1" clrIdx="1">
    <p:extLst>
      <p:ext uri="{19B8F6BF-5375-455C-9EA6-DF929625EA0E}">
        <p15:presenceInfo xmlns:p15="http://schemas.microsoft.com/office/powerpoint/2012/main" userId="S-1-5-21-2619306676-2800222060-3362172700-54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9999FF"/>
    <a:srgbClr val="33CC33"/>
    <a:srgbClr val="66FFFF"/>
    <a:srgbClr val="000000"/>
    <a:srgbClr val="FF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88378" autoAdjust="0"/>
  </p:normalViewPr>
  <p:slideViewPr>
    <p:cSldViewPr snapToGrid="0">
      <p:cViewPr varScale="1">
        <p:scale>
          <a:sx n="98" d="100"/>
          <a:sy n="98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2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4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8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785147141616284E-3"/>
          <c:y val="0.21816662309442889"/>
          <c:w val="0.98581920676276646"/>
          <c:h val="0.57619137670825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FEKP.01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#,##0</c:formatCode>
                <c:ptCount val="1"/>
                <c:pt idx="0">
                  <c:v>691178097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6-49B6-8EAC-6C9499E003C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FEKP.02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#,##0</c:formatCode>
                <c:ptCount val="1"/>
                <c:pt idx="0">
                  <c:v>1313131540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26-49B6-8EAC-6C9499E003C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FEKP.03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#,##0</c:formatCode>
                <c:ptCount val="1"/>
                <c:pt idx="0">
                  <c:v>543146835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26-49B6-8EAC-6C9499E003C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FEKP.04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#,##0</c:formatCode>
                <c:ptCount val="1"/>
                <c:pt idx="0">
                  <c:v>356564992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26-49B6-8EAC-6C9499E003CE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FEKP.05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#,##0</c:formatCode>
                <c:ptCount val="1"/>
                <c:pt idx="0">
                  <c:v>548070887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26-49B6-8EAC-6C9499E003CE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FEKP.06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Arkusz1!$G$2</c:f>
              <c:numCache>
                <c:formatCode>#,##0</c:formatCode>
                <c:ptCount val="1"/>
                <c:pt idx="0">
                  <c:v>962734372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E26-49B6-8EAC-6C9499E003CE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FEKP.07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Arkusz1!$H$2</c:f>
              <c:numCache>
                <c:formatCode>#,##0</c:formatCode>
                <c:ptCount val="1"/>
                <c:pt idx="0">
                  <c:v>218460157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E26-49B6-8EAC-6C9499E003CE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FEKP.08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Arkusz1!$I$2</c:f>
              <c:numCache>
                <c:formatCode>#,##0</c:formatCode>
                <c:ptCount val="1"/>
                <c:pt idx="0">
                  <c:v>1812613370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26-49B6-8EAC-6C9499E003CE}"/>
            </c:ext>
          </c:extLst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FEKP.09 PT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Arkusz1!$J$2</c:f>
              <c:numCache>
                <c:formatCode>#,##0</c:formatCode>
                <c:ptCount val="1"/>
                <c:pt idx="0">
                  <c:v>224065807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E26-49B6-8EAC-6C9499E003CE}"/>
            </c:ext>
          </c:extLst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FEKP.10 PT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Arkusz1!$K$2</c:f>
              <c:numCache>
                <c:formatCode>#,##0</c:formatCode>
                <c:ptCount val="1"/>
                <c:pt idx="0">
                  <c:v>87430788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6-48CF-9EDF-2746E423F0F9}"/>
            </c:ext>
          </c:extLst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FEKP.11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Arkusz1!$L$2</c:f>
              <c:numCache>
                <c:formatCode>#,##0</c:formatCode>
                <c:ptCount val="1"/>
                <c:pt idx="0">
                  <c:v>128849989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4-4564-8B62-D2B4FBC8E84A}"/>
            </c:ext>
          </c:extLst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FEKP.12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Arkusz1!$M$2</c:f>
              <c:numCache>
                <c:formatCode>#,##0</c:formatCode>
                <c:ptCount val="1"/>
                <c:pt idx="0">
                  <c:v>264291021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F4-4564-8B62-D2B4FBC8E84A}"/>
            </c:ext>
          </c:extLst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FEKP.13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Arkusz1!$N$2</c:f>
              <c:numCache>
                <c:formatCode>#,##0</c:formatCode>
                <c:ptCount val="1"/>
                <c:pt idx="0">
                  <c:v>583650800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F4-4564-8B62-D2B4FBC8E84A}"/>
            </c:ext>
          </c:extLst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FEKP.14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Arkusz1!$O$2</c:f>
              <c:numCache>
                <c:formatCode>#,##0</c:formatCode>
                <c:ptCount val="1"/>
                <c:pt idx="0">
                  <c:v>38967496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F4-4564-8B62-D2B4FBC8E8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4"/>
        <c:overlap val="-90"/>
        <c:axId val="1676568095"/>
        <c:axId val="1679488095"/>
      </c:barChart>
      <c:catAx>
        <c:axId val="1676568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&quot;zł&quot;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79488095"/>
        <c:crosses val="autoZero"/>
        <c:auto val="1"/>
        <c:lblAlgn val="ctr"/>
        <c:lblOffset val="100"/>
        <c:noMultiLvlLbl val="0"/>
      </c:catAx>
      <c:valAx>
        <c:axId val="167948809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7656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0649240136843568E-3"/>
          <c:y val="0.86935056406160593"/>
          <c:w val="0.98516332027847797"/>
          <c:h val="8.02591175563226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795111548556432E-2"/>
          <c:y val="2.2180910337733586E-2"/>
          <c:w val="0.94983751640419944"/>
          <c:h val="0.85266483566669637"/>
        </c:manualLayout>
      </c:layout>
      <c:lineChart>
        <c:grouping val="standard"/>
        <c:varyColors val="0"/>
        <c:ser>
          <c:idx val="0"/>
          <c:order val="0"/>
          <c:tx>
            <c:strRef>
              <c:f>Arkusz1!$A$3</c:f>
              <c:strCache>
                <c:ptCount val="1"/>
                <c:pt idx="0">
                  <c:v>wkład UE w podpisanych umowach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spPr>
                <a:solidFill>
                  <a:srgbClr val="0051B0">
                    <a:lumMod val="60000"/>
                    <a:lumOff val="4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226-4D8D-8EF9-96E7F10146DD}"/>
                </c:ext>
              </c:extLst>
            </c:dLbl>
            <c:dLbl>
              <c:idx val="12"/>
              <c:spPr>
                <a:solidFill>
                  <a:srgbClr val="0051B0">
                    <a:lumMod val="60000"/>
                    <a:lumOff val="4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A16-4A54-9D13-6711B9483DF8}"/>
                </c:ext>
              </c:extLst>
            </c:dLbl>
            <c:dLbl>
              <c:idx val="24"/>
              <c:spPr>
                <a:solidFill>
                  <a:srgbClr val="0051B0">
                    <a:lumMod val="60000"/>
                    <a:lumOff val="4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A16-4A54-9D13-6711B9483DF8}"/>
                </c:ext>
              </c:extLst>
            </c:dLbl>
            <c:dLbl>
              <c:idx val="27"/>
              <c:spPr>
                <a:solidFill>
                  <a:srgbClr val="4472C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AEA-423B-9F66-B404F7BE62E4}"/>
                </c:ext>
              </c:extLst>
            </c:dLbl>
            <c:dLbl>
              <c:idx val="28"/>
              <c:spPr>
                <a:solidFill>
                  <a:srgbClr val="4472C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3F4-4CBF-8A14-68F711859C57}"/>
                </c:ext>
              </c:extLst>
            </c:dLbl>
            <c:dLbl>
              <c:idx val="29"/>
              <c:spPr>
                <a:solidFill>
                  <a:srgbClr val="4472C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prstClr val="white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A05-40D7-9D27-161B85A8C5B1}"/>
                </c:ext>
              </c:extLst>
            </c:dLbl>
            <c:spPr>
              <a:solidFill>
                <a:srgbClr val="4472C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Arkusz1!$B$2:$AE$2</c:f>
              <c:strCache>
                <c:ptCount val="30"/>
                <c:pt idx="0">
                  <c:v>31.12.2023</c:v>
                </c:pt>
                <c:pt idx="1">
                  <c:v>31.01.2024</c:v>
                </c:pt>
                <c:pt idx="2">
                  <c:v>28.02.2024</c:v>
                </c:pt>
                <c:pt idx="3">
                  <c:v>31.03.2024</c:v>
                </c:pt>
                <c:pt idx="4">
                  <c:v>30.04.2024</c:v>
                </c:pt>
                <c:pt idx="5">
                  <c:v>31.05.2024</c:v>
                </c:pt>
                <c:pt idx="6">
                  <c:v>30.06.2024</c:v>
                </c:pt>
                <c:pt idx="7">
                  <c:v>31.07.2024</c:v>
                </c:pt>
                <c:pt idx="8">
                  <c:v>31.08.2024</c:v>
                </c:pt>
                <c:pt idx="9">
                  <c:v>30.09.2024</c:v>
                </c:pt>
                <c:pt idx="10">
                  <c:v>31.10.2024</c:v>
                </c:pt>
                <c:pt idx="11">
                  <c:v>30.11.2024</c:v>
                </c:pt>
                <c:pt idx="12">
                  <c:v>31.12.2024</c:v>
                </c:pt>
                <c:pt idx="13">
                  <c:v>31.01.2025</c:v>
                </c:pt>
                <c:pt idx="14">
                  <c:v>29.02.2025</c:v>
                </c:pt>
                <c:pt idx="15">
                  <c:v>31.03.2025</c:v>
                </c:pt>
                <c:pt idx="16">
                  <c:v>30.04.2025</c:v>
                </c:pt>
                <c:pt idx="17">
                  <c:v>31.05.2025</c:v>
                </c:pt>
                <c:pt idx="18">
                  <c:v>30.06.2025</c:v>
                </c:pt>
                <c:pt idx="19">
                  <c:v>31.07.2025</c:v>
                </c:pt>
                <c:pt idx="20">
                  <c:v>31.08.2025</c:v>
                </c:pt>
                <c:pt idx="21">
                  <c:v>30.09.2025</c:v>
                </c:pt>
                <c:pt idx="22">
                  <c:v>31.10.2025</c:v>
                </c:pt>
                <c:pt idx="23">
                  <c:v>30.11.2025</c:v>
                </c:pt>
                <c:pt idx="24">
                  <c:v>31.12.2025</c:v>
                </c:pt>
                <c:pt idx="25">
                  <c:v>31.01.2026</c:v>
                </c:pt>
                <c:pt idx="26">
                  <c:v>28.02.2026</c:v>
                </c:pt>
                <c:pt idx="27">
                  <c:v>31.03.2026</c:v>
                </c:pt>
                <c:pt idx="28">
                  <c:v>30.04.2026</c:v>
                </c:pt>
                <c:pt idx="29">
                  <c:v>31.05.2026</c:v>
                </c:pt>
              </c:strCache>
            </c:strRef>
          </c:cat>
          <c:val>
            <c:numRef>
              <c:f>Arkusz1!$B$3:$AE$3</c:f>
              <c:numCache>
                <c:formatCode>0.0%</c:formatCode>
                <c:ptCount val="30"/>
                <c:pt idx="0">
                  <c:v>0.153</c:v>
                </c:pt>
                <c:pt idx="1">
                  <c:v>0.156</c:v>
                </c:pt>
                <c:pt idx="2">
                  <c:v>0.17899999999999999</c:v>
                </c:pt>
                <c:pt idx="3">
                  <c:v>0.20100000000000001</c:v>
                </c:pt>
                <c:pt idx="4">
                  <c:v>0.23699999999999999</c:v>
                </c:pt>
                <c:pt idx="5">
                  <c:v>0.24299999999999999</c:v>
                </c:pt>
                <c:pt idx="6">
                  <c:v>0.23499999999999999</c:v>
                </c:pt>
                <c:pt idx="7">
                  <c:v>0.249</c:v>
                </c:pt>
                <c:pt idx="8">
                  <c:v>0.26500000000000001</c:v>
                </c:pt>
                <c:pt idx="9">
                  <c:v>0.3</c:v>
                </c:pt>
                <c:pt idx="10">
                  <c:v>0.32</c:v>
                </c:pt>
                <c:pt idx="11">
                  <c:v>0.34100000000000003</c:v>
                </c:pt>
                <c:pt idx="12">
                  <c:v>0.41399999999999998</c:v>
                </c:pt>
                <c:pt idx="13">
                  <c:v>0.42599999999999999</c:v>
                </c:pt>
                <c:pt idx="14">
                  <c:v>0.46100000000000002</c:v>
                </c:pt>
                <c:pt idx="15">
                  <c:v>0.47099999999999997</c:v>
                </c:pt>
                <c:pt idx="16">
                  <c:v>0.48499999999999999</c:v>
                </c:pt>
                <c:pt idx="17">
                  <c:v>0.49</c:v>
                </c:pt>
                <c:pt idx="18">
                  <c:v>0.498</c:v>
                </c:pt>
                <c:pt idx="19">
                  <c:v>0.51200000000000001</c:v>
                </c:pt>
                <c:pt idx="20">
                  <c:v>0.52100000000000002</c:v>
                </c:pt>
                <c:pt idx="21">
                  <c:v>0.53500000000000003</c:v>
                </c:pt>
                <c:pt idx="22">
                  <c:v>0.55600000000000005</c:v>
                </c:pt>
                <c:pt idx="23">
                  <c:v>0.58299999999999996</c:v>
                </c:pt>
                <c:pt idx="24">
                  <c:v>0.63700000000000001</c:v>
                </c:pt>
                <c:pt idx="25">
                  <c:v>0.64700000000000002</c:v>
                </c:pt>
                <c:pt idx="26">
                  <c:v>0.65900000000000003</c:v>
                </c:pt>
                <c:pt idx="27">
                  <c:v>0.66700000000000004</c:v>
                </c:pt>
                <c:pt idx="28">
                  <c:v>0.69599999999999995</c:v>
                </c:pt>
                <c:pt idx="29">
                  <c:v>0.70699999999999996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02A-49DE-AED5-593FC9CBD082}"/>
            </c:ext>
          </c:extLst>
        </c:ser>
        <c:ser>
          <c:idx val="1"/>
          <c:order val="1"/>
          <c:tx>
            <c:strRef>
              <c:f>Arkusz1!$A$4</c:f>
              <c:strCache>
                <c:ptCount val="1"/>
                <c:pt idx="0">
                  <c:v>rozliczenie środków z podpisanych umów 
(wkład UE we wnioskach o płatność)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02A-49DE-AED5-593FC9CBD082}"/>
                </c:ext>
              </c:extLst>
            </c:dLbl>
            <c:dLbl>
              <c:idx val="12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02A-49DE-AED5-593FC9CBD082}"/>
                </c:ext>
              </c:extLst>
            </c:dLbl>
            <c:dLbl>
              <c:idx val="24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02A-49DE-AED5-593FC9CBD082}"/>
                </c:ext>
              </c:extLst>
            </c:dLbl>
            <c:dLbl>
              <c:idx val="27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AEA-423B-9F66-B404F7BE62E4}"/>
                </c:ext>
              </c:extLst>
            </c:dLbl>
            <c:dLbl>
              <c:idx val="28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3F4-4CBF-8A14-68F711859C57}"/>
                </c:ext>
              </c:extLst>
            </c:dLbl>
            <c:dLbl>
              <c:idx val="29"/>
              <c:spPr>
                <a:solidFill>
                  <a:srgbClr val="FF99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A05-40D7-9D27-161B85A8C5B1}"/>
                </c:ext>
              </c:extLst>
            </c:dLbl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Arkusz1!$B$2:$AE$2</c:f>
              <c:strCache>
                <c:ptCount val="30"/>
                <c:pt idx="0">
                  <c:v>31.12.2023</c:v>
                </c:pt>
                <c:pt idx="1">
                  <c:v>31.01.2024</c:v>
                </c:pt>
                <c:pt idx="2">
                  <c:v>28.02.2024</c:v>
                </c:pt>
                <c:pt idx="3">
                  <c:v>31.03.2024</c:v>
                </c:pt>
                <c:pt idx="4">
                  <c:v>30.04.2024</c:v>
                </c:pt>
                <c:pt idx="5">
                  <c:v>31.05.2024</c:v>
                </c:pt>
                <c:pt idx="6">
                  <c:v>30.06.2024</c:v>
                </c:pt>
                <c:pt idx="7">
                  <c:v>31.07.2024</c:v>
                </c:pt>
                <c:pt idx="8">
                  <c:v>31.08.2024</c:v>
                </c:pt>
                <c:pt idx="9">
                  <c:v>30.09.2024</c:v>
                </c:pt>
                <c:pt idx="10">
                  <c:v>31.10.2024</c:v>
                </c:pt>
                <c:pt idx="11">
                  <c:v>30.11.2024</c:v>
                </c:pt>
                <c:pt idx="12">
                  <c:v>31.12.2024</c:v>
                </c:pt>
                <c:pt idx="13">
                  <c:v>31.01.2025</c:v>
                </c:pt>
                <c:pt idx="14">
                  <c:v>29.02.2025</c:v>
                </c:pt>
                <c:pt idx="15">
                  <c:v>31.03.2025</c:v>
                </c:pt>
                <c:pt idx="16">
                  <c:v>30.04.2025</c:v>
                </c:pt>
                <c:pt idx="17">
                  <c:v>31.05.2025</c:v>
                </c:pt>
                <c:pt idx="18">
                  <c:v>30.06.2025</c:v>
                </c:pt>
                <c:pt idx="19">
                  <c:v>31.07.2025</c:v>
                </c:pt>
                <c:pt idx="20">
                  <c:v>31.08.2025</c:v>
                </c:pt>
                <c:pt idx="21">
                  <c:v>30.09.2025</c:v>
                </c:pt>
                <c:pt idx="22">
                  <c:v>31.10.2025</c:v>
                </c:pt>
                <c:pt idx="23">
                  <c:v>30.11.2025</c:v>
                </c:pt>
                <c:pt idx="24">
                  <c:v>31.12.2025</c:v>
                </c:pt>
                <c:pt idx="25">
                  <c:v>31.01.2026</c:v>
                </c:pt>
                <c:pt idx="26">
                  <c:v>28.02.2026</c:v>
                </c:pt>
                <c:pt idx="27">
                  <c:v>31.03.2026</c:v>
                </c:pt>
                <c:pt idx="28">
                  <c:v>30.04.2026</c:v>
                </c:pt>
                <c:pt idx="29">
                  <c:v>31.05.2026</c:v>
                </c:pt>
              </c:strCache>
            </c:strRef>
          </c:cat>
          <c:val>
            <c:numRef>
              <c:f>Arkusz1!$B$4:$AE$4</c:f>
              <c:numCache>
                <c:formatCode>0.0%</c:formatCode>
                <c:ptCount val="30"/>
                <c:pt idx="0">
                  <c:v>4.0000000000000001E-3</c:v>
                </c:pt>
                <c:pt idx="1">
                  <c:v>4.0000000000000001E-3</c:v>
                </c:pt>
                <c:pt idx="2">
                  <c:v>6.0000000000000001E-3</c:v>
                </c:pt>
                <c:pt idx="3">
                  <c:v>7.0000000000000001E-3</c:v>
                </c:pt>
                <c:pt idx="4">
                  <c:v>7.0000000000000001E-3</c:v>
                </c:pt>
                <c:pt idx="5">
                  <c:v>8.0000000000000002E-3</c:v>
                </c:pt>
                <c:pt idx="6">
                  <c:v>8.0000000000000002E-3</c:v>
                </c:pt>
                <c:pt idx="7">
                  <c:v>8.9999999999999993E-3</c:v>
                </c:pt>
                <c:pt idx="8">
                  <c:v>1.0999999999999999E-2</c:v>
                </c:pt>
                <c:pt idx="9">
                  <c:v>1.4999999999999999E-2</c:v>
                </c:pt>
                <c:pt idx="10">
                  <c:v>2.1000000000000001E-2</c:v>
                </c:pt>
                <c:pt idx="11">
                  <c:v>2.5999999999999999E-2</c:v>
                </c:pt>
                <c:pt idx="12">
                  <c:v>3.2000000000000001E-2</c:v>
                </c:pt>
                <c:pt idx="13">
                  <c:v>3.5999999999999997E-2</c:v>
                </c:pt>
                <c:pt idx="14">
                  <c:v>0.04</c:v>
                </c:pt>
                <c:pt idx="15">
                  <c:v>0.05</c:v>
                </c:pt>
                <c:pt idx="16">
                  <c:v>5.1999999999999998E-2</c:v>
                </c:pt>
                <c:pt idx="17">
                  <c:v>6.0999999999999999E-2</c:v>
                </c:pt>
                <c:pt idx="18">
                  <c:v>6.7000000000000004E-2</c:v>
                </c:pt>
                <c:pt idx="19">
                  <c:v>7.3999999999999996E-2</c:v>
                </c:pt>
                <c:pt idx="20">
                  <c:v>8.5000000000000006E-2</c:v>
                </c:pt>
                <c:pt idx="21">
                  <c:v>0.09</c:v>
                </c:pt>
                <c:pt idx="22">
                  <c:v>0.10199999999999999</c:v>
                </c:pt>
                <c:pt idx="23">
                  <c:v>0.11600000000000001</c:v>
                </c:pt>
                <c:pt idx="24">
                  <c:v>0.13</c:v>
                </c:pt>
                <c:pt idx="25">
                  <c:v>0.13600000000000001</c:v>
                </c:pt>
                <c:pt idx="26">
                  <c:v>0.14699999999999999</c:v>
                </c:pt>
                <c:pt idx="27">
                  <c:v>0.156</c:v>
                </c:pt>
                <c:pt idx="28">
                  <c:v>0.16800000000000001</c:v>
                </c:pt>
                <c:pt idx="29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02A-49DE-AED5-593FC9CBD082}"/>
            </c:ext>
          </c:extLst>
        </c:ser>
        <c:ser>
          <c:idx val="2"/>
          <c:order val="2"/>
          <c:tx>
            <c:strRef>
              <c:f>Arkusz1!$A$5</c:f>
              <c:strCache>
                <c:ptCount val="1"/>
                <c:pt idx="0">
                  <c:v>księgowanie wydatków (certyfikacja)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spPr>
                <a:solidFill>
                  <a:srgbClr val="FFFFFF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02A-49DE-AED5-593FC9CBD082}"/>
                </c:ext>
              </c:extLst>
            </c:dLbl>
            <c:dLbl>
              <c:idx val="12"/>
              <c:spPr>
                <a:solidFill>
                  <a:srgbClr val="FFFFFF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02A-49DE-AED5-593FC9CBD082}"/>
                </c:ext>
              </c:extLst>
            </c:dLbl>
            <c:dLbl>
              <c:idx val="24"/>
              <c:spPr>
                <a:solidFill>
                  <a:srgbClr val="FFFFFF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02A-49DE-AED5-593FC9CBD082}"/>
                </c:ext>
              </c:extLst>
            </c:dLbl>
            <c:dLbl>
              <c:idx val="27"/>
              <c:spPr>
                <a:solidFill>
                  <a:srgbClr val="FFFFFF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AEA-423B-9F66-B404F7BE62E4}"/>
                </c:ext>
              </c:extLst>
            </c:dLbl>
            <c:dLbl>
              <c:idx val="28"/>
              <c:spPr>
                <a:solidFill>
                  <a:srgbClr val="FFFFFF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F4-4CBF-8A14-68F711859C57}"/>
                </c:ext>
              </c:extLst>
            </c:dLbl>
            <c:dLbl>
              <c:idx val="29"/>
              <c:spPr>
                <a:solidFill>
                  <a:srgbClr val="FFFFFF">
                    <a:lumMod val="5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A05-40D7-9D27-161B85A8C5B1}"/>
                </c:ext>
              </c:extLst>
            </c:dLbl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Arkusz1!$B$2:$AE$2</c:f>
              <c:strCache>
                <c:ptCount val="30"/>
                <c:pt idx="0">
                  <c:v>31.12.2023</c:v>
                </c:pt>
                <c:pt idx="1">
                  <c:v>31.01.2024</c:v>
                </c:pt>
                <c:pt idx="2">
                  <c:v>28.02.2024</c:v>
                </c:pt>
                <c:pt idx="3">
                  <c:v>31.03.2024</c:v>
                </c:pt>
                <c:pt idx="4">
                  <c:v>30.04.2024</c:v>
                </c:pt>
                <c:pt idx="5">
                  <c:v>31.05.2024</c:v>
                </c:pt>
                <c:pt idx="6">
                  <c:v>30.06.2024</c:v>
                </c:pt>
                <c:pt idx="7">
                  <c:v>31.07.2024</c:v>
                </c:pt>
                <c:pt idx="8">
                  <c:v>31.08.2024</c:v>
                </c:pt>
                <c:pt idx="9">
                  <c:v>30.09.2024</c:v>
                </c:pt>
                <c:pt idx="10">
                  <c:v>31.10.2024</c:v>
                </c:pt>
                <c:pt idx="11">
                  <c:v>30.11.2024</c:v>
                </c:pt>
                <c:pt idx="12">
                  <c:v>31.12.2024</c:v>
                </c:pt>
                <c:pt idx="13">
                  <c:v>31.01.2025</c:v>
                </c:pt>
                <c:pt idx="14">
                  <c:v>29.02.2025</c:v>
                </c:pt>
                <c:pt idx="15">
                  <c:v>31.03.2025</c:v>
                </c:pt>
                <c:pt idx="16">
                  <c:v>30.04.2025</c:v>
                </c:pt>
                <c:pt idx="17">
                  <c:v>31.05.2025</c:v>
                </c:pt>
                <c:pt idx="18">
                  <c:v>30.06.2025</c:v>
                </c:pt>
                <c:pt idx="19">
                  <c:v>31.07.2025</c:v>
                </c:pt>
                <c:pt idx="20">
                  <c:v>31.08.2025</c:v>
                </c:pt>
                <c:pt idx="21">
                  <c:v>30.09.2025</c:v>
                </c:pt>
                <c:pt idx="22">
                  <c:v>31.10.2025</c:v>
                </c:pt>
                <c:pt idx="23">
                  <c:v>30.11.2025</c:v>
                </c:pt>
                <c:pt idx="24">
                  <c:v>31.12.2025</c:v>
                </c:pt>
                <c:pt idx="25">
                  <c:v>31.01.2026</c:v>
                </c:pt>
                <c:pt idx="26">
                  <c:v>28.02.2026</c:v>
                </c:pt>
                <c:pt idx="27">
                  <c:v>31.03.2026</c:v>
                </c:pt>
                <c:pt idx="28">
                  <c:v>30.04.2026</c:v>
                </c:pt>
                <c:pt idx="29">
                  <c:v>31.05.2026</c:v>
                </c:pt>
              </c:strCache>
            </c:strRef>
          </c:cat>
          <c:val>
            <c:numRef>
              <c:f>Arkusz1!$B$5:$AE$5</c:f>
              <c:numCache>
                <c:formatCode>0.0%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6.0000000000000001E-3</c:v>
                </c:pt>
                <c:pt idx="8">
                  <c:v>3.1E-2</c:v>
                </c:pt>
                <c:pt idx="9">
                  <c:v>3.1E-2</c:v>
                </c:pt>
                <c:pt idx="10">
                  <c:v>3.1E-2</c:v>
                </c:pt>
                <c:pt idx="11">
                  <c:v>3.1E-2</c:v>
                </c:pt>
                <c:pt idx="12">
                  <c:v>5.2999999999999999E-2</c:v>
                </c:pt>
                <c:pt idx="13">
                  <c:v>5.2999999999999999E-2</c:v>
                </c:pt>
                <c:pt idx="14">
                  <c:v>6.3E-2</c:v>
                </c:pt>
                <c:pt idx="15">
                  <c:v>6.3E-2</c:v>
                </c:pt>
                <c:pt idx="16">
                  <c:v>6.3E-2</c:v>
                </c:pt>
                <c:pt idx="17">
                  <c:v>7.6999999999999999E-2</c:v>
                </c:pt>
                <c:pt idx="18">
                  <c:v>8.5999999999999993E-2</c:v>
                </c:pt>
                <c:pt idx="19">
                  <c:v>8.5999999999999993E-2</c:v>
                </c:pt>
                <c:pt idx="20">
                  <c:v>8.5999999999999993E-2</c:v>
                </c:pt>
                <c:pt idx="21">
                  <c:v>8.5999999999999993E-2</c:v>
                </c:pt>
                <c:pt idx="22">
                  <c:v>0.11799999999999999</c:v>
                </c:pt>
                <c:pt idx="23">
                  <c:v>0.13400000000000001</c:v>
                </c:pt>
                <c:pt idx="24">
                  <c:v>0.14799999999999999</c:v>
                </c:pt>
                <c:pt idx="25">
                  <c:v>0.14799999999999999</c:v>
                </c:pt>
                <c:pt idx="26">
                  <c:v>0.16900000000000001</c:v>
                </c:pt>
                <c:pt idx="27">
                  <c:v>0.16900000000000001</c:v>
                </c:pt>
                <c:pt idx="28">
                  <c:v>0.16899999999999998</c:v>
                </c:pt>
                <c:pt idx="29">
                  <c:v>0.20399999999999999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02A-49DE-AED5-593FC9CBD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0707359"/>
        <c:axId val="670697279"/>
      </c:lineChart>
      <c:catAx>
        <c:axId val="670707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glow rad="38100">
                <a:srgbClr val="003399">
                  <a:alpha val="12000"/>
                </a:srgbClr>
              </a:glow>
            </a:effectLst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670697279"/>
        <c:crosses val="autoZero"/>
        <c:auto val="1"/>
        <c:lblAlgn val="ctr"/>
        <c:lblOffset val="500"/>
        <c:noMultiLvlLbl val="0"/>
      </c:catAx>
      <c:valAx>
        <c:axId val="670697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670707359"/>
        <c:crosses val="autoZero"/>
        <c:crossBetween val="midCat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5.9998441601049869E-2"/>
          <c:y val="5.2500761466833031E-2"/>
          <c:w val="0.25041486220472442"/>
          <c:h val="0.19203727515291782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Struktura liczby </a:t>
            </a:r>
            <a:r>
              <a:rPr lang="pl-PL" b="1" dirty="0" err="1"/>
              <a:t>WoD</a:t>
            </a:r>
            <a:r>
              <a:rPr lang="pl-PL" b="1" dirty="0"/>
              <a:t> </a:t>
            </a:r>
            <a:br>
              <a:rPr lang="pl-PL" b="1" dirty="0"/>
            </a:br>
            <a:r>
              <a:rPr lang="pl-PL" b="1" dirty="0"/>
              <a:t>(typy </a:t>
            </a:r>
            <a:r>
              <a:rPr lang="pl-PL" b="1" dirty="0" err="1"/>
              <a:t>befenicjentów</a:t>
            </a:r>
            <a:r>
              <a:rPr lang="pl-PL" b="1" dirty="0"/>
              <a:t>)</a:t>
            </a:r>
            <a:r>
              <a:rPr lang="pl-PL" b="1" baseline="0" dirty="0"/>
              <a:t> - stan na 31.05.2026 r.</a:t>
            </a:r>
            <a:endParaRPr lang="pl-PL" b="1" dirty="0"/>
          </a:p>
        </c:rich>
      </c:tx>
      <c:layout>
        <c:manualLayout>
          <c:xMode val="edge"/>
          <c:yMode val="edge"/>
          <c:x val="0.54647742991079029"/>
          <c:y val="4.4506252193918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6557408872837673"/>
          <c:y val="0.10137321062379426"/>
          <c:w val="0.35127142547217788"/>
          <c:h val="0.80904773558379994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FFD618">
                  <a:lumMod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F0-4C1B-9ADC-FA2C09DD62B7}"/>
              </c:ext>
            </c:extLst>
          </c:dPt>
          <c:dPt>
            <c:idx val="1"/>
            <c:bubble3D val="0"/>
            <c:spPr>
              <a:solidFill>
                <a:srgbClr val="008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F0-4C1B-9ADC-FA2C09DD62B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F0-4C1B-9ADC-FA2C09DD62B7}"/>
              </c:ext>
            </c:extLst>
          </c:dPt>
          <c:dPt>
            <c:idx val="3"/>
            <c:bubble3D val="0"/>
            <c:spPr>
              <a:solidFill>
                <a:srgbClr val="A6D3FF">
                  <a:lumMod val="2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F0-4C1B-9ADC-FA2C09DD62B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F0-4C1B-9ADC-FA2C09DD62B7}"/>
              </c:ext>
            </c:extLst>
          </c:dPt>
          <c:dPt>
            <c:idx val="5"/>
            <c:bubble3D val="0"/>
            <c:spPr>
              <a:solidFill>
                <a:srgbClr val="DD178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CF0-4C1B-9ADC-FA2C09DD62B7}"/>
              </c:ext>
            </c:extLst>
          </c:dPt>
          <c:dPt>
            <c:idx val="6"/>
            <c:bubble3D val="0"/>
            <c:spPr>
              <a:solidFill>
                <a:srgbClr val="00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CF0-4C1B-9ADC-FA2C09DD62B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CF0-4C1B-9ADC-FA2C09DD62B7}"/>
              </c:ext>
            </c:extLst>
          </c:dPt>
          <c:dLbls>
            <c:dLbl>
              <c:idx val="0"/>
              <c:layout>
                <c:manualLayout>
                  <c:x val="-2.6227449532434291E-2"/>
                  <c:y val="0.1168899474861268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F0-4C1B-9ADC-FA2C09DD62B7}"/>
                </c:ext>
              </c:extLst>
            </c:dLbl>
            <c:dLbl>
              <c:idx val="1"/>
              <c:layout>
                <c:manualLayout>
                  <c:x val="-7.3988242736282947E-2"/>
                  <c:y val="-0.2350896754255983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F0-4C1B-9ADC-FA2C09DD62B7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4CF0-4C1B-9ADC-FA2C09DD62B7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4CF0-4C1B-9ADC-FA2C09DD62B7}"/>
                </c:ext>
              </c:extLst>
            </c:dLbl>
            <c:dLbl>
              <c:idx val="5"/>
              <c:layout>
                <c:manualLayout>
                  <c:x val="2.6254076642204804E-2"/>
                  <c:y val="0.1003461208011826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F0-4C1B-9ADC-FA2C09DD62B7}"/>
                </c:ext>
              </c:extLst>
            </c:dLbl>
            <c:dLbl>
              <c:idx val="7"/>
              <c:layout>
                <c:manualLayout>
                  <c:x val="1.9111861629307773E-2"/>
                  <c:y val="6.706017513969531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CF0-4C1B-9ADC-FA2C09DD62B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Arkusz1!$E$11:$E$18</c:f>
              <c:strCache>
                <c:ptCount val="8"/>
                <c:pt idx="0">
                  <c:v>Województwo Kujawsko-Pomorskie i jego JOW</c:v>
                </c:pt>
                <c:pt idx="1">
                  <c:v>JST gminne i powiatowe</c:v>
                </c:pt>
                <c:pt idx="2">
                  <c:v>Administracja rządowa</c:v>
                </c:pt>
                <c:pt idx="3">
                  <c:v>Przedsiębiorstwa (sektor prywatny)</c:v>
                </c:pt>
                <c:pt idx="4">
                  <c:v>Sektor "trzeci" (stowarzyszenia, wspólnoty, związki wyznaniowe)</c:v>
                </c:pt>
                <c:pt idx="5">
                  <c:v>LGD</c:v>
                </c:pt>
                <c:pt idx="6">
                  <c:v>Jednostki naukowe</c:v>
                </c:pt>
                <c:pt idx="7">
                  <c:v>Inne</c:v>
                </c:pt>
              </c:strCache>
            </c:strRef>
          </c:cat>
          <c:val>
            <c:numRef>
              <c:f>Arkusz1!$J$11:$J$18</c:f>
              <c:numCache>
                <c:formatCode>#,##0</c:formatCode>
                <c:ptCount val="8"/>
                <c:pt idx="0">
                  <c:v>110</c:v>
                </c:pt>
                <c:pt idx="1">
                  <c:v>1082</c:v>
                </c:pt>
                <c:pt idx="2">
                  <c:v>19</c:v>
                </c:pt>
                <c:pt idx="3">
                  <c:v>142</c:v>
                </c:pt>
                <c:pt idx="4">
                  <c:v>155</c:v>
                </c:pt>
                <c:pt idx="5">
                  <c:v>93</c:v>
                </c:pt>
                <c:pt idx="6">
                  <c:v>8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CF0-4C1B-9ADC-FA2C09DD6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236266275662354"/>
          <c:y val="0.21458146308755408"/>
          <c:w val="0.3248353969132079"/>
          <c:h val="0.58971485042803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Struktura</a:t>
            </a:r>
            <a:r>
              <a:rPr lang="pl-PL" b="1" baseline="0" dirty="0"/>
              <a:t> liczby podpisanych umów </a:t>
            </a:r>
            <a:br>
              <a:rPr lang="pl-PL" b="1" baseline="0" dirty="0"/>
            </a:br>
            <a:r>
              <a:rPr lang="pl-PL" b="1" baseline="0" dirty="0"/>
              <a:t>- stan na 31.05.2026 r. </a:t>
            </a:r>
            <a:endParaRPr lang="pl-PL" b="1" dirty="0"/>
          </a:p>
        </c:rich>
      </c:tx>
      <c:layout>
        <c:manualLayout>
          <c:xMode val="edge"/>
          <c:yMode val="edge"/>
          <c:x val="0.58488623845133447"/>
          <c:y val="5.92592592592592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7861928904932699E-2"/>
          <c:y val="9.7534558180227465E-2"/>
          <c:w val="0.3964497284648118"/>
          <c:h val="0.87193088363954507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FFD618">
                  <a:lumMod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6A-442B-820B-50431DDD97CE}"/>
              </c:ext>
            </c:extLst>
          </c:dPt>
          <c:dPt>
            <c:idx val="1"/>
            <c:bubble3D val="0"/>
            <c:spPr>
              <a:solidFill>
                <a:srgbClr val="008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6A-442B-820B-50431DDD97CE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6A-442B-820B-50431DDD97CE}"/>
              </c:ext>
            </c:extLst>
          </c:dPt>
          <c:dPt>
            <c:idx val="3"/>
            <c:bubble3D val="0"/>
            <c:spPr>
              <a:solidFill>
                <a:srgbClr val="A6D3FF">
                  <a:lumMod val="2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6A-442B-820B-50431DDD97CE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56A-442B-820B-50431DDD97CE}"/>
              </c:ext>
            </c:extLst>
          </c:dPt>
          <c:dPt>
            <c:idx val="5"/>
            <c:bubble3D val="0"/>
            <c:spPr>
              <a:solidFill>
                <a:srgbClr val="DD178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56A-442B-820B-50431DDD97CE}"/>
              </c:ext>
            </c:extLst>
          </c:dPt>
          <c:dPt>
            <c:idx val="6"/>
            <c:bubble3D val="0"/>
            <c:spPr>
              <a:solidFill>
                <a:srgbClr val="00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56A-442B-820B-50431DDD97C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56A-442B-820B-50431DDD97CE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56A-442B-820B-50431DDD97CE}"/>
                </c:ext>
              </c:extLst>
            </c:dLbl>
            <c:dLbl>
              <c:idx val="1"/>
              <c:layout>
                <c:manualLayout>
                  <c:x val="-9.6787682236734979E-2"/>
                  <c:y val="-0.1758148148148148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6A-442B-820B-50431DDD97CE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56A-442B-820B-50431DDD97C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556A-442B-820B-50431DDD97CE}"/>
                </c:ext>
              </c:extLst>
            </c:dLbl>
            <c:dLbl>
              <c:idx val="5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556A-442B-820B-50431DDD97C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Arkusz1!$E$24:$E$31</c:f>
              <c:strCache>
                <c:ptCount val="8"/>
                <c:pt idx="0">
                  <c:v>Województwo Kujawsko-Pomorskie i jego JOW</c:v>
                </c:pt>
                <c:pt idx="1">
                  <c:v>JST gminne i powiatowe</c:v>
                </c:pt>
                <c:pt idx="2">
                  <c:v>Administracja rządowa</c:v>
                </c:pt>
                <c:pt idx="3">
                  <c:v>Przedsiębiorstwa (sektor prywatny)</c:v>
                </c:pt>
                <c:pt idx="4">
                  <c:v>Sektor "trzeci" (stowarzyszenia, wspólnoty, związki wyznaniowe)</c:v>
                </c:pt>
                <c:pt idx="5">
                  <c:v>LGD</c:v>
                </c:pt>
                <c:pt idx="6">
                  <c:v>Jednostki naukowe</c:v>
                </c:pt>
                <c:pt idx="7">
                  <c:v>Inne</c:v>
                </c:pt>
              </c:strCache>
            </c:strRef>
          </c:cat>
          <c:val>
            <c:numRef>
              <c:f>Arkusz1!$J$24:$J$31</c:f>
              <c:numCache>
                <c:formatCode>#,##0</c:formatCode>
                <c:ptCount val="8"/>
                <c:pt idx="0">
                  <c:v>92</c:v>
                </c:pt>
                <c:pt idx="1">
                  <c:v>872</c:v>
                </c:pt>
                <c:pt idx="2">
                  <c:v>14</c:v>
                </c:pt>
                <c:pt idx="3">
                  <c:v>78</c:v>
                </c:pt>
                <c:pt idx="4">
                  <c:v>81</c:v>
                </c:pt>
                <c:pt idx="5">
                  <c:v>87</c:v>
                </c:pt>
                <c:pt idx="6">
                  <c:v>8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56A-442B-820B-50431DDD9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21760950381115"/>
          <c:y val="0.23886235053951591"/>
          <c:w val="0.39428983141813156"/>
          <c:h val="0.679656167979002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7503613418185741"/>
          <c:y val="1.8246984116297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2370959623197786"/>
          <c:y val="9.6682948696212967E-2"/>
          <c:w val="0.7307138748067451"/>
          <c:h val="0.783217002823048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wykresy!$L$4</c:f>
              <c:strCache>
                <c:ptCount val="1"/>
                <c:pt idx="0">
                  <c:v>% wykorzystanej alokacji w PT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wykresy!$F$5:$F$20</c:f>
              <c:strCache>
                <c:ptCount val="16"/>
                <c:pt idx="0">
                  <c:v>wielkopolskie</c:v>
                </c:pt>
                <c:pt idx="1">
                  <c:v>warmińsko-mazurskie</c:v>
                </c:pt>
                <c:pt idx="2">
                  <c:v>świętokrzyskie</c:v>
                </c:pt>
                <c:pt idx="3">
                  <c:v>śląskie</c:v>
                </c:pt>
                <c:pt idx="4">
                  <c:v>zachodniopomorskie</c:v>
                </c:pt>
                <c:pt idx="5">
                  <c:v>pomorskie</c:v>
                </c:pt>
                <c:pt idx="6">
                  <c:v>podlaskie</c:v>
                </c:pt>
                <c:pt idx="7">
                  <c:v>podkarpackie</c:v>
                </c:pt>
                <c:pt idx="8">
                  <c:v>opolskie</c:v>
                </c:pt>
                <c:pt idx="9">
                  <c:v>mazowieckie</c:v>
                </c:pt>
                <c:pt idx="10">
                  <c:v>małopolskie</c:v>
                </c:pt>
                <c:pt idx="11">
                  <c:v>łódzkie</c:v>
                </c:pt>
                <c:pt idx="12">
                  <c:v>lubuskie</c:v>
                </c:pt>
                <c:pt idx="13">
                  <c:v>lubelskie</c:v>
                </c:pt>
                <c:pt idx="14">
                  <c:v>kujawsko-pomorskie</c:v>
                </c:pt>
                <c:pt idx="15">
                  <c:v>dolnośląskie</c:v>
                </c:pt>
              </c:strCache>
            </c:strRef>
          </c:cat>
          <c:val>
            <c:numRef>
              <c:f>wykresy!$L$5:$L$20</c:f>
              <c:numCache>
                <c:formatCode>#\ ##0.0</c:formatCode>
                <c:ptCount val="16"/>
                <c:pt idx="0">
                  <c:v>79.591949728837704</c:v>
                </c:pt>
                <c:pt idx="1">
                  <c:v>37.540325298117921</c:v>
                </c:pt>
                <c:pt idx="2">
                  <c:v>62.608811772180758</c:v>
                </c:pt>
                <c:pt idx="3">
                  <c:v>58.901155013224447</c:v>
                </c:pt>
                <c:pt idx="4">
                  <c:v>50.959629273953325</c:v>
                </c:pt>
                <c:pt idx="5">
                  <c:v>20.885907351850459</c:v>
                </c:pt>
                <c:pt idx="6">
                  <c:v>18.413686581420617</c:v>
                </c:pt>
                <c:pt idx="7">
                  <c:v>21.843367014607608</c:v>
                </c:pt>
                <c:pt idx="8">
                  <c:v>73.039007181584452</c:v>
                </c:pt>
                <c:pt idx="9">
                  <c:v>49.26596103198991</c:v>
                </c:pt>
                <c:pt idx="10">
                  <c:v>61.390874201424161</c:v>
                </c:pt>
                <c:pt idx="11">
                  <c:v>68.166629039924899</c:v>
                </c:pt>
                <c:pt idx="12">
                  <c:v>53.110065639161455</c:v>
                </c:pt>
                <c:pt idx="13">
                  <c:v>53.894301794883006</c:v>
                </c:pt>
                <c:pt idx="14">
                  <c:v>81.644335555794115</c:v>
                </c:pt>
                <c:pt idx="15">
                  <c:v>67.052885132906297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A-46B0-A628-E894277D7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026868095"/>
        <c:axId val="1026864255"/>
      </c:barChart>
      <c:catAx>
        <c:axId val="1026868095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026864255"/>
        <c:crosses val="autoZero"/>
        <c:auto val="1"/>
        <c:lblAlgn val="ctr"/>
        <c:lblOffset val="100"/>
        <c:noMultiLvlLbl val="0"/>
      </c:catAx>
      <c:valAx>
        <c:axId val="1026864255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cross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026868095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pl-P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7503613418185741"/>
          <c:y val="1.8246984116297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2370959623197786"/>
          <c:y val="9.6682948696212967E-2"/>
          <c:w val="0.7307138748067451"/>
          <c:h val="0.783217002823048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wykresy!$M$4</c:f>
              <c:strCache>
                <c:ptCount val="1"/>
                <c:pt idx="0">
                  <c:v>% wykorzystanej alokacji w ZIT</c:v>
                </c:pt>
              </c:strCache>
            </c:strRef>
          </c:tx>
          <c:spPr>
            <a:solidFill>
              <a:srgbClr val="96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96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wykresy!$F$5:$F$20</c:f>
              <c:strCache>
                <c:ptCount val="16"/>
                <c:pt idx="0">
                  <c:v>wielkopolskie</c:v>
                </c:pt>
                <c:pt idx="1">
                  <c:v>warmińsko-mazurskie</c:v>
                </c:pt>
                <c:pt idx="2">
                  <c:v>świętokrzyskie</c:v>
                </c:pt>
                <c:pt idx="3">
                  <c:v>śląskie</c:v>
                </c:pt>
                <c:pt idx="4">
                  <c:v>zachodniopomorskie</c:v>
                </c:pt>
                <c:pt idx="5">
                  <c:v>pomorskie</c:v>
                </c:pt>
                <c:pt idx="6">
                  <c:v>podlaskie</c:v>
                </c:pt>
                <c:pt idx="7">
                  <c:v>podkarpackie</c:v>
                </c:pt>
                <c:pt idx="8">
                  <c:v>opolskie</c:v>
                </c:pt>
                <c:pt idx="9">
                  <c:v>mazowieckie</c:v>
                </c:pt>
                <c:pt idx="10">
                  <c:v>małopolskie</c:v>
                </c:pt>
                <c:pt idx="11">
                  <c:v>łódzkie</c:v>
                </c:pt>
                <c:pt idx="12">
                  <c:v>lubuskie</c:v>
                </c:pt>
                <c:pt idx="13">
                  <c:v>lubelskie</c:v>
                </c:pt>
                <c:pt idx="14">
                  <c:v>kujawsko-pomorskie</c:v>
                </c:pt>
                <c:pt idx="15">
                  <c:v>dolnośląskie</c:v>
                </c:pt>
              </c:strCache>
            </c:strRef>
          </c:cat>
          <c:val>
            <c:numRef>
              <c:f>wykresy!$M$5:$M$20</c:f>
              <c:numCache>
                <c:formatCode>#\ ##0.0</c:formatCode>
                <c:ptCount val="16"/>
                <c:pt idx="0">
                  <c:v>74.51234022840346</c:v>
                </c:pt>
                <c:pt idx="1">
                  <c:v>16.690050775428951</c:v>
                </c:pt>
                <c:pt idx="2">
                  <c:v>48.179878075035248</c:v>
                </c:pt>
                <c:pt idx="3">
                  <c:v>60.898116624007848</c:v>
                </c:pt>
                <c:pt idx="4">
                  <c:v>57.678325380310682</c:v>
                </c:pt>
                <c:pt idx="5">
                  <c:v>27.110188425029779</c:v>
                </c:pt>
                <c:pt idx="6">
                  <c:v>23.800808898407332</c:v>
                </c:pt>
                <c:pt idx="7">
                  <c:v>28.801935450032474</c:v>
                </c:pt>
                <c:pt idx="8">
                  <c:v>85.454091552058657</c:v>
                </c:pt>
                <c:pt idx="9">
                  <c:v>65.354155527515601</c:v>
                </c:pt>
                <c:pt idx="10">
                  <c:v>64.716267151776592</c:v>
                </c:pt>
                <c:pt idx="11">
                  <c:v>59.465958371535329</c:v>
                </c:pt>
                <c:pt idx="12">
                  <c:v>49.093682085505577</c:v>
                </c:pt>
                <c:pt idx="13">
                  <c:v>53.450258295255004</c:v>
                </c:pt>
                <c:pt idx="14">
                  <c:v>87.641700863644601</c:v>
                </c:pt>
                <c:pt idx="15">
                  <c:v>63.624423977629654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B-49FE-9421-FA6F87FC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026868095"/>
        <c:axId val="1026864255"/>
      </c:barChart>
      <c:catAx>
        <c:axId val="1026868095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026864255"/>
        <c:crosses val="autoZero"/>
        <c:auto val="1"/>
        <c:lblAlgn val="ctr"/>
        <c:lblOffset val="100"/>
        <c:noMultiLvlLbl val="0"/>
      </c:catAx>
      <c:valAx>
        <c:axId val="1026864255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cross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026868095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pl-P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7503613418185741"/>
          <c:y val="1.8246984116297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2370959623197786"/>
          <c:y val="9.6682948696212967E-2"/>
          <c:w val="0.7307138748067451"/>
          <c:h val="0.783217002823048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wykresy!$N$4</c:f>
              <c:strCache>
                <c:ptCount val="1"/>
                <c:pt idx="0">
                  <c:v>% wykorzystanej alokacji w IIT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wykresy!$F$5:$F$20</c:f>
              <c:strCache>
                <c:ptCount val="16"/>
                <c:pt idx="0">
                  <c:v>wielkopolskie</c:v>
                </c:pt>
                <c:pt idx="1">
                  <c:v>warmińsko-mazurskie</c:v>
                </c:pt>
                <c:pt idx="2">
                  <c:v>świętokrzyskie</c:v>
                </c:pt>
                <c:pt idx="3">
                  <c:v>śląskie</c:v>
                </c:pt>
                <c:pt idx="4">
                  <c:v>zachodniopomorskie</c:v>
                </c:pt>
                <c:pt idx="5">
                  <c:v>pomorskie</c:v>
                </c:pt>
                <c:pt idx="6">
                  <c:v>podlaskie</c:v>
                </c:pt>
                <c:pt idx="7">
                  <c:v>podkarpackie</c:v>
                </c:pt>
                <c:pt idx="8">
                  <c:v>opolskie</c:v>
                </c:pt>
                <c:pt idx="9">
                  <c:v>mazowieckie</c:v>
                </c:pt>
                <c:pt idx="10">
                  <c:v>małopolskie</c:v>
                </c:pt>
                <c:pt idx="11">
                  <c:v>łódzkie</c:v>
                </c:pt>
                <c:pt idx="12">
                  <c:v>lubuskie</c:v>
                </c:pt>
                <c:pt idx="13">
                  <c:v>lubelskie</c:v>
                </c:pt>
                <c:pt idx="14">
                  <c:v>kujawsko-pomorskie</c:v>
                </c:pt>
                <c:pt idx="15">
                  <c:v>dolnośląskie</c:v>
                </c:pt>
              </c:strCache>
            </c:strRef>
          </c:cat>
          <c:val>
            <c:numRef>
              <c:f>wykresy!$N$5:$N$20</c:f>
              <c:numCache>
                <c:formatCode>#\ ##0.0</c:formatCode>
                <c:ptCount val="16"/>
                <c:pt idx="0">
                  <c:v>92.507586133022428</c:v>
                </c:pt>
                <c:pt idx="1">
                  <c:v>57.737885942371847</c:v>
                </c:pt>
                <c:pt idx="2">
                  <c:v>70.422828228189971</c:v>
                </c:pt>
                <c:pt idx="3">
                  <c:v>37.677279821773837</c:v>
                </c:pt>
                <c:pt idx="4">
                  <c:v>38.052181399778441</c:v>
                </c:pt>
                <c:pt idx="5">
                  <c:v>3.6153116066486328</c:v>
                </c:pt>
                <c:pt idx="6">
                  <c:v>0</c:v>
                </c:pt>
                <c:pt idx="7">
                  <c:v>0</c:v>
                </c:pt>
                <c:pt idx="8">
                  <c:v>68.079982150229696</c:v>
                </c:pt>
                <c:pt idx="9">
                  <c:v>43.139379794593694</c:v>
                </c:pt>
                <c:pt idx="10">
                  <c:v>75.776655895950896</c:v>
                </c:pt>
                <c:pt idx="11">
                  <c:v>91.06651017010266</c:v>
                </c:pt>
                <c:pt idx="12">
                  <c:v>59.444913345836362</c:v>
                </c:pt>
                <c:pt idx="13">
                  <c:v>54.357415059019978</c:v>
                </c:pt>
                <c:pt idx="14">
                  <c:v>68.384113291918126</c:v>
                </c:pt>
                <c:pt idx="15">
                  <c:v>73.609994464759893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8-462F-81E8-06F2437DD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026868095"/>
        <c:axId val="1026864255"/>
      </c:barChart>
      <c:catAx>
        <c:axId val="1026868095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026864255"/>
        <c:crosses val="autoZero"/>
        <c:auto val="1"/>
        <c:lblAlgn val="ctr"/>
        <c:lblOffset val="100"/>
        <c:noMultiLvlLbl val="0"/>
      </c:catAx>
      <c:valAx>
        <c:axId val="1026864255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cross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026868095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j-ea"/>
                <a:cs typeface="+mj-cs"/>
              </a:defRPr>
            </a:pPr>
            <a:r>
              <a:rPr lang="pl-PL" sz="1800" b="1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Wartość zawartych umów</a:t>
            </a:r>
          </a:p>
        </c:rich>
      </c:tx>
      <c:layout>
        <c:manualLayout>
          <c:xMode val="edge"/>
          <c:yMode val="edge"/>
          <c:x val="0.30481218159640677"/>
          <c:y val="4.3826714004119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highlight>
                <a:srgbClr val="FFFFFF"/>
              </a:highlight>
              <a:latin typeface="+mn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8535882826209146"/>
          <c:y val="0.14373902544045622"/>
          <c:w val="0.81381242144106658"/>
          <c:h val="0.68944822918275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31.05.2026r.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756-48EE-AA42-190B18BEB62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#,##0</c:formatCode>
                <c:ptCount val="1"/>
                <c:pt idx="0">
                  <c:v>5498276442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B-4006-B86C-B64E890EE98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779387798264305"/>
                  <c:y val="-1.97219350287944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58914035639582"/>
                      <c:h val="8.80923650273762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EC-4A90-A89C-CFF0A54A2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#,##0</c:formatCode>
                <c:ptCount val="1"/>
                <c:pt idx="0">
                  <c:v>5112657372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B-4006-B86C-B64E890EE98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#,##0.00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80AB-4006-B86C-B64E890EE98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EFRR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#,##0</c:formatCode>
                <c:ptCount val="1"/>
                <c:pt idx="0">
                  <c:v>3805493281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AB-43B5-A77D-26C90E63B394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EFRR 31.12.2025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533710657104524"/>
                  <c:y val="-2.07100835121562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EC-4A90-A89C-CFF0A54A2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#,##0</c:formatCode>
                <c:ptCount val="1"/>
                <c:pt idx="0">
                  <c:v>3472028204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AB-43B5-A77D-26C90E63B394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Arkusz1!$G$2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89AB-43B5-A77D-26C90E63B394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EFS+ 31.12.2025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866969056469231E-2"/>
                  <c:y val="-9.47739268718410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2E-44EC-8BB2-134958F03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Arkusz1!$H$2</c:f>
              <c:numCache>
                <c:formatCode>#,##0</c:formatCode>
                <c:ptCount val="1"/>
                <c:pt idx="0">
                  <c:v>1692783161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EC-4A90-A89C-CFF0A54A2632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EFS+ 31.05.2025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281743963870074E-2"/>
                  <c:y val="-4.97563116077165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2E-44EC-8BB2-134958F03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Arkusz1!$I$2</c:f>
              <c:numCache>
                <c:formatCode>#,##0</c:formatCode>
                <c:ptCount val="1"/>
                <c:pt idx="0">
                  <c:v>1640629168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EEC-4A90-A89C-CFF0A54A26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1"/>
        <c:overlap val="2"/>
        <c:axId val="1013175760"/>
        <c:axId val="1013181520"/>
      </c:barChart>
      <c:catAx>
        <c:axId val="101317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13181520"/>
        <c:crosses val="autoZero"/>
        <c:auto val="1"/>
        <c:lblAlgn val="ctr"/>
        <c:lblOffset val="100"/>
        <c:noMultiLvlLbl val="0"/>
      </c:catAx>
      <c:valAx>
        <c:axId val="101318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1317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9244750668784008"/>
          <c:y val="0.92644428002716561"/>
          <c:w val="0.62779632207086622"/>
          <c:h val="6.40794871653295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defRPr>
            </a:pPr>
            <a:r>
              <a:rPr lang="pl-PL" sz="1800" b="1" dirty="0">
                <a:solidFill>
                  <a:schemeClr val="tx1"/>
                </a:solidFill>
                <a:highlight>
                  <a:srgbClr val="FFFFFF"/>
                </a:highlight>
              </a:rPr>
              <a:t>Ilość</a:t>
            </a:r>
            <a:r>
              <a:rPr lang="pl-PL" sz="1800" b="1" baseline="0" dirty="0">
                <a:solidFill>
                  <a:schemeClr val="tx1"/>
                </a:solidFill>
                <a:highlight>
                  <a:srgbClr val="FFFFFF"/>
                </a:highlight>
              </a:rPr>
              <a:t> zawartych umów</a:t>
            </a:r>
            <a:endParaRPr lang="pl-PL" sz="1800" b="1" dirty="0">
              <a:solidFill>
                <a:schemeClr val="tx1"/>
              </a:solidFill>
              <a:highlight>
                <a:srgbClr val="FFFFFF"/>
              </a:highlight>
            </a:endParaRPr>
          </a:p>
        </c:rich>
      </c:tx>
      <c:layout>
        <c:manualLayout>
          <c:xMode val="edge"/>
          <c:yMode val="edge"/>
          <c:x val="0.356087853935115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highlight>
                <a:srgbClr val="FFFFFF"/>
              </a:highlight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1996225791902836E-2"/>
          <c:y val="0.11786649667881226"/>
          <c:w val="0.87332189195399068"/>
          <c:h val="0.75509933798987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31.05.2026r.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E3-4E1E-86DA-AEA830804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3-4E1E-86DA-AEA83080497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E3-4E1E-86DA-AEA83080497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EFRR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7BE3-4E1E-86DA-AEA830804976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EFRR 30.09.2025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DE-454D-96B2-2E83428FCBD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Kolumna3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General</c:formatCode>
                <c:ptCount val="1"/>
                <c:pt idx="0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DE-454D-96B2-2E83428FCBDD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18DE-454D-96B2-2E83428FCBDD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EFS+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Arkusz1!$H$2</c:f>
              <c:numCache>
                <c:formatCode>General</c:formatCode>
                <c:ptCount val="1"/>
                <c:pt idx="0">
                  <c:v>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DE-454D-96B2-2E83428FCBDD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EFS+2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Arkusz1!$I$2</c:f>
              <c:numCache>
                <c:formatCode>General</c:formatCode>
                <c:ptCount val="1"/>
                <c:pt idx="0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DE-454D-96B2-2E83428FC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13187280"/>
        <c:axId val="1013167120"/>
      </c:barChart>
      <c:catAx>
        <c:axId val="101318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13167120"/>
        <c:crosses val="autoZero"/>
        <c:auto val="1"/>
        <c:lblAlgn val="ctr"/>
        <c:lblOffset val="100"/>
        <c:noMultiLvlLbl val="0"/>
      </c:catAx>
      <c:valAx>
        <c:axId val="10131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131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7.8325472938112317E-2"/>
          <c:y val="0.95555325714277362"/>
          <c:w val="0.91444600631643369"/>
          <c:h val="4.4446725518374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94327557194173"/>
          <c:y val="9.8510067052619374E-2"/>
          <c:w val="0.77243294064733259"/>
          <c:h val="0.66861692214631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31.05.2026r.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#,##0</c:formatCode>
                <c:ptCount val="1"/>
                <c:pt idx="0">
                  <c:v>5498276442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D5-4702-B353-7AF5FE81473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132517293235165E-2"/>
                  <c:y val="-4.6978756864940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94-46E7-8EF9-A56C52316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#,##0</c:formatCode>
                <c:ptCount val="1"/>
                <c:pt idx="0">
                  <c:v>5112657372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D5-4702-B353-7AF5FE81473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B5D5-4702-B353-7AF5FE81473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DW FEdKP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A9-4523-AFC3-B9A4BAAB6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#,##0</c:formatCode>
                <c:ptCount val="1"/>
                <c:pt idx="0">
                  <c:v>3979661773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D5-4702-B353-7AF5FE81473C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DW FEdKP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868419368423356E-2"/>
                  <c:y val="-4.6978756864940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94-46E7-8EF9-A56C52316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#,##0</c:formatCode>
                <c:ptCount val="1"/>
                <c:pt idx="0">
                  <c:v>3674381413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D5-4702-B353-7AF5FE81473C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Arkusz1!$G$2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BAA1-4B66-9528-5D75665DC019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IF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Arkusz1!$H$2</c:f>
              <c:numCache>
                <c:formatCode>#,##0</c:formatCode>
                <c:ptCount val="1"/>
                <c:pt idx="0">
                  <c:v>766693609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A1-4B66-9528-5D75665DC019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IF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887216601505798E-2"/>
                  <c:y val="-4.0267505884234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94-46E7-8EF9-A56C52316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Arkusz1!$I$2</c:f>
              <c:numCache>
                <c:formatCode>#,##0</c:formatCode>
                <c:ptCount val="1"/>
                <c:pt idx="0">
                  <c:v>766693609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A1-4B66-9528-5D75665DC019}"/>
            </c:ext>
          </c:extLst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Kolumna5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Arkusz1!$J$2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BAA1-4B66-9528-5D75665DC019}"/>
            </c:ext>
          </c:extLst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IP ZIT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Arkusz1!$K$2</c:f>
              <c:numCache>
                <c:formatCode>#,##0</c:formatCode>
                <c:ptCount val="1"/>
                <c:pt idx="0">
                  <c:v>401770493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A1-4B66-9528-5D75665DC019}"/>
            </c:ext>
          </c:extLst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IP ZIT 30.09.2025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AA1-4B66-9528-5D75665DC019}"/>
              </c:ext>
            </c:extLst>
          </c:dPt>
          <c:dLbls>
            <c:dLbl>
              <c:idx val="0"/>
              <c:layout>
                <c:manualLayout>
                  <c:x val="1.7962405533835268E-2"/>
                  <c:y val="-4.0267505884234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AA1-4B66-9528-5D75665DC0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Arkusz1!$L$2</c:f>
              <c:numCache>
                <c:formatCode>#,##0</c:formatCode>
                <c:ptCount val="1"/>
                <c:pt idx="0">
                  <c:v>359096629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A1-4B66-9528-5D75665DC019}"/>
            </c:ext>
          </c:extLst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Kolumna7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Arkusz1!$M$2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BAA1-4B66-9528-5D75665DC019}"/>
            </c:ext>
          </c:extLst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IP WUP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Arkusz1!$N$2</c:f>
              <c:numCache>
                <c:formatCode>#,##0</c:formatCode>
                <c:ptCount val="1"/>
                <c:pt idx="0">
                  <c:v>350150567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AA1-4B66-9528-5D75665DC019}"/>
            </c:ext>
          </c:extLst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IP WUP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698307609023491E-2"/>
                  <c:y val="-4.4741673204705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94-46E7-8EF9-A56C52316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Arkusz1!$O$2</c:f>
              <c:numCache>
                <c:formatCode>#,##0</c:formatCode>
                <c:ptCount val="1"/>
                <c:pt idx="0">
                  <c:v>312485721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A1-4B66-9528-5D75665DC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3252800"/>
        <c:axId val="1133257120"/>
      </c:barChart>
      <c:catAx>
        <c:axId val="113325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33257120"/>
        <c:crosses val="autoZero"/>
        <c:auto val="1"/>
        <c:lblAlgn val="ctr"/>
        <c:lblOffset val="100"/>
        <c:tickLblSkip val="100"/>
        <c:noMultiLvlLbl val="0"/>
      </c:catAx>
      <c:valAx>
        <c:axId val="113325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3325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ayout>
        <c:manualLayout>
          <c:xMode val="edge"/>
          <c:yMode val="edge"/>
          <c:x val="0.29123008533203398"/>
          <c:y val="0.89136880279385322"/>
          <c:w val="0.33604999984088418"/>
          <c:h val="9.2971611584499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201991500865937E-2"/>
          <c:y val="2.542797033992817E-2"/>
          <c:w val="0.93671508800304604"/>
          <c:h val="0.74258575921747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31.05.2026r.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BAA1-4B66-9528-5D75665DC01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#,##0</c:formatCode>
                <c:ptCount val="1"/>
                <c:pt idx="0">
                  <c:v>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D5-4702-B353-7AF5FE81473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#,##0</c:formatCode>
                <c:ptCount val="1"/>
                <c:pt idx="0">
                  <c:v>1110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D5-4702-B353-7AF5FE81473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B5D5-4702-B353-7AF5FE81473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DW FEdKP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AC1-47AA-9251-C575AA4C516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#,##0</c:formatCode>
                <c:ptCount val="1"/>
                <c:pt idx="0">
                  <c:v>1029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D5-4702-B353-7AF5FE81473C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DW FEdKP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184678476569362E-2"/>
                      <c:h val="4.7180101545566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AA1-4B66-9528-5D75665DC0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#,##0</c:formatCode>
                <c:ptCount val="1"/>
                <c:pt idx="0">
                  <c:v>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D5-4702-B353-7AF5FE81473C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Arkusz1!$G$2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BAA1-4B66-9528-5D75665DC019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IF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Arkusz1!$H$2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A1-4B66-9528-5D75665DC019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IF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Arkusz1!$I$2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A1-4B66-9528-5D75665DC019}"/>
            </c:ext>
          </c:extLst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Kolumna5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Arkusz1!$J$2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BAA1-4B66-9528-5D75665DC019}"/>
            </c:ext>
          </c:extLst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IP ZIT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Arkusz1!$K$2</c:f>
              <c:numCache>
                <c:formatCode>#,##0</c:formatCode>
                <c:ptCount val="1"/>
                <c:pt idx="0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A1-4B66-9528-5D75665DC019}"/>
            </c:ext>
          </c:extLst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IP ZIT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Arkusz1!$L$2</c:f>
              <c:numCache>
                <c:formatCode>#,##0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A1-4B66-9528-5D75665DC019}"/>
            </c:ext>
          </c:extLst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Kolumna7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Arkusz1!$M$2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BAA1-4B66-9528-5D75665DC019}"/>
            </c:ext>
          </c:extLst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IP WUP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Arkusz1!$N$2</c:f>
              <c:numCache>
                <c:formatCode>#,##0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AA1-4B66-9528-5D75665DC019}"/>
            </c:ext>
          </c:extLst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IP WUP 30.09.2025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Arkusz1!$O$2</c:f>
              <c:numCache>
                <c:formatCode>#,##0</c:formatCode>
                <c:ptCount val="1"/>
                <c:pt idx="0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A1-4B66-9528-5D75665DC0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33252800"/>
        <c:axId val="1133257120"/>
      </c:barChart>
      <c:catAx>
        <c:axId val="113325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2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33257120"/>
        <c:crosses val="autoZero"/>
        <c:auto val="1"/>
        <c:lblAlgn val="ctr"/>
        <c:lblOffset val="100"/>
        <c:noMultiLvlLbl val="0"/>
      </c:catAx>
      <c:valAx>
        <c:axId val="113325712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3325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61545946671438"/>
          <c:y val="1.8493324490727922E-2"/>
          <c:w val="0.81866863144237656"/>
          <c:h val="0.75887773862127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RAZEM</c:v>
                </c:pt>
                <c:pt idx="1">
                  <c:v>FEKP.02.00</c:v>
                </c:pt>
                <c:pt idx="2">
                  <c:v>FEKP.05.00</c:v>
                </c:pt>
                <c:pt idx="3">
                  <c:v>FEKP.06.00</c:v>
                </c:pt>
              </c:strCache>
            </c:strRef>
          </c:cat>
          <c:val>
            <c:numRef>
              <c:f>Arkusz1!$B$2:$B$5</c:f>
              <c:numCache>
                <c:formatCode>#,##0</c:formatCode>
                <c:ptCount val="4"/>
                <c:pt idx="0">
                  <c:v>42359840.200000003</c:v>
                </c:pt>
                <c:pt idx="1">
                  <c:v>6915129.7999999998</c:v>
                </c:pt>
                <c:pt idx="2">
                  <c:v>22800461.629999999</c:v>
                </c:pt>
                <c:pt idx="3">
                  <c:v>12644248.77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06-446E-AF3F-12DED6CB57A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RAZEM</c:v>
                </c:pt>
                <c:pt idx="1">
                  <c:v>FEKP.02.00</c:v>
                </c:pt>
                <c:pt idx="2">
                  <c:v>FEKP.05.00</c:v>
                </c:pt>
                <c:pt idx="3">
                  <c:v>FEKP.06.00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A158-4B4B-BDF8-4AEA1469B4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axId val="1222915983"/>
        <c:axId val="1222918863"/>
      </c:barChart>
      <c:catAx>
        <c:axId val="122291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" spcFirstLastPara="1" vertOverflow="ellipsis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22918863"/>
        <c:crosses val="autoZero"/>
        <c:auto val="1"/>
        <c:lblAlgn val="ctr"/>
        <c:lblOffset val="100"/>
        <c:tickLblSkip val="1"/>
        <c:noMultiLvlLbl val="0"/>
      </c:catAx>
      <c:valAx>
        <c:axId val="1222918863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22915983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1414455403837"/>
          <c:y val="3.7175294619968442E-2"/>
          <c:w val="0.88578946967755356"/>
          <c:h val="0.74270579957175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31.05.2026r.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FEDKiP</c:v>
                </c:pt>
                <c:pt idx="1">
                  <c:v>EFRR</c:v>
                </c:pt>
                <c:pt idx="2">
                  <c:v>EFS+</c:v>
                </c:pt>
              </c:strCache>
            </c:strRef>
          </c:cat>
          <c:val>
            <c:numRef>
              <c:f>Arkusz1!$B$2:$B$4</c:f>
              <c:numCache>
                <c:formatCode>#,##0</c:formatCode>
                <c:ptCount val="3"/>
                <c:pt idx="0">
                  <c:v>1395994540</c:v>
                </c:pt>
                <c:pt idx="1">
                  <c:v>727549311</c:v>
                </c:pt>
                <c:pt idx="2">
                  <c:v>668445229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D9-4408-894A-80EAB169315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1A-4339-A786-5406A08BCF3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F1A-4339-A786-5406A08BCF39}"/>
              </c:ext>
            </c:extLst>
          </c:dPt>
          <c:dLbls>
            <c:dLbl>
              <c:idx val="0"/>
              <c:layout>
                <c:manualLayout>
                  <c:x val="2.5781501772478246E-2"/>
                  <c:y val="-1.9135630751636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1A-4339-A786-5406A08BCF39}"/>
                </c:ext>
              </c:extLst>
            </c:dLbl>
            <c:dLbl>
              <c:idx val="1"/>
              <c:layout>
                <c:manualLayout>
                  <c:x val="4.3828553013212923E-2"/>
                  <c:y val="-0.11959769219772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1A-4339-A786-5406A08BCF39}"/>
                </c:ext>
              </c:extLst>
            </c:dLbl>
            <c:dLbl>
              <c:idx val="2"/>
              <c:layout>
                <c:manualLayout>
                  <c:x val="2.5781501772477304E-3"/>
                  <c:y val="-0.15547699985704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1A-4339-A786-5406A08BCF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FEDKiP</c:v>
                </c:pt>
                <c:pt idx="1">
                  <c:v>EFRR</c:v>
                </c:pt>
                <c:pt idx="2">
                  <c:v>EFS+</c:v>
                </c:pt>
              </c:strCache>
            </c:strRef>
          </c:cat>
          <c:val>
            <c:numRef>
              <c:f>Arkusz1!$C$2:$C$4</c:f>
              <c:numCache>
                <c:formatCode>#,##0</c:formatCode>
                <c:ptCount val="3"/>
                <c:pt idx="0">
                  <c:v>1137088858</c:v>
                </c:pt>
                <c:pt idx="1">
                  <c:v>595116923</c:v>
                </c:pt>
                <c:pt idx="2">
                  <c:v>541971936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1A-4339-A786-5406A08BC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18797071"/>
        <c:axId val="1218794191"/>
      </c:barChart>
      <c:catAx>
        <c:axId val="12187970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18794191"/>
        <c:crosses val="autoZero"/>
        <c:auto val="1"/>
        <c:lblAlgn val="ctr"/>
        <c:lblOffset val="100"/>
        <c:noMultiLvlLbl val="0"/>
      </c:catAx>
      <c:valAx>
        <c:axId val="121879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8797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31806441234703"/>
          <c:y val="7.799194449225641E-2"/>
          <c:w val="0.83928489527760541"/>
          <c:h val="0.67042749700266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31.05.2026r.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7855001211033169E-2"/>
                  <c:y val="-3.2942391020993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93-4161-B46A-D54D10FCCB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Arkusz1!$B$2</c:f>
              <c:numCache>
                <c:formatCode>#,##0</c:formatCode>
                <c:ptCount val="1"/>
                <c:pt idx="0">
                  <c:v>1395994540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B-4308-82AE-352560D683C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28.02.2026r.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5187202217375148E-2"/>
                  <c:y val="-5.087129733443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Arkusz1!$C$2</c:f>
              <c:numCache>
                <c:formatCode>#,##0</c:formatCode>
                <c:ptCount val="1"/>
                <c:pt idx="0">
                  <c:v>1137088858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B3-493F-80B6-3AC38DB7E75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Arkusz1!$D$2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C3B3-493F-80B6-3AC38DB7E75A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DW FEdKP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Arkusz1!$E$2</c:f>
              <c:numCache>
                <c:formatCode>#,##0</c:formatCode>
                <c:ptCount val="1"/>
                <c:pt idx="0">
                  <c:v>1017732717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B3-493F-80B6-3AC38DB7E75A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DW FEdKP 28.02.2026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5353604188375287E-2"/>
                  <c:y val="-4.360396914380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Arkusz1!$F$2</c:f>
              <c:numCache>
                <c:formatCode>#,##0</c:formatCode>
                <c:ptCount val="1"/>
                <c:pt idx="0">
                  <c:v>792960797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3B3-493F-80B6-3AC38DB7E75A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Arkusz1!$G$2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C3B3-493F-80B6-3AC38DB7E75A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IIF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72800862312558E-2"/>
                  <c:y val="-5.8138625525069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Arkusz1!$H$2</c:f>
              <c:numCache>
                <c:formatCode>#,##0</c:formatCode>
                <c:ptCount val="1"/>
                <c:pt idx="0">
                  <c:v>23981217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3B3-493F-80B6-3AC38DB7E75A}"/>
            </c:ext>
          </c:extLst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IIF 31.12.2025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Arkusz1!$I$2</c:f>
              <c:numCache>
                <c:formatCode>#,##0</c:formatCode>
                <c:ptCount val="1"/>
                <c:pt idx="0">
                  <c:v>23981217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B3-493F-80B6-3AC38DB7E75A}"/>
            </c:ext>
          </c:extLst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Kolumna3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Arkusz1!$J$2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D-C3B3-493F-80B6-3AC38DB7E75A}"/>
            </c:ext>
          </c:extLst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IP ZIT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400801786218871E-2"/>
                  <c:y val="-8.7207938287603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Arkusz1!$K$2</c:f>
              <c:numCache>
                <c:formatCode>#,##0</c:formatCode>
                <c:ptCount val="1"/>
                <c:pt idx="0">
                  <c:v>162028343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3B3-493F-80B6-3AC38DB7E75A}"/>
            </c:ext>
          </c:extLst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IP ZIT 31.12.2025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041600492750033E-2"/>
                  <c:y val="-2.422442730211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Arkusz1!$L$2</c:f>
              <c:numCache>
                <c:formatCode>#,##0</c:formatCode>
                <c:ptCount val="1"/>
                <c:pt idx="0">
                  <c:v>136509340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3B3-493F-80B6-3AC38DB7E75A}"/>
            </c:ext>
          </c:extLst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Kolumna4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Arkusz1!$M$2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10-C3B3-493F-80B6-3AC38DB7E75A}"/>
            </c:ext>
          </c:extLst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IP WUP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145601724625025E-2"/>
                  <c:y val="-7.9940610096970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Arkusz1!$N$2</c:f>
              <c:numCache>
                <c:formatCode>#,##0</c:formatCode>
                <c:ptCount val="1"/>
                <c:pt idx="0">
                  <c:v>192252263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3B3-493F-80B6-3AC38DB7E75A}"/>
            </c:ext>
          </c:extLst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IP WUP 31.12.2025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84880117028133E-2"/>
                  <c:y val="-4.1181526413590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3B3-493F-80B6-3AC38DB7E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Arkusz1!$A$2</c:f>
              <c:strCache>
                <c:ptCount val="1"/>
                <c:pt idx="0">
                  <c:v>SUMA</c:v>
                </c:pt>
              </c:strCache>
            </c:strRef>
          </c:cat>
          <c:val>
            <c:numRef>
              <c:f>Arkusz1!$O$2</c:f>
              <c:numCache>
                <c:formatCode>#,##0</c:formatCode>
                <c:ptCount val="1"/>
                <c:pt idx="0">
                  <c:v>183637504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3B3-493F-80B6-3AC38DB7E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06062527"/>
        <c:axId val="816136335"/>
      </c:barChart>
      <c:catAx>
        <c:axId val="11060625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6136335"/>
        <c:crosses val="autoZero"/>
        <c:auto val="1"/>
        <c:lblAlgn val="ctr"/>
        <c:lblOffset val="100"/>
        <c:noMultiLvlLbl val="0"/>
      </c:catAx>
      <c:valAx>
        <c:axId val="81613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0606252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ayout>
        <c:manualLayout>
          <c:xMode val="edge"/>
          <c:yMode val="edge"/>
          <c:x val="0.28452307361841023"/>
          <c:y val="0.90691067595307862"/>
          <c:w val="0.39798336783744098"/>
          <c:h val="9.3089324046921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14350419885067"/>
          <c:y val="2.328569388350828E-2"/>
          <c:w val="0.84789968206669852"/>
          <c:h val="0.837195415950602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% zaksięgowanych wydatków narastająco (certyfikacja)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Arkusz1!$B$2</c:f>
              <c:numCache>
                <c:formatCode>0.00%</c:formatCode>
                <c:ptCount val="1"/>
                <c:pt idx="0">
                  <c:v>0.20369999999999999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FA-4EE5-B62A-BF31FA491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5281071"/>
        <c:axId val="1205282031"/>
      </c:barChart>
      <c:catAx>
        <c:axId val="12052810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5282031"/>
        <c:crosses val="autoZero"/>
        <c:auto val="1"/>
        <c:lblAlgn val="ctr"/>
        <c:lblOffset val="100"/>
        <c:noMultiLvlLbl val="0"/>
      </c:catAx>
      <c:valAx>
        <c:axId val="1205282031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528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Arkusz1!$A$2:$A$5</cx:f>
        <cx:lvl ptCount="4">
          <cx:pt idx="0">1 326 487 384 EURO / 
5 717 160 625* tj. 72,24 % pochodzi z Europejskiego Funduszu Rozwoju Regionalnego i wydane zostanie na inwestycje o charakterze infrastrukturalnym</cx:pt>
          <cx:pt idx="1">509 618 947 EURO / 
2 196 457 662 PLN* tj. 27,76 % to środki Europejskiego Funduszu Społecznego + przeznaczone na cele o charakterze społecznym</cx:pt>
        </cx:lvl>
      </cx:strDim>
      <cx:numDim type="size">
        <cx:f>Arkusz1!$B$2:$B$5</cx:f>
        <cx:lvl ptCount="4" formatCode="Standardowy">
          <cx:pt idx="0">72.239999999999995</cx:pt>
          <cx:pt idx="1">27.760000000000002</cx:pt>
        </cx:lvl>
      </cx:numDim>
    </cx:data>
  </cx:chartData>
  <cx:chart>
    <cx:title pos="t" align="ctr" overlay="0">
      <cx:tx>
        <cx:txData>
          <cx:v/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kumimoji="0" lang="en-US" sz="1862" b="0" i="0" u="none" strike="noStrike" kern="1200" cap="none" spc="0" normalizeH="0" baseline="0" noProof="0" dirty="0">
            <a:ln>
              <a:noFill/>
            </a:ln>
            <a:solidFill>
              <a:srgbClr val="000000">
                <a:lumMod val="65000"/>
                <a:lumOff val="35000"/>
              </a:srgbClr>
            </a:solidFill>
            <a:effectLst/>
            <a:uLnTx/>
            <a:uFillTx/>
            <a:latin typeface="Calibri" panose="020F0502020204030204"/>
          </a:endParaRPr>
        </a:p>
      </cx:txPr>
    </cx:title>
    <cx:plotArea>
      <cx:plotAreaRegion>
        <cx:series layoutId="sunburst" uniqueId="{2FC29300-AA8D-44A5-8433-1740B641EBFC}">
          <cx:tx>
            <cx:txData>
              <cx:f>Arkusz1!$B$1</cx:f>
              <cx:v>Łączna wartość RPO WK-P 2014-2020 1,9 miliarda euro</cx:v>
            </cx:txData>
          </cx:tx>
          <cx:dataPt idx="0">
            <cx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x:spPr>
          </cx:dataPt>
          <cx:dataPt idx="1">
            <cx:spPr>
              <a:effectLst>
                <a:outerShdw blurRad="50800" dist="50800" dir="5400000" algn="ctr" rotWithShape="0">
                  <a:srgbClr val="A6D3FF"/>
                </a:outerShdw>
              </a:effectLst>
            </cx:spPr>
          </cx:dataPt>
          <cx:dataId val="0"/>
          <cx:layoutPr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0.33721</cdr:x>
      <cdr:y>0.42301</cdr:y>
    </cdr:from>
    <cdr:to>
      <cdr:x>0.43702</cdr:x>
      <cdr:y>0.47784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BA132E11-3E2B-EB47-22A2-4AA75EC2FD1E}"/>
            </a:ext>
          </a:extLst>
        </cdr:cNvPr>
        <cdr:cNvSpPr txBox="1"/>
      </cdr:nvSpPr>
      <cdr:spPr>
        <a:xfrm xmlns:a="http://schemas.openxmlformats.org/drawingml/2006/main">
          <a:off x="2069572" y="2451598"/>
          <a:ext cx="612560" cy="317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65,9%</a:t>
          </a:r>
        </a:p>
      </cdr:txBody>
    </cdr:sp>
  </cdr:relSizeAnchor>
  <cdr:relSizeAnchor xmlns:cdr="http://schemas.openxmlformats.org/drawingml/2006/chartDrawing">
    <cdr:from>
      <cdr:x>0.58017</cdr:x>
      <cdr:y>0.52291</cdr:y>
    </cdr:from>
    <cdr:to>
      <cdr:x>0.6724</cdr:x>
      <cdr:y>0.56987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9D1A636C-946C-D250-1738-323911F8F045}"/>
            </a:ext>
          </a:extLst>
        </cdr:cNvPr>
        <cdr:cNvSpPr txBox="1"/>
      </cdr:nvSpPr>
      <cdr:spPr>
        <a:xfrm xmlns:a="http://schemas.openxmlformats.org/drawingml/2006/main">
          <a:off x="3560628" y="3030580"/>
          <a:ext cx="566045" cy="2721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62,0%</a:t>
          </a:r>
        </a:p>
      </cdr:txBody>
    </cdr:sp>
  </cdr:relSizeAnchor>
  <cdr:relSizeAnchor xmlns:cdr="http://schemas.openxmlformats.org/drawingml/2006/chartDrawing">
    <cdr:from>
      <cdr:x>0.82192</cdr:x>
      <cdr:y>0.67817</cdr:y>
    </cdr:from>
    <cdr:to>
      <cdr:x>0.9016</cdr:x>
      <cdr:y>0.74519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D278603C-0F19-D411-17AB-5C2BBC85824D}"/>
            </a:ext>
          </a:extLst>
        </cdr:cNvPr>
        <cdr:cNvSpPr txBox="1"/>
      </cdr:nvSpPr>
      <cdr:spPr>
        <a:xfrm xmlns:a="http://schemas.openxmlformats.org/drawingml/2006/main">
          <a:off x="5044348" y="3930345"/>
          <a:ext cx="489016" cy="388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76,2%</a:t>
          </a:r>
        </a:p>
      </cdr:txBody>
    </cdr:sp>
  </cdr:relSizeAnchor>
  <cdr:relSizeAnchor xmlns:cdr="http://schemas.openxmlformats.org/drawingml/2006/chartDrawing">
    <cdr:from>
      <cdr:x>0.2561</cdr:x>
      <cdr:y>0.47333</cdr:y>
    </cdr:from>
    <cdr:to>
      <cdr:x>0.34187</cdr:x>
      <cdr:y>0.53705</cdr:y>
    </cdr:to>
    <cdr:sp macro="" textlink="">
      <cdr:nvSpPr>
        <cdr:cNvPr id="5" name="pole tekstowe 4">
          <a:extLst xmlns:a="http://schemas.openxmlformats.org/drawingml/2006/main">
            <a:ext uri="{FF2B5EF4-FFF2-40B4-BE49-F238E27FC236}">
              <a16:creationId xmlns:a16="http://schemas.microsoft.com/office/drawing/2014/main" id="{FA8DA385-7262-FC8C-F9B3-942A9C94C6FD}"/>
            </a:ext>
          </a:extLst>
        </cdr:cNvPr>
        <cdr:cNvSpPr txBox="1"/>
      </cdr:nvSpPr>
      <cdr:spPr>
        <a:xfrm xmlns:a="http://schemas.openxmlformats.org/drawingml/2006/main">
          <a:off x="1571777" y="2743198"/>
          <a:ext cx="52639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70,7%</a:t>
          </a:r>
          <a:endParaRPr lang="pl-PL" sz="1400" b="1" kern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0.59834</cdr:x>
      <cdr:y>0.66166</cdr:y>
    </cdr:from>
    <cdr:to>
      <cdr:x>0.66562</cdr:x>
      <cdr:y>0.71625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id="{065391AE-91D8-3A33-886D-98B052433130}"/>
            </a:ext>
          </a:extLst>
        </cdr:cNvPr>
        <cdr:cNvSpPr txBox="1"/>
      </cdr:nvSpPr>
      <cdr:spPr>
        <a:xfrm xmlns:a="http://schemas.openxmlformats.org/drawingml/2006/main">
          <a:off x="3577875" y="3546566"/>
          <a:ext cx="402336" cy="2926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0.4991</cdr:x>
      <cdr:y>0.60806</cdr:y>
    </cdr:from>
    <cdr:to>
      <cdr:x>0.59666</cdr:x>
      <cdr:y>0.66491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A33FE508-4C58-C2ED-33F2-6E31AAC9E831}"/>
            </a:ext>
          </a:extLst>
        </cdr:cNvPr>
        <cdr:cNvSpPr txBox="1"/>
      </cdr:nvSpPr>
      <cdr:spPr>
        <a:xfrm xmlns:a="http://schemas.openxmlformats.org/drawingml/2006/main">
          <a:off x="3063133" y="3524044"/>
          <a:ext cx="598714" cy="3294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67,7%</a:t>
          </a:r>
        </a:p>
      </cdr:txBody>
    </cdr:sp>
  </cdr:relSizeAnchor>
  <cdr:relSizeAnchor xmlns:cdr="http://schemas.openxmlformats.org/drawingml/2006/chartDrawing">
    <cdr:from>
      <cdr:x>0.74033</cdr:x>
      <cdr:y>0.7175</cdr:y>
    </cdr:from>
    <cdr:to>
      <cdr:x>0.82724</cdr:x>
      <cdr:y>0.77963</cdr:y>
    </cdr:to>
    <cdr:sp macro="" textlink="">
      <cdr:nvSpPr>
        <cdr:cNvPr id="8" name="pole tekstowe 7">
          <a:extLst xmlns:a="http://schemas.openxmlformats.org/drawingml/2006/main">
            <a:ext uri="{FF2B5EF4-FFF2-40B4-BE49-F238E27FC236}">
              <a16:creationId xmlns:a16="http://schemas.microsoft.com/office/drawing/2014/main" id="{E3352B4C-104B-444D-E39B-AB2917C02B5F}"/>
            </a:ext>
          </a:extLst>
        </cdr:cNvPr>
        <cdr:cNvSpPr txBox="1"/>
      </cdr:nvSpPr>
      <cdr:spPr>
        <a:xfrm xmlns:a="http://schemas.openxmlformats.org/drawingml/2006/main">
          <a:off x="4543599" y="4158321"/>
          <a:ext cx="533389" cy="360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78,4%</a:t>
          </a:r>
        </a:p>
      </cdr:txBody>
    </cdr:sp>
  </cdr:relSizeAnchor>
  <cdr:relSizeAnchor xmlns:cdr="http://schemas.openxmlformats.org/drawingml/2006/chartDrawing">
    <cdr:from>
      <cdr:x>0.5328</cdr:x>
      <cdr:y>0.84552</cdr:y>
    </cdr:from>
    <cdr:to>
      <cdr:x>0.6818</cdr:x>
      <cdr:y>0.90091</cdr:y>
    </cdr:to>
    <cdr:sp macro="" textlink="">
      <cdr:nvSpPr>
        <cdr:cNvPr id="9" name="pole tekstowe 8">
          <a:extLst xmlns:a="http://schemas.openxmlformats.org/drawingml/2006/main">
            <a:ext uri="{FF2B5EF4-FFF2-40B4-BE49-F238E27FC236}">
              <a16:creationId xmlns:a16="http://schemas.microsoft.com/office/drawing/2014/main" id="{BDCBF5CD-B0B4-5EEB-1340-900C49A25E85}"/>
            </a:ext>
          </a:extLst>
        </cdr:cNvPr>
        <cdr:cNvSpPr txBox="1"/>
      </cdr:nvSpPr>
      <cdr:spPr>
        <a:xfrm xmlns:a="http://schemas.openxmlformats.org/drawingml/2006/main">
          <a:off x="3269961" y="4830297"/>
          <a:ext cx="914400" cy="3164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kern="1200" dirty="0">
              <a:solidFill>
                <a:schemeClr val="accent1"/>
              </a:solidFill>
            </a:rPr>
            <a:t>EFRR</a:t>
          </a:r>
        </a:p>
      </cdr:txBody>
    </cdr:sp>
  </cdr:relSizeAnchor>
  <cdr:relSizeAnchor xmlns:cdr="http://schemas.openxmlformats.org/drawingml/2006/chartDrawing">
    <cdr:from>
      <cdr:x>0.80704</cdr:x>
      <cdr:y>0.84552</cdr:y>
    </cdr:from>
    <cdr:to>
      <cdr:x>0.95603</cdr:x>
      <cdr:y>1</cdr:y>
    </cdr:to>
    <cdr:sp macro="" textlink="">
      <cdr:nvSpPr>
        <cdr:cNvPr id="10" name="pole tekstowe 9">
          <a:extLst xmlns:a="http://schemas.openxmlformats.org/drawingml/2006/main">
            <a:ext uri="{FF2B5EF4-FFF2-40B4-BE49-F238E27FC236}">
              <a16:creationId xmlns:a16="http://schemas.microsoft.com/office/drawing/2014/main" id="{2AEE67F4-7A79-3D21-55ED-9A746E6A0487}"/>
            </a:ext>
          </a:extLst>
        </cdr:cNvPr>
        <cdr:cNvSpPr txBox="1"/>
      </cdr:nvSpPr>
      <cdr:spPr>
        <a:xfrm xmlns:a="http://schemas.openxmlformats.org/drawingml/2006/main">
          <a:off x="4953000" y="4830297"/>
          <a:ext cx="914400" cy="882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kern="1200" dirty="0">
              <a:solidFill>
                <a:schemeClr val="accent1"/>
              </a:solidFill>
            </a:rPr>
            <a:t>EFS+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0.21929</cdr:x>
      <cdr:y>0.87707</cdr:y>
    </cdr:from>
    <cdr:to>
      <cdr:x>0.37233</cdr:x>
      <cdr:y>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68BEA235-9D4D-B964-162B-AE8BD54484A3}"/>
            </a:ext>
          </a:extLst>
        </cdr:cNvPr>
        <cdr:cNvSpPr txBox="1"/>
      </cdr:nvSpPr>
      <cdr:spPr>
        <a:xfrm xmlns:a="http://schemas.openxmlformats.org/drawingml/2006/main">
          <a:off x="1138645" y="4808136"/>
          <a:ext cx="794657" cy="67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RAZEM</a:t>
          </a:r>
        </a:p>
      </cdr:txBody>
    </cdr:sp>
  </cdr:relSizeAnchor>
  <cdr:relSizeAnchor xmlns:cdr="http://schemas.openxmlformats.org/drawingml/2006/chartDrawing">
    <cdr:from>
      <cdr:x>0.48553</cdr:x>
      <cdr:y>0.87707</cdr:y>
    </cdr:from>
    <cdr:to>
      <cdr:x>0.66163</cdr:x>
      <cdr:y>1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8896C260-02B6-21F6-D7A1-F0EC66D5F3AA}"/>
            </a:ext>
          </a:extLst>
        </cdr:cNvPr>
        <cdr:cNvSpPr txBox="1"/>
      </cdr:nvSpPr>
      <cdr:spPr>
        <a:xfrm xmlns:a="http://schemas.openxmlformats.org/drawingml/2006/main">
          <a:off x="2521131" y="4808136"/>
          <a:ext cx="914400" cy="67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EFRR</a:t>
          </a:r>
        </a:p>
      </cdr:txBody>
    </cdr:sp>
  </cdr:relSizeAnchor>
  <cdr:relSizeAnchor xmlns:cdr="http://schemas.openxmlformats.org/drawingml/2006/chartDrawing">
    <cdr:from>
      <cdr:x>0.73291</cdr:x>
      <cdr:y>0.87707</cdr:y>
    </cdr:from>
    <cdr:to>
      <cdr:x>0.95933</cdr:x>
      <cdr:y>1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36A27AE4-3DBF-A46C-956A-BD3FA59B2D6E}"/>
            </a:ext>
          </a:extLst>
        </cdr:cNvPr>
        <cdr:cNvSpPr txBox="1"/>
      </cdr:nvSpPr>
      <cdr:spPr>
        <a:xfrm xmlns:a="http://schemas.openxmlformats.org/drawingml/2006/main">
          <a:off x="3805646" y="4808136"/>
          <a:ext cx="1175657" cy="67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EFS+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0.14858</cdr:x>
      <cdr:y>0.4466</cdr:y>
    </cdr:from>
    <cdr:to>
      <cdr:x>0.20032</cdr:x>
      <cdr:y>0.5259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8C154F6F-8861-05A0-3796-587AB813775F}"/>
            </a:ext>
          </a:extLst>
        </cdr:cNvPr>
        <cdr:cNvSpPr txBox="1"/>
      </cdr:nvSpPr>
      <cdr:spPr>
        <a:xfrm xmlns:a="http://schemas.openxmlformats.org/drawingml/2006/main">
          <a:off x="1656887" y="2535363"/>
          <a:ext cx="576943" cy="450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0.31471</cdr:x>
      <cdr:y>0.60424</cdr:y>
    </cdr:from>
    <cdr:to>
      <cdr:x>0.40263</cdr:x>
      <cdr:y>0.69236</cdr:y>
    </cdr:to>
    <cdr:sp macro="" textlink="">
      <cdr:nvSpPr>
        <cdr:cNvPr id="3" name="pole tekstowe 1">
          <a:extLst xmlns:a="http://schemas.openxmlformats.org/drawingml/2006/main">
            <a:ext uri="{FF2B5EF4-FFF2-40B4-BE49-F238E27FC236}">
              <a16:creationId xmlns:a16="http://schemas.microsoft.com/office/drawing/2014/main" id="{F6959B7F-0330-C0F3-0E6B-486DA8331E0B}"/>
            </a:ext>
          </a:extLst>
        </cdr:cNvPr>
        <cdr:cNvSpPr txBox="1"/>
      </cdr:nvSpPr>
      <cdr:spPr>
        <a:xfrm xmlns:a="http://schemas.openxmlformats.org/drawingml/2006/main">
          <a:off x="3307080" y="3274423"/>
          <a:ext cx="923839" cy="47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0.47321</cdr:x>
      <cdr:y>0.73806</cdr:y>
    </cdr:from>
    <cdr:to>
      <cdr:x>0.55684</cdr:x>
      <cdr:y>0.83145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id="{FB10CC04-268F-59AC-3E66-D0A54CFF7AB8}"/>
            </a:ext>
          </a:extLst>
        </cdr:cNvPr>
        <cdr:cNvSpPr txBox="1"/>
      </cdr:nvSpPr>
      <cdr:spPr>
        <a:xfrm xmlns:a="http://schemas.openxmlformats.org/drawingml/2006/main">
          <a:off x="5276996" y="4189991"/>
          <a:ext cx="932599" cy="53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0.6125</cdr:x>
      <cdr:y>0.80095</cdr:y>
    </cdr:from>
    <cdr:to>
      <cdr:x>0.69372</cdr:x>
      <cdr:y>0.89734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id="{55F5C539-FE0B-1DDD-601D-5D63EC87541B}"/>
            </a:ext>
          </a:extLst>
        </cdr:cNvPr>
        <cdr:cNvSpPr txBox="1"/>
      </cdr:nvSpPr>
      <cdr:spPr>
        <a:xfrm xmlns:a="http://schemas.openxmlformats.org/drawingml/2006/main">
          <a:off x="6928916" y="4547043"/>
          <a:ext cx="918803" cy="547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dirty="0">
              <a:solidFill>
                <a:schemeClr val="bg1"/>
              </a:solidFill>
            </a:rPr>
            <a:t> </a:t>
          </a:r>
          <a:r>
            <a:rPr lang="pl-PL" b="1" dirty="0">
              <a:solidFill>
                <a:schemeClr val="bg1"/>
              </a:solidFill>
            </a:rPr>
            <a:t>66</a:t>
          </a:r>
          <a:r>
            <a:rPr lang="pl-PL" sz="1100" b="1" dirty="0">
              <a:solidFill>
                <a:schemeClr val="bg1"/>
              </a:solidFill>
            </a:rPr>
            <a:t> umów</a:t>
          </a:r>
        </a:p>
      </cdr:txBody>
    </cdr:sp>
  </cdr:relSizeAnchor>
  <cdr:relSizeAnchor xmlns:cdr="http://schemas.openxmlformats.org/drawingml/2006/chartDrawing">
    <cdr:from>
      <cdr:x>0.7625</cdr:x>
      <cdr:y>0.83145</cdr:y>
    </cdr:from>
    <cdr:to>
      <cdr:x>0.84518</cdr:x>
      <cdr:y>0.90128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id="{55F5C539-FE0B-1DDD-601D-5D63EC87541B}"/>
            </a:ext>
          </a:extLst>
        </cdr:cNvPr>
        <cdr:cNvSpPr txBox="1"/>
      </cdr:nvSpPr>
      <cdr:spPr>
        <a:xfrm xmlns:a="http://schemas.openxmlformats.org/drawingml/2006/main">
          <a:off x="8012557" y="4505676"/>
          <a:ext cx="868769" cy="378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b="1" dirty="0">
              <a:solidFill>
                <a:schemeClr val="bg1"/>
              </a:solidFill>
            </a:rPr>
            <a:t>64</a:t>
          </a:r>
          <a:r>
            <a:rPr lang="pl-PL" sz="1100" b="1" dirty="0">
              <a:solidFill>
                <a:schemeClr val="bg1"/>
              </a:solidFill>
            </a:rPr>
            <a:t> umów</a:t>
          </a:r>
        </a:p>
      </cdr:txBody>
    </cdr:sp>
  </cdr:relSizeAnchor>
  <cdr:relSizeAnchor xmlns:cdr="http://schemas.openxmlformats.org/drawingml/2006/chartDrawing">
    <cdr:from>
      <cdr:x>0.15629</cdr:x>
      <cdr:y>0.79156</cdr:y>
    </cdr:from>
    <cdr:to>
      <cdr:x>0.24193</cdr:x>
      <cdr:y>0.85886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7C758D54-9406-95B2-9BAE-1E11E07A492B}"/>
            </a:ext>
          </a:extLst>
        </cdr:cNvPr>
        <cdr:cNvSpPr txBox="1"/>
      </cdr:nvSpPr>
      <cdr:spPr>
        <a:xfrm xmlns:a="http://schemas.openxmlformats.org/drawingml/2006/main">
          <a:off x="1768005" y="4493709"/>
          <a:ext cx="968828" cy="382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RAZEM</a:t>
          </a:r>
        </a:p>
      </cdr:txBody>
    </cdr:sp>
  </cdr:relSizeAnchor>
  <cdr:relSizeAnchor xmlns:cdr="http://schemas.openxmlformats.org/drawingml/2006/chartDrawing">
    <cdr:from>
      <cdr:x>0.29101</cdr:x>
      <cdr:y>0.80325</cdr:y>
    </cdr:from>
    <cdr:to>
      <cdr:x>0.38435</cdr:x>
      <cdr:y>0.8627</cdr:y>
    </cdr:to>
    <cdr:sp macro="" textlink="">
      <cdr:nvSpPr>
        <cdr:cNvPr id="8" name="pole tekstowe 7">
          <a:extLst xmlns:a="http://schemas.openxmlformats.org/drawingml/2006/main">
            <a:ext uri="{FF2B5EF4-FFF2-40B4-BE49-F238E27FC236}">
              <a16:creationId xmlns:a16="http://schemas.microsoft.com/office/drawing/2014/main" id="{9F717E7D-F235-AF11-AD85-5FC8F1F00157}"/>
            </a:ext>
          </a:extLst>
        </cdr:cNvPr>
        <cdr:cNvSpPr txBox="1"/>
      </cdr:nvSpPr>
      <cdr:spPr>
        <a:xfrm xmlns:a="http://schemas.openxmlformats.org/drawingml/2006/main">
          <a:off x="3292005" y="4560078"/>
          <a:ext cx="1055914" cy="337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DW </a:t>
          </a:r>
          <a:r>
            <a:rPr lang="pl-PL" sz="1600" b="1" kern="1200" dirty="0" err="1">
              <a:solidFill>
                <a:schemeClr val="accent1"/>
              </a:solidFill>
            </a:rPr>
            <a:t>FEdKP</a:t>
          </a:r>
          <a:endParaRPr lang="pl-P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0.459</cdr:x>
      <cdr:y>0.41946</cdr:y>
    </cdr:from>
    <cdr:to>
      <cdr:x>0.541</cdr:x>
      <cdr:y>0.58054</cdr:y>
    </cdr:to>
    <cdr:sp macro="" textlink="">
      <cdr:nvSpPr>
        <cdr:cNvPr id="9" name="pole tekstowe 8">
          <a:extLst xmlns:a="http://schemas.openxmlformats.org/drawingml/2006/main">
            <a:ext uri="{FF2B5EF4-FFF2-40B4-BE49-F238E27FC236}">
              <a16:creationId xmlns:a16="http://schemas.microsoft.com/office/drawing/2014/main" id="{8909CC65-56B1-15C3-A5BD-0C84E4E83A53}"/>
            </a:ext>
          </a:extLst>
        </cdr:cNvPr>
        <cdr:cNvSpPr txBox="1"/>
      </cdr:nvSpPr>
      <cdr:spPr>
        <a:xfrm xmlns:a="http://schemas.openxmlformats.org/drawingml/2006/main">
          <a:off x="5118544" y="23813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0.48154</cdr:x>
      <cdr:y>0.80306</cdr:y>
    </cdr:from>
    <cdr:to>
      <cdr:x>0.55852</cdr:x>
      <cdr:y>0.99692</cdr:y>
    </cdr:to>
    <cdr:sp macro="" textlink="">
      <cdr:nvSpPr>
        <cdr:cNvPr id="10" name="pole tekstowe 9">
          <a:extLst xmlns:a="http://schemas.openxmlformats.org/drawingml/2006/main">
            <a:ext uri="{FF2B5EF4-FFF2-40B4-BE49-F238E27FC236}">
              <a16:creationId xmlns:a16="http://schemas.microsoft.com/office/drawing/2014/main" id="{A4E25AB2-2D6D-85F6-12B1-F800405F09E1}"/>
            </a:ext>
          </a:extLst>
        </cdr:cNvPr>
        <cdr:cNvSpPr txBox="1"/>
      </cdr:nvSpPr>
      <cdr:spPr>
        <a:xfrm xmlns:a="http://schemas.openxmlformats.org/drawingml/2006/main">
          <a:off x="5447375" y="4559023"/>
          <a:ext cx="870857" cy="1100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IF</a:t>
          </a:r>
        </a:p>
      </cdr:txBody>
    </cdr:sp>
  </cdr:relSizeAnchor>
  <cdr:relSizeAnchor xmlns:cdr="http://schemas.openxmlformats.org/drawingml/2006/chartDrawing">
    <cdr:from>
      <cdr:x>0.61399</cdr:x>
      <cdr:y>0.80394</cdr:y>
    </cdr:from>
    <cdr:to>
      <cdr:x>0.70743</cdr:x>
      <cdr:y>1</cdr:y>
    </cdr:to>
    <cdr:sp macro="" textlink="">
      <cdr:nvSpPr>
        <cdr:cNvPr id="11" name="pole tekstowe 10">
          <a:extLst xmlns:a="http://schemas.openxmlformats.org/drawingml/2006/main">
            <a:ext uri="{FF2B5EF4-FFF2-40B4-BE49-F238E27FC236}">
              <a16:creationId xmlns:a16="http://schemas.microsoft.com/office/drawing/2014/main" id="{A438D373-9140-BBF2-A704-444E440CBB21}"/>
            </a:ext>
          </a:extLst>
        </cdr:cNvPr>
        <cdr:cNvSpPr txBox="1"/>
      </cdr:nvSpPr>
      <cdr:spPr>
        <a:xfrm xmlns:a="http://schemas.openxmlformats.org/drawingml/2006/main">
          <a:off x="6945735" y="4564012"/>
          <a:ext cx="1057042" cy="1113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IP ZIT</a:t>
          </a:r>
        </a:p>
      </cdr:txBody>
    </cdr:sp>
  </cdr:relSizeAnchor>
  <cdr:relSizeAnchor xmlns:cdr="http://schemas.openxmlformats.org/drawingml/2006/chartDrawing">
    <cdr:from>
      <cdr:x>0.75847</cdr:x>
      <cdr:y>0.80498</cdr:y>
    </cdr:from>
    <cdr:to>
      <cdr:x>0.8393</cdr:x>
      <cdr:y>0.96605</cdr:y>
    </cdr:to>
    <cdr:sp macro="" textlink="">
      <cdr:nvSpPr>
        <cdr:cNvPr id="12" name="pole tekstowe 11">
          <a:extLst xmlns:a="http://schemas.openxmlformats.org/drawingml/2006/main">
            <a:ext uri="{FF2B5EF4-FFF2-40B4-BE49-F238E27FC236}">
              <a16:creationId xmlns:a16="http://schemas.microsoft.com/office/drawing/2014/main" id="{3D475E64-8CB1-8917-1AEC-83E5D4CA2196}"/>
            </a:ext>
          </a:extLst>
        </cdr:cNvPr>
        <cdr:cNvSpPr txBox="1"/>
      </cdr:nvSpPr>
      <cdr:spPr>
        <a:xfrm xmlns:a="http://schemas.openxmlformats.org/drawingml/2006/main">
          <a:off x="8580201" y="45698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IP WUP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0.14858</cdr:x>
      <cdr:y>0.4466</cdr:y>
    </cdr:from>
    <cdr:to>
      <cdr:x>0.20032</cdr:x>
      <cdr:y>0.5259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8C154F6F-8861-05A0-3796-587AB813775F}"/>
            </a:ext>
          </a:extLst>
        </cdr:cNvPr>
        <cdr:cNvSpPr txBox="1"/>
      </cdr:nvSpPr>
      <cdr:spPr>
        <a:xfrm xmlns:a="http://schemas.openxmlformats.org/drawingml/2006/main">
          <a:off x="1656887" y="2535363"/>
          <a:ext cx="576943" cy="450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0.31471</cdr:x>
      <cdr:y>0.60424</cdr:y>
    </cdr:from>
    <cdr:to>
      <cdr:x>0.40263</cdr:x>
      <cdr:y>0.69236</cdr:y>
    </cdr:to>
    <cdr:sp macro="" textlink="">
      <cdr:nvSpPr>
        <cdr:cNvPr id="3" name="pole tekstowe 1">
          <a:extLst xmlns:a="http://schemas.openxmlformats.org/drawingml/2006/main">
            <a:ext uri="{FF2B5EF4-FFF2-40B4-BE49-F238E27FC236}">
              <a16:creationId xmlns:a16="http://schemas.microsoft.com/office/drawing/2014/main" id="{F6959B7F-0330-C0F3-0E6B-486DA8331E0B}"/>
            </a:ext>
          </a:extLst>
        </cdr:cNvPr>
        <cdr:cNvSpPr txBox="1"/>
      </cdr:nvSpPr>
      <cdr:spPr>
        <a:xfrm xmlns:a="http://schemas.openxmlformats.org/drawingml/2006/main">
          <a:off x="3307080" y="3274423"/>
          <a:ext cx="923839" cy="47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0.47321</cdr:x>
      <cdr:y>0.73806</cdr:y>
    </cdr:from>
    <cdr:to>
      <cdr:x>0.55684</cdr:x>
      <cdr:y>0.83145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id="{FB10CC04-268F-59AC-3E66-D0A54CFF7AB8}"/>
            </a:ext>
          </a:extLst>
        </cdr:cNvPr>
        <cdr:cNvSpPr txBox="1"/>
      </cdr:nvSpPr>
      <cdr:spPr>
        <a:xfrm xmlns:a="http://schemas.openxmlformats.org/drawingml/2006/main">
          <a:off x="5276996" y="4189991"/>
          <a:ext cx="932599" cy="53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0.6125</cdr:x>
      <cdr:y>0.83146</cdr:y>
    </cdr:from>
    <cdr:to>
      <cdr:x>0.69372</cdr:x>
      <cdr:y>0.89734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id="{55F5C539-FE0B-1DDD-601D-5D63EC87541B}"/>
            </a:ext>
          </a:extLst>
        </cdr:cNvPr>
        <cdr:cNvSpPr txBox="1"/>
      </cdr:nvSpPr>
      <cdr:spPr>
        <a:xfrm xmlns:a="http://schemas.openxmlformats.org/drawingml/2006/main">
          <a:off x="6436275" y="4505700"/>
          <a:ext cx="853477" cy="357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dirty="0">
              <a:solidFill>
                <a:schemeClr val="bg1"/>
              </a:solidFill>
            </a:rPr>
            <a:t> </a:t>
          </a:r>
          <a:r>
            <a:rPr lang="pl-PL" b="1" dirty="0">
              <a:solidFill>
                <a:schemeClr val="bg1"/>
              </a:solidFill>
            </a:rPr>
            <a:t>66</a:t>
          </a:r>
          <a:r>
            <a:rPr lang="pl-PL" sz="1100" b="1" dirty="0">
              <a:solidFill>
                <a:schemeClr val="bg1"/>
              </a:solidFill>
            </a:rPr>
            <a:t> umów</a:t>
          </a:r>
        </a:p>
      </cdr:txBody>
    </cdr:sp>
  </cdr:relSizeAnchor>
  <cdr:relSizeAnchor xmlns:cdr="http://schemas.openxmlformats.org/drawingml/2006/chartDrawing">
    <cdr:from>
      <cdr:x>0.7625</cdr:x>
      <cdr:y>0.83145</cdr:y>
    </cdr:from>
    <cdr:to>
      <cdr:x>0.84518</cdr:x>
      <cdr:y>0.90128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id="{55F5C539-FE0B-1DDD-601D-5D63EC87541B}"/>
            </a:ext>
          </a:extLst>
        </cdr:cNvPr>
        <cdr:cNvSpPr txBox="1"/>
      </cdr:nvSpPr>
      <cdr:spPr>
        <a:xfrm xmlns:a="http://schemas.openxmlformats.org/drawingml/2006/main">
          <a:off x="8012557" y="4505676"/>
          <a:ext cx="868769" cy="378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b="1" dirty="0">
              <a:solidFill>
                <a:schemeClr val="bg1"/>
              </a:solidFill>
            </a:rPr>
            <a:t>64</a:t>
          </a:r>
          <a:r>
            <a:rPr lang="pl-PL" sz="1100" b="1" dirty="0">
              <a:solidFill>
                <a:schemeClr val="bg1"/>
              </a:solidFill>
            </a:rPr>
            <a:t> umów</a:t>
          </a:r>
        </a:p>
      </cdr:txBody>
    </cdr:sp>
  </cdr:relSizeAnchor>
  <cdr:relSizeAnchor xmlns:cdr="http://schemas.openxmlformats.org/drawingml/2006/chartDrawing">
    <cdr:from>
      <cdr:x>0.10524</cdr:x>
      <cdr:y>0.8067</cdr:y>
    </cdr:from>
    <cdr:to>
      <cdr:x>0.21105</cdr:x>
      <cdr:y>0.8719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42A8B6DE-DFE4-95B4-9E0F-522C7FC3A689}"/>
            </a:ext>
          </a:extLst>
        </cdr:cNvPr>
        <cdr:cNvSpPr txBox="1"/>
      </cdr:nvSpPr>
      <cdr:spPr>
        <a:xfrm xmlns:a="http://schemas.openxmlformats.org/drawingml/2006/main">
          <a:off x="1173559" y="4151966"/>
          <a:ext cx="1179963" cy="335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RAZEM</a:t>
          </a:r>
        </a:p>
      </cdr:txBody>
    </cdr:sp>
  </cdr:relSizeAnchor>
  <cdr:relSizeAnchor xmlns:cdr="http://schemas.openxmlformats.org/drawingml/2006/chartDrawing">
    <cdr:from>
      <cdr:x>0.28036</cdr:x>
      <cdr:y>0.80517</cdr:y>
    </cdr:from>
    <cdr:to>
      <cdr:x>0.37505</cdr:x>
      <cdr:y>0.86039</cdr:y>
    </cdr:to>
    <cdr:sp macro="" textlink="">
      <cdr:nvSpPr>
        <cdr:cNvPr id="8" name="pole tekstowe 7">
          <a:extLst xmlns:a="http://schemas.openxmlformats.org/drawingml/2006/main">
            <a:ext uri="{FF2B5EF4-FFF2-40B4-BE49-F238E27FC236}">
              <a16:creationId xmlns:a16="http://schemas.microsoft.com/office/drawing/2014/main" id="{72269400-F35B-C2C4-E187-191A57A562A1}"/>
            </a:ext>
          </a:extLst>
        </cdr:cNvPr>
        <cdr:cNvSpPr txBox="1"/>
      </cdr:nvSpPr>
      <cdr:spPr>
        <a:xfrm xmlns:a="http://schemas.openxmlformats.org/drawingml/2006/main">
          <a:off x="3126459" y="4570991"/>
          <a:ext cx="1055914" cy="3134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DW </a:t>
          </a:r>
          <a:r>
            <a:rPr lang="pl-PL" sz="1600" b="1" kern="1200" dirty="0" err="1">
              <a:solidFill>
                <a:schemeClr val="accent1"/>
              </a:solidFill>
            </a:rPr>
            <a:t>FEdKP</a:t>
          </a:r>
          <a:endParaRPr lang="pl-P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0.48731</cdr:x>
      <cdr:y>0.7975</cdr:y>
    </cdr:from>
    <cdr:to>
      <cdr:x>0.541</cdr:x>
      <cdr:y>0.99692</cdr:y>
    </cdr:to>
    <cdr:sp macro="" textlink="">
      <cdr:nvSpPr>
        <cdr:cNvPr id="9" name="pole tekstowe 8">
          <a:extLst xmlns:a="http://schemas.openxmlformats.org/drawingml/2006/main">
            <a:ext uri="{FF2B5EF4-FFF2-40B4-BE49-F238E27FC236}">
              <a16:creationId xmlns:a16="http://schemas.microsoft.com/office/drawing/2014/main" id="{FD09D96D-6CB5-C426-33D6-34E0594CF829}"/>
            </a:ext>
          </a:extLst>
        </cdr:cNvPr>
        <cdr:cNvSpPr txBox="1"/>
      </cdr:nvSpPr>
      <cdr:spPr>
        <a:xfrm xmlns:a="http://schemas.openxmlformats.org/drawingml/2006/main">
          <a:off x="5434231" y="4527449"/>
          <a:ext cx="598714" cy="1132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IF</a:t>
          </a:r>
        </a:p>
      </cdr:txBody>
    </cdr:sp>
  </cdr:relSizeAnchor>
  <cdr:relSizeAnchor xmlns:cdr="http://schemas.openxmlformats.org/drawingml/2006/chartDrawing">
    <cdr:from>
      <cdr:x>0.65405</cdr:x>
      <cdr:y>0.80488</cdr:y>
    </cdr:from>
    <cdr:to>
      <cdr:x>0.73604</cdr:x>
      <cdr:y>0.98321</cdr:y>
    </cdr:to>
    <cdr:sp macro="" textlink="">
      <cdr:nvSpPr>
        <cdr:cNvPr id="10" name="pole tekstowe 9">
          <a:extLst xmlns:a="http://schemas.openxmlformats.org/drawingml/2006/main">
            <a:ext uri="{FF2B5EF4-FFF2-40B4-BE49-F238E27FC236}">
              <a16:creationId xmlns:a16="http://schemas.microsoft.com/office/drawing/2014/main" id="{A73514DC-5D06-5AF1-0BAC-A3D75A0E80A9}"/>
            </a:ext>
          </a:extLst>
        </cdr:cNvPr>
        <cdr:cNvSpPr txBox="1"/>
      </cdr:nvSpPr>
      <cdr:spPr>
        <a:xfrm xmlns:a="http://schemas.openxmlformats.org/drawingml/2006/main">
          <a:off x="7293591" y="4569346"/>
          <a:ext cx="914400" cy="1012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IP ZIT</a:t>
          </a:r>
        </a:p>
      </cdr:txBody>
    </cdr:sp>
  </cdr:relSizeAnchor>
  <cdr:relSizeAnchor xmlns:cdr="http://schemas.openxmlformats.org/drawingml/2006/chartDrawing">
    <cdr:from>
      <cdr:x>0.82488</cdr:x>
      <cdr:y>0.79903</cdr:y>
    </cdr:from>
    <cdr:to>
      <cdr:x>0.91468</cdr:x>
      <cdr:y>0.86423</cdr:y>
    </cdr:to>
    <cdr:sp macro="" textlink="">
      <cdr:nvSpPr>
        <cdr:cNvPr id="11" name="pole tekstowe 10">
          <a:extLst xmlns:a="http://schemas.openxmlformats.org/drawingml/2006/main">
            <a:ext uri="{FF2B5EF4-FFF2-40B4-BE49-F238E27FC236}">
              <a16:creationId xmlns:a16="http://schemas.microsoft.com/office/drawing/2014/main" id="{B5C99317-04A9-5A67-9832-20014A380F0C}"/>
            </a:ext>
          </a:extLst>
        </cdr:cNvPr>
        <cdr:cNvSpPr txBox="1"/>
      </cdr:nvSpPr>
      <cdr:spPr>
        <a:xfrm xmlns:a="http://schemas.openxmlformats.org/drawingml/2006/main">
          <a:off x="9198592" y="4536126"/>
          <a:ext cx="1001486" cy="370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IP WUP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0.35698</cdr:x>
      <cdr:y>0.7494</cdr:y>
    </cdr:from>
    <cdr:to>
      <cdr:x>0.41222</cdr:x>
      <cdr:y>0.97909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2C5BB203-F4AB-EE72-2FCE-B3577C9A1134}"/>
            </a:ext>
          </a:extLst>
        </cdr:cNvPr>
        <cdr:cNvSpPr txBox="1"/>
      </cdr:nvSpPr>
      <cdr:spPr>
        <a:xfrm xmlns:a="http://schemas.openxmlformats.org/drawingml/2006/main">
          <a:off x="3517242" y="3516085"/>
          <a:ext cx="544285" cy="1077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kern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0.33047</cdr:x>
      <cdr:y>0.35498</cdr:y>
    </cdr:from>
    <cdr:to>
      <cdr:x>0.42217</cdr:x>
      <cdr:y>0.42226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04B9AB50-15A0-4409-A2EE-B8FCF32C01AA}"/>
            </a:ext>
          </a:extLst>
        </cdr:cNvPr>
        <cdr:cNvSpPr txBox="1"/>
      </cdr:nvSpPr>
      <cdr:spPr>
        <a:xfrm xmlns:a="http://schemas.openxmlformats.org/drawingml/2006/main">
          <a:off x="3255985" y="1665514"/>
          <a:ext cx="903514" cy="315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0.34792</cdr:x>
      <cdr:y>0.38978</cdr:y>
    </cdr:from>
    <cdr:to>
      <cdr:x>0.35256</cdr:x>
      <cdr:y>0.39953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3FCCB516-F48C-5A61-FD43-721E9F053314}"/>
            </a:ext>
          </a:extLst>
        </cdr:cNvPr>
        <cdr:cNvSpPr txBox="1"/>
      </cdr:nvSpPr>
      <cdr:spPr>
        <a:xfrm xmlns:a="http://schemas.openxmlformats.org/drawingml/2006/main">
          <a:off x="3427980" y="18288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100" kern="1200" dirty="0"/>
            <a:t>1 umowa</a:t>
          </a:r>
        </a:p>
      </cdr:txBody>
    </cdr:sp>
  </cdr:relSizeAnchor>
  <cdr:relSizeAnchor xmlns:cdr="http://schemas.openxmlformats.org/drawingml/2006/chartDrawing">
    <cdr:from>
      <cdr:x>0.34372</cdr:x>
      <cdr:y>0.37586</cdr:y>
    </cdr:from>
    <cdr:to>
      <cdr:x>0.43764</cdr:x>
      <cdr:y>0.42226</cdr:y>
    </cdr:to>
    <cdr:sp macro="" textlink="">
      <cdr:nvSpPr>
        <cdr:cNvPr id="5" name="pole tekstowe 4">
          <a:extLst xmlns:a="http://schemas.openxmlformats.org/drawingml/2006/main">
            <a:ext uri="{FF2B5EF4-FFF2-40B4-BE49-F238E27FC236}">
              <a16:creationId xmlns:a16="http://schemas.microsoft.com/office/drawing/2014/main" id="{515701D2-E214-2D6C-F2FB-7FB91D16DCE8}"/>
            </a:ext>
          </a:extLst>
        </cdr:cNvPr>
        <cdr:cNvSpPr txBox="1"/>
      </cdr:nvSpPr>
      <cdr:spPr>
        <a:xfrm xmlns:a="http://schemas.openxmlformats.org/drawingml/2006/main">
          <a:off x="3386613" y="1763485"/>
          <a:ext cx="925286" cy="217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0.3416</cdr:x>
      <cdr:y>0.40631</cdr:y>
    </cdr:from>
    <cdr:to>
      <cdr:x>0.42342</cdr:x>
      <cdr:y>0.46774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id="{F46F9FE5-663D-E702-B1AB-73BE9DA08B48}"/>
            </a:ext>
          </a:extLst>
        </cdr:cNvPr>
        <cdr:cNvSpPr txBox="1"/>
      </cdr:nvSpPr>
      <cdr:spPr>
        <a:xfrm xmlns:a="http://schemas.openxmlformats.org/drawingml/2006/main">
          <a:off x="3665002" y="2038290"/>
          <a:ext cx="877824" cy="308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4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0.56662</cdr:x>
      <cdr:y>0.89801</cdr:y>
    </cdr:from>
    <cdr:to>
      <cdr:x>0.65355</cdr:x>
      <cdr:y>0.94575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51991399-EC70-C2F3-CAED-EF8BA527B76A}"/>
            </a:ext>
          </a:extLst>
        </cdr:cNvPr>
        <cdr:cNvSpPr txBox="1"/>
      </cdr:nvSpPr>
      <cdr:spPr>
        <a:xfrm xmlns:a="http://schemas.openxmlformats.org/drawingml/2006/main">
          <a:off x="6079228" y="4504993"/>
          <a:ext cx="932668" cy="2394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5 umów</a:t>
          </a:r>
        </a:p>
      </cdr:txBody>
    </cdr:sp>
  </cdr:relSizeAnchor>
  <cdr:relSizeAnchor xmlns:cdr="http://schemas.openxmlformats.org/drawingml/2006/chartDrawing">
    <cdr:from>
      <cdr:x>0.77733</cdr:x>
      <cdr:y>0.8915</cdr:y>
    </cdr:from>
    <cdr:to>
      <cdr:x>0.95887</cdr:x>
      <cdr:y>0.9512</cdr:y>
    </cdr:to>
    <cdr:sp macro="" textlink="">
      <cdr:nvSpPr>
        <cdr:cNvPr id="9" name="pole tekstowe 8">
          <a:extLst xmlns:a="http://schemas.openxmlformats.org/drawingml/2006/main">
            <a:ext uri="{FF2B5EF4-FFF2-40B4-BE49-F238E27FC236}">
              <a16:creationId xmlns:a16="http://schemas.microsoft.com/office/drawing/2014/main" id="{EDADB254-A6BA-4658-DCBE-A3C96C0C9957}"/>
            </a:ext>
          </a:extLst>
        </cdr:cNvPr>
        <cdr:cNvSpPr txBox="1"/>
      </cdr:nvSpPr>
      <cdr:spPr>
        <a:xfrm xmlns:a="http://schemas.openxmlformats.org/drawingml/2006/main">
          <a:off x="8339990" y="4472336"/>
          <a:ext cx="1947688" cy="299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13 umów</a:t>
          </a:r>
        </a:p>
      </cdr:txBody>
    </cdr:sp>
  </cdr:relSizeAnchor>
  <cdr:relSizeAnchor xmlns:cdr="http://schemas.openxmlformats.org/drawingml/2006/chartDrawing">
    <cdr:from>
      <cdr:x>0.14726</cdr:x>
      <cdr:y>0.88751</cdr:y>
    </cdr:from>
    <cdr:to>
      <cdr:x>0.25996</cdr:x>
      <cdr:y>0.98372</cdr:y>
    </cdr:to>
    <cdr:sp macro="" textlink="">
      <cdr:nvSpPr>
        <cdr:cNvPr id="10" name="pole tekstowe 9">
          <a:extLst xmlns:a="http://schemas.openxmlformats.org/drawingml/2006/main">
            <a:ext uri="{FF2B5EF4-FFF2-40B4-BE49-F238E27FC236}">
              <a16:creationId xmlns:a16="http://schemas.microsoft.com/office/drawing/2014/main" id="{DF119730-F129-264C-63CB-3C7740D4862A}"/>
            </a:ext>
          </a:extLst>
        </cdr:cNvPr>
        <cdr:cNvSpPr txBox="1"/>
      </cdr:nvSpPr>
      <cdr:spPr>
        <a:xfrm xmlns:a="http://schemas.openxmlformats.org/drawingml/2006/main">
          <a:off x="1579963" y="4452301"/>
          <a:ext cx="1209138" cy="482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20 umów</a:t>
          </a:r>
        </a:p>
      </cdr:txBody>
    </cdr:sp>
  </cdr:relSizeAnchor>
  <cdr:relSizeAnchor xmlns:cdr="http://schemas.openxmlformats.org/drawingml/2006/chartDrawing">
    <cdr:from>
      <cdr:x>0.25887</cdr:x>
      <cdr:y>0.83726</cdr:y>
    </cdr:from>
    <cdr:to>
      <cdr:x>0.37656</cdr:x>
      <cdr:y>1</cdr:y>
    </cdr:to>
    <cdr:sp macro="" textlink="">
      <cdr:nvSpPr>
        <cdr:cNvPr id="12" name="pole tekstowe 11">
          <a:extLst xmlns:a="http://schemas.openxmlformats.org/drawingml/2006/main">
            <a:ext uri="{FF2B5EF4-FFF2-40B4-BE49-F238E27FC236}">
              <a16:creationId xmlns:a16="http://schemas.microsoft.com/office/drawing/2014/main" id="{FF004817-498F-8B38-C8BE-9C336296A12F}"/>
            </a:ext>
          </a:extLst>
        </cdr:cNvPr>
        <cdr:cNvSpPr txBox="1"/>
      </cdr:nvSpPr>
      <cdr:spPr>
        <a:xfrm xmlns:a="http://schemas.openxmlformats.org/drawingml/2006/main">
          <a:off x="2777390" y="4200216"/>
          <a:ext cx="1262707" cy="816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0.76113</cdr:x>
      <cdr:y>0.34709</cdr:y>
    </cdr:from>
    <cdr:to>
      <cdr:x>0.76577</cdr:x>
      <cdr:y>0.35684</cdr:y>
    </cdr:to>
    <cdr:sp macro="" textlink="">
      <cdr:nvSpPr>
        <cdr:cNvPr id="13" name="pole tekstowe 12">
          <a:extLst xmlns:a="http://schemas.openxmlformats.org/drawingml/2006/main">
            <a:ext uri="{FF2B5EF4-FFF2-40B4-BE49-F238E27FC236}">
              <a16:creationId xmlns:a16="http://schemas.microsoft.com/office/drawing/2014/main" id="{94B60A1A-CA1B-2F8F-998E-0100E0D2E4DE}"/>
            </a:ext>
          </a:extLst>
        </cdr:cNvPr>
        <cdr:cNvSpPr txBox="1"/>
      </cdr:nvSpPr>
      <cdr:spPr>
        <a:xfrm xmlns:a="http://schemas.openxmlformats.org/drawingml/2006/main">
          <a:off x="7499237" y="1628502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100" kern="1200" dirty="0"/>
            <a:t>59</a:t>
          </a:r>
        </a:p>
      </cdr:txBody>
    </cdr:sp>
  </cdr:relSizeAnchor>
  <cdr:relSizeAnchor xmlns:cdr="http://schemas.openxmlformats.org/drawingml/2006/chartDrawing">
    <cdr:from>
      <cdr:x>0.33886</cdr:x>
      <cdr:y>0.10875</cdr:y>
    </cdr:from>
    <cdr:to>
      <cdr:x>0.43167</cdr:x>
      <cdr:y>0.29073</cdr:y>
    </cdr:to>
    <cdr:sp macro="" textlink="">
      <cdr:nvSpPr>
        <cdr:cNvPr id="11" name="pole tekstowe 10">
          <a:extLst xmlns:a="http://schemas.openxmlformats.org/drawingml/2006/main">
            <a:ext uri="{FF2B5EF4-FFF2-40B4-BE49-F238E27FC236}">
              <a16:creationId xmlns:a16="http://schemas.microsoft.com/office/drawing/2014/main" id="{047CF14F-BCAC-85AA-B473-741A7AB663E2}"/>
            </a:ext>
          </a:extLst>
        </cdr:cNvPr>
        <cdr:cNvSpPr txBox="1"/>
      </cdr:nvSpPr>
      <cdr:spPr>
        <a:xfrm xmlns:a="http://schemas.openxmlformats.org/drawingml/2006/main">
          <a:off x="3338716" y="5464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0.54215</cdr:x>
      <cdr:y>0.41235</cdr:y>
    </cdr:from>
    <cdr:to>
      <cdr:x>0.66855</cdr:x>
      <cdr:y>0.48076</cdr:y>
    </cdr:to>
    <cdr:sp macro="" textlink="">
      <cdr:nvSpPr>
        <cdr:cNvPr id="15" name="pole tekstowe 14">
          <a:extLst xmlns:a="http://schemas.openxmlformats.org/drawingml/2006/main">
            <a:ext uri="{FF2B5EF4-FFF2-40B4-BE49-F238E27FC236}">
              <a16:creationId xmlns:a16="http://schemas.microsoft.com/office/drawing/2014/main" id="{680367EE-72DC-3B13-C67F-31077A5181A2}"/>
            </a:ext>
          </a:extLst>
        </cdr:cNvPr>
        <cdr:cNvSpPr txBox="1"/>
      </cdr:nvSpPr>
      <cdr:spPr>
        <a:xfrm xmlns:a="http://schemas.openxmlformats.org/drawingml/2006/main">
          <a:off x="5341688" y="1889760"/>
          <a:ext cx="1245326" cy="313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0.34231</cdr:x>
      <cdr:y>0.81773</cdr:y>
    </cdr:from>
    <cdr:to>
      <cdr:x>0.42754</cdr:x>
      <cdr:y>1</cdr:y>
    </cdr:to>
    <cdr:sp macro="" textlink="">
      <cdr:nvSpPr>
        <cdr:cNvPr id="14" name="pole tekstowe 13">
          <a:extLst xmlns:a="http://schemas.openxmlformats.org/drawingml/2006/main">
            <a:ext uri="{FF2B5EF4-FFF2-40B4-BE49-F238E27FC236}">
              <a16:creationId xmlns:a16="http://schemas.microsoft.com/office/drawing/2014/main" id="{88B07CFB-1EEA-97BD-23D1-571654038D40}"/>
            </a:ext>
          </a:extLst>
        </cdr:cNvPr>
        <cdr:cNvSpPr txBox="1"/>
      </cdr:nvSpPr>
      <cdr:spPr>
        <a:xfrm xmlns:a="http://schemas.openxmlformats.org/drawingml/2006/main">
          <a:off x="3672668" y="45546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/>
        </a:p>
      </cdr:txBody>
    </cdr:sp>
  </cdr:relSizeAnchor>
  <cdr:relSizeAnchor xmlns:cdr="http://schemas.openxmlformats.org/drawingml/2006/chartDrawing">
    <cdr:from>
      <cdr:x>0.35347</cdr:x>
      <cdr:y>0.89367</cdr:y>
    </cdr:from>
    <cdr:to>
      <cdr:x>0.48496</cdr:x>
      <cdr:y>1</cdr:y>
    </cdr:to>
    <cdr:sp macro="" textlink="">
      <cdr:nvSpPr>
        <cdr:cNvPr id="16" name="pole tekstowe 15">
          <a:extLst xmlns:a="http://schemas.openxmlformats.org/drawingml/2006/main">
            <a:ext uri="{FF2B5EF4-FFF2-40B4-BE49-F238E27FC236}">
              <a16:creationId xmlns:a16="http://schemas.microsoft.com/office/drawing/2014/main" id="{D5920F87-0D51-024E-CCFF-393A8CBFB2CB}"/>
            </a:ext>
          </a:extLst>
        </cdr:cNvPr>
        <cdr:cNvSpPr txBox="1"/>
      </cdr:nvSpPr>
      <cdr:spPr>
        <a:xfrm xmlns:a="http://schemas.openxmlformats.org/drawingml/2006/main">
          <a:off x="3792375" y="4483221"/>
          <a:ext cx="1410742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2 umowy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0.19836</cdr:x>
      <cdr:y>0.05896</cdr:y>
    </cdr:from>
    <cdr:to>
      <cdr:x>0.29117</cdr:x>
      <cdr:y>0.25705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FB1B18F8-79C5-2BCD-85F0-FE553A9B5EE0}"/>
            </a:ext>
          </a:extLst>
        </cdr:cNvPr>
        <cdr:cNvSpPr txBox="1"/>
      </cdr:nvSpPr>
      <cdr:spPr>
        <a:xfrm xmlns:a="http://schemas.openxmlformats.org/drawingml/2006/main">
          <a:off x="1954212" y="2721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/>
        </a:p>
      </cdr:txBody>
    </cdr:sp>
  </cdr:relSizeAnchor>
  <cdr:relSizeAnchor xmlns:cdr="http://schemas.openxmlformats.org/drawingml/2006/chartDrawing">
    <cdr:from>
      <cdr:x>0.20512</cdr:x>
      <cdr:y>0.816</cdr:y>
    </cdr:from>
    <cdr:to>
      <cdr:x>0.2913</cdr:x>
      <cdr:y>0.88571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DD3239EA-29D7-40BF-DFA8-B187117FDDBA}"/>
            </a:ext>
          </a:extLst>
        </cdr:cNvPr>
        <cdr:cNvSpPr txBox="1"/>
      </cdr:nvSpPr>
      <cdr:spPr>
        <a:xfrm xmlns:a="http://schemas.openxmlformats.org/drawingml/2006/main">
          <a:off x="2020841" y="4332515"/>
          <a:ext cx="849086" cy="370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2000" b="1" kern="1200" dirty="0">
              <a:solidFill>
                <a:schemeClr val="accent1"/>
              </a:solidFill>
            </a:rPr>
            <a:t>RAZEM</a:t>
          </a:r>
        </a:p>
      </cdr:txBody>
    </cdr:sp>
  </cdr:relSizeAnchor>
  <cdr:relSizeAnchor xmlns:cdr="http://schemas.openxmlformats.org/drawingml/2006/chartDrawing">
    <cdr:from>
      <cdr:x>0.50455</cdr:x>
      <cdr:y>0.80165</cdr:y>
    </cdr:from>
    <cdr:to>
      <cdr:x>0.57748</cdr:x>
      <cdr:y>0.8652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AFC3D8E7-F017-54FA-AB14-441D67C20F51}"/>
            </a:ext>
          </a:extLst>
        </cdr:cNvPr>
        <cdr:cNvSpPr txBox="1"/>
      </cdr:nvSpPr>
      <cdr:spPr>
        <a:xfrm xmlns:a="http://schemas.openxmlformats.org/drawingml/2006/main">
          <a:off x="4970870" y="4256314"/>
          <a:ext cx="718457" cy="337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2000" b="1" kern="1200" dirty="0">
              <a:solidFill>
                <a:schemeClr val="accent1"/>
              </a:solidFill>
            </a:rPr>
            <a:t>EFRR</a:t>
          </a:r>
        </a:p>
      </cdr:txBody>
    </cdr:sp>
  </cdr:relSizeAnchor>
  <cdr:relSizeAnchor xmlns:cdr="http://schemas.openxmlformats.org/drawingml/2006/chartDrawing">
    <cdr:from>
      <cdr:x>0.81946</cdr:x>
      <cdr:y>0.816</cdr:y>
    </cdr:from>
    <cdr:to>
      <cdr:x>0.91006</cdr:x>
      <cdr:y>0.90008</cdr:y>
    </cdr:to>
    <cdr:sp macro="" textlink="">
      <cdr:nvSpPr>
        <cdr:cNvPr id="5" name="pole tekstowe 4">
          <a:extLst xmlns:a="http://schemas.openxmlformats.org/drawingml/2006/main">
            <a:ext uri="{FF2B5EF4-FFF2-40B4-BE49-F238E27FC236}">
              <a16:creationId xmlns:a16="http://schemas.microsoft.com/office/drawing/2014/main" id="{51AF9D28-A295-15D1-F251-946F7702EDF9}"/>
            </a:ext>
          </a:extLst>
        </cdr:cNvPr>
        <cdr:cNvSpPr txBox="1"/>
      </cdr:nvSpPr>
      <cdr:spPr>
        <a:xfrm xmlns:a="http://schemas.openxmlformats.org/drawingml/2006/main">
          <a:off x="8073298" y="4332513"/>
          <a:ext cx="892628" cy="446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2000" b="1" kern="1200" dirty="0">
              <a:solidFill>
                <a:schemeClr val="accent1"/>
              </a:solidFill>
            </a:rPr>
            <a:t>EFS+</a:t>
          </a:r>
        </a:p>
      </cdr:txBody>
    </cdr:sp>
  </cdr:relSizeAnchor>
  <cdr:relSizeAnchor xmlns:cdr="http://schemas.openxmlformats.org/drawingml/2006/chartDrawing">
    <cdr:from>
      <cdr:x>0.49262</cdr:x>
      <cdr:y>0.56415</cdr:y>
    </cdr:from>
    <cdr:to>
      <cdr:x>0.53346</cdr:x>
      <cdr:y>0.64739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id="{6835E35A-5196-AE02-D606-08787AFECDFA}"/>
            </a:ext>
          </a:extLst>
        </cdr:cNvPr>
        <cdr:cNvSpPr txBox="1"/>
      </cdr:nvSpPr>
      <cdr:spPr>
        <a:xfrm xmlns:a="http://schemas.openxmlformats.org/drawingml/2006/main">
          <a:off x="4853305" y="2995312"/>
          <a:ext cx="402356" cy="441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13,0%</a:t>
          </a:r>
        </a:p>
      </cdr:txBody>
    </cdr:sp>
  </cdr:relSizeAnchor>
  <cdr:relSizeAnchor xmlns:cdr="http://schemas.openxmlformats.org/drawingml/2006/chartDrawing">
    <cdr:from>
      <cdr:x>0.78299</cdr:x>
      <cdr:y>0.599</cdr:y>
    </cdr:from>
    <cdr:to>
      <cdr:x>0.83417</cdr:x>
      <cdr:y>0.67896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D264CE3A-61FD-8204-2832-6CB0FEE457B8}"/>
            </a:ext>
          </a:extLst>
        </cdr:cNvPr>
        <cdr:cNvSpPr txBox="1"/>
      </cdr:nvSpPr>
      <cdr:spPr>
        <a:xfrm xmlns:a="http://schemas.openxmlformats.org/drawingml/2006/main">
          <a:off x="7714070" y="3180370"/>
          <a:ext cx="504194" cy="424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bg1"/>
              </a:solidFill>
            </a:rPr>
            <a:t>31,0%</a:t>
          </a:r>
        </a:p>
      </cdr:txBody>
    </cdr:sp>
  </cdr:relSizeAnchor>
  <cdr:relSizeAnchor xmlns:cdr="http://schemas.openxmlformats.org/drawingml/2006/chartDrawing">
    <cdr:from>
      <cdr:x>0.26589</cdr:x>
      <cdr:y>0.40628</cdr:y>
    </cdr:from>
    <cdr:to>
      <cdr:x>0.36918</cdr:x>
      <cdr:y>0.69389</cdr:y>
    </cdr:to>
    <cdr:sp macro="" textlink="">
      <cdr:nvSpPr>
        <cdr:cNvPr id="8" name="pole tekstowe 7">
          <a:extLst xmlns:a="http://schemas.openxmlformats.org/drawingml/2006/main">
            <a:ext uri="{FF2B5EF4-FFF2-40B4-BE49-F238E27FC236}">
              <a16:creationId xmlns:a16="http://schemas.microsoft.com/office/drawing/2014/main" id="{BA726456-E121-F3EC-BB9E-F00D7D472B2E}"/>
            </a:ext>
          </a:extLst>
        </cdr:cNvPr>
        <cdr:cNvSpPr txBox="1"/>
      </cdr:nvSpPr>
      <cdr:spPr>
        <a:xfrm xmlns:a="http://schemas.openxmlformats.org/drawingml/2006/main">
          <a:off x="2619556" y="2157113"/>
          <a:ext cx="1017616" cy="1527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tx1"/>
              </a:solidFill>
            </a:rPr>
            <a:t>14,2%</a:t>
          </a:r>
        </a:p>
      </cdr:txBody>
    </cdr:sp>
  </cdr:relSizeAnchor>
  <cdr:relSizeAnchor xmlns:cdr="http://schemas.openxmlformats.org/drawingml/2006/chartDrawing">
    <cdr:from>
      <cdr:x>0.56532</cdr:x>
      <cdr:y>0.5744</cdr:y>
    </cdr:from>
    <cdr:to>
      <cdr:x>0.61606</cdr:x>
      <cdr:y>0.7335</cdr:y>
    </cdr:to>
    <cdr:sp macro="" textlink="">
      <cdr:nvSpPr>
        <cdr:cNvPr id="9" name="pole tekstowe 8">
          <a:extLst xmlns:a="http://schemas.openxmlformats.org/drawingml/2006/main">
            <a:ext uri="{FF2B5EF4-FFF2-40B4-BE49-F238E27FC236}">
              <a16:creationId xmlns:a16="http://schemas.microsoft.com/office/drawing/2014/main" id="{26969060-31EF-D6F1-04FE-E30F36F09EAB}"/>
            </a:ext>
          </a:extLst>
        </cdr:cNvPr>
        <cdr:cNvSpPr txBox="1"/>
      </cdr:nvSpPr>
      <cdr:spPr>
        <a:xfrm xmlns:a="http://schemas.openxmlformats.org/drawingml/2006/main">
          <a:off x="5569547" y="3049741"/>
          <a:ext cx="499892" cy="844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tx1"/>
              </a:solidFill>
            </a:rPr>
            <a:t>10,6%</a:t>
          </a:r>
        </a:p>
      </cdr:txBody>
    </cdr:sp>
  </cdr:relSizeAnchor>
  <cdr:relSizeAnchor xmlns:cdr="http://schemas.openxmlformats.org/drawingml/2006/chartDrawing">
    <cdr:from>
      <cdr:x>0.85481</cdr:x>
      <cdr:y>0.60515</cdr:y>
    </cdr:from>
    <cdr:to>
      <cdr:x>0.9075</cdr:x>
      <cdr:y>0.71555</cdr:y>
    </cdr:to>
    <cdr:sp macro="" textlink="">
      <cdr:nvSpPr>
        <cdr:cNvPr id="10" name="pole tekstowe 9">
          <a:extLst xmlns:a="http://schemas.openxmlformats.org/drawingml/2006/main">
            <a:ext uri="{FF2B5EF4-FFF2-40B4-BE49-F238E27FC236}">
              <a16:creationId xmlns:a16="http://schemas.microsoft.com/office/drawing/2014/main" id="{6B62D744-DE76-B558-B2E6-3A09850A78C4}"/>
            </a:ext>
          </a:extLst>
        </cdr:cNvPr>
        <cdr:cNvSpPr txBox="1"/>
      </cdr:nvSpPr>
      <cdr:spPr>
        <a:xfrm xmlns:a="http://schemas.openxmlformats.org/drawingml/2006/main">
          <a:off x="8421642" y="3213026"/>
          <a:ext cx="519072" cy="586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tx1"/>
              </a:solidFill>
            </a:rPr>
            <a:t>25,2%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0.20844</cdr:x>
      <cdr:y>0.25437</cdr:y>
    </cdr:from>
    <cdr:to>
      <cdr:x>0.39588</cdr:x>
      <cdr:y>0.47158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A1A4FAF4-1820-9943-DE50-0E963844D29E}"/>
            </a:ext>
          </a:extLst>
        </cdr:cNvPr>
        <cdr:cNvSpPr txBox="1"/>
      </cdr:nvSpPr>
      <cdr:spPr>
        <a:xfrm xmlns:a="http://schemas.openxmlformats.org/drawingml/2006/main">
          <a:off x="1682639" y="968829"/>
          <a:ext cx="1513114" cy="827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0.52533</cdr:x>
      <cdr:y>0.60591</cdr:y>
    </cdr:from>
    <cdr:to>
      <cdr:x>0.58467</cdr:x>
      <cdr:y>0.69165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0D46B64D-65EB-A707-0B4E-C297F3B2B0C1}"/>
            </a:ext>
          </a:extLst>
        </cdr:cNvPr>
        <cdr:cNvSpPr txBox="1"/>
      </cdr:nvSpPr>
      <cdr:spPr>
        <a:xfrm xmlns:a="http://schemas.openxmlformats.org/drawingml/2006/main">
          <a:off x="4240782" y="2307772"/>
          <a:ext cx="478971" cy="326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0.47032</cdr:x>
      <cdr:y>0.59765</cdr:y>
    </cdr:from>
    <cdr:to>
      <cdr:x>0.65649</cdr:x>
      <cdr:y>0.66964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888F0FD3-FA3F-D3EC-3FF7-0C38964DF1CA}"/>
            </a:ext>
          </a:extLst>
        </cdr:cNvPr>
        <cdr:cNvSpPr txBox="1"/>
      </cdr:nvSpPr>
      <cdr:spPr>
        <a:xfrm xmlns:a="http://schemas.openxmlformats.org/drawingml/2006/main">
          <a:off x="4262555" y="2439786"/>
          <a:ext cx="1687286" cy="293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900" b="1" dirty="0"/>
        </a:p>
      </cdr:txBody>
    </cdr:sp>
  </cdr:relSizeAnchor>
  <cdr:relSizeAnchor xmlns:cdr="http://schemas.openxmlformats.org/drawingml/2006/chartDrawing">
    <cdr:from>
      <cdr:x>0.88673</cdr:x>
      <cdr:y>0.75992</cdr:y>
    </cdr:from>
    <cdr:to>
      <cdr:x>1</cdr:x>
      <cdr:y>1</cdr:y>
    </cdr:to>
    <cdr:sp macro="" textlink="">
      <cdr:nvSpPr>
        <cdr:cNvPr id="5" name="pole tekstowe 4">
          <a:extLst xmlns:a="http://schemas.openxmlformats.org/drawingml/2006/main">
            <a:ext uri="{FF2B5EF4-FFF2-40B4-BE49-F238E27FC236}">
              <a16:creationId xmlns:a16="http://schemas.microsoft.com/office/drawing/2014/main" id="{119B14D8-2CD1-C591-8656-A68A97B10A63}"/>
            </a:ext>
          </a:extLst>
        </cdr:cNvPr>
        <cdr:cNvSpPr txBox="1"/>
      </cdr:nvSpPr>
      <cdr:spPr>
        <a:xfrm xmlns:a="http://schemas.openxmlformats.org/drawingml/2006/main">
          <a:off x="7190811" y="29935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0.83185</cdr:x>
      <cdr:y>0.74164</cdr:y>
    </cdr:from>
    <cdr:to>
      <cdr:x>1</cdr:x>
      <cdr:y>1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id="{7AF45F77-A5CA-F6B1-C639-221007E5BBB3}"/>
            </a:ext>
          </a:extLst>
        </cdr:cNvPr>
        <cdr:cNvSpPr txBox="1"/>
      </cdr:nvSpPr>
      <cdr:spPr>
        <a:xfrm xmlns:a="http://schemas.openxmlformats.org/drawingml/2006/main">
          <a:off x="7539154" y="3027615"/>
          <a:ext cx="1523999" cy="1054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dirty="0"/>
        </a:p>
      </cdr:txBody>
    </cdr:sp>
  </cdr:relSizeAnchor>
  <cdr:relSizeAnchor xmlns:cdr="http://schemas.openxmlformats.org/drawingml/2006/chartDrawing">
    <cdr:from>
      <cdr:x>0.1923</cdr:x>
      <cdr:y>0.81312</cdr:y>
    </cdr:from>
    <cdr:to>
      <cdr:x>0.26556</cdr:x>
      <cdr:y>1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A00F5E83-FFA2-2E97-E611-DBC954DED30A}"/>
            </a:ext>
          </a:extLst>
        </cdr:cNvPr>
        <cdr:cNvSpPr txBox="1"/>
      </cdr:nvSpPr>
      <cdr:spPr>
        <a:xfrm xmlns:a="http://schemas.openxmlformats.org/drawingml/2006/main">
          <a:off x="1999924" y="4262885"/>
          <a:ext cx="762000" cy="979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RAZEM</a:t>
          </a:r>
        </a:p>
      </cdr:txBody>
    </cdr:sp>
  </cdr:relSizeAnchor>
  <cdr:relSizeAnchor xmlns:cdr="http://schemas.openxmlformats.org/drawingml/2006/chartDrawing">
    <cdr:from>
      <cdr:x>0.35139</cdr:x>
      <cdr:y>0.81312</cdr:y>
    </cdr:from>
    <cdr:to>
      <cdr:x>0.4592</cdr:x>
      <cdr:y>1</cdr:y>
    </cdr:to>
    <cdr:sp macro="" textlink="">
      <cdr:nvSpPr>
        <cdr:cNvPr id="8" name="pole tekstowe 7">
          <a:extLst xmlns:a="http://schemas.openxmlformats.org/drawingml/2006/main">
            <a:ext uri="{FF2B5EF4-FFF2-40B4-BE49-F238E27FC236}">
              <a16:creationId xmlns:a16="http://schemas.microsoft.com/office/drawing/2014/main" id="{810F2815-5110-8258-F8C3-E4EFD33D3008}"/>
            </a:ext>
          </a:extLst>
        </cdr:cNvPr>
        <cdr:cNvSpPr txBox="1"/>
      </cdr:nvSpPr>
      <cdr:spPr>
        <a:xfrm xmlns:a="http://schemas.openxmlformats.org/drawingml/2006/main">
          <a:off x="3654552" y="4262885"/>
          <a:ext cx="1121228" cy="979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DW </a:t>
          </a:r>
          <a:r>
            <a:rPr lang="pl-PL" sz="1600" b="1" kern="1200" dirty="0" err="1">
              <a:solidFill>
                <a:schemeClr val="accent1"/>
              </a:solidFill>
            </a:rPr>
            <a:t>EFdKP</a:t>
          </a:r>
          <a:endParaRPr lang="pl-P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0.52617</cdr:x>
      <cdr:y>0.81847</cdr:y>
    </cdr:from>
    <cdr:to>
      <cdr:x>0.6026</cdr:x>
      <cdr:y>1</cdr:y>
    </cdr:to>
    <cdr:sp macro="" textlink="">
      <cdr:nvSpPr>
        <cdr:cNvPr id="9" name="pole tekstowe 8">
          <a:extLst xmlns:a="http://schemas.openxmlformats.org/drawingml/2006/main">
            <a:ext uri="{FF2B5EF4-FFF2-40B4-BE49-F238E27FC236}">
              <a16:creationId xmlns:a16="http://schemas.microsoft.com/office/drawing/2014/main" id="{A5E7133A-F97B-0C4D-D663-6EFB6C829025}"/>
            </a:ext>
          </a:extLst>
        </cdr:cNvPr>
        <cdr:cNvSpPr txBox="1"/>
      </cdr:nvSpPr>
      <cdr:spPr>
        <a:xfrm xmlns:a="http://schemas.openxmlformats.org/drawingml/2006/main">
          <a:off x="5472279" y="4417544"/>
          <a:ext cx="794888" cy="979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  IF</a:t>
          </a:r>
        </a:p>
      </cdr:txBody>
    </cdr:sp>
  </cdr:relSizeAnchor>
  <cdr:relSizeAnchor xmlns:cdr="http://schemas.openxmlformats.org/drawingml/2006/chartDrawing">
    <cdr:from>
      <cdr:x>0.66642</cdr:x>
      <cdr:y>0.81847</cdr:y>
    </cdr:from>
    <cdr:to>
      <cdr:x>0.78051</cdr:x>
      <cdr:y>1</cdr:y>
    </cdr:to>
    <cdr:sp macro="" textlink="">
      <cdr:nvSpPr>
        <cdr:cNvPr id="10" name="pole tekstowe 9">
          <a:extLst xmlns:a="http://schemas.openxmlformats.org/drawingml/2006/main">
            <a:ext uri="{FF2B5EF4-FFF2-40B4-BE49-F238E27FC236}">
              <a16:creationId xmlns:a16="http://schemas.microsoft.com/office/drawing/2014/main" id="{029FD09E-B82B-3BA0-4271-E0E269EAE3CD}"/>
            </a:ext>
          </a:extLst>
        </cdr:cNvPr>
        <cdr:cNvSpPr txBox="1"/>
      </cdr:nvSpPr>
      <cdr:spPr>
        <a:xfrm xmlns:a="http://schemas.openxmlformats.org/drawingml/2006/main">
          <a:off x="6930909" y="4417544"/>
          <a:ext cx="1186560" cy="979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IP ZIT</a:t>
          </a:r>
        </a:p>
      </cdr:txBody>
    </cdr:sp>
  </cdr:relSizeAnchor>
  <cdr:relSizeAnchor xmlns:cdr="http://schemas.openxmlformats.org/drawingml/2006/chartDrawing">
    <cdr:from>
      <cdr:x>0.87576</cdr:x>
      <cdr:y>0.82891</cdr:y>
    </cdr:from>
    <cdr:to>
      <cdr:x>0.96368</cdr:x>
      <cdr:y>1</cdr:y>
    </cdr:to>
    <cdr:sp macro="" textlink="">
      <cdr:nvSpPr>
        <cdr:cNvPr id="11" name="pole tekstowe 10">
          <a:extLst xmlns:a="http://schemas.openxmlformats.org/drawingml/2006/main">
            <a:ext uri="{FF2B5EF4-FFF2-40B4-BE49-F238E27FC236}">
              <a16:creationId xmlns:a16="http://schemas.microsoft.com/office/drawing/2014/main" id="{9ECCFFF5-30FC-6732-17CF-FC481670B575}"/>
            </a:ext>
          </a:extLst>
        </cdr:cNvPr>
        <cdr:cNvSpPr txBox="1"/>
      </cdr:nvSpPr>
      <cdr:spPr>
        <a:xfrm xmlns:a="http://schemas.openxmlformats.org/drawingml/2006/main">
          <a:off x="9108077" y="4345658"/>
          <a:ext cx="914400" cy="896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0.81819</cdr:x>
      <cdr:y>0.81847</cdr:y>
    </cdr:from>
    <cdr:to>
      <cdr:x>0.92914</cdr:x>
      <cdr:y>1</cdr:y>
    </cdr:to>
    <cdr:sp macro="" textlink="">
      <cdr:nvSpPr>
        <cdr:cNvPr id="12" name="pole tekstowe 11">
          <a:extLst xmlns:a="http://schemas.openxmlformats.org/drawingml/2006/main">
            <a:ext uri="{FF2B5EF4-FFF2-40B4-BE49-F238E27FC236}">
              <a16:creationId xmlns:a16="http://schemas.microsoft.com/office/drawing/2014/main" id="{CF535733-B02B-F7C9-46EA-4BFD26EE8484}"/>
            </a:ext>
          </a:extLst>
        </cdr:cNvPr>
        <cdr:cNvSpPr txBox="1"/>
      </cdr:nvSpPr>
      <cdr:spPr>
        <a:xfrm xmlns:a="http://schemas.openxmlformats.org/drawingml/2006/main">
          <a:off x="8509349" y="4417544"/>
          <a:ext cx="1153903" cy="979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600" b="1" kern="1200" dirty="0">
              <a:solidFill>
                <a:schemeClr val="accent1"/>
              </a:solidFill>
            </a:rPr>
            <a:t>IP WUP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0.14008</cdr:x>
      <cdr:y>0.2071</cdr:y>
    </cdr:from>
    <cdr:to>
      <cdr:x>0.31174</cdr:x>
      <cdr:y>0.26612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AAE72BAF-D320-44DE-558E-EE036868C313}"/>
            </a:ext>
          </a:extLst>
        </cdr:cNvPr>
        <cdr:cNvSpPr txBox="1"/>
      </cdr:nvSpPr>
      <cdr:spPr>
        <a:xfrm xmlns:a="http://schemas.openxmlformats.org/drawingml/2006/main">
          <a:off x="753291" y="825129"/>
          <a:ext cx="923109" cy="2351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91CC-87A4-4F60-A1FE-4E0B037A4ED7}" type="datetimeFigureOut">
              <a:rPr lang="pl-PL" smtClean="0"/>
              <a:t>15.06.2026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C507C-8A59-4616-9AEF-C16FCD2E37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2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86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286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00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63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6C01-923B-DA2B-BF4D-3D039274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A93C78A-F80F-71A6-A56A-91EA452B2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2FB3A68-3CD2-A505-8416-8C78F7C12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4BA93E-3ABE-BEEF-A8E5-9EBB91B99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1D27E-0BAB-476D-8F6B-9C38DA0FCDF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301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67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8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544" y="1959429"/>
            <a:ext cx="9144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aspernatur</a:t>
            </a:r>
            <a:r>
              <a:rPr lang="pl-PL" dirty="0"/>
              <a:t> </a:t>
            </a:r>
            <a:r>
              <a:rPr lang="pl-PL" dirty="0" err="1"/>
              <a:t>quaim</a:t>
            </a:r>
            <a:r>
              <a:rPr lang="pl-PL" dirty="0"/>
              <a:t> </a:t>
            </a:r>
          </a:p>
          <a:p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od minima </a:t>
            </a:r>
            <a:r>
              <a:rPr lang="pl-PL" dirty="0" err="1"/>
              <a:t>veniam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 hasCustomPrompt="1"/>
          </p:nvPr>
        </p:nvSpPr>
        <p:spPr>
          <a:xfrm>
            <a:off x="732368" y="581821"/>
            <a:ext cx="3534499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 dirty="0"/>
              <a:t>Miejsce, 12 miesiąc 2017r.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3" y="5328309"/>
            <a:ext cx="9801615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Anna Kowalska  | Departament Rozwoju Regionalnego </a:t>
            </a: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866663" y="6529385"/>
            <a:ext cx="300469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736603" y="6561135"/>
            <a:ext cx="9801615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 dirty="0"/>
              <a:t>Urząd Marszałkowski Województwa Kujawsko-Pomorskiego w Toruniu   |   Departament Rozwoju Regionalnego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4415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lko tytuł_biał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Trójkąt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2" name="Trójkąt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17" name="Tytuł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347959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03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86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317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540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6636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26738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226641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</p:sldLayoutIdLst>
  <p:hf hdr="0" ftr="0" dt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5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6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l-pl/zdjecie/pszczoly-57471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13.xlsx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16.xlsx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A007FA55-7095-E7FF-39B9-0C21760CE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28" r="7328"/>
          <a:stretch>
            <a:fillRect/>
          </a:stretch>
        </p:blipFill>
        <p:spPr/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BAB9968E-038E-F08A-FDA7-75733D067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0470" y="4853916"/>
            <a:ext cx="6994525" cy="5889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 realizacji programu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FEdKP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2021-2027 - na 31.05.2026 r. </a:t>
            </a: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7D4B930-0023-3A7F-DAD7-50FDEFE22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3" y="5779283"/>
            <a:ext cx="11608168" cy="10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9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65752-4754-A587-EFEB-F8A70C97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19" y="742549"/>
            <a:ext cx="9852728" cy="979757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highlight>
                  <a:srgbClr val="FFFFFF"/>
                </a:highlight>
              </a:rPr>
              <a:t>Zatwierdzone wnioski o płatność w FEdKP w podziale na IZ/IP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1882835-8C20-207A-ADBF-AB751F606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125" y="6494499"/>
            <a:ext cx="1231537" cy="163293"/>
          </a:xfrm>
        </p:spPr>
        <p:txBody>
          <a:bodyPr/>
          <a:lstStyle/>
          <a:p>
            <a:pPr algn="r"/>
            <a:r>
              <a:rPr lang="pl-PL" sz="1000" b="1" dirty="0">
                <a:solidFill>
                  <a:schemeClr val="tx1"/>
                </a:solidFill>
                <a:latin typeface="+mn-lt"/>
              </a:rPr>
              <a:t>źródło: CST2021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BA743101-81E4-DEA2-94CC-CD06B09EA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325086"/>
              </p:ext>
            </p:extLst>
          </p:nvPr>
        </p:nvGraphicFramePr>
        <p:xfrm>
          <a:off x="895677" y="1121963"/>
          <a:ext cx="10400211" cy="539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8E729CD5-07F9-E420-5455-309C6860545F}"/>
              </a:ext>
            </a:extLst>
          </p:cNvPr>
          <p:cNvSpPr txBox="1"/>
          <p:nvPr/>
        </p:nvSpPr>
        <p:spPr>
          <a:xfrm>
            <a:off x="10824755" y="6339840"/>
            <a:ext cx="391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1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7753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B90607-12AE-91AE-33AD-E054E9607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1D2274C-A707-424E-89CE-09C7885957F7}"/>
              </a:ext>
            </a:extLst>
          </p:cNvPr>
          <p:cNvSpPr txBox="1"/>
          <p:nvPr/>
        </p:nvSpPr>
        <p:spPr>
          <a:xfrm>
            <a:off x="1567543" y="870857"/>
            <a:ext cx="945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Postęp w realizacji FEdKP 2021-2027 - % wykorzystanej alokacji Programu we wnioskach przekazanych do KE (księgowanie wydatków)</a:t>
            </a:r>
            <a:endParaRPr lang="pl-PL" sz="2000" dirty="0">
              <a:solidFill>
                <a:schemeClr val="tx2"/>
              </a:solidFill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Wykres 27">
            <a:extLst>
              <a:ext uri="{FF2B5EF4-FFF2-40B4-BE49-F238E27FC236}">
                <a16:creationId xmlns:a16="http://schemas.microsoft.com/office/drawing/2014/main" id="{1FEB0DD0-58BA-00D5-CEBF-B5ACF71CB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4424915"/>
              </p:ext>
            </p:extLst>
          </p:nvPr>
        </p:nvGraphicFramePr>
        <p:xfrm>
          <a:off x="3479074" y="2100951"/>
          <a:ext cx="5377543" cy="398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44BA05E9-F203-6071-4F3E-D19580B9A597}"/>
              </a:ext>
            </a:extLst>
          </p:cNvPr>
          <p:cNvCxnSpPr/>
          <p:nvPr/>
        </p:nvCxnSpPr>
        <p:spPr>
          <a:xfrm>
            <a:off x="4223657" y="2427522"/>
            <a:ext cx="4632960" cy="0"/>
          </a:xfrm>
          <a:prstGeom prst="line">
            <a:avLst/>
          </a:prstGeom>
          <a:ln>
            <a:solidFill>
              <a:srgbClr val="33CC33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DC6C979-89F1-1E8A-1352-F0B0E06F9592}"/>
              </a:ext>
            </a:extLst>
          </p:cNvPr>
          <p:cNvSpPr txBox="1"/>
          <p:nvPr/>
        </p:nvSpPr>
        <p:spPr>
          <a:xfrm>
            <a:off x="6705600" y="2058190"/>
            <a:ext cx="237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33CC33"/>
                </a:solidFill>
              </a:rPr>
              <a:t>n+3 dla 2026r. 24,40 %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D660614-3224-D007-4AFB-52429B864F08}"/>
              </a:ext>
            </a:extLst>
          </p:cNvPr>
          <p:cNvSpPr txBox="1"/>
          <p:nvPr/>
        </p:nvSpPr>
        <p:spPr>
          <a:xfrm>
            <a:off x="-88565" y="6449915"/>
            <a:ext cx="13476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b="1" dirty="0"/>
              <a:t>źródło: CST2021</a:t>
            </a:r>
          </a:p>
        </p:txBody>
      </p:sp>
    </p:spTree>
    <p:extLst>
      <p:ext uri="{BB962C8B-B14F-4D97-AF65-F5344CB8AC3E}">
        <p14:creationId xmlns:p14="http://schemas.microsoft.com/office/powerpoint/2010/main" val="3420381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B7A850-3185-16E8-FC71-69F8B558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36" y="198808"/>
            <a:ext cx="9852728" cy="74477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Księgowanie wydatków w ramach FEdKP 2021-2027 (certyfikacja)</a:t>
            </a:r>
            <a:b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B7E708F9-35FA-F2C0-204A-F56AAB37F9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69635" y="1113184"/>
          <a:ext cx="9852726" cy="5006012"/>
        </p:xfrm>
        <a:graphic>
          <a:graphicData uri="http://schemas.openxmlformats.org/drawingml/2006/table">
            <a:tbl>
              <a:tblPr/>
              <a:tblGrid>
                <a:gridCol w="3291892">
                  <a:extLst>
                    <a:ext uri="{9D8B030D-6E8A-4147-A177-3AD203B41FA5}">
                      <a16:colId xmlns:a16="http://schemas.microsoft.com/office/drawing/2014/main" val="2371525212"/>
                    </a:ext>
                  </a:extLst>
                </a:gridCol>
                <a:gridCol w="3295172">
                  <a:extLst>
                    <a:ext uri="{9D8B030D-6E8A-4147-A177-3AD203B41FA5}">
                      <a16:colId xmlns:a16="http://schemas.microsoft.com/office/drawing/2014/main" val="1058609439"/>
                    </a:ext>
                  </a:extLst>
                </a:gridCol>
                <a:gridCol w="1088554">
                  <a:extLst>
                    <a:ext uri="{9D8B030D-6E8A-4147-A177-3AD203B41FA5}">
                      <a16:colId xmlns:a16="http://schemas.microsoft.com/office/drawing/2014/main" val="1511752871"/>
                    </a:ext>
                  </a:extLst>
                </a:gridCol>
                <a:gridCol w="1088554">
                  <a:extLst>
                    <a:ext uri="{9D8B030D-6E8A-4147-A177-3AD203B41FA5}">
                      <a16:colId xmlns:a16="http://schemas.microsoft.com/office/drawing/2014/main" val="4181605936"/>
                    </a:ext>
                  </a:extLst>
                </a:gridCol>
                <a:gridCol w="1088554">
                  <a:extLst>
                    <a:ext uri="{9D8B030D-6E8A-4147-A177-3AD203B41FA5}">
                      <a16:colId xmlns:a16="http://schemas.microsoft.com/office/drawing/2014/main" val="2788698941"/>
                    </a:ext>
                  </a:extLst>
                </a:gridCol>
              </a:tblGrid>
              <a:tr h="18847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Wkład UE w mln EURO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219812"/>
                  </a:ext>
                </a:extLst>
              </a:tr>
              <a:tr h="2035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481" marR="6481" marT="64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EFRR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EFS+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Razem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520200"/>
                  </a:ext>
                </a:extLst>
              </a:tr>
              <a:tr h="3528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Księgowanie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Certyfikacja/księgowanie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238,17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135,86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374,03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4244"/>
                  </a:ext>
                </a:extLst>
              </a:tr>
              <a:tr h="1402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932251"/>
                  </a:ext>
                </a:extLst>
              </a:tr>
              <a:tr h="301558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Wartość programu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1 326,49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509,62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1 836,11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99768"/>
                  </a:ext>
                </a:extLst>
              </a:tr>
              <a:tr h="3620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wykonania programu (rzeczywiste)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17,95%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26,66%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20,37%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487624"/>
                  </a:ext>
                </a:extLst>
              </a:tr>
              <a:tr h="1583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1" marR="6481" marT="64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175864"/>
                  </a:ext>
                </a:extLst>
              </a:tr>
              <a:tr h="301558"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Prognoza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Prognoza dla roku 2025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105,37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30,83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136,20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734307"/>
                  </a:ext>
                </a:extLst>
              </a:tr>
              <a:tr h="3015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programu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7,94%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6,05%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7,42%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50771"/>
                  </a:ext>
                </a:extLst>
              </a:tr>
              <a:tr h="45233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wykonania prognozy 2025 (rzeczywisty)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101,08%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222,28%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128,51%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71595"/>
                  </a:ext>
                </a:extLst>
              </a:tr>
              <a:tr h="3015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Prognoza dla roku 2026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220,18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45,33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265,51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27365"/>
                  </a:ext>
                </a:extLst>
              </a:tr>
              <a:tr h="3015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programu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16,60%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8,89%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14,46%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64602"/>
                  </a:ext>
                </a:extLst>
              </a:tr>
              <a:tr h="3769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wykonania prognozy 2026 (rzeczywisty)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31,35%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73,16%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6" rtl="0" eaLnBrk="1" fontAlgn="ctr" latinLnBrk="0" hangingPunct="1">
                        <a:buNone/>
                      </a:pPr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38,49%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445602"/>
                  </a:ext>
                </a:extLst>
              </a:tr>
              <a:tr h="1884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81" marR="6481" marT="64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81" marR="6481" marT="64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81" marR="6481" marT="64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81" marR="6481" marT="64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81" marR="6481" marT="64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969420"/>
                  </a:ext>
                </a:extLst>
              </a:tr>
              <a:tr h="301558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 n+3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n+3 </a:t>
                      </a:r>
                      <a:r>
                        <a:rPr lang="pl-PL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narastająco</a:t>
                      </a: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na 2026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312,20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135,82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448,02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77290"/>
                  </a:ext>
                </a:extLst>
              </a:tr>
              <a:tr h="3015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programu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23,54%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26,65%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24,40%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405260"/>
                  </a:ext>
                </a:extLst>
              </a:tr>
              <a:tr h="4221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wykonania n+3 narastająco na 2026 (rzeczywisty)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76,29%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100,03%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83,49%</a:t>
                      </a:r>
                    </a:p>
                  </a:txBody>
                  <a:tcPr marL="6481" marR="6481" marT="6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604125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8F466614-C9D9-3F5B-63CA-59CED8B54F2D}"/>
              </a:ext>
            </a:extLst>
          </p:cNvPr>
          <p:cNvSpPr txBox="1"/>
          <p:nvPr/>
        </p:nvSpPr>
        <p:spPr>
          <a:xfrm>
            <a:off x="0" y="6521665"/>
            <a:ext cx="6672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</a:t>
            </a:r>
            <a:r>
              <a:rPr lang="pl-PL" sz="900" b="1" dirty="0"/>
              <a:t>Wydział Certyfikacji</a:t>
            </a:r>
            <a:r>
              <a:rPr lang="pl-PL" sz="900" b="1" dirty="0">
                <a:solidFill>
                  <a:schemeClr val="tx1"/>
                </a:solidFill>
                <a:latin typeface="+mn-lt"/>
              </a:rPr>
              <a:t> Funduszy Europejskich dla Kujaw i Pomorza</a:t>
            </a:r>
          </a:p>
        </p:txBody>
      </p:sp>
    </p:spTree>
    <p:extLst>
      <p:ext uri="{BB962C8B-B14F-4D97-AF65-F5344CB8AC3E}">
        <p14:creationId xmlns:p14="http://schemas.microsoft.com/office/powerpoint/2010/main" val="2319417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521BC-1974-3F39-9BB2-8837C15B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343"/>
            <a:ext cx="12192000" cy="1201782"/>
          </a:xfrm>
        </p:spPr>
        <p:txBody>
          <a:bodyPr>
            <a:noAutofit/>
          </a:bodyPr>
          <a:lstStyle/>
          <a:p>
            <a:pPr algn="ctr">
              <a:lnSpc>
                <a:spcPts val="2600"/>
              </a:lnSpc>
            </a:pPr>
            <a:r>
              <a:rPr lang="pl-PL" sz="1400" dirty="0">
                <a:highlight>
                  <a:srgbClr val="FFFFFF"/>
                </a:highlight>
              </a:rPr>
              <a:t>Stan realizacji (podpisane umowy o dofinansowanie, wnioski o płatność) księgowanie wydatków</a:t>
            </a:r>
            <a:br>
              <a:rPr lang="pl-PL" sz="1400" dirty="0">
                <a:highlight>
                  <a:srgbClr val="FFFFFF"/>
                </a:highlight>
              </a:rPr>
            </a:br>
            <a:r>
              <a:rPr lang="pl-PL" sz="1400" dirty="0">
                <a:highlight>
                  <a:srgbClr val="FFFFFF"/>
                </a:highlight>
              </a:rPr>
              <a:t>oraz % wykorzystanej alokacji </a:t>
            </a:r>
            <a:r>
              <a:rPr lang="pl-PL" sz="1400" dirty="0" err="1">
                <a:highlight>
                  <a:srgbClr val="FFFFFF"/>
                </a:highlight>
              </a:rPr>
              <a:t>FEdKP</a:t>
            </a:r>
            <a:r>
              <a:rPr lang="pl-PL" sz="1400" dirty="0">
                <a:highlight>
                  <a:srgbClr val="FFFFFF"/>
                </a:highlight>
              </a:rPr>
              <a:t> 2021-2027 w podziale na priorytety (narastająco)</a:t>
            </a:r>
            <a:br>
              <a:rPr lang="pl-PL" sz="1400" dirty="0">
                <a:highlight>
                  <a:srgbClr val="FFFFFF"/>
                </a:highlight>
              </a:rPr>
            </a:br>
            <a:endParaRPr lang="pl-PL" sz="1400" dirty="0">
              <a:highlight>
                <a:srgbClr val="FFFFFF"/>
              </a:highlight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8CD53D-D696-3F1E-791C-4AFBFC086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" y="6614213"/>
            <a:ext cx="4370832" cy="272142"/>
          </a:xfrm>
        </p:spPr>
        <p:txBody>
          <a:bodyPr/>
          <a:lstStyle/>
          <a:p>
            <a:pPr algn="l"/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pPr algn="r"/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65AA82D-D24C-FC72-45A7-CD566DE879A2}"/>
              </a:ext>
            </a:extLst>
          </p:cNvPr>
          <p:cNvSpPr txBox="1"/>
          <p:nvPr/>
        </p:nvSpPr>
        <p:spPr>
          <a:xfrm>
            <a:off x="11044210" y="6509657"/>
            <a:ext cx="391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1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B46C0FED-6C1C-EE1D-FF1E-DEC71F49A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4592" y="978408"/>
          <a:ext cx="11759184" cy="5531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8221331" imgH="9801123" progId="Excel.Sheet.12">
                  <p:embed/>
                </p:oleObj>
              </mc:Choice>
              <mc:Fallback>
                <p:oleObj name="Worksheet" r:id="rId3" imgW="18221331" imgH="9801123" progId="Excel.Sheet.12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B46C0FED-6C1C-EE1D-FF1E-DEC71F49A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592" y="978408"/>
                        <a:ext cx="11759184" cy="5531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44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D8B556-8784-FDCE-4AE6-85EA948B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19" y="326439"/>
            <a:ext cx="9916592" cy="971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highlight>
                  <a:srgbClr val="FFFFFF"/>
                </a:highlight>
              </a:rPr>
              <a:t>Stan realizacji </a:t>
            </a:r>
            <a:r>
              <a:rPr lang="pl-PL" sz="1600" dirty="0" err="1">
                <a:highlight>
                  <a:srgbClr val="FFFFFF"/>
                </a:highlight>
              </a:rPr>
              <a:t>FEdKP</a:t>
            </a:r>
            <a:r>
              <a:rPr lang="pl-PL" sz="1600" dirty="0">
                <a:highlight>
                  <a:srgbClr val="FFFFFF"/>
                </a:highlight>
              </a:rPr>
              <a:t> 2021-2027 w podziale na priorytety narastająco </a:t>
            </a:r>
            <a:br>
              <a:rPr lang="pl-PL" sz="1600" dirty="0">
                <a:highlight>
                  <a:srgbClr val="FFFFFF"/>
                </a:highlight>
              </a:rPr>
            </a:br>
            <a:r>
              <a:rPr lang="pl-PL" sz="1600" dirty="0">
                <a:highlight>
                  <a:srgbClr val="FFFFFF"/>
                </a:highlight>
              </a:rPr>
              <a:t>- umowy z zakończonym finansowaniem (zatwierdzonym końcowym wnioskiem o płatność)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C4F2B0-E0C3-8871-573E-3A11609A4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4B260EE-1358-44DD-323E-3BFB2723D216}"/>
              </a:ext>
            </a:extLst>
          </p:cNvPr>
          <p:cNvSpPr txBox="1"/>
          <p:nvPr/>
        </p:nvSpPr>
        <p:spPr>
          <a:xfrm>
            <a:off x="0" y="6521665"/>
            <a:ext cx="667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</a:t>
            </a:r>
            <a:r>
              <a:rPr lang="pl-PL" sz="900" b="1" dirty="0"/>
              <a:t>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37CD8852-2BF8-F41A-092C-E7135B5295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0944" y="1205835"/>
          <a:ext cx="6093037" cy="5315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582269" imgH="9801123" progId="Excel.Sheet.12">
                  <p:embed/>
                </p:oleObj>
              </mc:Choice>
              <mc:Fallback>
                <p:oleObj name="Worksheet" r:id="rId2" imgW="10582269" imgH="9801123" progId="Excel.Sheet.12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37CD8852-2BF8-F41A-092C-E7135B529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80944" y="1205835"/>
                        <a:ext cx="6093037" cy="5315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5249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A4D27-B103-B766-F3F7-A475EB6C3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4">
            <a:extLst>
              <a:ext uri="{FF2B5EF4-FFF2-40B4-BE49-F238E27FC236}">
                <a16:creationId xmlns:a16="http://schemas.microsoft.com/office/drawing/2014/main" id="{C2278FB1-FE06-8B6B-A39E-C742CF59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71" y="143885"/>
            <a:ext cx="9014604" cy="1168314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Postępy w realizacji programu Fundusze Europejskie </a:t>
            </a: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 Kujaw i Pomorza (stan na 31.05.2026 r.)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B9C770AE-54A1-DF3B-8F1C-C3316E2278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880103"/>
              </p:ext>
            </p:extLst>
          </p:nvPr>
        </p:nvGraphicFramePr>
        <p:xfrm>
          <a:off x="0" y="1330833"/>
          <a:ext cx="12192000" cy="5383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17E1877-5A88-7605-A96E-39E3EB8C7353}"/>
              </a:ext>
            </a:extLst>
          </p:cNvPr>
          <p:cNvSpPr txBox="1"/>
          <p:nvPr/>
        </p:nvSpPr>
        <p:spPr>
          <a:xfrm>
            <a:off x="0" y="6609637"/>
            <a:ext cx="3891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CST2021/Departament Funduszy Europejskich i Rozwoju</a:t>
            </a:r>
          </a:p>
        </p:txBody>
      </p:sp>
    </p:spTree>
    <p:extLst>
      <p:ext uri="{BB962C8B-B14F-4D97-AF65-F5344CB8AC3E}">
        <p14:creationId xmlns:p14="http://schemas.microsoft.com/office/powerpoint/2010/main" val="424813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8539BE-47D9-69D0-16D7-B145F9761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3E4EFB4E-9778-EF8F-92A2-0B8B22ED1B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257" y="1502230"/>
          <a:ext cx="11560629" cy="486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439510" imgH="5076757" progId="Excel.Sheet.12">
                  <p:embed/>
                </p:oleObj>
              </mc:Choice>
              <mc:Fallback>
                <p:oleObj name="Worksheet" r:id="rId2" imgW="12439510" imgH="5076757" progId="Excel.Sheet.12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3E4EFB4E-9778-EF8F-92A2-0B8B22ED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257" y="1502230"/>
                        <a:ext cx="11560629" cy="486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ymbol zastępczy numeru slajdu 3">
            <a:extLst>
              <a:ext uri="{FF2B5EF4-FFF2-40B4-BE49-F238E27FC236}">
                <a16:creationId xmlns:a16="http://schemas.microsoft.com/office/drawing/2014/main" id="{2BFC713D-9D32-78BD-64C2-810D8B273004}"/>
              </a:ext>
            </a:extLst>
          </p:cNvPr>
          <p:cNvSpPr txBox="1">
            <a:spLocks/>
          </p:cNvSpPr>
          <p:nvPr/>
        </p:nvSpPr>
        <p:spPr>
          <a:xfrm>
            <a:off x="-429209" y="6778549"/>
            <a:ext cx="3715823" cy="79451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  <a:p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F6D5B26-386A-DF71-B37C-DC2A375F716E}"/>
              </a:ext>
            </a:extLst>
          </p:cNvPr>
          <p:cNvSpPr txBox="1"/>
          <p:nvPr/>
        </p:nvSpPr>
        <p:spPr>
          <a:xfrm>
            <a:off x="162605" y="489730"/>
            <a:ext cx="11942064" cy="6454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R="0" lvl="0" indent="0" algn="ctr" defTabSz="914406" fontAlgn="auto">
              <a:lnSpc>
                <a:spcPts val="32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000" dirty="0">
                <a:solidFill>
                  <a:schemeClr val="accent1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Realizacja Funduszy Europejskich dla województw na lata 2021-2027 </a:t>
            </a:r>
            <a:br>
              <a:rPr lang="pl-PL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2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8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F1FC-9962-D81A-E25B-8BA8B884F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4">
            <a:extLst>
              <a:ext uri="{FF2B5EF4-FFF2-40B4-BE49-F238E27FC236}">
                <a16:creationId xmlns:a16="http://schemas.microsoft.com/office/drawing/2014/main" id="{47096107-F28B-36C5-EDA6-9F4B111CF798}"/>
              </a:ext>
            </a:extLst>
          </p:cNvPr>
          <p:cNvSpPr txBox="1">
            <a:spLocks/>
          </p:cNvSpPr>
          <p:nvPr/>
        </p:nvSpPr>
        <p:spPr>
          <a:xfrm>
            <a:off x="1157444" y="1"/>
            <a:ext cx="10601011" cy="1085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 realizacji programu Fundusze Europejskie dla Kujaw i Pomorza </a:t>
            </a:r>
          </a:p>
          <a:p>
            <a:pPr algn="l">
              <a:lnSpc>
                <a:spcPct val="100000"/>
              </a:lnSpc>
            </a:pPr>
            <a:r>
              <a:rPr lang="pl-PL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kontraktacja i wnioski o płatność dla WK-P na tle innych województw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A76507-63DD-169E-493F-8A681875D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65" y="942458"/>
            <a:ext cx="4486815" cy="58864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509C4C-5154-073F-BA8C-B1FDCC68B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22" y="942458"/>
            <a:ext cx="4477690" cy="5886446"/>
          </a:xfrm>
          <a:prstGeom prst="rect">
            <a:avLst/>
          </a:prstGeom>
        </p:spPr>
      </p:pic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C91E76A0-6D71-BE33-4FE4-A673EE84647B}"/>
              </a:ext>
            </a:extLst>
          </p:cNvPr>
          <p:cNvSpPr txBox="1">
            <a:spLocks/>
          </p:cNvSpPr>
          <p:nvPr/>
        </p:nvSpPr>
        <p:spPr>
          <a:xfrm>
            <a:off x="-401216" y="6718041"/>
            <a:ext cx="3638938" cy="27991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  <a:p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453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Lekarz używający ekranu dotykowego monitora komputerowego do wyświetlania slajdu mikroskopu">
            <a:extLst>
              <a:ext uri="{FF2B5EF4-FFF2-40B4-BE49-F238E27FC236}">
                <a16:creationId xmlns:a16="http://schemas.microsoft.com/office/drawing/2014/main" id="{8CC65FE4-039F-000A-20CA-331ECFBD37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 b="4078"/>
          <a:stretch>
            <a:fillRect/>
          </a:stretch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BCF824E8-5542-966B-2F59-950AC412B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493" y="4958161"/>
            <a:ext cx="6993665" cy="588349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defTabSz="457200">
              <a:lnSpc>
                <a:spcPct val="100000"/>
              </a:lnSpc>
              <a:spcBef>
                <a:spcPts val="0"/>
              </a:spcBef>
            </a:pPr>
            <a:r>
              <a:rPr lang="pl-PL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Beneficjenci w </a:t>
            </a:r>
            <a:r>
              <a:rPr lang="pl-PL" sz="28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FEdKP</a:t>
            </a:r>
            <a:r>
              <a:rPr lang="pl-PL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2021-2027</a:t>
            </a:r>
          </a:p>
        </p:txBody>
      </p:sp>
    </p:spTree>
    <p:extLst>
      <p:ext uri="{BB962C8B-B14F-4D97-AF65-F5344CB8AC3E}">
        <p14:creationId xmlns:p14="http://schemas.microsoft.com/office/powerpoint/2010/main" val="1129355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8EB7F-531A-5B37-6A55-35FEB13E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FDF0B5-4E76-F97C-54F7-E050538D7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056B8E-141A-F748-6992-BB68830C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88" y="189781"/>
            <a:ext cx="10739886" cy="659920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D330742-9677-DAE1-463D-FF9B5E5E6288}"/>
              </a:ext>
            </a:extLst>
          </p:cNvPr>
          <p:cNvSpPr txBox="1"/>
          <p:nvPr/>
        </p:nvSpPr>
        <p:spPr>
          <a:xfrm rot="10800000">
            <a:off x="11868834" y="1433677"/>
            <a:ext cx="323165" cy="535531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itchFamily="2" charset="0"/>
                <a:cs typeface="Open Sans" pitchFamily="2" charset="0"/>
              </a:rPr>
              <a:t>źródło: CST2021/Departament Funduszy Europejskich i Rozwoju</a:t>
            </a:r>
          </a:p>
        </p:txBody>
      </p:sp>
    </p:spTree>
    <p:extLst>
      <p:ext uri="{BB962C8B-B14F-4D97-AF65-F5344CB8AC3E}">
        <p14:creationId xmlns:p14="http://schemas.microsoft.com/office/powerpoint/2010/main" val="313771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9BA7438-8849-ABD7-E7DE-F762E2337E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847FB-6D0F-40DB-BBD4-15809D9AB105}" type="slidenum">
              <a:rPr lang="pl-PL" smtClean="0"/>
              <a:t>2</a:t>
            </a:fld>
            <a:endParaRPr lang="pl-PL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Wykres 7">
                <a:extLst>
                  <a:ext uri="{FF2B5EF4-FFF2-40B4-BE49-F238E27FC236}">
                    <a16:creationId xmlns:a16="http://schemas.microsoft.com/office/drawing/2014/main" id="{E03EF148-7A8B-1E63-B330-A8F81E9D01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68704421"/>
                  </p:ext>
                </p:extLst>
              </p:nvPr>
            </p:nvGraphicFramePr>
            <p:xfrm>
              <a:off x="1436914" y="1311840"/>
              <a:ext cx="8723003" cy="460365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Wykres 7">
                <a:extLst>
                  <a:ext uri="{FF2B5EF4-FFF2-40B4-BE49-F238E27FC236}">
                    <a16:creationId xmlns:a16="http://schemas.microsoft.com/office/drawing/2014/main" id="{E03EF148-7A8B-1E63-B330-A8F81E9D01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6914" y="1311840"/>
                <a:ext cx="8723003" cy="460365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2367AD33-3E9C-F0F0-47CB-3499E4F233BC}"/>
              </a:ext>
            </a:extLst>
          </p:cNvPr>
          <p:cNvSpPr txBox="1"/>
          <p:nvPr/>
        </p:nvSpPr>
        <p:spPr>
          <a:xfrm>
            <a:off x="8245271" y="2736502"/>
            <a:ext cx="2405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EFRR</a:t>
            </a:r>
          </a:p>
          <a:p>
            <a:r>
              <a:rPr lang="pl-PL" sz="2400" b="1" dirty="0"/>
              <a:t>72,2%</a:t>
            </a:r>
          </a:p>
          <a:p>
            <a:r>
              <a:rPr lang="pl-PL" b="1" dirty="0">
                <a:solidFill>
                  <a:schemeClr val="accent1"/>
                </a:solidFill>
              </a:rPr>
              <a:t>1 326 487 384 EUR </a:t>
            </a:r>
          </a:p>
          <a:p>
            <a:r>
              <a:rPr lang="pl-PL" b="1" dirty="0">
                <a:solidFill>
                  <a:schemeClr val="accent1"/>
                </a:solidFill>
              </a:rPr>
              <a:t>5 615 684 340 *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B51754-EF9A-B0FD-D231-B708B96DA65D}"/>
              </a:ext>
            </a:extLst>
          </p:cNvPr>
          <p:cNvSpPr txBox="1"/>
          <p:nvPr/>
        </p:nvSpPr>
        <p:spPr>
          <a:xfrm>
            <a:off x="1436914" y="2228671"/>
            <a:ext cx="21935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/>
              <a:t>EFS+</a:t>
            </a:r>
          </a:p>
          <a:p>
            <a:pPr algn="r"/>
            <a:r>
              <a:rPr lang="pl-PL" sz="2400" b="1" dirty="0"/>
              <a:t>27,8%</a:t>
            </a:r>
          </a:p>
          <a:p>
            <a:pPr algn="r"/>
            <a:r>
              <a:rPr lang="pl-PL" b="1" dirty="0">
                <a:solidFill>
                  <a:schemeClr val="accent2">
                    <a:lumMod val="90000"/>
                  </a:schemeClr>
                </a:solidFill>
              </a:rPr>
              <a:t>509 618 947 EUR</a:t>
            </a:r>
            <a:br>
              <a:rPr lang="pl-PL" b="1" dirty="0">
                <a:solidFill>
                  <a:schemeClr val="accent2">
                    <a:lumMod val="90000"/>
                  </a:schemeClr>
                </a:solidFill>
              </a:rPr>
            </a:br>
            <a:r>
              <a:rPr lang="pl-PL" b="1" dirty="0">
                <a:solidFill>
                  <a:schemeClr val="accent2">
                    <a:lumMod val="90000"/>
                  </a:schemeClr>
                </a:solidFill>
              </a:rPr>
              <a:t>2 157 471 812 PLN*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6DF4A02-2A3B-E98D-4A50-1EBFDEE2613A}"/>
              </a:ext>
            </a:extLst>
          </p:cNvPr>
          <p:cNvSpPr txBox="1"/>
          <p:nvPr/>
        </p:nvSpPr>
        <p:spPr>
          <a:xfrm>
            <a:off x="274320" y="6106104"/>
            <a:ext cx="8216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*1 EUR (kurs na podstawie danych ECB) </a:t>
            </a:r>
            <a:r>
              <a:rPr lang="pl-PL" sz="1200" b="1" dirty="0">
                <a:highlight>
                  <a:srgbClr val="FFFFFF"/>
                </a:highlight>
              </a:rPr>
              <a:t>na 28.05.2026 </a:t>
            </a:r>
            <a:r>
              <a:rPr lang="pl-PL" sz="1200" b="1" dirty="0"/>
              <a:t>r. = 4,2335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AB50116-40F9-A1E6-FFC3-2E0B42DDAD48}"/>
              </a:ext>
            </a:extLst>
          </p:cNvPr>
          <p:cNvSpPr txBox="1"/>
          <p:nvPr/>
        </p:nvSpPr>
        <p:spPr>
          <a:xfrm>
            <a:off x="205377" y="6507740"/>
            <a:ext cx="1083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b="1" dirty="0"/>
              <a:t>źródło: CST2021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28E5DFD7-28D8-C78E-2075-6C0A84F2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6531"/>
            <a:ext cx="9852728" cy="111469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/>
              <a:t> </a:t>
            </a:r>
            <a:br>
              <a:rPr lang="pl-PL" sz="2000" b="1" dirty="0"/>
            </a:br>
            <a:r>
              <a:rPr lang="pl-PL" sz="2000" b="1" dirty="0">
                <a:highlight>
                  <a:srgbClr val="FFFFFF"/>
                </a:highlight>
              </a:rPr>
              <a:t>Alokacja dla Programu</a:t>
            </a:r>
            <a:endParaRPr lang="pl-PL" sz="2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22959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E82E-E2F5-075D-A031-FF5092AB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5780D4-1A33-C2A4-8555-128BAA368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A38A240A-411C-AE07-B8AA-29DE8CC654DA}"/>
              </a:ext>
            </a:extLst>
          </p:cNvPr>
          <p:cNvSpPr txBox="1">
            <a:spLocks/>
          </p:cNvSpPr>
          <p:nvPr/>
        </p:nvSpPr>
        <p:spPr>
          <a:xfrm>
            <a:off x="3109032" y="127369"/>
            <a:ext cx="6993665" cy="5883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l-PL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>
                <a:solidFill>
                  <a:srgbClr val="6666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Typy beneficjentów w </a:t>
            </a:r>
            <a:r>
              <a:rPr lang="pl-PL" dirty="0" err="1">
                <a:solidFill>
                  <a:schemeClr val="tx2"/>
                </a:solidFill>
              </a:rPr>
              <a:t>FEdKP</a:t>
            </a:r>
            <a:r>
              <a:rPr lang="pl-PL" dirty="0">
                <a:solidFill>
                  <a:schemeClr val="tx2"/>
                </a:solidFill>
              </a:rPr>
              <a:t> 2021-2027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ED4185FE-27D2-B174-3A9D-C6FD7CA4674B}"/>
              </a:ext>
            </a:extLst>
          </p:cNvPr>
          <p:cNvGraphicFramePr>
            <a:graphicFrameLocks/>
          </p:cNvGraphicFramePr>
          <p:nvPr/>
        </p:nvGraphicFramePr>
        <p:xfrm>
          <a:off x="-520576" y="1111760"/>
          <a:ext cx="7886699" cy="34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E5D68CBD-13BC-C128-3794-CB75135A2875}"/>
              </a:ext>
            </a:extLst>
          </p:cNvPr>
          <p:cNvGraphicFramePr>
            <a:graphicFrameLocks/>
          </p:cNvGraphicFramePr>
          <p:nvPr/>
        </p:nvGraphicFramePr>
        <p:xfrm>
          <a:off x="4521176" y="3217540"/>
          <a:ext cx="754156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C8ABE10E-9809-B4C1-F697-31449C80C5FF}"/>
              </a:ext>
            </a:extLst>
          </p:cNvPr>
          <p:cNvSpPr txBox="1"/>
          <p:nvPr/>
        </p:nvSpPr>
        <p:spPr>
          <a:xfrm>
            <a:off x="0" y="6609637"/>
            <a:ext cx="3891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CST2021/Departament Funduszy Europejskich i Rozwoju</a:t>
            </a:r>
          </a:p>
        </p:txBody>
      </p:sp>
    </p:spTree>
    <p:extLst>
      <p:ext uri="{BB962C8B-B14F-4D97-AF65-F5344CB8AC3E}">
        <p14:creationId xmlns:p14="http://schemas.microsoft.com/office/powerpoint/2010/main" val="155807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8501E-DA1A-316D-1082-7332C6C49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E873FC9-3A3F-C326-D643-E5446DE26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81C456F9-ED28-F320-44CC-12587582C428}"/>
              </a:ext>
            </a:extLst>
          </p:cNvPr>
          <p:cNvSpPr txBox="1">
            <a:spLocks/>
          </p:cNvSpPr>
          <p:nvPr/>
        </p:nvSpPr>
        <p:spPr>
          <a:xfrm>
            <a:off x="2781224" y="32206"/>
            <a:ext cx="6993665" cy="5883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l-PL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>
                <a:solidFill>
                  <a:srgbClr val="6666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Typy beneficjentów w </a:t>
            </a:r>
            <a:r>
              <a:rPr lang="pl-PL" dirty="0" err="1">
                <a:solidFill>
                  <a:schemeClr val="tx2"/>
                </a:solidFill>
              </a:rPr>
              <a:t>FEdKP</a:t>
            </a:r>
            <a:r>
              <a:rPr lang="pl-PL" dirty="0">
                <a:solidFill>
                  <a:schemeClr val="tx2"/>
                </a:solidFill>
              </a:rPr>
              <a:t> 2021-2027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2935EC-8669-4235-9C87-30E2D6EA9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898" y="593444"/>
            <a:ext cx="9093407" cy="64295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F21238C-F2F1-6DCB-96E0-B6A5CBC85A16}"/>
              </a:ext>
            </a:extLst>
          </p:cNvPr>
          <p:cNvSpPr txBox="1"/>
          <p:nvPr/>
        </p:nvSpPr>
        <p:spPr>
          <a:xfrm rot="10800000">
            <a:off x="11868834" y="1433677"/>
            <a:ext cx="323165" cy="535531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itchFamily="2" charset="0"/>
                <a:cs typeface="Open Sans" pitchFamily="2" charset="0"/>
              </a:rPr>
              <a:t>źródło: CST2021/Departament Funduszy Europejskich i Rozwoju</a:t>
            </a:r>
          </a:p>
        </p:txBody>
      </p:sp>
    </p:spTree>
    <p:extLst>
      <p:ext uri="{BB962C8B-B14F-4D97-AF65-F5344CB8AC3E}">
        <p14:creationId xmlns:p14="http://schemas.microsoft.com/office/powerpoint/2010/main" val="1879028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3DE39-1791-FE7A-D6B2-CD65FE8B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941703-C008-ADE8-BE74-54A077F81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51E39B09-46C2-66A9-B5B8-3CC75E9B180A}"/>
              </a:ext>
            </a:extLst>
          </p:cNvPr>
          <p:cNvSpPr txBox="1">
            <a:spLocks/>
          </p:cNvSpPr>
          <p:nvPr/>
        </p:nvSpPr>
        <p:spPr>
          <a:xfrm>
            <a:off x="3057274" y="64989"/>
            <a:ext cx="6993665" cy="5883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l-PL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>
                <a:solidFill>
                  <a:srgbClr val="6666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Typy beneficjentów w </a:t>
            </a:r>
            <a:r>
              <a:rPr lang="pl-PL" dirty="0" err="1">
                <a:solidFill>
                  <a:schemeClr val="tx2"/>
                </a:solidFill>
              </a:rPr>
              <a:t>FEdKP</a:t>
            </a:r>
            <a:r>
              <a:rPr lang="pl-PL" dirty="0">
                <a:solidFill>
                  <a:schemeClr val="tx2"/>
                </a:solidFill>
              </a:rPr>
              <a:t> 2021-2027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6AA028-D279-D5E6-6809-7C9AF0BF3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565" y="685574"/>
            <a:ext cx="9007152" cy="636856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5970D5E-5F98-EBD5-CA9B-BF857E6D2E43}"/>
              </a:ext>
            </a:extLst>
          </p:cNvPr>
          <p:cNvSpPr txBox="1"/>
          <p:nvPr/>
        </p:nvSpPr>
        <p:spPr>
          <a:xfrm rot="10800000">
            <a:off x="11868834" y="1433677"/>
            <a:ext cx="323165" cy="535531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itchFamily="2" charset="0"/>
                <a:cs typeface="Open Sans" pitchFamily="2" charset="0"/>
              </a:rPr>
              <a:t>źródło: CST2021/Departament Funduszy Europejskich i Rozwoju</a:t>
            </a:r>
          </a:p>
        </p:txBody>
      </p:sp>
    </p:spTree>
    <p:extLst>
      <p:ext uri="{BB962C8B-B14F-4D97-AF65-F5344CB8AC3E}">
        <p14:creationId xmlns:p14="http://schemas.microsoft.com/office/powerpoint/2010/main" val="33941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7F4C-C1E2-4DEC-A53B-CEEBA2D20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0">
            <a:extLst>
              <a:ext uri="{FF2B5EF4-FFF2-40B4-BE49-F238E27FC236}">
                <a16:creationId xmlns:a16="http://schemas.microsoft.com/office/drawing/2014/main" id="{4127092C-F049-986A-979B-3E62BFCEB85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988848" y="4701664"/>
            <a:ext cx="6994525" cy="10464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Polityka Terytorialna</a:t>
            </a:r>
            <a:r>
              <a:rPr lang="pl-PL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Województwa </a:t>
            </a:r>
            <a:br>
              <a:rPr lang="pl-PL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Kujawsko-Pomorskiego w perspektywie 2021-2027</a:t>
            </a:r>
            <a:r>
              <a:rPr lang="pl-PL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31.05.2026 r.</a:t>
            </a:r>
            <a:endParaRPr lang="pl-PL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A73E088-67AB-45E9-0351-9740D34AD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2" y="5779283"/>
            <a:ext cx="11608168" cy="1078717"/>
          </a:xfrm>
          <a:prstGeom prst="rect">
            <a:avLst/>
          </a:prstGeom>
        </p:spPr>
      </p:pic>
      <p:pic>
        <p:nvPicPr>
          <p:cNvPr id="8" name="Symbol zastępczy obrazu 7" descr="Jedna świecąca żarówka między rzędami wyłączonych żarówek">
            <a:extLst>
              <a:ext uri="{FF2B5EF4-FFF2-40B4-BE49-F238E27FC236}">
                <a16:creationId xmlns:a16="http://schemas.microsoft.com/office/drawing/2014/main" id="{2942648F-082A-69A6-41D4-6EA99D5F80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" b="9185"/>
          <a:stretch>
            <a:fillRect/>
          </a:stretch>
        </p:blipFill>
        <p:spPr>
          <a:xfrm>
            <a:off x="0" y="0"/>
            <a:ext cx="7736987" cy="4736658"/>
          </a:xfrm>
        </p:spPr>
      </p:pic>
    </p:spTree>
    <p:extLst>
      <p:ext uri="{BB962C8B-B14F-4D97-AF65-F5344CB8AC3E}">
        <p14:creationId xmlns:p14="http://schemas.microsoft.com/office/powerpoint/2010/main" val="178941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255948-046D-C8BA-0A8E-A3DF36EEC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7762E6B-EBA4-17FD-214C-745D4ADEDDD0}"/>
              </a:ext>
            </a:extLst>
          </p:cNvPr>
          <p:cNvSpPr txBox="1"/>
          <p:nvPr/>
        </p:nvSpPr>
        <p:spPr>
          <a:xfrm>
            <a:off x="243156" y="691706"/>
            <a:ext cx="1155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Realizacja Polityki Terytorialnej w </a:t>
            </a:r>
            <a:r>
              <a:rPr lang="pl-PL" sz="20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FEdKP</a:t>
            </a:r>
            <a:r>
              <a:rPr lang="pl-PL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2021-2027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B07EDBE-18C3-5CC7-E715-49445C16D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74186"/>
              </p:ext>
            </p:extLst>
          </p:nvPr>
        </p:nvGraphicFramePr>
        <p:xfrm>
          <a:off x="65315" y="5184648"/>
          <a:ext cx="7579069" cy="1278888"/>
        </p:xfrm>
        <a:graphic>
          <a:graphicData uri="http://schemas.openxmlformats.org/drawingml/2006/table">
            <a:tbl>
              <a:tblPr/>
              <a:tblGrid>
                <a:gridCol w="1937221">
                  <a:extLst>
                    <a:ext uri="{9D8B030D-6E8A-4147-A177-3AD203B41FA5}">
                      <a16:colId xmlns:a16="http://schemas.microsoft.com/office/drawing/2014/main" val="2738099218"/>
                    </a:ext>
                  </a:extLst>
                </a:gridCol>
                <a:gridCol w="5641848">
                  <a:extLst>
                    <a:ext uri="{9D8B030D-6E8A-4147-A177-3AD203B41FA5}">
                      <a16:colId xmlns:a16="http://schemas.microsoft.com/office/drawing/2014/main" val="3823560701"/>
                    </a:ext>
                  </a:extLst>
                </a:gridCol>
              </a:tblGrid>
              <a:tr h="138269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Działania w których realizowane są projekty dotyczące Polityki Terytorialnej </a:t>
                      </a:r>
                      <a:r>
                        <a:rPr lang="pl-P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FEdKP</a:t>
                      </a: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2021-2027:</a:t>
                      </a:r>
                    </a:p>
                  </a:txBody>
                  <a:tcPr marL="5983" marR="5983" marT="59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010444"/>
                  </a:ext>
                </a:extLst>
              </a:tr>
              <a:tr h="23289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ZIT </a:t>
                      </a:r>
                      <a:r>
                        <a:rPr lang="pl-P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BydOF</a:t>
                      </a: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pl-P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ZITy</a:t>
                      </a: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regionalne: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2.01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20509"/>
                  </a:ext>
                </a:extLst>
              </a:tr>
              <a:tr h="150498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ZIT </a:t>
                      </a:r>
                      <a:r>
                        <a:rPr lang="pl-P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BydOF</a:t>
                      </a: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1.05, 2.02, 2.06, 2.10, 3.01, 5.01, 5.03, 5.06, 5.09, 6.01, 6.03, 6.05, 8.09, 8.12, 8.15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678440"/>
                  </a:ext>
                </a:extLst>
              </a:tr>
              <a:tr h="18575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ZITy</a:t>
                      </a: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regionalne: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1.06, 2.03, 2.07, 2.11, 3.02, 5.02, 5.04, 5.07, 5.10, 5.11, 6.02, 6.04, 6.06, 6.10, 8.10, 8.13, 8.16 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4600"/>
                  </a:ext>
                </a:extLst>
              </a:tr>
              <a:tr h="13826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OPPT: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1D1B1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1.08, 2.17, 2.18, 2.19, 2.20, 3.03, 5.12, 5.13, 5.14, 5.15, 5.16, 6.13, 6.14, 6.15, 6.16, 8.26, 8.27, 8.28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284879"/>
                  </a:ext>
                </a:extLst>
              </a:tr>
              <a:tr h="13826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RLKS: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7.01, 7.02, 7.03, 7.04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217629"/>
                  </a:ext>
                </a:extLst>
              </a:tr>
              <a:tr h="23289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PT (rewitalizacja i uzdrowiska):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5.05, 5.08</a:t>
                      </a:r>
                    </a:p>
                  </a:txBody>
                  <a:tcPr marL="5983" marR="5983" marT="59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16387"/>
                  </a:ext>
                </a:extLst>
              </a:tr>
            </a:tbl>
          </a:graphicData>
        </a:graphic>
      </p:graphicFrame>
      <p:sp>
        <p:nvSpPr>
          <p:cNvPr id="10" name="Symbol zastępczy numeru slajdu 3">
            <a:extLst>
              <a:ext uri="{FF2B5EF4-FFF2-40B4-BE49-F238E27FC236}">
                <a16:creationId xmlns:a16="http://schemas.microsoft.com/office/drawing/2014/main" id="{95F3B7DC-CA5C-72EA-076C-55AB3BC7E3F6}"/>
              </a:ext>
            </a:extLst>
          </p:cNvPr>
          <p:cNvSpPr txBox="1">
            <a:spLocks/>
          </p:cNvSpPr>
          <p:nvPr/>
        </p:nvSpPr>
        <p:spPr>
          <a:xfrm>
            <a:off x="-401216" y="6718041"/>
            <a:ext cx="3638938" cy="27991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  <a:p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16A947B6-44F0-E40E-E553-C20B222865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57" y="1188720"/>
          <a:ext cx="12126685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4774429" imgH="6381614" progId="Excel.Sheet.12">
                  <p:embed/>
                </p:oleObj>
              </mc:Choice>
              <mc:Fallback>
                <p:oleObj name="Worksheet" r:id="rId2" imgW="24774429" imgH="6381614" progId="Excel.Sheet.12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id="{16A947B6-44F0-E40E-E553-C20B22286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657" y="1188720"/>
                        <a:ext cx="12126685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174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709F99-34D5-DA68-A7D9-9D54C09F4D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4C64A698-DB57-4D8A-F62C-D941C6BC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640" y="720537"/>
            <a:ext cx="10446502" cy="826839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120000"/>
              </a:lnSpc>
            </a:pP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Kontraktacja w Polityce Terytorialnej </a:t>
            </a: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(ogółem oraz w rozbiciu na komponenty ZIT, IIT, RLKS) </a:t>
            </a: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według województw – stan na 31.05.2026 r.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1C077AC-2AE2-F279-B8D7-53862C42F46D}"/>
              </a:ext>
            </a:extLst>
          </p:cNvPr>
          <p:cNvGraphicFramePr>
            <a:graphicFrameLocks noGrp="1"/>
          </p:cNvGraphicFramePr>
          <p:nvPr/>
        </p:nvGraphicFramePr>
        <p:xfrm>
          <a:off x="189781" y="1756319"/>
          <a:ext cx="11490384" cy="4381144"/>
        </p:xfrm>
        <a:graphic>
          <a:graphicData uri="http://schemas.openxmlformats.org/drawingml/2006/table">
            <a:tbl>
              <a:tblPr/>
              <a:tblGrid>
                <a:gridCol w="2046476">
                  <a:extLst>
                    <a:ext uri="{9D8B030D-6E8A-4147-A177-3AD203B41FA5}">
                      <a16:colId xmlns:a16="http://schemas.microsoft.com/office/drawing/2014/main" val="1452495858"/>
                    </a:ext>
                  </a:extLst>
                </a:gridCol>
                <a:gridCol w="1157602">
                  <a:extLst>
                    <a:ext uri="{9D8B030D-6E8A-4147-A177-3AD203B41FA5}">
                      <a16:colId xmlns:a16="http://schemas.microsoft.com/office/drawing/2014/main" val="3624555054"/>
                    </a:ext>
                  </a:extLst>
                </a:gridCol>
                <a:gridCol w="885920">
                  <a:extLst>
                    <a:ext uri="{9D8B030D-6E8A-4147-A177-3AD203B41FA5}">
                      <a16:colId xmlns:a16="http://schemas.microsoft.com/office/drawing/2014/main" val="3229319521"/>
                    </a:ext>
                  </a:extLst>
                </a:gridCol>
                <a:gridCol w="1086729">
                  <a:extLst>
                    <a:ext uri="{9D8B030D-6E8A-4147-A177-3AD203B41FA5}">
                      <a16:colId xmlns:a16="http://schemas.microsoft.com/office/drawing/2014/main" val="1609489400"/>
                    </a:ext>
                  </a:extLst>
                </a:gridCol>
                <a:gridCol w="897732">
                  <a:extLst>
                    <a:ext uri="{9D8B030D-6E8A-4147-A177-3AD203B41FA5}">
                      <a16:colId xmlns:a16="http://schemas.microsoft.com/office/drawing/2014/main" val="1436103129"/>
                    </a:ext>
                  </a:extLst>
                </a:gridCol>
                <a:gridCol w="673299">
                  <a:extLst>
                    <a:ext uri="{9D8B030D-6E8A-4147-A177-3AD203B41FA5}">
                      <a16:colId xmlns:a16="http://schemas.microsoft.com/office/drawing/2014/main" val="2447412478"/>
                    </a:ext>
                  </a:extLst>
                </a:gridCol>
                <a:gridCol w="1125119">
                  <a:extLst>
                    <a:ext uri="{9D8B030D-6E8A-4147-A177-3AD203B41FA5}">
                      <a16:colId xmlns:a16="http://schemas.microsoft.com/office/drawing/2014/main" val="1952185121"/>
                    </a:ext>
                  </a:extLst>
                </a:gridCol>
                <a:gridCol w="885920">
                  <a:extLst>
                    <a:ext uri="{9D8B030D-6E8A-4147-A177-3AD203B41FA5}">
                      <a16:colId xmlns:a16="http://schemas.microsoft.com/office/drawing/2014/main" val="935266960"/>
                    </a:ext>
                  </a:extLst>
                </a:gridCol>
                <a:gridCol w="885920">
                  <a:extLst>
                    <a:ext uri="{9D8B030D-6E8A-4147-A177-3AD203B41FA5}">
                      <a16:colId xmlns:a16="http://schemas.microsoft.com/office/drawing/2014/main" val="3933085004"/>
                    </a:ext>
                  </a:extLst>
                </a:gridCol>
                <a:gridCol w="897732">
                  <a:extLst>
                    <a:ext uri="{9D8B030D-6E8A-4147-A177-3AD203B41FA5}">
                      <a16:colId xmlns:a16="http://schemas.microsoft.com/office/drawing/2014/main" val="335692886"/>
                    </a:ext>
                  </a:extLst>
                </a:gridCol>
                <a:gridCol w="947935">
                  <a:extLst>
                    <a:ext uri="{9D8B030D-6E8A-4147-A177-3AD203B41FA5}">
                      <a16:colId xmlns:a16="http://schemas.microsoft.com/office/drawing/2014/main" val="231042375"/>
                    </a:ext>
                  </a:extLst>
                </a:gridCol>
              </a:tblGrid>
              <a:tr h="56897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Program - skrót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Województwo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podpisanych umów 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Dofinansowanie UE [PLN] w podpisanych umowach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wykorzystanej alokacji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podpisanych umów w PT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Dofinansowanie UE [PLN] w podpisanych umowach w PT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wykorzystanej alokacji w PT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wykorzystanej alokacji w ZIT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wykorzystanej alokacji w IIT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wykorzystanej alokacji w RLKS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98282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Dolnego Śląska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dolnośląskie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1 946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6 581 585 500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770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2 190 289 701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F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63,6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0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73,6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C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81253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Kujaw i Pomorza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kujawsko-pomorskie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1 235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5 498 276 442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1 780 338 485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81,6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7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87,6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C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68,4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E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92,0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842784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Lubelskiego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lubelskie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1 916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6 201 142 660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60,2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889 249 333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53,9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5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53,5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5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54,4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5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681751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Lubuskiego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lubuskie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547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2 316 736 375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59,8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249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503 260 265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53,1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5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49,1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59,4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2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40,2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277340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Łódzkiego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łódzkie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2 060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7 500 869 983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64,5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166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1 154 656 125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68,2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E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59,5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2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91,1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3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800558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Małopolski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małopolskie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1 920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7 744 084 728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68,0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1 562 993 283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61,4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1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64,7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D0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D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966007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Mazowsza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mazowieckie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1 368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5 431 403 078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61,2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1 025 486 504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49,3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F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43,1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A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161768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Opolskiego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opolskie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442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2 607 498 282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63,7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619 684 387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73,0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C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85,5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68,1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E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24763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Podkarpacia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podkarpackie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1 419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5 736 068 860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59,8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382 051 359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21,8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5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28,8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1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24,2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4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0165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Podlaskiego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podlaskie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563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2 672 557 227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48,6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213 907 155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4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1906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Pomorza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pomorskie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830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4 386 951 842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59,2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412 250 208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20,9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27,1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2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E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3,3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E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225121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Pomorza Zachodniego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zachodniopomorskie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864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3 950 791 632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57,4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690 360 290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51,0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6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57,7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3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38,1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D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4348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Śląskiego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śląskie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3 007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14 660 312 225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3 692 984 335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58,9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3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60,9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D2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37,7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D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97,6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C0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248013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Świętokrzyskiego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świętokrzyskie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922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4 086 563 049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66,3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725 880 277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1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48,2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8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70,4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D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912111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Warmii i Mazur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warmińsko-mazurskie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1 242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4 160 877 423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55,0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461 459 940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37,5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D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16,7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57,7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3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031795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 dla Wielkopolski 2021-2027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wielkopolskie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1 669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6 643 349 551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72,8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595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1 517 517 062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79,6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8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74,5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92,5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63,3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603156"/>
                  </a:ext>
                </a:extLst>
              </a:tr>
              <a:tr h="224245"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ogółem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21 950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90 179 068 857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63,6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4 489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17 822 368 709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55,7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56,0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58,0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34,6</a:t>
                      </a:r>
                    </a:p>
                  </a:txBody>
                  <a:tcPr marL="7602" marR="7602" marT="76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78506"/>
                  </a:ext>
                </a:extLst>
              </a:tr>
            </a:tbl>
          </a:graphicData>
        </a:graphic>
      </p:graphicFrame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96AB614B-7128-B598-39DB-F9E668A29064}"/>
              </a:ext>
            </a:extLst>
          </p:cNvPr>
          <p:cNvSpPr txBox="1">
            <a:spLocks/>
          </p:cNvSpPr>
          <p:nvPr/>
        </p:nvSpPr>
        <p:spPr>
          <a:xfrm>
            <a:off x="-401216" y="6718041"/>
            <a:ext cx="3638938" cy="27991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  <a:p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994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600D74-F35F-35DF-5FBF-35C468E32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2FE460-D8AD-3981-17E1-48376BED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47" y="621317"/>
            <a:ext cx="9501817" cy="6119999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0A063B5A-0899-C897-EAD9-D7DF9141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627" y="1192968"/>
            <a:ext cx="5039558" cy="8268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120000"/>
              </a:lnSpc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Kontraktacja w Polityce Terytorialnej (ZIT+IIT+RLKS) według województw </a:t>
            </a:r>
          </a:p>
        </p:txBody>
      </p:sp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4E822AE5-F9BE-D054-5B1E-BA7A2C748FF1}"/>
              </a:ext>
            </a:extLst>
          </p:cNvPr>
          <p:cNvSpPr txBox="1">
            <a:spLocks/>
          </p:cNvSpPr>
          <p:nvPr/>
        </p:nvSpPr>
        <p:spPr>
          <a:xfrm>
            <a:off x="-401216" y="6718041"/>
            <a:ext cx="3638938" cy="27991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  <a:p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7471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5151-D0FA-1EDC-E3E6-93D68F7B2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18846BE4-26E4-2449-DE06-6E1B6D84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03" y="313376"/>
            <a:ext cx="11265899" cy="1214647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120000"/>
              </a:lnSpc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Wykorzystanie alokacji w Polityce Terytorialnej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(ogółem oraz w rozbiciu na komponenty ZIT i IIT)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według województw – na 31.05.2026 r.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23C0F0D2-ABC6-43B1-9982-A0A43AD90207}"/>
              </a:ext>
            </a:extLst>
          </p:cNvPr>
          <p:cNvGraphicFramePr>
            <a:graphicFrameLocks/>
          </p:cNvGraphicFramePr>
          <p:nvPr/>
        </p:nvGraphicFramePr>
        <p:xfrm>
          <a:off x="0" y="1684624"/>
          <a:ext cx="3996000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81B9914C-F5D3-460D-964F-88AC60BDAFD2}"/>
              </a:ext>
            </a:extLst>
          </p:cNvPr>
          <p:cNvGraphicFramePr>
            <a:graphicFrameLocks/>
          </p:cNvGraphicFramePr>
          <p:nvPr/>
        </p:nvGraphicFramePr>
        <p:xfrm>
          <a:off x="4089408" y="1684624"/>
          <a:ext cx="3960000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3B3A2B3B-E71A-4433-B419-266E48DC6AB3}"/>
              </a:ext>
            </a:extLst>
          </p:cNvPr>
          <p:cNvGraphicFramePr>
            <a:graphicFrameLocks/>
          </p:cNvGraphicFramePr>
          <p:nvPr/>
        </p:nvGraphicFramePr>
        <p:xfrm>
          <a:off x="8142817" y="1684624"/>
          <a:ext cx="3960000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B26D19BB-6C4B-9317-EAD4-32E6A45BDBB6}"/>
              </a:ext>
            </a:extLst>
          </p:cNvPr>
          <p:cNvSpPr txBox="1"/>
          <p:nvPr/>
        </p:nvSpPr>
        <p:spPr>
          <a:xfrm>
            <a:off x="3605842" y="2242868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80565AB-B56B-5095-562A-904C3C4E5895}"/>
              </a:ext>
            </a:extLst>
          </p:cNvPr>
          <p:cNvSpPr txBox="1"/>
          <p:nvPr/>
        </p:nvSpPr>
        <p:spPr>
          <a:xfrm>
            <a:off x="7800307" y="2242868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2B80D82-424F-2A40-3811-709E1FE60022}"/>
              </a:ext>
            </a:extLst>
          </p:cNvPr>
          <p:cNvSpPr txBox="1"/>
          <p:nvPr/>
        </p:nvSpPr>
        <p:spPr>
          <a:xfrm>
            <a:off x="11406149" y="222561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C03D8E-640F-4D3C-8780-34E531798BDF}"/>
              </a:ext>
            </a:extLst>
          </p:cNvPr>
          <p:cNvSpPr txBox="1">
            <a:spLocks/>
          </p:cNvSpPr>
          <p:nvPr/>
        </p:nvSpPr>
        <p:spPr>
          <a:xfrm>
            <a:off x="-401216" y="6718041"/>
            <a:ext cx="3638938" cy="27991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b="1" dirty="0">
                <a:solidFill>
                  <a:schemeClr val="tx1"/>
                </a:solidFill>
                <a:latin typeface="+mn-lt"/>
              </a:rPr>
              <a:t>źródło: CST2021/Departament Funduszy Europejskich i Rozwoju</a:t>
            </a:r>
          </a:p>
          <a:p>
            <a:endParaRPr lang="pl-PL" sz="900" b="1" dirty="0">
              <a:solidFill>
                <a:schemeClr val="tx1"/>
              </a:solidFill>
              <a:latin typeface="+mn-lt"/>
            </a:endParaRPr>
          </a:p>
          <a:p>
            <a:endParaRPr lang="pl-PL" sz="1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3126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7E79-A1D3-17B0-8586-A30E3989A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CCFB7D16-4AD0-B4D9-6117-97EDB6F40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0276" y="4833820"/>
            <a:ext cx="6994525" cy="588963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Dziękuję za uwagę.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26AF92-47A2-94DC-171B-A1D6BC75B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3" y="5779283"/>
            <a:ext cx="11608168" cy="1078717"/>
          </a:xfrm>
          <a:prstGeom prst="rect">
            <a:avLst/>
          </a:prstGeom>
        </p:spPr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11B8B335-290D-6333-4E84-D5D59AD7AB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22052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83FE7E-8B1B-7D8F-8A92-3FA3A691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044" y="409303"/>
            <a:ext cx="9852728" cy="853439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highlight>
                  <a:srgbClr val="FFFFFF"/>
                </a:highlight>
              </a:rPr>
              <a:t>Alokacja w podziale na priorytety</a:t>
            </a:r>
            <a:endParaRPr lang="pl-PL" sz="2000" dirty="0">
              <a:highlight>
                <a:srgbClr val="FFFFFF"/>
              </a:highlight>
            </a:endParaRP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18C707DF-EAE9-D137-2000-12B4278EE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242295"/>
              </p:ext>
            </p:extLst>
          </p:nvPr>
        </p:nvGraphicFramePr>
        <p:xfrm>
          <a:off x="826342" y="1864982"/>
          <a:ext cx="11092545" cy="466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8A281CF-0AFF-1BE8-8557-315F7EBE4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D374F6C-248E-EB12-0378-5D54E231BA06}"/>
              </a:ext>
            </a:extLst>
          </p:cNvPr>
          <p:cNvSpPr txBox="1"/>
          <p:nvPr/>
        </p:nvSpPr>
        <p:spPr>
          <a:xfrm>
            <a:off x="-68211" y="6448697"/>
            <a:ext cx="1444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100" b="1" dirty="0"/>
              <a:t>źródło: CST2021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D2E401C-0CA7-9DBA-2FE6-8588AA8E87E3}"/>
              </a:ext>
            </a:extLst>
          </p:cNvPr>
          <p:cNvSpPr txBox="1"/>
          <p:nvPr/>
        </p:nvSpPr>
        <p:spPr>
          <a:xfrm rot="16200000">
            <a:off x="-2260952" y="3075057"/>
            <a:ext cx="5466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7 773 156 152</a:t>
            </a:r>
            <a:r>
              <a:rPr lang="pl-PL" dirty="0"/>
              <a:t>                                                                                               </a:t>
            </a:r>
            <a:r>
              <a:rPr lang="pl-PL" sz="1200" b="1" dirty="0"/>
              <a:t>1EUR (KURS NA PODSTAWIE DANYCH ECB</a:t>
            </a:r>
            <a:r>
              <a:rPr lang="pl-PL" sz="1200" b="1" dirty="0">
                <a:highlight>
                  <a:srgbClr val="FFFFFF"/>
                </a:highlight>
              </a:rPr>
              <a:t>) NA 28.05.2026R</a:t>
            </a:r>
            <a:r>
              <a:rPr lang="pl-PL" sz="1200" b="1" dirty="0"/>
              <a:t>.=4,2335 PLN</a:t>
            </a:r>
          </a:p>
        </p:txBody>
      </p:sp>
    </p:spTree>
    <p:extLst>
      <p:ext uri="{BB962C8B-B14F-4D97-AF65-F5344CB8AC3E}">
        <p14:creationId xmlns:p14="http://schemas.microsoft.com/office/powerpoint/2010/main" val="331904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8357E-1C38-9F41-DD53-0B941495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19" y="435430"/>
            <a:ext cx="9851922" cy="6270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>
                <a:highlight>
                  <a:srgbClr val="FFFFFF"/>
                </a:highlight>
              </a:rPr>
              <a:t>Kontraktacja 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</a:rPr>
              <a:t>w zakresie EFRR i EFS +</a:t>
            </a:r>
            <a:br>
              <a:rPr lang="pl-PL" sz="20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</a:rPr>
            </a:br>
            <a:r>
              <a:rPr lang="pl-PL" sz="20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</a:rPr>
              <a:t>  </a:t>
            </a:r>
            <a:endParaRPr lang="pl-PL" sz="2000" dirty="0">
              <a:highlight>
                <a:srgbClr val="FFFFFF"/>
              </a:highlight>
            </a:endParaRP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0CE2076D-C96A-1028-A7DC-877C6FD0CD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585416"/>
              </p:ext>
            </p:extLst>
          </p:nvPr>
        </p:nvGraphicFramePr>
        <p:xfrm>
          <a:off x="93725" y="748938"/>
          <a:ext cx="6137258" cy="579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DE8DCA-60DD-F49E-4FD6-2128CDDF2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681" y="6568440"/>
            <a:ext cx="1053738" cy="187236"/>
          </a:xfrm>
        </p:spPr>
        <p:txBody>
          <a:bodyPr/>
          <a:lstStyle/>
          <a:p>
            <a:r>
              <a:rPr lang="pl-PL" sz="1000" b="1" dirty="0">
                <a:solidFill>
                  <a:schemeClr val="tx1"/>
                </a:solidFill>
                <a:latin typeface="+mn-lt"/>
              </a:rPr>
              <a:t>źródło: CST2021</a:t>
            </a: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D4FBFF57-FCD8-1048-E68E-8CF905A12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291579"/>
              </p:ext>
            </p:extLst>
          </p:nvPr>
        </p:nvGraphicFramePr>
        <p:xfrm>
          <a:off x="6230983" y="1062446"/>
          <a:ext cx="5192487" cy="5482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70189740-B81A-DCE9-C5FC-AA3A06C42A01}"/>
              </a:ext>
            </a:extLst>
          </p:cNvPr>
          <p:cNvSpPr txBox="1"/>
          <p:nvPr/>
        </p:nvSpPr>
        <p:spPr>
          <a:xfrm>
            <a:off x="10824755" y="6339840"/>
            <a:ext cx="391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1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5ED5EB6-5662-94B7-F7A5-61113339AAB2}"/>
              </a:ext>
            </a:extLst>
          </p:cNvPr>
          <p:cNvSpPr txBox="1"/>
          <p:nvPr/>
        </p:nvSpPr>
        <p:spPr>
          <a:xfrm>
            <a:off x="1783081" y="5685916"/>
            <a:ext cx="99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 RAZEM</a:t>
            </a:r>
          </a:p>
        </p:txBody>
      </p:sp>
    </p:spTree>
    <p:extLst>
      <p:ext uri="{BB962C8B-B14F-4D97-AF65-F5344CB8AC3E}">
        <p14:creationId xmlns:p14="http://schemas.microsoft.com/office/powerpoint/2010/main" val="7660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8E5619-18E3-874A-5099-19D40138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41" y="536618"/>
            <a:ext cx="10261600" cy="791432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highlight>
                  <a:srgbClr val="FFFFFF"/>
                </a:highlight>
              </a:rPr>
              <a:t>Kontraktacja w FEdKP w podziale na IZ/IP - wartość dofinansowania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8116C574-9B99-C8C0-C08F-2153F91EF9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145889"/>
              </p:ext>
            </p:extLst>
          </p:nvPr>
        </p:nvGraphicFramePr>
        <p:xfrm>
          <a:off x="280770" y="902782"/>
          <a:ext cx="11312516" cy="567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EC0DC0-E7CF-36CA-4466-D7E90D0517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0770" y="6433521"/>
            <a:ext cx="957941" cy="236172"/>
          </a:xfrm>
        </p:spPr>
        <p:txBody>
          <a:bodyPr/>
          <a:lstStyle/>
          <a:p>
            <a:r>
              <a:rPr lang="pl-PL" sz="1000" b="1" dirty="0">
                <a:solidFill>
                  <a:schemeClr val="tx1"/>
                </a:solidFill>
                <a:latin typeface="+mn-lt"/>
              </a:rPr>
              <a:t>źródło: CST2021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C57AE84-7B61-AEEA-C015-8C03C5DCAF37}"/>
              </a:ext>
            </a:extLst>
          </p:cNvPr>
          <p:cNvSpPr txBox="1"/>
          <p:nvPr/>
        </p:nvSpPr>
        <p:spPr>
          <a:xfrm>
            <a:off x="10824755" y="6339840"/>
            <a:ext cx="391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1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656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494C5-602B-961D-F2E0-E6FA9C0F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D0C08F-821C-E9F5-DF28-40B24A4A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41" y="536618"/>
            <a:ext cx="10261600" cy="791432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highlight>
                  <a:srgbClr val="FFFFFF"/>
                </a:highlight>
              </a:rPr>
              <a:t>Kontraktacja w FEdKP w podziale na IZ/IP - ilość umów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5CF952E1-9DED-C894-7A3F-42FA94E67B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612661"/>
              </p:ext>
            </p:extLst>
          </p:nvPr>
        </p:nvGraphicFramePr>
        <p:xfrm>
          <a:off x="65152" y="1066800"/>
          <a:ext cx="11151489" cy="5146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FBD8D2-BCD5-36F9-9433-DFE0D14B2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0770" y="6433521"/>
            <a:ext cx="957941" cy="236172"/>
          </a:xfrm>
        </p:spPr>
        <p:txBody>
          <a:bodyPr/>
          <a:lstStyle/>
          <a:p>
            <a:r>
              <a:rPr lang="pl-PL" sz="1000" b="1" dirty="0">
                <a:solidFill>
                  <a:schemeClr val="tx1"/>
                </a:solidFill>
                <a:latin typeface="+mn-lt"/>
              </a:rPr>
              <a:t>źródło: CST2021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05234D6-28FD-6ACA-4245-FA2A3DDB2728}"/>
              </a:ext>
            </a:extLst>
          </p:cNvPr>
          <p:cNvSpPr txBox="1"/>
          <p:nvPr/>
        </p:nvSpPr>
        <p:spPr>
          <a:xfrm>
            <a:off x="10824755" y="6339840"/>
            <a:ext cx="391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1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0652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4592B1EC-C70D-F354-2633-4574D6774F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2381" y="1351648"/>
          <a:ext cx="10728960" cy="501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A1FB86-E7B4-F36D-B60F-FF08A3144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0C5F70DF-6B7C-BCD1-FFFE-00651B2A0FF8}"/>
              </a:ext>
            </a:extLst>
          </p:cNvPr>
          <p:cNvSpPr txBox="1">
            <a:spLocks/>
          </p:cNvSpPr>
          <p:nvPr/>
        </p:nvSpPr>
        <p:spPr>
          <a:xfrm>
            <a:off x="116246" y="6373812"/>
            <a:ext cx="1052367" cy="4027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pl-PL"/>
            </a:defPPr>
            <a:lvl1pPr marL="0" algn="r" defTabSz="914400" rtl="0" eaLnBrk="1" latinLnBrk="0" hangingPunct="1">
              <a:defRPr sz="907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b="1" dirty="0">
                <a:solidFill>
                  <a:schemeClr val="tx1"/>
                </a:solidFill>
                <a:latin typeface="+mn-lt"/>
              </a:rPr>
              <a:t>źródło: CST2021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9A543CE-D8FE-6658-9125-7DE39EDC8D53}"/>
              </a:ext>
            </a:extLst>
          </p:cNvPr>
          <p:cNvSpPr txBox="1"/>
          <p:nvPr/>
        </p:nvSpPr>
        <p:spPr>
          <a:xfrm>
            <a:off x="4084755" y="587829"/>
            <a:ext cx="3712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2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Umowy w przygotowaniu IZ</a:t>
            </a:r>
          </a:p>
        </p:txBody>
      </p:sp>
    </p:spTree>
    <p:extLst>
      <p:ext uri="{BB962C8B-B14F-4D97-AF65-F5344CB8AC3E}">
        <p14:creationId xmlns:p14="http://schemas.microsoft.com/office/powerpoint/2010/main" val="337865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D2524-2F8D-ED18-22EB-487F0D1F3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43804-04CD-7E57-C044-B84B03AF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34" y="640081"/>
            <a:ext cx="10115507" cy="475488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highlight>
                  <a:srgbClr val="FFFFFF"/>
                </a:highlight>
              </a:rPr>
              <a:t>Projekty wycofane z oceny:</a:t>
            </a:r>
            <a:br>
              <a:rPr lang="pl-PL" dirty="0">
                <a:highlight>
                  <a:srgbClr val="FFFFFF"/>
                </a:highlight>
              </a:rPr>
            </a:br>
            <a:endParaRPr lang="pl-PL" dirty="0">
              <a:highlight>
                <a:srgbClr val="FFFFFF"/>
              </a:highligh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476E36-8732-7166-DBF9-9FC451890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517904"/>
            <a:ext cx="9281160" cy="23774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b="1" dirty="0"/>
              <a:t> 11  </a:t>
            </a:r>
            <a:r>
              <a:rPr lang="pl-PL" sz="2000" dirty="0"/>
              <a:t>projektów w ramach </a:t>
            </a:r>
            <a:r>
              <a:rPr lang="pl-PL" sz="2000" b="1" dirty="0"/>
              <a:t>EFS+ </a:t>
            </a:r>
            <a:r>
              <a:rPr lang="pl-PL" sz="2000" dirty="0"/>
              <a:t>na kwotę dofinansowania: </a:t>
            </a:r>
            <a:r>
              <a:rPr lang="pl-PL" sz="2000" b="1" dirty="0"/>
              <a:t>19 090 399,22 zł,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b="1" dirty="0"/>
              <a:t> 107 </a:t>
            </a:r>
            <a:r>
              <a:rPr lang="pl-PL" sz="2000" dirty="0"/>
              <a:t>projekty w ramach </a:t>
            </a:r>
            <a:r>
              <a:rPr lang="pl-PL" sz="2000" b="1" dirty="0"/>
              <a:t>EFRR </a:t>
            </a:r>
            <a:r>
              <a:rPr lang="pl-PL" sz="2000" dirty="0"/>
              <a:t>na kwotę dofinansowania: </a:t>
            </a:r>
            <a:r>
              <a:rPr lang="pl-PL" sz="2000" b="1" dirty="0"/>
              <a:t>461 317 929,97 zł</a:t>
            </a:r>
            <a:r>
              <a:rPr lang="pl-PL" sz="20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33BC46-0047-1F3D-E9C7-BAC820B87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C2544BF-BEC8-7CA0-03DC-31308329DEEE}"/>
              </a:ext>
            </a:extLst>
          </p:cNvPr>
          <p:cNvSpPr txBox="1"/>
          <p:nvPr/>
        </p:nvSpPr>
        <p:spPr>
          <a:xfrm>
            <a:off x="731520" y="3511086"/>
            <a:ext cx="347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Umowy rozwiązane: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8B1C147-025B-939D-A55A-885FC3590664}"/>
              </a:ext>
            </a:extLst>
          </p:cNvPr>
          <p:cNvSpPr txBox="1"/>
          <p:nvPr/>
        </p:nvSpPr>
        <p:spPr>
          <a:xfrm>
            <a:off x="676356" y="4507992"/>
            <a:ext cx="9729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umów rozwiązanych w ramach 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EFRR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kwotę: 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861 904 871,24 zł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dofinansowania,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umowy rozwiązane w ramach 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EFS+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kwotę: 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760 095,35 zł.</a:t>
            </a:r>
          </a:p>
        </p:txBody>
      </p:sp>
    </p:spTree>
    <p:extLst>
      <p:ext uri="{BB962C8B-B14F-4D97-AF65-F5344CB8AC3E}">
        <p14:creationId xmlns:p14="http://schemas.microsoft.com/office/powerpoint/2010/main" val="459643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4161E1-009F-CE08-073C-D3549664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48" y="816316"/>
            <a:ext cx="10678511" cy="979757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highlight>
                  <a:srgbClr val="FFFFFF"/>
                </a:highlight>
              </a:rPr>
              <a:t>Zatwierdzone wnioski o płatność  w </a:t>
            </a:r>
            <a:r>
              <a:rPr lang="pl-PL" sz="2000" dirty="0" err="1">
                <a:highlight>
                  <a:srgbClr val="FFFFFF"/>
                </a:highlight>
              </a:rPr>
              <a:t>FEdKP</a:t>
            </a:r>
            <a:r>
              <a:rPr lang="pl-PL" sz="2000" dirty="0">
                <a:highlight>
                  <a:srgbClr val="FFFFFF"/>
                </a:highlight>
              </a:rPr>
              <a:t> w podziale na EFRR i EFS+</a:t>
            </a:r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6D4FCFC3-4863-2257-0A9A-B0618FE07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437221"/>
              </p:ext>
            </p:extLst>
          </p:nvPr>
        </p:nvGraphicFramePr>
        <p:xfrm>
          <a:off x="1364616" y="1271888"/>
          <a:ext cx="9852025" cy="530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DCA478-DF9D-6B60-86E7-97BAC04310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835" y="6574972"/>
            <a:ext cx="1071153" cy="200297"/>
          </a:xfrm>
        </p:spPr>
        <p:txBody>
          <a:bodyPr/>
          <a:lstStyle/>
          <a:p>
            <a:r>
              <a:rPr lang="pl-PL" sz="1000" b="1" dirty="0">
                <a:solidFill>
                  <a:schemeClr val="tx1"/>
                </a:solidFill>
                <a:latin typeface="+mn-lt"/>
              </a:rPr>
              <a:t>źródło: CST2021</a:t>
            </a:r>
          </a:p>
          <a:p>
            <a:r>
              <a:rPr lang="pl-PL" dirty="0">
                <a:solidFill>
                  <a:schemeClr val="tx1"/>
                </a:solidFill>
                <a:latin typeface="+mn-lt"/>
              </a:rPr>
              <a:t> 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A6D985D-9C5D-17AA-1BE7-DE5A87340DFE}"/>
              </a:ext>
            </a:extLst>
          </p:cNvPr>
          <p:cNvSpPr txBox="1"/>
          <p:nvPr/>
        </p:nvSpPr>
        <p:spPr>
          <a:xfrm>
            <a:off x="10824755" y="6339840"/>
            <a:ext cx="391886" cy="2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1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2307DEC-277D-37CA-E686-06B7B59B66F9}"/>
              </a:ext>
            </a:extLst>
          </p:cNvPr>
          <p:cNvSpPr txBox="1"/>
          <p:nvPr/>
        </p:nvSpPr>
        <p:spPr>
          <a:xfrm flipH="1">
            <a:off x="3236975" y="3328417"/>
            <a:ext cx="703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18,0%</a:t>
            </a:r>
          </a:p>
        </p:txBody>
      </p:sp>
    </p:spTree>
    <p:extLst>
      <p:ext uri="{BB962C8B-B14F-4D97-AF65-F5344CB8AC3E}">
        <p14:creationId xmlns:p14="http://schemas.microsoft.com/office/powerpoint/2010/main" val="68029834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18471</TotalTime>
  <Words>1446</Words>
  <Application>Microsoft Office PowerPoint</Application>
  <PresentationFormat>Panoramiczny</PresentationFormat>
  <Paragraphs>427</Paragraphs>
  <Slides>28</Slides>
  <Notes>6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Arial</vt:lpstr>
      <vt:lpstr>Calibri</vt:lpstr>
      <vt:lpstr>Lato</vt:lpstr>
      <vt:lpstr>Open Sans</vt:lpstr>
      <vt:lpstr>Wingdings</vt:lpstr>
      <vt:lpstr>1_Motyw pakietu Office</vt:lpstr>
      <vt:lpstr>Worksheet</vt:lpstr>
      <vt:lpstr>Stan realizacji programu  FEdKP 2021-2027 - na 31.05.2026 r.   </vt:lpstr>
      <vt:lpstr>  Alokacja dla Programu</vt:lpstr>
      <vt:lpstr>Alokacja w podziale na priorytety</vt:lpstr>
      <vt:lpstr>Kontraktacja w zakresie EFRR i EFS +   </vt:lpstr>
      <vt:lpstr>Kontraktacja w FEdKP w podziale na IZ/IP - wartość dofinansowania</vt:lpstr>
      <vt:lpstr>Kontraktacja w FEdKP w podziale na IZ/IP - ilość umów</vt:lpstr>
      <vt:lpstr>Prezentacja programu PowerPoint</vt:lpstr>
      <vt:lpstr>Projekty wycofane z oceny: </vt:lpstr>
      <vt:lpstr>Zatwierdzone wnioski o płatność  w FEdKP w podziale na EFRR i EFS+</vt:lpstr>
      <vt:lpstr>Zatwierdzone wnioski o płatność w FEdKP w podziale na IZ/IP</vt:lpstr>
      <vt:lpstr>Prezentacja programu PowerPoint</vt:lpstr>
      <vt:lpstr> Księgowanie wydatków w ramach FEdKP 2021-2027 (certyfikacja) </vt:lpstr>
      <vt:lpstr>Stan realizacji (podpisane umowy o dofinansowanie, wnioski o płatność) księgowanie wydatków oraz % wykorzystanej alokacji FEdKP 2021-2027 w podziale na priorytety (narastająco) </vt:lpstr>
      <vt:lpstr>Stan realizacji FEdKP 2021-2027 w podziale na priorytety narastająco  - umowy z zakończonym finansowaniem (zatwierdzonym końcowym wnioskiem o płatność)</vt:lpstr>
      <vt:lpstr>Postępy w realizacji programu Fundusze Europejskie  dla Kujaw i Pomorza (stan na 31.05.2026 r.)</vt:lpstr>
      <vt:lpstr>Prezentacja programu PowerPoint</vt:lpstr>
      <vt:lpstr>Prezentacja programu PowerPoint</vt:lpstr>
      <vt:lpstr>Beneficjenci w FEdKP 2021-2027</vt:lpstr>
      <vt:lpstr>Prezentacja programu PowerPoint</vt:lpstr>
      <vt:lpstr>Prezentacja programu PowerPoint</vt:lpstr>
      <vt:lpstr>Prezentacja programu PowerPoint</vt:lpstr>
      <vt:lpstr>Prezentacja programu PowerPoint</vt:lpstr>
      <vt:lpstr>Polityka Terytorialna Województwa  Kujawsko-Pomorskiego w perspektywie 2021-2027 31.05.2026 r.</vt:lpstr>
      <vt:lpstr>Prezentacja programu PowerPoint</vt:lpstr>
      <vt:lpstr>Kontraktacja w Polityce Terytorialnej  (ogółem oraz w rozbiciu na komponenty ZIT, IIT, RLKS)  według województw – stan na 31.05.2026 r.</vt:lpstr>
      <vt:lpstr>Kontraktacja w Polityce Terytorialnej (ZIT+IIT+RLKS) według województw </vt:lpstr>
      <vt:lpstr>Wykorzystanie alokacji w Polityce Terytorialnej  (ogółem oraz w rozbiciu na komponenty ZIT i IIT)  według województw – na 31.05.2026 r.</vt:lpstr>
      <vt:lpstr>Dziękuję za uwagę.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Priorytet 2</dc:title>
  <dc:creator>Eliza Kaczmarek</dc:creator>
  <cp:lastModifiedBy>Joanna Zimoląg</cp:lastModifiedBy>
  <cp:revision>827</cp:revision>
  <cp:lastPrinted>2025-11-26T07:02:56Z</cp:lastPrinted>
  <dcterms:created xsi:type="dcterms:W3CDTF">2023-01-03T09:56:09Z</dcterms:created>
  <dcterms:modified xsi:type="dcterms:W3CDTF">2026-06-15T06:41:42Z</dcterms:modified>
</cp:coreProperties>
</file>