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7"/>
  </p:notesMasterIdLst>
  <p:sldIdLst>
    <p:sldId id="256" r:id="rId2"/>
    <p:sldId id="262" r:id="rId3"/>
    <p:sldId id="283" r:id="rId4"/>
    <p:sldId id="263" r:id="rId5"/>
    <p:sldId id="265" r:id="rId6"/>
    <p:sldId id="284" r:id="rId7"/>
    <p:sldId id="267" r:id="rId8"/>
    <p:sldId id="266" r:id="rId9"/>
    <p:sldId id="269" r:id="rId10"/>
    <p:sldId id="270" r:id="rId11"/>
    <p:sldId id="279" r:id="rId12"/>
    <p:sldId id="281" r:id="rId13"/>
    <p:sldId id="276" r:id="rId14"/>
    <p:sldId id="282" r:id="rId15"/>
    <p:sldId id="27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D9EC"/>
    <a:srgbClr val="0EE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370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B1B0A8-1683-4CF0-A12C-630FCA74AA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D60D1949-3A2F-4C05-A44A-8E46EF36B085}">
      <dgm:prSet/>
      <dgm:spPr/>
      <dgm:t>
        <a:bodyPr/>
        <a:lstStyle/>
        <a:p>
          <a:r>
            <a:rPr lang="pl-PL" noProof="0" dirty="0"/>
            <a:t>3 czerwca 2026 r. KE przedstawiła Wiosenny Pakiet Semestru Europejskiego (Raport krajowy + projekt zaleceń dla państw ). </a:t>
          </a:r>
        </a:p>
      </dgm:t>
    </dgm:pt>
    <dgm:pt modelId="{212B04EC-C249-478A-8B1A-B68B0918A94D}" type="parTrans" cxnId="{B5B3EECA-E45A-46B6-B2FE-A60CD6A29FC0}">
      <dgm:prSet/>
      <dgm:spPr/>
      <dgm:t>
        <a:bodyPr/>
        <a:lstStyle/>
        <a:p>
          <a:endParaRPr lang="en-IE"/>
        </a:p>
      </dgm:t>
    </dgm:pt>
    <dgm:pt modelId="{693B1FA9-02F7-4B9B-90E5-63B9383241B3}" type="sibTrans" cxnId="{B5B3EECA-E45A-46B6-B2FE-A60CD6A29FC0}">
      <dgm:prSet/>
      <dgm:spPr/>
      <dgm:t>
        <a:bodyPr/>
        <a:lstStyle/>
        <a:p>
          <a:endParaRPr lang="en-IE"/>
        </a:p>
      </dgm:t>
    </dgm:pt>
    <dgm:pt modelId="{247E1C05-C9AD-4817-95C9-230B8396F0A7}">
      <dgm:prSet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en-US" dirty="0"/>
            <a:t>• </a:t>
          </a:r>
          <a:r>
            <a:rPr lang="pl-PL" noProof="0" dirty="0"/>
            <a:t>Ważne dla okresu programowania 2028–2034: wnioski Semestru mają być uwzględnione w krajowych i regionalnych planach partnerstwa. </a:t>
          </a:r>
          <a:endParaRPr lang="en-IE" dirty="0"/>
        </a:p>
      </dgm:t>
    </dgm:pt>
    <dgm:pt modelId="{CC7E3812-B19C-44C1-850F-47C09F3F68BA}" type="parTrans" cxnId="{5221C3EF-248C-4863-A680-BBC580AFB3F5}">
      <dgm:prSet/>
      <dgm:spPr/>
      <dgm:t>
        <a:bodyPr/>
        <a:lstStyle/>
        <a:p>
          <a:endParaRPr lang="en-IE"/>
        </a:p>
      </dgm:t>
    </dgm:pt>
    <dgm:pt modelId="{8AD7180B-4516-4415-89CB-8188917ACA51}" type="sibTrans" cxnId="{5221C3EF-248C-4863-A680-BBC580AFB3F5}">
      <dgm:prSet/>
      <dgm:spPr/>
      <dgm:t>
        <a:bodyPr/>
        <a:lstStyle/>
        <a:p>
          <a:endParaRPr lang="en-IE"/>
        </a:p>
      </dgm:t>
    </dgm:pt>
    <dgm:pt modelId="{5495BE3F-0C2C-4C6A-81E3-727C3B1F5628}">
      <dgm:prSet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en-US" dirty="0"/>
            <a:t>• Rada ma </a:t>
          </a:r>
          <a:r>
            <a:rPr lang="pl-PL" noProof="0" dirty="0"/>
            <a:t>przyjąć zalecenia w lipcu </a:t>
          </a:r>
          <a:r>
            <a:rPr lang="pl-PL" noProof="0" dirty="0" err="1"/>
            <a:t>br</a:t>
          </a:r>
          <a:r>
            <a:rPr lang="en-US" dirty="0"/>
            <a:t>.</a:t>
          </a:r>
          <a:endParaRPr lang="en-IE" dirty="0"/>
        </a:p>
      </dgm:t>
    </dgm:pt>
    <dgm:pt modelId="{80B71F9D-450D-4539-A744-DD1C740A1C7B}" type="parTrans" cxnId="{3B18C145-CBC6-4610-A3C5-CBB378B8519B}">
      <dgm:prSet/>
      <dgm:spPr/>
      <dgm:t>
        <a:bodyPr/>
        <a:lstStyle/>
        <a:p>
          <a:endParaRPr lang="en-IE"/>
        </a:p>
      </dgm:t>
    </dgm:pt>
    <dgm:pt modelId="{DF650515-9076-416B-ACB4-3A8E18BD5D39}" type="sibTrans" cxnId="{3B18C145-CBC6-4610-A3C5-CBB378B8519B}">
      <dgm:prSet/>
      <dgm:spPr/>
      <dgm:t>
        <a:bodyPr/>
        <a:lstStyle/>
        <a:p>
          <a:endParaRPr lang="en-IE"/>
        </a:p>
      </dgm:t>
    </dgm:pt>
    <dgm:pt modelId="{F7A36C75-D546-4520-AFF3-5650B8113823}" type="pres">
      <dgm:prSet presAssocID="{B8B1B0A8-1683-4CF0-A12C-630FCA74AA3D}" presName="linear" presStyleCnt="0">
        <dgm:presLayoutVars>
          <dgm:animLvl val="lvl"/>
          <dgm:resizeHandles val="exact"/>
        </dgm:presLayoutVars>
      </dgm:prSet>
      <dgm:spPr/>
    </dgm:pt>
    <dgm:pt modelId="{BAD6F647-F21E-4E3C-A939-5A6A5E305251}" type="pres">
      <dgm:prSet presAssocID="{D60D1949-3A2F-4C05-A44A-8E46EF36B08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8286BD8-8230-4E01-9F52-FC7E6E95B12C}" type="pres">
      <dgm:prSet presAssocID="{693B1FA9-02F7-4B9B-90E5-63B9383241B3}" presName="spacer" presStyleCnt="0"/>
      <dgm:spPr/>
    </dgm:pt>
    <dgm:pt modelId="{1DE40783-15EC-45AA-9E52-BF44DB4CF619}" type="pres">
      <dgm:prSet presAssocID="{247E1C05-C9AD-4817-95C9-230B8396F0A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1BF48AF-8961-47DE-9304-F87B8FCFDC48}" type="pres">
      <dgm:prSet presAssocID="{8AD7180B-4516-4415-89CB-8188917ACA51}" presName="spacer" presStyleCnt="0"/>
      <dgm:spPr/>
    </dgm:pt>
    <dgm:pt modelId="{B18C5A51-B231-4E76-A7C7-F8E767881751}" type="pres">
      <dgm:prSet presAssocID="{5495BE3F-0C2C-4C6A-81E3-727C3B1F562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B18C145-CBC6-4610-A3C5-CBB378B8519B}" srcId="{B8B1B0A8-1683-4CF0-A12C-630FCA74AA3D}" destId="{5495BE3F-0C2C-4C6A-81E3-727C3B1F5628}" srcOrd="2" destOrd="0" parTransId="{80B71F9D-450D-4539-A744-DD1C740A1C7B}" sibTransId="{DF650515-9076-416B-ACB4-3A8E18BD5D39}"/>
    <dgm:cxn modelId="{E4D321A4-83AF-48A5-BE65-1A866AA86F16}" type="presOf" srcId="{D60D1949-3A2F-4C05-A44A-8E46EF36B085}" destId="{BAD6F647-F21E-4E3C-A939-5A6A5E305251}" srcOrd="0" destOrd="0" presId="urn:microsoft.com/office/officeart/2005/8/layout/vList2"/>
    <dgm:cxn modelId="{35CB90C1-FAB2-4A0D-A0AC-E319A84C3CC9}" type="presOf" srcId="{5495BE3F-0C2C-4C6A-81E3-727C3B1F5628}" destId="{B18C5A51-B231-4E76-A7C7-F8E767881751}" srcOrd="0" destOrd="0" presId="urn:microsoft.com/office/officeart/2005/8/layout/vList2"/>
    <dgm:cxn modelId="{077ABAC7-433A-43FF-A9E1-FAFB21D468ED}" type="presOf" srcId="{B8B1B0A8-1683-4CF0-A12C-630FCA74AA3D}" destId="{F7A36C75-D546-4520-AFF3-5650B8113823}" srcOrd="0" destOrd="0" presId="urn:microsoft.com/office/officeart/2005/8/layout/vList2"/>
    <dgm:cxn modelId="{B5B3EECA-E45A-46B6-B2FE-A60CD6A29FC0}" srcId="{B8B1B0A8-1683-4CF0-A12C-630FCA74AA3D}" destId="{D60D1949-3A2F-4C05-A44A-8E46EF36B085}" srcOrd="0" destOrd="0" parTransId="{212B04EC-C249-478A-8B1A-B68B0918A94D}" sibTransId="{693B1FA9-02F7-4B9B-90E5-63B9383241B3}"/>
    <dgm:cxn modelId="{E36D5FDD-EC9E-40CD-93FF-1D1793561125}" type="presOf" srcId="{247E1C05-C9AD-4817-95C9-230B8396F0A7}" destId="{1DE40783-15EC-45AA-9E52-BF44DB4CF619}" srcOrd="0" destOrd="0" presId="urn:microsoft.com/office/officeart/2005/8/layout/vList2"/>
    <dgm:cxn modelId="{5221C3EF-248C-4863-A680-BBC580AFB3F5}" srcId="{B8B1B0A8-1683-4CF0-A12C-630FCA74AA3D}" destId="{247E1C05-C9AD-4817-95C9-230B8396F0A7}" srcOrd="1" destOrd="0" parTransId="{CC7E3812-B19C-44C1-850F-47C09F3F68BA}" sibTransId="{8AD7180B-4516-4415-89CB-8188917ACA51}"/>
    <dgm:cxn modelId="{C9474DE4-546E-4BE8-8320-7E39055DD60A}" type="presParOf" srcId="{F7A36C75-D546-4520-AFF3-5650B8113823}" destId="{BAD6F647-F21E-4E3C-A939-5A6A5E305251}" srcOrd="0" destOrd="0" presId="urn:microsoft.com/office/officeart/2005/8/layout/vList2"/>
    <dgm:cxn modelId="{9493E9CA-7A97-424B-B317-1D6632B5389F}" type="presParOf" srcId="{F7A36C75-D546-4520-AFF3-5650B8113823}" destId="{B8286BD8-8230-4E01-9F52-FC7E6E95B12C}" srcOrd="1" destOrd="0" presId="urn:microsoft.com/office/officeart/2005/8/layout/vList2"/>
    <dgm:cxn modelId="{3EF1F454-C9C5-4E64-BCAE-DA7A7DA3D023}" type="presParOf" srcId="{F7A36C75-D546-4520-AFF3-5650B8113823}" destId="{1DE40783-15EC-45AA-9E52-BF44DB4CF619}" srcOrd="2" destOrd="0" presId="urn:microsoft.com/office/officeart/2005/8/layout/vList2"/>
    <dgm:cxn modelId="{4DC8DFA3-834A-425D-BCD6-C3F339BA9344}" type="presParOf" srcId="{F7A36C75-D546-4520-AFF3-5650B8113823}" destId="{01BF48AF-8961-47DE-9304-F87B8FCFDC48}" srcOrd="3" destOrd="0" presId="urn:microsoft.com/office/officeart/2005/8/layout/vList2"/>
    <dgm:cxn modelId="{EDE65E75-E967-4B89-9E56-8C9BD4FED5A2}" type="presParOf" srcId="{F7A36C75-D546-4520-AFF3-5650B8113823}" destId="{B18C5A51-B231-4E76-A7C7-F8E76788175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F62C7F-ADE0-4D34-A8D8-BAD6A95B1E52}" type="doc">
      <dgm:prSet loTypeId="urn:microsoft.com/office/officeart/2005/8/layout/hList1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IE"/>
        </a:p>
      </dgm:t>
    </dgm:pt>
    <dgm:pt modelId="{9AE257C7-3684-430A-8E71-9D9D6172FC39}">
      <dgm:prSet phldrT="[Text]"/>
      <dgm:spPr/>
      <dgm:t>
        <a:bodyPr/>
        <a:lstStyle/>
        <a:p>
          <a:r>
            <a:rPr lang="pl-PL" b="1" noProof="0" dirty="0"/>
            <a:t>Edukacja i umiejętności</a:t>
          </a:r>
        </a:p>
      </dgm:t>
    </dgm:pt>
    <dgm:pt modelId="{B2FBC7CA-9158-4B5B-AE0E-941B8BFB2F15}" type="parTrans" cxnId="{44180B98-C3C0-49C1-907A-9E0D2CEF8409}">
      <dgm:prSet/>
      <dgm:spPr/>
      <dgm:t>
        <a:bodyPr/>
        <a:lstStyle/>
        <a:p>
          <a:endParaRPr lang="en-IE"/>
        </a:p>
      </dgm:t>
    </dgm:pt>
    <dgm:pt modelId="{70FCAB29-72ED-48C4-9918-B0E0946767E3}" type="sibTrans" cxnId="{44180B98-C3C0-49C1-907A-9E0D2CEF8409}">
      <dgm:prSet/>
      <dgm:spPr/>
      <dgm:t>
        <a:bodyPr/>
        <a:lstStyle/>
        <a:p>
          <a:endParaRPr lang="en-IE"/>
        </a:p>
      </dgm:t>
    </dgm:pt>
    <dgm:pt modelId="{2F1895C6-08A8-48A3-8F71-663BC95FDBB3}">
      <dgm:prSet phldrT="[Text]"/>
      <dgm:spPr/>
      <dgm:t>
        <a:bodyPr/>
        <a:lstStyle/>
        <a:p>
          <a:pPr algn="l"/>
          <a:r>
            <a:rPr lang="pl-PL" dirty="0">
              <a:latin typeface="Calibri"/>
              <a:ea typeface="Microsoft YaHei"/>
            </a:rPr>
            <a:t>Konkurencyjność ograniczają spadek umiejętności podstawowych, braki kadr oraz luki w STEM i kompetencjach cyfrowych.</a:t>
          </a:r>
          <a:endParaRPr lang="en-IE" dirty="0"/>
        </a:p>
      </dgm:t>
    </dgm:pt>
    <dgm:pt modelId="{A1FB46EB-0922-43E7-BF73-6957560174A4}" type="parTrans" cxnId="{8B988C05-A69A-4A0B-9338-A45EBFE506A3}">
      <dgm:prSet/>
      <dgm:spPr/>
      <dgm:t>
        <a:bodyPr/>
        <a:lstStyle/>
        <a:p>
          <a:endParaRPr lang="en-IE"/>
        </a:p>
      </dgm:t>
    </dgm:pt>
    <dgm:pt modelId="{AF0A6CBC-A6A0-45FC-ABE4-2C791EF6E570}" type="sibTrans" cxnId="{8B988C05-A69A-4A0B-9338-A45EBFE506A3}">
      <dgm:prSet/>
      <dgm:spPr/>
      <dgm:t>
        <a:bodyPr/>
        <a:lstStyle/>
        <a:p>
          <a:endParaRPr lang="en-IE"/>
        </a:p>
      </dgm:t>
    </dgm:pt>
    <dgm:pt modelId="{D93795F9-49F3-4C92-B243-61E77DCC141E}">
      <dgm:prSet phldrT="[Text]"/>
      <dgm:spPr/>
      <dgm:t>
        <a:bodyPr/>
        <a:lstStyle/>
        <a:p>
          <a:r>
            <a:rPr lang="pl-PL" b="1" noProof="0" dirty="0"/>
            <a:t>Rynek Pracy</a:t>
          </a:r>
        </a:p>
      </dgm:t>
    </dgm:pt>
    <dgm:pt modelId="{04A830BC-A8AD-440A-929A-FD2FEEDC5A23}" type="parTrans" cxnId="{20C32705-EEC1-4B4A-BCE6-DD5ACD27D984}">
      <dgm:prSet/>
      <dgm:spPr/>
      <dgm:t>
        <a:bodyPr/>
        <a:lstStyle/>
        <a:p>
          <a:endParaRPr lang="en-IE"/>
        </a:p>
      </dgm:t>
    </dgm:pt>
    <dgm:pt modelId="{7B0A752B-D322-435C-B09B-7B2C672690B7}" type="sibTrans" cxnId="{20C32705-EEC1-4B4A-BCE6-DD5ACD27D984}">
      <dgm:prSet/>
      <dgm:spPr/>
      <dgm:t>
        <a:bodyPr/>
        <a:lstStyle/>
        <a:p>
          <a:endParaRPr lang="en-IE"/>
        </a:p>
      </dgm:t>
    </dgm:pt>
    <dgm:pt modelId="{B7C7648D-EC5E-4AC2-B483-F9AEBC55CDEB}">
      <dgm:prSet phldrT="[Text]"/>
      <dgm:spPr/>
      <dgm:t>
        <a:bodyPr/>
        <a:lstStyle/>
        <a:p>
          <a:pPr algn="l"/>
          <a:r>
            <a:rPr lang="pl-PL" b="0" u="none" strike="noStrike" noProof="0">
              <a:effectLst/>
              <a:uFillTx/>
              <a:latin typeface="Calibri"/>
              <a:ea typeface="Microsoft YaHei"/>
            </a:rPr>
            <a:t>Rynek pracy w Polsce charakteryzuje się</a:t>
          </a:r>
          <a:r>
            <a:rPr lang="pl-PL" b="0" u="none" strike="noStrike" noProof="0">
              <a:effectLst/>
              <a:uFillTx/>
              <a:latin typeface="Calibri"/>
            </a:rPr>
            <a:t>:</a:t>
          </a:r>
          <a:endParaRPr lang="pl-PL" noProof="0" dirty="0"/>
        </a:p>
      </dgm:t>
    </dgm:pt>
    <dgm:pt modelId="{988DA14C-3893-460D-9D11-123FF2919FDC}" type="parTrans" cxnId="{FBFF3E7B-29F8-46DF-B39E-5FC75BAD06F5}">
      <dgm:prSet/>
      <dgm:spPr/>
      <dgm:t>
        <a:bodyPr/>
        <a:lstStyle/>
        <a:p>
          <a:endParaRPr lang="en-IE"/>
        </a:p>
      </dgm:t>
    </dgm:pt>
    <dgm:pt modelId="{48CA8A51-E678-45ED-AF63-83D3DF2FB63E}" type="sibTrans" cxnId="{FBFF3E7B-29F8-46DF-B39E-5FC75BAD06F5}">
      <dgm:prSet/>
      <dgm:spPr/>
      <dgm:t>
        <a:bodyPr/>
        <a:lstStyle/>
        <a:p>
          <a:endParaRPr lang="en-IE"/>
        </a:p>
      </dgm:t>
    </dgm:pt>
    <dgm:pt modelId="{EF802D57-467C-4AB3-B907-AB0E257733C4}">
      <dgm:prSet phldrT="[Text]"/>
      <dgm:spPr/>
      <dgm:t>
        <a:bodyPr/>
        <a:lstStyle/>
        <a:p>
          <a:r>
            <a:rPr lang="pl-PL" b="1" noProof="0" dirty="0"/>
            <a:t>Polityka społeczna</a:t>
          </a:r>
        </a:p>
      </dgm:t>
    </dgm:pt>
    <dgm:pt modelId="{3A849400-274F-47DB-8DE6-BC634ACC9962}" type="parTrans" cxnId="{042A2176-6981-4D28-A977-EF82FC389CA1}">
      <dgm:prSet/>
      <dgm:spPr/>
      <dgm:t>
        <a:bodyPr/>
        <a:lstStyle/>
        <a:p>
          <a:endParaRPr lang="en-IE"/>
        </a:p>
      </dgm:t>
    </dgm:pt>
    <dgm:pt modelId="{6824366E-74BD-4B33-93BD-4533EA565889}" type="sibTrans" cxnId="{042A2176-6981-4D28-A977-EF82FC389CA1}">
      <dgm:prSet/>
      <dgm:spPr/>
      <dgm:t>
        <a:bodyPr/>
        <a:lstStyle/>
        <a:p>
          <a:endParaRPr lang="en-IE"/>
        </a:p>
      </dgm:t>
    </dgm:pt>
    <dgm:pt modelId="{14EF9CB7-EB44-4063-B10E-A6DCE5459C13}">
      <dgm:prSet phldrT="[Text]"/>
      <dgm:spPr/>
      <dgm:t>
        <a:bodyPr/>
        <a:lstStyle/>
        <a:p>
          <a:r>
            <a:rPr lang="pl-PL" b="0" u="none" strike="noStrike" noProof="0">
              <a:effectLst/>
              <a:uFillTx/>
              <a:latin typeface="Calibri"/>
            </a:rPr>
            <a:t>Ogólna sytuacja społeczna w Polsce się poprawiła:</a:t>
          </a:r>
          <a:endParaRPr lang="pl-PL" noProof="0" dirty="0"/>
        </a:p>
      </dgm:t>
    </dgm:pt>
    <dgm:pt modelId="{EB7CD229-7BCD-4E49-8436-055265123368}" type="parTrans" cxnId="{304DEA2E-B443-4D0E-9ACF-F0E909F74E89}">
      <dgm:prSet/>
      <dgm:spPr/>
      <dgm:t>
        <a:bodyPr/>
        <a:lstStyle/>
        <a:p>
          <a:endParaRPr lang="en-IE"/>
        </a:p>
      </dgm:t>
    </dgm:pt>
    <dgm:pt modelId="{2288927F-D9DD-4881-9345-2F6200720797}" type="sibTrans" cxnId="{304DEA2E-B443-4D0E-9ACF-F0E909F74E89}">
      <dgm:prSet/>
      <dgm:spPr/>
      <dgm:t>
        <a:bodyPr/>
        <a:lstStyle/>
        <a:p>
          <a:endParaRPr lang="en-IE"/>
        </a:p>
      </dgm:t>
    </dgm:pt>
    <dgm:pt modelId="{D4AEC23E-1C08-448F-A875-2E677B187E46}">
      <dgm:prSet/>
      <dgm:spPr/>
      <dgm:t>
        <a:bodyPr/>
        <a:lstStyle/>
        <a:p>
          <a:pPr algn="l"/>
          <a:endParaRPr lang="pl-PL" b="0" u="none" strike="noStrike" noProof="0" dirty="0">
            <a:solidFill>
              <a:srgbClr val="000000"/>
            </a:solidFill>
            <a:effectLst/>
            <a:uFillTx/>
            <a:latin typeface="Arial"/>
          </a:endParaRPr>
        </a:p>
      </dgm:t>
    </dgm:pt>
    <dgm:pt modelId="{BF9A27B6-FDF4-4C93-A0E3-08D2BEB7367B}" type="parTrans" cxnId="{58E747BA-2A64-4CFE-BB34-FD5A000CFB63}">
      <dgm:prSet/>
      <dgm:spPr/>
      <dgm:t>
        <a:bodyPr/>
        <a:lstStyle/>
        <a:p>
          <a:endParaRPr lang="en-IE"/>
        </a:p>
      </dgm:t>
    </dgm:pt>
    <dgm:pt modelId="{585057FD-C171-412C-85E0-D51961F4A126}" type="sibTrans" cxnId="{58E747BA-2A64-4CFE-BB34-FD5A000CFB63}">
      <dgm:prSet/>
      <dgm:spPr/>
      <dgm:t>
        <a:bodyPr/>
        <a:lstStyle/>
        <a:p>
          <a:endParaRPr lang="en-IE"/>
        </a:p>
      </dgm:t>
    </dgm:pt>
    <dgm:pt modelId="{290E4244-9DBB-429D-95BC-0F6A6D1E71A8}">
      <dgm:prSet/>
      <dgm:spPr/>
      <dgm:t>
        <a:bodyPr/>
        <a:lstStyle/>
        <a:p>
          <a:pPr algn="l"/>
          <a:r>
            <a:rPr lang="pl-PL" b="0" u="none" strike="noStrike" noProof="0" dirty="0">
              <a:effectLst/>
              <a:uFillTx/>
              <a:latin typeface="Calibri"/>
            </a:rPr>
            <a:t> Potrzebna większa aktywizacja grup niedoreprezentowanych, zwłaszcza kobiet (bariery opiekuńcze, słaby dostęp do opieki nad dziećmi &lt;3) i osób z niepełnosprawnościami.</a:t>
          </a:r>
          <a:endParaRPr lang="pl-PL" b="0" u="none" strike="noStrike" noProof="0" dirty="0">
            <a:effectLst/>
            <a:uFillTx/>
            <a:latin typeface="Arial"/>
          </a:endParaRPr>
        </a:p>
      </dgm:t>
    </dgm:pt>
    <dgm:pt modelId="{F5FA1799-8674-465C-B6BC-60442C6C2D93}" type="parTrans" cxnId="{7ACB66AB-F411-4C75-97E5-6BF429F5BCC6}">
      <dgm:prSet/>
      <dgm:spPr/>
      <dgm:t>
        <a:bodyPr/>
        <a:lstStyle/>
        <a:p>
          <a:endParaRPr lang="en-IE"/>
        </a:p>
      </dgm:t>
    </dgm:pt>
    <dgm:pt modelId="{929A00E4-688C-4F55-BCCF-DCB86090CD1D}" type="sibTrans" cxnId="{7ACB66AB-F411-4C75-97E5-6BF429F5BCC6}">
      <dgm:prSet/>
      <dgm:spPr/>
      <dgm:t>
        <a:bodyPr/>
        <a:lstStyle/>
        <a:p>
          <a:endParaRPr lang="en-IE"/>
        </a:p>
      </dgm:t>
    </dgm:pt>
    <dgm:pt modelId="{9AC4555A-0511-4106-AF96-98AB5C9A23A8}">
      <dgm:prSet/>
      <dgm:spPr/>
      <dgm:t>
        <a:bodyPr/>
        <a:lstStyle/>
        <a:p>
          <a:pPr algn="l"/>
          <a:endParaRPr lang="pl-PL" b="0" u="none" strike="noStrike" noProof="0" dirty="0">
            <a:solidFill>
              <a:srgbClr val="000000"/>
            </a:solidFill>
            <a:effectLst/>
            <a:uFillTx/>
            <a:latin typeface="Arial"/>
          </a:endParaRPr>
        </a:p>
      </dgm:t>
    </dgm:pt>
    <dgm:pt modelId="{3284B139-36AC-461D-AD3A-FBC951A2320D}" type="parTrans" cxnId="{12A175F9-6296-4F15-83EE-B305A114D253}">
      <dgm:prSet/>
      <dgm:spPr/>
      <dgm:t>
        <a:bodyPr/>
        <a:lstStyle/>
        <a:p>
          <a:endParaRPr lang="en-IE"/>
        </a:p>
      </dgm:t>
    </dgm:pt>
    <dgm:pt modelId="{94D936BD-AE45-4D5A-9D8B-24BCBE15B81C}" type="sibTrans" cxnId="{12A175F9-6296-4F15-83EE-B305A114D253}">
      <dgm:prSet/>
      <dgm:spPr/>
      <dgm:t>
        <a:bodyPr/>
        <a:lstStyle/>
        <a:p>
          <a:endParaRPr lang="en-IE"/>
        </a:p>
      </dgm:t>
    </dgm:pt>
    <dgm:pt modelId="{246F669F-A2F7-4F02-B8FA-EF5F2DF52CB1}">
      <dgm:prSet/>
      <dgm:spPr/>
      <dgm:t>
        <a:bodyPr/>
        <a:lstStyle/>
        <a:p>
          <a:pPr algn="l"/>
          <a:r>
            <a:rPr lang="pl-PL" b="0" u="none" strike="noStrike" noProof="0">
              <a:effectLst/>
              <a:uFillTx/>
              <a:latin typeface="Calibri"/>
            </a:rPr>
            <a:t> Należy wzmocnić dialog społeczny.</a:t>
          </a:r>
          <a:endParaRPr lang="pl-PL" b="0" u="none" strike="noStrike" noProof="0" dirty="0">
            <a:effectLst/>
            <a:uFillTx/>
            <a:latin typeface="Arial"/>
          </a:endParaRPr>
        </a:p>
      </dgm:t>
    </dgm:pt>
    <dgm:pt modelId="{69D2349D-B392-4F3C-AA52-D062E803CF71}" type="parTrans" cxnId="{99A510D9-FA2B-4B3F-8D24-62E70EF49DD4}">
      <dgm:prSet/>
      <dgm:spPr/>
      <dgm:t>
        <a:bodyPr/>
        <a:lstStyle/>
        <a:p>
          <a:endParaRPr lang="en-IE"/>
        </a:p>
      </dgm:t>
    </dgm:pt>
    <dgm:pt modelId="{2EB5A646-BF4A-44A6-9603-E1C8C80C4D3E}" type="sibTrans" cxnId="{99A510D9-FA2B-4B3F-8D24-62E70EF49DD4}">
      <dgm:prSet/>
      <dgm:spPr/>
      <dgm:t>
        <a:bodyPr/>
        <a:lstStyle/>
        <a:p>
          <a:endParaRPr lang="en-IE"/>
        </a:p>
      </dgm:t>
    </dgm:pt>
    <dgm:pt modelId="{5F3F1F40-1602-4D8C-AEAC-4D90A50DA2E5}">
      <dgm:prSet phldrT="[Text]"/>
      <dgm:spPr/>
      <dgm:t>
        <a:bodyPr/>
        <a:lstStyle/>
        <a:p>
          <a:r>
            <a:rPr lang="pl-PL" b="0" u="none" strike="noStrike" noProof="0">
              <a:effectLst/>
              <a:uFillTx/>
              <a:latin typeface="Calibri"/>
            </a:rPr>
            <a:t>Wyzwaniami są:</a:t>
          </a:r>
          <a:endParaRPr lang="pl-PL" noProof="0" dirty="0"/>
        </a:p>
      </dgm:t>
    </dgm:pt>
    <dgm:pt modelId="{788D7A9B-7951-4B85-AF13-89C5070C206F}" type="parTrans" cxnId="{C84BB523-B5AC-4FE0-A623-E1DF0C65701D}">
      <dgm:prSet/>
      <dgm:spPr/>
      <dgm:t>
        <a:bodyPr/>
        <a:lstStyle/>
        <a:p>
          <a:endParaRPr lang="en-IE"/>
        </a:p>
      </dgm:t>
    </dgm:pt>
    <dgm:pt modelId="{054CE7B5-9A84-4E7E-A05F-6E15A804B088}" type="sibTrans" cxnId="{C84BB523-B5AC-4FE0-A623-E1DF0C65701D}">
      <dgm:prSet/>
      <dgm:spPr/>
      <dgm:t>
        <a:bodyPr/>
        <a:lstStyle/>
        <a:p>
          <a:endParaRPr lang="en-IE"/>
        </a:p>
      </dgm:t>
    </dgm:pt>
    <dgm:pt modelId="{CE9385FE-73B5-42DD-B864-06FBECDBB084}">
      <dgm:prSet/>
      <dgm:spPr/>
      <dgm:t>
        <a:bodyPr/>
        <a:lstStyle/>
        <a:p>
          <a:endParaRPr lang="pl-PL" b="0" u="none" strike="noStrike" noProof="0" dirty="0">
            <a:solidFill>
              <a:srgbClr val="000000"/>
            </a:solidFill>
            <a:effectLst/>
            <a:uFillTx/>
            <a:latin typeface="Arial"/>
          </a:endParaRPr>
        </a:p>
      </dgm:t>
    </dgm:pt>
    <dgm:pt modelId="{1C630273-8831-4947-B596-39F076DF6659}" type="parTrans" cxnId="{D97633C5-A392-4310-A3E9-2C2E6D7D8F2C}">
      <dgm:prSet/>
      <dgm:spPr/>
      <dgm:t>
        <a:bodyPr/>
        <a:lstStyle/>
        <a:p>
          <a:endParaRPr lang="en-IE"/>
        </a:p>
      </dgm:t>
    </dgm:pt>
    <dgm:pt modelId="{DA0B5F2A-550F-4A26-BFE2-A02FDDC96A1C}" type="sibTrans" cxnId="{D97633C5-A392-4310-A3E9-2C2E6D7D8F2C}">
      <dgm:prSet/>
      <dgm:spPr/>
      <dgm:t>
        <a:bodyPr/>
        <a:lstStyle/>
        <a:p>
          <a:endParaRPr lang="en-IE"/>
        </a:p>
      </dgm:t>
    </dgm:pt>
    <dgm:pt modelId="{5C006EFE-81D6-4906-99C9-A766284D86D1}">
      <dgm:prSet/>
      <dgm:spPr/>
      <dgm:t>
        <a:bodyPr/>
        <a:lstStyle/>
        <a:p>
          <a:endParaRPr lang="en-US" b="0" u="none" strike="noStrike" dirty="0">
            <a:solidFill>
              <a:srgbClr val="000000"/>
            </a:solidFill>
            <a:effectLst/>
            <a:uFillTx/>
            <a:latin typeface="Arial"/>
          </a:endParaRPr>
        </a:p>
      </dgm:t>
    </dgm:pt>
    <dgm:pt modelId="{B4F5FF6B-7BED-4C69-AEB0-37E5EB77561A}" type="parTrans" cxnId="{0D4D0EA9-A2FD-45D1-9D97-E059149EE1B1}">
      <dgm:prSet/>
      <dgm:spPr/>
      <dgm:t>
        <a:bodyPr/>
        <a:lstStyle/>
        <a:p>
          <a:endParaRPr lang="en-IE"/>
        </a:p>
      </dgm:t>
    </dgm:pt>
    <dgm:pt modelId="{D8E6E2D4-D8A3-4579-B82D-113044816ADB}" type="sibTrans" cxnId="{0D4D0EA9-A2FD-45D1-9D97-E059149EE1B1}">
      <dgm:prSet/>
      <dgm:spPr/>
      <dgm:t>
        <a:bodyPr/>
        <a:lstStyle/>
        <a:p>
          <a:endParaRPr lang="en-IE"/>
        </a:p>
      </dgm:t>
    </dgm:pt>
    <dgm:pt modelId="{548DDF07-C437-49A8-82B0-FDCE068EAE7E}">
      <dgm:prSet phldrT="[Text]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pl-PL" b="0" u="none" strike="noStrike" noProof="0">
              <a:effectLst/>
              <a:uFillTx/>
              <a:latin typeface="Calibri"/>
            </a:rPr>
            <a:t> ale utrzymują się różnice regionalne;</a:t>
          </a:r>
          <a:endParaRPr lang="pl-PL" noProof="0" dirty="0"/>
        </a:p>
      </dgm:t>
    </dgm:pt>
    <dgm:pt modelId="{364D22FE-6FE3-4692-BBF6-8BA7B740F51B}" type="parTrans" cxnId="{46D775DE-B1BC-40B5-B566-4377CC948781}">
      <dgm:prSet/>
      <dgm:spPr/>
      <dgm:t>
        <a:bodyPr/>
        <a:lstStyle/>
        <a:p>
          <a:endParaRPr lang="en-IE"/>
        </a:p>
      </dgm:t>
    </dgm:pt>
    <dgm:pt modelId="{831BAE89-116D-46A6-BF3C-B90CA07E9FA4}" type="sibTrans" cxnId="{46D775DE-B1BC-40B5-B566-4377CC948781}">
      <dgm:prSet/>
      <dgm:spPr/>
      <dgm:t>
        <a:bodyPr/>
        <a:lstStyle/>
        <a:p>
          <a:endParaRPr lang="en-IE"/>
        </a:p>
      </dgm:t>
    </dgm:pt>
    <dgm:pt modelId="{9AAEF5A0-F45C-49FC-934F-854D72E2BE5A}">
      <dgm:prSet phldrT="[Text]"/>
      <dgm:spPr/>
      <dgm:t>
        <a:bodyPr/>
        <a:lstStyle/>
        <a:p>
          <a:endParaRPr lang="pl-PL" noProof="0" dirty="0"/>
        </a:p>
      </dgm:t>
    </dgm:pt>
    <dgm:pt modelId="{2EF300FA-2EF7-4E70-85E9-928C5D104917}" type="parTrans" cxnId="{7D530A9B-D016-4731-BFC0-60BB0D076975}">
      <dgm:prSet/>
      <dgm:spPr/>
      <dgm:t>
        <a:bodyPr/>
        <a:lstStyle/>
        <a:p>
          <a:endParaRPr lang="en-IE"/>
        </a:p>
      </dgm:t>
    </dgm:pt>
    <dgm:pt modelId="{997F8CD6-9A19-4984-B534-1C74277AA75E}" type="sibTrans" cxnId="{7D530A9B-D016-4731-BFC0-60BB0D076975}">
      <dgm:prSet/>
      <dgm:spPr/>
      <dgm:t>
        <a:bodyPr/>
        <a:lstStyle/>
        <a:p>
          <a:endParaRPr lang="en-IE"/>
        </a:p>
      </dgm:t>
    </dgm:pt>
    <dgm:pt modelId="{9BD05E05-AA03-4218-9AD2-4AC3FD422A1C}">
      <dgm:prSet phldrT="[Text]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pl-PL" b="0" u="none" strike="noStrike" noProof="0" dirty="0">
              <a:effectLst/>
              <a:uFillTx/>
              <a:latin typeface="Calibri"/>
            </a:rPr>
            <a:t> bariery w dostępie do usług i luki w ochronie socjalnej; </a:t>
          </a:r>
          <a:endParaRPr lang="pl-PL" noProof="0" dirty="0"/>
        </a:p>
      </dgm:t>
    </dgm:pt>
    <dgm:pt modelId="{DA78C2A6-B40F-4823-8D72-14AA5B213A5D}" type="parTrans" cxnId="{25B58C5C-84FC-4CF2-AFD0-874E86A1E690}">
      <dgm:prSet/>
      <dgm:spPr/>
      <dgm:t>
        <a:bodyPr/>
        <a:lstStyle/>
        <a:p>
          <a:endParaRPr lang="en-IE"/>
        </a:p>
      </dgm:t>
    </dgm:pt>
    <dgm:pt modelId="{3C7A4E6D-E075-4EE0-B243-7EE76442B548}" type="sibTrans" cxnId="{25B58C5C-84FC-4CF2-AFD0-874E86A1E690}">
      <dgm:prSet/>
      <dgm:spPr/>
      <dgm:t>
        <a:bodyPr/>
        <a:lstStyle/>
        <a:p>
          <a:endParaRPr lang="en-IE"/>
        </a:p>
      </dgm:t>
    </dgm:pt>
    <dgm:pt modelId="{80C59445-5404-4831-896C-FF9AA0FE78AB}">
      <dgm:prSet phldrT="[Text]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pl-PL" b="0" u="none" strike="noStrike" noProof="0">
              <a:effectLst/>
              <a:uFillTx/>
              <a:latin typeface="Calibri"/>
            </a:rPr>
            <a:t>ryzyko ubóstwa jest wyższe u części grup i na obszarach wiejskich.</a:t>
          </a:r>
          <a:endParaRPr lang="pl-PL" noProof="0" dirty="0"/>
        </a:p>
      </dgm:t>
    </dgm:pt>
    <dgm:pt modelId="{BCC300D1-C09F-4590-9F58-A674422F8A5A}" type="parTrans" cxnId="{9063775C-FDD5-445F-B0F0-4A52E464D723}">
      <dgm:prSet/>
      <dgm:spPr/>
      <dgm:t>
        <a:bodyPr/>
        <a:lstStyle/>
        <a:p>
          <a:endParaRPr lang="en-IE"/>
        </a:p>
      </dgm:t>
    </dgm:pt>
    <dgm:pt modelId="{1FF5024D-66D0-4F39-B848-10B20AE4E5A4}" type="sibTrans" cxnId="{9063775C-FDD5-445F-B0F0-4A52E464D723}">
      <dgm:prSet/>
      <dgm:spPr/>
      <dgm:t>
        <a:bodyPr/>
        <a:lstStyle/>
        <a:p>
          <a:endParaRPr lang="en-IE"/>
        </a:p>
      </dgm:t>
    </dgm:pt>
    <dgm:pt modelId="{94DD27FC-D61C-49A3-8ED9-8EECB1301EF0}">
      <dgm:prSet phldrT="[Text]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pl-PL" b="0" u="none" strike="noStrike" noProof="0">
              <a:effectLst/>
              <a:uFillTx/>
              <a:latin typeface="Calibri"/>
            </a:rPr>
            <a:t> niedostateczne objęcie zabezpieczeniem społecznym (m.in. część osób w niestandardowych formach pracy);</a:t>
          </a:r>
          <a:endParaRPr lang="pl-PL" noProof="0" dirty="0"/>
        </a:p>
      </dgm:t>
    </dgm:pt>
    <dgm:pt modelId="{8059191B-2F98-4E24-9888-1843A685ABA8}" type="parTrans" cxnId="{83FCF87D-AE58-40A7-A583-915D3ABCAE2A}">
      <dgm:prSet/>
      <dgm:spPr/>
      <dgm:t>
        <a:bodyPr/>
        <a:lstStyle/>
        <a:p>
          <a:endParaRPr lang="en-IE"/>
        </a:p>
      </dgm:t>
    </dgm:pt>
    <dgm:pt modelId="{770D8EAD-E979-4908-B480-78773255AB4B}" type="sibTrans" cxnId="{83FCF87D-AE58-40A7-A583-915D3ABCAE2A}">
      <dgm:prSet/>
      <dgm:spPr/>
      <dgm:t>
        <a:bodyPr/>
        <a:lstStyle/>
        <a:p>
          <a:endParaRPr lang="en-IE"/>
        </a:p>
      </dgm:t>
    </dgm:pt>
    <dgm:pt modelId="{FDA7BE9D-9523-4979-958C-2D93CB9D8124}">
      <dgm:prSet phldrT="[Text]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pl-PL" b="0" u="none" strike="noStrike" noProof="0" dirty="0">
              <a:effectLst/>
              <a:uFillTx/>
              <a:latin typeface="Calibri"/>
            </a:rPr>
            <a:t> oraz rosnące potrzeby opieki długoterminowej przy zbyt małym dostępie do przystępnych i dobrej jakości usług formalnych.</a:t>
          </a:r>
          <a:endParaRPr lang="pl-PL" noProof="0" dirty="0"/>
        </a:p>
      </dgm:t>
    </dgm:pt>
    <dgm:pt modelId="{A790C6A4-B41E-4638-BC7C-2DF952856AAC}" type="parTrans" cxnId="{013267CB-36C3-4C78-B871-381A518D7ECD}">
      <dgm:prSet/>
      <dgm:spPr/>
      <dgm:t>
        <a:bodyPr/>
        <a:lstStyle/>
        <a:p>
          <a:endParaRPr lang="en-IE"/>
        </a:p>
      </dgm:t>
    </dgm:pt>
    <dgm:pt modelId="{4410B9DE-9816-458E-A82D-3E48750B6EA1}" type="sibTrans" cxnId="{013267CB-36C3-4C78-B871-381A518D7ECD}">
      <dgm:prSet/>
      <dgm:spPr/>
      <dgm:t>
        <a:bodyPr/>
        <a:lstStyle/>
        <a:p>
          <a:endParaRPr lang="en-IE"/>
        </a:p>
      </dgm:t>
    </dgm:pt>
    <dgm:pt modelId="{A6F85350-B4BB-4063-8C88-3454EC96CCBB}">
      <dgm:prSet phldrT="[Text]"/>
      <dgm:spPr/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pl-PL" b="0" u="none" strike="noStrike" noProof="0">
              <a:effectLst/>
              <a:uFillTx/>
              <a:latin typeface="Calibri"/>
            </a:rPr>
            <a:t>wysokim zatrudnieniem</a:t>
          </a:r>
          <a:endParaRPr lang="pl-PL" noProof="0" dirty="0"/>
        </a:p>
      </dgm:t>
    </dgm:pt>
    <dgm:pt modelId="{9B94F8D2-896A-440F-9FB7-14768A8CF634}" type="parTrans" cxnId="{4177459F-2650-4135-B45D-B6374B84D202}">
      <dgm:prSet/>
      <dgm:spPr/>
      <dgm:t>
        <a:bodyPr/>
        <a:lstStyle/>
        <a:p>
          <a:endParaRPr lang="en-IE"/>
        </a:p>
      </dgm:t>
    </dgm:pt>
    <dgm:pt modelId="{CA8CBE21-0042-4C50-BBA9-2C1A0DBEF83A}" type="sibTrans" cxnId="{4177459F-2650-4135-B45D-B6374B84D202}">
      <dgm:prSet/>
      <dgm:spPr/>
      <dgm:t>
        <a:bodyPr/>
        <a:lstStyle/>
        <a:p>
          <a:endParaRPr lang="en-IE"/>
        </a:p>
      </dgm:t>
    </dgm:pt>
    <dgm:pt modelId="{F6133563-C813-4E5E-B17B-9EFAFF9B48D2}">
      <dgm:prSet phldrT="[Text]"/>
      <dgm:spPr/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pl-PL" b="0" u="none" strike="noStrike" noProof="0">
              <a:effectLst/>
              <a:uFillTx/>
              <a:latin typeface="Calibri"/>
            </a:rPr>
            <a:t>niskim bezrobociem</a:t>
          </a:r>
          <a:endParaRPr lang="pl-PL" noProof="0" dirty="0"/>
        </a:p>
      </dgm:t>
    </dgm:pt>
    <dgm:pt modelId="{794E52E0-AEC4-4D86-8080-41CCC71C0407}" type="parTrans" cxnId="{585A8AF6-E9E8-43B7-87D5-CE5A2FF36939}">
      <dgm:prSet/>
      <dgm:spPr/>
      <dgm:t>
        <a:bodyPr/>
        <a:lstStyle/>
        <a:p>
          <a:endParaRPr lang="en-IE"/>
        </a:p>
      </dgm:t>
    </dgm:pt>
    <dgm:pt modelId="{CA2FA132-C0AD-44B3-8ACD-70D388FF232D}" type="sibTrans" cxnId="{585A8AF6-E9E8-43B7-87D5-CE5A2FF36939}">
      <dgm:prSet/>
      <dgm:spPr/>
      <dgm:t>
        <a:bodyPr/>
        <a:lstStyle/>
        <a:p>
          <a:endParaRPr lang="en-IE"/>
        </a:p>
      </dgm:t>
    </dgm:pt>
    <dgm:pt modelId="{62CCF8D7-03CE-49FB-87E6-E36C9A6CF1FF}">
      <dgm:prSet phldrT="[Text]"/>
      <dgm:spPr/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pl-PL" b="0" u="none" strike="noStrike" noProof="0">
              <a:effectLst/>
              <a:uFillTx/>
              <a:latin typeface="Calibri"/>
            </a:rPr>
            <a:t> ale demografia i braki kadr to wyzwania długoterminowe.</a:t>
          </a:r>
          <a:endParaRPr lang="pl-PL" noProof="0" dirty="0"/>
        </a:p>
      </dgm:t>
    </dgm:pt>
    <dgm:pt modelId="{358175CB-59A9-404E-9618-B7220523F78F}" type="parTrans" cxnId="{C53928FE-FC58-4A02-B0C5-8F8BFA57EEBC}">
      <dgm:prSet/>
      <dgm:spPr/>
      <dgm:t>
        <a:bodyPr/>
        <a:lstStyle/>
        <a:p>
          <a:endParaRPr lang="en-IE"/>
        </a:p>
      </dgm:t>
    </dgm:pt>
    <dgm:pt modelId="{3642BD5C-D07B-4B2A-97F5-8F7510A905F8}" type="sibTrans" cxnId="{C53928FE-FC58-4A02-B0C5-8F8BFA57EEBC}">
      <dgm:prSet/>
      <dgm:spPr/>
      <dgm:t>
        <a:bodyPr/>
        <a:lstStyle/>
        <a:p>
          <a:endParaRPr lang="en-IE"/>
        </a:p>
      </dgm:t>
    </dgm:pt>
    <dgm:pt modelId="{C60BDE93-7A95-4D14-A03C-01659B697153}">
      <dgm:prSet phldrT="[Text]"/>
      <dgm:spPr/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pl-PL" dirty="0">
              <a:latin typeface="Calibri"/>
              <a:ea typeface="Microsoft YaHei"/>
            </a:rPr>
            <a:t>niedobór nauczycieli, niedopasowanie kompetencji do rynku</a:t>
          </a:r>
          <a:endParaRPr lang="en-IE" dirty="0"/>
        </a:p>
      </dgm:t>
    </dgm:pt>
    <dgm:pt modelId="{003E933C-3325-48BC-9228-BB8FB38CE50D}" type="parTrans" cxnId="{F56D8DEB-3354-42E1-AF7E-A7EFF3C43562}">
      <dgm:prSet/>
      <dgm:spPr/>
      <dgm:t>
        <a:bodyPr/>
        <a:lstStyle/>
        <a:p>
          <a:endParaRPr lang="en-IE"/>
        </a:p>
      </dgm:t>
    </dgm:pt>
    <dgm:pt modelId="{5ABFEF4B-8295-49D4-BA06-D77CF5D687C1}" type="sibTrans" cxnId="{F56D8DEB-3354-42E1-AF7E-A7EFF3C43562}">
      <dgm:prSet/>
      <dgm:spPr/>
      <dgm:t>
        <a:bodyPr/>
        <a:lstStyle/>
        <a:p>
          <a:endParaRPr lang="en-IE"/>
        </a:p>
      </dgm:t>
    </dgm:pt>
    <dgm:pt modelId="{5EC41AF4-1C9B-453E-A402-392D5CBC58D5}">
      <dgm:prSet phldrT="[Text]"/>
      <dgm:spPr/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pl-PL" dirty="0">
              <a:latin typeface="Calibri"/>
              <a:ea typeface="Microsoft YaHei"/>
            </a:rPr>
            <a:t>oraz niski udział dorosłych w kształceniu.</a:t>
          </a:r>
          <a:endParaRPr lang="en-IE" dirty="0"/>
        </a:p>
      </dgm:t>
    </dgm:pt>
    <dgm:pt modelId="{D3B17720-93D2-4392-9900-741404DEDADF}" type="parTrans" cxnId="{88A340B4-47BE-455A-8EA6-0C5A4316FCA3}">
      <dgm:prSet/>
      <dgm:spPr/>
      <dgm:t>
        <a:bodyPr/>
        <a:lstStyle/>
        <a:p>
          <a:endParaRPr lang="en-IE"/>
        </a:p>
      </dgm:t>
    </dgm:pt>
    <dgm:pt modelId="{E0C7EF30-35ED-48AA-948F-49C43DDCB440}" type="sibTrans" cxnId="{88A340B4-47BE-455A-8EA6-0C5A4316FCA3}">
      <dgm:prSet/>
      <dgm:spPr/>
      <dgm:t>
        <a:bodyPr/>
        <a:lstStyle/>
        <a:p>
          <a:endParaRPr lang="en-IE"/>
        </a:p>
      </dgm:t>
    </dgm:pt>
    <dgm:pt modelId="{D2DE4265-D544-4391-B7A2-696AB62AC94B}">
      <dgm:prSet phldrT="[Text]"/>
      <dgm:spPr/>
      <dgm:t>
        <a:bodyPr/>
        <a:lstStyle/>
        <a:p>
          <a:pPr algn="l"/>
          <a:r>
            <a:rPr lang="pl-PL" dirty="0">
              <a:latin typeface="Calibri"/>
              <a:ea typeface="Microsoft YaHei"/>
            </a:rPr>
            <a:t>Pogarszają się wyniki uczniów, szczególnie wśród grup de-faworyzowanych i na wsi.</a:t>
          </a:r>
          <a:endParaRPr lang="en-IE" dirty="0"/>
        </a:p>
      </dgm:t>
    </dgm:pt>
    <dgm:pt modelId="{DF763B22-69DE-4890-8325-7C5132D7AEFF}" type="parTrans" cxnId="{9A84F65F-F10F-4058-83F0-B9C32E42535C}">
      <dgm:prSet/>
      <dgm:spPr/>
      <dgm:t>
        <a:bodyPr/>
        <a:lstStyle/>
        <a:p>
          <a:endParaRPr lang="en-IE"/>
        </a:p>
      </dgm:t>
    </dgm:pt>
    <dgm:pt modelId="{CA721141-F9C4-4DB5-ABC6-1146ABBDCA46}" type="sibTrans" cxnId="{9A84F65F-F10F-4058-83F0-B9C32E42535C}">
      <dgm:prSet/>
      <dgm:spPr/>
      <dgm:t>
        <a:bodyPr/>
        <a:lstStyle/>
        <a:p>
          <a:endParaRPr lang="en-IE"/>
        </a:p>
      </dgm:t>
    </dgm:pt>
    <dgm:pt modelId="{6C640E50-334F-47DB-9140-03B295F09FCA}">
      <dgm:prSet phldrT="[Text]"/>
      <dgm:spPr/>
      <dgm:t>
        <a:bodyPr/>
        <a:lstStyle/>
        <a:p>
          <a:pPr algn="l"/>
          <a:endParaRPr lang="en-IE" dirty="0"/>
        </a:p>
      </dgm:t>
    </dgm:pt>
    <dgm:pt modelId="{737D08DC-3EF3-4DC9-B0EB-EC65E578EFBB}" type="parTrans" cxnId="{44FCE9EE-E4C9-4F52-A4F6-2608470D6EAD}">
      <dgm:prSet/>
      <dgm:spPr/>
      <dgm:t>
        <a:bodyPr/>
        <a:lstStyle/>
        <a:p>
          <a:endParaRPr lang="en-IE"/>
        </a:p>
      </dgm:t>
    </dgm:pt>
    <dgm:pt modelId="{6D2B760D-E464-4044-9D5E-5960567CDDDD}" type="sibTrans" cxnId="{44FCE9EE-E4C9-4F52-A4F6-2608470D6EAD}">
      <dgm:prSet/>
      <dgm:spPr/>
      <dgm:t>
        <a:bodyPr/>
        <a:lstStyle/>
        <a:p>
          <a:endParaRPr lang="en-IE"/>
        </a:p>
      </dgm:t>
    </dgm:pt>
    <dgm:pt modelId="{027E8273-788B-42D2-83FF-E2B8A935733B}">
      <dgm:prSet phldrT="[Text]"/>
      <dgm:spPr/>
      <dgm:t>
        <a:bodyPr/>
        <a:lstStyle/>
        <a:p>
          <a:pPr algn="l"/>
          <a:r>
            <a:rPr lang="pl-PL" dirty="0">
              <a:latin typeface="Calibri"/>
              <a:ea typeface="Microsoft YaHei"/>
            </a:rPr>
            <a:t> Kluczowe problemy:</a:t>
          </a:r>
          <a:endParaRPr lang="en-IE" dirty="0"/>
        </a:p>
      </dgm:t>
    </dgm:pt>
    <dgm:pt modelId="{EC45FB3F-B3F9-45E6-BBB3-4F408E0DE166}" type="parTrans" cxnId="{EF9F71A9-B2D3-4D95-AF53-751655342367}">
      <dgm:prSet/>
      <dgm:spPr/>
      <dgm:t>
        <a:bodyPr/>
        <a:lstStyle/>
        <a:p>
          <a:endParaRPr lang="en-IE"/>
        </a:p>
      </dgm:t>
    </dgm:pt>
    <dgm:pt modelId="{EE2E38CA-0B40-4AD4-B4DD-AC4A803BE61B}" type="sibTrans" cxnId="{EF9F71A9-B2D3-4D95-AF53-751655342367}">
      <dgm:prSet/>
      <dgm:spPr/>
      <dgm:t>
        <a:bodyPr/>
        <a:lstStyle/>
        <a:p>
          <a:endParaRPr lang="en-IE"/>
        </a:p>
      </dgm:t>
    </dgm:pt>
    <dgm:pt modelId="{2534BE0B-D285-478A-9936-7AB9B26BB2A3}">
      <dgm:prSet phldrT="[Text]"/>
      <dgm:spPr/>
      <dgm:t>
        <a:bodyPr/>
        <a:lstStyle/>
        <a:p>
          <a:pPr algn="l"/>
          <a:endParaRPr lang="en-IE" dirty="0"/>
        </a:p>
      </dgm:t>
    </dgm:pt>
    <dgm:pt modelId="{71ED2E3F-5434-4873-A610-411D91EC5173}" type="parTrans" cxnId="{CFD3C8A0-E4BC-48C9-A35B-1047E81F31EF}">
      <dgm:prSet/>
      <dgm:spPr/>
      <dgm:t>
        <a:bodyPr/>
        <a:lstStyle/>
        <a:p>
          <a:endParaRPr lang="en-IE"/>
        </a:p>
      </dgm:t>
    </dgm:pt>
    <dgm:pt modelId="{727B439F-CE6B-49B7-A07F-2BD4A576FA81}" type="sibTrans" cxnId="{CFD3C8A0-E4BC-48C9-A35B-1047E81F31EF}">
      <dgm:prSet/>
      <dgm:spPr/>
      <dgm:t>
        <a:bodyPr/>
        <a:lstStyle/>
        <a:p>
          <a:endParaRPr lang="en-IE"/>
        </a:p>
      </dgm:t>
    </dgm:pt>
    <dgm:pt modelId="{4AE45D1B-E42F-44DF-890E-A5D8A0A7A466}">
      <dgm:prSet phldrT="[Text]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pl-PL" dirty="0">
              <a:latin typeface="Calibri"/>
              <a:ea typeface="Microsoft YaHei"/>
            </a:rPr>
            <a:t>Potrzebne:</a:t>
          </a:r>
          <a:endParaRPr lang="en-IE" dirty="0"/>
        </a:p>
      </dgm:t>
    </dgm:pt>
    <dgm:pt modelId="{33DF3363-5D15-4566-AFFD-3B54C9E347DE}" type="parTrans" cxnId="{4B4470AD-D292-42BF-8E75-54015CCC54FB}">
      <dgm:prSet/>
      <dgm:spPr/>
      <dgm:t>
        <a:bodyPr/>
        <a:lstStyle/>
        <a:p>
          <a:endParaRPr lang="en-IE"/>
        </a:p>
      </dgm:t>
    </dgm:pt>
    <dgm:pt modelId="{3ACEDCA6-57C2-451C-BF19-CD29F2B86827}" type="sibTrans" cxnId="{4B4470AD-D292-42BF-8E75-54015CCC54FB}">
      <dgm:prSet/>
      <dgm:spPr/>
      <dgm:t>
        <a:bodyPr/>
        <a:lstStyle/>
        <a:p>
          <a:endParaRPr lang="en-IE"/>
        </a:p>
      </dgm:t>
    </dgm:pt>
    <dgm:pt modelId="{3309EA18-CEC7-45A2-B4F9-76477BFE9833}">
      <dgm:prSet phldrT="[Text]"/>
      <dgm:spPr/>
      <dgm:t>
        <a:bodyPr/>
        <a:lstStyle/>
        <a:p>
          <a:pPr algn="l">
            <a:buFont typeface="Courier New" panose="02070309020205020404" pitchFamily="49" charset="0"/>
            <a:buChar char="o"/>
          </a:pPr>
          <a:endParaRPr lang="en-IE" dirty="0"/>
        </a:p>
      </dgm:t>
    </dgm:pt>
    <dgm:pt modelId="{5C3A9D01-03BE-4A6C-9FD8-18B2CF36BBA6}" type="parTrans" cxnId="{ACD2D017-AF11-4928-936A-48901901D3BC}">
      <dgm:prSet/>
      <dgm:spPr/>
      <dgm:t>
        <a:bodyPr/>
        <a:lstStyle/>
        <a:p>
          <a:endParaRPr lang="en-IE"/>
        </a:p>
      </dgm:t>
    </dgm:pt>
    <dgm:pt modelId="{00F47C7D-C93C-43EE-A4B4-B68B85E2E7D7}" type="sibTrans" cxnId="{ACD2D017-AF11-4928-936A-48901901D3BC}">
      <dgm:prSet/>
      <dgm:spPr/>
      <dgm:t>
        <a:bodyPr/>
        <a:lstStyle/>
        <a:p>
          <a:endParaRPr lang="en-IE"/>
        </a:p>
      </dgm:t>
    </dgm:pt>
    <dgm:pt modelId="{3686CF51-2E7B-446D-823F-64A357C8279E}">
      <dgm:prSet phldrT="[Text]"/>
      <dgm:spPr/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pl-PL" dirty="0">
              <a:latin typeface="Calibri"/>
              <a:ea typeface="Microsoft YaHei"/>
            </a:rPr>
            <a:t>wzmocnienie jakości edukacji, VET i programów przekwalifikowania.</a:t>
          </a:r>
          <a:br>
            <a:rPr lang="pl-PL" dirty="0"/>
          </a:br>
          <a:endParaRPr lang="en-IE" dirty="0"/>
        </a:p>
      </dgm:t>
    </dgm:pt>
    <dgm:pt modelId="{BC74F6CC-F6CA-4313-8E07-9AFD14A9C922}" type="parTrans" cxnId="{29035E6C-4EEB-4223-A2DD-41EE2825BA0A}">
      <dgm:prSet/>
      <dgm:spPr/>
      <dgm:t>
        <a:bodyPr/>
        <a:lstStyle/>
        <a:p>
          <a:endParaRPr lang="en-IE"/>
        </a:p>
      </dgm:t>
    </dgm:pt>
    <dgm:pt modelId="{2C96FA57-0D0B-407D-B533-951B27EB9B04}" type="sibTrans" cxnId="{29035E6C-4EEB-4223-A2DD-41EE2825BA0A}">
      <dgm:prSet/>
      <dgm:spPr/>
      <dgm:t>
        <a:bodyPr/>
        <a:lstStyle/>
        <a:p>
          <a:endParaRPr lang="en-IE"/>
        </a:p>
      </dgm:t>
    </dgm:pt>
    <dgm:pt modelId="{97F6CA01-D193-438E-AE9A-BDB51651E2EC}" type="pres">
      <dgm:prSet presAssocID="{C3F62C7F-ADE0-4D34-A8D8-BAD6A95B1E52}" presName="Name0" presStyleCnt="0">
        <dgm:presLayoutVars>
          <dgm:dir/>
          <dgm:animLvl val="lvl"/>
          <dgm:resizeHandles val="exact"/>
        </dgm:presLayoutVars>
      </dgm:prSet>
      <dgm:spPr/>
    </dgm:pt>
    <dgm:pt modelId="{D527389C-573B-4131-A084-F17A7A6EEEE3}" type="pres">
      <dgm:prSet presAssocID="{9AE257C7-3684-430A-8E71-9D9D6172FC39}" presName="composite" presStyleCnt="0"/>
      <dgm:spPr/>
    </dgm:pt>
    <dgm:pt modelId="{5D0E8F36-EACE-4331-BEB2-F49383763D76}" type="pres">
      <dgm:prSet presAssocID="{9AE257C7-3684-430A-8E71-9D9D6172FC39}" presName="parTx" presStyleLbl="alignNode1" presStyleIdx="0" presStyleCnt="3" custLinFactNeighborX="-103" custLinFactNeighborY="2146">
        <dgm:presLayoutVars>
          <dgm:chMax val="0"/>
          <dgm:chPref val="0"/>
          <dgm:bulletEnabled val="1"/>
        </dgm:presLayoutVars>
      </dgm:prSet>
      <dgm:spPr/>
    </dgm:pt>
    <dgm:pt modelId="{312D9369-DD2D-4785-9DF7-94DC1E4A3DFC}" type="pres">
      <dgm:prSet presAssocID="{9AE257C7-3684-430A-8E71-9D9D6172FC39}" presName="desTx" presStyleLbl="alignAccFollowNode1" presStyleIdx="0" presStyleCnt="3">
        <dgm:presLayoutVars>
          <dgm:bulletEnabled val="1"/>
        </dgm:presLayoutVars>
      </dgm:prSet>
      <dgm:spPr/>
    </dgm:pt>
    <dgm:pt modelId="{C3E8025C-ABD9-4B4D-9A97-617EA81CDC59}" type="pres">
      <dgm:prSet presAssocID="{70FCAB29-72ED-48C4-9918-B0E0946767E3}" presName="space" presStyleCnt="0"/>
      <dgm:spPr/>
    </dgm:pt>
    <dgm:pt modelId="{9FF0FD0D-765F-49E0-A285-6E1746AB4E02}" type="pres">
      <dgm:prSet presAssocID="{D93795F9-49F3-4C92-B243-61E77DCC141E}" presName="composite" presStyleCnt="0"/>
      <dgm:spPr/>
    </dgm:pt>
    <dgm:pt modelId="{35E80DC9-3B05-46EE-81D8-3FBA50F0128B}" type="pres">
      <dgm:prSet presAssocID="{D93795F9-49F3-4C92-B243-61E77DCC141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59CAA69-17D3-4AC8-A545-B1E034591645}" type="pres">
      <dgm:prSet presAssocID="{D93795F9-49F3-4C92-B243-61E77DCC141E}" presName="desTx" presStyleLbl="alignAccFollowNode1" presStyleIdx="1" presStyleCnt="3" custLinFactNeighborX="-27" custLinFactNeighborY="646">
        <dgm:presLayoutVars>
          <dgm:bulletEnabled val="1"/>
        </dgm:presLayoutVars>
      </dgm:prSet>
      <dgm:spPr/>
    </dgm:pt>
    <dgm:pt modelId="{B0F1FBF4-2AB4-44DF-BF88-DF0609FA5A57}" type="pres">
      <dgm:prSet presAssocID="{7B0A752B-D322-435C-B09B-7B2C672690B7}" presName="space" presStyleCnt="0"/>
      <dgm:spPr/>
    </dgm:pt>
    <dgm:pt modelId="{043B5575-2673-4E41-8AD2-007BF38CB6B9}" type="pres">
      <dgm:prSet presAssocID="{EF802D57-467C-4AB3-B907-AB0E257733C4}" presName="composite" presStyleCnt="0"/>
      <dgm:spPr/>
    </dgm:pt>
    <dgm:pt modelId="{7C90EA3E-A8DF-4D35-89C8-5D3858BF0E40}" type="pres">
      <dgm:prSet presAssocID="{EF802D57-467C-4AB3-B907-AB0E257733C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B4383D12-98E0-4E5E-97F0-98F7422DC7F3}" type="pres">
      <dgm:prSet presAssocID="{EF802D57-467C-4AB3-B907-AB0E257733C4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65C20D00-680D-4B3A-9374-A21508945A3C}" type="presOf" srcId="{62CCF8D7-03CE-49FB-87E6-E36C9A6CF1FF}" destId="{A59CAA69-17D3-4AC8-A545-B1E034591645}" srcOrd="0" destOrd="3" presId="urn:microsoft.com/office/officeart/2005/8/layout/hList1"/>
    <dgm:cxn modelId="{A965CC00-97D9-4A60-921C-AC5DBA67C4B3}" type="presOf" srcId="{246F669F-A2F7-4F02-B8FA-EF5F2DF52CB1}" destId="{A59CAA69-17D3-4AC8-A545-B1E034591645}" srcOrd="0" destOrd="7" presId="urn:microsoft.com/office/officeart/2005/8/layout/hList1"/>
    <dgm:cxn modelId="{20C32705-EEC1-4B4A-BCE6-DD5ACD27D984}" srcId="{C3F62C7F-ADE0-4D34-A8D8-BAD6A95B1E52}" destId="{D93795F9-49F3-4C92-B243-61E77DCC141E}" srcOrd="1" destOrd="0" parTransId="{04A830BC-A8AD-440A-929A-FD2FEEDC5A23}" sibTransId="{7B0A752B-D322-435C-B09B-7B2C672690B7}"/>
    <dgm:cxn modelId="{8B988C05-A69A-4A0B-9338-A45EBFE506A3}" srcId="{9AE257C7-3684-430A-8E71-9D9D6172FC39}" destId="{2F1895C6-08A8-48A3-8F71-663BC95FDBB3}" srcOrd="0" destOrd="0" parTransId="{A1FB46EB-0922-43E7-BF73-6957560174A4}" sibTransId="{AF0A6CBC-A6A0-45FC-ABE4-2C791EF6E570}"/>
    <dgm:cxn modelId="{B9965A0B-6DE4-41FF-B3A7-DB49A46E8C19}" type="presOf" srcId="{6C640E50-334F-47DB-9140-03B295F09FCA}" destId="{312D9369-DD2D-4785-9DF7-94DC1E4A3DFC}" srcOrd="0" destOrd="1" presId="urn:microsoft.com/office/officeart/2005/8/layout/hList1"/>
    <dgm:cxn modelId="{42F69E0C-34CB-4C03-8CB6-88C5D149E501}" type="presOf" srcId="{2534BE0B-D285-478A-9936-7AB9B26BB2A3}" destId="{312D9369-DD2D-4785-9DF7-94DC1E4A3DFC}" srcOrd="0" destOrd="3" presId="urn:microsoft.com/office/officeart/2005/8/layout/hList1"/>
    <dgm:cxn modelId="{A014CD14-C56A-496F-A983-FEF80CF56E9E}" type="presOf" srcId="{9AAEF5A0-F45C-49FC-934F-854D72E2BE5A}" destId="{B4383D12-98E0-4E5E-97F0-98F7422DC7F3}" srcOrd="0" destOrd="4" presId="urn:microsoft.com/office/officeart/2005/8/layout/hList1"/>
    <dgm:cxn modelId="{ACD2D017-AF11-4928-936A-48901901D3BC}" srcId="{027E8273-788B-42D2-83FF-E2B8A935733B}" destId="{3309EA18-CEC7-45A2-B4F9-76477BFE9833}" srcOrd="2" destOrd="0" parTransId="{5C3A9D01-03BE-4A6C-9FD8-18B2CF36BBA6}" sibTransId="{00F47C7D-C93C-43EE-A4B4-B68B85E2E7D7}"/>
    <dgm:cxn modelId="{546BFD17-8CA8-4FB0-94A1-FAD57B79CBA9}" type="presOf" srcId="{548DDF07-C437-49A8-82B0-FDCE068EAE7E}" destId="{B4383D12-98E0-4E5E-97F0-98F7422DC7F3}" srcOrd="0" destOrd="1" presId="urn:microsoft.com/office/officeart/2005/8/layout/hList1"/>
    <dgm:cxn modelId="{C84BB523-B5AC-4FE0-A623-E1DF0C65701D}" srcId="{EF802D57-467C-4AB3-B907-AB0E257733C4}" destId="{5F3F1F40-1602-4D8C-AEAC-4D90A50DA2E5}" srcOrd="2" destOrd="0" parTransId="{788D7A9B-7951-4B85-AF13-89C5070C206F}" sibTransId="{054CE7B5-9A84-4E7E-A05F-6E15A804B088}"/>
    <dgm:cxn modelId="{8B06A62C-DD65-4924-ADBF-484019520B3F}" type="presOf" srcId="{B7C7648D-EC5E-4AC2-B483-F9AEBC55CDEB}" destId="{A59CAA69-17D3-4AC8-A545-B1E034591645}" srcOrd="0" destOrd="0" presId="urn:microsoft.com/office/officeart/2005/8/layout/hList1"/>
    <dgm:cxn modelId="{304DEA2E-B443-4D0E-9ACF-F0E909F74E89}" srcId="{EF802D57-467C-4AB3-B907-AB0E257733C4}" destId="{14EF9CB7-EB44-4063-B10E-A6DCE5459C13}" srcOrd="0" destOrd="0" parTransId="{EB7CD229-7BCD-4E49-8436-055265123368}" sibTransId="{2288927F-D9DD-4881-9345-2F6200720797}"/>
    <dgm:cxn modelId="{3F84542F-50B3-4904-88F9-3C04E51383F5}" type="presOf" srcId="{3309EA18-CEC7-45A2-B4F9-76477BFE9833}" destId="{312D9369-DD2D-4785-9DF7-94DC1E4A3DFC}" srcOrd="0" destOrd="7" presId="urn:microsoft.com/office/officeart/2005/8/layout/hList1"/>
    <dgm:cxn modelId="{08420633-D702-49B0-B9A7-403B29FF2B00}" type="presOf" srcId="{5EC41AF4-1C9B-453E-A402-392D5CBC58D5}" destId="{312D9369-DD2D-4785-9DF7-94DC1E4A3DFC}" srcOrd="0" destOrd="6" presId="urn:microsoft.com/office/officeart/2005/8/layout/hList1"/>
    <dgm:cxn modelId="{6326D435-CCF1-4A44-9161-BD80E76344D5}" type="presOf" srcId="{14EF9CB7-EB44-4063-B10E-A6DCE5459C13}" destId="{B4383D12-98E0-4E5E-97F0-98F7422DC7F3}" srcOrd="0" destOrd="0" presId="urn:microsoft.com/office/officeart/2005/8/layout/hList1"/>
    <dgm:cxn modelId="{D7F69938-2BDC-47EC-B2FE-8CD6B0182D23}" type="presOf" srcId="{290E4244-9DBB-429D-95BC-0F6A6D1E71A8}" destId="{A59CAA69-17D3-4AC8-A545-B1E034591645}" srcOrd="0" destOrd="5" presId="urn:microsoft.com/office/officeart/2005/8/layout/hList1"/>
    <dgm:cxn modelId="{9063775C-FDD5-445F-B0F0-4A52E464D723}" srcId="{14EF9CB7-EB44-4063-B10E-A6DCE5459C13}" destId="{80C59445-5404-4831-896C-FF9AA0FE78AB}" srcOrd="2" destOrd="0" parTransId="{BCC300D1-C09F-4590-9F58-A674422F8A5A}" sibTransId="{1FF5024D-66D0-4F39-B848-10B20AE4E5A4}"/>
    <dgm:cxn modelId="{25B58C5C-84FC-4CF2-AFD0-874E86A1E690}" srcId="{14EF9CB7-EB44-4063-B10E-A6DCE5459C13}" destId="{9BD05E05-AA03-4218-9AD2-4AC3FD422A1C}" srcOrd="1" destOrd="0" parTransId="{DA78C2A6-B40F-4823-8D72-14AA5B213A5D}" sibTransId="{3C7A4E6D-E075-4EE0-B243-7EE76442B548}"/>
    <dgm:cxn modelId="{9A84F65F-F10F-4058-83F0-B9C32E42535C}" srcId="{9AE257C7-3684-430A-8E71-9D9D6172FC39}" destId="{D2DE4265-D544-4391-B7A2-696AB62AC94B}" srcOrd="2" destOrd="0" parTransId="{DF763B22-69DE-4890-8325-7C5132D7AEFF}" sibTransId="{CA721141-F9C4-4DB5-ABC6-1146ABBDCA46}"/>
    <dgm:cxn modelId="{0F5EC143-9895-4985-A77B-565C03A36665}" type="presOf" srcId="{9BD05E05-AA03-4218-9AD2-4AC3FD422A1C}" destId="{B4383D12-98E0-4E5E-97F0-98F7422DC7F3}" srcOrd="0" destOrd="2" presId="urn:microsoft.com/office/officeart/2005/8/layout/hList1"/>
    <dgm:cxn modelId="{A0913B49-BE72-4361-BEDD-8F2B340A0431}" type="presOf" srcId="{D2DE4265-D544-4391-B7A2-696AB62AC94B}" destId="{312D9369-DD2D-4785-9DF7-94DC1E4A3DFC}" srcOrd="0" destOrd="2" presId="urn:microsoft.com/office/officeart/2005/8/layout/hList1"/>
    <dgm:cxn modelId="{3FB33F49-3D75-42B7-A03C-2F3B8C677CF2}" type="presOf" srcId="{9AE257C7-3684-430A-8E71-9D9D6172FC39}" destId="{5D0E8F36-EACE-4331-BEB2-F49383763D76}" srcOrd="0" destOrd="0" presId="urn:microsoft.com/office/officeart/2005/8/layout/hList1"/>
    <dgm:cxn modelId="{E8D8316C-741C-4CAF-BE1D-0CA18EF3737A}" type="presOf" srcId="{EF802D57-467C-4AB3-B907-AB0E257733C4}" destId="{7C90EA3E-A8DF-4D35-89C8-5D3858BF0E40}" srcOrd="0" destOrd="0" presId="urn:microsoft.com/office/officeart/2005/8/layout/hList1"/>
    <dgm:cxn modelId="{29035E6C-4EEB-4223-A2DD-41EE2825BA0A}" srcId="{4AE45D1B-E42F-44DF-890E-A5D8A0A7A466}" destId="{3686CF51-2E7B-446D-823F-64A357C8279E}" srcOrd="0" destOrd="0" parTransId="{BC74F6CC-F6CA-4313-8E07-9AFD14A9C922}" sibTransId="{2C96FA57-0D0B-407D-B533-951B27EB9B04}"/>
    <dgm:cxn modelId="{98139E6E-AE85-485B-9D51-132AFD005094}" type="presOf" srcId="{9AC4555A-0511-4106-AF96-98AB5C9A23A8}" destId="{A59CAA69-17D3-4AC8-A545-B1E034591645}" srcOrd="0" destOrd="6" presId="urn:microsoft.com/office/officeart/2005/8/layout/hList1"/>
    <dgm:cxn modelId="{B09F6470-EE5A-40AE-8034-474D610BA22E}" type="presOf" srcId="{FDA7BE9D-9523-4979-958C-2D93CB9D8124}" destId="{B4383D12-98E0-4E5E-97F0-98F7422DC7F3}" srcOrd="0" destOrd="7" presId="urn:microsoft.com/office/officeart/2005/8/layout/hList1"/>
    <dgm:cxn modelId="{9BACFA74-7634-436C-8460-4297971B984D}" type="presOf" srcId="{D4AEC23E-1C08-448F-A875-2E677B187E46}" destId="{A59CAA69-17D3-4AC8-A545-B1E034591645}" srcOrd="0" destOrd="4" presId="urn:microsoft.com/office/officeart/2005/8/layout/hList1"/>
    <dgm:cxn modelId="{042A2176-6981-4D28-A977-EF82FC389CA1}" srcId="{C3F62C7F-ADE0-4D34-A8D8-BAD6A95B1E52}" destId="{EF802D57-467C-4AB3-B907-AB0E257733C4}" srcOrd="2" destOrd="0" parTransId="{3A849400-274F-47DB-8DE6-BC634ACC9962}" sibTransId="{6824366E-74BD-4B33-93BD-4533EA565889}"/>
    <dgm:cxn modelId="{FBFF3E7B-29F8-46DF-B39E-5FC75BAD06F5}" srcId="{D93795F9-49F3-4C92-B243-61E77DCC141E}" destId="{B7C7648D-EC5E-4AC2-B483-F9AEBC55CDEB}" srcOrd="0" destOrd="0" parTransId="{988DA14C-3893-460D-9D11-123FF2919FDC}" sibTransId="{48CA8A51-E678-45ED-AF63-83D3DF2FB63E}"/>
    <dgm:cxn modelId="{83FCF87D-AE58-40A7-A583-915D3ABCAE2A}" srcId="{5F3F1F40-1602-4D8C-AEAC-4D90A50DA2E5}" destId="{94DD27FC-D61C-49A3-8ED9-8EECB1301EF0}" srcOrd="0" destOrd="0" parTransId="{8059191B-2F98-4E24-9888-1843A685ABA8}" sibTransId="{770D8EAD-E979-4908-B480-78773255AB4B}"/>
    <dgm:cxn modelId="{385A988F-341D-4A01-84EF-346F3725E7A6}" type="presOf" srcId="{A6F85350-B4BB-4063-8C88-3454EC96CCBB}" destId="{A59CAA69-17D3-4AC8-A545-B1E034591645}" srcOrd="0" destOrd="1" presId="urn:microsoft.com/office/officeart/2005/8/layout/hList1"/>
    <dgm:cxn modelId="{BFC0E195-A050-4BCF-8993-47AC39B58355}" type="presOf" srcId="{94DD27FC-D61C-49A3-8ED9-8EECB1301EF0}" destId="{B4383D12-98E0-4E5E-97F0-98F7422DC7F3}" srcOrd="0" destOrd="6" presId="urn:microsoft.com/office/officeart/2005/8/layout/hList1"/>
    <dgm:cxn modelId="{44180B98-C3C0-49C1-907A-9E0D2CEF8409}" srcId="{C3F62C7F-ADE0-4D34-A8D8-BAD6A95B1E52}" destId="{9AE257C7-3684-430A-8E71-9D9D6172FC39}" srcOrd="0" destOrd="0" parTransId="{B2FBC7CA-9158-4B5B-AE0E-941B8BFB2F15}" sibTransId="{70FCAB29-72ED-48C4-9918-B0E0946767E3}"/>
    <dgm:cxn modelId="{7D530A9B-D016-4731-BFC0-60BB0D076975}" srcId="{EF802D57-467C-4AB3-B907-AB0E257733C4}" destId="{9AAEF5A0-F45C-49FC-934F-854D72E2BE5A}" srcOrd="1" destOrd="0" parTransId="{2EF300FA-2EF7-4E70-85E9-928C5D104917}" sibTransId="{997F8CD6-9A19-4984-B534-1C74277AA75E}"/>
    <dgm:cxn modelId="{4177459F-2650-4135-B45D-B6374B84D202}" srcId="{B7C7648D-EC5E-4AC2-B483-F9AEBC55CDEB}" destId="{A6F85350-B4BB-4063-8C88-3454EC96CCBB}" srcOrd="0" destOrd="0" parTransId="{9B94F8D2-896A-440F-9FB7-14768A8CF634}" sibTransId="{CA8CBE21-0042-4C50-BBA9-2C1A0DBEF83A}"/>
    <dgm:cxn modelId="{CFD3C8A0-E4BC-48C9-A35B-1047E81F31EF}" srcId="{9AE257C7-3684-430A-8E71-9D9D6172FC39}" destId="{2534BE0B-D285-478A-9936-7AB9B26BB2A3}" srcOrd="3" destOrd="0" parTransId="{71ED2E3F-5434-4873-A610-411D91EC5173}" sibTransId="{727B439F-CE6B-49B7-A07F-2BD4A576FA81}"/>
    <dgm:cxn modelId="{1D3882A1-C1F4-47D2-966E-C2FC1229DB87}" type="presOf" srcId="{F6133563-C813-4E5E-B17B-9EFAFF9B48D2}" destId="{A59CAA69-17D3-4AC8-A545-B1E034591645}" srcOrd="0" destOrd="2" presId="urn:microsoft.com/office/officeart/2005/8/layout/hList1"/>
    <dgm:cxn modelId="{3727FCA2-0AB1-46FE-82FC-6C9F86F82DAD}" type="presOf" srcId="{C3F62C7F-ADE0-4D34-A8D8-BAD6A95B1E52}" destId="{97F6CA01-D193-438E-AE9A-BDB51651E2EC}" srcOrd="0" destOrd="0" presId="urn:microsoft.com/office/officeart/2005/8/layout/hList1"/>
    <dgm:cxn modelId="{4BBF4BA6-EDBA-4123-9AF6-5B376CB0D2F4}" type="presOf" srcId="{5C006EFE-81D6-4906-99C9-A766284D86D1}" destId="{B4383D12-98E0-4E5E-97F0-98F7422DC7F3}" srcOrd="0" destOrd="9" presId="urn:microsoft.com/office/officeart/2005/8/layout/hList1"/>
    <dgm:cxn modelId="{0D4D0EA9-A2FD-45D1-9D97-E059149EE1B1}" srcId="{EF802D57-467C-4AB3-B907-AB0E257733C4}" destId="{5C006EFE-81D6-4906-99C9-A766284D86D1}" srcOrd="4" destOrd="0" parTransId="{B4F5FF6B-7BED-4C69-AEB0-37E5EB77561A}" sibTransId="{D8E6E2D4-D8A3-4579-B82D-113044816ADB}"/>
    <dgm:cxn modelId="{EF9F71A9-B2D3-4D95-AF53-751655342367}" srcId="{9AE257C7-3684-430A-8E71-9D9D6172FC39}" destId="{027E8273-788B-42D2-83FF-E2B8A935733B}" srcOrd="4" destOrd="0" parTransId="{EC45FB3F-B3F9-45E6-BBB3-4F408E0DE166}" sibTransId="{EE2E38CA-0B40-4AD4-B4DD-AC4A803BE61B}"/>
    <dgm:cxn modelId="{7ACB66AB-F411-4C75-97E5-6BF429F5BCC6}" srcId="{D93795F9-49F3-4C92-B243-61E77DCC141E}" destId="{290E4244-9DBB-429D-95BC-0F6A6D1E71A8}" srcOrd="2" destOrd="0" parTransId="{F5FA1799-8674-465C-B6BC-60442C6C2D93}" sibTransId="{929A00E4-688C-4F55-BCCF-DCB86090CD1D}"/>
    <dgm:cxn modelId="{4B4470AD-D292-42BF-8E75-54015CCC54FB}" srcId="{9AE257C7-3684-430A-8E71-9D9D6172FC39}" destId="{4AE45D1B-E42F-44DF-890E-A5D8A0A7A466}" srcOrd="5" destOrd="0" parTransId="{33DF3363-5D15-4566-AFFD-3B54C9E347DE}" sibTransId="{3ACEDCA6-57C2-451C-BF19-CD29F2B86827}"/>
    <dgm:cxn modelId="{4C26E5AF-781F-49AC-8AC0-790E8A885ECD}" type="presOf" srcId="{4AE45D1B-E42F-44DF-890E-A5D8A0A7A466}" destId="{312D9369-DD2D-4785-9DF7-94DC1E4A3DFC}" srcOrd="0" destOrd="8" presId="urn:microsoft.com/office/officeart/2005/8/layout/hList1"/>
    <dgm:cxn modelId="{88A340B4-47BE-455A-8EA6-0C5A4316FCA3}" srcId="{027E8273-788B-42D2-83FF-E2B8A935733B}" destId="{5EC41AF4-1C9B-453E-A402-392D5CBC58D5}" srcOrd="1" destOrd="0" parTransId="{D3B17720-93D2-4392-9900-741404DEDADF}" sibTransId="{E0C7EF30-35ED-48AA-948F-49C43DDCB440}"/>
    <dgm:cxn modelId="{58E747BA-2A64-4CFE-BB34-FD5A000CFB63}" srcId="{D93795F9-49F3-4C92-B243-61E77DCC141E}" destId="{D4AEC23E-1C08-448F-A875-2E677B187E46}" srcOrd="1" destOrd="0" parTransId="{BF9A27B6-FDF4-4C93-A0E3-08D2BEB7367B}" sibTransId="{585057FD-C171-412C-85E0-D51961F4A126}"/>
    <dgm:cxn modelId="{FE6F57C4-7B22-490A-988E-85EF8EEB06F9}" type="presOf" srcId="{D93795F9-49F3-4C92-B243-61E77DCC141E}" destId="{35E80DC9-3B05-46EE-81D8-3FBA50F0128B}" srcOrd="0" destOrd="0" presId="urn:microsoft.com/office/officeart/2005/8/layout/hList1"/>
    <dgm:cxn modelId="{D97633C5-A392-4310-A3E9-2C2E6D7D8F2C}" srcId="{EF802D57-467C-4AB3-B907-AB0E257733C4}" destId="{CE9385FE-73B5-42DD-B864-06FBECDBB084}" srcOrd="3" destOrd="0" parTransId="{1C630273-8831-4947-B596-39F076DF6659}" sibTransId="{DA0B5F2A-550F-4A26-BFE2-A02FDDC96A1C}"/>
    <dgm:cxn modelId="{013267CB-36C3-4C78-B871-381A518D7ECD}" srcId="{5F3F1F40-1602-4D8C-AEAC-4D90A50DA2E5}" destId="{FDA7BE9D-9523-4979-958C-2D93CB9D8124}" srcOrd="1" destOrd="0" parTransId="{A790C6A4-B41E-4638-BC7C-2DF952856AAC}" sibTransId="{4410B9DE-9816-458E-A82D-3E48750B6EA1}"/>
    <dgm:cxn modelId="{99A510D9-FA2B-4B3F-8D24-62E70EF49DD4}" srcId="{D93795F9-49F3-4C92-B243-61E77DCC141E}" destId="{246F669F-A2F7-4F02-B8FA-EF5F2DF52CB1}" srcOrd="4" destOrd="0" parTransId="{69D2349D-B392-4F3C-AA52-D062E803CF71}" sibTransId="{2EB5A646-BF4A-44A6-9603-E1C8C80C4D3E}"/>
    <dgm:cxn modelId="{46D775DE-B1BC-40B5-B566-4377CC948781}" srcId="{14EF9CB7-EB44-4063-B10E-A6DCE5459C13}" destId="{548DDF07-C437-49A8-82B0-FDCE068EAE7E}" srcOrd="0" destOrd="0" parTransId="{364D22FE-6FE3-4692-BBF6-8BA7B740F51B}" sibTransId="{831BAE89-116D-46A6-BF3C-B90CA07E9FA4}"/>
    <dgm:cxn modelId="{042F25DF-325B-4A9C-9495-3A0F9ADEFFF8}" type="presOf" srcId="{5F3F1F40-1602-4D8C-AEAC-4D90A50DA2E5}" destId="{B4383D12-98E0-4E5E-97F0-98F7422DC7F3}" srcOrd="0" destOrd="5" presId="urn:microsoft.com/office/officeart/2005/8/layout/hList1"/>
    <dgm:cxn modelId="{723903E8-005A-4AC0-866F-BE1BFD5B904D}" type="presOf" srcId="{C60BDE93-7A95-4D14-A03C-01659B697153}" destId="{312D9369-DD2D-4785-9DF7-94DC1E4A3DFC}" srcOrd="0" destOrd="5" presId="urn:microsoft.com/office/officeart/2005/8/layout/hList1"/>
    <dgm:cxn modelId="{243105EA-BB1F-45DD-B9B8-F0A7F0481803}" type="presOf" srcId="{2F1895C6-08A8-48A3-8F71-663BC95FDBB3}" destId="{312D9369-DD2D-4785-9DF7-94DC1E4A3DFC}" srcOrd="0" destOrd="0" presId="urn:microsoft.com/office/officeart/2005/8/layout/hList1"/>
    <dgm:cxn modelId="{F56D8DEB-3354-42E1-AF7E-A7EFF3C43562}" srcId="{027E8273-788B-42D2-83FF-E2B8A935733B}" destId="{C60BDE93-7A95-4D14-A03C-01659B697153}" srcOrd="0" destOrd="0" parTransId="{003E933C-3325-48BC-9228-BB8FB38CE50D}" sibTransId="{5ABFEF4B-8295-49D4-BA06-D77CF5D687C1}"/>
    <dgm:cxn modelId="{ED9715ED-B206-416A-BEE6-FA8181F94E3D}" type="presOf" srcId="{3686CF51-2E7B-446D-823F-64A357C8279E}" destId="{312D9369-DD2D-4785-9DF7-94DC1E4A3DFC}" srcOrd="0" destOrd="9" presId="urn:microsoft.com/office/officeart/2005/8/layout/hList1"/>
    <dgm:cxn modelId="{28BDE8EE-CD77-4F11-8B56-558ADAA7CE56}" type="presOf" srcId="{80C59445-5404-4831-896C-FF9AA0FE78AB}" destId="{B4383D12-98E0-4E5E-97F0-98F7422DC7F3}" srcOrd="0" destOrd="3" presId="urn:microsoft.com/office/officeart/2005/8/layout/hList1"/>
    <dgm:cxn modelId="{44FCE9EE-E4C9-4F52-A4F6-2608470D6EAD}" srcId="{9AE257C7-3684-430A-8E71-9D9D6172FC39}" destId="{6C640E50-334F-47DB-9140-03B295F09FCA}" srcOrd="1" destOrd="0" parTransId="{737D08DC-3EF3-4DC9-B0EB-EC65E578EFBB}" sibTransId="{6D2B760D-E464-4044-9D5E-5960567CDDDD}"/>
    <dgm:cxn modelId="{585A8AF6-E9E8-43B7-87D5-CE5A2FF36939}" srcId="{B7C7648D-EC5E-4AC2-B483-F9AEBC55CDEB}" destId="{F6133563-C813-4E5E-B17B-9EFAFF9B48D2}" srcOrd="1" destOrd="0" parTransId="{794E52E0-AEC4-4D86-8080-41CCC71C0407}" sibTransId="{CA2FA132-C0AD-44B3-8ACD-70D388FF232D}"/>
    <dgm:cxn modelId="{8062BBF6-7488-492A-800A-3C82F4738079}" type="presOf" srcId="{027E8273-788B-42D2-83FF-E2B8A935733B}" destId="{312D9369-DD2D-4785-9DF7-94DC1E4A3DFC}" srcOrd="0" destOrd="4" presId="urn:microsoft.com/office/officeart/2005/8/layout/hList1"/>
    <dgm:cxn modelId="{12A175F9-6296-4F15-83EE-B305A114D253}" srcId="{D93795F9-49F3-4C92-B243-61E77DCC141E}" destId="{9AC4555A-0511-4106-AF96-98AB5C9A23A8}" srcOrd="3" destOrd="0" parTransId="{3284B139-36AC-461D-AD3A-FBC951A2320D}" sibTransId="{94D936BD-AE45-4D5A-9D8B-24BCBE15B81C}"/>
    <dgm:cxn modelId="{A3F1ACF9-633F-4700-B774-3BC25A2D4FC4}" type="presOf" srcId="{CE9385FE-73B5-42DD-B864-06FBECDBB084}" destId="{B4383D12-98E0-4E5E-97F0-98F7422DC7F3}" srcOrd="0" destOrd="8" presId="urn:microsoft.com/office/officeart/2005/8/layout/hList1"/>
    <dgm:cxn modelId="{C53928FE-FC58-4A02-B0C5-8F8BFA57EEBC}" srcId="{B7C7648D-EC5E-4AC2-B483-F9AEBC55CDEB}" destId="{62CCF8D7-03CE-49FB-87E6-E36C9A6CF1FF}" srcOrd="2" destOrd="0" parTransId="{358175CB-59A9-404E-9618-B7220523F78F}" sibTransId="{3642BD5C-D07B-4B2A-97F5-8F7510A905F8}"/>
    <dgm:cxn modelId="{5CF7E81F-7E02-4F3D-A005-B5EE45AAB580}" type="presParOf" srcId="{97F6CA01-D193-438E-AE9A-BDB51651E2EC}" destId="{D527389C-573B-4131-A084-F17A7A6EEEE3}" srcOrd="0" destOrd="0" presId="urn:microsoft.com/office/officeart/2005/8/layout/hList1"/>
    <dgm:cxn modelId="{4E544EE4-04D8-4DDD-A05A-FDF8477AF719}" type="presParOf" srcId="{D527389C-573B-4131-A084-F17A7A6EEEE3}" destId="{5D0E8F36-EACE-4331-BEB2-F49383763D76}" srcOrd="0" destOrd="0" presId="urn:microsoft.com/office/officeart/2005/8/layout/hList1"/>
    <dgm:cxn modelId="{C002A5A2-5B57-4BDF-BC09-A446B32F8BFD}" type="presParOf" srcId="{D527389C-573B-4131-A084-F17A7A6EEEE3}" destId="{312D9369-DD2D-4785-9DF7-94DC1E4A3DFC}" srcOrd="1" destOrd="0" presId="urn:microsoft.com/office/officeart/2005/8/layout/hList1"/>
    <dgm:cxn modelId="{3BB74701-E840-43BE-8694-4D31D03AECC2}" type="presParOf" srcId="{97F6CA01-D193-438E-AE9A-BDB51651E2EC}" destId="{C3E8025C-ABD9-4B4D-9A97-617EA81CDC59}" srcOrd="1" destOrd="0" presId="urn:microsoft.com/office/officeart/2005/8/layout/hList1"/>
    <dgm:cxn modelId="{2BF4B4B2-0390-4AE4-B235-2DD8B88A9D7B}" type="presParOf" srcId="{97F6CA01-D193-438E-AE9A-BDB51651E2EC}" destId="{9FF0FD0D-765F-49E0-A285-6E1746AB4E02}" srcOrd="2" destOrd="0" presId="urn:microsoft.com/office/officeart/2005/8/layout/hList1"/>
    <dgm:cxn modelId="{DD6BEBB7-893B-4E70-B11F-F466A6383A9A}" type="presParOf" srcId="{9FF0FD0D-765F-49E0-A285-6E1746AB4E02}" destId="{35E80DC9-3B05-46EE-81D8-3FBA50F0128B}" srcOrd="0" destOrd="0" presId="urn:microsoft.com/office/officeart/2005/8/layout/hList1"/>
    <dgm:cxn modelId="{0A2CF520-88CF-4097-BBBD-D0E9219078BF}" type="presParOf" srcId="{9FF0FD0D-765F-49E0-A285-6E1746AB4E02}" destId="{A59CAA69-17D3-4AC8-A545-B1E034591645}" srcOrd="1" destOrd="0" presId="urn:microsoft.com/office/officeart/2005/8/layout/hList1"/>
    <dgm:cxn modelId="{96AB3E09-FA66-4876-828E-F27317786414}" type="presParOf" srcId="{97F6CA01-D193-438E-AE9A-BDB51651E2EC}" destId="{B0F1FBF4-2AB4-44DF-BF88-DF0609FA5A57}" srcOrd="3" destOrd="0" presId="urn:microsoft.com/office/officeart/2005/8/layout/hList1"/>
    <dgm:cxn modelId="{3224B19C-89F1-4CD2-BB61-78A345642C0D}" type="presParOf" srcId="{97F6CA01-D193-438E-AE9A-BDB51651E2EC}" destId="{043B5575-2673-4E41-8AD2-007BF38CB6B9}" srcOrd="4" destOrd="0" presId="urn:microsoft.com/office/officeart/2005/8/layout/hList1"/>
    <dgm:cxn modelId="{E85CCCFC-2F9C-4C0C-A736-F93AB7BD938A}" type="presParOf" srcId="{043B5575-2673-4E41-8AD2-007BF38CB6B9}" destId="{7C90EA3E-A8DF-4D35-89C8-5D3858BF0E40}" srcOrd="0" destOrd="0" presId="urn:microsoft.com/office/officeart/2005/8/layout/hList1"/>
    <dgm:cxn modelId="{75FE7705-DFEA-41B1-899E-61AEBC694190}" type="presParOf" srcId="{043B5575-2673-4E41-8AD2-007BF38CB6B9}" destId="{B4383D12-98E0-4E5E-97F0-98F7422DC7F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83E97E-DF0D-4668-B597-F87DECD6E737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IE"/>
        </a:p>
      </dgm:t>
    </dgm:pt>
    <dgm:pt modelId="{92B9A4E1-02C9-48A6-B805-756169ACDDDD}">
      <dgm:prSet/>
      <dgm:spPr/>
      <dgm:t>
        <a:bodyPr/>
        <a:lstStyle/>
        <a:p>
          <a:r>
            <a:rPr lang="pl-PL"/>
            <a:t>Wspieranie </a:t>
          </a:r>
          <a:r>
            <a:rPr lang="pl-PL" b="1"/>
            <a:t>wysokiej jakości edukacji włączającej</a:t>
          </a:r>
          <a:r>
            <a:rPr lang="pl-PL"/>
            <a:t> oraz rozwiązanie problemu niedoborów pracowników i umiejętności.</a:t>
          </a:r>
          <a:endParaRPr lang="en-IE"/>
        </a:p>
      </dgm:t>
    </dgm:pt>
    <dgm:pt modelId="{BE92DCBF-5490-44B2-9F65-6AF8AAE31019}" type="parTrans" cxnId="{972B4445-C85E-4571-9B6B-74D8E75409BB}">
      <dgm:prSet/>
      <dgm:spPr/>
      <dgm:t>
        <a:bodyPr/>
        <a:lstStyle/>
        <a:p>
          <a:endParaRPr lang="en-IE"/>
        </a:p>
      </dgm:t>
    </dgm:pt>
    <dgm:pt modelId="{56DED704-EF8D-4A9D-B357-D244EF85D566}" type="sibTrans" cxnId="{972B4445-C85E-4571-9B6B-74D8E75409BB}">
      <dgm:prSet/>
      <dgm:spPr/>
      <dgm:t>
        <a:bodyPr/>
        <a:lstStyle/>
        <a:p>
          <a:endParaRPr lang="en-IE"/>
        </a:p>
      </dgm:t>
    </dgm:pt>
    <dgm:pt modelId="{CE39738F-8C97-470C-A247-9244A82A02D4}">
      <dgm:prSet/>
      <dgm:spPr/>
      <dgm:t>
        <a:bodyPr/>
        <a:lstStyle/>
        <a:p>
          <a:r>
            <a:rPr lang="pl-PL"/>
            <a:t>Zwiększenie uczestnictwa w dziedzinach </a:t>
          </a:r>
          <a:r>
            <a:rPr lang="pl-PL" b="1"/>
            <a:t>STEM w szkolnictwie wyższym</a:t>
          </a:r>
          <a:r>
            <a:rPr lang="pl-PL"/>
            <a:t> oraz rozwiązanie problemu</a:t>
          </a:r>
          <a:r>
            <a:rPr lang="pl-PL" b="1"/>
            <a:t> niedoboru nauczycieli i jakości kształcenia nauczycieli. </a:t>
          </a:r>
          <a:endParaRPr lang="en-IE"/>
        </a:p>
      </dgm:t>
    </dgm:pt>
    <dgm:pt modelId="{48B387E5-2503-4CCA-994A-AEF88A156AA1}" type="parTrans" cxnId="{445F5BA4-7595-4936-B4FF-BEFEE3CE23EA}">
      <dgm:prSet/>
      <dgm:spPr/>
      <dgm:t>
        <a:bodyPr/>
        <a:lstStyle/>
        <a:p>
          <a:endParaRPr lang="en-IE"/>
        </a:p>
      </dgm:t>
    </dgm:pt>
    <dgm:pt modelId="{96108E9A-7F0E-49B1-B893-C5123702A9F7}" type="sibTrans" cxnId="{445F5BA4-7595-4936-B4FF-BEFEE3CE23EA}">
      <dgm:prSet/>
      <dgm:spPr/>
      <dgm:t>
        <a:bodyPr/>
        <a:lstStyle/>
        <a:p>
          <a:endParaRPr lang="en-IE"/>
        </a:p>
      </dgm:t>
    </dgm:pt>
    <dgm:pt modelId="{48C6165D-5207-4057-BBD4-79CB26FFC117}">
      <dgm:prSet/>
      <dgm:spPr/>
      <dgm:t>
        <a:bodyPr/>
        <a:lstStyle/>
        <a:p>
          <a:r>
            <a:rPr lang="pl-PL"/>
            <a:t>Dalsze zwiększanie skuteczności</a:t>
          </a:r>
          <a:r>
            <a:rPr lang="pl-PL" b="1"/>
            <a:t> kształcenia i szkolenia zawodowego</a:t>
          </a:r>
          <a:r>
            <a:rPr lang="pl-PL"/>
            <a:t>. </a:t>
          </a:r>
          <a:endParaRPr lang="en-IE"/>
        </a:p>
      </dgm:t>
    </dgm:pt>
    <dgm:pt modelId="{6DAA29B4-E41D-4F9B-85D3-CF185392CA17}" type="parTrans" cxnId="{6879F9AE-2632-4A89-A468-58B2FBDB0903}">
      <dgm:prSet/>
      <dgm:spPr/>
      <dgm:t>
        <a:bodyPr/>
        <a:lstStyle/>
        <a:p>
          <a:endParaRPr lang="en-IE"/>
        </a:p>
      </dgm:t>
    </dgm:pt>
    <dgm:pt modelId="{8F11D7E1-EEBF-48E4-969C-3B09200EB142}" type="sibTrans" cxnId="{6879F9AE-2632-4A89-A468-58B2FBDB0903}">
      <dgm:prSet/>
      <dgm:spPr/>
      <dgm:t>
        <a:bodyPr/>
        <a:lstStyle/>
        <a:p>
          <a:endParaRPr lang="en-IE"/>
        </a:p>
      </dgm:t>
    </dgm:pt>
    <dgm:pt modelId="{E8346EB4-4425-49F0-ADFF-99881B8A375A}">
      <dgm:prSet/>
      <dgm:spPr/>
      <dgm:t>
        <a:bodyPr/>
        <a:lstStyle/>
        <a:p>
          <a:r>
            <a:rPr lang="pl-PL"/>
            <a:t>Ułatwianie i zwiększanie </a:t>
          </a:r>
          <a:r>
            <a:rPr lang="pl-PL" b="1"/>
            <a:t>uczestnictwa dorosłych w uczeniu </a:t>
          </a:r>
          <a:r>
            <a:rPr lang="pl-PL"/>
            <a:t>się.</a:t>
          </a:r>
          <a:endParaRPr lang="en-IE"/>
        </a:p>
      </dgm:t>
    </dgm:pt>
    <dgm:pt modelId="{4502370C-433A-486F-A2C3-916B3B5E51E2}" type="parTrans" cxnId="{7C34B3A6-8121-40AE-9D49-B0570C56ADC1}">
      <dgm:prSet/>
      <dgm:spPr/>
      <dgm:t>
        <a:bodyPr/>
        <a:lstStyle/>
        <a:p>
          <a:endParaRPr lang="en-IE"/>
        </a:p>
      </dgm:t>
    </dgm:pt>
    <dgm:pt modelId="{B6DDDE80-F3B9-4298-8080-BFD3CD68BFBC}" type="sibTrans" cxnId="{7C34B3A6-8121-40AE-9D49-B0570C56ADC1}">
      <dgm:prSet/>
      <dgm:spPr/>
      <dgm:t>
        <a:bodyPr/>
        <a:lstStyle/>
        <a:p>
          <a:endParaRPr lang="en-IE"/>
        </a:p>
      </dgm:t>
    </dgm:pt>
    <dgm:pt modelId="{F901ABF6-1EE1-447D-B0F1-02D418072786}">
      <dgm:prSet/>
      <dgm:spPr/>
      <dgm:t>
        <a:bodyPr/>
        <a:lstStyle/>
        <a:p>
          <a:r>
            <a:rPr lang="pl-PL"/>
            <a:t>Zwiększenie </a:t>
          </a:r>
          <a:r>
            <a:rPr lang="pl-PL" b="1"/>
            <a:t>uczestnictwa w rynku pracy grup defaworyzowanych,</a:t>
          </a:r>
          <a:r>
            <a:rPr lang="pl-PL"/>
            <a:t> w szczególności osób z niepełnosprawnościami, między innymi przez zapewnienie dostosowanego do ich potrzeb wsparcia na rynku pracy. </a:t>
          </a:r>
          <a:endParaRPr lang="en-IE"/>
        </a:p>
      </dgm:t>
    </dgm:pt>
    <dgm:pt modelId="{AE41A6BA-13BC-414A-917D-00D0BAF00793}" type="parTrans" cxnId="{D9CE44C8-6751-4EDB-ACEA-77AB8E56193D}">
      <dgm:prSet/>
      <dgm:spPr/>
      <dgm:t>
        <a:bodyPr/>
        <a:lstStyle/>
        <a:p>
          <a:endParaRPr lang="en-IE"/>
        </a:p>
      </dgm:t>
    </dgm:pt>
    <dgm:pt modelId="{DC588035-161D-4AE9-BB00-FEEB80BFA48A}" type="sibTrans" cxnId="{D9CE44C8-6751-4EDB-ACEA-77AB8E56193D}">
      <dgm:prSet/>
      <dgm:spPr/>
      <dgm:t>
        <a:bodyPr/>
        <a:lstStyle/>
        <a:p>
          <a:endParaRPr lang="en-IE"/>
        </a:p>
      </dgm:t>
    </dgm:pt>
    <dgm:pt modelId="{4734AA9B-5838-4AE2-A0E6-8B2159524291}">
      <dgm:prSet/>
      <dgm:spPr/>
      <dgm:t>
        <a:bodyPr/>
        <a:lstStyle/>
        <a:p>
          <a:r>
            <a:rPr lang="pl-PL" dirty="0"/>
            <a:t>Ograniczenie </a:t>
          </a:r>
          <a:r>
            <a:rPr lang="pl-PL" b="1" dirty="0"/>
            <a:t>segmentacji rynku pracy w porozumieniu z partnerami społecznymi</a:t>
          </a:r>
          <a:r>
            <a:rPr lang="pl-PL" dirty="0"/>
            <a:t> przez rozwiązanie problemu arbitrażu podatkowego z wykorzystaniem różnych rodzajów umów oraz poprawę dostępu do ochrony socjalnej. </a:t>
          </a:r>
          <a:endParaRPr lang="en-IE" dirty="0"/>
        </a:p>
      </dgm:t>
    </dgm:pt>
    <dgm:pt modelId="{EC81ED99-2888-4228-AC6B-D563114E977D}" type="parTrans" cxnId="{EB7E31DE-CF00-45A4-8EE4-1B7F509C08AC}">
      <dgm:prSet/>
      <dgm:spPr/>
      <dgm:t>
        <a:bodyPr/>
        <a:lstStyle/>
        <a:p>
          <a:endParaRPr lang="en-IE"/>
        </a:p>
      </dgm:t>
    </dgm:pt>
    <dgm:pt modelId="{0BFDCC15-2E3B-4CAD-B169-DC208D1E2A63}" type="sibTrans" cxnId="{EB7E31DE-CF00-45A4-8EE4-1B7F509C08AC}">
      <dgm:prSet/>
      <dgm:spPr/>
      <dgm:t>
        <a:bodyPr/>
        <a:lstStyle/>
        <a:p>
          <a:endParaRPr lang="en-IE"/>
        </a:p>
      </dgm:t>
    </dgm:pt>
    <dgm:pt modelId="{F2A1265D-B183-4D5D-9D8C-9B9708A1DFC1}">
      <dgm:prSet/>
      <dgm:spPr/>
      <dgm:t>
        <a:bodyPr/>
        <a:lstStyle/>
        <a:p>
          <a:r>
            <a:rPr lang="pl-PL" dirty="0"/>
            <a:t>Zwiększenie dostępu do </a:t>
          </a:r>
          <a:r>
            <a:rPr lang="pl-PL" b="1" dirty="0"/>
            <a:t>usług opieki długoterminowej </a:t>
          </a:r>
          <a:r>
            <a:rPr lang="pl-PL" dirty="0"/>
            <a:t>i poprawa ich jakości</a:t>
          </a:r>
          <a:endParaRPr lang="en-IE" dirty="0"/>
        </a:p>
      </dgm:t>
    </dgm:pt>
    <dgm:pt modelId="{7FA6AF5F-6541-47ED-ACC4-D228C4839DD5}" type="parTrans" cxnId="{B671011F-B5D7-4EFF-9167-EB0A854D4BB0}">
      <dgm:prSet/>
      <dgm:spPr/>
      <dgm:t>
        <a:bodyPr/>
        <a:lstStyle/>
        <a:p>
          <a:endParaRPr lang="en-IE"/>
        </a:p>
      </dgm:t>
    </dgm:pt>
    <dgm:pt modelId="{EE3D7634-5188-4183-869C-6B8E0ABD9F47}" type="sibTrans" cxnId="{B671011F-B5D7-4EFF-9167-EB0A854D4BB0}">
      <dgm:prSet/>
      <dgm:spPr/>
      <dgm:t>
        <a:bodyPr/>
        <a:lstStyle/>
        <a:p>
          <a:endParaRPr lang="en-IE"/>
        </a:p>
      </dgm:t>
    </dgm:pt>
    <dgm:pt modelId="{39FAC77B-F276-4CA8-B268-55D3631C919F}" type="pres">
      <dgm:prSet presAssocID="{2583E97E-DF0D-4668-B597-F87DECD6E737}" presName="linear" presStyleCnt="0">
        <dgm:presLayoutVars>
          <dgm:animLvl val="lvl"/>
          <dgm:resizeHandles val="exact"/>
        </dgm:presLayoutVars>
      </dgm:prSet>
      <dgm:spPr/>
    </dgm:pt>
    <dgm:pt modelId="{CADEC2C0-60B0-4F63-956E-53ED1D23101D}" type="pres">
      <dgm:prSet presAssocID="{92B9A4E1-02C9-48A6-B805-756169ACDDD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7906919F-225F-4324-921A-EF6DC8F3F695}" type="pres">
      <dgm:prSet presAssocID="{56DED704-EF8D-4A9D-B357-D244EF85D566}" presName="spacer" presStyleCnt="0"/>
      <dgm:spPr/>
    </dgm:pt>
    <dgm:pt modelId="{687DFE45-A79D-4F36-A3E2-4B8C22F74AA0}" type="pres">
      <dgm:prSet presAssocID="{CE39738F-8C97-470C-A247-9244A82A02D4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25961F9-9E9D-49AC-BB4E-7B33F1CA5050}" type="pres">
      <dgm:prSet presAssocID="{96108E9A-7F0E-49B1-B893-C5123702A9F7}" presName="spacer" presStyleCnt="0"/>
      <dgm:spPr/>
    </dgm:pt>
    <dgm:pt modelId="{18DC3D90-310E-4F25-A9DF-BB293BE4CA6C}" type="pres">
      <dgm:prSet presAssocID="{48C6165D-5207-4057-BBD4-79CB26FFC117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C50D2C74-D49D-45B9-B1FF-5255A0302060}" type="pres">
      <dgm:prSet presAssocID="{8F11D7E1-EEBF-48E4-969C-3B09200EB142}" presName="spacer" presStyleCnt="0"/>
      <dgm:spPr/>
    </dgm:pt>
    <dgm:pt modelId="{A31B2119-4F40-47FF-8AAC-2D48B6671259}" type="pres">
      <dgm:prSet presAssocID="{E8346EB4-4425-49F0-ADFF-99881B8A375A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ED44FF7E-408A-44D9-A7F1-A7BE21E9B789}" type="pres">
      <dgm:prSet presAssocID="{B6DDDE80-F3B9-4298-8080-BFD3CD68BFBC}" presName="spacer" presStyleCnt="0"/>
      <dgm:spPr/>
    </dgm:pt>
    <dgm:pt modelId="{0C86C626-B85A-4D94-9D06-A34227EC24EB}" type="pres">
      <dgm:prSet presAssocID="{F901ABF6-1EE1-447D-B0F1-02D41807278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7E107AAE-9020-417E-8DF5-266F09EE79F6}" type="pres">
      <dgm:prSet presAssocID="{DC588035-161D-4AE9-BB00-FEEB80BFA48A}" presName="spacer" presStyleCnt="0"/>
      <dgm:spPr/>
    </dgm:pt>
    <dgm:pt modelId="{7999C905-B9EF-4F5C-B5DD-A28ECBC314DA}" type="pres">
      <dgm:prSet presAssocID="{4734AA9B-5838-4AE2-A0E6-8B2159524291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4D3F2D14-2F63-4B75-AA70-3AEB32133E32}" type="pres">
      <dgm:prSet presAssocID="{0BFDCC15-2E3B-4CAD-B169-DC208D1E2A63}" presName="spacer" presStyleCnt="0"/>
      <dgm:spPr/>
    </dgm:pt>
    <dgm:pt modelId="{4931A169-19C2-4C1F-BE12-F8D9B300DEAC}" type="pres">
      <dgm:prSet presAssocID="{F2A1265D-B183-4D5D-9D8C-9B9708A1DFC1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5CE1B509-9226-4ED2-B59C-4DE6D52A0FDD}" type="presOf" srcId="{F901ABF6-1EE1-447D-B0F1-02D418072786}" destId="{0C86C626-B85A-4D94-9D06-A34227EC24EB}" srcOrd="0" destOrd="0" presId="urn:microsoft.com/office/officeart/2005/8/layout/vList2"/>
    <dgm:cxn modelId="{D4F7DF1A-475E-4CD7-8C0E-55995BCA9EF9}" type="presOf" srcId="{CE39738F-8C97-470C-A247-9244A82A02D4}" destId="{687DFE45-A79D-4F36-A3E2-4B8C22F74AA0}" srcOrd="0" destOrd="0" presId="urn:microsoft.com/office/officeart/2005/8/layout/vList2"/>
    <dgm:cxn modelId="{B671011F-B5D7-4EFF-9167-EB0A854D4BB0}" srcId="{2583E97E-DF0D-4668-B597-F87DECD6E737}" destId="{F2A1265D-B183-4D5D-9D8C-9B9708A1DFC1}" srcOrd="6" destOrd="0" parTransId="{7FA6AF5F-6541-47ED-ACC4-D228C4839DD5}" sibTransId="{EE3D7634-5188-4183-869C-6B8E0ABD9F47}"/>
    <dgm:cxn modelId="{972B4445-C85E-4571-9B6B-74D8E75409BB}" srcId="{2583E97E-DF0D-4668-B597-F87DECD6E737}" destId="{92B9A4E1-02C9-48A6-B805-756169ACDDDD}" srcOrd="0" destOrd="0" parTransId="{BE92DCBF-5490-44B2-9F65-6AF8AAE31019}" sibTransId="{56DED704-EF8D-4A9D-B357-D244EF85D566}"/>
    <dgm:cxn modelId="{4FFF5B68-FF25-4399-9240-496FB3399F41}" type="presOf" srcId="{2583E97E-DF0D-4668-B597-F87DECD6E737}" destId="{39FAC77B-F276-4CA8-B268-55D3631C919F}" srcOrd="0" destOrd="0" presId="urn:microsoft.com/office/officeart/2005/8/layout/vList2"/>
    <dgm:cxn modelId="{A37C296F-2F20-4D39-AF8C-E75408496790}" type="presOf" srcId="{F2A1265D-B183-4D5D-9D8C-9B9708A1DFC1}" destId="{4931A169-19C2-4C1F-BE12-F8D9B300DEAC}" srcOrd="0" destOrd="0" presId="urn:microsoft.com/office/officeart/2005/8/layout/vList2"/>
    <dgm:cxn modelId="{C938D17D-45D8-411E-9B4E-AC8B933805C4}" type="presOf" srcId="{48C6165D-5207-4057-BBD4-79CB26FFC117}" destId="{18DC3D90-310E-4F25-A9DF-BB293BE4CA6C}" srcOrd="0" destOrd="0" presId="urn:microsoft.com/office/officeart/2005/8/layout/vList2"/>
    <dgm:cxn modelId="{F388248A-DAD4-45AC-A01F-33B4CBD45FC2}" type="presOf" srcId="{E8346EB4-4425-49F0-ADFF-99881B8A375A}" destId="{A31B2119-4F40-47FF-8AAC-2D48B6671259}" srcOrd="0" destOrd="0" presId="urn:microsoft.com/office/officeart/2005/8/layout/vList2"/>
    <dgm:cxn modelId="{445F5BA4-7595-4936-B4FF-BEFEE3CE23EA}" srcId="{2583E97E-DF0D-4668-B597-F87DECD6E737}" destId="{CE39738F-8C97-470C-A247-9244A82A02D4}" srcOrd="1" destOrd="0" parTransId="{48B387E5-2503-4CCA-994A-AEF88A156AA1}" sibTransId="{96108E9A-7F0E-49B1-B893-C5123702A9F7}"/>
    <dgm:cxn modelId="{7C34B3A6-8121-40AE-9D49-B0570C56ADC1}" srcId="{2583E97E-DF0D-4668-B597-F87DECD6E737}" destId="{E8346EB4-4425-49F0-ADFF-99881B8A375A}" srcOrd="3" destOrd="0" parTransId="{4502370C-433A-486F-A2C3-916B3B5E51E2}" sibTransId="{B6DDDE80-F3B9-4298-8080-BFD3CD68BFBC}"/>
    <dgm:cxn modelId="{6879F9AE-2632-4A89-A468-58B2FBDB0903}" srcId="{2583E97E-DF0D-4668-B597-F87DECD6E737}" destId="{48C6165D-5207-4057-BBD4-79CB26FFC117}" srcOrd="2" destOrd="0" parTransId="{6DAA29B4-E41D-4F9B-85D3-CF185392CA17}" sibTransId="{8F11D7E1-EEBF-48E4-969C-3B09200EB142}"/>
    <dgm:cxn modelId="{D9CE44C8-6751-4EDB-ACEA-77AB8E56193D}" srcId="{2583E97E-DF0D-4668-B597-F87DECD6E737}" destId="{F901ABF6-1EE1-447D-B0F1-02D418072786}" srcOrd="4" destOrd="0" parTransId="{AE41A6BA-13BC-414A-917D-00D0BAF00793}" sibTransId="{DC588035-161D-4AE9-BB00-FEEB80BFA48A}"/>
    <dgm:cxn modelId="{EB7E31DE-CF00-45A4-8EE4-1B7F509C08AC}" srcId="{2583E97E-DF0D-4668-B597-F87DECD6E737}" destId="{4734AA9B-5838-4AE2-A0E6-8B2159524291}" srcOrd="5" destOrd="0" parTransId="{EC81ED99-2888-4228-AC6B-D563114E977D}" sibTransId="{0BFDCC15-2E3B-4CAD-B169-DC208D1E2A63}"/>
    <dgm:cxn modelId="{918AA8EA-A42F-42A8-805D-AE0E493B4F8E}" type="presOf" srcId="{92B9A4E1-02C9-48A6-B805-756169ACDDDD}" destId="{CADEC2C0-60B0-4F63-956E-53ED1D23101D}" srcOrd="0" destOrd="0" presId="urn:microsoft.com/office/officeart/2005/8/layout/vList2"/>
    <dgm:cxn modelId="{BA4975FA-0C7D-4C03-BBCE-453E130A83D0}" type="presOf" srcId="{4734AA9B-5838-4AE2-A0E6-8B2159524291}" destId="{7999C905-B9EF-4F5C-B5DD-A28ECBC314DA}" srcOrd="0" destOrd="0" presId="urn:microsoft.com/office/officeart/2005/8/layout/vList2"/>
    <dgm:cxn modelId="{85EFC3BB-0997-459C-B5A4-176C2B73D37F}" type="presParOf" srcId="{39FAC77B-F276-4CA8-B268-55D3631C919F}" destId="{CADEC2C0-60B0-4F63-956E-53ED1D23101D}" srcOrd="0" destOrd="0" presId="urn:microsoft.com/office/officeart/2005/8/layout/vList2"/>
    <dgm:cxn modelId="{7739596F-B342-4C81-B449-87E2265131D1}" type="presParOf" srcId="{39FAC77B-F276-4CA8-B268-55D3631C919F}" destId="{7906919F-225F-4324-921A-EF6DC8F3F695}" srcOrd="1" destOrd="0" presId="urn:microsoft.com/office/officeart/2005/8/layout/vList2"/>
    <dgm:cxn modelId="{E2A0BA2D-500A-45B5-B75F-AB2C6E0A0729}" type="presParOf" srcId="{39FAC77B-F276-4CA8-B268-55D3631C919F}" destId="{687DFE45-A79D-4F36-A3E2-4B8C22F74AA0}" srcOrd="2" destOrd="0" presId="urn:microsoft.com/office/officeart/2005/8/layout/vList2"/>
    <dgm:cxn modelId="{5A06188D-695B-4307-8FCE-28AE4526951F}" type="presParOf" srcId="{39FAC77B-F276-4CA8-B268-55D3631C919F}" destId="{B25961F9-9E9D-49AC-BB4E-7B33F1CA5050}" srcOrd="3" destOrd="0" presId="urn:microsoft.com/office/officeart/2005/8/layout/vList2"/>
    <dgm:cxn modelId="{C1576999-BA07-46DE-BD36-98EE28BEFB2C}" type="presParOf" srcId="{39FAC77B-F276-4CA8-B268-55D3631C919F}" destId="{18DC3D90-310E-4F25-A9DF-BB293BE4CA6C}" srcOrd="4" destOrd="0" presId="urn:microsoft.com/office/officeart/2005/8/layout/vList2"/>
    <dgm:cxn modelId="{F98CB93D-3AF9-427E-9A5A-43D66302529C}" type="presParOf" srcId="{39FAC77B-F276-4CA8-B268-55D3631C919F}" destId="{C50D2C74-D49D-45B9-B1FF-5255A0302060}" srcOrd="5" destOrd="0" presId="urn:microsoft.com/office/officeart/2005/8/layout/vList2"/>
    <dgm:cxn modelId="{DC418E84-97D6-4993-BBD0-9D4BDE7503D4}" type="presParOf" srcId="{39FAC77B-F276-4CA8-B268-55D3631C919F}" destId="{A31B2119-4F40-47FF-8AAC-2D48B6671259}" srcOrd="6" destOrd="0" presId="urn:microsoft.com/office/officeart/2005/8/layout/vList2"/>
    <dgm:cxn modelId="{96B1E81A-C0E3-4396-975B-E13AFEB4752E}" type="presParOf" srcId="{39FAC77B-F276-4CA8-B268-55D3631C919F}" destId="{ED44FF7E-408A-44D9-A7F1-A7BE21E9B789}" srcOrd="7" destOrd="0" presId="urn:microsoft.com/office/officeart/2005/8/layout/vList2"/>
    <dgm:cxn modelId="{95B8962A-F5D9-4F80-AE32-465F73180CDB}" type="presParOf" srcId="{39FAC77B-F276-4CA8-B268-55D3631C919F}" destId="{0C86C626-B85A-4D94-9D06-A34227EC24EB}" srcOrd="8" destOrd="0" presId="urn:microsoft.com/office/officeart/2005/8/layout/vList2"/>
    <dgm:cxn modelId="{4E74A8BB-AE01-4A82-8BAA-4F507CF9F638}" type="presParOf" srcId="{39FAC77B-F276-4CA8-B268-55D3631C919F}" destId="{7E107AAE-9020-417E-8DF5-266F09EE79F6}" srcOrd="9" destOrd="0" presId="urn:microsoft.com/office/officeart/2005/8/layout/vList2"/>
    <dgm:cxn modelId="{C373521D-37BF-4393-B4F2-86C9F95437A2}" type="presParOf" srcId="{39FAC77B-F276-4CA8-B268-55D3631C919F}" destId="{7999C905-B9EF-4F5C-B5DD-A28ECBC314DA}" srcOrd="10" destOrd="0" presId="urn:microsoft.com/office/officeart/2005/8/layout/vList2"/>
    <dgm:cxn modelId="{04D70909-27C5-44A6-92C3-29C579CAB106}" type="presParOf" srcId="{39FAC77B-F276-4CA8-B268-55D3631C919F}" destId="{4D3F2D14-2F63-4B75-AA70-3AEB32133E32}" srcOrd="11" destOrd="0" presId="urn:microsoft.com/office/officeart/2005/8/layout/vList2"/>
    <dgm:cxn modelId="{34B47358-445C-4682-95B3-48E561C27EA2}" type="presParOf" srcId="{39FAC77B-F276-4CA8-B268-55D3631C919F}" destId="{4931A169-19C2-4C1F-BE12-F8D9B300DEAC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D6F647-F21E-4E3C-A939-5A6A5E305251}">
      <dsp:nvSpPr>
        <dsp:cNvPr id="0" name=""/>
        <dsp:cNvSpPr/>
      </dsp:nvSpPr>
      <dsp:spPr>
        <a:xfrm>
          <a:off x="0" y="93918"/>
          <a:ext cx="10144491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noProof="0" dirty="0"/>
            <a:t>3 czerwca 2026 r. KE przedstawiła Wiosenny Pakiet Semestru Europejskiego (Raport krajowy + projekt zaleceń dla państw ). </a:t>
          </a:r>
        </a:p>
      </dsp:txBody>
      <dsp:txXfrm>
        <a:off x="48547" y="142465"/>
        <a:ext cx="10047397" cy="897406"/>
      </dsp:txXfrm>
    </dsp:sp>
    <dsp:sp modelId="{1DE40783-15EC-45AA-9E52-BF44DB4CF619}">
      <dsp:nvSpPr>
        <dsp:cNvPr id="0" name=""/>
        <dsp:cNvSpPr/>
      </dsp:nvSpPr>
      <dsp:spPr>
        <a:xfrm>
          <a:off x="0" y="1160418"/>
          <a:ext cx="10144491" cy="994500"/>
        </a:xfrm>
        <a:prstGeom prst="roundRect">
          <a:avLst/>
        </a:prstGeom>
        <a:solidFill>
          <a:schemeClr val="tx2">
            <a:lumMod val="50000"/>
            <a:lumOff val="5000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• </a:t>
          </a:r>
          <a:r>
            <a:rPr lang="pl-PL" sz="2500" kern="1200" noProof="0" dirty="0"/>
            <a:t>Ważne dla okresu programowania 2028–2034: wnioski Semestru mają być uwzględnione w krajowych i regionalnych planach partnerstwa. </a:t>
          </a:r>
          <a:endParaRPr lang="en-IE" sz="2500" kern="1200" dirty="0"/>
        </a:p>
      </dsp:txBody>
      <dsp:txXfrm>
        <a:off x="48547" y="1208965"/>
        <a:ext cx="10047397" cy="897406"/>
      </dsp:txXfrm>
    </dsp:sp>
    <dsp:sp modelId="{B18C5A51-B231-4E76-A7C7-F8E767881751}">
      <dsp:nvSpPr>
        <dsp:cNvPr id="0" name=""/>
        <dsp:cNvSpPr/>
      </dsp:nvSpPr>
      <dsp:spPr>
        <a:xfrm>
          <a:off x="0" y="2226918"/>
          <a:ext cx="10144491" cy="994500"/>
        </a:xfrm>
        <a:prstGeom prst="roundRect">
          <a:avLst/>
        </a:prstGeom>
        <a:solidFill>
          <a:schemeClr val="tx2">
            <a:lumMod val="50000"/>
            <a:lumOff val="5000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• Rada ma </a:t>
          </a:r>
          <a:r>
            <a:rPr lang="pl-PL" sz="2500" kern="1200" noProof="0" dirty="0"/>
            <a:t>przyjąć zalecenia w lipcu </a:t>
          </a:r>
          <a:r>
            <a:rPr lang="pl-PL" sz="2500" kern="1200" noProof="0" dirty="0" err="1"/>
            <a:t>br</a:t>
          </a:r>
          <a:r>
            <a:rPr lang="en-US" sz="2500" kern="1200" dirty="0"/>
            <a:t>.</a:t>
          </a:r>
          <a:endParaRPr lang="en-IE" sz="2500" kern="1200" dirty="0"/>
        </a:p>
      </dsp:txBody>
      <dsp:txXfrm>
        <a:off x="48547" y="2275465"/>
        <a:ext cx="10047397" cy="8974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0E8F36-EACE-4331-BEB2-F49383763D76}">
      <dsp:nvSpPr>
        <dsp:cNvPr id="0" name=""/>
        <dsp:cNvSpPr/>
      </dsp:nvSpPr>
      <dsp:spPr>
        <a:xfrm>
          <a:off x="0" y="34182"/>
          <a:ext cx="2950265" cy="40320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noProof="0" dirty="0"/>
            <a:t>Edukacja i umiejętności</a:t>
          </a:r>
        </a:p>
      </dsp:txBody>
      <dsp:txXfrm>
        <a:off x="0" y="34182"/>
        <a:ext cx="2950265" cy="403200"/>
      </dsp:txXfrm>
    </dsp:sp>
    <dsp:sp modelId="{312D9369-DD2D-4785-9DF7-94DC1E4A3DFC}">
      <dsp:nvSpPr>
        <dsp:cNvPr id="0" name=""/>
        <dsp:cNvSpPr/>
      </dsp:nvSpPr>
      <dsp:spPr>
        <a:xfrm>
          <a:off x="3025" y="428729"/>
          <a:ext cx="2950265" cy="4457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latin typeface="Calibri"/>
              <a:ea typeface="Microsoft YaHei"/>
            </a:rPr>
            <a:t>Konkurencyjność ograniczają spadek umiejętności podstawowych, braki kadr oraz luki w STEM i kompetencjach cyfrowych.</a:t>
          </a:r>
          <a:endParaRPr lang="en-I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latin typeface="Calibri"/>
              <a:ea typeface="Microsoft YaHei"/>
            </a:rPr>
            <a:t>Pogarszają się wyniki uczniów, szczególnie wśród grup de-faworyzowanych i na wsi.</a:t>
          </a:r>
          <a:endParaRPr lang="en-I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 dirty="0">
              <a:latin typeface="Calibri"/>
              <a:ea typeface="Microsoft YaHei"/>
            </a:rPr>
            <a:t> Kluczowe problemy:</a:t>
          </a:r>
          <a:endParaRPr lang="en-IE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pl-PL" sz="1400" kern="1200" dirty="0">
              <a:latin typeface="Calibri"/>
              <a:ea typeface="Microsoft YaHei"/>
            </a:rPr>
            <a:t>niedobór nauczycieli, niedopasowanie kompetencji do rynku</a:t>
          </a:r>
          <a:endParaRPr lang="en-IE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pl-PL" sz="1400" kern="1200" dirty="0">
              <a:latin typeface="Calibri"/>
              <a:ea typeface="Microsoft YaHei"/>
            </a:rPr>
            <a:t>oraz niski udział dorosłych w kształceniu.</a:t>
          </a:r>
          <a:endParaRPr lang="en-IE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endParaRPr lang="en-I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l-PL" sz="1400" kern="1200" dirty="0">
              <a:latin typeface="Calibri"/>
              <a:ea typeface="Microsoft YaHei"/>
            </a:rPr>
            <a:t>Potrzebne:</a:t>
          </a:r>
          <a:endParaRPr lang="en-IE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pl-PL" sz="1400" kern="1200" dirty="0">
              <a:latin typeface="Calibri"/>
              <a:ea typeface="Microsoft YaHei"/>
            </a:rPr>
            <a:t>wzmocnienie jakości edukacji, VET i programów przekwalifikowania.</a:t>
          </a:r>
          <a:br>
            <a:rPr lang="pl-PL" sz="1400" kern="1200" dirty="0"/>
          </a:br>
          <a:endParaRPr lang="en-IE" sz="1400" kern="1200" dirty="0"/>
        </a:p>
      </dsp:txBody>
      <dsp:txXfrm>
        <a:off x="3025" y="428729"/>
        <a:ext cx="2950265" cy="4457880"/>
      </dsp:txXfrm>
    </dsp:sp>
    <dsp:sp modelId="{35E80DC9-3B05-46EE-81D8-3FBA50F0128B}">
      <dsp:nvSpPr>
        <dsp:cNvPr id="0" name=""/>
        <dsp:cNvSpPr/>
      </dsp:nvSpPr>
      <dsp:spPr>
        <a:xfrm>
          <a:off x="3366328" y="25529"/>
          <a:ext cx="2950265" cy="403200"/>
        </a:xfrm>
        <a:prstGeom prst="rect">
          <a:avLst/>
        </a:prstGeom>
        <a:solidFill>
          <a:schemeClr val="accent1">
            <a:shade val="80000"/>
            <a:hueOff val="272799"/>
            <a:satOff val="-28446"/>
            <a:lumOff val="19110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noProof="0" dirty="0"/>
            <a:t>Rynek Pracy</a:t>
          </a:r>
        </a:p>
      </dsp:txBody>
      <dsp:txXfrm>
        <a:off x="3366328" y="25529"/>
        <a:ext cx="2950265" cy="403200"/>
      </dsp:txXfrm>
    </dsp:sp>
    <dsp:sp modelId="{A59CAA69-17D3-4AC8-A545-B1E034591645}">
      <dsp:nvSpPr>
        <dsp:cNvPr id="0" name=""/>
        <dsp:cNvSpPr/>
      </dsp:nvSpPr>
      <dsp:spPr>
        <a:xfrm>
          <a:off x="3365531" y="454259"/>
          <a:ext cx="2950265" cy="4457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0" u="none" strike="noStrike" kern="1200" noProof="0">
              <a:effectLst/>
              <a:uFillTx/>
              <a:latin typeface="Calibri"/>
              <a:ea typeface="Microsoft YaHei"/>
            </a:rPr>
            <a:t>Rynek pracy w Polsce charakteryzuje się</a:t>
          </a:r>
          <a:r>
            <a:rPr lang="pl-PL" sz="1400" b="0" u="none" strike="noStrike" kern="1200" noProof="0">
              <a:effectLst/>
              <a:uFillTx/>
              <a:latin typeface="Calibri"/>
            </a:rPr>
            <a:t>:</a:t>
          </a:r>
          <a:endParaRPr lang="pl-PL" sz="1400" kern="1200" noProof="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pl-PL" sz="1400" b="0" u="none" strike="noStrike" kern="1200" noProof="0">
              <a:effectLst/>
              <a:uFillTx/>
              <a:latin typeface="Calibri"/>
            </a:rPr>
            <a:t>wysokim zatrudnieniem</a:t>
          </a:r>
          <a:endParaRPr lang="pl-PL" sz="1400" kern="1200" noProof="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pl-PL" sz="1400" b="0" u="none" strike="noStrike" kern="1200" noProof="0">
              <a:effectLst/>
              <a:uFillTx/>
              <a:latin typeface="Calibri"/>
            </a:rPr>
            <a:t>niskim bezrobociem</a:t>
          </a:r>
          <a:endParaRPr lang="pl-PL" sz="1400" kern="1200" noProof="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pl-PL" sz="1400" b="0" u="none" strike="noStrike" kern="1200" noProof="0">
              <a:effectLst/>
              <a:uFillTx/>
              <a:latin typeface="Calibri"/>
            </a:rPr>
            <a:t> ale demografia i braki kadr to wyzwania długoterminowe.</a:t>
          </a:r>
          <a:endParaRPr lang="pl-PL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b="0" u="none" strike="noStrike" kern="1200" noProof="0" dirty="0">
            <a:solidFill>
              <a:srgbClr val="000000"/>
            </a:solidFill>
            <a:effectLst/>
            <a:uFillTx/>
            <a:latin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0" u="none" strike="noStrike" kern="1200" noProof="0" dirty="0">
              <a:effectLst/>
              <a:uFillTx/>
              <a:latin typeface="Calibri"/>
            </a:rPr>
            <a:t> Potrzebna większa aktywizacja grup niedoreprezentowanych, zwłaszcza kobiet (bariery opiekuńcze, słaby dostęp do opieki nad dziećmi &lt;3) i osób z niepełnosprawnościami.</a:t>
          </a:r>
          <a:endParaRPr lang="pl-PL" sz="1400" b="0" u="none" strike="noStrike" kern="1200" noProof="0" dirty="0">
            <a:effectLst/>
            <a:uFillTx/>
            <a:latin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b="0" u="none" strike="noStrike" kern="1200" noProof="0" dirty="0">
            <a:solidFill>
              <a:srgbClr val="000000"/>
            </a:solidFill>
            <a:effectLst/>
            <a:uFillTx/>
            <a:latin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0" u="none" strike="noStrike" kern="1200" noProof="0">
              <a:effectLst/>
              <a:uFillTx/>
              <a:latin typeface="Calibri"/>
            </a:rPr>
            <a:t> Należy wzmocnić dialog społeczny.</a:t>
          </a:r>
          <a:endParaRPr lang="pl-PL" sz="1400" b="0" u="none" strike="noStrike" kern="1200" noProof="0" dirty="0">
            <a:effectLst/>
            <a:uFillTx/>
            <a:latin typeface="Arial"/>
          </a:endParaRPr>
        </a:p>
      </dsp:txBody>
      <dsp:txXfrm>
        <a:off x="3365531" y="454259"/>
        <a:ext cx="2950265" cy="4457880"/>
      </dsp:txXfrm>
    </dsp:sp>
    <dsp:sp modelId="{7C90EA3E-A8DF-4D35-89C8-5D3858BF0E40}">
      <dsp:nvSpPr>
        <dsp:cNvPr id="0" name=""/>
        <dsp:cNvSpPr/>
      </dsp:nvSpPr>
      <dsp:spPr>
        <a:xfrm>
          <a:off x="6729630" y="25529"/>
          <a:ext cx="2950265" cy="403200"/>
        </a:xfrm>
        <a:prstGeom prst="rect">
          <a:avLst/>
        </a:prstGeom>
        <a:solidFill>
          <a:schemeClr val="accent1">
            <a:shade val="80000"/>
            <a:hueOff val="545598"/>
            <a:satOff val="-56892"/>
            <a:lumOff val="38221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 noProof="0" dirty="0"/>
            <a:t>Polityka społeczna</a:t>
          </a:r>
        </a:p>
      </dsp:txBody>
      <dsp:txXfrm>
        <a:off x="6729630" y="25529"/>
        <a:ext cx="2950265" cy="403200"/>
      </dsp:txXfrm>
    </dsp:sp>
    <dsp:sp modelId="{B4383D12-98E0-4E5E-97F0-98F7422DC7F3}">
      <dsp:nvSpPr>
        <dsp:cNvPr id="0" name=""/>
        <dsp:cNvSpPr/>
      </dsp:nvSpPr>
      <dsp:spPr>
        <a:xfrm>
          <a:off x="6729630" y="428729"/>
          <a:ext cx="2950265" cy="4457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0" u="none" strike="noStrike" kern="1200" noProof="0">
              <a:effectLst/>
              <a:uFillTx/>
              <a:latin typeface="Calibri"/>
            </a:rPr>
            <a:t>Ogólna sytuacja społeczna w Polsce się poprawiła:</a:t>
          </a:r>
          <a:endParaRPr lang="pl-PL" sz="1400" kern="1200" noProof="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pl-PL" sz="1400" b="0" u="none" strike="noStrike" kern="1200" noProof="0">
              <a:effectLst/>
              <a:uFillTx/>
              <a:latin typeface="Calibri"/>
            </a:rPr>
            <a:t> ale utrzymują się różnice regionalne;</a:t>
          </a:r>
          <a:endParaRPr lang="pl-PL" sz="1400" kern="1200" noProof="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pl-PL" sz="1400" b="0" u="none" strike="noStrike" kern="1200" noProof="0" dirty="0">
              <a:effectLst/>
              <a:uFillTx/>
              <a:latin typeface="Calibri"/>
            </a:rPr>
            <a:t> bariery w dostępie do usług i luki w ochronie socjalnej; </a:t>
          </a:r>
          <a:endParaRPr lang="pl-PL" sz="1400" kern="1200" noProof="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pl-PL" sz="1400" b="0" u="none" strike="noStrike" kern="1200" noProof="0">
              <a:effectLst/>
              <a:uFillTx/>
              <a:latin typeface="Calibri"/>
            </a:rPr>
            <a:t>ryzyko ubóstwa jest wyższe u części grup i na obszarach wiejskich.</a:t>
          </a:r>
          <a:endParaRPr lang="pl-PL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b="0" u="none" strike="noStrike" kern="1200" noProof="0">
              <a:effectLst/>
              <a:uFillTx/>
              <a:latin typeface="Calibri"/>
            </a:rPr>
            <a:t>Wyzwaniami są:</a:t>
          </a:r>
          <a:endParaRPr lang="pl-PL" sz="1400" kern="1200" noProof="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pl-PL" sz="1400" b="0" u="none" strike="noStrike" kern="1200" noProof="0">
              <a:effectLst/>
              <a:uFillTx/>
              <a:latin typeface="Calibri"/>
            </a:rPr>
            <a:t> niedostateczne objęcie zabezpieczeniem społecznym (m.in. część osób w niestandardowych formach pracy);</a:t>
          </a:r>
          <a:endParaRPr lang="pl-PL" sz="1400" kern="1200" noProof="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pl-PL" sz="1400" b="0" u="none" strike="noStrike" kern="1200" noProof="0" dirty="0">
              <a:effectLst/>
              <a:uFillTx/>
              <a:latin typeface="Calibri"/>
            </a:rPr>
            <a:t> oraz rosnące potrzeby opieki długoterminowej przy zbyt małym dostępie do przystępnych i dobrej jakości usług formalnych.</a:t>
          </a:r>
          <a:endParaRPr lang="pl-PL" sz="14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l-PL" sz="1400" b="0" u="none" strike="noStrike" kern="1200" noProof="0" dirty="0">
            <a:solidFill>
              <a:srgbClr val="000000"/>
            </a:solidFill>
            <a:effectLst/>
            <a:uFillTx/>
            <a:latin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400" b="0" u="none" strike="noStrike" kern="1200" dirty="0">
            <a:solidFill>
              <a:srgbClr val="000000"/>
            </a:solidFill>
            <a:effectLst/>
            <a:uFillTx/>
            <a:latin typeface="Arial"/>
          </a:endParaRPr>
        </a:p>
      </dsp:txBody>
      <dsp:txXfrm>
        <a:off x="6729630" y="428729"/>
        <a:ext cx="2950265" cy="44578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EC2C0-60B0-4F63-956E-53ED1D23101D}">
      <dsp:nvSpPr>
        <dsp:cNvPr id="0" name=""/>
        <dsp:cNvSpPr/>
      </dsp:nvSpPr>
      <dsp:spPr>
        <a:xfrm>
          <a:off x="0" y="229184"/>
          <a:ext cx="9965634" cy="596700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Wspieranie </a:t>
          </a:r>
          <a:r>
            <a:rPr lang="pl-PL" sz="1500" b="1" kern="1200"/>
            <a:t>wysokiej jakości edukacji włączającej</a:t>
          </a:r>
          <a:r>
            <a:rPr lang="pl-PL" sz="1500" kern="1200"/>
            <a:t> oraz rozwiązanie problemu niedoborów pracowników i umiejętności.</a:t>
          </a:r>
          <a:endParaRPr lang="en-IE" sz="1500" kern="1200"/>
        </a:p>
      </dsp:txBody>
      <dsp:txXfrm>
        <a:off x="29128" y="258312"/>
        <a:ext cx="9907378" cy="538444"/>
      </dsp:txXfrm>
    </dsp:sp>
    <dsp:sp modelId="{687DFE45-A79D-4F36-A3E2-4B8C22F74AA0}">
      <dsp:nvSpPr>
        <dsp:cNvPr id="0" name=""/>
        <dsp:cNvSpPr/>
      </dsp:nvSpPr>
      <dsp:spPr>
        <a:xfrm>
          <a:off x="0" y="869084"/>
          <a:ext cx="9965634" cy="596700"/>
        </a:xfrm>
        <a:prstGeom prst="roundRect">
          <a:avLst/>
        </a:prstGeom>
        <a:solidFill>
          <a:schemeClr val="accent1">
            <a:shade val="80000"/>
            <a:hueOff val="90933"/>
            <a:satOff val="-9482"/>
            <a:lumOff val="6370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Zwiększenie uczestnictwa w dziedzinach </a:t>
          </a:r>
          <a:r>
            <a:rPr lang="pl-PL" sz="1500" b="1" kern="1200"/>
            <a:t>STEM w szkolnictwie wyższym</a:t>
          </a:r>
          <a:r>
            <a:rPr lang="pl-PL" sz="1500" kern="1200"/>
            <a:t> oraz rozwiązanie problemu</a:t>
          </a:r>
          <a:r>
            <a:rPr lang="pl-PL" sz="1500" b="1" kern="1200"/>
            <a:t> niedoboru nauczycieli i jakości kształcenia nauczycieli. </a:t>
          </a:r>
          <a:endParaRPr lang="en-IE" sz="1500" kern="1200"/>
        </a:p>
      </dsp:txBody>
      <dsp:txXfrm>
        <a:off x="29128" y="898212"/>
        <a:ext cx="9907378" cy="538444"/>
      </dsp:txXfrm>
    </dsp:sp>
    <dsp:sp modelId="{18DC3D90-310E-4F25-A9DF-BB293BE4CA6C}">
      <dsp:nvSpPr>
        <dsp:cNvPr id="0" name=""/>
        <dsp:cNvSpPr/>
      </dsp:nvSpPr>
      <dsp:spPr>
        <a:xfrm>
          <a:off x="0" y="1508984"/>
          <a:ext cx="9965634" cy="596700"/>
        </a:xfrm>
        <a:prstGeom prst="roundRect">
          <a:avLst/>
        </a:prstGeom>
        <a:solidFill>
          <a:schemeClr val="accent1">
            <a:shade val="80000"/>
            <a:hueOff val="181866"/>
            <a:satOff val="-18964"/>
            <a:lumOff val="12740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Dalsze zwiększanie skuteczności</a:t>
          </a:r>
          <a:r>
            <a:rPr lang="pl-PL" sz="1500" b="1" kern="1200"/>
            <a:t> kształcenia i szkolenia zawodowego</a:t>
          </a:r>
          <a:r>
            <a:rPr lang="pl-PL" sz="1500" kern="1200"/>
            <a:t>. </a:t>
          </a:r>
          <a:endParaRPr lang="en-IE" sz="1500" kern="1200"/>
        </a:p>
      </dsp:txBody>
      <dsp:txXfrm>
        <a:off x="29128" y="1538112"/>
        <a:ext cx="9907378" cy="538444"/>
      </dsp:txXfrm>
    </dsp:sp>
    <dsp:sp modelId="{A31B2119-4F40-47FF-8AAC-2D48B6671259}">
      <dsp:nvSpPr>
        <dsp:cNvPr id="0" name=""/>
        <dsp:cNvSpPr/>
      </dsp:nvSpPr>
      <dsp:spPr>
        <a:xfrm>
          <a:off x="0" y="2148884"/>
          <a:ext cx="9965634" cy="596700"/>
        </a:xfrm>
        <a:prstGeom prst="roundRect">
          <a:avLst/>
        </a:prstGeom>
        <a:solidFill>
          <a:schemeClr val="accent1">
            <a:shade val="80000"/>
            <a:hueOff val="272799"/>
            <a:satOff val="-28446"/>
            <a:lumOff val="19110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Ułatwianie i zwiększanie </a:t>
          </a:r>
          <a:r>
            <a:rPr lang="pl-PL" sz="1500" b="1" kern="1200"/>
            <a:t>uczestnictwa dorosłych w uczeniu </a:t>
          </a:r>
          <a:r>
            <a:rPr lang="pl-PL" sz="1500" kern="1200"/>
            <a:t>się.</a:t>
          </a:r>
          <a:endParaRPr lang="en-IE" sz="1500" kern="1200"/>
        </a:p>
      </dsp:txBody>
      <dsp:txXfrm>
        <a:off x="29128" y="2178012"/>
        <a:ext cx="9907378" cy="538444"/>
      </dsp:txXfrm>
    </dsp:sp>
    <dsp:sp modelId="{0C86C626-B85A-4D94-9D06-A34227EC24EB}">
      <dsp:nvSpPr>
        <dsp:cNvPr id="0" name=""/>
        <dsp:cNvSpPr/>
      </dsp:nvSpPr>
      <dsp:spPr>
        <a:xfrm>
          <a:off x="0" y="2788784"/>
          <a:ext cx="9965634" cy="596700"/>
        </a:xfrm>
        <a:prstGeom prst="roundRect">
          <a:avLst/>
        </a:prstGeom>
        <a:solidFill>
          <a:schemeClr val="accent1">
            <a:shade val="80000"/>
            <a:hueOff val="363732"/>
            <a:satOff val="-37928"/>
            <a:lumOff val="25481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Zwiększenie </a:t>
          </a:r>
          <a:r>
            <a:rPr lang="pl-PL" sz="1500" b="1" kern="1200"/>
            <a:t>uczestnictwa w rynku pracy grup defaworyzowanych,</a:t>
          </a:r>
          <a:r>
            <a:rPr lang="pl-PL" sz="1500" kern="1200"/>
            <a:t> w szczególności osób z niepełnosprawnościami, między innymi przez zapewnienie dostosowanego do ich potrzeb wsparcia na rynku pracy. </a:t>
          </a:r>
          <a:endParaRPr lang="en-IE" sz="1500" kern="1200"/>
        </a:p>
      </dsp:txBody>
      <dsp:txXfrm>
        <a:off x="29128" y="2817912"/>
        <a:ext cx="9907378" cy="538444"/>
      </dsp:txXfrm>
    </dsp:sp>
    <dsp:sp modelId="{7999C905-B9EF-4F5C-B5DD-A28ECBC314DA}">
      <dsp:nvSpPr>
        <dsp:cNvPr id="0" name=""/>
        <dsp:cNvSpPr/>
      </dsp:nvSpPr>
      <dsp:spPr>
        <a:xfrm>
          <a:off x="0" y="3428684"/>
          <a:ext cx="9965634" cy="596700"/>
        </a:xfrm>
        <a:prstGeom prst="roundRect">
          <a:avLst/>
        </a:prstGeom>
        <a:solidFill>
          <a:schemeClr val="accent1">
            <a:shade val="80000"/>
            <a:hueOff val="454665"/>
            <a:satOff val="-47410"/>
            <a:lumOff val="31851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/>
            <a:t>Ograniczenie </a:t>
          </a:r>
          <a:r>
            <a:rPr lang="pl-PL" sz="1500" b="1" kern="1200" dirty="0"/>
            <a:t>segmentacji rynku pracy w porozumieniu z partnerami społecznymi</a:t>
          </a:r>
          <a:r>
            <a:rPr lang="pl-PL" sz="1500" kern="1200" dirty="0"/>
            <a:t> przez rozwiązanie problemu arbitrażu podatkowego z wykorzystaniem różnych rodzajów umów oraz poprawę dostępu do ochrony socjalnej. </a:t>
          </a:r>
          <a:endParaRPr lang="en-IE" sz="1500" kern="1200" dirty="0"/>
        </a:p>
      </dsp:txBody>
      <dsp:txXfrm>
        <a:off x="29128" y="3457812"/>
        <a:ext cx="9907378" cy="538444"/>
      </dsp:txXfrm>
    </dsp:sp>
    <dsp:sp modelId="{4931A169-19C2-4C1F-BE12-F8D9B300DEAC}">
      <dsp:nvSpPr>
        <dsp:cNvPr id="0" name=""/>
        <dsp:cNvSpPr/>
      </dsp:nvSpPr>
      <dsp:spPr>
        <a:xfrm>
          <a:off x="0" y="4068584"/>
          <a:ext cx="9965634" cy="596700"/>
        </a:xfrm>
        <a:prstGeom prst="roundRect">
          <a:avLst/>
        </a:prstGeom>
        <a:solidFill>
          <a:schemeClr val="accent1">
            <a:shade val="80000"/>
            <a:hueOff val="545598"/>
            <a:satOff val="-56892"/>
            <a:lumOff val="38221"/>
            <a:alphaOff val="0"/>
          </a:schemeClr>
        </a:solidFill>
        <a:ln w="19050" cap="flat" cmpd="sng" algn="ctr"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/>
            <a:t>Zwiększenie dostępu do </a:t>
          </a:r>
          <a:r>
            <a:rPr lang="pl-PL" sz="1500" b="1" kern="1200" dirty="0"/>
            <a:t>usług opieki długoterminowej </a:t>
          </a:r>
          <a:r>
            <a:rPr lang="pl-PL" sz="1500" kern="1200" dirty="0"/>
            <a:t>i poprawa ich jakości</a:t>
          </a:r>
          <a:endParaRPr lang="en-IE" sz="1500" kern="1200" dirty="0"/>
        </a:p>
      </dsp:txBody>
      <dsp:txXfrm>
        <a:off x="29128" y="4097712"/>
        <a:ext cx="9907378" cy="5384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76428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90000"/>
              </a:lnSpc>
              <a:tabLst>
                <a:tab pos="0" algn="l"/>
              </a:tabLst>
            </a:pPr>
            <a:r>
              <a:rPr lang="en-US" sz="60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Click to move the slide</a:t>
            </a: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l"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</a:p>
        </p:txBody>
      </p:sp>
      <p:sp>
        <p:nvSpPr>
          <p:cNvPr id="10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l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06" name="PlaceHolder 4"/>
          <p:cNvSpPr>
            <a:spLocks noGrp="1"/>
          </p:cNvSpPr>
          <p:nvPr>
            <p:ph type="dt" idx="54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07" name="PlaceHolder 5"/>
          <p:cNvSpPr>
            <a:spLocks noGrp="1"/>
          </p:cNvSpPr>
          <p:nvPr>
            <p:ph type="ftr" idx="55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l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08" name="PlaceHolder 6"/>
          <p:cNvSpPr>
            <a:spLocks noGrp="1"/>
          </p:cNvSpPr>
          <p:nvPr>
            <p:ph type="sldNum" idx="56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DA3DBAE0-77D1-4631-B67F-968CA68C18D6}" type="slidenum"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PlaceHolder 3"/>
          <p:cNvSpPr>
            <a:spLocks noGrp="1"/>
          </p:cNvSpPr>
          <p:nvPr>
            <p:ph type="sldNum" idx="61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B5404B3-BE24-4D70-8DBA-17A2CB8A314E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PlaceHolder 3"/>
          <p:cNvSpPr>
            <a:spLocks noGrp="1"/>
          </p:cNvSpPr>
          <p:nvPr>
            <p:ph type="sldNum" idx="73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B910C9A-D389-4397-971E-1C554EF3C9BC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CD888-F5A5-ABE0-42D5-A9301EBBF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>
            <a:extLst>
              <a:ext uri="{FF2B5EF4-FFF2-40B4-BE49-F238E27FC236}">
                <a16:creationId xmlns:a16="http://schemas.microsoft.com/office/drawing/2014/main" id="{082221C0-5A15-5617-34ED-C7EA88437D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288" name="PlaceHolder 2">
            <a:extLst>
              <a:ext uri="{FF2B5EF4-FFF2-40B4-BE49-F238E27FC236}">
                <a16:creationId xmlns:a16="http://schemas.microsoft.com/office/drawing/2014/main" id="{2F7ED280-9B3B-CF06-A675-4A5F58AE8535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PlaceHolder 3">
            <a:extLst>
              <a:ext uri="{FF2B5EF4-FFF2-40B4-BE49-F238E27FC236}">
                <a16:creationId xmlns:a16="http://schemas.microsoft.com/office/drawing/2014/main" id="{3CDA76DF-F7C5-ECAD-1B5F-C02B18212FE5}"/>
              </a:ext>
            </a:extLst>
          </p:cNvPr>
          <p:cNvSpPr>
            <a:spLocks noGrp="1"/>
          </p:cNvSpPr>
          <p:nvPr>
            <p:ph type="sldNum" idx="68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D6FDB27-2198-4A44-9454-441B42B80973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088119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BA93F-D283-8915-B4E4-6C5212F87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>
            <a:extLst>
              <a:ext uri="{FF2B5EF4-FFF2-40B4-BE49-F238E27FC236}">
                <a16:creationId xmlns:a16="http://schemas.microsoft.com/office/drawing/2014/main" id="{B9285AB8-50D8-C0F0-91C3-B3D3DF6C50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273" name="PlaceHolder 2">
            <a:extLst>
              <a:ext uri="{FF2B5EF4-FFF2-40B4-BE49-F238E27FC236}">
                <a16:creationId xmlns:a16="http://schemas.microsoft.com/office/drawing/2014/main" id="{E3D29479-E3A2-6F22-FA75-6391676DEC11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PlaceHolder 3">
            <a:extLst>
              <a:ext uri="{FF2B5EF4-FFF2-40B4-BE49-F238E27FC236}">
                <a16:creationId xmlns:a16="http://schemas.microsoft.com/office/drawing/2014/main" id="{302137FA-ECD3-6457-1749-19624DA669A8}"/>
              </a:ext>
            </a:extLst>
          </p:cNvPr>
          <p:cNvSpPr>
            <a:spLocks noGrp="1"/>
          </p:cNvSpPr>
          <p:nvPr>
            <p:ph type="sldNum" idx="63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B979A96-DC57-4D57-9534-5180CD37DCA5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24164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A53D0-CFBF-2EA4-C5F6-E7D890F36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>
            <a:extLst>
              <a:ext uri="{FF2B5EF4-FFF2-40B4-BE49-F238E27FC236}">
                <a16:creationId xmlns:a16="http://schemas.microsoft.com/office/drawing/2014/main" id="{E6E0996F-7F54-6EF0-4197-2768D35BEE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273" name="PlaceHolder 2">
            <a:extLst>
              <a:ext uri="{FF2B5EF4-FFF2-40B4-BE49-F238E27FC236}">
                <a16:creationId xmlns:a16="http://schemas.microsoft.com/office/drawing/2014/main" id="{38A92B2E-DD3B-F858-73AD-37E65CC45ADF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PlaceHolder 3">
            <a:extLst>
              <a:ext uri="{FF2B5EF4-FFF2-40B4-BE49-F238E27FC236}">
                <a16:creationId xmlns:a16="http://schemas.microsoft.com/office/drawing/2014/main" id="{DB79CC29-C36A-6C5C-52B6-D6BF6817BDA7}"/>
              </a:ext>
            </a:extLst>
          </p:cNvPr>
          <p:cNvSpPr>
            <a:spLocks noGrp="1"/>
          </p:cNvSpPr>
          <p:nvPr>
            <p:ph type="sldNum" idx="63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B979A96-DC57-4D57-9534-5180CD37DCA5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7879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85485-7298-9E13-D69E-FD8A0779E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>
            <a:extLst>
              <a:ext uri="{FF2B5EF4-FFF2-40B4-BE49-F238E27FC236}">
                <a16:creationId xmlns:a16="http://schemas.microsoft.com/office/drawing/2014/main" id="{8CEA1F6A-7D97-B535-4CEF-BACFA54F04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282" name="PlaceHolder 2">
            <a:extLst>
              <a:ext uri="{FF2B5EF4-FFF2-40B4-BE49-F238E27FC236}">
                <a16:creationId xmlns:a16="http://schemas.microsoft.com/office/drawing/2014/main" id="{CEDECD09-2176-6A0B-90FD-2F6A46877135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PlaceHolder 3">
            <a:extLst>
              <a:ext uri="{FF2B5EF4-FFF2-40B4-BE49-F238E27FC236}">
                <a16:creationId xmlns:a16="http://schemas.microsoft.com/office/drawing/2014/main" id="{74C91429-EC93-E927-F243-5F3290CACB52}"/>
              </a:ext>
            </a:extLst>
          </p:cNvPr>
          <p:cNvSpPr>
            <a:spLocks noGrp="1"/>
          </p:cNvSpPr>
          <p:nvPr>
            <p:ph type="sldNum" idx="66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FDFEAB2-7928-40BC-AA1B-E261F25B30B3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14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1264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28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PlaceHolder 3"/>
          <p:cNvSpPr>
            <a:spLocks noGrp="1"/>
          </p:cNvSpPr>
          <p:nvPr>
            <p:ph type="sldNum" idx="67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E91895B-2657-40CA-ACF4-FE86FCE88EFB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PlaceHolder 3"/>
          <p:cNvSpPr>
            <a:spLocks noGrp="1"/>
          </p:cNvSpPr>
          <p:nvPr>
            <p:ph type="sldNum" idx="68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D6FDB27-2198-4A44-9454-441B42B80973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PlaceHolder 3"/>
          <p:cNvSpPr>
            <a:spLocks noGrp="1"/>
          </p:cNvSpPr>
          <p:nvPr>
            <p:ph type="sldNum" idx="68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D6FDB27-2198-4A44-9454-441B42B80973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763588"/>
            <a:ext cx="0" cy="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6"/>
          </p:nvPr>
        </p:nvSpPr>
        <p:spPr/>
        <p:txBody>
          <a:bodyPr/>
          <a:lstStyle/>
          <a:p>
            <a:pPr indent="0" algn="r">
              <a:buNone/>
            </a:pPr>
            <a:fld id="{DA3DBAE0-77D1-4631-B67F-968CA68C18D6}" type="slidenum">
              <a:rPr lang="en-US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749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PlaceHolder 3"/>
          <p:cNvSpPr>
            <a:spLocks noGrp="1"/>
          </p:cNvSpPr>
          <p:nvPr>
            <p:ph type="sldNum" idx="69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111F962-D34A-492F-B226-5A92742021EE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PlaceHolder 3"/>
          <p:cNvSpPr>
            <a:spLocks noGrp="1"/>
          </p:cNvSpPr>
          <p:nvPr>
            <p:ph type="sldNum" idx="70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67A5480-37A7-4D21-BA0C-EBC0A5600592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PlaceHolder 3"/>
          <p:cNvSpPr>
            <a:spLocks noGrp="1"/>
          </p:cNvSpPr>
          <p:nvPr>
            <p:ph type="sldNum" idx="69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111F962-D34A-492F-B226-5A92742021EE}" type="slidenum">
              <a:rPr lang="en-GB" sz="1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  <a:ln w="0">
            <a:noFill/>
          </a:ln>
        </p:spPr>
      </p:sp>
      <p:sp>
        <p:nvSpPr>
          <p:cNvPr id="30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buNone/>
            </a:pPr>
            <a:endParaRPr lang="en-US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PlaceHolder 3"/>
          <p:cNvSpPr>
            <a:spLocks noGrp="1"/>
          </p:cNvSpPr>
          <p:nvPr>
            <p:ph type="sldNum" idx="72"/>
          </p:nvPr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I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66B82A-F065-4A03-B8E2-B7C5F3E3BB58}" type="slidenum">
              <a:rPr lang="en-IE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and body text two columns blu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 tytułu głównego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838080" y="1855800"/>
            <a:ext cx="5018400" cy="3269520"/>
          </a:xfrm>
          <a:prstGeom prst="rect">
            <a:avLst/>
          </a:prstGeom>
          <a:solidFill>
            <a:schemeClr val="dk2"/>
          </a:solidFill>
          <a:ln w="0">
            <a:noFill/>
          </a:ln>
        </p:spPr>
        <p:txBody>
          <a:bodyPr lIns="144000" tIns="144000" rIns="144000" bIns="14400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Aptos"/>
              </a:rPr>
              <a:t>Kliknij, aby edytować style tekstu głównego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6334200" y="1855800"/>
            <a:ext cx="5018400" cy="3269520"/>
          </a:xfrm>
          <a:prstGeom prst="rect">
            <a:avLst/>
          </a:prstGeom>
          <a:solidFill>
            <a:schemeClr val="dk2"/>
          </a:solidFill>
          <a:ln w="0">
            <a:noFill/>
          </a:ln>
        </p:spPr>
        <p:txBody>
          <a:bodyPr lIns="144000" tIns="144000" rIns="144000" bIns="14400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Aptos"/>
              </a:rPr>
              <a:t>Kliknij, aby edytować style tekstu głównego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>
          <a:xfrm>
            <a:off x="376200" y="628200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IE" sz="10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fld id="{03676D90-88E3-4153-BE13-8FF11A5CEDF8}" type="slidenum">
              <a:rPr lang="en-IE" sz="10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4038480" y="628200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0840" cy="1598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Click to edit Master title style</a:t>
            </a: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0760" cy="4872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Second level</a:t>
            </a: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Third level</a:t>
            </a: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Fourth level</a:t>
            </a: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Fifth level</a:t>
            </a: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0840" cy="381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</a:p>
        </p:txBody>
      </p:sp>
      <p:sp>
        <p:nvSpPr>
          <p:cNvPr id="52" name="PlaceHolder 4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ftr" idx="28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4" name="PlaceHolder 6"/>
          <p:cNvSpPr>
            <a:spLocks noGrp="1"/>
          </p:cNvSpPr>
          <p:nvPr>
            <p:ph type="sldNum" idx="29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AC489E5-F4E0-4BD6-B49C-127AEF23CEF8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0840" cy="1598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Click to edit Master title style</a:t>
            </a: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0760" cy="4872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icon to add picture</a:t>
            </a: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0840" cy="381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</a:p>
        </p:txBody>
      </p:sp>
      <p:sp>
        <p:nvSpPr>
          <p:cNvPr id="58" name="PlaceHolder 4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31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60" name="PlaceHolder 6"/>
          <p:cNvSpPr>
            <a:spLocks noGrp="1"/>
          </p:cNvSpPr>
          <p:nvPr>
            <p:ph type="sldNum" idx="32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C08D2E3-4F0D-4510-A188-8D52CDA78D6C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ctr" defTabSz="914400">
              <a:lnSpc>
                <a:spcPct val="90000"/>
              </a:lnSpc>
              <a:buNone/>
              <a:tabLst>
                <a:tab pos="0" algn="l"/>
              </a:tabLst>
              <a:defRPr lang="en-US" sz="60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60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 tytułu głównego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dt" idx="3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ftr" idx="34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sldNum" idx="35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A1BF69A-832E-43DB-AFDF-C4BC64B25156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  <a:lvl6pPr lvl="5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6pPr>
            <a:lvl7pPr lvl="6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7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the outline text format</a:t>
            </a:r>
          </a:p>
          <a:p>
            <a:pPr marL="864000" lvl="1" indent="-324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Second Outline Level</a:t>
            </a:r>
          </a:p>
          <a:p>
            <a:pPr marL="1296000" lvl="2" indent="-288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Third Outline Level</a:t>
            </a:r>
          </a:p>
          <a:p>
            <a:pPr marL="1728000" lvl="3" indent="-216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Fourth Outline Level</a:t>
            </a:r>
          </a:p>
          <a:p>
            <a:pPr marL="2160000" lvl="4" indent="-216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Fifth Outline Level</a:t>
            </a:r>
          </a:p>
          <a:p>
            <a:pPr marL="2592000" lvl="5" indent="-216000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Sixth Outline Level</a:t>
            </a:r>
          </a:p>
          <a:p>
            <a:pPr marL="3024000" lvl="6" indent="-216000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Default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ctr" defTabSz="914400">
              <a:lnSpc>
                <a:spcPct val="90000"/>
              </a:lnSpc>
              <a:buNone/>
              <a:tabLst>
                <a:tab pos="0" algn="l"/>
              </a:tabLst>
              <a:defRPr lang="en-US" sz="60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60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 tytułu głównego</a:t>
            </a:r>
          </a:p>
        </p:txBody>
      </p:sp>
      <p:sp>
        <p:nvSpPr>
          <p:cNvPr id="67" name="PlaceHolder 2"/>
          <p:cNvSpPr>
            <a:spLocks noGrp="1"/>
          </p:cNvSpPr>
          <p:nvPr>
            <p:ph type="dt" idx="36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ftr" idx="37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69" name="PlaceHolder 4"/>
          <p:cNvSpPr>
            <a:spLocks noGrp="1"/>
          </p:cNvSpPr>
          <p:nvPr>
            <p:ph type="sldNum" idx="38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32983AC-315A-4F3A-807F-21FD0A96462A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  <a:lvl6pPr lvl="5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6pPr>
            <a:lvl7pPr lvl="6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7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the outline text format</a:t>
            </a:r>
          </a:p>
          <a:p>
            <a:pPr marL="864000" lvl="1" indent="-324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Second Outline Level</a:t>
            </a:r>
          </a:p>
          <a:p>
            <a:pPr marL="1296000" lvl="2" indent="-288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Third Outline Level</a:t>
            </a:r>
          </a:p>
          <a:p>
            <a:pPr marL="1728000" lvl="3" indent="-216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Fourth Outline Level</a:t>
            </a:r>
          </a:p>
          <a:p>
            <a:pPr marL="2160000" lvl="4" indent="-216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Fifth Outline Level</a:t>
            </a:r>
          </a:p>
          <a:p>
            <a:pPr marL="2592000" lvl="5" indent="-216000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Sixth Outline Level</a:t>
            </a:r>
          </a:p>
          <a:p>
            <a:pPr marL="3024000" lvl="6" indent="-216000" algn="l" defTabSz="9144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Click to edit Master title style</a:t>
            </a: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Second level</a:t>
            </a: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Third level</a:t>
            </a: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Fourth level</a:t>
            </a: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Fifth level</a:t>
            </a:r>
          </a:p>
        </p:txBody>
      </p:sp>
      <p:sp>
        <p:nvSpPr>
          <p:cNvPr id="73" name="PlaceHolder 3"/>
          <p:cNvSpPr>
            <a:spLocks noGrp="1"/>
          </p:cNvSpPr>
          <p:nvPr>
            <p:ph type="dt" idx="39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ftr" idx="40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75" name="PlaceHolder 5"/>
          <p:cNvSpPr>
            <a:spLocks noGrp="1"/>
          </p:cNvSpPr>
          <p:nvPr>
            <p:ph type="sldNum" idx="41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80B3175-93CB-4BC4-BE44-891371BF8E70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7640" cy="581040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Click to edit Master title style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2800" cy="581040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Second level</a:t>
            </a: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Third level</a:t>
            </a: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Fourth level</a:t>
            </a: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Fifth level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dt" idx="42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ftr" idx="43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80" name="PlaceHolder 5"/>
          <p:cNvSpPr>
            <a:spLocks noGrp="1"/>
          </p:cNvSpPr>
          <p:nvPr>
            <p:ph type="sldNum" idx="44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C085FA6-76E0-4723-9A2D-B61396E93821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ext and big phot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5387040" cy="6856560"/>
          </a:xfrm>
          <a:prstGeom prst="rect">
            <a:avLst/>
          </a:prstGeom>
          <a:solidFill>
            <a:schemeClr val="lt2"/>
          </a:solidFill>
          <a:ln w="28440">
            <a:noFill/>
          </a:ln>
        </p:spPr>
        <p:txBody>
          <a:bodyPr lIns="90000" tIns="45000" rIns="90000" bIns="45000" anchor="t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2"/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2"/>
                </a:solidFill>
                <a:effectLst/>
                <a:uFillTx/>
                <a:latin typeface="Aptos"/>
              </a:rPr>
              <a:t>Kliknij ikonę, aby dodać zdjęcie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title"/>
          </p:nvPr>
        </p:nvSpPr>
        <p:spPr>
          <a:xfrm>
            <a:off x="3766320" y="588960"/>
            <a:ext cx="7585920" cy="71568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 tytułu głównego</a:t>
            </a: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3766320" y="1895400"/>
            <a:ext cx="7585920" cy="384408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tekstu głównego</a:t>
            </a:r>
          </a:p>
        </p:txBody>
      </p:sp>
      <p:sp>
        <p:nvSpPr>
          <p:cNvPr id="84" name="PlaceHolder 4"/>
          <p:cNvSpPr>
            <a:spLocks noGrp="1"/>
          </p:cNvSpPr>
          <p:nvPr>
            <p:ph type="ftr" idx="45"/>
          </p:nvPr>
        </p:nvSpPr>
        <p:spPr>
          <a:xfrm>
            <a:off x="5502600" y="626904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and body text one colum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 tytułu głównego</a:t>
            </a: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3637080"/>
          </a:xfrm>
          <a:prstGeom prst="rect">
            <a:avLst/>
          </a:prstGeom>
          <a:noFill/>
          <a:ln w="0">
            <a:noFill/>
          </a:ln>
        </p:spPr>
        <p:txBody>
          <a:bodyPr lIns="144000" tIns="144000" rIns="144000" bIns="14400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tekstu głównego</a:t>
            </a:r>
          </a:p>
        </p:txBody>
      </p:sp>
      <p:sp>
        <p:nvSpPr>
          <p:cNvPr id="87" name="PlaceHolder 3"/>
          <p:cNvSpPr>
            <a:spLocks noGrp="1"/>
          </p:cNvSpPr>
          <p:nvPr>
            <p:ph type="sldNum" idx="46"/>
          </p:nvPr>
        </p:nvSpPr>
        <p:spPr>
          <a:xfrm>
            <a:off x="376200" y="628200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IE" sz="10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fld id="{BA226C03-7C38-42B0-BE09-FA8A34901FF1}" type="slidenum">
              <a:rPr lang="en-IE" sz="10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ftr" idx="47"/>
          </p:nvPr>
        </p:nvSpPr>
        <p:spPr>
          <a:xfrm>
            <a:off x="4038480" y="628200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and body text and bullet poin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 tytułu głównego</a:t>
            </a: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3637080"/>
          </a:xfrm>
          <a:prstGeom prst="rect">
            <a:avLst/>
          </a:prstGeom>
          <a:noFill/>
          <a:ln w="0">
            <a:noFill/>
          </a:ln>
        </p:spPr>
        <p:txBody>
          <a:bodyPr lIns="144000" tIns="144000" rIns="144000" bIns="14400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E2841"/>
              </a:buClr>
              <a:buSzPct val="150000"/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E2841"/>
              </a:buClr>
              <a:buFont typeface="Arial"/>
              <a:buChar char="•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E2841"/>
              </a:buClr>
              <a:buFont typeface="Arial"/>
              <a:buChar char="•"/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</a:lstStyle>
          <a:p>
            <a:pPr marL="343080" indent="-343080" algn="l" defTabSz="914400">
              <a:lnSpc>
                <a:spcPct val="90000"/>
              </a:lnSpc>
              <a:spcBef>
                <a:spcPts val="1001"/>
              </a:spcBef>
              <a:buClr>
                <a:srgbClr val="0E2841"/>
              </a:buClr>
              <a:buSzPct val="150000"/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tekstu głównego</a:t>
            </a: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E2841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Poziom drugi</a:t>
            </a: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E2841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Poziom trzeci</a:t>
            </a:r>
          </a:p>
        </p:txBody>
      </p:sp>
      <p:sp>
        <p:nvSpPr>
          <p:cNvPr id="91" name="PlaceHolder 3"/>
          <p:cNvSpPr>
            <a:spLocks noGrp="1"/>
          </p:cNvSpPr>
          <p:nvPr>
            <p:ph type="sldNum" idx="48"/>
          </p:nvPr>
        </p:nvSpPr>
        <p:spPr>
          <a:xfrm>
            <a:off x="376200" y="628200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IE" sz="10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fld id="{E3B64A48-C18F-40F5-8F90-0B816B58E4C6}" type="slidenum">
              <a:rPr lang="en-IE" sz="10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ftr" idx="49"/>
          </p:nvPr>
        </p:nvSpPr>
        <p:spPr>
          <a:xfrm>
            <a:off x="4038480" y="628200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hapter page option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8"/>
          <p:cNvSpPr/>
          <p:nvPr/>
        </p:nvSpPr>
        <p:spPr>
          <a:xfrm>
            <a:off x="0" y="0"/>
            <a:ext cx="12190680" cy="38084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12190680" cy="3808440"/>
          </a:xfrm>
          <a:prstGeom prst="rect">
            <a:avLst/>
          </a:prstGeom>
          <a:solidFill>
            <a:schemeClr val="lt2"/>
          </a:solidFill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2"/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2"/>
                </a:solidFill>
                <a:effectLst/>
                <a:uFillTx/>
                <a:latin typeface="Aptos"/>
              </a:rPr>
              <a:t>Kliknij ikonę, aby dodać zdjęcie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title"/>
          </p:nvPr>
        </p:nvSpPr>
        <p:spPr>
          <a:xfrm>
            <a:off x="838080" y="3434760"/>
            <a:ext cx="10514160" cy="81540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txBody>
          <a:bodyPr lIns="18000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 tytułu głównego</a:t>
            </a: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838080" y="4441680"/>
            <a:ext cx="10514160" cy="586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tekstu głównego</a:t>
            </a:r>
          </a:p>
        </p:txBody>
      </p:sp>
      <p:sp>
        <p:nvSpPr>
          <p:cNvPr id="97" name="PlaceHolder 4"/>
          <p:cNvSpPr>
            <a:spLocks noGrp="1"/>
          </p:cNvSpPr>
          <p:nvPr>
            <p:ph type="sldNum" idx="50"/>
          </p:nvPr>
        </p:nvSpPr>
        <p:spPr>
          <a:xfrm>
            <a:off x="376200" y="628200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IE" sz="10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fld id="{E392106F-3B07-478D-8C0B-3415AC0B908E}" type="slidenum">
              <a:rPr lang="en-IE" sz="10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5"/>
          <p:cNvSpPr>
            <a:spLocks noGrp="1"/>
          </p:cNvSpPr>
          <p:nvPr>
            <p:ph type="ftr" idx="51"/>
          </p:nvPr>
        </p:nvSpPr>
        <p:spPr>
          <a:xfrm>
            <a:off x="4038480" y="628200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Click to edit Master title style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160" cy="4349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Second level</a:t>
            </a: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Third level</a:t>
            </a: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Fourth level</a:t>
            </a: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Fifth level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1" name="PlaceHolder 5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A5AECD4-1022-40AA-BE98-E87CC09381C5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4160" cy="2851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60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60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Click to edit Master title style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4160" cy="1498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4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Click to edit Master text styles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6" name="PlaceHolder 5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6F9F98C-E56D-4E21-8F19-A1F686056E64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Click to edit Master title style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0040" cy="4349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Second level</a:t>
            </a: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Third level</a:t>
            </a: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Fourth level</a:t>
            </a: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Fifth level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0040" cy="4349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Second level</a:t>
            </a: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Third level</a:t>
            </a: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Fourth level</a:t>
            </a: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Fifth level</a:t>
            </a:r>
          </a:p>
        </p:txBody>
      </p:sp>
      <p:sp>
        <p:nvSpPr>
          <p:cNvPr id="20" name="PlaceHolder 4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2" name="PlaceHolder 6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47E2A1-1299-489F-9359-6A2F43CB2253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Click to edit Master title style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6280" cy="822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400" b="1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6280" cy="3683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Second level</a:t>
            </a: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Third level</a:t>
            </a: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Fourth level</a:t>
            </a: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Fifth level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1840" cy="822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400" b="1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1840" cy="3683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Click to edit Master text styles</a:t>
            </a: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Second level</a:t>
            </a: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Third level</a:t>
            </a: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Fourth level</a:t>
            </a: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Fifth level</a:t>
            </a:r>
          </a:p>
        </p:txBody>
      </p:sp>
      <p:sp>
        <p:nvSpPr>
          <p:cNvPr id="28" name="PlaceHolder 6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30" name="PlaceHolder 8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06FD83C-FCD9-4CCC-A47C-26FAFD57ED6F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 tytułu głównego</a:t>
            </a:r>
          </a:p>
        </p:txBody>
      </p:sp>
      <p:sp>
        <p:nvSpPr>
          <p:cNvPr id="32" name="PlaceHolder 2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34" name="PlaceHolder 4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A8AE9F6-EBEB-4A2F-A472-396CA8E4B811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 tytułu głównego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1CC0F91-23F4-4F3A-88DC-D2EBB87BBEE2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160" cy="1324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tabLst>
                <a:tab pos="0" algn="l"/>
              </a:tabLst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 tytułu głównego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95D931C-1D14-4198-BA9B-F7C075FFA388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8" name="PlaceHolder 3"/>
          <p:cNvSpPr>
            <a:spLocks noGrp="1"/>
          </p:cNvSpPr>
          <p:nvPr>
            <p:ph type="sldNum" idx="26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71CE7A5-3B42-4382-9715-E50A54E103D6}" type="slidenum">
              <a:rPr lang="en-US" sz="120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2.png"/><Relationship Id="rId9" Type="http://schemas.microsoft.com/office/2007/relationships/diagramDrawing" Target="../diagrams/drawing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5"/>
          <p:cNvSpPr/>
          <p:nvPr/>
        </p:nvSpPr>
        <p:spPr>
          <a:xfrm>
            <a:off x="0" y="0"/>
            <a:ext cx="12190680" cy="687096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10" name="Picture 6" descr="A blue rectangle with white lines  Description automatically generated"/>
          <p:cNvPicPr/>
          <p:nvPr/>
        </p:nvPicPr>
        <p:blipFill>
          <a:blip r:embed="rId3"/>
          <a:stretch/>
        </p:blipFill>
        <p:spPr>
          <a:xfrm>
            <a:off x="-18360" y="91080"/>
            <a:ext cx="12227400" cy="6836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10060560" cy="2386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algn="l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pos="0" algn="l"/>
              </a:tabLst>
            </a:pPr>
            <a:r>
              <a:rPr lang="en-US" sz="440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</a:rPr>
              <a:t>Semestr</a:t>
            </a:r>
            <a:r>
              <a:rPr lang="en-US" sz="4400" b="1" u="none" strike="noStrike" dirty="0">
                <a:solidFill>
                  <a:srgbClr val="FFFFFF"/>
                </a:solidFill>
                <a:effectLst/>
                <a:uFillTx/>
                <a:latin typeface="Aptos Display"/>
              </a:rPr>
              <a:t> </a:t>
            </a:r>
            <a:r>
              <a:rPr lang="en-US" sz="440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</a:rPr>
              <a:t>Europejski</a:t>
            </a:r>
            <a:r>
              <a:rPr lang="en-US" sz="4400" b="1" u="none" strike="noStrike" dirty="0">
                <a:solidFill>
                  <a:srgbClr val="FFFFFF"/>
                </a:solidFill>
                <a:effectLst/>
                <a:uFillTx/>
                <a:latin typeface="Aptos Display"/>
              </a:rPr>
              <a:t> i </a:t>
            </a:r>
            <a:r>
              <a:rPr lang="en-US" sz="440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</a:rPr>
              <a:t>Pakiet</a:t>
            </a:r>
            <a:r>
              <a:rPr lang="en-US" sz="4400" b="1" u="none" strike="noStrike" dirty="0">
                <a:solidFill>
                  <a:srgbClr val="FFFFFF"/>
                </a:solidFill>
                <a:effectLst/>
                <a:uFillTx/>
                <a:latin typeface="Aptos Display"/>
              </a:rPr>
              <a:t> </a:t>
            </a:r>
            <a:r>
              <a:rPr lang="en-US" sz="440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</a:rPr>
              <a:t>Komisji</a:t>
            </a:r>
            <a:r>
              <a:rPr lang="en-US" sz="4400" b="1" u="none" strike="noStrike" dirty="0">
                <a:solidFill>
                  <a:srgbClr val="FFFFFF"/>
                </a:solidFill>
                <a:effectLst/>
                <a:uFillTx/>
                <a:latin typeface="Aptos Display"/>
              </a:rPr>
              <a:t> </a:t>
            </a:r>
            <a:r>
              <a:rPr lang="en-US" sz="440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</a:rPr>
              <a:t>Europejskiej</a:t>
            </a:r>
            <a:r>
              <a:rPr lang="en-US" sz="4400" b="1" u="none" strike="noStrike" dirty="0">
                <a:solidFill>
                  <a:srgbClr val="FFFFFF"/>
                </a:solidFill>
                <a:effectLst/>
                <a:uFillTx/>
                <a:latin typeface="Aptos Display"/>
              </a:rPr>
              <a:t> w </a:t>
            </a:r>
            <a:r>
              <a:rPr lang="en-US" sz="440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</a:rPr>
              <a:t>sprawie</a:t>
            </a:r>
            <a:r>
              <a:rPr lang="en-US" sz="4400" b="1" u="none" strike="noStrike" dirty="0">
                <a:solidFill>
                  <a:srgbClr val="FFFFFF"/>
                </a:solidFill>
                <a:effectLst/>
                <a:uFillTx/>
                <a:latin typeface="Aptos Display"/>
              </a:rPr>
              <a:t> </a:t>
            </a:r>
            <a:r>
              <a:rPr lang="en-US" sz="440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</a:rPr>
              <a:t>strategii</a:t>
            </a:r>
            <a:r>
              <a:rPr lang="en-US" sz="4400" b="1" u="none" strike="noStrike" dirty="0">
                <a:solidFill>
                  <a:srgbClr val="FFFFFF"/>
                </a:solidFill>
                <a:effectLst/>
                <a:uFillTx/>
                <a:latin typeface="Aptos Display"/>
              </a:rPr>
              <a:t> </a:t>
            </a:r>
            <a:r>
              <a:rPr lang="en-US" sz="440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</a:rPr>
              <a:t>przeciwdziałania</a:t>
            </a:r>
            <a:r>
              <a:rPr lang="en-US" sz="4400" b="1" u="none" strike="noStrike" dirty="0">
                <a:solidFill>
                  <a:srgbClr val="FFFFFF"/>
                </a:solidFill>
                <a:effectLst/>
                <a:uFillTx/>
                <a:latin typeface="Aptos Display"/>
              </a:rPr>
              <a:t> </a:t>
            </a:r>
            <a:r>
              <a:rPr lang="en-US" sz="4400" b="1" u="none" strike="noStrike" dirty="0" err="1">
                <a:solidFill>
                  <a:srgbClr val="FFFFFF"/>
                </a:solidFill>
                <a:effectLst/>
                <a:uFillTx/>
                <a:latin typeface="Aptos Display"/>
              </a:rPr>
              <a:t>ubóstwu</a:t>
            </a:r>
            <a:r>
              <a:rPr lang="en-US" sz="4400" b="1" u="none" strike="noStrike" dirty="0">
                <a:solidFill>
                  <a:srgbClr val="FFFFFF"/>
                </a:solidFill>
                <a:effectLst/>
                <a:uFillTx/>
                <a:latin typeface="Aptos Display"/>
              </a:rPr>
              <a:t> (2026)  </a:t>
            </a:r>
            <a:r>
              <a:rPr lang="en-US" sz="3200" b="1" u="none" strike="noStrike" dirty="0">
                <a:solidFill>
                  <a:srgbClr val="FFFFFF"/>
                </a:solidFill>
                <a:effectLst/>
                <a:uFillTx/>
                <a:latin typeface="Aptos Display"/>
              </a:rPr>
              <a:t> </a:t>
            </a: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subTitle"/>
          </p:nvPr>
        </p:nvSpPr>
        <p:spPr>
          <a:xfrm>
            <a:off x="1138767" y="4353120"/>
            <a:ext cx="9914465" cy="167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l-PL" sz="1600" b="1" u="none" strike="noStrike" noProof="0" dirty="0" err="1">
                <a:solidFill>
                  <a:schemeClr val="dk1"/>
                </a:solidFill>
                <a:effectLst/>
                <a:uFillTx/>
                <a:latin typeface="+mn-lt"/>
              </a:rPr>
              <a:t>Joa</a:t>
            </a:r>
            <a:r>
              <a:rPr lang="pl-PL" sz="1600" b="1" dirty="0" err="1">
                <a:latin typeface="+mn-lt"/>
              </a:rPr>
              <a:t>nna</a:t>
            </a:r>
            <a:r>
              <a:rPr lang="pl-PL" sz="1600" b="1" dirty="0">
                <a:latin typeface="+mn-lt"/>
              </a:rPr>
              <a:t> Charytonowicz</a:t>
            </a:r>
            <a:endParaRPr lang="pl-PL" sz="1600" b="1" u="none" strike="noStrike" noProof="0" dirty="0">
              <a:solidFill>
                <a:schemeClr val="dk1"/>
              </a:solidFill>
              <a:effectLst/>
              <a:uFillTx/>
              <a:latin typeface="+mn-lt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l-PL" sz="1600" b="1" u="none" strike="noStrike" noProof="0" dirty="0">
                <a:solidFill>
                  <a:schemeClr val="dk1"/>
                </a:solidFill>
                <a:effectLst/>
                <a:uFillTx/>
                <a:latin typeface="+mn-lt"/>
              </a:rPr>
              <a:t>Komisja Europejska, DG EMPL</a:t>
            </a:r>
            <a:endParaRPr lang="pl-PL" sz="1600" b="1" u="none" strike="noStrike" noProof="0" dirty="0">
              <a:solidFill>
                <a:srgbClr val="000000"/>
              </a:solidFill>
              <a:effectLst/>
              <a:uFillTx/>
              <a:latin typeface="+mn-lt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l-PL" sz="1600" b="1" u="none" strike="noStrike" noProof="0" dirty="0">
                <a:solidFill>
                  <a:schemeClr val="dk1"/>
                </a:solidFill>
                <a:effectLst/>
                <a:uFillTx/>
                <a:latin typeface="+mn-lt"/>
              </a:rPr>
              <a:t>Posiedzenie Komitetu Monitorującego FE </a:t>
            </a:r>
            <a:r>
              <a:rPr lang="pl-PL" sz="1600" b="1" u="none" strike="noStrike" noProof="0" dirty="0" err="1">
                <a:solidFill>
                  <a:schemeClr val="dk1"/>
                </a:solidFill>
                <a:effectLst/>
                <a:uFillTx/>
                <a:latin typeface="+mn-lt"/>
              </a:rPr>
              <a:t>KiP</a:t>
            </a:r>
            <a:r>
              <a:rPr lang="pl-PL" sz="1600" b="1" u="none" strike="noStrike" noProof="0" dirty="0">
                <a:solidFill>
                  <a:schemeClr val="dk1"/>
                </a:solidFill>
                <a:effectLst/>
                <a:uFillTx/>
                <a:latin typeface="+mn-lt"/>
              </a:rPr>
              <a:t> 2021-2027</a:t>
            </a:r>
            <a:endParaRPr lang="pl-PL" sz="1600" b="1" u="none" strike="noStrike" noProof="0" dirty="0">
              <a:solidFill>
                <a:srgbClr val="000000"/>
              </a:solidFill>
              <a:effectLst/>
              <a:uFillTx/>
              <a:latin typeface="+mn-lt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l-PL" sz="1600" b="1" dirty="0">
                <a:latin typeface="+mn-lt"/>
              </a:rPr>
              <a:t>Żnin</a:t>
            </a:r>
            <a:r>
              <a:rPr lang="pl-PL" sz="1600" b="1" u="none" strike="noStrike" noProof="0" dirty="0">
                <a:solidFill>
                  <a:schemeClr val="dk1"/>
                </a:solidFill>
                <a:effectLst/>
                <a:uFillTx/>
                <a:latin typeface="+mn-lt"/>
              </a:rPr>
              <a:t>, 16 czerwca 2026r.</a:t>
            </a:r>
            <a:endParaRPr lang="pl-PL" sz="1600" b="1" u="none" strike="noStrike" noProof="0" dirty="0">
              <a:solidFill>
                <a:srgbClr val="000000"/>
              </a:solidFill>
              <a:effectLst/>
              <a:uFillTx/>
              <a:latin typeface="+mn-lt"/>
            </a:endParaRPr>
          </a:p>
        </p:txBody>
      </p:sp>
      <p:sp>
        <p:nvSpPr>
          <p:cNvPr id="113" name="Rectangle 4"/>
          <p:cNvSpPr/>
          <p:nvPr/>
        </p:nvSpPr>
        <p:spPr>
          <a:xfrm>
            <a:off x="9323640" y="10440"/>
            <a:ext cx="2879640" cy="135828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14" name="Picture 3" descr="European Commission"/>
          <p:cNvPicPr/>
          <p:nvPr/>
        </p:nvPicPr>
        <p:blipFill>
          <a:blip r:embed="rId4"/>
          <a:stretch/>
        </p:blipFill>
        <p:spPr>
          <a:xfrm>
            <a:off x="9463320" y="277920"/>
            <a:ext cx="2542680" cy="9396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Rectangle 5"/>
          <p:cNvSpPr/>
          <p:nvPr/>
        </p:nvSpPr>
        <p:spPr>
          <a:xfrm>
            <a:off x="0" y="0"/>
            <a:ext cx="12190680" cy="687096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220" name="Picture 6" descr="A blue rectangle with white lines  Description automatically generated"/>
          <p:cNvPicPr/>
          <p:nvPr/>
        </p:nvPicPr>
        <p:blipFill>
          <a:blip r:embed="rId3"/>
          <a:stretch/>
        </p:blipFill>
        <p:spPr>
          <a:xfrm>
            <a:off x="-18360" y="91080"/>
            <a:ext cx="12227400" cy="6836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1450800" y="2082600"/>
            <a:ext cx="10060560" cy="2386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6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Wniosek </a:t>
            </a:r>
            <a:r>
              <a:rPr lang="en-US" sz="26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dotyczący</a:t>
            </a:r>
            <a:r>
              <a:rPr lang="en-US" sz="26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 </a:t>
            </a:r>
            <a:r>
              <a:rPr lang="en-US" sz="26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zalecenia</a:t>
            </a:r>
            <a:r>
              <a:rPr lang="en-US" sz="26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 Rady</a:t>
            </a:r>
            <a:br>
              <a:rPr sz="2600" dirty="0"/>
            </a:br>
            <a:br>
              <a:rPr sz="2600" dirty="0"/>
            </a:br>
            <a:br>
              <a:rPr sz="2600" dirty="0"/>
            </a:br>
            <a:r>
              <a:rPr lang="en-US" sz="54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w </a:t>
            </a:r>
            <a:r>
              <a:rPr lang="en-US" sz="54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sprawie</a:t>
            </a:r>
            <a:r>
              <a:rPr lang="en-US" sz="54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 </a:t>
            </a:r>
            <a:r>
              <a:rPr lang="en-US" sz="54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zwalczania</a:t>
            </a:r>
            <a:r>
              <a:rPr lang="en-US" sz="54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 </a:t>
            </a:r>
            <a:r>
              <a:rPr lang="en-US" sz="54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wykluczenia</a:t>
            </a:r>
            <a:r>
              <a:rPr lang="en-US" sz="54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 </a:t>
            </a:r>
            <a:r>
              <a:rPr lang="en-US" sz="54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mieszkaniowego</a:t>
            </a:r>
            <a:endParaRPr lang="en-US" sz="5400" b="0" u="none" strike="noStrike" dirty="0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222" name="Rectangle 4"/>
          <p:cNvSpPr/>
          <p:nvPr/>
        </p:nvSpPr>
        <p:spPr>
          <a:xfrm>
            <a:off x="9323640" y="10440"/>
            <a:ext cx="2879640" cy="135828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223" name="Picture 3" descr="European Commission"/>
          <p:cNvPicPr/>
          <p:nvPr/>
        </p:nvPicPr>
        <p:blipFill>
          <a:blip r:embed="rId4"/>
          <a:stretch/>
        </p:blipFill>
        <p:spPr>
          <a:xfrm>
            <a:off x="9463320" y="277920"/>
            <a:ext cx="2542680" cy="9396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26D31-F10B-192D-4257-329B17942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 1">
            <a:extLst>
              <a:ext uri="{FF2B5EF4-FFF2-40B4-BE49-F238E27FC236}">
                <a16:creationId xmlns:a16="http://schemas.microsoft.com/office/drawing/2014/main" id="{D0DD4275-1ED6-5C5F-E79A-0FE1918E2132}"/>
              </a:ext>
            </a:extLst>
          </p:cNvPr>
          <p:cNvSpPr/>
          <p:nvPr/>
        </p:nvSpPr>
        <p:spPr>
          <a:xfrm>
            <a:off x="0" y="0"/>
            <a:ext cx="12190680" cy="687096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52" name="Picture 1" descr="A blue rectangle with white lines  Description automatically generated">
            <a:extLst>
              <a:ext uri="{FF2B5EF4-FFF2-40B4-BE49-F238E27FC236}">
                <a16:creationId xmlns:a16="http://schemas.microsoft.com/office/drawing/2014/main" id="{5D06720A-329D-60BD-847C-13E8318E6720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-17700" y="86663"/>
            <a:ext cx="12227400" cy="6836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5" name="Rectangle 2">
            <a:extLst>
              <a:ext uri="{FF2B5EF4-FFF2-40B4-BE49-F238E27FC236}">
                <a16:creationId xmlns:a16="http://schemas.microsoft.com/office/drawing/2014/main" id="{F9B74F3B-4EBD-5BCA-7FEB-9AAA7ABE052D}"/>
              </a:ext>
            </a:extLst>
          </p:cNvPr>
          <p:cNvSpPr/>
          <p:nvPr/>
        </p:nvSpPr>
        <p:spPr>
          <a:xfrm>
            <a:off x="9323640" y="10440"/>
            <a:ext cx="2879640" cy="135828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56" name="Picture 5" descr="European Commission">
            <a:extLst>
              <a:ext uri="{FF2B5EF4-FFF2-40B4-BE49-F238E27FC236}">
                <a16:creationId xmlns:a16="http://schemas.microsoft.com/office/drawing/2014/main" id="{B990A6F6-E67B-555B-40B9-AE44A19906E1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9463320" y="277920"/>
            <a:ext cx="2542680" cy="93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607E40C6-A4BE-2312-CBF2-3A650A804CB7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 bwMode="auto">
          <a:xfrm>
            <a:off x="860345" y="6134671"/>
            <a:ext cx="925858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0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0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IE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IE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50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IE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IE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DB841289-477B-D72E-A969-23D1634B16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00088" y="671513"/>
            <a:ext cx="1004570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46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46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46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46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46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46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46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46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46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050" algn="l"/>
              </a:tabLst>
            </a:pPr>
            <a:br>
              <a:rPr kumimoji="0" lang="en-IE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I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050" algn="l"/>
              </a:tabLst>
            </a:pPr>
            <a:br>
              <a:rPr kumimoji="0" lang="en-IE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I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050" algn="l"/>
              </a:tabLst>
            </a:pPr>
            <a:br>
              <a:rPr kumimoji="0" lang="en-IE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I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050" algn="l"/>
              </a:tabLst>
            </a:pPr>
            <a:br>
              <a:rPr kumimoji="0" lang="en-IE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I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050" algn="l"/>
              </a:tabLst>
            </a:pPr>
            <a:br>
              <a:rPr kumimoji="0" lang="en-IE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I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050" algn="l"/>
              </a:tabLst>
            </a:pPr>
            <a:br>
              <a:rPr kumimoji="0" lang="en-IE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I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050" algn="l"/>
              </a:tabLst>
            </a:pPr>
            <a:br>
              <a:rPr kumimoji="0" lang="en-IE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I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772351-3048-3CE7-00FE-912E6468DB21}"/>
              </a:ext>
            </a:extLst>
          </p:cNvPr>
          <p:cNvSpPr txBox="1"/>
          <p:nvPr/>
        </p:nvSpPr>
        <p:spPr>
          <a:xfrm>
            <a:off x="954157" y="747720"/>
            <a:ext cx="70642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Proponowane </a:t>
            </a:r>
            <a:r>
              <a:rPr lang="pl-PL" b="1" dirty="0">
                <a:solidFill>
                  <a:schemeClr val="bg1"/>
                </a:solidFill>
              </a:rPr>
              <a:t>zalecenie Rady w sprawie zwalczania wykluczenia mieszkaniowego </a:t>
            </a:r>
            <a:r>
              <a:rPr lang="pl-PL" dirty="0">
                <a:solidFill>
                  <a:schemeClr val="bg1"/>
                </a:solidFill>
              </a:rPr>
              <a:t>ma na celu zapewnienie każdemu bezpiecznego miejsca do życia oraz podjęcie wczesnych działań, tak aby </a:t>
            </a:r>
            <a:r>
              <a:rPr lang="pl-PL" b="1" dirty="0">
                <a:solidFill>
                  <a:schemeClr val="bg1"/>
                </a:solidFill>
              </a:rPr>
              <a:t>nikt nie spał na ulicy.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77F989-6E60-D05F-4203-7AD18B81933C}"/>
              </a:ext>
            </a:extLst>
          </p:cNvPr>
          <p:cNvSpPr txBox="1"/>
          <p:nvPr/>
        </p:nvSpPr>
        <p:spPr>
          <a:xfrm>
            <a:off x="700088" y="2457322"/>
            <a:ext cx="11019251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42938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 Około </a:t>
            </a:r>
            <a:r>
              <a:rPr lang="pl-PL" b="1" dirty="0"/>
              <a:t>1 mln osób </a:t>
            </a:r>
            <a:r>
              <a:rPr lang="pl-PL" dirty="0"/>
              <a:t>w UE cierpi z powodu bezdomności</a:t>
            </a:r>
          </a:p>
          <a:p>
            <a:pPr marL="642938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 40% obywateli identyfikuje braki</a:t>
            </a:r>
            <a:r>
              <a:rPr lang="cs-CZ" b="1" dirty="0"/>
              <a:t> </a:t>
            </a:r>
            <a:r>
              <a:rPr lang="pl-PL" dirty="0"/>
              <a:t>mieszkania po przystępnych cenach jako </a:t>
            </a:r>
            <a:r>
              <a:rPr lang="pl-PL" b="1" dirty="0"/>
              <a:t>natychmiastowy i pilny problem </a:t>
            </a:r>
            <a:r>
              <a:rPr lang="pl-PL" dirty="0"/>
              <a:t>w miejscu, w którym żyją   </a:t>
            </a:r>
          </a:p>
          <a:p>
            <a:pPr marL="642938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W latach 2013–2024 ceny nieruchomości mieszkalnych w ujęciu nominalnym wzrosły o ponad 60 % w całej Unii Europejskiej, szybciej niż dochody gospodarstw domowych</a:t>
            </a:r>
          </a:p>
          <a:p>
            <a:pPr marL="357188">
              <a:spcAft>
                <a:spcPts val="600"/>
              </a:spcAft>
            </a:pPr>
            <a:endParaRPr lang="pl-PL" dirty="0"/>
          </a:p>
          <a:p>
            <a:pPr>
              <a:tabLst>
                <a:tab pos="446088" algn="l"/>
              </a:tabLst>
            </a:pPr>
            <a:r>
              <a:rPr lang="pl-PL" b="1" u="sng" dirty="0">
                <a:solidFill>
                  <a:schemeClr val="bg1"/>
                </a:solidFill>
              </a:rPr>
              <a:t>Co jest potrzebne ?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446088" algn="l"/>
              </a:tabLst>
            </a:pPr>
            <a:r>
              <a:rPr lang="pl-PL" dirty="0">
                <a:solidFill>
                  <a:schemeClr val="bg1"/>
                </a:solidFill>
              </a:rPr>
              <a:t>Wczesne </a:t>
            </a:r>
            <a:r>
              <a:rPr lang="pl-PL" b="1" dirty="0">
                <a:solidFill>
                  <a:schemeClr val="bg1"/>
                </a:solidFill>
              </a:rPr>
              <a:t>zapobieganie wykluczeniu mieszkaniowemu </a:t>
            </a:r>
            <a:r>
              <a:rPr lang="pl-PL" dirty="0">
                <a:solidFill>
                  <a:schemeClr val="bg1"/>
                </a:solidFill>
              </a:rPr>
              <a:t>poprzez lepsze monitorowanie i wsparcie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bg1"/>
                </a:solidFill>
              </a:rPr>
              <a:t>Stabilne rozwiązania mieszkaniowe </a:t>
            </a:r>
            <a:r>
              <a:rPr lang="pl-PL" dirty="0">
                <a:solidFill>
                  <a:schemeClr val="bg1"/>
                </a:solidFill>
              </a:rPr>
              <a:t>dla osób bezdomnych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Podejście oparte na mieszkalnictwie skoncentrowanym na </a:t>
            </a:r>
            <a:r>
              <a:rPr lang="pl-PL" b="1" dirty="0">
                <a:solidFill>
                  <a:schemeClr val="bg1"/>
                </a:solidFill>
              </a:rPr>
              <a:t>ludziach i ich potrzebach</a:t>
            </a:r>
            <a:endParaRPr lang="en-I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Większa dostępność mieszkań socjalnych i przystępnych cenowo</a:t>
            </a: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br>
              <a:rPr lang="pl-PL" dirty="0"/>
            </a:br>
            <a:endParaRPr lang="en-IE" b="1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br>
              <a:rPr lang="pl-PL" b="1" dirty="0"/>
            </a:br>
            <a:endParaRPr lang="en-IE" b="1" dirty="0"/>
          </a:p>
        </p:txBody>
      </p:sp>
      <p:pic>
        <p:nvPicPr>
          <p:cNvPr id="6" name="Kształt 29">
            <a:extLst>
              <a:ext uri="{FF2B5EF4-FFF2-40B4-BE49-F238E27FC236}">
                <a16:creationId xmlns:a16="http://schemas.microsoft.com/office/drawing/2014/main" id="{EAD2181F-CB95-E5F7-41E0-5B10D8A486C0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673740" y="2523513"/>
            <a:ext cx="426190" cy="371076"/>
          </a:xfrm>
          <a:prstGeom prst="rect">
            <a:avLst/>
          </a:prstGeom>
        </p:spPr>
      </p:pic>
      <p:pic>
        <p:nvPicPr>
          <p:cNvPr id="7" name="Kształt 31">
            <a:extLst>
              <a:ext uri="{FF2B5EF4-FFF2-40B4-BE49-F238E27FC236}">
                <a16:creationId xmlns:a16="http://schemas.microsoft.com/office/drawing/2014/main" id="{091B6718-9DAF-7677-3239-3CC026C204D8}"/>
              </a:ext>
            </a:extLst>
          </p:cNvPr>
          <p:cNvPicPr/>
          <p:nvPr/>
        </p:nvPicPr>
        <p:blipFill>
          <a:blip r:embed="rId6"/>
          <a:stretch/>
        </p:blipFill>
        <p:spPr>
          <a:xfrm>
            <a:off x="687488" y="2960781"/>
            <a:ext cx="371542" cy="422106"/>
          </a:xfrm>
          <a:prstGeom prst="rect">
            <a:avLst/>
          </a:prstGeom>
        </p:spPr>
      </p:pic>
      <p:pic>
        <p:nvPicPr>
          <p:cNvPr id="9" name="Kształt 33">
            <a:extLst>
              <a:ext uri="{FF2B5EF4-FFF2-40B4-BE49-F238E27FC236}">
                <a16:creationId xmlns:a16="http://schemas.microsoft.com/office/drawing/2014/main" id="{5D5840C2-8CA6-0063-63C2-CB2A93B5CF02}"/>
              </a:ext>
            </a:extLst>
          </p:cNvPr>
          <p:cNvPicPr/>
          <p:nvPr/>
        </p:nvPicPr>
        <p:blipFill>
          <a:blip r:embed="rId7"/>
          <a:stretch/>
        </p:blipFill>
        <p:spPr>
          <a:xfrm>
            <a:off x="697725" y="3459110"/>
            <a:ext cx="371542" cy="36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821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41458-DB8C-2DFD-28D7-EFF4C1C20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23">
            <a:extLst>
              <a:ext uri="{FF2B5EF4-FFF2-40B4-BE49-F238E27FC236}">
                <a16:creationId xmlns:a16="http://schemas.microsoft.com/office/drawing/2014/main" id="{63EBC832-65FB-92D4-50C4-934D726D93A0}"/>
              </a:ext>
            </a:extLst>
          </p:cNvPr>
          <p:cNvSpPr/>
          <p:nvPr/>
        </p:nvSpPr>
        <p:spPr>
          <a:xfrm>
            <a:off x="0" y="0"/>
            <a:ext cx="12190680" cy="687096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23" name="Picture 19" descr="A blue rectangle with white lines  Description automatically generated">
            <a:extLst>
              <a:ext uri="{FF2B5EF4-FFF2-40B4-BE49-F238E27FC236}">
                <a16:creationId xmlns:a16="http://schemas.microsoft.com/office/drawing/2014/main" id="{D1A887AE-040D-E5B3-4CE0-4E3D526C3F07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-24120" y="34920"/>
            <a:ext cx="12227400" cy="6836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PlaceHolder 1">
            <a:extLst>
              <a:ext uri="{FF2B5EF4-FFF2-40B4-BE49-F238E27FC236}">
                <a16:creationId xmlns:a16="http://schemas.microsoft.com/office/drawing/2014/main" id="{F61389A8-7797-95AB-F5F1-1B397546C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880" y="-228600"/>
            <a:ext cx="10060560" cy="7314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algn="l">
              <a:spcBef>
                <a:spcPts val="1191"/>
              </a:spcBef>
              <a:spcAft>
                <a:spcPts val="992"/>
              </a:spcAft>
            </a:pPr>
            <a:br>
              <a:rPr sz="2400" dirty="0"/>
            </a:br>
            <a:br>
              <a:rPr sz="2400" dirty="0"/>
            </a:br>
            <a:r>
              <a:rPr lang="en-US" sz="24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</a:t>
            </a:r>
            <a:br>
              <a:rPr sz="2400" dirty="0"/>
            </a:br>
            <a:br>
              <a:rPr sz="2400" dirty="0"/>
            </a:br>
            <a:br>
              <a:rPr lang="en-US" sz="2400" dirty="0"/>
            </a:br>
            <a:br>
              <a:rPr sz="2400" dirty="0"/>
            </a:b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</a:t>
            </a:r>
            <a:br>
              <a:rPr sz="3200" dirty="0"/>
            </a:br>
            <a:br>
              <a:rPr sz="3200" dirty="0"/>
            </a:b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</a:t>
            </a:r>
            <a:br>
              <a:rPr sz="3200" dirty="0"/>
            </a:b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</a:t>
            </a:r>
            <a:br>
              <a:rPr sz="2000" dirty="0"/>
            </a:br>
            <a:r>
              <a:rPr lang="en-US" sz="20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</a:t>
            </a:r>
            <a:r>
              <a:rPr lang="en-US" sz="24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</a:t>
            </a:r>
            <a:br>
              <a:rPr sz="1000" dirty="0"/>
            </a:br>
            <a:br>
              <a:rPr sz="2400" dirty="0"/>
            </a:br>
            <a:endParaRPr lang="en-US" sz="2400" b="0" u="none" strike="noStrike" dirty="0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25" name="Rectangle 29">
            <a:extLst>
              <a:ext uri="{FF2B5EF4-FFF2-40B4-BE49-F238E27FC236}">
                <a16:creationId xmlns:a16="http://schemas.microsoft.com/office/drawing/2014/main" id="{5BD1E30E-6640-2AE0-5128-673FA4087262}"/>
              </a:ext>
            </a:extLst>
          </p:cNvPr>
          <p:cNvSpPr/>
          <p:nvPr/>
        </p:nvSpPr>
        <p:spPr>
          <a:xfrm>
            <a:off x="9601200" y="10440"/>
            <a:ext cx="2602080" cy="113220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26" name="Picture 25" descr="European Commission">
            <a:extLst>
              <a:ext uri="{FF2B5EF4-FFF2-40B4-BE49-F238E27FC236}">
                <a16:creationId xmlns:a16="http://schemas.microsoft.com/office/drawing/2014/main" id="{3CFFF1ED-BDE5-C3FC-CA3B-A8E72E56F3E1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9601200" y="277920"/>
            <a:ext cx="2404800" cy="888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5F353FE-5EA9-3383-B632-00893C5883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1557594"/>
              </p:ext>
            </p:extLst>
          </p:nvPr>
        </p:nvGraphicFramePr>
        <p:xfrm>
          <a:off x="795130" y="2031121"/>
          <a:ext cx="10144491" cy="3315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DDC1D4D-E5AD-28CC-59DF-C2C3799486F8}"/>
              </a:ext>
            </a:extLst>
          </p:cNvPr>
          <p:cNvSpPr txBox="1"/>
          <p:nvPr/>
        </p:nvSpPr>
        <p:spPr>
          <a:xfrm>
            <a:off x="1051339" y="1142640"/>
            <a:ext cx="887453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noProof="0" dirty="0">
                <a:solidFill>
                  <a:schemeClr val="bg1"/>
                </a:solidFill>
                <a:latin typeface="Calibri"/>
              </a:rPr>
              <a:t>Semestr Europejski 2026 – kontekst</a:t>
            </a:r>
            <a:endParaRPr lang="pl-PL" sz="4000" noProof="0" dirty="0">
              <a:solidFill>
                <a:schemeClr val="bg1"/>
              </a:solidFill>
              <a:latin typeface="Arial"/>
            </a:endParaRP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06187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D3E56-6237-7909-D16D-EB6C69E5A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23">
            <a:extLst>
              <a:ext uri="{FF2B5EF4-FFF2-40B4-BE49-F238E27FC236}">
                <a16:creationId xmlns:a16="http://schemas.microsoft.com/office/drawing/2014/main" id="{CC494393-5001-C2B7-2285-B5A48CFE3FC0}"/>
              </a:ext>
            </a:extLst>
          </p:cNvPr>
          <p:cNvSpPr/>
          <p:nvPr/>
        </p:nvSpPr>
        <p:spPr>
          <a:xfrm>
            <a:off x="0" y="0"/>
            <a:ext cx="12190680" cy="687096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 dirty="0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23" name="Picture 19" descr="A blue rectangle with white lines  Description automatically generated">
            <a:extLst>
              <a:ext uri="{FF2B5EF4-FFF2-40B4-BE49-F238E27FC236}">
                <a16:creationId xmlns:a16="http://schemas.microsoft.com/office/drawing/2014/main" id="{D47260CE-0CDE-D8E1-D2A8-F05E2C94F14B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0" y="609599"/>
            <a:ext cx="12227400" cy="6321937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PlaceHolder 1">
            <a:extLst>
              <a:ext uri="{FF2B5EF4-FFF2-40B4-BE49-F238E27FC236}">
                <a16:creationId xmlns:a16="http://schemas.microsoft.com/office/drawing/2014/main" id="{C0273869-8137-555B-79F7-21E55D360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880" y="-228600"/>
            <a:ext cx="10060560" cy="7314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algn="l">
              <a:spcBef>
                <a:spcPts val="1191"/>
              </a:spcBef>
              <a:spcAft>
                <a:spcPts val="992"/>
              </a:spcAft>
            </a:pPr>
            <a:br>
              <a:rPr sz="2400" dirty="0"/>
            </a:br>
            <a:br>
              <a:rPr sz="2400" dirty="0"/>
            </a:br>
            <a:r>
              <a:rPr lang="en-US" sz="24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</a:t>
            </a:r>
            <a:br>
              <a:rPr sz="2400" dirty="0"/>
            </a:br>
            <a:br>
              <a:rPr sz="2400" dirty="0"/>
            </a:br>
            <a:br>
              <a:rPr lang="en-US" sz="2400" dirty="0"/>
            </a:br>
            <a:br>
              <a:rPr sz="2400" dirty="0"/>
            </a:b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</a:t>
            </a:r>
            <a:br>
              <a:rPr sz="3200" dirty="0"/>
            </a:br>
            <a:br>
              <a:rPr sz="3200" dirty="0"/>
            </a:b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</a:t>
            </a:r>
            <a:br>
              <a:rPr sz="3200" dirty="0"/>
            </a:b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</a:t>
            </a:r>
            <a:br>
              <a:rPr sz="2000" dirty="0"/>
            </a:br>
            <a:r>
              <a:rPr lang="en-US" sz="20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</a:t>
            </a:r>
            <a:r>
              <a:rPr lang="en-US" sz="24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</a:t>
            </a:r>
            <a:br>
              <a:rPr sz="1000" dirty="0"/>
            </a:br>
            <a:br>
              <a:rPr sz="2400" dirty="0"/>
            </a:br>
            <a:endParaRPr lang="en-US" sz="2400" b="0" u="none" strike="noStrike" dirty="0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25" name="Rectangle 29">
            <a:extLst>
              <a:ext uri="{FF2B5EF4-FFF2-40B4-BE49-F238E27FC236}">
                <a16:creationId xmlns:a16="http://schemas.microsoft.com/office/drawing/2014/main" id="{03E46478-4EC4-1AD0-52C6-7057CCD6B537}"/>
              </a:ext>
            </a:extLst>
          </p:cNvPr>
          <p:cNvSpPr/>
          <p:nvPr/>
        </p:nvSpPr>
        <p:spPr>
          <a:xfrm>
            <a:off x="9601200" y="10440"/>
            <a:ext cx="2602080" cy="113220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26" name="Picture 25" descr="European Commission">
            <a:extLst>
              <a:ext uri="{FF2B5EF4-FFF2-40B4-BE49-F238E27FC236}">
                <a16:creationId xmlns:a16="http://schemas.microsoft.com/office/drawing/2014/main" id="{FA39223E-C785-647D-71F9-77F79E6CB13C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9601200" y="277920"/>
            <a:ext cx="2404800" cy="88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7" name="Rectangle 126">
            <a:extLst>
              <a:ext uri="{FF2B5EF4-FFF2-40B4-BE49-F238E27FC236}">
                <a16:creationId xmlns:a16="http://schemas.microsoft.com/office/drawing/2014/main" id="{57BA960A-C14B-63E7-A582-A5D67A198ED2}"/>
              </a:ext>
            </a:extLst>
          </p:cNvPr>
          <p:cNvSpPr/>
          <p:nvPr/>
        </p:nvSpPr>
        <p:spPr>
          <a:xfrm>
            <a:off x="1162144" y="486479"/>
            <a:ext cx="9390536" cy="74159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en-US" sz="4000" b="1" u="none" strike="noStrike" dirty="0">
              <a:solidFill>
                <a:schemeClr val="dk1"/>
              </a:solidFill>
              <a:effectLst/>
              <a:uFillTx/>
              <a:latin typeface="Calibri"/>
              <a:ea typeface="Microsoft YaHei"/>
            </a:endParaRPr>
          </a:p>
          <a:p>
            <a:pPr>
              <a:lnSpc>
                <a:spcPct val="100000"/>
              </a:lnSpc>
            </a:pPr>
            <a:br>
              <a:rPr lang="pl-PL" sz="4400" dirty="0"/>
            </a:br>
            <a:br>
              <a:rPr lang="pl-PL" sz="4000" dirty="0"/>
            </a:br>
            <a:br>
              <a:rPr lang="pl-PL" sz="4400" dirty="0"/>
            </a:br>
            <a:br>
              <a:rPr lang="pl-PL" sz="4400" dirty="0"/>
            </a:br>
            <a:endParaRPr lang="en-US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en-US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en-US" sz="4400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en-US" sz="4400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5E99D5A-606A-B95F-6F07-B737034495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3724517"/>
              </p:ext>
            </p:extLst>
          </p:nvPr>
        </p:nvGraphicFramePr>
        <p:xfrm>
          <a:off x="1029252" y="1223617"/>
          <a:ext cx="9682922" cy="4912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A940D21-D7B9-8ADB-4E63-AC8CD88C8BAA}"/>
              </a:ext>
            </a:extLst>
          </p:cNvPr>
          <p:cNvSpPr txBox="1"/>
          <p:nvPr/>
        </p:nvSpPr>
        <p:spPr>
          <a:xfrm>
            <a:off x="742384" y="157755"/>
            <a:ext cx="887453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noProof="0" dirty="0">
                <a:solidFill>
                  <a:schemeClr val="bg1"/>
                </a:solidFill>
                <a:latin typeface="Calibri"/>
              </a:rPr>
              <a:t>Raport krajowy dla Polski</a:t>
            </a:r>
            <a:endParaRPr lang="pl-PL" sz="4000" noProof="0" dirty="0">
              <a:solidFill>
                <a:schemeClr val="bg1"/>
              </a:solidFill>
              <a:latin typeface="Arial"/>
            </a:endParaRP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20309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2385A-4D38-F2B2-532A-2534E44D1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ectangle 18">
            <a:extLst>
              <a:ext uri="{FF2B5EF4-FFF2-40B4-BE49-F238E27FC236}">
                <a16:creationId xmlns:a16="http://schemas.microsoft.com/office/drawing/2014/main" id="{B9718664-D268-91CD-92CA-750C4836EE96}"/>
              </a:ext>
            </a:extLst>
          </p:cNvPr>
          <p:cNvSpPr/>
          <p:nvPr/>
        </p:nvSpPr>
        <p:spPr>
          <a:xfrm>
            <a:off x="0" y="0"/>
            <a:ext cx="12190680" cy="687096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43" name="Picture 12" descr="A blue rectangle with white lines  Description automatically generated">
            <a:extLst>
              <a:ext uri="{FF2B5EF4-FFF2-40B4-BE49-F238E27FC236}">
                <a16:creationId xmlns:a16="http://schemas.microsoft.com/office/drawing/2014/main" id="{0F574ED2-80F2-42C1-8052-BF68FEF155C8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-36720" y="34920"/>
            <a:ext cx="12227400" cy="6836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5" name="Rectangle 21">
            <a:extLst>
              <a:ext uri="{FF2B5EF4-FFF2-40B4-BE49-F238E27FC236}">
                <a16:creationId xmlns:a16="http://schemas.microsoft.com/office/drawing/2014/main" id="{D47A0B8D-B1BB-B782-1B44-30DF2DA363BA}"/>
              </a:ext>
            </a:extLst>
          </p:cNvPr>
          <p:cNvSpPr/>
          <p:nvPr/>
        </p:nvSpPr>
        <p:spPr>
          <a:xfrm>
            <a:off x="9601200" y="10440"/>
            <a:ext cx="2602080" cy="113220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46" name="Picture 13" descr="European Commission">
            <a:extLst>
              <a:ext uri="{FF2B5EF4-FFF2-40B4-BE49-F238E27FC236}">
                <a16:creationId xmlns:a16="http://schemas.microsoft.com/office/drawing/2014/main" id="{D77BE59C-532E-D553-4CB0-DFF2D1EF84A5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9601200" y="277920"/>
            <a:ext cx="2404800" cy="88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7" name="Rectangle 146">
            <a:extLst>
              <a:ext uri="{FF2B5EF4-FFF2-40B4-BE49-F238E27FC236}">
                <a16:creationId xmlns:a16="http://schemas.microsoft.com/office/drawing/2014/main" id="{1F55FE46-F803-D832-AD0A-7AF2D6467041}"/>
              </a:ext>
            </a:extLst>
          </p:cNvPr>
          <p:cNvSpPr/>
          <p:nvPr/>
        </p:nvSpPr>
        <p:spPr>
          <a:xfrm>
            <a:off x="686160" y="457200"/>
            <a:ext cx="891468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l-PL" sz="4000" b="1" u="none" strike="noStrike" dirty="0">
                <a:solidFill>
                  <a:schemeClr val="bg1"/>
                </a:solidFill>
                <a:effectLst/>
                <a:uFillTx/>
                <a:latin typeface="Calibri"/>
              </a:rPr>
              <a:t>Propozycja zaleceń </a:t>
            </a:r>
            <a:r>
              <a:rPr lang="en-US" sz="4000" b="1" u="none" strike="noStrike" dirty="0">
                <a:solidFill>
                  <a:schemeClr val="bg1"/>
                </a:solidFill>
                <a:effectLst/>
                <a:uFillTx/>
                <a:latin typeface="Calibri"/>
              </a:rPr>
              <a:t>dla Polski</a:t>
            </a:r>
            <a:r>
              <a:rPr lang="en-US" sz="4000" b="0" u="none" strike="noStrike" dirty="0">
                <a:solidFill>
                  <a:schemeClr val="bg1"/>
                </a:solidFill>
                <a:effectLst/>
                <a:uFillTx/>
                <a:latin typeface="Calibri"/>
              </a:rPr>
              <a:t>:</a:t>
            </a:r>
            <a:endParaRPr lang="en-US" sz="4000" b="0" u="none" strike="noStrike" dirty="0">
              <a:solidFill>
                <a:schemeClr val="bg1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AAFCAE9-CA50-88FD-9811-87C3D4DA8B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3618805"/>
              </p:ext>
            </p:extLst>
          </p:nvPr>
        </p:nvGraphicFramePr>
        <p:xfrm>
          <a:off x="561010" y="1263373"/>
          <a:ext cx="9965634" cy="4894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333201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Picture 2" descr="A blue rectangle with white lines  Description automatically generated"/>
          <p:cNvPicPr/>
          <p:nvPr/>
        </p:nvPicPr>
        <p:blipFill>
          <a:blip r:embed="rId2"/>
          <a:stretch/>
        </p:blipFill>
        <p:spPr>
          <a:xfrm>
            <a:off x="228600" y="0"/>
            <a:ext cx="12227400" cy="6856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701640" y="2603160"/>
            <a:ext cx="5321520" cy="3111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4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  <a:ea typeface="Microsoft YaHei"/>
              </a:rPr>
              <a:t>Dziękuj</a:t>
            </a:r>
            <a:r>
              <a:rPr lang="en-US" sz="44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ę</a:t>
            </a:r>
            <a:r>
              <a:rPr lang="en-US" sz="44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!</a:t>
            </a:r>
            <a:br>
              <a:rPr sz="4400" dirty="0"/>
            </a:br>
            <a:endParaRPr lang="en-US" sz="4400" b="0" u="none" strike="noStrike" dirty="0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254" name="Google Shape;420;p19"/>
          <p:cNvSpPr/>
          <p:nvPr/>
        </p:nvSpPr>
        <p:spPr>
          <a:xfrm>
            <a:off x="6990480" y="1603800"/>
            <a:ext cx="4410720" cy="33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0" u="sng" strike="noStrike">
                <a:solidFill>
                  <a:schemeClr val="dk1"/>
                </a:solidFill>
                <a:effectLst/>
                <a:uFillTx/>
                <a:latin typeface="Aptos"/>
              </a:rPr>
              <a:t>Employment-social-affairs.ec.europa.eu (w jęz. angielskim)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Google Shape;424;p19"/>
          <p:cNvSpPr/>
          <p:nvPr/>
        </p:nvSpPr>
        <p:spPr>
          <a:xfrm>
            <a:off x="6990480" y="3569760"/>
            <a:ext cx="1505520" cy="33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0" u="sng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@EU_Social 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Google Shape;426;p19"/>
          <p:cNvSpPr/>
          <p:nvPr/>
        </p:nvSpPr>
        <p:spPr>
          <a:xfrm>
            <a:off x="6990480" y="4506480"/>
            <a:ext cx="2464200" cy="33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0" u="sng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Sprawy społeczne UE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Google Shape;428;p19"/>
          <p:cNvSpPr/>
          <p:nvPr/>
        </p:nvSpPr>
        <p:spPr>
          <a:xfrm>
            <a:off x="6990480" y="2617560"/>
            <a:ext cx="4108320" cy="33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0" u="sng" strike="noStrike">
                <a:solidFill>
                  <a:schemeClr val="dk1"/>
                </a:solidFill>
                <a:effectLst/>
                <a:uFillTx/>
                <a:latin typeface="Aptos"/>
              </a:rPr>
              <a:t>Zatrudnienie i umiejętności w UE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Google Shape;434;p19"/>
          <p:cNvSpPr/>
          <p:nvPr/>
        </p:nvSpPr>
        <p:spPr>
          <a:xfrm>
            <a:off x="6990480" y="5435640"/>
            <a:ext cx="1881000" cy="33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0" u="sng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Sprawy społeczne UE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Rectangle 3"/>
          <p:cNvSpPr/>
          <p:nvPr/>
        </p:nvSpPr>
        <p:spPr>
          <a:xfrm>
            <a:off x="10548000" y="194760"/>
            <a:ext cx="1432440" cy="105372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260" name="Graphic 6" descr="LinkedIn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6049080" y="2381760"/>
            <a:ext cx="718560" cy="71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1" name="Graphic 9" descr="X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6049080" y="3316680"/>
            <a:ext cx="718560" cy="71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Graphic 10" descr="Facebook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6013080" y="4251600"/>
            <a:ext cx="790560" cy="79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3" name="Graphic 17" descr="YouTube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6049080" y="5258160"/>
            <a:ext cx="718560" cy="71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4" name="Graphic 20" descr="Communication in the world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5822280" y="1194480"/>
            <a:ext cx="984600" cy="107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5" name="Picture 24" descr="European Commission"/>
          <p:cNvPicPr/>
          <p:nvPr/>
        </p:nvPicPr>
        <p:blipFill>
          <a:blip r:embed="rId13"/>
          <a:srcRect r="46467"/>
          <a:stretch/>
        </p:blipFill>
        <p:spPr>
          <a:xfrm>
            <a:off x="10610280" y="309960"/>
            <a:ext cx="1239840" cy="8560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Photo Poverty"/>
          <p:cNvPicPr/>
          <p:nvPr/>
        </p:nvPicPr>
        <p:blipFill>
          <a:blip r:embed="rId3"/>
          <a:srcRect l="47133" r="26358"/>
          <a:stretch/>
        </p:blipFill>
        <p:spPr>
          <a:xfrm>
            <a:off x="0" y="0"/>
            <a:ext cx="5387040" cy="6856560"/>
          </a:xfrm>
          <a:prstGeom prst="rect">
            <a:avLst/>
          </a:prstGeom>
          <a:noFill/>
          <a:ln w="28575">
            <a:noFill/>
          </a:ln>
        </p:spPr>
      </p:pic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3220560" y="597240"/>
            <a:ext cx="7585920" cy="71568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l" defTabSz="914400">
              <a:lnSpc>
                <a:spcPct val="9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pos="0" algn="l"/>
              </a:tabLst>
            </a:pPr>
            <a:r>
              <a:rPr lang="en-US" sz="4800" b="1" u="none" strike="noStrike">
                <a:solidFill>
                  <a:srgbClr val="03C9D8"/>
                </a:solidFill>
                <a:effectLst/>
                <a:uFillTx/>
                <a:latin typeface="Aptos Display"/>
              </a:rPr>
              <a:t>Pakiet - 6 maja 2026 r. 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3220560" y="1895400"/>
            <a:ext cx="8769600" cy="411048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txBody>
          <a:bodyPr lIns="144000" tIns="144000" rIns="144000" bIns="144000" anchor="t">
            <a:normAutofit fontScale="70000" lnSpcReduction="20000"/>
          </a:bodyPr>
          <a:lstStyle/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Komunikat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Komisji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w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sprawie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strategii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UE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na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rzecz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walki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z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ubóstwem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(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oraz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analityczne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dokumenty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robocze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służb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Komisji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i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dokumenty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robocze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służb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Komisji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dotyczące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zasad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skutecznej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polityki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walki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z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ubóstwem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8600"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Komunikat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Komisji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pt. „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Przerwanie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cyklu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ubóstwa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dzieci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–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wzmocnienie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europejskiej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gwarancji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dla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dzieci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” 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(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oraz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dokument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roboczy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służb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Komisji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zawierający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analizę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8600"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Wniosek </a:t>
            </a:r>
            <a:r>
              <a:rPr lang="en-US" sz="3200" b="0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dotyczący</a:t>
            </a:r>
            <a:r>
              <a:rPr lang="en-US" sz="3200" b="0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zalecenia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Rady w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sprawie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zwalczania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wykluczenia</a:t>
            </a:r>
            <a:r>
              <a:rPr lang="en-US" sz="3200" b="1" u="none" strike="noStrike" dirty="0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1" u="none" strike="noStrike" dirty="0" err="1">
                <a:solidFill>
                  <a:schemeClr val="dk1"/>
                </a:solidFill>
                <a:effectLst/>
                <a:uFillTx/>
                <a:latin typeface="Calibri"/>
              </a:rPr>
              <a:t>mieszkaniowego</a:t>
            </a:r>
            <a:endParaRPr lang="en-US" sz="3200" b="0" u="none" strike="noStrike" dirty="0">
              <a:solidFill>
                <a:schemeClr val="dk1"/>
              </a:solidFill>
              <a:effectLst/>
              <a:uFillTx/>
              <a:latin typeface="Aptos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800" b="0" u="none" strike="noStrike" dirty="0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8600"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u="none" strike="noStrike" dirty="0">
                <a:solidFill>
                  <a:schemeClr val="dk1"/>
                </a:solidFill>
                <a:effectLst/>
                <a:uFillTx/>
                <a:latin typeface="Aptos"/>
              </a:rPr>
              <a:t> </a:t>
            </a: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600" b="0" u="none" strike="noStrike" dirty="0">
              <a:solidFill>
                <a:schemeClr val="dk1"/>
              </a:solidFill>
              <a:effectLst/>
              <a:uFillTx/>
              <a:latin typeface="Aptos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600" b="0" u="none" strike="noStrike" dirty="0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 1"/>
          <p:cNvSpPr/>
          <p:nvPr/>
        </p:nvSpPr>
        <p:spPr>
          <a:xfrm>
            <a:off x="0" y="0"/>
            <a:ext cx="12190680" cy="687096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52" name="Picture 1" descr="A blue rectangle with white lines  Description automatically generated"/>
          <p:cNvPicPr/>
          <p:nvPr/>
        </p:nvPicPr>
        <p:blipFill>
          <a:blip r:embed="rId3"/>
          <a:stretch/>
        </p:blipFill>
        <p:spPr>
          <a:xfrm>
            <a:off x="-18360" y="91080"/>
            <a:ext cx="12227400" cy="6836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10060560" cy="2386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26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Komunikat</a:t>
            </a:r>
            <a:r>
              <a:rPr lang="en-US" sz="26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 </a:t>
            </a:r>
            <a:r>
              <a:rPr lang="en-US" sz="26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Komisji</a:t>
            </a:r>
            <a:br>
              <a:rPr sz="2600" dirty="0"/>
            </a:br>
            <a:r>
              <a:rPr lang="en-US" sz="54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Strategia</a:t>
            </a:r>
            <a:r>
              <a:rPr lang="en-US" sz="54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 UE </a:t>
            </a:r>
            <a:r>
              <a:rPr lang="en-US" sz="54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na</a:t>
            </a:r>
            <a:r>
              <a:rPr lang="en-US" sz="54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 </a:t>
            </a:r>
            <a:r>
              <a:rPr lang="en-US" sz="54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rzecz</a:t>
            </a:r>
            <a:r>
              <a:rPr lang="en-US" sz="54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 </a:t>
            </a:r>
            <a:r>
              <a:rPr lang="en-US" sz="54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walki</a:t>
            </a:r>
            <a:r>
              <a:rPr lang="en-US" sz="5400" b="1" u="none" strike="noStrike" dirty="0">
                <a:solidFill>
                  <a:schemeClr val="lt1"/>
                </a:solidFill>
                <a:effectLst/>
                <a:uFillTx/>
                <a:latin typeface="Aptos Display"/>
              </a:rPr>
              <a:t> z </a:t>
            </a:r>
            <a:r>
              <a:rPr lang="en-US" sz="5400" b="1" u="none" strike="noStrike" dirty="0" err="1">
                <a:solidFill>
                  <a:schemeClr val="lt1"/>
                </a:solidFill>
                <a:effectLst/>
                <a:uFillTx/>
                <a:latin typeface="Aptos Display"/>
              </a:rPr>
              <a:t>ubóstwem</a:t>
            </a:r>
            <a:endParaRPr lang="en-US" sz="5400" b="0" u="none" strike="noStrike" dirty="0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subTitle"/>
          </p:nvPr>
        </p:nvSpPr>
        <p:spPr>
          <a:xfrm>
            <a:off x="1523880" y="2743200"/>
            <a:ext cx="9372600" cy="3428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5000" lnSpcReduction="19999"/>
          </a:bodyPr>
          <a:lstStyle/>
          <a:p>
            <a:pPr indent="0" algn="l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pos="0" algn="l"/>
              </a:tabLst>
            </a:pPr>
            <a:endParaRPr lang="en-US" sz="2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l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pos="0" algn="l"/>
              </a:tabLst>
            </a:pPr>
            <a:r>
              <a:rPr lang="en-US" sz="32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Główne cele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l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pos="0" algn="l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• </a:t>
            </a: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zmniejszenie liczby osób zagrożonych ubóstwem o co najmniej 15 mln do 2030 r. 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l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pos="0" algn="l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• </a:t>
            </a: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dążenie do praktycznej eliminacji ubóstwa do 2050 r. 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l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pos="0" algn="l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• </a:t>
            </a: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poprawa jakości życia poprzez działania w obszarach pracy, usług publicznych i wsparcia socjalnego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Rectangle 2"/>
          <p:cNvSpPr/>
          <p:nvPr/>
        </p:nvSpPr>
        <p:spPr>
          <a:xfrm>
            <a:off x="9323640" y="10440"/>
            <a:ext cx="2879640" cy="135828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56" name="Picture 5" descr="European Commission"/>
          <p:cNvPicPr/>
          <p:nvPr/>
        </p:nvPicPr>
        <p:blipFill>
          <a:blip r:embed="rId4"/>
          <a:stretch/>
        </p:blipFill>
        <p:spPr>
          <a:xfrm>
            <a:off x="9463320" y="277920"/>
            <a:ext cx="2542680" cy="9396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 1"/>
          <p:cNvSpPr/>
          <p:nvPr/>
        </p:nvSpPr>
        <p:spPr>
          <a:xfrm>
            <a:off x="0" y="0"/>
            <a:ext cx="12190680" cy="687096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52" name="Picture 1" descr="A blue rectangle with white lines  Description automatically generated"/>
          <p:cNvPicPr/>
          <p:nvPr/>
        </p:nvPicPr>
        <p:blipFill>
          <a:blip r:embed="rId3"/>
          <a:stretch/>
        </p:blipFill>
        <p:spPr>
          <a:xfrm>
            <a:off x="-35400" y="61740"/>
            <a:ext cx="12227400" cy="6836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10060560" cy="2386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endParaRPr lang="en-US" sz="5400" b="0" u="none" strike="noStrike" dirty="0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55" name="Rectangle 2"/>
          <p:cNvSpPr/>
          <p:nvPr/>
        </p:nvSpPr>
        <p:spPr>
          <a:xfrm>
            <a:off x="9323640" y="10440"/>
            <a:ext cx="2879640" cy="135828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56" name="Picture 5" descr="European Commission"/>
          <p:cNvPicPr/>
          <p:nvPr/>
        </p:nvPicPr>
        <p:blipFill>
          <a:blip r:embed="rId4"/>
          <a:stretch/>
        </p:blipFill>
        <p:spPr>
          <a:xfrm>
            <a:off x="9463320" y="277920"/>
            <a:ext cx="2542680" cy="93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" name="Kształt 4">
            <a:extLst>
              <a:ext uri="{FF2B5EF4-FFF2-40B4-BE49-F238E27FC236}">
                <a16:creationId xmlns:a16="http://schemas.microsoft.com/office/drawing/2014/main" id="{AB891C9D-0229-9417-0C8F-B87806C0B4FE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730666" y="815609"/>
            <a:ext cx="8914641" cy="2664151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CF3063B-C3A8-8884-58C9-09A6293BED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675706"/>
              </p:ext>
            </p:extLst>
          </p:nvPr>
        </p:nvGraphicFramePr>
        <p:xfrm>
          <a:off x="553921" y="3626462"/>
          <a:ext cx="10777734" cy="27881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7734">
                  <a:extLst>
                    <a:ext uri="{9D8B030D-6E8A-4147-A177-3AD203B41FA5}">
                      <a16:colId xmlns:a16="http://schemas.microsoft.com/office/drawing/2014/main" val="625453113"/>
                    </a:ext>
                  </a:extLst>
                </a:gridCol>
              </a:tblGrid>
              <a:tr h="2094093"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</a:rPr>
                        <a:t>Pierwsza w historii 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  <a:effectLst/>
                        </a:rPr>
                        <a:t>unijna strategia przeciwdziałania ubóstwu i ma na celu zapobieganie ubóstwu i zwalczanie go we wszystkich jego wymiarach, od urodzenia po starość. 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buFont typeface="Arial" panose="020B0604020202020204" pitchFamily="34" charset="0"/>
                        <a:buNone/>
                      </a:pPr>
                      <a:endParaRPr lang="pl-PL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solidFill>
                            <a:schemeClr val="bg1"/>
                          </a:solidFill>
                          <a:effectLst/>
                        </a:rPr>
                        <a:t>Określono w niej </a:t>
                      </a: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</a:rPr>
                        <a:t>ambitny plan społeczny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  <a:effectLst/>
                        </a:rPr>
                        <a:t>, który ma pomóc w wyeliminowaniu ubóstwa do 2050 r. 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buFont typeface="Arial" panose="020B0604020202020204" pitchFamily="34" charset="0"/>
                        <a:buChar char="•"/>
                      </a:pPr>
                      <a:endParaRPr lang="pl-PL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solidFill>
                            <a:schemeClr val="bg1"/>
                          </a:solidFill>
                          <a:effectLst/>
                        </a:rPr>
                        <a:t>Skupia się na </a:t>
                      </a: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</a:rPr>
                        <a:t>wysokiej jakości miejscach pracy</a:t>
                      </a:r>
                      <a:r>
                        <a:rPr lang="pl-PL" sz="1600" dirty="0">
                          <a:solidFill>
                            <a:schemeClr val="bg1"/>
                          </a:solidFill>
                          <a:effectLst/>
                        </a:rPr>
                        <a:t>, które są najskuteczniejszym sposobem na wyjście z ubóstwa dla tych, którzy mogą pracować. 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buFont typeface="Arial" panose="020B0604020202020204" pitchFamily="34" charset="0"/>
                        <a:buChar char="•"/>
                      </a:pPr>
                      <a:endParaRPr lang="pl-PL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solidFill>
                            <a:schemeClr val="bg1"/>
                          </a:solidFill>
                          <a:effectLst/>
                        </a:rPr>
                        <a:t>Strategia łączy się z nowymi działaniami mającymi na celu rozwiązanie problemu wykluczenia mieszkaniowego i lepsze wspieranie dzieci zagrożonych ubóstwem i wykluczeniem społecznym.</a:t>
                      </a:r>
                      <a:endParaRPr lang="en-IE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941532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CE529C5-383D-05C1-F8BE-0E5FFF0CD5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070034"/>
              </p:ext>
            </p:extLst>
          </p:nvPr>
        </p:nvGraphicFramePr>
        <p:xfrm>
          <a:off x="4919867" y="2313644"/>
          <a:ext cx="5750227" cy="7243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50227">
                  <a:extLst>
                    <a:ext uri="{9D8B030D-6E8A-4147-A177-3AD203B41FA5}">
                      <a16:colId xmlns:a16="http://schemas.microsoft.com/office/drawing/2014/main" val="238983410"/>
                    </a:ext>
                  </a:extLst>
                </a:gridCol>
              </a:tblGrid>
              <a:tr h="724364">
                <a:tc>
                  <a:txBody>
                    <a:bodyPr/>
                    <a:lstStyle/>
                    <a:p>
                      <a:pPr algn="ctr">
                        <a:lnSpc>
                          <a:spcPct val="97000"/>
                        </a:lnSpc>
                        <a:buNone/>
                      </a:pPr>
                      <a:r>
                        <a:rPr lang="pl-PL" sz="2300" b="1" dirty="0">
                          <a:solidFill>
                            <a:schemeClr val="bg1"/>
                          </a:solidFill>
                          <a:effectLst/>
                        </a:rPr>
                        <a:t>1 na 5 Europejczyków, w tym 1 na 4 dzieci,</a:t>
                      </a:r>
                      <a:endParaRPr lang="en-IE" sz="23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indent="50800" algn="ctr">
                        <a:lnSpc>
                          <a:spcPct val="97000"/>
                        </a:lnSpc>
                        <a:spcAft>
                          <a:spcPts val="250"/>
                        </a:spcAft>
                        <a:buNone/>
                      </a:pPr>
                      <a:r>
                        <a:rPr lang="pl-PL" sz="1700" dirty="0">
                          <a:solidFill>
                            <a:schemeClr val="bg1"/>
                          </a:solidFill>
                          <a:effectLst/>
                        </a:rPr>
                        <a:t>są zagrożone ubóstwem lub wykluczeniem społecznym</a:t>
                      </a:r>
                      <a:endParaRPr lang="en-IE" sz="17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24D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662789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3BBCC9CB-0A6D-2506-96C4-CBBD796E1BF8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 bwMode="auto">
          <a:xfrm>
            <a:off x="860345" y="6134671"/>
            <a:ext cx="925858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0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0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IE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IE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50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IE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IE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188E71-24C5-9269-C656-8829B4CC1AC6}"/>
              </a:ext>
            </a:extLst>
          </p:cNvPr>
          <p:cNvSpPr txBox="1"/>
          <p:nvPr/>
        </p:nvSpPr>
        <p:spPr>
          <a:xfrm>
            <a:off x="1713431" y="1471869"/>
            <a:ext cx="60461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noProof="0" dirty="0">
                <a:solidFill>
                  <a:schemeClr val="bg1"/>
                </a:solidFill>
              </a:rPr>
              <a:t>Eliminacja ubóstwa </a:t>
            </a:r>
          </a:p>
          <a:p>
            <a:r>
              <a:rPr lang="pl-PL" sz="4000" b="1" noProof="0" dirty="0">
                <a:solidFill>
                  <a:schemeClr val="bg1"/>
                </a:solidFill>
              </a:rPr>
              <a:t>w UE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832680" y="347040"/>
            <a:ext cx="10514880" cy="81612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txBody>
          <a:bodyPr lIns="91440" tIns="45720" rIns="91440" bIns="45720" anchor="ctr">
            <a:normAutofit fontScale="92500"/>
          </a:bodyPr>
          <a:lstStyle/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000" b="1" u="none" strike="noStrike">
                <a:solidFill>
                  <a:srgbClr val="03C9D8"/>
                </a:solidFill>
                <a:effectLst/>
                <a:uFillTx/>
                <a:latin typeface="Aptos Display"/>
              </a:rPr>
              <a:t>Filary strategii UE na rzecz walki z ubóstwem</a:t>
            </a:r>
            <a:endParaRPr lang="en-US" sz="400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grpSp>
        <p:nvGrpSpPr>
          <p:cNvPr id="169" name="Content Placeholder 1"/>
          <p:cNvGrpSpPr/>
          <p:nvPr/>
        </p:nvGrpSpPr>
        <p:grpSpPr>
          <a:xfrm>
            <a:off x="414868" y="1002292"/>
            <a:ext cx="10427974" cy="5855708"/>
            <a:chOff x="1274040" y="1227314"/>
            <a:chExt cx="9568800" cy="5173486"/>
          </a:xfrm>
        </p:grpSpPr>
        <p:sp>
          <p:nvSpPr>
            <p:cNvPr id="170" name="Rectangle 169"/>
            <p:cNvSpPr/>
            <p:nvPr/>
          </p:nvSpPr>
          <p:spPr>
            <a:xfrm>
              <a:off x="1274040" y="1369440"/>
              <a:ext cx="9568800" cy="5031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1321026" y="1227314"/>
              <a:ext cx="3027240" cy="5173486"/>
            </a:xfrm>
            <a:prstGeom prst="rect">
              <a:avLst/>
            </a:prstGeom>
            <a:solidFill>
              <a:schemeClr val="accent2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E97132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03120" tIns="1261800" rIns="303120" bIns="330120" numCol="1" spcCol="1440" anchor="t">
              <a:noAutofit/>
            </a:bodyPr>
            <a:lstStyle/>
            <a:p>
              <a:pPr algn="ctr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pl-PL" sz="1400" b="1" i="1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r>
                <a:rPr lang="en-US" sz="1400" b="1" i="1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Ubóstwo</a:t>
              </a:r>
              <a:r>
                <a:rPr lang="en-US" sz="1400" b="1" i="1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1" i="1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na</a:t>
              </a:r>
              <a:r>
                <a:rPr lang="en-US" sz="1400" b="1" i="1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1" i="1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różnych</a:t>
              </a:r>
              <a:r>
                <a:rPr lang="en-US" sz="1400" b="1" i="1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1" i="1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etapach</a:t>
              </a:r>
              <a:r>
                <a:rPr lang="en-US" sz="1400" b="1" i="1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1" i="1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życia</a:t>
              </a:r>
              <a:endParaRPr lang="en-US" sz="14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Wzmocnienie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Europejskiej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Gwarancji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dla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Dzieci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</a:p>
            <a:p>
              <a:pPr marL="216000" indent="-216000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pl-PL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Aktywizacja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osób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wykluczonych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z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rynku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pracy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(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nowe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inicjatywy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prawne</a:t>
              </a:r>
              <a:r>
                <a:rPr lang="pl-PL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konsultowane z partnerami </a:t>
              </a:r>
              <a:r>
                <a:rPr lang="pl-PL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spolecznymi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) </a:t>
              </a:r>
            </a:p>
            <a:p>
              <a:pPr marL="216000" indent="-216000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pl-PL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Nowe wytyczne w sprawie p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rzeciwdziałani</a:t>
              </a:r>
              <a:r>
                <a:rPr lang="pl-PL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a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ubóstwu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osób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pracujących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</a:p>
            <a:p>
              <a:pPr marL="216000" indent="-216000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Wsparcie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rgbClr val="FFFFFF"/>
                  </a:solidFill>
                  <a:effectLst/>
                  <a:uFillTx/>
                  <a:latin typeface="Arial"/>
                </a:rPr>
                <a:t>seniorów</a:t>
              </a:r>
              <a:r>
                <a:rPr lang="en-US" sz="1400" b="0" u="none" strike="noStrike" dirty="0">
                  <a:solidFill>
                    <a:srgbClr val="FFFFFF"/>
                  </a:solidFill>
                  <a:effectLst/>
                  <a:uFillTx/>
                  <a:latin typeface="Arial"/>
                </a:rPr>
                <a:t>  </a:t>
              </a:r>
              <a:r>
                <a:rPr lang="pl-PL" sz="1400" dirty="0">
                  <a:solidFill>
                    <a:schemeClr val="bg1"/>
                  </a:solidFill>
                </a:rPr>
                <a:t>poprzez adekwatne emerytury i możliwości pozostania w pracy</a:t>
              </a:r>
              <a:endParaRPr lang="en-US" sz="20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1274760" y="1369440"/>
              <a:ext cx="3027240" cy="2011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03120" tIns="165240" rIns="303120" bIns="165240" numCol="1" spcCol="1440" anchor="ctr">
              <a:noAutofit/>
            </a:bodyPr>
            <a:lstStyle/>
            <a:p>
              <a:pPr defTabSz="2933640">
                <a:lnSpc>
                  <a:spcPct val="90000"/>
                </a:lnSpc>
                <a:spcAft>
                  <a:spcPts val="2310"/>
                </a:spcAft>
                <a:tabLst>
                  <a:tab pos="0" algn="l"/>
                </a:tabLst>
              </a:pPr>
              <a:r>
                <a:rPr lang="en-US" sz="60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01</a:t>
              </a:r>
              <a:endParaRPr lang="en-US" sz="6000" b="0" u="none" strike="noStrike" dirty="0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4539960" y="1227314"/>
              <a:ext cx="3080520" cy="5173486"/>
            </a:xfrm>
            <a:prstGeom prst="rect">
              <a:avLst/>
            </a:prstGeom>
            <a:solidFill>
              <a:schemeClr val="accent2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E97132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03120" tIns="1261800" rIns="303120" bIns="330120" numCol="1" spcCol="1440" anchor="t">
              <a:noAutofit/>
            </a:bodyPr>
            <a:lstStyle/>
            <a:p>
              <a:pPr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en-US" sz="16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r>
                <a:rPr lang="en-US" sz="1400" b="1" i="1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Usuwanie</a:t>
              </a:r>
              <a:r>
                <a:rPr lang="en-US" sz="1400" b="1" i="1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1" i="1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przyczyn</a:t>
              </a:r>
              <a:r>
                <a:rPr lang="en-US" sz="1400" b="1" i="1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1" i="1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ubóstwa</a:t>
              </a:r>
              <a:endParaRPr lang="en-US" sz="14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Zapobieganie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bezdomności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i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poprawa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dostępu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do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mieszkań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endParaRPr lang="en-US" sz="14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Łatwiejszy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dostęp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do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usług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społecznych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endParaRPr lang="en-US" sz="14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Walka z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dyskryminacją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i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stygmatyzacją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ubóstwa</a:t>
              </a:r>
              <a:endParaRPr lang="en-US" sz="14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en-US" sz="16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en-US" sz="20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4545000" y="1369440"/>
              <a:ext cx="3027240" cy="2011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03120" tIns="165240" rIns="303120" bIns="165240" numCol="1" spcCol="1440" anchor="ctr">
              <a:noAutofit/>
            </a:bodyPr>
            <a:lstStyle/>
            <a:p>
              <a:pPr defTabSz="2933640">
                <a:lnSpc>
                  <a:spcPct val="90000"/>
                </a:lnSpc>
                <a:spcAft>
                  <a:spcPts val="2310"/>
                </a:spcAft>
                <a:tabLst>
                  <a:tab pos="0" algn="l"/>
                </a:tabLst>
              </a:pPr>
              <a:r>
                <a:rPr lang="en-US" sz="6600" b="0" u="none" strike="noStrike">
                  <a:solidFill>
                    <a:schemeClr val="lt1"/>
                  </a:solidFill>
                  <a:effectLst/>
                  <a:uFillTx/>
                  <a:latin typeface="Aptos"/>
                </a:rPr>
                <a:t>02</a:t>
              </a:r>
              <a:endParaRPr lang="en-US" sz="6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7718040" y="1227314"/>
              <a:ext cx="3027240" cy="5173486"/>
            </a:xfrm>
            <a:prstGeom prst="rect">
              <a:avLst/>
            </a:prstGeom>
            <a:solidFill>
              <a:schemeClr val="accent2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E97132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03120" tIns="1261800" rIns="303120" bIns="330120" numCol="1" spcCol="1440" anchor="t">
              <a:noAutofit/>
            </a:bodyPr>
            <a:lstStyle/>
            <a:p>
              <a:pPr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r>
                <a:rPr lang="en-US" sz="20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endParaRPr lang="en-US" sz="20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r>
                <a:rPr lang="en-US" sz="1400" b="1" i="1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Wspólne</a:t>
              </a:r>
              <a:r>
                <a:rPr lang="en-US" sz="1400" b="1" i="1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1" i="1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działania</a:t>
              </a:r>
              <a:endParaRPr lang="en-US" sz="14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Zasady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skutecznej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polityki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pl-PL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przeciwdziałania ubóstwu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w UE </a:t>
              </a:r>
              <a:endParaRPr lang="en-US" sz="14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Koordynatorzy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krajowi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endParaRPr lang="en-US" sz="14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Włączanie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osób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z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doświadczeniem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ubóstwa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w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tworzenie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rozwiązań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endParaRPr lang="en-US" sz="14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Koalicja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przeciw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ubóstwu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(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biznes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, </a:t>
              </a:r>
              <a:r>
                <a:rPr lang="en-US" sz="1400" b="0" u="none" strike="noStrike" dirty="0" err="1">
                  <a:solidFill>
                    <a:schemeClr val="lt1"/>
                  </a:solidFill>
                  <a:effectLst/>
                  <a:uFillTx/>
                  <a:latin typeface="Arial"/>
                </a:rPr>
                <a:t>organizacje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 </a:t>
              </a:r>
              <a:r>
                <a:rPr lang="pl-PL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charytatywne</a:t>
              </a:r>
              <a:r>
                <a:rPr lang="en-US" sz="1400" b="0" u="none" strike="noStrike" dirty="0">
                  <a:solidFill>
                    <a:schemeClr val="lt1"/>
                  </a:solidFill>
                  <a:effectLst/>
                  <a:uFillTx/>
                  <a:latin typeface="Arial"/>
                </a:rPr>
                <a:t>)</a:t>
              </a:r>
              <a:endParaRPr lang="en-US" sz="14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defTabSz="88884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en-US" sz="20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7814880" y="1369440"/>
              <a:ext cx="3027240" cy="2011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03120" tIns="165240" rIns="303120" bIns="165240" numCol="1" spcCol="1440" anchor="ctr">
              <a:noAutofit/>
            </a:bodyPr>
            <a:lstStyle/>
            <a:p>
              <a:pPr defTabSz="2933640">
                <a:lnSpc>
                  <a:spcPct val="90000"/>
                </a:lnSpc>
                <a:spcAft>
                  <a:spcPts val="2310"/>
                </a:spcAft>
                <a:tabLst>
                  <a:tab pos="0" algn="l"/>
                </a:tabLst>
              </a:pPr>
              <a:r>
                <a:rPr lang="en-US" sz="6600" b="0" u="none" strike="noStrike">
                  <a:solidFill>
                    <a:schemeClr val="lt1"/>
                  </a:solidFill>
                  <a:effectLst/>
                  <a:uFillTx/>
                  <a:latin typeface="Aptos"/>
                </a:rPr>
                <a:t>03</a:t>
              </a:r>
              <a:endParaRPr lang="en-US" sz="6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Rectangle 5"/>
          <p:cNvSpPr/>
          <p:nvPr/>
        </p:nvSpPr>
        <p:spPr>
          <a:xfrm>
            <a:off x="0" y="0"/>
            <a:ext cx="12190680" cy="687096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78" name="Picture 6" descr="A blue rectangle with white lines  Description automatically generated"/>
          <p:cNvPicPr/>
          <p:nvPr/>
        </p:nvPicPr>
        <p:blipFill>
          <a:blip r:embed="rId3"/>
          <a:stretch/>
        </p:blipFill>
        <p:spPr>
          <a:xfrm>
            <a:off x="-18360" y="91080"/>
            <a:ext cx="12227400" cy="6836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450800" y="2082600"/>
            <a:ext cx="10098000" cy="258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0000"/>
          </a:bodyPr>
          <a:lstStyle/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6000" b="1" u="none" strike="noStrike">
                <a:solidFill>
                  <a:schemeClr val="lt1"/>
                </a:solidFill>
                <a:effectLst/>
                <a:uFillTx/>
                <a:latin typeface="Aptos Display"/>
              </a:rPr>
              <a:t>Komunikat </a:t>
            </a:r>
            <a:r>
              <a:rPr lang="en-US" sz="2900" b="1" u="none" strike="noStrike">
                <a:solidFill>
                  <a:schemeClr val="lt1"/>
                </a:solidFill>
                <a:effectLst/>
                <a:uFillTx/>
                <a:latin typeface="Aptos Display"/>
              </a:rPr>
              <a:t>Komisji</a:t>
            </a:r>
            <a:br>
              <a:rPr sz="2900"/>
            </a:br>
            <a:br>
              <a:rPr sz="2900"/>
            </a:br>
            <a:br>
              <a:rPr sz="2900"/>
            </a:br>
            <a:r>
              <a:rPr lang="en-US" sz="6000" b="1" u="none" strike="noStrike">
                <a:solidFill>
                  <a:schemeClr val="lt1"/>
                </a:solidFill>
                <a:effectLst/>
                <a:uFillTx/>
                <a:latin typeface="Aptos Display"/>
              </a:rPr>
              <a:t>Przerwanie cyklu ubóstwa dzieci – wzmocnienie Europejskiej Gwarancji dla Dzieci</a:t>
            </a:r>
            <a:endParaRPr lang="en-US" sz="600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80" name="Rectangle 4"/>
          <p:cNvSpPr/>
          <p:nvPr/>
        </p:nvSpPr>
        <p:spPr>
          <a:xfrm>
            <a:off x="9323640" y="10440"/>
            <a:ext cx="2879640" cy="135828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81" name="Picture 3" descr="European Commission"/>
          <p:cNvPicPr/>
          <p:nvPr/>
        </p:nvPicPr>
        <p:blipFill>
          <a:blip r:embed="rId4"/>
          <a:stretch/>
        </p:blipFill>
        <p:spPr>
          <a:xfrm>
            <a:off x="9463320" y="277920"/>
            <a:ext cx="2542680" cy="9396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833400" y="314640"/>
            <a:ext cx="10647360" cy="81540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000" b="1" u="none" strike="noStrike">
                <a:solidFill>
                  <a:srgbClr val="03C9D8"/>
                </a:solidFill>
                <a:effectLst/>
                <a:uFillTx/>
                <a:latin typeface="Aptos Display"/>
              </a:rPr>
              <a:t>Europejska Gwarancja dla Dzieci</a:t>
            </a:r>
            <a:endParaRPr lang="en-US" sz="400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pic>
        <p:nvPicPr>
          <p:cNvPr id="183" name="Picture 14"/>
          <p:cNvPicPr/>
          <p:nvPr/>
        </p:nvPicPr>
        <p:blipFill>
          <a:blip r:embed="rId3"/>
          <a:stretch/>
        </p:blipFill>
        <p:spPr>
          <a:xfrm>
            <a:off x="196560" y="3790440"/>
            <a:ext cx="1246320" cy="120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4" name="Rectangle 15"/>
          <p:cNvSpPr/>
          <p:nvPr/>
        </p:nvSpPr>
        <p:spPr>
          <a:xfrm>
            <a:off x="1479600" y="3910680"/>
            <a:ext cx="1920240" cy="96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  <a:spcAft>
                <a:spcPts val="601"/>
              </a:spcAft>
            </a:pPr>
            <a:r>
              <a:rPr lang="en-US" sz="1920" b="0" u="none" strike="noStrike">
                <a:solidFill>
                  <a:srgbClr val="1B4590"/>
                </a:solidFill>
                <a:effectLst/>
                <a:uFillTx/>
                <a:latin typeface="Aptos"/>
              </a:rPr>
              <a:t>wczesnej edukacji </a:t>
            </a:r>
            <a:br>
              <a:rPr sz="1920"/>
            </a:br>
            <a:endParaRPr lang="en-US" sz="19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5" name="Picture 16"/>
          <p:cNvPicPr/>
          <p:nvPr/>
        </p:nvPicPr>
        <p:blipFill>
          <a:blip r:embed="rId4"/>
          <a:stretch/>
        </p:blipFill>
        <p:spPr>
          <a:xfrm>
            <a:off x="3615480" y="3748320"/>
            <a:ext cx="1246320" cy="120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6" name="Rectangle 17"/>
          <p:cNvSpPr/>
          <p:nvPr/>
        </p:nvSpPr>
        <p:spPr>
          <a:xfrm>
            <a:off x="4875480" y="3895560"/>
            <a:ext cx="1892520" cy="96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  <a:spcAft>
                <a:spcPts val="601"/>
              </a:spcAft>
            </a:pPr>
            <a:r>
              <a:rPr lang="en-US" sz="1920" b="0" u="none" strike="noStrike">
                <a:solidFill>
                  <a:srgbClr val="1B4590"/>
                </a:solidFill>
                <a:effectLst/>
                <a:uFillTx/>
                <a:latin typeface="Aptos"/>
              </a:rPr>
              <a:t>kształcenia i zajęć w szkole</a:t>
            </a:r>
            <a:endParaRPr lang="en-US" sz="19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7" name="Picture 18"/>
          <p:cNvPicPr/>
          <p:nvPr/>
        </p:nvPicPr>
        <p:blipFill>
          <a:blip r:embed="rId5"/>
          <a:stretch/>
        </p:blipFill>
        <p:spPr>
          <a:xfrm>
            <a:off x="297360" y="5198400"/>
            <a:ext cx="1208160" cy="120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8" name="Rectangle 19"/>
          <p:cNvSpPr/>
          <p:nvPr/>
        </p:nvSpPr>
        <p:spPr>
          <a:xfrm>
            <a:off x="1505880" y="5029200"/>
            <a:ext cx="1942200" cy="1843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1920" b="0" u="none" strike="noStrike">
                <a:solidFill>
                  <a:srgbClr val="1B4590"/>
                </a:solidFill>
                <a:effectLst/>
                <a:uFillTx/>
                <a:latin typeface="Aptos"/>
              </a:rPr>
              <a:t>co najmniej jednego pożywnego posiłku każdego dnia szkolnego</a:t>
            </a:r>
            <a:endParaRPr lang="en-US" sz="19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Rectangle 20"/>
          <p:cNvSpPr/>
          <p:nvPr/>
        </p:nvSpPr>
        <p:spPr>
          <a:xfrm>
            <a:off x="4889160" y="5764680"/>
            <a:ext cx="1745280" cy="67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1920" b="0" u="none" strike="noStrike">
                <a:solidFill>
                  <a:srgbClr val="1B4590"/>
                </a:solidFill>
                <a:effectLst/>
                <a:uFillTx/>
                <a:latin typeface="Aptos"/>
              </a:rPr>
              <a:t>opieki zdrowotnej</a:t>
            </a:r>
            <a:endParaRPr lang="en-US" sz="19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0" name="Picture 21"/>
          <p:cNvPicPr/>
          <p:nvPr/>
        </p:nvPicPr>
        <p:blipFill>
          <a:blip r:embed="rId6"/>
          <a:stretch/>
        </p:blipFill>
        <p:spPr>
          <a:xfrm>
            <a:off x="3679200" y="5259960"/>
            <a:ext cx="1208160" cy="120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1" name="Rectangle 22"/>
          <p:cNvSpPr/>
          <p:nvPr/>
        </p:nvSpPr>
        <p:spPr>
          <a:xfrm>
            <a:off x="8295840" y="4060800"/>
            <a:ext cx="1834560" cy="67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1920" b="0" u="none" strike="noStrike">
                <a:solidFill>
                  <a:srgbClr val="1B4590"/>
                </a:solidFill>
                <a:effectLst/>
                <a:uFillTx/>
                <a:latin typeface="Aptos"/>
              </a:rPr>
              <a:t>zdrowego żywienia</a:t>
            </a:r>
            <a:endParaRPr lang="en-US" sz="19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2" name="Picture 23"/>
          <p:cNvPicPr/>
          <p:nvPr/>
        </p:nvPicPr>
        <p:blipFill>
          <a:blip r:embed="rId7"/>
          <a:stretch/>
        </p:blipFill>
        <p:spPr>
          <a:xfrm>
            <a:off x="6977880" y="3782160"/>
            <a:ext cx="120816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3" name="Picture 24"/>
          <p:cNvPicPr/>
          <p:nvPr/>
        </p:nvPicPr>
        <p:blipFill>
          <a:blip r:embed="rId8"/>
          <a:stretch/>
        </p:blipFill>
        <p:spPr>
          <a:xfrm>
            <a:off x="7063560" y="5345640"/>
            <a:ext cx="1208160" cy="120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4" name="Rectangle 25"/>
          <p:cNvSpPr/>
          <p:nvPr/>
        </p:nvSpPr>
        <p:spPr>
          <a:xfrm>
            <a:off x="8272080" y="5345640"/>
            <a:ext cx="2202480" cy="96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1920" b="0" u="none" strike="noStrike">
                <a:solidFill>
                  <a:srgbClr val="1B4590"/>
                </a:solidFill>
                <a:effectLst/>
                <a:uFillTx/>
                <a:latin typeface="Aptos"/>
              </a:rPr>
              <a:t>odpowiednich warunków mieszkaniowych</a:t>
            </a:r>
            <a:endParaRPr lang="en-US" sz="19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Rectangle 26"/>
          <p:cNvSpPr/>
          <p:nvPr/>
        </p:nvSpPr>
        <p:spPr>
          <a:xfrm>
            <a:off x="559440" y="1230480"/>
            <a:ext cx="6562440" cy="179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90000"/>
              </a:lnSpc>
              <a:spcBef>
                <a:spcPts val="1001"/>
              </a:spcBef>
            </a:pPr>
            <a:r>
              <a:rPr lang="en-US" sz="2000" b="0" u="none" strike="noStrike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Zaleca się, aby państwa członkowskie </a:t>
            </a:r>
            <a:r>
              <a:rPr lang="en-US" sz="2000" b="1" u="none" strike="noStrike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zagwarantowały dzieciom w potrzebie </a:t>
            </a:r>
            <a:r>
              <a:rPr lang="en-US" sz="2000" b="0" u="none" strike="noStrike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(definiowanym jako dzieci zagrożone ubóstwem lub wykluczeniem społecznym) dostęp do zestawu kluczowych usług w celu wspierania równych szans i przerwania cyklu ubóstwa dzieci</a:t>
            </a:r>
            <a:r>
              <a:rPr lang="en-US" sz="2400" b="0" u="none" strike="noStrike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Rectangle 27"/>
          <p:cNvSpPr/>
          <p:nvPr/>
        </p:nvSpPr>
        <p:spPr>
          <a:xfrm>
            <a:off x="802800" y="3248280"/>
            <a:ext cx="5020920" cy="46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00000"/>
              </a:lnSpc>
            </a:pPr>
            <a:r>
              <a:rPr lang="en-US" sz="2400" b="1" u="none" strike="noStrike" dirty="0" err="1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bezpłatny</a:t>
            </a:r>
            <a:r>
              <a:rPr lang="en-US" sz="2400" b="1" u="none" strike="noStrike" dirty="0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 i </a:t>
            </a:r>
            <a:r>
              <a:rPr lang="en-US" sz="2400" b="1" u="none" strike="noStrike" dirty="0" err="1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skuteczny</a:t>
            </a:r>
            <a:r>
              <a:rPr lang="en-US" sz="2400" b="1" u="none" strike="noStrike" dirty="0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 </a:t>
            </a:r>
            <a:r>
              <a:rPr lang="en-US" sz="2400" b="1" u="none" strike="noStrike" dirty="0" err="1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dostęp</a:t>
            </a:r>
            <a:r>
              <a:rPr lang="en-US" sz="2400" b="1" u="none" strike="noStrike" dirty="0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 </a:t>
            </a:r>
            <a:r>
              <a:rPr lang="en-US" sz="2400" b="0" u="none" strike="noStrike" dirty="0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do:</a:t>
            </a:r>
            <a:endParaRPr lang="en-US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Rectangle 28"/>
          <p:cNvSpPr/>
          <p:nvPr/>
        </p:nvSpPr>
        <p:spPr>
          <a:xfrm>
            <a:off x="6418440" y="3261240"/>
            <a:ext cx="5020920" cy="46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00000"/>
              </a:lnSpc>
            </a:pPr>
            <a:r>
              <a:rPr lang="en-US" sz="2400" b="1" u="none" strike="noStrike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skuteczny dostęp </a:t>
            </a:r>
            <a:r>
              <a:rPr lang="en-US" sz="2400" b="0" u="none" strike="noStrike">
                <a:solidFill>
                  <a:schemeClr val="dk1">
                    <a:lumMod val="95000"/>
                    <a:lumOff val="5000"/>
                  </a:schemeClr>
                </a:solidFill>
                <a:effectLst/>
                <a:uFillTx/>
                <a:latin typeface="Aptos"/>
              </a:rPr>
              <a:t>do: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Rectangle 32"/>
          <p:cNvSpPr/>
          <p:nvPr/>
        </p:nvSpPr>
        <p:spPr>
          <a:xfrm>
            <a:off x="7774560" y="1072080"/>
            <a:ext cx="3884040" cy="212832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/>
          </p:nvPr>
        </p:nvSpPr>
        <p:spPr>
          <a:xfrm>
            <a:off x="7747200" y="969120"/>
            <a:ext cx="3884040" cy="1028520"/>
          </a:xfrm>
          <a:prstGeom prst="rect">
            <a:avLst/>
          </a:prstGeom>
          <a:noFill/>
          <a:ln w="0">
            <a:noFill/>
          </a:ln>
        </p:spPr>
        <p:txBody>
          <a:bodyPr lIns="144000" tIns="144000" rIns="144000" bIns="144000" anchor="t">
            <a:noAutofit/>
          </a:bodyPr>
          <a:lstStyle/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800" b="0" u="none" strike="noStrike">
                <a:solidFill>
                  <a:schemeClr val="lt1"/>
                </a:solidFill>
                <a:effectLst/>
                <a:uFillTx/>
                <a:latin typeface="Aptos"/>
              </a:rPr>
              <a:t>Od 2021 r. poczyniono postępy w usuwaniu barier w dostępie dla dzieci w potrzebie. Należy jednak wypełnić istotne luki we wdrażaniu.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Rectangle 5"/>
          <p:cNvSpPr/>
          <p:nvPr/>
        </p:nvSpPr>
        <p:spPr>
          <a:xfrm>
            <a:off x="0" y="0"/>
            <a:ext cx="12190680" cy="687096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78" name="Picture 6" descr="A blue rectangle with white lines  Description automatically generated"/>
          <p:cNvPicPr/>
          <p:nvPr/>
        </p:nvPicPr>
        <p:blipFill>
          <a:blip r:embed="rId3"/>
          <a:stretch/>
        </p:blipFill>
        <p:spPr>
          <a:xfrm>
            <a:off x="-36720" y="0"/>
            <a:ext cx="12227400" cy="6836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697947" y="773043"/>
            <a:ext cx="9731513" cy="254441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0000"/>
          </a:bodyPr>
          <a:lstStyle/>
          <a:p>
            <a:br>
              <a:rPr lang="pl-PL" sz="2000" dirty="0"/>
            </a:br>
            <a:br>
              <a:rPr lang="pl-PL" dirty="0"/>
            </a:br>
            <a:br>
              <a:rPr sz="2900" dirty="0"/>
            </a:br>
            <a:br>
              <a:rPr sz="2900" dirty="0"/>
            </a:br>
            <a:endParaRPr lang="en-US" sz="6000" b="0" u="none" strike="noStrike" dirty="0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80" name="Rectangle 4"/>
          <p:cNvSpPr/>
          <p:nvPr/>
        </p:nvSpPr>
        <p:spPr>
          <a:xfrm>
            <a:off x="9323640" y="10440"/>
            <a:ext cx="2879640" cy="1358280"/>
          </a:xfrm>
          <a:prstGeom prst="rect">
            <a:avLst/>
          </a:prstGeom>
          <a:solidFill>
            <a:srgbClr val="03C9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Aptos"/>
            </a:endParaRPr>
          </a:p>
        </p:txBody>
      </p:sp>
      <p:pic>
        <p:nvPicPr>
          <p:cNvPr id="181" name="Picture 3" descr="European Commission"/>
          <p:cNvPicPr/>
          <p:nvPr/>
        </p:nvPicPr>
        <p:blipFill>
          <a:blip r:embed="rId4"/>
          <a:stretch/>
        </p:blipFill>
        <p:spPr>
          <a:xfrm>
            <a:off x="9463320" y="277920"/>
            <a:ext cx="2542680" cy="939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B04AAAE-000D-8C0B-BEE8-1BEDFE4659AA}"/>
              </a:ext>
            </a:extLst>
          </p:cNvPr>
          <p:cNvSpPr txBox="1"/>
          <p:nvPr/>
        </p:nvSpPr>
        <p:spPr>
          <a:xfrm>
            <a:off x="650660" y="1270807"/>
            <a:ext cx="996056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           19,3 mln dzieci </a:t>
            </a:r>
            <a:r>
              <a:rPr lang="pl-PL" dirty="0"/>
              <a:t>zagrożonych ubóstwem lub wykluczeniem społecznym</a:t>
            </a:r>
          </a:p>
          <a:p>
            <a:endParaRPr lang="pl-PL" dirty="0"/>
          </a:p>
          <a:p>
            <a:r>
              <a:rPr lang="pl-PL" b="1" dirty="0"/>
              <a:t>            75% matek z małymi </a:t>
            </a:r>
            <a:r>
              <a:rPr lang="pl-PL" dirty="0"/>
              <a:t>dziećmi twierdzi, że obowiązki opiekuńcze uniemożliwiają im pracę</a:t>
            </a:r>
          </a:p>
          <a:p>
            <a:endParaRPr lang="pl-PL" dirty="0"/>
          </a:p>
          <a:p>
            <a:r>
              <a:rPr lang="pl-PL" dirty="0"/>
              <a:t>            Dorastanie w ubóstwie prawie </a:t>
            </a:r>
            <a:r>
              <a:rPr lang="pl-PL" b="1" dirty="0"/>
              <a:t>podwaja ryzyko pozostania w ubóstwie jako dorosły</a:t>
            </a:r>
            <a:endParaRPr lang="en-IE" b="1" dirty="0"/>
          </a:p>
          <a:p>
            <a:br>
              <a:rPr lang="pl-PL" b="1" dirty="0"/>
            </a:br>
            <a:endParaRPr lang="en-IE" b="1" dirty="0"/>
          </a:p>
          <a:p>
            <a:endParaRPr lang="en-IE" dirty="0"/>
          </a:p>
          <a:p>
            <a:endParaRPr lang="en-IE" dirty="0"/>
          </a:p>
        </p:txBody>
      </p:sp>
      <p:pic>
        <p:nvPicPr>
          <p:cNvPr id="11" name="Kształt 15">
            <a:extLst>
              <a:ext uri="{FF2B5EF4-FFF2-40B4-BE49-F238E27FC236}">
                <a16:creationId xmlns:a16="http://schemas.microsoft.com/office/drawing/2014/main" id="{1C593324-9590-BFEE-EDCA-0C4438DBF4DB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607802" y="1158394"/>
            <a:ext cx="439927" cy="420651"/>
          </a:xfrm>
          <a:prstGeom prst="rect">
            <a:avLst/>
          </a:prstGeom>
        </p:spPr>
      </p:pic>
      <p:pic>
        <p:nvPicPr>
          <p:cNvPr id="12" name="Kształt 17">
            <a:extLst>
              <a:ext uri="{FF2B5EF4-FFF2-40B4-BE49-F238E27FC236}">
                <a16:creationId xmlns:a16="http://schemas.microsoft.com/office/drawing/2014/main" id="{F07D0607-A888-716B-E8F3-C0B622B2DDBE}"/>
              </a:ext>
            </a:extLst>
          </p:cNvPr>
          <p:cNvPicPr/>
          <p:nvPr/>
        </p:nvPicPr>
        <p:blipFill>
          <a:blip r:embed="rId6"/>
          <a:stretch/>
        </p:blipFill>
        <p:spPr>
          <a:xfrm>
            <a:off x="611016" y="1803948"/>
            <a:ext cx="439927" cy="420651"/>
          </a:xfrm>
          <a:prstGeom prst="rect">
            <a:avLst/>
          </a:prstGeom>
        </p:spPr>
      </p:pic>
      <p:pic>
        <p:nvPicPr>
          <p:cNvPr id="13" name="Kształt 19">
            <a:extLst>
              <a:ext uri="{FF2B5EF4-FFF2-40B4-BE49-F238E27FC236}">
                <a16:creationId xmlns:a16="http://schemas.microsoft.com/office/drawing/2014/main" id="{F0A3B344-3B82-2493-2830-342D551C8EE1}"/>
              </a:ext>
            </a:extLst>
          </p:cNvPr>
          <p:cNvPicPr/>
          <p:nvPr/>
        </p:nvPicPr>
        <p:blipFill>
          <a:blip r:embed="rId7"/>
          <a:stretch/>
        </p:blipFill>
        <p:spPr>
          <a:xfrm>
            <a:off x="607801" y="2370011"/>
            <a:ext cx="439927" cy="4206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5A016AE-F558-90F9-2AC6-0EA9D94D3A6C}"/>
              </a:ext>
            </a:extLst>
          </p:cNvPr>
          <p:cNvSpPr txBox="1"/>
          <p:nvPr/>
        </p:nvSpPr>
        <p:spPr>
          <a:xfrm>
            <a:off x="697947" y="3702812"/>
            <a:ext cx="99625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u="sng" dirty="0">
                <a:solidFill>
                  <a:schemeClr val="bg1"/>
                </a:solidFill>
              </a:rPr>
              <a:t>Co jest potrzebne ?</a:t>
            </a:r>
          </a:p>
          <a:p>
            <a:endParaRPr lang="pl-PL" b="1" u="sng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Lepszy dostęp do </a:t>
            </a:r>
            <a:r>
              <a:rPr lang="pl-PL" b="1" dirty="0">
                <a:solidFill>
                  <a:schemeClr val="bg1"/>
                </a:solidFill>
              </a:rPr>
              <a:t>wysokiej jakości opieki nad dziećmi </a:t>
            </a:r>
            <a:r>
              <a:rPr lang="pl-PL" dirty="0">
                <a:solidFill>
                  <a:schemeClr val="bg1"/>
                </a:solidFill>
              </a:rPr>
              <a:t>i </a:t>
            </a:r>
            <a:r>
              <a:rPr lang="pl-PL" b="1" dirty="0">
                <a:solidFill>
                  <a:schemeClr val="bg1"/>
                </a:solidFill>
              </a:rPr>
              <a:t>skuteczniejsze świadczenia na dzieci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bg1"/>
                </a:solidFill>
              </a:rPr>
              <a:t>Zapewnienie wszystkim dzieciom znajdującym się w trudnej sytuacji dostępu do usług, których potrzebują </a:t>
            </a:r>
            <a:r>
              <a:rPr lang="pl-PL" dirty="0">
                <a:solidFill>
                  <a:schemeClr val="bg1"/>
                </a:solidFill>
              </a:rPr>
              <a:t>aby w pełni wykorzystać swój potencjał,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oraz </a:t>
            </a:r>
            <a:r>
              <a:rPr lang="pl-PL" b="1" dirty="0">
                <a:solidFill>
                  <a:schemeClr val="bg1"/>
                </a:solidFill>
              </a:rPr>
              <a:t>ochrona ich przed rosnącymi zagrożeniami </a:t>
            </a:r>
            <a:r>
              <a:rPr lang="pl-PL" noProof="0" dirty="0">
                <a:solidFill>
                  <a:schemeClr val="bg1"/>
                </a:solidFill>
              </a:rPr>
              <a:t>(np. w Internecie)</a:t>
            </a:r>
          </a:p>
          <a:p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828000" y="410760"/>
            <a:ext cx="10514160" cy="81540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algn="l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000" b="1" u="none" strike="noStrike">
                <a:solidFill>
                  <a:srgbClr val="03C9D8"/>
                </a:solidFill>
                <a:effectLst/>
                <a:uFillTx/>
                <a:latin typeface="Aptos Display"/>
              </a:rPr>
              <a:t>Elementy składowe</a:t>
            </a:r>
            <a:endParaRPr lang="en-US" sz="400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grpSp>
        <p:nvGrpSpPr>
          <p:cNvPr id="211" name="Diagram 1"/>
          <p:cNvGrpSpPr/>
          <p:nvPr/>
        </p:nvGrpSpPr>
        <p:grpSpPr>
          <a:xfrm>
            <a:off x="835027" y="1407600"/>
            <a:ext cx="10515600" cy="4946040"/>
            <a:chOff x="826560" y="1407600"/>
            <a:chExt cx="10515600" cy="4946040"/>
          </a:xfrm>
        </p:grpSpPr>
        <p:sp>
          <p:nvSpPr>
            <p:cNvPr id="212" name="Rectangle 211"/>
            <p:cNvSpPr/>
            <p:nvPr/>
          </p:nvSpPr>
          <p:spPr>
            <a:xfrm>
              <a:off x="870480" y="1407600"/>
              <a:ext cx="10471680" cy="4944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870480" y="1407600"/>
              <a:ext cx="3312720" cy="4946040"/>
            </a:xfrm>
            <a:prstGeom prst="rect">
              <a:avLst/>
            </a:prstGeom>
            <a:solidFill>
              <a:schemeClr val="accent2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E97132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28680" tIns="1396800" rIns="328680" bIns="330120" numCol="1" spcCol="1440" anchor="t">
              <a:noAutofit/>
            </a:bodyPr>
            <a:lstStyle/>
            <a:p>
              <a:pPr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r>
                <a:rPr lang="en-US" sz="1600" b="1" i="1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Zapobieganie</a:t>
              </a:r>
              <a:r>
                <a:rPr lang="en-US" sz="1600" b="1" i="1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600" b="1" i="1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i</a:t>
              </a:r>
              <a:r>
                <a:rPr lang="en-US" sz="1600" b="1" i="1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600" b="1" i="1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ograniczanie</a:t>
              </a:r>
              <a:r>
                <a:rPr lang="en-US" sz="1600" b="1" i="1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600" b="1" i="1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ubóstwa</a:t>
              </a:r>
              <a:r>
                <a:rPr lang="en-US" sz="1600" b="1" i="1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600" b="1" i="1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wśród</a:t>
              </a:r>
              <a:r>
                <a:rPr lang="en-US" sz="1600" b="1" i="1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600" b="1" i="1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rodzin</a:t>
              </a:r>
              <a:endParaRPr lang="en-US" sz="1600" b="1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Wsparcie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zatrudnienia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rodziców</a:t>
              </a: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Dostępna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opieka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nad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dziećmi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(ECEC)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i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likwidacja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„childcare gap”</a:t>
              </a: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Elastyczna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praca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i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zachęty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do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zatrudnienia</a:t>
              </a: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Skuteczne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świadczenia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rodzinne</a:t>
              </a: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en-US" sz="26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en-US" sz="26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871200" y="1407600"/>
              <a:ext cx="3312720" cy="197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28680" tIns="165240" rIns="328680" bIns="165240" numCol="1" spcCol="1440" anchor="ctr">
              <a:noAutofit/>
            </a:bodyPr>
            <a:lstStyle/>
            <a:p>
              <a:pPr defTabSz="2933640">
                <a:lnSpc>
                  <a:spcPct val="90000"/>
                </a:lnSpc>
                <a:spcAft>
                  <a:spcPts val="2310"/>
                </a:spcAft>
                <a:tabLst>
                  <a:tab pos="0" algn="l"/>
                </a:tabLst>
              </a:pPr>
              <a:r>
                <a:rPr lang="en-US" sz="66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01</a:t>
              </a:r>
              <a:endParaRPr lang="en-US" sz="6600" b="0" u="none" strike="noStrike" dirty="0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4449960" y="1407600"/>
              <a:ext cx="3313080" cy="4946040"/>
            </a:xfrm>
            <a:prstGeom prst="rect">
              <a:avLst/>
            </a:prstGeom>
            <a:solidFill>
              <a:schemeClr val="accent2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E97132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28680" tIns="1396800" rIns="328680" bIns="330120" numCol="1" spcCol="1440" anchor="t">
              <a:noAutofit/>
            </a:bodyPr>
            <a:lstStyle/>
            <a:p>
              <a:pPr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r>
                <a:rPr lang="en-US" sz="1600" b="1" i="1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Wzmocnienie</a:t>
              </a:r>
              <a:r>
                <a:rPr lang="en-US" sz="1600" b="1" i="1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600" b="1" i="1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skuteczności</a:t>
              </a:r>
              <a:r>
                <a:rPr lang="en-US" sz="1600" b="1" i="1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600" b="1" i="1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Europejskiej</a:t>
              </a:r>
              <a:r>
                <a:rPr lang="en-US" sz="1600" b="1" i="1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600" b="1" i="1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Gwarancji</a:t>
              </a:r>
              <a:r>
                <a:rPr lang="en-US" sz="1600" b="1" i="1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600" b="1" i="1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dla</a:t>
              </a:r>
              <a:r>
                <a:rPr lang="en-US" sz="1600" b="1" i="1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600" b="1" i="1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Dzieci</a:t>
              </a:r>
              <a:r>
                <a:rPr lang="en-US" sz="1600" b="1" i="1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. </a:t>
              </a:r>
              <a:endParaRPr lang="en-US" sz="16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Rozszerzenie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dostępu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do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usług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(ECEC,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posiłki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szkolne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,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zajęcia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dodatkowe</a:t>
              </a: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Uproszczenie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dostępu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do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świadczeń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+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cyfrowe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narzędzia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(Child Guarantee Card)</a:t>
              </a: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Lepsze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wsparcie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przejścia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do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dorosłości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(Child Guarantee ↔ Youth Guarantee)</a:t>
              </a: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Ochrona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dzieci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online </a:t>
              </a:r>
              <a:r>
                <a:rPr lang="en-US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i</a:t>
              </a:r>
              <a:r>
                <a:rPr lang="en-US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offline</a:t>
              </a: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en-US" sz="26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en-US" sz="2600" b="1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en-US" sz="26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4449960" y="1407600"/>
              <a:ext cx="3313080" cy="197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28680" tIns="165240" rIns="328680" bIns="165240" numCol="1" spcCol="1440" anchor="ctr">
              <a:noAutofit/>
            </a:bodyPr>
            <a:lstStyle/>
            <a:p>
              <a:pPr defTabSz="2933640">
                <a:lnSpc>
                  <a:spcPct val="90000"/>
                </a:lnSpc>
                <a:spcAft>
                  <a:spcPts val="2310"/>
                </a:spcAft>
                <a:tabLst>
                  <a:tab pos="0" algn="l"/>
                </a:tabLst>
              </a:pPr>
              <a:r>
                <a:rPr lang="en-US" sz="6600" b="0" u="none" strike="noStrike">
                  <a:solidFill>
                    <a:schemeClr val="lt1"/>
                  </a:solidFill>
                  <a:effectLst/>
                  <a:uFillTx/>
                  <a:latin typeface="Aptos"/>
                </a:rPr>
                <a:t>02</a:t>
              </a:r>
              <a:endParaRPr lang="en-US" sz="6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8028720" y="1407600"/>
              <a:ext cx="3313080" cy="4946040"/>
            </a:xfrm>
            <a:prstGeom prst="rect">
              <a:avLst/>
            </a:prstGeom>
            <a:solidFill>
              <a:schemeClr val="accent2">
                <a:hueOff val="0"/>
                <a:satOff val="0"/>
                <a:lumOff val="0"/>
                <a:alphaOff val="0"/>
              </a:schemeClr>
            </a:solidFill>
            <a:ln>
              <a:solidFill>
                <a:srgbClr val="E97132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28680" tIns="1396800" rIns="328680" bIns="330120" numCol="1" spcCol="1440" anchor="t">
              <a:noAutofit/>
            </a:bodyPr>
            <a:lstStyle/>
            <a:p>
              <a:pPr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r>
                <a:rPr lang="en-IE" sz="1600" b="1" i="1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Wzmocnienie</a:t>
              </a:r>
              <a:r>
                <a:rPr lang="en-IE" sz="1600" b="1" i="1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600" b="1" i="1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finansowania</a:t>
              </a:r>
              <a:r>
                <a:rPr lang="en-IE" sz="1600" b="1" i="1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600" b="1" i="1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i</a:t>
              </a:r>
              <a:r>
                <a:rPr lang="en-IE" sz="1600" b="1" i="1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600" b="1" i="1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zarządzania</a:t>
              </a:r>
              <a:endParaRPr lang="en-US" sz="16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Zwiększenie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i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stabilizacja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finansowania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UE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i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krajowego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(ESF+, RRF, MFF 2028–2034)</a:t>
              </a: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Wzmocnienie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krajowych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planów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i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koordynacji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Child Guarantee</a:t>
              </a: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Współpraca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UE–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państwa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–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regiony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–NGO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oraz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lokalne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wdrażanie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usług</a:t>
              </a: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marL="216000" indent="-216000"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buClr>
                  <a:srgbClr val="FFFFFF"/>
                </a:buClr>
                <a:buFont typeface="Wingdings" charset="2"/>
                <a:buChar char=""/>
                <a:tabLst>
                  <a:tab pos="0" algn="l"/>
                </a:tabLst>
              </a:pP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Udział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dzieci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i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młodych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w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tworzeniu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i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ocenie</a:t>
              </a:r>
              <a:r>
                <a:rPr lang="en-IE" sz="1200" b="0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200" b="0" u="none" strike="noStrike" dirty="0" err="1">
                  <a:solidFill>
                    <a:schemeClr val="lt1"/>
                  </a:solidFill>
                  <a:effectLst/>
                  <a:uFillTx/>
                  <a:latin typeface="Aptos"/>
                </a:rPr>
                <a:t>polityk</a:t>
              </a:r>
              <a:r>
                <a:rPr lang="en-IE" sz="1200" b="1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r>
                <a:rPr lang="en-IE" sz="1300" b="1" u="none" strike="noStrike" dirty="0">
                  <a:solidFill>
                    <a:schemeClr val="lt1"/>
                  </a:solidFill>
                  <a:effectLst/>
                  <a:uFillTx/>
                  <a:latin typeface="Aptos"/>
                </a:rPr>
                <a:t> </a:t>
              </a:r>
              <a:endParaRPr lang="en-US" sz="13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en-US" sz="12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defTabSz="1155600">
                <a:lnSpc>
                  <a:spcPct val="90000"/>
                </a:lnSpc>
                <a:spcBef>
                  <a:spcPts val="1191"/>
                </a:spcBef>
                <a:spcAft>
                  <a:spcPts val="992"/>
                </a:spcAft>
                <a:tabLst>
                  <a:tab pos="0" algn="l"/>
                </a:tabLst>
              </a:pPr>
              <a:endParaRPr lang="en-US" sz="2600" b="0" u="none" strike="noStrike" dirty="0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8028720" y="1407600"/>
              <a:ext cx="3313080" cy="197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1">
              <a:scrgbClr r="0" g="0" b="0"/>
            </a:effectRef>
            <a:fontRef idx="minor"/>
          </p:style>
          <p:txBody>
            <a:bodyPr lIns="328680" tIns="165240" rIns="328680" bIns="165240" numCol="1" spcCol="1440" anchor="ctr">
              <a:noAutofit/>
            </a:bodyPr>
            <a:lstStyle/>
            <a:p>
              <a:pPr defTabSz="2933640">
                <a:lnSpc>
                  <a:spcPct val="90000"/>
                </a:lnSpc>
                <a:spcAft>
                  <a:spcPts val="2310"/>
                </a:spcAft>
                <a:tabLst>
                  <a:tab pos="0" algn="l"/>
                </a:tabLst>
              </a:pPr>
              <a:r>
                <a:rPr lang="en-US" sz="6600" b="0" u="none" strike="noStrike">
                  <a:solidFill>
                    <a:schemeClr val="lt1"/>
                  </a:solidFill>
                  <a:effectLst/>
                  <a:uFillTx/>
                  <a:latin typeface="Aptos"/>
                </a:rPr>
                <a:t>03</a:t>
              </a:r>
              <a:endParaRPr lang="en-US" sz="6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</a:majorFont>
      <a:minorFont>
        <a:latin typeface="Aptos" panose="020B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909</TotalTime>
  <Words>1310</Words>
  <Application>Microsoft Office PowerPoint</Application>
  <PresentationFormat>Widescreen</PresentationFormat>
  <Paragraphs>188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Courier New</vt:lpstr>
      <vt:lpstr>Symbol</vt:lpstr>
      <vt:lpstr>Times New Roman</vt:lpstr>
      <vt:lpstr>Wingdings</vt:lpstr>
      <vt:lpstr>office theme</vt:lpstr>
      <vt:lpstr>Semestr Europejski i Pakiet Komisji Europejskiej w sprawie strategii przeciwdziałania ubóstwu (2026)   </vt:lpstr>
      <vt:lpstr>Pakiet - 6 maja 2026 r. </vt:lpstr>
      <vt:lpstr>Komunikat Komisji Strategia UE na rzecz walki z ubóstwem</vt:lpstr>
      <vt:lpstr>PowerPoint Presentation</vt:lpstr>
      <vt:lpstr>Filary strategii UE na rzecz walki z ubóstwem</vt:lpstr>
      <vt:lpstr>Komunikat Komisji   Przerwanie cyklu ubóstwa dzieci – wzmocnienie Europejskiej Gwarancji dla Dzieci</vt:lpstr>
      <vt:lpstr>Europejska Gwarancja dla Dzieci</vt:lpstr>
      <vt:lpstr>    </vt:lpstr>
      <vt:lpstr>Elementy składowe</vt:lpstr>
      <vt:lpstr>Wniosek dotyczący zalecenia Rady   w sprawie zwalczania wykluczenia mieszkaniowego</vt:lpstr>
      <vt:lpstr>             </vt:lpstr>
      <vt:lpstr>                      </vt:lpstr>
      <vt:lpstr>                      </vt:lpstr>
      <vt:lpstr>PowerPoint Presentation</vt:lpstr>
      <vt:lpstr>Dziękuję!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DOSKAROVA Sofie (EMPL)</dc:creator>
  <dc:description/>
  <cp:lastModifiedBy>CHARYTONOWICZ Joanna (EMPL)</cp:lastModifiedBy>
  <cp:revision>65</cp:revision>
  <dcterms:created xsi:type="dcterms:W3CDTF">2026-05-07T11:04:44Z</dcterms:created>
  <dcterms:modified xsi:type="dcterms:W3CDTF">2026-06-16T06:56:10Z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0x0101000FBD2C99BA9A61409D9CFDB8251FAA21</vt:lpwstr>
  </property>
  <property fmtid="{D5CDD505-2E9C-101B-9397-08002B2CF9AE}" pid="3" name="MSIP_Label_6bd9ddd1-4d20-43f6-abfa-fc3c07406f94_ActionId">
    <vt:lpwstr>443b6592-e8f7-4b56-9f0f-8be1f84c053c</vt:lpwstr>
  </property>
  <property fmtid="{D5CDD505-2E9C-101B-9397-08002B2CF9AE}" pid="4" name="MSIP_Label_6bd9ddd1-4d20-43f6-abfa-fc3c07406f94_ContentBits">
    <vt:lpwstr>0</vt:lpwstr>
  </property>
  <property fmtid="{D5CDD505-2E9C-101B-9397-08002B2CF9AE}" pid="5" name="MSIP_Label_6bd9ddd1-4d20-43f6-abfa-fc3c07406f94_Enabled">
    <vt:lpwstr>true</vt:lpwstr>
  </property>
  <property fmtid="{D5CDD505-2E9C-101B-9397-08002B2CF9AE}" pid="6" name="MSIP_Label_6bd9ddd1-4d20-43f6-abfa-fc3c07406f94_Method">
    <vt:lpwstr>Standard</vt:lpwstr>
  </property>
  <property fmtid="{D5CDD505-2E9C-101B-9397-08002B2CF9AE}" pid="7" name="MSIP_Label_6bd9ddd1-4d20-43f6-abfa-fc3c07406f94_Name">
    <vt:lpwstr>Commission Use</vt:lpwstr>
  </property>
  <property fmtid="{D5CDD505-2E9C-101B-9397-08002B2CF9AE}" pid="8" name="MSIP_Label_6bd9ddd1-4d20-43f6-abfa-fc3c07406f94_SetDate">
    <vt:lpwstr>2026-05-07T11:04:50Z</vt:lpwstr>
  </property>
  <property fmtid="{D5CDD505-2E9C-101B-9397-08002B2CF9AE}" pid="9" name="MSIP_Label_6bd9ddd1-4d20-43f6-abfa-fc3c07406f94_SiteId">
    <vt:lpwstr>b24c8b06-522c-46fe-9080-70926f8dddb1</vt:lpwstr>
  </property>
  <property fmtid="{D5CDD505-2E9C-101B-9397-08002B2CF9AE}" pid="10" name="MSIP_Label_6bd9ddd1-4d20-43f6-abfa-fc3c07406f94_Tag">
    <vt:lpwstr>10, 3, 0, 2</vt:lpwstr>
  </property>
  <property fmtid="{D5CDD505-2E9C-101B-9397-08002B2CF9AE}" pid="11" name="MediaServiceImageTags">
    <vt:lpwstr/>
  </property>
  <property fmtid="{D5CDD505-2E9C-101B-9397-08002B2CF9AE}" pid="12" name="Notes">
    <vt:i4>39</vt:i4>
  </property>
  <property fmtid="{D5CDD505-2E9C-101B-9397-08002B2CF9AE}" pid="13" name="PresentationFormat">
    <vt:lpwstr>Widescreen</vt:lpwstr>
  </property>
  <property fmtid="{D5CDD505-2E9C-101B-9397-08002B2CF9AE}" pid="14" name="Slides">
    <vt:i4>54</vt:i4>
  </property>
</Properties>
</file>