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13"/>
  </p:notesMasterIdLst>
  <p:sldIdLst>
    <p:sldId id="265" r:id="rId2"/>
    <p:sldId id="1004" r:id="rId3"/>
    <p:sldId id="949" r:id="rId4"/>
    <p:sldId id="1005" r:id="rId5"/>
    <p:sldId id="2664" r:id="rId6"/>
    <p:sldId id="2665" r:id="rId7"/>
    <p:sldId id="2667" r:id="rId8"/>
    <p:sldId id="2666" r:id="rId9"/>
    <p:sldId id="2669" r:id="rId10"/>
    <p:sldId id="2659" r:id="rId11"/>
    <p:sldId id="2658" r:id="rId1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803D51F-FD0F-2C92-8836-B1D9C5B1B7DB}" name="Jolanta Konkel" initials="JK" userId="S-1-5-21-2619306676-2800222060-3362172700-3859" providerId="AD"/>
  <p188:author id="{AB596D59-68C9-115F-284E-8D5A76BD1D8D}" name="Agnieszka Zajączkowska" initials="AZ" userId="S-1-5-21-2619306676-2800222060-3362172700-5668" providerId="AD"/>
  <p188:author id="{4D9DA776-3D4E-7419-6265-8AAF835FD8E4}" name="Mirela Kiełbasiewicz" initials="MK" userId="S-1-5-21-2619306676-2800222060-3362172700-854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9966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 autoAdjust="0"/>
    <p:restoredTop sz="96340" autoAdjust="0"/>
  </p:normalViewPr>
  <p:slideViewPr>
    <p:cSldViewPr showGuides="1">
      <p:cViewPr varScale="1">
        <p:scale>
          <a:sx n="97" d="100"/>
          <a:sy n="97" d="100"/>
        </p:scale>
        <p:origin x="1674" y="78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-323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4" y="1973820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2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8" y="3059115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1" b="1">
                <a:solidFill>
                  <a:schemeClr val="tx2"/>
                </a:solidFill>
              </a:defRPr>
            </a:lvl1pPr>
            <a:lvl2pPr marL="503980" indent="0" algn="ctr">
              <a:buNone/>
              <a:defRPr sz="2205"/>
            </a:lvl2pPr>
            <a:lvl3pPr marL="1007959" indent="0" algn="ctr">
              <a:buNone/>
              <a:defRPr sz="1984"/>
            </a:lvl3pPr>
            <a:lvl4pPr marL="1511939" indent="0" algn="ctr">
              <a:buNone/>
              <a:defRPr sz="1764"/>
            </a:lvl4pPr>
            <a:lvl5pPr marL="2015919" indent="0" algn="ctr">
              <a:buNone/>
              <a:defRPr sz="1764"/>
            </a:lvl5pPr>
            <a:lvl6pPr marL="2519899" indent="0" algn="ctr">
              <a:buNone/>
              <a:defRPr sz="1764"/>
            </a:lvl6pPr>
            <a:lvl7pPr marL="3023878" indent="0" algn="ctr">
              <a:buNone/>
              <a:defRPr sz="1764"/>
            </a:lvl7pPr>
            <a:lvl8pPr marL="3527858" indent="0" algn="ctr">
              <a:buNone/>
              <a:defRPr sz="1764"/>
            </a:lvl8pPr>
            <a:lvl9pPr marL="4031837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12.06.2026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1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80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6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6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1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1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80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6" y="1983574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6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8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1" b="1">
                <a:solidFill>
                  <a:schemeClr val="tx2"/>
                </a:solidFill>
              </a:defRPr>
            </a:lvl1pPr>
            <a:lvl2pPr marL="503980" indent="0" algn="ctr">
              <a:buNone/>
              <a:defRPr sz="2205"/>
            </a:lvl2pPr>
            <a:lvl3pPr marL="1007959" indent="0" algn="ctr">
              <a:buNone/>
              <a:defRPr sz="1984"/>
            </a:lvl3pPr>
            <a:lvl4pPr marL="1511939" indent="0" algn="ctr">
              <a:buNone/>
              <a:defRPr sz="1764"/>
            </a:lvl4pPr>
            <a:lvl5pPr marL="2015919" indent="0" algn="ctr">
              <a:buNone/>
              <a:defRPr sz="1764"/>
            </a:lvl5pPr>
            <a:lvl6pPr marL="2519899" indent="0" algn="ctr">
              <a:buNone/>
              <a:defRPr sz="1764"/>
            </a:lvl6pPr>
            <a:lvl7pPr marL="3023878" indent="0" algn="ctr">
              <a:buNone/>
              <a:defRPr sz="1764"/>
            </a:lvl7pPr>
            <a:lvl8pPr marL="3527858" indent="0" algn="ctr">
              <a:buNone/>
              <a:defRPr sz="1764"/>
            </a:lvl8pPr>
            <a:lvl9pPr marL="4031837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12.06.2026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1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80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2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12.06.2026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1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80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50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7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1" y="4500564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3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4" y="5195721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8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5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5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5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6" y="899838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8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3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5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59" rtl="0" eaLnBrk="1" latinLnBrk="0" hangingPunct="1">
        <a:lnSpc>
          <a:spcPts val="3600"/>
        </a:lnSpc>
        <a:spcBef>
          <a:spcPct val="0"/>
        </a:spcBef>
        <a:buNone/>
        <a:defRPr sz="2801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90" indent="-251990" algn="l" defTabSz="1007959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70" indent="-251990" algn="l" defTabSz="1007959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49" indent="-251990" algn="l" defTabSz="1007959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29" indent="-251990" algn="l" defTabSz="1007959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909" indent="-251990" algn="l" defTabSz="1007959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88" indent="-251990" algn="l" defTabSz="100795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68" indent="-251990" algn="l" defTabSz="100795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848" indent="-251990" algn="l" defTabSz="100795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828" indent="-251990" algn="l" defTabSz="100795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80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59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39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919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99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78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58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837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funduszeue.kujawsko-pomorskie.pl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6975" y="3131765"/>
            <a:ext cx="8497861" cy="3024336"/>
          </a:xfrm>
        </p:spPr>
        <p:txBody>
          <a:bodyPr>
            <a:noAutofit/>
          </a:bodyPr>
          <a:lstStyle/>
          <a:p>
            <a:r>
              <a:rPr lang="pl-PL" sz="26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Informacja nt. zgłoszeń/skarg dotyczących niezgodności projektów lub działań związanych </a:t>
            </a:r>
            <a:br>
              <a:rPr lang="pl-PL" sz="26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6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 realizacją projektów/wdrażaniem programu </a:t>
            </a:r>
            <a:br>
              <a:rPr lang="pl-PL" sz="26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6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 Kartą Praw Podstawowych (KPP) oraz </a:t>
            </a:r>
            <a:br>
              <a:rPr lang="pl-PL" sz="26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6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 Konwencją o prawach osób niepełnosprawnych (KPON)  </a:t>
            </a:r>
            <a:endParaRPr lang="pl-PL" sz="26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46106" y="540402"/>
            <a:ext cx="2519094" cy="349114"/>
          </a:xfrm>
        </p:spPr>
        <p:txBody>
          <a:bodyPr/>
          <a:lstStyle/>
          <a:p>
            <a:r>
              <a:rPr lang="pl-PL" sz="2400" b="1" dirty="0">
                <a:latin typeface="Lato" panose="020F0502020204030203" pitchFamily="34" charset="0"/>
              </a:rPr>
              <a:t>16.06.2025</a:t>
            </a:r>
          </a:p>
        </p:txBody>
      </p:sp>
      <p:pic>
        <p:nvPicPr>
          <p:cNvPr id="5" name="Obraz 4" descr="Obraz zawiera: z lewej strony znak Funduszy Europejskich złożony z symbolu graficznego, nazwy Fundusze Europejskie dla Kujaw i Pomorza, następnie flaga Polski z napisem Rzeczpospolita Polska oraz znak Unii Europejskiej składający się z flagi UE, napisu Dofinansowane przez Unię Europejską, z prawej strony herb Województwa Kujawsko-Pomorskiego, nazwa Samorząd Województwa Kujawsko-Pomorskie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40" y="6444134"/>
            <a:ext cx="10058399" cy="93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8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A3342-5307-DA33-A260-57548212D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35B21C-E38F-6257-CF3C-782E8E87130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77354" y="395461"/>
            <a:ext cx="10081120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Procedury zgłaszania niezgodności projektów/działań z KPP i KPON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A03AA1-9C89-C0F4-4E71-D1A52FF65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7374" y="1043533"/>
            <a:ext cx="9577064" cy="3816424"/>
          </a:xfrm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pl-PL" sz="20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 związku z obowiązkiem przestrzegania Karty Praw Podstawowych (KPP) </a:t>
            </a:r>
            <a:br>
              <a:rPr lang="pl-PL" sz="20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0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 Konwencji o Prawach Osób Niepełnosprawnych (KPON) zarówno dla instytucji realizujących Fundusze Europejskie dla Kujaw i Pomorza 2021-2027, </a:t>
            </a:r>
            <a:br>
              <a:rPr lang="pl-PL" sz="20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0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jak i beneficjentów, którzy realizują projekty w ramach programu, </a:t>
            </a:r>
            <a:r>
              <a:rPr lang="pl-PL" sz="2000" b="1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zostały przygotowane procedury zgłoszenia podejrzenia niezgodności z KPP i KPON;</a:t>
            </a:r>
            <a:endParaRPr lang="pl-PL" sz="2000" dirty="0"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br>
              <a:rPr lang="pl-PL" sz="2000" kern="1400" spc="-5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000" kern="1400" spc="-5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Procedury znajdują się na stronie:</a:t>
            </a:r>
          </a:p>
          <a:p>
            <a:pPr marL="0" indent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000" b="1" kern="1400" spc="-5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hlinkClick r:id="rId2" action="ppaction://hlinkfile"/>
              </a:rPr>
              <a:t>funduszeue.kujawsko-pomorskie.pl </a:t>
            </a:r>
            <a:r>
              <a:rPr lang="pl-PL" sz="2000" b="1" kern="1400" spc="-5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 zakładce „Fundusze bez barier” </a:t>
            </a:r>
          </a:p>
        </p:txBody>
      </p:sp>
      <p:sp>
        <p:nvSpPr>
          <p:cNvPr id="4" name="Tytuł 2">
            <a:extLst>
              <a:ext uri="{FF2B5EF4-FFF2-40B4-BE49-F238E27FC236}">
                <a16:creationId xmlns:a16="http://schemas.microsoft.com/office/drawing/2014/main" id="{40D58500-A7FE-510D-385E-924B2A92DEBD}"/>
              </a:ext>
            </a:extLst>
          </p:cNvPr>
          <p:cNvSpPr txBox="1">
            <a:spLocks/>
          </p:cNvSpPr>
          <p:nvPr/>
        </p:nvSpPr>
        <p:spPr>
          <a:xfrm>
            <a:off x="526219" y="4715941"/>
            <a:ext cx="9588773" cy="2448272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1007959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1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pl-PL" sz="20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Zgodnie z procedurami, w przypadku błędów, nieprawidłowości związanych ze stosowaniem przepisów KPP lub KPON przez beneficjenta lub przez Instytucję Zarządzającą lub przez Instytucje Pośredniczące (IP WUP, IP ZIT </a:t>
            </a:r>
            <a:r>
              <a:rPr lang="pl-PL" sz="2000" dirty="0" err="1">
                <a:solidFill>
                  <a:srgbClr val="000000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BydOF</a:t>
            </a:r>
            <a:r>
              <a:rPr lang="pl-PL" sz="20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IP), istnieje możliwość zgłoszenia podejrzenia niezgodności.</a:t>
            </a:r>
            <a:endParaRPr lang="pl-PL" sz="2000" dirty="0"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862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9722" y="3635821"/>
            <a:ext cx="8136521" cy="2302853"/>
          </a:xfrm>
        </p:spPr>
        <p:txBody>
          <a:bodyPr>
            <a:normAutofit fontScale="90000"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pl-PL" sz="3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Dziękuję za uwagę</a:t>
            </a:r>
            <a:br>
              <a:rPr kumimoji="0" lang="pl-PL" sz="4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kumimoji="0" lang="pl-PL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  <a:br>
              <a:rPr kumimoji="0" lang="pl-PL" sz="4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kumimoji="0" lang="pl-PL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Lucyna Tkaczyk</a:t>
            </a:r>
            <a:b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Koordynatorka ds. Karty Praw Podstawowych </a:t>
            </a:r>
            <a:b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 zasad równościowych</a:t>
            </a:r>
            <a:b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e-mail: koordynatorkpp@kujawsko-pomorskie.pl</a:t>
            </a:r>
            <a:b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br>
              <a:rPr kumimoji="0" lang="pl-P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endParaRPr lang="pl-PL" sz="1800" kern="50" dirty="0"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6" name="Obraz 5" descr="Z lewej strony znak Funduszy Europejskich złożony z symbolu graficznego, nazwy Fundusze Europejskie dla Kujaw i Pomorza, następnie flaga Polski z napisem Rzeczpospolita Polska oraz znak Unii Europejskiej składający się z flagi UE, napisu Dofinansowane przez Unię Europejską, z prawej strony herb Województwa Kujawsko-Pomorskiego, nazwa Samorząd Województwa Kujawsko-Pomorskiego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38" y="6444133"/>
            <a:ext cx="10058400" cy="93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781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D79E5-9D8C-8C1D-FCBA-D3E5A8EC9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ytuł 4">
            <a:extLst>
              <a:ext uri="{FF2B5EF4-FFF2-40B4-BE49-F238E27FC236}">
                <a16:creationId xmlns:a16="http://schemas.microsoft.com/office/drawing/2014/main" id="{1F2B5C80-8515-5BFB-AC9D-ACA4001C505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67481" y="611485"/>
            <a:ext cx="8640381" cy="64468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rmAutofit fontScale="97500"/>
          </a:bodyPr>
          <a:lstStyle>
            <a:lvl1pPr algn="l" defTabSz="1007959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1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marL="0" marR="0" lvl="0" indent="0" algn="l" defTabSz="1007959" rtl="0" eaLnBrk="1" fontAlgn="auto" latinLnBrk="0" hangingPunct="1">
              <a:lnSpc>
                <a:spcPts val="3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Zgodnie z instrukcją wykonawczą IZ FEdKP 2021-2027 </a:t>
            </a:r>
          </a:p>
        </p:txBody>
      </p:sp>
      <p:sp>
        <p:nvSpPr>
          <p:cNvPr id="11" name="Tytuł 4">
            <a:extLst>
              <a:ext uri="{FF2B5EF4-FFF2-40B4-BE49-F238E27FC236}">
                <a16:creationId xmlns:a16="http://schemas.microsoft.com/office/drawing/2014/main" id="{21A5953F-D5EF-D66F-08A6-4246457C872B}"/>
              </a:ext>
            </a:extLst>
          </p:cNvPr>
          <p:cNvSpPr txBox="1">
            <a:spLocks/>
          </p:cNvSpPr>
          <p:nvPr/>
        </p:nvSpPr>
        <p:spPr>
          <a:xfrm>
            <a:off x="551516" y="1475581"/>
            <a:ext cx="9588773" cy="2499229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25000" lnSpcReduction="20000"/>
          </a:bodyPr>
          <a:lstStyle>
            <a:lvl1pPr algn="l" defTabSz="1007959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1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8000" b="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na pierwszym posiedzeniu Komitetu Monitorującego po zatwierdzeniu sprawozdania przez zarząd WKP </a:t>
            </a:r>
            <a:br>
              <a:rPr lang="pl-PL" sz="8000" b="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8000" b="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należy przedstawić sprawozdanie Komitetowi Monitorującemu.</a:t>
            </a:r>
          </a:p>
          <a:p>
            <a:br>
              <a:rPr lang="pl-PL" sz="7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br>
              <a:rPr lang="pl-PL" sz="7200" dirty="0"/>
            </a:br>
            <a:r>
              <a:rPr lang="pl-PL" sz="2000" dirty="0"/>
              <a:t> </a:t>
            </a:r>
          </a:p>
        </p:txBody>
      </p:sp>
      <p:sp>
        <p:nvSpPr>
          <p:cNvPr id="2" name="Prostokąt: zaokrąglone rogi 1">
            <a:extLst>
              <a:ext uri="{FF2B5EF4-FFF2-40B4-BE49-F238E27FC236}">
                <a16:creationId xmlns:a16="http://schemas.microsoft.com/office/drawing/2014/main" id="{8BFD0B0D-C58E-4746-2B61-A3CB0A8340B5}"/>
              </a:ext>
            </a:extLst>
          </p:cNvPr>
          <p:cNvSpPr/>
          <p:nvPr/>
        </p:nvSpPr>
        <p:spPr>
          <a:xfrm>
            <a:off x="396045" y="3203773"/>
            <a:ext cx="9856647" cy="359450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150000"/>
              </a:lnSpc>
              <a:buClrTx/>
              <a:buNone/>
            </a:pPr>
            <a:r>
              <a:rPr lang="pl-PL" sz="2000" b="1" dirty="0">
                <a:solidFill>
                  <a:schemeClr val="tx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Sprawozdanie dla Komitetu Monitorującego </a:t>
            </a:r>
            <a:r>
              <a:rPr lang="pl-PL" sz="2000" dirty="0">
                <a:solidFill>
                  <a:schemeClr val="tx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program Fundusze Europejskie dla Kujaw i Pomorza 2021-2027 </a:t>
            </a:r>
            <a:r>
              <a:rPr lang="pl-PL" sz="2000" b="1" dirty="0">
                <a:solidFill>
                  <a:schemeClr val="tx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 zgłoszeniach w sprawie naruszenia Konwencji </a:t>
            </a:r>
            <a:br>
              <a:rPr lang="pl-PL" sz="2000" b="1" dirty="0">
                <a:solidFill>
                  <a:schemeClr val="tx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000" b="1" dirty="0">
                <a:solidFill>
                  <a:schemeClr val="tx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 Prawach Osób Niepełnosprawnych i Karty Praw Podstawowych Unii Europejskiej </a:t>
            </a:r>
            <a:r>
              <a:rPr lang="pl-PL" sz="2000" dirty="0">
                <a:solidFill>
                  <a:schemeClr val="tx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za rok 2025 zostało przyjęte przez zarząd WKP </a:t>
            </a:r>
            <a:br>
              <a:rPr lang="pl-PL" sz="2000" dirty="0">
                <a:solidFill>
                  <a:schemeClr val="tx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000" b="1" dirty="0">
                <a:solidFill>
                  <a:schemeClr val="tx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Uchwałą nr 109/5169/26 z dnia 3 czerwca 2026 roku</a:t>
            </a:r>
          </a:p>
        </p:txBody>
      </p:sp>
    </p:spTree>
    <p:extLst>
      <p:ext uri="{BB962C8B-B14F-4D97-AF65-F5344CB8AC3E}">
        <p14:creationId xmlns:p14="http://schemas.microsoft.com/office/powerpoint/2010/main" val="2931817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A3342-5307-DA33-A260-57548212D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C5C8BAC-4F98-20FB-7A85-C55CD94EB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83" y="452353"/>
            <a:ext cx="8640381" cy="935783"/>
          </a:xfrm>
        </p:spPr>
        <p:txBody>
          <a:bodyPr>
            <a:normAutofit/>
          </a:bodyPr>
          <a:lstStyle/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Zakres sprawozdania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CF4A29C-22A3-BE98-14E9-2BCC30957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9022" y="1244586"/>
            <a:ext cx="9649072" cy="318592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liczba zgłoszeń/liczba naruszeń,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rodzaj podmiotów zgłaszających podejrzenia,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działania podjęte przez instytucję w ramach analizy złożonego zgłoszenia,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działania naprawcze podjęte przez instytucję w przypadku wykrytych nieprawidłowości,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wnioski wynikające z analizy zgłoszeń składanych w ramach programu. </a:t>
            </a:r>
            <a:endParaRPr lang="pl-PL" sz="2000" b="1" kern="100" dirty="0">
              <a:solidFill>
                <a:srgbClr val="0070C0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98001938-1FB4-D4EF-FFB6-794244FD77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200713"/>
              </p:ext>
            </p:extLst>
          </p:nvPr>
        </p:nvGraphicFramePr>
        <p:xfrm>
          <a:off x="447354" y="4053980"/>
          <a:ext cx="9721080" cy="69862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721080">
                  <a:extLst>
                    <a:ext uri="{9D8B030D-6E8A-4147-A177-3AD203B41FA5}">
                      <a16:colId xmlns:a16="http://schemas.microsoft.com/office/drawing/2014/main" val="16652064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just" defTabSz="1007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>
                          <a:solidFill>
                            <a:schemeClr val="bg1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Liczba zgłoszeń/naruszeń w roku 2025: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071559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C719CF4C-D191-ADE6-D816-24B526F79D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88890"/>
              </p:ext>
            </p:extLst>
          </p:nvPr>
        </p:nvGraphicFramePr>
        <p:xfrm>
          <a:off x="447354" y="4722127"/>
          <a:ext cx="9721080" cy="2194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748047175"/>
                    </a:ext>
                  </a:extLst>
                </a:gridCol>
                <a:gridCol w="5256584">
                  <a:extLst>
                    <a:ext uri="{9D8B030D-6E8A-4147-A177-3AD203B41FA5}">
                      <a16:colId xmlns:a16="http://schemas.microsoft.com/office/drawing/2014/main" val="21768644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2000" b="0" dirty="0">
                          <a:solidFill>
                            <a:schemeClr val="tx1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Wpływ do IZ</a:t>
                      </a:r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b="0" dirty="0">
                          <a:solidFill>
                            <a:schemeClr val="tx1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2 zgłoszenia</a:t>
                      </a:r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119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0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Wpływ do IP </a:t>
                      </a:r>
                      <a:br>
                        <a:rPr lang="pl-PL" sz="20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</a:br>
                      <a:r>
                        <a:rPr lang="pl-PL" sz="20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(</a:t>
                      </a:r>
                      <a:r>
                        <a:rPr lang="pl-PL" sz="2000" dirty="0" err="1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BydOF</a:t>
                      </a:r>
                      <a:r>
                        <a:rPr lang="pl-PL" sz="20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 IP, WUP Toruń)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0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1 zgłoszenie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388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0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Wpływ do Komisji Europejskiej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0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413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0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Wpływ do Rzecznika Praw Obywatelskich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0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1 zgłoszenie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781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97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D79E5-9D8C-8C1D-FCBA-D3E5A8EC9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5436FC26-6D15-8205-DAA3-867C5014AED4}"/>
              </a:ext>
            </a:extLst>
          </p:cNvPr>
          <p:cNvSpPr txBox="1">
            <a:spLocks/>
          </p:cNvSpPr>
          <p:nvPr/>
        </p:nvSpPr>
        <p:spPr>
          <a:xfrm>
            <a:off x="161330" y="251445"/>
            <a:ext cx="10297144" cy="7056784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1007959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1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00000"/>
              </a:lnSpc>
              <a:spcBef>
                <a:spcPts val="1800"/>
              </a:spcBef>
              <a:defRPr/>
            </a:pPr>
            <a:endParaRPr lang="pl-PL"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914400">
              <a:lnSpc>
                <a:spcPct val="100000"/>
              </a:lnSpc>
              <a:spcBef>
                <a:spcPts val="1800"/>
              </a:spcBef>
              <a:defRPr/>
            </a:pPr>
            <a:endParaRPr lang="pl-PL"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914400">
              <a:lnSpc>
                <a:spcPct val="100000"/>
              </a:lnSpc>
              <a:spcBef>
                <a:spcPts val="1800"/>
              </a:spcBef>
              <a:defRPr/>
            </a:pPr>
            <a:endParaRPr lang="pl-PL"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pl-PL" sz="2000" b="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 zestawieniu od RPO ujęto 1 zgłoszenie dotyczące projektu </a:t>
            </a:r>
            <a:b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„EU-geniusz w świecie naukowych żywiołów”. 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Projekt realizowany przez Starostwo Powiatowe w Toruniu wraz z 14 samorządami powiatu toruńskiego i golubsko-dobrzyńskiego. 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Zakres zgłoszenia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zarzut zróżnicowanego traktowania ze względu na płeć - w regulaminie rekrutacji uczniów uwzględniono kryterium płci żeńskiej jako premiujące. 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Działania i ustalenia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RPO zwrócił się do Starostwa Powiatowego o wyjaśnienia;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Starostwo Powiatowe, w porozumieniu z Instytucją Zarządzającą, zmieniło zapisy regulaminu na potrzeby kolejnych naborów;  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RPO stwierdził niezgodność 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 przekazał wyjaśnienia Starostwu Powiatowemu;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sprawa została zakończona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pl-PL" sz="2000" b="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9ECC8ED-397E-FA12-C890-BC041BD7B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442" y="323453"/>
            <a:ext cx="8856984" cy="1512168"/>
          </a:xfrm>
        </p:spPr>
        <p:txBody>
          <a:bodyPr>
            <a:normAutofit fontScale="90000"/>
          </a:bodyPr>
          <a:lstStyle/>
          <a:p>
            <a:r>
              <a:rPr lang="pl-PL" sz="27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Zestawienie spraw dotyczących niezgodności operacji wspieranych z funduszy UE z zapisami KPP oraz KPON, które wpłynęły do Rzecznika Praw Obywatelskich w 2025 r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(1)</a:t>
            </a:r>
          </a:p>
        </p:txBody>
      </p:sp>
    </p:spTree>
    <p:extLst>
      <p:ext uri="{BB962C8B-B14F-4D97-AF65-F5344CB8AC3E}">
        <p14:creationId xmlns:p14="http://schemas.microsoft.com/office/powerpoint/2010/main" val="169993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E4D51-5550-6BEB-65C9-6AD4D854B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7DD1371E-86FD-FD80-930D-7E7E36107C1E}"/>
              </a:ext>
            </a:extLst>
          </p:cNvPr>
          <p:cNvSpPr txBox="1">
            <a:spLocks/>
          </p:cNvSpPr>
          <p:nvPr/>
        </p:nvSpPr>
        <p:spPr>
          <a:xfrm>
            <a:off x="365066" y="251445"/>
            <a:ext cx="10093408" cy="7128792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1007959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1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00000"/>
              </a:lnSpc>
              <a:spcBef>
                <a:spcPts val="1800"/>
              </a:spcBef>
              <a:defRPr/>
            </a:pPr>
            <a:endParaRPr lang="pl-PL" sz="1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pl-PL"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pl-PL"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pl-PL"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Równolegle Rzecznik Praw Dziecka zwrócił się do Instytucji Zarządzającej </a:t>
            </a:r>
            <a:b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 rozpoznanie zgłoszenia i podjęcie działań. 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 postępowaniu wyjaśniającym stwierdzono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kryterium premiujące udział kobiet w projekcie w rzeczywistości nie spowodowało dyskryminacji ze względu na płeć;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nie potwierdzono nierównego traktowania uczestników projektu;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nie stwierdzono przypadku niezakwalifikowania ucznia do projektu ze względu na płeć. 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Działania naprawcze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</a:p>
          <a:p>
            <a:pPr marL="457200" indent="-4572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Beneficjent wystąpił o zmianę projektu w zakresie stosowania kryterium premiującego kobiety w procesie rekrutacji. </a:t>
            </a:r>
          </a:p>
          <a:p>
            <a:pPr marL="457200" indent="-4572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Za zgodą IZ wprowadzono zamianę - w kolejnych naborach kryterium nie będzie stosowane.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F56279A-9BAE-E7B2-B416-43CD8572B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9763" y="395461"/>
            <a:ext cx="8856984" cy="1512168"/>
          </a:xfrm>
        </p:spPr>
        <p:txBody>
          <a:bodyPr>
            <a:normAutofit fontScale="90000"/>
          </a:bodyPr>
          <a:lstStyle/>
          <a:p>
            <a:r>
              <a:rPr lang="pl-PL" sz="27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Zestawienie spraw dotyczących niezgodności operacji wspieranych z funduszy UE z zapisami KPP oraz KPON, które wpłynęły do Rzecznika Praw Obywatelskich w 2025 r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(2)</a:t>
            </a:r>
            <a:b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endParaRPr lang="pl-PL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402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4BBFB-EB80-EF21-6E71-E6BD0B86C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DAD87BA9-0AE5-631E-30D1-5F3AC3A6E6CB}"/>
              </a:ext>
            </a:extLst>
          </p:cNvPr>
          <p:cNvSpPr txBox="1">
            <a:spLocks/>
          </p:cNvSpPr>
          <p:nvPr/>
        </p:nvSpPr>
        <p:spPr>
          <a:xfrm>
            <a:off x="377354" y="332257"/>
            <a:ext cx="9937103" cy="7119988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1007959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1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00000"/>
              </a:lnSpc>
              <a:spcBef>
                <a:spcPts val="1800"/>
              </a:spcBef>
              <a:defRPr/>
            </a:pPr>
            <a:endParaRPr lang="pl-PL"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914400">
              <a:lnSpc>
                <a:spcPct val="100000"/>
              </a:lnSpc>
              <a:spcBef>
                <a:spcPts val="0"/>
              </a:spcBef>
              <a:defRPr/>
            </a:pPr>
            <a:endParaRPr lang="pl-PL"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pl-PL"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pl-PL"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 zestawieniu od Wojewódzkiego Urzędu Pracy w Toruniu ujęto 1 zgłoszenie dotyczące projektu „Podniesienie aktywności zawodowej klientów publicznych służb zatrudnienia (II)” realizowanego przez PUP w Bydgoszczy. 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Zakres zgłoszenia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organizacja pozarządowa wskazała na wykluczenie ze wsparcia mężczyzn </a:t>
            </a:r>
            <a:b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 wieku 30-49 lat, którzy nie są osobami z niepełnosprawnościami </a:t>
            </a:r>
            <a:b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ani długotrwale bezrobotnymi. 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Działania i ustalenia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organizacja pozarządowa zwróciła się do WUP w Toruniu o wyjaśnienia;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WUP w Toruniu, po analizie, stwierdził naruszenie - zapisy stanowiły nadmierne zaostrzenie wymagań względem zapisów programowych, </a:t>
            </a:r>
            <a:b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które  przewidują priorytetowe wsparcie określonych grup znajdujących się </a:t>
            </a:r>
            <a:b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 trudnej sytuacji na rynku pracy;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8AA9E83-616C-BC00-58D5-52C414B85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442" y="539477"/>
            <a:ext cx="8856984" cy="1512168"/>
          </a:xfrm>
        </p:spPr>
        <p:txBody>
          <a:bodyPr>
            <a:normAutofit/>
          </a:bodyPr>
          <a:lstStyle/>
          <a:p>
            <a:r>
              <a:rPr lang="pl-PL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Zestawienie spraw dotyczących niezgodności operacji wspieranych z funduszy UE z zapisami KPP oraz KPON, które wpłynęły do Instytucji Pośredniczącej w 2025 r. (1)</a:t>
            </a:r>
          </a:p>
        </p:txBody>
      </p:sp>
    </p:spTree>
    <p:extLst>
      <p:ext uri="{BB962C8B-B14F-4D97-AF65-F5344CB8AC3E}">
        <p14:creationId xmlns:p14="http://schemas.microsoft.com/office/powerpoint/2010/main" val="3883665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409AF-0C42-E822-8CDD-A93BB84ED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3B875A01-1F5C-23F1-7B30-3BB23C1EEFD2}"/>
              </a:ext>
            </a:extLst>
          </p:cNvPr>
          <p:cNvSpPr txBox="1">
            <a:spLocks/>
          </p:cNvSpPr>
          <p:nvPr/>
        </p:nvSpPr>
        <p:spPr>
          <a:xfrm>
            <a:off x="377354" y="332257"/>
            <a:ext cx="9937103" cy="6975972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1007959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1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pl-PL" sz="2000" b="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pl-PL" sz="2000" b="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pl-PL" sz="2000" b="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Działania i rozstrzygnięcie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WUP w Toruniu wystąpił do PUP w Bydgoszczy o korektę zapisów dotyczących zasad udziału w projekcie;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wprowadzono stosowne zmiany;  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WUP w Toruniu przekazał wyjaśnienia organizacji pozarządowej. 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sprawa została zakończona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Działania naprawcze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</a:p>
          <a:p>
            <a:pPr marL="457200" indent="-4572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WUP w Toruniu zobowiązał powiatowe urzędy pracy w województwie do analizy dokumentacji projektowej pod katem zgodności z zasadami równościowymi;</a:t>
            </a:r>
          </a:p>
          <a:p>
            <a:pPr marL="457200" indent="-4572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Wskazano konieczność usunięcia zapisów wykluczających mężczyzn w wieku 30-49 lat, jeśli nie wynikają bezpośrednio z programu FEdKP 2021-2027.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CF6DFEE-AF97-071B-8937-565FB9126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442" y="467469"/>
            <a:ext cx="8856984" cy="1512168"/>
          </a:xfrm>
        </p:spPr>
        <p:txBody>
          <a:bodyPr>
            <a:normAutofit/>
          </a:bodyPr>
          <a:lstStyle/>
          <a:p>
            <a:r>
              <a:rPr lang="pl-PL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Zestawienie spraw dotyczących niezgodności operacji wspieranych z funduszy UE z zapisami KPP oraz KPON, które wpłynęły do Instytucji Pośredniczącej w 2025 r</a:t>
            </a:r>
            <a:r>
              <a:rPr lang="pl-PL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(2)</a:t>
            </a:r>
          </a:p>
        </p:txBody>
      </p:sp>
    </p:spTree>
    <p:extLst>
      <p:ext uri="{BB962C8B-B14F-4D97-AF65-F5344CB8AC3E}">
        <p14:creationId xmlns:p14="http://schemas.microsoft.com/office/powerpoint/2010/main" val="3171178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3474A-34BB-DA88-F5F9-F6645D32A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8778BAED-54BA-0361-8C4C-F9F2ABAE8D0C}"/>
              </a:ext>
            </a:extLst>
          </p:cNvPr>
          <p:cNvSpPr txBox="1">
            <a:spLocks/>
          </p:cNvSpPr>
          <p:nvPr/>
        </p:nvSpPr>
        <p:spPr>
          <a:xfrm>
            <a:off x="233338" y="323453"/>
            <a:ext cx="10297144" cy="7056784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1007959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1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00000"/>
              </a:lnSpc>
              <a:spcBef>
                <a:spcPts val="0"/>
              </a:spcBef>
              <a:defRPr/>
            </a:pPr>
            <a:endParaRPr lang="pl-PL"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 defTabSz="914400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pl-PL"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914400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defRPr/>
            </a:pPr>
            <a:endParaRPr lang="pl-PL" sz="2000" b="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defTabSz="914400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 IZ wpłynęło zgłoszenie (formularz KPP) dotyczące projektu „Kierunek – Rozwój” realizowanego przez Wojewódzki Urząd Pracy w Toruniu. 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Zakres zgłoszenia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zarzut zróżnicowanego traktowania uczestników w procesie rekrutacji; 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wątpliwości dotyczące stosowanych procedur projektowych. 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Działania i ustalenia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zgłoszenie miało charakter proceduralny i zostało przekazane do Rzeczniczki Funduszy Europejskich programu FEdKP 2021-2027;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 toku analizy </a:t>
            </a: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RFE nie stwierdziła niezgodności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;  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udzielono wyjaśnień osobie zgłaszającej;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sprawa została zakończona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</a:p>
          <a:p>
            <a:pPr defTabSz="914400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defRPr/>
            </a:pPr>
            <a:endParaRPr lang="pl-PL" sz="2000" b="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94429E4-CA13-CB55-A6C5-62B640D21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1450" y="395461"/>
            <a:ext cx="8856984" cy="1512168"/>
          </a:xfrm>
        </p:spPr>
        <p:txBody>
          <a:bodyPr>
            <a:normAutofit fontScale="90000"/>
          </a:bodyPr>
          <a:lstStyle/>
          <a:p>
            <a:r>
              <a:rPr lang="pl-PL" sz="27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Zestawienie spraw dotyczących niezgodności operacji wspieranych z funduszy UE z zapisami KPP oraz KPON, które wpłynęły do Instytucji Zarządzającej w 2025 r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(1)</a:t>
            </a:r>
            <a:b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0830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79E8D-11A9-B605-C8B1-7A251EE84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7C953A44-80F2-336F-C5EB-6DC9119FF7A1}"/>
              </a:ext>
            </a:extLst>
          </p:cNvPr>
          <p:cNvSpPr txBox="1">
            <a:spLocks/>
          </p:cNvSpPr>
          <p:nvPr/>
        </p:nvSpPr>
        <p:spPr>
          <a:xfrm>
            <a:off x="197334" y="251445"/>
            <a:ext cx="10297144" cy="7056784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1007959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1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00000"/>
              </a:lnSpc>
              <a:spcBef>
                <a:spcPts val="0"/>
              </a:spcBef>
              <a:defRPr/>
            </a:pPr>
            <a:endParaRPr lang="pl-PL"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defTabSz="914400">
              <a:spcBef>
                <a:spcPts val="2400"/>
              </a:spcBef>
              <a:spcAft>
                <a:spcPts val="600"/>
              </a:spcAft>
              <a:defRPr/>
            </a:pPr>
            <a:endParaRPr lang="pl-PL" sz="999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 wyniku kontroli projektu „Rewitalizacja Placu Kościeleckich” </a:t>
            </a:r>
            <a:b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przeprowadzonej przez Wydział Kontroli Wdrażania EFRR </a:t>
            </a:r>
            <a:b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stwierdzono nieprawidłowości. 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Zakres ustaleń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stwierdzono elementy infrastruktury niezgodne z obowiązującymi Standardami dostępności dla polityki spójności, w tym: </a:t>
            </a:r>
          </a:p>
          <a:p>
            <a:pPr marL="10800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nieprawidłowe zastosowanie oznaczeń fakturowych na przystankach autobusowych;</a:t>
            </a:r>
          </a:p>
          <a:p>
            <a:pPr marL="10800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brak właściwego oznaczenia schodów zewnętrznych.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Działania naprawcze</a:t>
            </a: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realizacja zaleceń pokontrolnych nastąpi do dnia 30.06.2026 r.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87EBAD1-A87A-F647-D9F0-8425A691F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1450" y="395461"/>
            <a:ext cx="8856984" cy="1512168"/>
          </a:xfrm>
        </p:spPr>
        <p:txBody>
          <a:bodyPr>
            <a:normAutofit fontScale="90000"/>
          </a:bodyPr>
          <a:lstStyle/>
          <a:p>
            <a:r>
              <a:rPr lang="pl-PL" sz="27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Zestawienie spraw dotyczących niezgodności operacji wspieranych z funduszy UE z zapisami KPP oraz KPON, które wpłynęły do Instytucji Zarządzającej w 2025 r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(2)</a:t>
            </a:r>
            <a:b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794487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16325</TotalTime>
  <Words>1033</Words>
  <Application>Microsoft Office PowerPoint</Application>
  <PresentationFormat>Niestandardowy</PresentationFormat>
  <Paragraphs>100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7" baseType="lpstr">
      <vt:lpstr>Arial</vt:lpstr>
      <vt:lpstr>Calibri</vt:lpstr>
      <vt:lpstr>Lato</vt:lpstr>
      <vt:lpstr>Open Sans</vt:lpstr>
      <vt:lpstr>Wingdings</vt:lpstr>
      <vt:lpstr>Motyw pakietu Office</vt:lpstr>
      <vt:lpstr>Informacja nt. zgłoszeń/skarg dotyczących niezgodności projektów lub działań związanych  z realizacją projektów/wdrażaniem programu  z Kartą Praw Podstawowych (KPP) oraz  z Konwencją o prawach osób niepełnosprawnych (KPON)  </vt:lpstr>
      <vt:lpstr>Zgodnie z instrukcją wykonawczą IZ FEdKP 2021-2027 </vt:lpstr>
      <vt:lpstr>Zakres sprawozdania</vt:lpstr>
      <vt:lpstr>Zestawienie spraw dotyczących niezgodności operacji wspieranych z funduszy UE z zapisami KPP oraz KPON, które wpłynęły do Rzecznika Praw Obywatelskich w 2025 r. (1)</vt:lpstr>
      <vt:lpstr>Zestawienie spraw dotyczących niezgodności operacji wspieranych z funduszy UE z zapisami KPP oraz KPON, które wpłynęły do Rzecznika Praw Obywatelskich w 2025 r. (2) </vt:lpstr>
      <vt:lpstr>Zestawienie spraw dotyczących niezgodności operacji wspieranych z funduszy UE z zapisami KPP oraz KPON, które wpłynęły do Instytucji Pośredniczącej w 2025 r. (1)</vt:lpstr>
      <vt:lpstr>Zestawienie spraw dotyczących niezgodności operacji wspieranych z funduszy UE z zapisami KPP oraz KPON, które wpłynęły do Instytucji Pośredniczącej w 2025 r. (2)</vt:lpstr>
      <vt:lpstr>Zestawienie spraw dotyczących niezgodności operacji wspieranych z funduszy UE z zapisami KPP oraz KPON, które wpłynęły do Instytucji Zarządzającej w 2025 r. (1) </vt:lpstr>
      <vt:lpstr>Zestawienie spraw dotyczących niezgodności operacji wspieranych z funduszy UE z zapisami KPP oraz KPON, które wpłynęły do Instytucji Zarządzającej w 2025 r. (2) </vt:lpstr>
      <vt:lpstr>Procedury zgłaszania niezgodności projektów/działań z KPP i KPON</vt:lpstr>
      <vt:lpstr>Dziękuję za uwagę . Lucyna Tkaczyk Koordynatorka ds. Karty Praw Podstawowych  i zasad równościowych e-mail: koordynatorkpp@kujawsko-pomorskie.pl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Lucyna Tkaczyk</cp:lastModifiedBy>
  <cp:revision>113</cp:revision>
  <dcterms:created xsi:type="dcterms:W3CDTF">2022-06-22T09:40:44Z</dcterms:created>
  <dcterms:modified xsi:type="dcterms:W3CDTF">2026-06-12T06:16:34Z</dcterms:modified>
</cp:coreProperties>
</file>