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3"/>
  </p:notesMasterIdLst>
  <p:sldIdLst>
    <p:sldId id="277" r:id="rId2"/>
    <p:sldId id="2752" r:id="rId3"/>
    <p:sldId id="2753" r:id="rId4"/>
    <p:sldId id="2754" r:id="rId5"/>
    <p:sldId id="2759" r:id="rId6"/>
    <p:sldId id="2819" r:id="rId7"/>
    <p:sldId id="2820" r:id="rId8"/>
    <p:sldId id="2821" r:id="rId9"/>
    <p:sldId id="2761" r:id="rId10"/>
    <p:sldId id="2783" r:id="rId11"/>
    <p:sldId id="2815" r:id="rId12"/>
    <p:sldId id="2816" r:id="rId13"/>
    <p:sldId id="2789" r:id="rId14"/>
    <p:sldId id="2807" r:id="rId15"/>
    <p:sldId id="2817" r:id="rId16"/>
    <p:sldId id="2791" r:id="rId17"/>
    <p:sldId id="2818" r:id="rId18"/>
    <p:sldId id="2760" r:id="rId19"/>
    <p:sldId id="2792" r:id="rId20"/>
    <p:sldId id="2793" r:id="rId21"/>
    <p:sldId id="2794" r:id="rId22"/>
    <p:sldId id="2795" r:id="rId23"/>
    <p:sldId id="2796" r:id="rId24"/>
    <p:sldId id="2797" r:id="rId25"/>
    <p:sldId id="2798" r:id="rId26"/>
    <p:sldId id="2799" r:id="rId27"/>
    <p:sldId id="2801" r:id="rId28"/>
    <p:sldId id="2803" r:id="rId29"/>
    <p:sldId id="2802" r:id="rId30"/>
    <p:sldId id="2800" r:id="rId31"/>
    <p:sldId id="2758" r:id="rId32"/>
    <p:sldId id="2804" r:id="rId33"/>
    <p:sldId id="2805" r:id="rId34"/>
    <p:sldId id="2808" r:id="rId35"/>
    <p:sldId id="2810" r:id="rId36"/>
    <p:sldId id="2809" r:id="rId37"/>
    <p:sldId id="2811" r:id="rId38"/>
    <p:sldId id="2813" r:id="rId39"/>
    <p:sldId id="2806" r:id="rId40"/>
    <p:sldId id="2762" r:id="rId41"/>
    <p:sldId id="2580" r:id="rId42"/>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E03D3E-E5B8-D56F-46C9-56F87288252F}" name="Anna Głuszek" initials="AG" userId="28c6fadd772e9a0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a Skubiszewska" initials="AS" lastIdx="1" clrIdx="0">
    <p:extLst>
      <p:ext uri="{19B8F6BF-5375-455C-9EA6-DF929625EA0E}">
        <p15:presenceInfo xmlns:p15="http://schemas.microsoft.com/office/powerpoint/2012/main" userId="S-1-5-21-2619306676-2800222060-3362172700-11654" providerId="AD"/>
      </p:ext>
    </p:extLst>
  </p:cmAuthor>
  <p:cmAuthor id="2" name="Dagmara Wend" initials="DW" lastIdx="2" clrIdx="1">
    <p:extLst>
      <p:ext uri="{19B8F6BF-5375-455C-9EA6-DF929625EA0E}">
        <p15:presenceInfo xmlns:p15="http://schemas.microsoft.com/office/powerpoint/2012/main" userId="S-1-5-21-2619306676-2800222060-3362172700-5365" providerId="AD"/>
      </p:ext>
    </p:extLst>
  </p:cmAuthor>
  <p:cmAuthor id="3" name="Joanna Zakrzewska" initials="JZ" lastIdx="4" clrIdx="2">
    <p:extLst>
      <p:ext uri="{19B8F6BF-5375-455C-9EA6-DF929625EA0E}">
        <p15:presenceInfo xmlns:p15="http://schemas.microsoft.com/office/powerpoint/2012/main" userId="Joanna Zakrzewska" providerId="None"/>
      </p:ext>
    </p:extLst>
  </p:cmAuthor>
  <p:cmAuthor id="4" name="Monika Białkowska-Klugiewicz" initials="MBK" lastIdx="1" clrIdx="3">
    <p:extLst>
      <p:ext uri="{19B8F6BF-5375-455C-9EA6-DF929625EA0E}">
        <p15:presenceInfo xmlns:p15="http://schemas.microsoft.com/office/powerpoint/2012/main" userId="S-1-5-21-2619306676-2800222060-3362172700-17615" providerId="AD"/>
      </p:ext>
    </p:extLst>
  </p:cmAuthor>
  <p:cmAuthor id="5" name="Anna Kacprzak" initials="AK" lastIdx="3" clrIdx="4">
    <p:extLst>
      <p:ext uri="{19B8F6BF-5375-455C-9EA6-DF929625EA0E}">
        <p15:presenceInfo xmlns:p15="http://schemas.microsoft.com/office/powerpoint/2012/main" userId="S-1-5-21-2619306676-2800222060-3362172700-55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70"/>
    <a:srgbClr val="4472C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79" autoAdjust="0"/>
    <p:restoredTop sz="95033" autoAdjust="0"/>
  </p:normalViewPr>
  <p:slideViewPr>
    <p:cSldViewPr snapToGrid="0">
      <p:cViewPr varScale="1">
        <p:scale>
          <a:sx n="105" d="100"/>
          <a:sy n="105" d="100"/>
        </p:scale>
        <p:origin x="1152" y="108"/>
      </p:cViewPr>
      <p:guideLst/>
    </p:cSldViewPr>
  </p:slideViewPr>
  <p:outlineViewPr>
    <p:cViewPr>
      <p:scale>
        <a:sx n="33" d="100"/>
        <a:sy n="33" d="100"/>
      </p:scale>
      <p:origin x="0" y="-68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C2B91CC-87A4-4F60-A1FE-4E0B037A4ED7}" type="datetimeFigureOut">
              <a:rPr lang="pl-PL" smtClean="0"/>
              <a:t>15.06.2026</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68C507C-8A59-4616-9AEF-C16FCD2E3764}" type="slidenum">
              <a:rPr lang="pl-PL" smtClean="0"/>
              <a:t>‹#›</a:t>
            </a:fld>
            <a:endParaRPr lang="pl-PL"/>
          </a:p>
        </p:txBody>
      </p:sp>
    </p:spTree>
    <p:extLst>
      <p:ext uri="{BB962C8B-B14F-4D97-AF65-F5344CB8AC3E}">
        <p14:creationId xmlns:p14="http://schemas.microsoft.com/office/powerpoint/2010/main" val="2919224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170659" y="1790613"/>
            <a:ext cx="9851923" cy="392481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827" y="1790612"/>
            <a:ext cx="4514751" cy="653253"/>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print">
            <a:alphaModFix amt="55000"/>
            <a:extLst>
              <a:ext uri="{28A0092B-C50C-407E-A947-70E740481C1C}">
                <a14:useLocalDpi xmlns:a14="http://schemas.microsoft.com/office/drawing/2010/main" val="0"/>
              </a:ext>
            </a:extLst>
          </a:blip>
          <a:stretch>
            <a:fillRect/>
          </a:stretch>
        </p:blipFill>
        <p:spPr>
          <a:xfrm>
            <a:off x="681487" y="490243"/>
            <a:ext cx="1231537" cy="979756"/>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print">
            <a:alphaModFix amt="55000"/>
            <a:extLst>
              <a:ext uri="{28A0092B-C50C-407E-A947-70E740481C1C}">
                <a14:useLocalDpi xmlns:a14="http://schemas.microsoft.com/office/drawing/2010/main" val="0"/>
              </a:ext>
            </a:extLst>
          </a:blip>
          <a:stretch>
            <a:fillRect/>
          </a:stretch>
        </p:blipFill>
        <p:spPr>
          <a:xfrm>
            <a:off x="2401255" y="490243"/>
            <a:ext cx="1231537" cy="979756"/>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print">
            <a:alphaModFix amt="55000"/>
            <a:extLst>
              <a:ext uri="{28A0092B-C50C-407E-A947-70E740481C1C}">
                <a14:useLocalDpi xmlns:a14="http://schemas.microsoft.com/office/drawing/2010/main" val="0"/>
              </a:ext>
            </a:extLst>
          </a:blip>
          <a:stretch>
            <a:fillRect/>
          </a:stretch>
        </p:blipFill>
        <p:spPr>
          <a:xfrm>
            <a:off x="4121023" y="490243"/>
            <a:ext cx="1231537" cy="979756"/>
          </a:xfrm>
          <a:prstGeom prst="rect">
            <a:avLst/>
          </a:prstGeom>
        </p:spPr>
      </p:pic>
      <p:sp>
        <p:nvSpPr>
          <p:cNvPr id="2" name="Title 1"/>
          <p:cNvSpPr>
            <a:spLocks noGrp="1"/>
          </p:cNvSpPr>
          <p:nvPr>
            <p:ph type="ctrTitle"/>
          </p:nvPr>
        </p:nvSpPr>
        <p:spPr>
          <a:xfrm>
            <a:off x="1580332" y="2775173"/>
            <a:ext cx="9031400" cy="1004864"/>
          </a:xfrm>
        </p:spPr>
        <p:txBody>
          <a:bodyPr anchor="t" anchorCtr="0">
            <a:normAutofit/>
          </a:bodyPr>
          <a:lstStyle>
            <a:lvl1pPr algn="l">
              <a:lnSpc>
                <a:spcPts val="3629"/>
              </a:lnSpc>
              <a:defRPr sz="2903"/>
            </a:lvl1pPr>
          </a:lstStyle>
          <a:p>
            <a:r>
              <a:rPr lang="pl-PL"/>
              <a:t>Kliknij, aby edytować styl</a:t>
            </a:r>
            <a:endParaRPr lang="en-US" dirty="0"/>
          </a:p>
        </p:txBody>
      </p:sp>
      <p:sp>
        <p:nvSpPr>
          <p:cNvPr id="3" name="Subtitle 2"/>
          <p:cNvSpPr>
            <a:spLocks noGrp="1"/>
          </p:cNvSpPr>
          <p:nvPr>
            <p:ph type="subTitle" idx="1"/>
          </p:nvPr>
        </p:nvSpPr>
        <p:spPr>
          <a:xfrm>
            <a:off x="1580345" y="4410532"/>
            <a:ext cx="9031311" cy="979756"/>
          </a:xfrm>
        </p:spPr>
        <p:txBody>
          <a:bodyPr>
            <a:normAutofit/>
          </a:bodyPr>
          <a:lstStyle>
            <a:lvl1pPr marL="0" indent="0" algn="l">
              <a:lnSpc>
                <a:spcPts val="3175"/>
              </a:lnSpc>
              <a:buNone/>
              <a:defRPr sz="2540" b="1">
                <a:solidFill>
                  <a:schemeClr val="tx2"/>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endParaRPr lang="pl-PL" dirty="0"/>
          </a:p>
        </p:txBody>
      </p:sp>
      <p:pic>
        <p:nvPicPr>
          <p:cNvPr id="8" name="Obraz 7">
            <a:extLst>
              <a:ext uri="{FF2B5EF4-FFF2-40B4-BE49-F238E27FC236}">
                <a16:creationId xmlns:a16="http://schemas.microsoft.com/office/drawing/2014/main" id="{500FFCFA-D3A4-40A4-E76C-99575547246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a:extLst>
              <a:ext uri="{FF2B5EF4-FFF2-40B4-BE49-F238E27FC236}">
                <a16:creationId xmlns:a16="http://schemas.microsoft.com/office/drawing/2014/main" id="{DC91A070-16DB-C0E1-0B7B-93924541A6E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a:extLst>
              <a:ext uri="{FF2B5EF4-FFF2-40B4-BE49-F238E27FC236}">
                <a16:creationId xmlns:a16="http://schemas.microsoft.com/office/drawing/2014/main" id="{AB280FEF-799B-B9CA-10D2-815DA71DA2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spTree>
    <p:extLst>
      <p:ext uri="{BB962C8B-B14F-4D97-AF65-F5344CB8AC3E}">
        <p14:creationId xmlns:p14="http://schemas.microsoft.com/office/powerpoint/2010/main" val="846608702"/>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811311" y="4082829"/>
            <a:ext cx="9380690"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169419" y="0"/>
            <a:ext cx="9853164" cy="473665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3121" y="4082829"/>
            <a:ext cx="4514751" cy="653253"/>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3222237" y="5074439"/>
            <a:ext cx="8620386" cy="640082"/>
          </a:xfrm>
        </p:spPr>
        <p:txBody>
          <a:bodyPr/>
          <a:lstStyle/>
          <a:p>
            <a:r>
              <a:rPr lang="pl-PL"/>
              <a:t>Kliknij, aby edytować styl</a:t>
            </a:r>
            <a:endParaRPr lang="pl-PL" dirty="0"/>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spTree>
    <p:extLst>
      <p:ext uri="{BB962C8B-B14F-4D97-AF65-F5344CB8AC3E}">
        <p14:creationId xmlns:p14="http://schemas.microsoft.com/office/powerpoint/2010/main" val="2244842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lajd tytułow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35544" y="1959429"/>
            <a:ext cx="9144000" cy="3293408"/>
          </a:xfrm>
          <a:prstGeom prst="rect">
            <a:avLst/>
          </a:prstGeom>
        </p:spPr>
        <p:txBody>
          <a:bodyPr anchor="b"/>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err="1"/>
              <a:t>Lorem</a:t>
            </a:r>
            <a:r>
              <a:rPr lang="pl-PL" dirty="0"/>
              <a:t> </a:t>
            </a:r>
            <a:r>
              <a:rPr lang="pl-PL" dirty="0" err="1"/>
              <a:t>aspernatur</a:t>
            </a:r>
            <a:r>
              <a:rPr lang="pl-PL" dirty="0"/>
              <a:t> </a:t>
            </a:r>
            <a:r>
              <a:rPr lang="pl-PL" dirty="0" err="1"/>
              <a:t>quaim</a:t>
            </a:r>
            <a:r>
              <a:rPr lang="pl-PL" dirty="0"/>
              <a:t> </a:t>
            </a:r>
          </a:p>
          <a:p>
            <a:r>
              <a:rPr lang="pl-PL" dirty="0" err="1"/>
              <a:t>Ut</a:t>
            </a:r>
            <a:r>
              <a:rPr lang="pl-PL" dirty="0"/>
              <a:t> </a:t>
            </a:r>
            <a:r>
              <a:rPr lang="pl-PL" dirty="0" err="1"/>
              <a:t>enim</a:t>
            </a:r>
            <a:r>
              <a:rPr lang="pl-PL" dirty="0"/>
              <a:t> od minima </a:t>
            </a:r>
            <a:r>
              <a:rPr lang="pl-PL" dirty="0" err="1"/>
              <a:t>veniam</a:t>
            </a:r>
            <a:r>
              <a:rPr lang="pl-PL" dirty="0"/>
              <a:t> </a:t>
            </a:r>
            <a:r>
              <a:rPr lang="pl-PL" dirty="0" err="1"/>
              <a:t>quis</a:t>
            </a:r>
            <a:r>
              <a:rPr lang="pl-PL" dirty="0"/>
              <a:t> </a:t>
            </a:r>
            <a:endParaRPr lang="en-US" dirty="0"/>
          </a:p>
        </p:txBody>
      </p:sp>
      <p:sp>
        <p:nvSpPr>
          <p:cNvPr id="8" name="Symbol zastępczy tekstu 7"/>
          <p:cNvSpPr>
            <a:spLocks noGrp="1"/>
          </p:cNvSpPr>
          <p:nvPr>
            <p:ph type="body" sz="quarter" idx="12" hasCustomPrompt="1"/>
          </p:nvPr>
        </p:nvSpPr>
        <p:spPr>
          <a:xfrm>
            <a:off x="732368" y="581821"/>
            <a:ext cx="3534499" cy="255921"/>
          </a:xfrm>
          <a:prstGeom prst="rect">
            <a:avLst/>
          </a:prstGeom>
        </p:spPr>
        <p:txBody>
          <a:bodyPr/>
          <a:lstStyle>
            <a:lvl1pPr marL="0" indent="0">
              <a:buNone/>
              <a:defRPr sz="1200"/>
            </a:lvl1pPr>
          </a:lstStyle>
          <a:p>
            <a:pPr lvl="0"/>
            <a:r>
              <a:rPr lang="pl-PL" dirty="0"/>
              <a:t>Miejsce, 12 miesiąc 2017r.</a:t>
            </a:r>
          </a:p>
        </p:txBody>
      </p:sp>
      <p:sp>
        <p:nvSpPr>
          <p:cNvPr id="10" name="Symbol zastępczy tekstu 9"/>
          <p:cNvSpPr>
            <a:spLocks noGrp="1"/>
          </p:cNvSpPr>
          <p:nvPr>
            <p:ph type="body" sz="quarter" idx="13" hasCustomPrompt="1"/>
          </p:nvPr>
        </p:nvSpPr>
        <p:spPr>
          <a:xfrm>
            <a:off x="736603" y="5328309"/>
            <a:ext cx="9801615" cy="337218"/>
          </a:xfrm>
          <a:prstGeom prst="rect">
            <a:avLst/>
          </a:prstGeom>
        </p:spPr>
        <p:txBody>
          <a:bodyPr/>
          <a:lstStyle>
            <a:lvl1pPr marL="0" indent="0">
              <a:buNone/>
              <a:defRPr sz="1600"/>
            </a:lvl1pPr>
          </a:lstStyle>
          <a:p>
            <a:pPr lvl="0"/>
            <a:r>
              <a:rPr lang="pl-PL" dirty="0"/>
              <a:t>Anna Kowalska  | Departament Rozwoju Regionalnego </a:t>
            </a:r>
          </a:p>
        </p:txBody>
      </p:sp>
      <p:cxnSp>
        <p:nvCxnSpPr>
          <p:cNvPr id="16" name="Łącznik prosty 15"/>
          <p:cNvCxnSpPr/>
          <p:nvPr userDrawn="1"/>
        </p:nvCxnSpPr>
        <p:spPr>
          <a:xfrm>
            <a:off x="866663" y="6529385"/>
            <a:ext cx="300469" cy="0"/>
          </a:xfrm>
          <a:prstGeom prst="line">
            <a:avLst/>
          </a:prstGeom>
          <a:ln>
            <a:solidFill>
              <a:srgbClr val="6E6E6E"/>
            </a:solidFill>
          </a:ln>
        </p:spPr>
        <p:style>
          <a:lnRef idx="1">
            <a:schemeClr val="accent1"/>
          </a:lnRef>
          <a:fillRef idx="0">
            <a:schemeClr val="accent1"/>
          </a:fillRef>
          <a:effectRef idx="0">
            <a:schemeClr val="accent1"/>
          </a:effectRef>
          <a:fontRef idx="minor">
            <a:schemeClr val="tx1"/>
          </a:fontRef>
        </p:style>
      </p:cxnSp>
      <p:sp>
        <p:nvSpPr>
          <p:cNvPr id="19" name="Symbol zastępczy tekstu 9"/>
          <p:cNvSpPr>
            <a:spLocks noGrp="1"/>
          </p:cNvSpPr>
          <p:nvPr>
            <p:ph type="body" sz="quarter" idx="14" hasCustomPrompt="1"/>
          </p:nvPr>
        </p:nvSpPr>
        <p:spPr>
          <a:xfrm>
            <a:off x="736603" y="6561135"/>
            <a:ext cx="9801615" cy="201046"/>
          </a:xfrm>
          <a:prstGeom prst="rect">
            <a:avLst/>
          </a:prstGeom>
        </p:spPr>
        <p:txBody>
          <a:bodyPr/>
          <a:lstStyle>
            <a:lvl1pPr marL="0" indent="0">
              <a:buNone/>
              <a:defRPr lang="pl-PL" sz="800" b="0" dirty="0">
                <a:solidFill>
                  <a:srgbClr val="414141"/>
                </a:solidFill>
              </a:defRPr>
            </a:lvl1pPr>
          </a:lstStyle>
          <a:p>
            <a:r>
              <a:rPr lang="pl-PL" b="1" dirty="0"/>
              <a:t>Urząd Marszałkowski Województwa Kujawsko-Pomorskiego w Toruniu   |   Departament Rozwoju Regionalnego</a:t>
            </a:r>
            <a:endParaRPr lang="pl-PL" dirty="0"/>
          </a:p>
        </p:txBody>
      </p:sp>
    </p:spTree>
    <p:extLst>
      <p:ext uri="{BB962C8B-B14F-4D97-AF65-F5344CB8AC3E}">
        <p14:creationId xmlns:p14="http://schemas.microsoft.com/office/powerpoint/2010/main" val="224441594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ylko tytuł_biały">
    <p:spTree>
      <p:nvGrpSpPr>
        <p:cNvPr id="1" name=""/>
        <p:cNvGrpSpPr/>
        <p:nvPr/>
      </p:nvGrpSpPr>
      <p:grpSpPr>
        <a:xfrm>
          <a:off x="0" y="0"/>
          <a:ext cx="0" cy="0"/>
          <a:chOff x="0" y="0"/>
          <a:chExt cx="0" cy="0"/>
        </a:xfrm>
      </p:grpSpPr>
      <p:sp>
        <p:nvSpPr>
          <p:cNvPr id="13" name="Prostokąt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7" name="Data — symbol zastępczy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endParaRPr lang="pl-PL" noProof="0"/>
          </a:p>
        </p:txBody>
      </p:sp>
      <p:sp>
        <p:nvSpPr>
          <p:cNvPr id="8" name="Stopka — symbol zastępczy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pl-PL" noProof="0"/>
              <a:t>Zasada 60/90 zakłada, że z obszaru całego województwa przynajmniej jedna ze stolic powinna być osiągalna w transporcie publicznym w 90 minut, przy czym czas jazdy z siedzib powiatów nie powinien przekroczyć 60 min</a:t>
            </a:r>
          </a:p>
        </p:txBody>
      </p:sp>
      <p:sp>
        <p:nvSpPr>
          <p:cNvPr id="9" name="Numer slajdu — symbol zastępczy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pl-PL" noProof="0" smtClean="0"/>
              <a:t>‹#›</a:t>
            </a:fld>
            <a:endParaRPr lang="pl-PL" noProof="0"/>
          </a:p>
        </p:txBody>
      </p:sp>
      <p:sp>
        <p:nvSpPr>
          <p:cNvPr id="11" name="Trójkąt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2" name="Trójkąt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7" name="Tytuł 9">
            <a:extLst>
              <a:ext uri="{FF2B5EF4-FFF2-40B4-BE49-F238E27FC236}">
                <a16:creationId xmlns:a16="http://schemas.microsoft.com/office/drawing/2014/main" id="{FC3934F6-C727-0048-AD31-76E16E779680}"/>
              </a:ext>
            </a:extLst>
          </p:cNvPr>
          <p:cNvSpPr>
            <a:spLocks noGrp="1"/>
          </p:cNvSpPr>
          <p:nvPr>
            <p:ph type="title" hasCustomPrompt="1"/>
          </p:nvPr>
        </p:nvSpPr>
        <p:spPr>
          <a:xfrm>
            <a:off x="932329" y="893729"/>
            <a:ext cx="10452849" cy="910492"/>
          </a:xfrm>
        </p:spPr>
        <p:txBody>
          <a:bodyPr rtlCol="0" anchor="ctr"/>
          <a:lstStyle>
            <a:lvl1pPr algn="l">
              <a:defRPr>
                <a:solidFill>
                  <a:schemeClr val="tx1"/>
                </a:solidFill>
              </a:defRPr>
            </a:lvl1pPr>
          </a:lstStyle>
          <a:p>
            <a:pPr rtl="0"/>
            <a:r>
              <a:rPr lang="pl-PL" noProof="0"/>
              <a:t>Kliknij, aby edytować styl wzorca tytułu</a:t>
            </a:r>
          </a:p>
        </p:txBody>
      </p:sp>
    </p:spTree>
    <p:extLst>
      <p:ext uri="{BB962C8B-B14F-4D97-AF65-F5344CB8AC3E}">
        <p14:creationId xmlns:p14="http://schemas.microsoft.com/office/powerpoint/2010/main" val="347959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169419" y="1799461"/>
            <a:ext cx="9853164" cy="3915966"/>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9419" y="1799460"/>
            <a:ext cx="4514751" cy="653253"/>
          </a:xfrm>
          <a:prstGeom prst="rect">
            <a:avLst/>
          </a:prstGeom>
        </p:spPr>
      </p:pic>
      <p:sp>
        <p:nvSpPr>
          <p:cNvPr id="2" name="Title 1"/>
          <p:cNvSpPr>
            <a:spLocks noGrp="1"/>
          </p:cNvSpPr>
          <p:nvPr>
            <p:ph type="ctrTitle"/>
          </p:nvPr>
        </p:nvSpPr>
        <p:spPr>
          <a:xfrm>
            <a:off x="1580332" y="2785254"/>
            <a:ext cx="9031400" cy="986800"/>
          </a:xfrm>
        </p:spPr>
        <p:txBody>
          <a:bodyPr anchor="t" anchorCtr="0">
            <a:normAutofit/>
          </a:bodyPr>
          <a:lstStyle>
            <a:lvl1pPr algn="l">
              <a:lnSpc>
                <a:spcPts val="3629"/>
              </a:lnSpc>
              <a:defRPr sz="2903"/>
            </a:lvl1pPr>
          </a:lstStyle>
          <a:p>
            <a:r>
              <a:rPr lang="pl-PL"/>
              <a:t>Kliknij, aby edytować styl</a:t>
            </a:r>
            <a:endParaRPr lang="en-US" dirty="0"/>
          </a:p>
        </p:txBody>
      </p:sp>
      <p:sp>
        <p:nvSpPr>
          <p:cNvPr id="3" name="Subtitle 2"/>
          <p:cNvSpPr>
            <a:spLocks noGrp="1"/>
          </p:cNvSpPr>
          <p:nvPr>
            <p:ph type="subTitle" idx="1"/>
          </p:nvPr>
        </p:nvSpPr>
        <p:spPr>
          <a:xfrm>
            <a:off x="1580345" y="4410532"/>
            <a:ext cx="9031311" cy="979756"/>
          </a:xfrm>
        </p:spPr>
        <p:txBody>
          <a:bodyPr>
            <a:normAutofit/>
          </a:bodyPr>
          <a:lstStyle>
            <a:lvl1pPr marL="0" indent="0" algn="l">
              <a:lnSpc>
                <a:spcPts val="3175"/>
              </a:lnSpc>
              <a:buNone/>
              <a:defRPr sz="2540" b="1">
                <a:solidFill>
                  <a:schemeClr val="tx2"/>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endParaRPr lang="pl-PL" dirty="0"/>
          </a:p>
        </p:txBody>
      </p:sp>
      <p:pic>
        <p:nvPicPr>
          <p:cNvPr id="8" name="Obraz 7" descr="logo Funduszy Europejskich">
            <a:extLst>
              <a:ext uri="{FF2B5EF4-FFF2-40B4-BE49-F238E27FC236}">
                <a16:creationId xmlns:a16="http://schemas.microsoft.com/office/drawing/2014/main" id="{500FFCFA-D3A4-40A4-E76C-9957554724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descr="flaga Unii Europejskiej z dopiskiem dofinansowane przez Unię Europejską">
            <a:extLst>
              <a:ext uri="{FF2B5EF4-FFF2-40B4-BE49-F238E27FC236}">
                <a16:creationId xmlns:a16="http://schemas.microsoft.com/office/drawing/2014/main" id="{DC91A070-16DB-C0E1-0B7B-93924541A6E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descr="barwy RP">
            <a:extLst>
              <a:ext uri="{FF2B5EF4-FFF2-40B4-BE49-F238E27FC236}">
                <a16:creationId xmlns:a16="http://schemas.microsoft.com/office/drawing/2014/main" id="{AB280FEF-799B-B9CA-10D2-815DA71DA23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6" cstate="print">
            <a:alphaModFix amt="55000"/>
            <a:extLst>
              <a:ext uri="{28A0092B-C50C-407E-A947-70E740481C1C}">
                <a14:useLocalDpi xmlns:a14="http://schemas.microsoft.com/office/drawing/2010/main" val="0"/>
              </a:ext>
            </a:extLst>
          </a:blip>
          <a:stretch>
            <a:fillRect/>
          </a:stretch>
        </p:blipFill>
        <p:spPr>
          <a:xfrm>
            <a:off x="744346" y="1128866"/>
            <a:ext cx="434459" cy="345636"/>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7" cstate="print">
            <a:alphaModFix amt="55000"/>
            <a:extLst>
              <a:ext uri="{28A0092B-C50C-407E-A947-70E740481C1C}">
                <a14:useLocalDpi xmlns:a14="http://schemas.microsoft.com/office/drawing/2010/main" val="0"/>
              </a:ext>
            </a:extLst>
          </a:blip>
          <a:stretch>
            <a:fillRect/>
          </a:stretch>
        </p:blipFill>
        <p:spPr>
          <a:xfrm>
            <a:off x="1556811" y="495200"/>
            <a:ext cx="434459" cy="345636"/>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8" cstate="print">
            <a:alphaModFix amt="55000"/>
            <a:extLst>
              <a:ext uri="{28A0092B-C50C-407E-A947-70E740481C1C}">
                <a14:useLocalDpi xmlns:a14="http://schemas.microsoft.com/office/drawing/2010/main" val="0"/>
              </a:ext>
            </a:extLst>
          </a:blip>
          <a:stretch>
            <a:fillRect/>
          </a:stretch>
        </p:blipFill>
        <p:spPr>
          <a:xfrm>
            <a:off x="1574213" y="1128866"/>
            <a:ext cx="434459" cy="345636"/>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9" cstate="print">
            <a:alphaModFix amt="55000"/>
            <a:extLst>
              <a:ext uri="{28A0092B-C50C-407E-A947-70E740481C1C}">
                <a14:useLocalDpi xmlns:a14="http://schemas.microsoft.com/office/drawing/2010/main" val="0"/>
              </a:ext>
            </a:extLst>
          </a:blip>
          <a:stretch>
            <a:fillRect/>
          </a:stretch>
        </p:blipFill>
        <p:spPr>
          <a:xfrm>
            <a:off x="4864326" y="488325"/>
            <a:ext cx="434459" cy="345636"/>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10" cstate="print">
            <a:alphaModFix amt="55000"/>
            <a:extLst>
              <a:ext uri="{28A0092B-C50C-407E-A947-70E740481C1C}">
                <a14:useLocalDpi xmlns:a14="http://schemas.microsoft.com/office/drawing/2010/main" val="0"/>
              </a:ext>
            </a:extLst>
          </a:blip>
          <a:stretch>
            <a:fillRect/>
          </a:stretch>
        </p:blipFill>
        <p:spPr>
          <a:xfrm>
            <a:off x="734959" y="495200"/>
            <a:ext cx="434459" cy="345636"/>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11" cstate="print">
            <a:alphaModFix amt="55000"/>
            <a:extLst>
              <a:ext uri="{28A0092B-C50C-407E-A947-70E740481C1C}">
                <a14:useLocalDpi xmlns:a14="http://schemas.microsoft.com/office/drawing/2010/main" val="0"/>
              </a:ext>
            </a:extLst>
          </a:blip>
          <a:stretch>
            <a:fillRect/>
          </a:stretch>
        </p:blipFill>
        <p:spPr>
          <a:xfrm>
            <a:off x="2399550" y="1138358"/>
            <a:ext cx="434459" cy="345636"/>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12" cstate="print">
            <a:alphaModFix amt="55000"/>
            <a:extLst>
              <a:ext uri="{28A0092B-C50C-407E-A947-70E740481C1C}">
                <a14:useLocalDpi xmlns:a14="http://schemas.microsoft.com/office/drawing/2010/main" val="0"/>
              </a:ext>
            </a:extLst>
          </a:blip>
          <a:stretch>
            <a:fillRect/>
          </a:stretch>
        </p:blipFill>
        <p:spPr>
          <a:xfrm>
            <a:off x="3209564" y="493114"/>
            <a:ext cx="434459" cy="345636"/>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3" cstate="print">
            <a:alphaModFix amt="55000"/>
            <a:extLst>
              <a:ext uri="{28A0092B-C50C-407E-A947-70E740481C1C}">
                <a14:useLocalDpi xmlns:a14="http://schemas.microsoft.com/office/drawing/2010/main" val="0"/>
              </a:ext>
            </a:extLst>
          </a:blip>
          <a:stretch>
            <a:fillRect/>
          </a:stretch>
        </p:blipFill>
        <p:spPr>
          <a:xfrm>
            <a:off x="4033303" y="485586"/>
            <a:ext cx="434459" cy="345636"/>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4" cstate="print">
            <a:alphaModFix amt="55000"/>
            <a:extLst>
              <a:ext uri="{28A0092B-C50C-407E-A947-70E740481C1C}">
                <a14:useLocalDpi xmlns:a14="http://schemas.microsoft.com/office/drawing/2010/main" val="0"/>
              </a:ext>
            </a:extLst>
          </a:blip>
          <a:stretch>
            <a:fillRect/>
          </a:stretch>
        </p:blipFill>
        <p:spPr>
          <a:xfrm>
            <a:off x="2385824" y="481800"/>
            <a:ext cx="434459" cy="345636"/>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5" cstate="print">
            <a:alphaModFix amt="55000"/>
            <a:extLst>
              <a:ext uri="{28A0092B-C50C-407E-A947-70E740481C1C}">
                <a14:useLocalDpi xmlns:a14="http://schemas.microsoft.com/office/drawing/2010/main" val="0"/>
              </a:ext>
            </a:extLst>
          </a:blip>
          <a:stretch>
            <a:fillRect/>
          </a:stretch>
        </p:blipFill>
        <p:spPr>
          <a:xfrm>
            <a:off x="4030776" y="1135780"/>
            <a:ext cx="434459" cy="345636"/>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6" cstate="print">
            <a:alphaModFix amt="55000"/>
            <a:extLst>
              <a:ext uri="{28A0092B-C50C-407E-A947-70E740481C1C}">
                <a14:useLocalDpi xmlns:a14="http://schemas.microsoft.com/office/drawing/2010/main" val="0"/>
              </a:ext>
            </a:extLst>
          </a:blip>
          <a:stretch>
            <a:fillRect/>
          </a:stretch>
        </p:blipFill>
        <p:spPr>
          <a:xfrm>
            <a:off x="4864129" y="1134476"/>
            <a:ext cx="434459" cy="345636"/>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7" cstate="print">
            <a:alphaModFix amt="55000"/>
            <a:extLst>
              <a:ext uri="{28A0092B-C50C-407E-A947-70E740481C1C}">
                <a14:useLocalDpi xmlns:a14="http://schemas.microsoft.com/office/drawing/2010/main" val="0"/>
              </a:ext>
            </a:extLst>
          </a:blip>
          <a:stretch>
            <a:fillRect/>
          </a:stretch>
        </p:blipFill>
        <p:spPr>
          <a:xfrm>
            <a:off x="3209564" y="1134476"/>
            <a:ext cx="434459" cy="345636"/>
          </a:xfrm>
          <a:prstGeom prst="rect">
            <a:avLst/>
          </a:prstGeom>
        </p:spPr>
      </p:pic>
    </p:spTree>
    <p:extLst>
      <p:ext uri="{BB962C8B-B14F-4D97-AF65-F5344CB8AC3E}">
        <p14:creationId xmlns:p14="http://schemas.microsoft.com/office/powerpoint/2010/main" val="2851436359"/>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7736987" cy="473665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3222236" y="4082829"/>
            <a:ext cx="7800346"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2" name="Title 1"/>
          <p:cNvSpPr>
            <a:spLocks noGrp="1"/>
          </p:cNvSpPr>
          <p:nvPr>
            <p:ph type="ctrTitle"/>
          </p:nvPr>
        </p:nvSpPr>
        <p:spPr>
          <a:xfrm>
            <a:off x="3617991" y="5061678"/>
            <a:ext cx="6993665" cy="588349"/>
          </a:xfrm>
        </p:spPr>
        <p:txBody>
          <a:bodyPr anchor="t" anchorCtr="0">
            <a:normAutofit/>
          </a:bodyPr>
          <a:lstStyle>
            <a:lvl1pPr algn="l">
              <a:lnSpc>
                <a:spcPts val="3175"/>
              </a:lnSpc>
              <a:defRPr sz="2540"/>
            </a:lvl1pPr>
          </a:lstStyle>
          <a:p>
            <a:r>
              <a:rPr lang="pl-PL"/>
              <a:t>Kliknij, aby edytować styl</a:t>
            </a:r>
            <a:endParaRPr lang="en-US" dirty="0"/>
          </a:p>
        </p:txBody>
      </p:sp>
      <p:sp>
        <p:nvSpPr>
          <p:cNvPr id="4" name="Date Placeholder 3"/>
          <p:cNvSpPr>
            <a:spLocks noGrp="1"/>
          </p:cNvSpPr>
          <p:nvPr>
            <p:ph type="dt" sz="half" idx="10"/>
          </p:nvPr>
        </p:nvSpPr>
        <p:spPr>
          <a:xfrm>
            <a:off x="8970199" y="489652"/>
            <a:ext cx="2052383" cy="332686"/>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endParaRPr lang="pl-PL" dirty="0"/>
          </a:p>
        </p:txBody>
      </p:sp>
      <p:pic>
        <p:nvPicPr>
          <p:cNvPr id="8" name="Obraz 7" descr="logo Funduszy Europejskich">
            <a:extLst>
              <a:ext uri="{FF2B5EF4-FFF2-40B4-BE49-F238E27FC236}">
                <a16:creationId xmlns:a16="http://schemas.microsoft.com/office/drawing/2014/main" id="{70B23A41-17AB-76D8-3EFE-38FC22C5B5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127" y="5779698"/>
            <a:ext cx="1848740" cy="861090"/>
          </a:xfrm>
          <a:prstGeom prst="rect">
            <a:avLst/>
          </a:prstGeom>
        </p:spPr>
      </p:pic>
      <p:pic>
        <p:nvPicPr>
          <p:cNvPr id="10" name="Obraz 9" descr="flaga Unii Europejskie z dopiskiem dofinansowane przez Unię Europejską">
            <a:extLst>
              <a:ext uri="{FF2B5EF4-FFF2-40B4-BE49-F238E27FC236}">
                <a16:creationId xmlns:a16="http://schemas.microsoft.com/office/drawing/2014/main" id="{E8AB2AB5-3131-C310-7606-6899798511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92348" y="5779698"/>
            <a:ext cx="3002864" cy="861090"/>
          </a:xfrm>
          <a:prstGeom prst="rect">
            <a:avLst/>
          </a:prstGeom>
        </p:spPr>
      </p:pic>
      <p:pic>
        <p:nvPicPr>
          <p:cNvPr id="12" name="Obraz 11" descr="barwy RP">
            <a:extLst>
              <a:ext uri="{FF2B5EF4-FFF2-40B4-BE49-F238E27FC236}">
                <a16:creationId xmlns:a16="http://schemas.microsoft.com/office/drawing/2014/main" id="{7C93677B-A16E-82CA-7FC4-B6B5151607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45088" y="5779092"/>
            <a:ext cx="2554038" cy="862304"/>
          </a:xfrm>
          <a:prstGeom prst="rect">
            <a:avLst/>
          </a:prstGeom>
        </p:spPr>
      </p:pic>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22236" y="4082829"/>
            <a:ext cx="4514751" cy="653253"/>
          </a:xfrm>
          <a:prstGeom prst="rect">
            <a:avLst/>
          </a:prstGeom>
        </p:spPr>
      </p:pic>
    </p:spTree>
    <p:extLst>
      <p:ext uri="{BB962C8B-B14F-4D97-AF65-F5344CB8AC3E}">
        <p14:creationId xmlns:p14="http://schemas.microsoft.com/office/powerpoint/2010/main" val="1251500165"/>
      </p:ext>
    </p:extLst>
  </p:cSld>
  <p:clrMapOvr>
    <a:masterClrMapping/>
  </p:clrMapOvr>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3222235" y="4082829"/>
            <a:ext cx="8205842" cy="1959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763924" y="0"/>
            <a:ext cx="7794915" cy="4408303"/>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4453203" y="4082828"/>
            <a:ext cx="4105634" cy="326037"/>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6" name="Prostokąt 5">
            <a:extLst>
              <a:ext uri="{FF2B5EF4-FFF2-40B4-BE49-F238E27FC236}">
                <a16:creationId xmlns:a16="http://schemas.microsoft.com/office/drawing/2014/main" id="{03E2C530-5988-0861-50D8-1C7FE1662A60}"/>
              </a:ext>
            </a:extLst>
          </p:cNvPr>
          <p:cNvSpPr/>
          <p:nvPr userDrawn="1"/>
        </p:nvSpPr>
        <p:spPr>
          <a:xfrm>
            <a:off x="3222237" y="4082828"/>
            <a:ext cx="1230967" cy="3254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2" name="Title 1"/>
          <p:cNvSpPr>
            <a:spLocks noGrp="1"/>
          </p:cNvSpPr>
          <p:nvPr>
            <p:ph type="ctrTitle"/>
          </p:nvPr>
        </p:nvSpPr>
        <p:spPr>
          <a:xfrm>
            <a:off x="3633162" y="4713462"/>
            <a:ext cx="7389421" cy="1197862"/>
          </a:xfrm>
        </p:spPr>
        <p:txBody>
          <a:bodyPr anchor="t" anchorCtr="0">
            <a:normAutofit/>
          </a:bodyPr>
          <a:lstStyle>
            <a:lvl1pPr algn="l">
              <a:lnSpc>
                <a:spcPts val="3175"/>
              </a:lnSpc>
              <a:defRPr sz="2540"/>
            </a:lvl1pPr>
          </a:lstStyle>
          <a:p>
            <a:r>
              <a:rPr lang="pl-PL"/>
              <a:t>Kliknij, aby edytować styl</a:t>
            </a:r>
            <a:endParaRPr lang="en-US" dirty="0"/>
          </a:p>
        </p:txBody>
      </p:sp>
    </p:spTree>
    <p:extLst>
      <p:ext uri="{BB962C8B-B14F-4D97-AF65-F5344CB8AC3E}">
        <p14:creationId xmlns:p14="http://schemas.microsoft.com/office/powerpoint/2010/main" val="2185303901"/>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2666868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2"/>
            <a:ext cx="4720891" cy="4245627"/>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1303176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6095999" y="816316"/>
            <a:ext cx="4926147" cy="979757"/>
          </a:xfrm>
        </p:spPr>
        <p:txBody>
          <a:bodyPr/>
          <a:lstStyle/>
          <a:p>
            <a:r>
              <a:rPr lang="pl-PL"/>
              <a:t>Kliknij, aby edytować styl</a:t>
            </a:r>
            <a:endParaRPr lang="en-US" dirty="0"/>
          </a:p>
        </p:txBody>
      </p:sp>
      <p:sp>
        <p:nvSpPr>
          <p:cNvPr id="3" name="Content Placeholder 2"/>
          <p:cNvSpPr>
            <a:spLocks noGrp="1"/>
          </p:cNvSpPr>
          <p:nvPr>
            <p:ph sz="half" idx="1"/>
          </p:nvPr>
        </p:nvSpPr>
        <p:spPr>
          <a:xfrm>
            <a:off x="6096000" y="1796072"/>
            <a:ext cx="4926582" cy="4245613"/>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816566"/>
            <a:ext cx="5685980" cy="5225119"/>
          </a:xfrm>
          <a:solidFill>
            <a:schemeClr val="bg1">
              <a:lumMod val="95000"/>
            </a:schemeClr>
          </a:solidFill>
        </p:spPr>
        <p:txBody>
          <a:bodyPr anchor="ctr" anchorCtr="0"/>
          <a:lstStyle>
            <a:lvl1pPr algn="ctr">
              <a:buFont typeface="Arial" panose="020B0604020202020204" pitchFamily="34" charset="0"/>
              <a:buNone/>
              <a:defRPr sz="907"/>
            </a:lvl1pPr>
          </a:lstStyle>
          <a:p>
            <a:r>
              <a:rPr lang="pl-PL"/>
              <a:t>Kliknij ikonę, aby dodać obraz</a:t>
            </a:r>
            <a:endParaRPr lang="pl-PL" dirty="0"/>
          </a:p>
        </p:txBody>
      </p:sp>
    </p:spTree>
    <p:extLst>
      <p:ext uri="{BB962C8B-B14F-4D97-AF65-F5344CB8AC3E}">
        <p14:creationId xmlns:p14="http://schemas.microsoft.com/office/powerpoint/2010/main" val="360540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366369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2"/>
            <a:ext cx="4720891" cy="4245627"/>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2673835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9419" y="816316"/>
            <a:ext cx="9852728" cy="979757"/>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169854" y="1796072"/>
            <a:ext cx="9852729" cy="4245613"/>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169812" y="0"/>
            <a:ext cx="1232383" cy="162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402195" y="0"/>
            <a:ext cx="8619951"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9789804" y="6368269"/>
            <a:ext cx="1231537" cy="163293"/>
          </a:xfrm>
          <a:prstGeom prst="rect">
            <a:avLst/>
          </a:prstGeom>
          <a:noFill/>
        </p:spPr>
        <p:txBody>
          <a:bodyPr vert="horz" lIns="0" tIns="72000" rIns="0" bIns="72000" rtlCol="0" anchor="ctr" anchorCtr="0"/>
          <a:lstStyle>
            <a:lvl1pPr algn="r">
              <a:defRPr sz="907">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2266419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Lst>
  <p:hf hdr="0" dt="0"/>
  <p:txStyles>
    <p:title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p:titleStyle>
    <p:bodyStyle>
      <a:lvl1pPr marL="228602" indent="-228602" algn="l" defTabSz="914406" rtl="0" eaLnBrk="1" latinLnBrk="0" hangingPunct="1">
        <a:lnSpc>
          <a:spcPts val="2177"/>
        </a:lnSpc>
        <a:spcBef>
          <a:spcPts val="1000"/>
        </a:spcBef>
        <a:buClr>
          <a:schemeClr val="accent1"/>
        </a:buClr>
        <a:buFontTx/>
        <a:buBlip>
          <a:blip r:embed="rId14"/>
        </a:buBlip>
        <a:defRPr sz="1633" kern="1200">
          <a:solidFill>
            <a:schemeClr val="tx1"/>
          </a:solidFill>
          <a:latin typeface="Open Sans" pitchFamily="2" charset="0"/>
          <a:ea typeface="Open Sans" pitchFamily="2" charset="0"/>
          <a:cs typeface="Open Sans" pitchFamily="2" charset="0"/>
        </a:defRPr>
      </a:lvl1pPr>
      <a:lvl2pPr marL="685804" indent="-228602" algn="l" defTabSz="914406" rtl="0" eaLnBrk="1" latinLnBrk="0" hangingPunct="1">
        <a:lnSpc>
          <a:spcPts val="2177"/>
        </a:lnSpc>
        <a:spcBef>
          <a:spcPts val="500"/>
        </a:spcBef>
        <a:buFontTx/>
        <a:buBlip>
          <a:blip r:embed="rId15"/>
        </a:buBlip>
        <a:defRPr sz="1633" kern="1200">
          <a:solidFill>
            <a:schemeClr val="tx1"/>
          </a:solidFill>
          <a:latin typeface="Open Sans" pitchFamily="2" charset="0"/>
          <a:ea typeface="Open Sans" pitchFamily="2" charset="0"/>
          <a:cs typeface="Open Sans" pitchFamily="2" charset="0"/>
        </a:defRPr>
      </a:lvl2pPr>
      <a:lvl3pPr marL="1143008" indent="-228602" algn="l" defTabSz="914406" rtl="0" eaLnBrk="1" latinLnBrk="0" hangingPunct="1">
        <a:lnSpc>
          <a:spcPts val="2177"/>
        </a:lnSpc>
        <a:spcBef>
          <a:spcPts val="500"/>
        </a:spcBef>
        <a:buFontTx/>
        <a:buBlip>
          <a:blip r:embed="rId16"/>
        </a:buBlip>
        <a:defRPr sz="1633" kern="1200">
          <a:solidFill>
            <a:schemeClr val="tx1"/>
          </a:solidFill>
          <a:latin typeface="Open Sans" pitchFamily="2" charset="0"/>
          <a:ea typeface="Open Sans" pitchFamily="2" charset="0"/>
          <a:cs typeface="Open Sans" pitchFamily="2" charset="0"/>
        </a:defRPr>
      </a:lvl3pPr>
      <a:lvl4pPr marL="1600210"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413"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6;p13">
            <a:extLst>
              <a:ext uri="{FF2B5EF4-FFF2-40B4-BE49-F238E27FC236}">
                <a16:creationId xmlns:a16="http://schemas.microsoft.com/office/drawing/2014/main" id="{58AD7B5A-2227-D1E3-3986-703F9D56577B}"/>
              </a:ext>
            </a:extLst>
          </p:cNvPr>
          <p:cNvSpPr txBox="1"/>
          <p:nvPr/>
        </p:nvSpPr>
        <p:spPr>
          <a:xfrm>
            <a:off x="8754256" y="1971989"/>
            <a:ext cx="2142561" cy="553998"/>
          </a:xfrm>
          <a:prstGeom prst="rect">
            <a:avLst/>
          </a:prstGeom>
          <a:noFill/>
          <a:ln>
            <a:noFill/>
          </a:ln>
        </p:spPr>
        <p:txBody>
          <a:bodyPr spcFirstLastPara="1" wrap="square" lIns="0" tIns="0" rIns="0" bIns="0" anchor="t" anchorCtr="0">
            <a:spAutoFit/>
          </a:bodyPr>
          <a:lstStyle/>
          <a:p>
            <a:r>
              <a:rPr lang="pl-PL" dirty="0">
                <a:latin typeface="Lato" panose="020F0502020204030203" pitchFamily="34" charset="0"/>
                <a:ea typeface="Lato" panose="020F0502020204030203" pitchFamily="34" charset="0"/>
                <a:cs typeface="Lato" panose="020F0502020204030203" pitchFamily="34" charset="0"/>
              </a:rPr>
              <a:t>Żnin, 16.06.2026 r.	</a:t>
            </a:r>
            <a:endParaRPr dirty="0">
              <a:latin typeface="Lato" panose="020F0502020204030203" pitchFamily="34" charset="0"/>
              <a:ea typeface="Lato" panose="020F0502020204030203" pitchFamily="34" charset="0"/>
              <a:cs typeface="Lato" panose="020F0502020204030203" pitchFamily="34" charset="0"/>
            </a:endParaRPr>
          </a:p>
        </p:txBody>
      </p:sp>
      <p:sp>
        <p:nvSpPr>
          <p:cNvPr id="7" name="Google Shape;86;p13">
            <a:extLst>
              <a:ext uri="{FF2B5EF4-FFF2-40B4-BE49-F238E27FC236}">
                <a16:creationId xmlns:a16="http://schemas.microsoft.com/office/drawing/2014/main" id="{9B790EA2-05CC-5A2F-D700-E96CA833256F}"/>
              </a:ext>
            </a:extLst>
          </p:cNvPr>
          <p:cNvSpPr txBox="1">
            <a:spLocks noGrp="1"/>
          </p:cNvSpPr>
          <p:nvPr>
            <p:ph type="title" idx="4294967295"/>
          </p:nvPr>
        </p:nvSpPr>
        <p:spPr>
          <a:xfrm>
            <a:off x="1186500" y="2959871"/>
            <a:ext cx="9601634" cy="49552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4988"/>
              </a:lnSpc>
              <a:spcBef>
                <a:spcPts val="0"/>
              </a:spcBef>
              <a:spcAft>
                <a:spcPts val="0"/>
              </a:spcAft>
              <a:buClrTx/>
              <a:buSzTx/>
              <a:buFontTx/>
              <a:buNone/>
              <a:tabLst/>
              <a:defRPr/>
            </a:pPr>
            <a:r>
              <a:rPr kumimoji="0" lang="pl-PL" sz="2800" b="1"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sym typeface="Urbanist"/>
              </a:rPr>
              <a:t>Odporność i Bezpieczeństwo Kujaw i Pomorza</a:t>
            </a:r>
            <a:endParaRPr kumimoji="0" lang="pl-PL" sz="2800" b="1"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Google Shape;88;p13">
            <a:extLst>
              <a:ext uri="{FF2B5EF4-FFF2-40B4-BE49-F238E27FC236}">
                <a16:creationId xmlns:a16="http://schemas.microsoft.com/office/drawing/2014/main" id="{149D80F2-2483-B5D9-5227-ACDB2391AF82}"/>
              </a:ext>
            </a:extLst>
          </p:cNvPr>
          <p:cNvSpPr txBox="1"/>
          <p:nvPr/>
        </p:nvSpPr>
        <p:spPr>
          <a:xfrm>
            <a:off x="1358368" y="3755563"/>
            <a:ext cx="9538449"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pl-PL" sz="2400" i="0" u="none" strike="noStrike" cap="none" dirty="0">
                <a:latin typeface="Lato" panose="020F0502020204030203" pitchFamily="34" charset="0"/>
                <a:ea typeface="Lato" panose="020F0502020204030203" pitchFamily="34" charset="0"/>
                <a:cs typeface="Lato" panose="020F0502020204030203" pitchFamily="34" charset="0"/>
                <a:sym typeface="Inter"/>
              </a:rPr>
              <a:t>Nowe priorytety UE w ramach </a:t>
            </a:r>
            <a:r>
              <a:rPr lang="en-US" sz="2400" i="0" u="none" strike="noStrike" cap="none" dirty="0">
                <a:latin typeface="Lato" panose="020F0502020204030203" pitchFamily="34" charset="0"/>
                <a:ea typeface="Lato" panose="020F0502020204030203" pitchFamily="34" charset="0"/>
                <a:cs typeface="Lato" panose="020F0502020204030203" pitchFamily="34" charset="0"/>
                <a:sym typeface="Inter"/>
              </a:rPr>
              <a:t>Program</a:t>
            </a:r>
            <a:r>
              <a:rPr lang="pl-PL" sz="2400" i="0" u="none" strike="noStrike" cap="none" dirty="0">
                <a:latin typeface="Lato" panose="020F0502020204030203" pitchFamily="34" charset="0"/>
                <a:ea typeface="Lato" panose="020F0502020204030203" pitchFamily="34" charset="0"/>
                <a:cs typeface="Lato" panose="020F0502020204030203" pitchFamily="34" charset="0"/>
                <a:sym typeface="Inter"/>
              </a:rPr>
              <a:t>u</a:t>
            </a:r>
            <a:r>
              <a:rPr lang="en-US" sz="2400" i="0" u="none" strike="noStrike" cap="none" dirty="0">
                <a:latin typeface="Lato" panose="020F0502020204030203" pitchFamily="34" charset="0"/>
                <a:ea typeface="Lato" panose="020F0502020204030203" pitchFamily="34" charset="0"/>
                <a:cs typeface="Lato" panose="020F0502020204030203" pitchFamily="34" charset="0"/>
                <a:sym typeface="Inter"/>
              </a:rPr>
              <a:t> </a:t>
            </a:r>
            <a:r>
              <a:rPr lang="en-US" sz="2400" i="0" u="none" strike="noStrike" cap="none" dirty="0" err="1">
                <a:latin typeface="Lato" panose="020F0502020204030203" pitchFamily="34" charset="0"/>
                <a:ea typeface="Lato" panose="020F0502020204030203" pitchFamily="34" charset="0"/>
                <a:cs typeface="Lato" panose="020F0502020204030203" pitchFamily="34" charset="0"/>
                <a:sym typeface="Inter"/>
              </a:rPr>
              <a:t>Regionaln</a:t>
            </a:r>
            <a:r>
              <a:rPr lang="pl-PL" sz="2400" dirty="0">
                <a:latin typeface="Lato" panose="020F0502020204030203" pitchFamily="34" charset="0"/>
                <a:ea typeface="Lato" panose="020F0502020204030203" pitchFamily="34" charset="0"/>
                <a:cs typeface="Lato" panose="020F0502020204030203" pitchFamily="34" charset="0"/>
                <a:sym typeface="Inter"/>
              </a:rPr>
              <a:t>ego</a:t>
            </a:r>
            <a:r>
              <a:rPr lang="en-US" sz="2400" i="0" u="none" strike="noStrike" cap="none" dirty="0">
                <a:latin typeface="Lato" panose="020F0502020204030203" pitchFamily="34" charset="0"/>
                <a:ea typeface="Lato" panose="020F0502020204030203" pitchFamily="34" charset="0"/>
                <a:cs typeface="Lato" panose="020F0502020204030203" pitchFamily="34" charset="0"/>
                <a:sym typeface="Inter"/>
              </a:rPr>
              <a:t> </a:t>
            </a:r>
            <a:r>
              <a:rPr lang="en-US" sz="2400" i="0" u="none" strike="noStrike" cap="none" dirty="0" err="1">
                <a:latin typeface="Lato" panose="020F0502020204030203" pitchFamily="34" charset="0"/>
                <a:ea typeface="Lato" panose="020F0502020204030203" pitchFamily="34" charset="0"/>
                <a:cs typeface="Lato" panose="020F0502020204030203" pitchFamily="34" charset="0"/>
                <a:sym typeface="Inter"/>
              </a:rPr>
              <a:t>Fundusze</a:t>
            </a:r>
            <a:r>
              <a:rPr lang="en-US" sz="2400" i="0" u="none" strike="noStrike" cap="none" dirty="0">
                <a:latin typeface="Lato" panose="020F0502020204030203" pitchFamily="34" charset="0"/>
                <a:ea typeface="Lato" panose="020F0502020204030203" pitchFamily="34" charset="0"/>
                <a:cs typeface="Lato" panose="020F0502020204030203" pitchFamily="34" charset="0"/>
                <a:sym typeface="Inter"/>
              </a:rPr>
              <a:t> </a:t>
            </a:r>
            <a:r>
              <a:rPr lang="en-US" sz="2400" i="0" u="none" strike="noStrike" cap="none" dirty="0" err="1">
                <a:latin typeface="Lato" panose="020F0502020204030203" pitchFamily="34" charset="0"/>
                <a:ea typeface="Lato" panose="020F0502020204030203" pitchFamily="34" charset="0"/>
                <a:cs typeface="Lato" panose="020F0502020204030203" pitchFamily="34" charset="0"/>
                <a:sym typeface="Inter"/>
              </a:rPr>
              <a:t>Europejskie</a:t>
            </a:r>
            <a:r>
              <a:rPr lang="en-US" sz="2400" i="0" u="none" strike="noStrike" cap="none" dirty="0">
                <a:latin typeface="Lato" panose="020F0502020204030203" pitchFamily="34" charset="0"/>
                <a:ea typeface="Lato" panose="020F0502020204030203" pitchFamily="34" charset="0"/>
                <a:cs typeface="Lato" panose="020F0502020204030203" pitchFamily="34" charset="0"/>
                <a:sym typeface="Inter"/>
              </a:rPr>
              <a:t> dla Kujaw i Pomorza (FEdKP) 2021-2027</a:t>
            </a:r>
            <a:endParaRPr sz="2400" dirty="0">
              <a:latin typeface="Lato" panose="020F0502020204030203" pitchFamily="34" charset="0"/>
              <a:ea typeface="Lato" panose="020F0502020204030203" pitchFamily="34" charset="0"/>
              <a:cs typeface="Lato" panose="020F0502020204030203" pitchFamily="34" charset="0"/>
            </a:endParaRPr>
          </a:p>
        </p:txBody>
      </p:sp>
      <p:sp>
        <p:nvSpPr>
          <p:cNvPr id="3" name="Podtytuł 2">
            <a:extLst>
              <a:ext uri="{FF2B5EF4-FFF2-40B4-BE49-F238E27FC236}">
                <a16:creationId xmlns:a16="http://schemas.microsoft.com/office/drawing/2014/main" id="{731AAD06-537D-8F09-BF1D-16AE0A83F231}"/>
              </a:ext>
            </a:extLst>
          </p:cNvPr>
          <p:cNvSpPr>
            <a:spLocks noGrp="1"/>
          </p:cNvSpPr>
          <p:nvPr>
            <p:ph type="subTitle" idx="1"/>
          </p:nvPr>
        </p:nvSpPr>
        <p:spPr>
          <a:xfrm>
            <a:off x="1218093" y="5225285"/>
            <a:ext cx="9538448" cy="692497"/>
          </a:xfrm>
        </p:spPr>
        <p:txBody>
          <a:bodyPr>
            <a:noAutofit/>
          </a:bodyPr>
          <a:lstStyle/>
          <a:p>
            <a:pPr algn="l">
              <a:lnSpc>
                <a:spcPct val="100000"/>
              </a:lnSpc>
              <a:spcBef>
                <a:spcPts val="0"/>
              </a:spcBef>
            </a:pPr>
            <a:r>
              <a:rPr lang="pl-PL" sz="1600" b="0" dirty="0">
                <a:solidFill>
                  <a:schemeClr val="tx1"/>
                </a:solidFill>
                <a:latin typeface="Lato" panose="020F0502020204030203" pitchFamily="34" charset="0"/>
                <a:ea typeface="Lato" panose="020F0502020204030203" pitchFamily="34" charset="0"/>
                <a:cs typeface="Lato" panose="020F0502020204030203" pitchFamily="34" charset="0"/>
              </a:rPr>
              <a:t>Michał Heller</a:t>
            </a:r>
          </a:p>
          <a:p>
            <a:pPr>
              <a:lnSpc>
                <a:spcPct val="100000"/>
              </a:lnSpc>
              <a:spcBef>
                <a:spcPts val="0"/>
              </a:spcBef>
            </a:pPr>
            <a:r>
              <a:rPr lang="pl-PL" sz="1600" b="0" dirty="0">
                <a:solidFill>
                  <a:schemeClr val="tx1"/>
                </a:solidFill>
                <a:latin typeface="Lato" panose="020F0502020204030203" pitchFamily="34" charset="0"/>
                <a:ea typeface="Lato" panose="020F0502020204030203" pitchFamily="34" charset="0"/>
                <a:cs typeface="Lato" panose="020F0502020204030203" pitchFamily="34" charset="0"/>
              </a:rPr>
              <a:t>Dyrektor Departamentu Funduszy Europejskich i Rozwoju</a:t>
            </a:r>
          </a:p>
          <a:p>
            <a:pPr algn="l">
              <a:lnSpc>
                <a:spcPct val="100000"/>
              </a:lnSpc>
              <a:spcBef>
                <a:spcPts val="0"/>
              </a:spcBef>
            </a:pPr>
            <a:endParaRPr lang="pl-PL" sz="1600" b="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5" name="Obraz 4" descr="Z lewej strony znak Funduszy Europejskich złożony z symbolu graficznego, nazwy Fundusze Europejskie dla Kujaw i Pomorza, następnie flaga Polski z napisem Rzeczpospolita Polska oraz znak Unii Europejskiej składający się z flagi UE, napisu Dofinansowane przez Unię Europejską, z prawej strony herb Województwa Kujawsko-Pomorskiego, nazwa Samorząd Województwa Kujawsko-Pomorskiego.">
            <a:extLst>
              <a:ext uri="{FF2B5EF4-FFF2-40B4-BE49-F238E27FC236}">
                <a16:creationId xmlns:a16="http://schemas.microsoft.com/office/drawing/2014/main" id="{B376B941-391F-DE16-4A58-FABF27705D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233" y="5779283"/>
            <a:ext cx="11608168" cy="1078717"/>
          </a:xfrm>
          <a:prstGeom prst="rect">
            <a:avLst/>
          </a:prstGeom>
        </p:spPr>
      </p:pic>
    </p:spTree>
    <p:extLst>
      <p:ext uri="{BB962C8B-B14F-4D97-AF65-F5344CB8AC3E}">
        <p14:creationId xmlns:p14="http://schemas.microsoft.com/office/powerpoint/2010/main" val="334995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D07C2-D780-7723-20FE-5145A0DBEBF0}"/>
            </a:ext>
          </a:extLst>
        </p:cNvPr>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713446C1-C37D-D1C5-5A9B-D392AFC87076}"/>
              </a:ext>
            </a:extLst>
          </p:cNvPr>
          <p:cNvSpPr>
            <a:spLocks noGrp="1"/>
          </p:cNvSpPr>
          <p:nvPr>
            <p:ph type="sldNum" sz="quarter" idx="10"/>
          </p:nvPr>
        </p:nvSpPr>
        <p:spPr/>
        <p:txBody>
          <a:bodyPr/>
          <a:lstStyle/>
          <a:p>
            <a:fld id="{EB4015AA-59F6-416B-87A6-8E3D940284E2}" type="slidenum">
              <a:rPr lang="pl-PL" smtClean="0"/>
              <a:pPr/>
              <a:t>10</a:t>
            </a:fld>
            <a:endParaRPr lang="pl-PL" dirty="0"/>
          </a:p>
        </p:txBody>
      </p:sp>
      <p:sp>
        <p:nvSpPr>
          <p:cNvPr id="12" name="Google Shape;141;p16">
            <a:extLst>
              <a:ext uri="{FF2B5EF4-FFF2-40B4-BE49-F238E27FC236}">
                <a16:creationId xmlns:a16="http://schemas.microsoft.com/office/drawing/2014/main" id="{5BEED1CB-2ECB-BA46-4D2D-69AC26143A75}"/>
              </a:ext>
            </a:extLst>
          </p:cNvPr>
          <p:cNvSpPr txBox="1">
            <a:spLocks noGrp="1"/>
          </p:cNvSpPr>
          <p:nvPr>
            <p:ph type="title" idx="4294967295"/>
          </p:nvPr>
        </p:nvSpPr>
        <p:spPr>
          <a:xfrm>
            <a:off x="697471" y="550660"/>
            <a:ext cx="10323870" cy="4431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C356A"/>
                </a:solidFill>
                <a:effectLst/>
                <a:uLnTx/>
                <a:uFillTx/>
                <a:latin typeface="Lato" panose="020F0502020204030203" pitchFamily="34" charset="0"/>
                <a:ea typeface="Lato" panose="020F0502020204030203" pitchFamily="34" charset="0"/>
                <a:cs typeface="Lato" panose="020F0502020204030203" pitchFamily="34" charset="0"/>
                <a:sym typeface="Urbanist"/>
              </a:rPr>
              <a:t>Adaptacja klimatyczna: Przeciwdziałanie skutkom suszy i budowa retencji.</a:t>
            </a:r>
          </a:p>
        </p:txBody>
      </p:sp>
      <p:sp>
        <p:nvSpPr>
          <p:cNvPr id="15" name="pole tekstowe 14">
            <a:extLst>
              <a:ext uri="{FF2B5EF4-FFF2-40B4-BE49-F238E27FC236}">
                <a16:creationId xmlns:a16="http://schemas.microsoft.com/office/drawing/2014/main" id="{26C1CABF-1256-8647-24C9-8BFD6D0AA8FC}"/>
              </a:ext>
            </a:extLst>
          </p:cNvPr>
          <p:cNvSpPr txBox="1"/>
          <p:nvPr/>
        </p:nvSpPr>
        <p:spPr>
          <a:xfrm>
            <a:off x="697471" y="993858"/>
            <a:ext cx="10323870" cy="348429"/>
          </a:xfrm>
          <a:prstGeom prst="rect">
            <a:avLst/>
          </a:prstGeom>
          <a:noFill/>
        </p:spPr>
        <p:txBody>
          <a:bodyPr wrap="square">
            <a:spAutoFit/>
          </a:bodyPr>
          <a:lstStyle/>
          <a:p>
            <a:pPr>
              <a:lnSpc>
                <a:spcPct val="115000"/>
              </a:lnSpc>
              <a:spcBef>
                <a:spcPts val="600"/>
              </a:spcBef>
              <a:spcAft>
                <a:spcPts val="300"/>
              </a:spcAft>
              <a:buNone/>
            </a:pPr>
            <a:r>
              <a:rPr lang="pl-PL" sz="1600" dirty="0">
                <a:effectLst/>
                <a:latin typeface="Lato" panose="020F0502020204030203" pitchFamily="34" charset="0"/>
                <a:ea typeface="Lato" panose="020F0502020204030203" pitchFamily="34" charset="0"/>
                <a:cs typeface="Lato" panose="020F0502020204030203" pitchFamily="34" charset="0"/>
              </a:rPr>
              <a:t>Działanie FEKP.12.01 ADAPTACJA DO ZMIAN KLIMATU W REGIONIE W RAMACH ODPORNOŚCI WODNEJ</a:t>
            </a:r>
            <a:endParaRPr lang="pl-PL" sz="1400" dirty="0">
              <a:effectLst/>
              <a:latin typeface="Lato" panose="020F0502020204030203" pitchFamily="34" charset="0"/>
              <a:ea typeface="Lato" panose="020F0502020204030203" pitchFamily="34" charset="0"/>
              <a:cs typeface="Lato" panose="020F0502020204030203" pitchFamily="34" charset="0"/>
            </a:endParaRPr>
          </a:p>
        </p:txBody>
      </p:sp>
      <p:sp>
        <p:nvSpPr>
          <p:cNvPr id="3" name="Tytuł 1">
            <a:extLst>
              <a:ext uri="{FF2B5EF4-FFF2-40B4-BE49-F238E27FC236}">
                <a16:creationId xmlns:a16="http://schemas.microsoft.com/office/drawing/2014/main" id="{70E3ABF5-A846-072C-56B7-E4B5AD9C402D}"/>
              </a:ext>
            </a:extLst>
          </p:cNvPr>
          <p:cNvSpPr>
            <a:spLocks noGrp="1"/>
          </p:cNvSpPr>
          <p:nvPr>
            <p:ph type="title"/>
          </p:nvPr>
        </p:nvSpPr>
        <p:spPr>
          <a:xfrm>
            <a:off x="8005248" y="1437056"/>
            <a:ext cx="3569111" cy="1014167"/>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normAutofit/>
          </a:bodyPr>
          <a:lstStyle/>
          <a:p>
            <a:pPr algn="ctr"/>
            <a:r>
              <a:rPr lang="pl-PL" dirty="0">
                <a:solidFill>
                  <a:schemeClr val="bg1"/>
                </a:solidFill>
                <a:latin typeface="Lato" panose="020F0502020204030203" pitchFamily="34" charset="0"/>
                <a:ea typeface="Lato" panose="020F0502020204030203" pitchFamily="34" charset="0"/>
                <a:cs typeface="Lato" panose="020F0502020204030203" pitchFamily="34" charset="0"/>
              </a:rPr>
              <a:t>34,6 mln EUR </a:t>
            </a:r>
            <a:br>
              <a:rPr lang="pl-PL" dirty="0">
                <a:solidFill>
                  <a:schemeClr val="bg1"/>
                </a:solidFill>
                <a:latin typeface="Lato" panose="020F0502020204030203" pitchFamily="34" charset="0"/>
                <a:ea typeface="Lato" panose="020F0502020204030203" pitchFamily="34" charset="0"/>
                <a:cs typeface="Lato" panose="020F0502020204030203" pitchFamily="34" charset="0"/>
              </a:rPr>
            </a:br>
            <a:r>
              <a:rPr lang="pl-PL" sz="1800"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rPr>
              <a:t>33,0 mln EUR (UE)</a:t>
            </a:r>
            <a:endParaRPr lang="pl-PL"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4" name="pole tekstowe 13">
            <a:extLst>
              <a:ext uri="{FF2B5EF4-FFF2-40B4-BE49-F238E27FC236}">
                <a16:creationId xmlns:a16="http://schemas.microsoft.com/office/drawing/2014/main" id="{133FE1C0-3242-B0A2-4B00-1B8BB5D15119}"/>
              </a:ext>
            </a:extLst>
          </p:cNvPr>
          <p:cNvSpPr txBox="1"/>
          <p:nvPr/>
        </p:nvSpPr>
        <p:spPr>
          <a:xfrm>
            <a:off x="496219" y="1685235"/>
            <a:ext cx="11376542" cy="4846327"/>
          </a:xfrm>
          <a:prstGeom prst="rect">
            <a:avLst/>
          </a:prstGeom>
          <a:noFill/>
        </p:spPr>
        <p:txBody>
          <a:bodyPr wrap="square">
            <a:spAutoFit/>
          </a:bodyPr>
          <a:lstStyle/>
          <a:p>
            <a:pPr>
              <a:lnSpc>
                <a:spcPct val="114000"/>
              </a:lnSpc>
            </a:pPr>
            <a:r>
              <a:rPr lang="pl-PL" sz="1600" b="1" dirty="0">
                <a:latin typeface="Lato" panose="020F0502020204030203" pitchFamily="34" charset="0"/>
                <a:ea typeface="Lato" panose="020F0502020204030203" pitchFamily="34" charset="0"/>
                <a:cs typeface="Lato" panose="020F0502020204030203" pitchFamily="34" charset="0"/>
              </a:rPr>
              <a:t>Typy projektów:</a:t>
            </a:r>
          </a:p>
          <a:p>
            <a:pPr>
              <a:lnSpc>
                <a:spcPct val="114000"/>
              </a:lnSpc>
            </a:pPr>
            <a:br>
              <a:rPr lang="pl-PL" sz="1600" dirty="0">
                <a:latin typeface="Lato" panose="020F0502020204030203" pitchFamily="34" charset="0"/>
                <a:ea typeface="Lato" panose="020F0502020204030203" pitchFamily="34" charset="0"/>
                <a:cs typeface="Lato" panose="020F0502020204030203" pitchFamily="34" charset="0"/>
              </a:rPr>
            </a:br>
            <a:r>
              <a:rPr lang="pl-PL" sz="1600" dirty="0">
                <a:latin typeface="Lato" panose="020F0502020204030203" pitchFamily="34" charset="0"/>
                <a:ea typeface="Lato" panose="020F0502020204030203" pitchFamily="34" charset="0"/>
                <a:cs typeface="Lato" panose="020F0502020204030203" pitchFamily="34" charset="0"/>
              </a:rPr>
              <a:t>1. Projekty w zakresie małej retencji realizowane na obszarze województwa (…)</a:t>
            </a:r>
          </a:p>
          <a:p>
            <a:pPr>
              <a:lnSpc>
                <a:spcPct val="114000"/>
              </a:lnSpc>
            </a:pPr>
            <a:r>
              <a:rPr lang="pl-PL" sz="1600" dirty="0">
                <a:effectLst/>
                <a:latin typeface="Lato" panose="020F0502020204030203" pitchFamily="34" charset="0"/>
                <a:ea typeface="Lato" panose="020F0502020204030203" pitchFamily="34" charset="0"/>
                <a:cs typeface="Lato" panose="020F0502020204030203" pitchFamily="34" charset="0"/>
              </a:rPr>
              <a:t>2. Działania w zakresie adaptacji do zmian klimatu w miastach, ukierunkowane na zapobieganie i ograniczenie skutków ekstremalnych zjawisk klimatycznych, m.in. mała retencja wodna,  gospodarowanie wodami opadowymi, przywracanie zdegradowanym terenom zieleni i zbiornikom wodnym ich pierwotnych funkcji, realizacja zbiorników wodnych, wymiana szczelnych powierzchni gruntu na przepuszczalne, zwiększanie powierzchni terenów zielonych, nasadzenia drzew i krzewów, tworzenie łąk kwietnych, ogrodów deszczowych, zazielenianie elementów infrastruktury miejskiej (np. murów, dachów, torowisk), wykonywanie zabiegów pielęgnacyjnych drzew w celu przedłużenia ich żywotności.</a:t>
            </a:r>
            <a:br>
              <a:rPr lang="pl-PL" sz="1600" dirty="0">
                <a:effectLst/>
                <a:latin typeface="Lato" panose="020F0502020204030203" pitchFamily="34" charset="0"/>
                <a:ea typeface="Lato" panose="020F0502020204030203" pitchFamily="34" charset="0"/>
                <a:cs typeface="Lato" panose="020F0502020204030203" pitchFamily="34" charset="0"/>
              </a:rPr>
            </a:br>
            <a:r>
              <a:rPr lang="pl-PL" sz="1600" dirty="0">
                <a:effectLst/>
                <a:latin typeface="Lato" panose="020F0502020204030203" pitchFamily="34" charset="0"/>
                <a:ea typeface="Lato" panose="020F0502020204030203" pitchFamily="34" charset="0"/>
                <a:cs typeface="Lato" panose="020F0502020204030203" pitchFamily="34" charset="0"/>
              </a:rPr>
              <a:t>3. Powstawanie i odbudowa alei i </a:t>
            </a:r>
            <a:r>
              <a:rPr lang="pl-PL" sz="1600" dirty="0" err="1">
                <a:effectLst/>
                <a:latin typeface="Lato" panose="020F0502020204030203" pitchFamily="34" charset="0"/>
                <a:ea typeface="Lato" panose="020F0502020204030203" pitchFamily="34" charset="0"/>
                <a:cs typeface="Lato" panose="020F0502020204030203" pitchFamily="34" charset="0"/>
              </a:rPr>
              <a:t>zadrzewień</a:t>
            </a:r>
            <a:r>
              <a:rPr lang="pl-PL" sz="1600" dirty="0">
                <a:effectLst/>
                <a:latin typeface="Lato" panose="020F0502020204030203" pitchFamily="34" charset="0"/>
                <a:ea typeface="Lato" panose="020F0502020204030203" pitchFamily="34" charset="0"/>
                <a:cs typeface="Lato" panose="020F0502020204030203" pitchFamily="34" charset="0"/>
              </a:rPr>
              <a:t> przydrożnych.</a:t>
            </a:r>
            <a:br>
              <a:rPr lang="pl-PL" sz="1600" dirty="0">
                <a:effectLst/>
                <a:latin typeface="Lato" panose="020F0502020204030203" pitchFamily="34" charset="0"/>
                <a:ea typeface="Lato" panose="020F0502020204030203" pitchFamily="34" charset="0"/>
                <a:cs typeface="Lato" panose="020F0502020204030203" pitchFamily="34" charset="0"/>
              </a:rPr>
            </a:br>
            <a:r>
              <a:rPr lang="pl-PL" sz="1600" dirty="0">
                <a:effectLst/>
                <a:latin typeface="Lato" panose="020F0502020204030203" pitchFamily="34" charset="0"/>
                <a:ea typeface="Lato" panose="020F0502020204030203" pitchFamily="34" charset="0"/>
                <a:cs typeface="Lato" panose="020F0502020204030203" pitchFamily="34" charset="0"/>
              </a:rPr>
              <a:t>4. Działania w zakresie opracowania planów budowania odporności na zagrożenia i zmiany klimatu oraz tworzenia sieci współpracy z udziałem partnerów samorządowych.</a:t>
            </a:r>
            <a:br>
              <a:rPr lang="pl-PL" sz="1600" dirty="0">
                <a:effectLst/>
                <a:latin typeface="Lato" panose="020F0502020204030203" pitchFamily="34" charset="0"/>
                <a:ea typeface="Lato" panose="020F0502020204030203" pitchFamily="34" charset="0"/>
                <a:cs typeface="Lato" panose="020F0502020204030203" pitchFamily="34" charset="0"/>
              </a:rPr>
            </a:br>
            <a:r>
              <a:rPr lang="pl-PL" sz="1600" dirty="0">
                <a:effectLst/>
                <a:latin typeface="Lato" panose="020F0502020204030203" pitchFamily="34" charset="0"/>
                <a:ea typeface="Lato" panose="020F0502020204030203" pitchFamily="34" charset="0"/>
                <a:cs typeface="Lato" panose="020F0502020204030203" pitchFamily="34" charset="0"/>
              </a:rPr>
              <a:t>5. Działania ukierunkowane na wsparcie tzw. strażników środowiskowych obejmujące inicjatywy angażujące społeczeństwo w ochronę zasobów wodnych, w tym dbanie o bezpieczeństwo jakości wody oraz monitorowanie potencjalnych zagrożeń związanych z jej skażeniem. </a:t>
            </a:r>
            <a:br>
              <a:rPr lang="pl-PL" sz="1600" dirty="0">
                <a:effectLst/>
                <a:latin typeface="Lato" panose="020F0502020204030203" pitchFamily="34" charset="0"/>
                <a:ea typeface="Lato" panose="020F0502020204030203" pitchFamily="34" charset="0"/>
                <a:cs typeface="Lato" panose="020F0502020204030203" pitchFamily="34" charset="0"/>
              </a:rPr>
            </a:br>
            <a:r>
              <a:rPr lang="pl-PL" sz="1600" dirty="0">
                <a:effectLst/>
                <a:latin typeface="Lato" panose="020F0502020204030203" pitchFamily="34" charset="0"/>
                <a:ea typeface="Lato" panose="020F0502020204030203" pitchFamily="34" charset="0"/>
                <a:cs typeface="Lato" panose="020F0502020204030203" pitchFamily="34" charset="0"/>
              </a:rPr>
              <a:t>6. Działania z zakresu edukacji oraz promocji dobrych praktyk w odniesieniu do kwestii klimatycznych, ochrony zasobów wodnych oraz szeroko pojmowanego bezpieczeństwa ekologicznego, jako element projektów określonych w pkt. 1-5.</a:t>
            </a:r>
            <a:endParaRPr lang="pl-PL" sz="1600" dirty="0"/>
          </a:p>
        </p:txBody>
      </p:sp>
    </p:spTree>
    <p:extLst>
      <p:ext uri="{BB962C8B-B14F-4D97-AF65-F5344CB8AC3E}">
        <p14:creationId xmlns:p14="http://schemas.microsoft.com/office/powerpoint/2010/main" val="1485977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E1626-89B7-1456-E44F-4E8B6B73455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F9922F5-A60A-BCFD-E622-0E67B62C5D3B}"/>
              </a:ext>
            </a:extLst>
          </p:cNvPr>
          <p:cNvSpPr>
            <a:spLocks noGrp="1"/>
          </p:cNvSpPr>
          <p:nvPr>
            <p:ph type="title"/>
          </p:nvPr>
        </p:nvSpPr>
        <p:spPr>
          <a:xfrm>
            <a:off x="629265" y="442453"/>
            <a:ext cx="10185598" cy="711498"/>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lstStyle/>
          <a:p>
            <a:r>
              <a:rPr lang="pl-PL" dirty="0">
                <a:solidFill>
                  <a:schemeClr val="bg1"/>
                </a:solidFill>
                <a:latin typeface="Lato" panose="020F0502020204030203" pitchFamily="34" charset="0"/>
                <a:ea typeface="Lato" panose="020F0502020204030203" pitchFamily="34" charset="0"/>
                <a:cs typeface="Lato" panose="020F0502020204030203" pitchFamily="34" charset="0"/>
              </a:rPr>
              <a:t>Kluczowe zasady realizacji wsparcia (Dz.12.1)</a:t>
            </a:r>
          </a:p>
        </p:txBody>
      </p:sp>
      <p:sp>
        <p:nvSpPr>
          <p:cNvPr id="4" name="Symbol zastępczy numeru slajdu 3">
            <a:extLst>
              <a:ext uri="{FF2B5EF4-FFF2-40B4-BE49-F238E27FC236}">
                <a16:creationId xmlns:a16="http://schemas.microsoft.com/office/drawing/2014/main" id="{3867C5EC-871D-2A89-DDD5-65507329C8A5}"/>
              </a:ext>
            </a:extLst>
          </p:cNvPr>
          <p:cNvSpPr>
            <a:spLocks noGrp="1"/>
          </p:cNvSpPr>
          <p:nvPr>
            <p:ph type="sldNum" sz="quarter" idx="10"/>
          </p:nvPr>
        </p:nvSpPr>
        <p:spPr/>
        <p:txBody>
          <a:bodyPr/>
          <a:lstStyle/>
          <a:p>
            <a:fld id="{EB4015AA-59F6-416B-87A6-8E3D940284E2}" type="slidenum">
              <a:rPr lang="pl-PL" smtClean="0"/>
              <a:pPr/>
              <a:t>11</a:t>
            </a:fld>
            <a:endParaRPr lang="pl-PL" dirty="0"/>
          </a:p>
        </p:txBody>
      </p:sp>
      <p:sp>
        <p:nvSpPr>
          <p:cNvPr id="6" name="pole tekstowe 5">
            <a:extLst>
              <a:ext uri="{FF2B5EF4-FFF2-40B4-BE49-F238E27FC236}">
                <a16:creationId xmlns:a16="http://schemas.microsoft.com/office/drawing/2014/main" id="{56E5C7DD-A34C-17CC-5D91-1295E75D28DC}"/>
              </a:ext>
            </a:extLst>
          </p:cNvPr>
          <p:cNvSpPr txBox="1"/>
          <p:nvPr/>
        </p:nvSpPr>
        <p:spPr>
          <a:xfrm>
            <a:off x="451664" y="1406013"/>
            <a:ext cx="11160234" cy="4808689"/>
          </a:xfrm>
          <a:prstGeom prst="rect">
            <a:avLst/>
          </a:prstGeom>
          <a:noFill/>
        </p:spPr>
        <p:txBody>
          <a:bodyPr wrap="square">
            <a:spAutoFit/>
          </a:bodyPr>
          <a:lstStyle/>
          <a:p>
            <a:pPr>
              <a:lnSpc>
                <a:spcPct val="114000"/>
              </a:lnSpc>
            </a:pPr>
            <a:r>
              <a:rPr lang="pl-PL" dirty="0"/>
              <a:t>1. Priorytetowo traktowane będą działania z zakresu zielono-niebieskiej infrastruktury.</a:t>
            </a:r>
            <a:br>
              <a:rPr lang="pl-PL" dirty="0"/>
            </a:br>
            <a:r>
              <a:rPr lang="pl-PL" dirty="0"/>
              <a:t>2. Podejmowane działania w pierwszej kolejności powinny mieć charakter ekosystemowy, tj. wykorzystujący naturalne mechanizmy ekosystemowe i uwzględniający wzajemnie powiązane procesy naturalne i zachowanie środowiska naturalnego w możliwie stabilnym stanie.</a:t>
            </a:r>
            <a:br>
              <a:rPr lang="pl-PL" dirty="0"/>
            </a:br>
            <a:r>
              <a:rPr lang="pl-PL" dirty="0"/>
              <a:t>3. W przypadku miast posiadających MPA, realizowane działania powinny być zgodne z tymi planami.</a:t>
            </a:r>
            <a:br>
              <a:rPr lang="pl-PL" dirty="0"/>
            </a:br>
            <a:r>
              <a:rPr lang="pl-PL" dirty="0"/>
              <a:t>4. Nie będą wspierane projekty dotyczące wód opadowych, w których głównym założeniem jest ich odprowadzenie do kanalizacji ściekowej. Działania tego typu muszą uwzględniać spójność miejskich ekosystemów umożliwiających m.in.  regulowanie lokalnego klimatu i obiegu wody, stwarzać siedliska życia i migracji gatunków fauny i flory (ciągłość funkcji ekologicznych) oraz możliwość rekreacji.</a:t>
            </a:r>
            <a:br>
              <a:rPr lang="pl-PL" dirty="0"/>
            </a:br>
            <a:r>
              <a:rPr lang="pl-PL" dirty="0"/>
              <a:t>5. Zgodnie z Dyrektywą 2000/60/WE wspierane będą inwestycje, które nie mogą powodować nieosiągnięcia dobrego stanu lub potencjału jednolitych części wód, nie mogą też pogarszać stanu lub potencjału jednolitych części wód. Inwestycje nie mogą mieć również znaczącego wpływu na cele ochrony obszarów objętych siecią Natura 2000, chyba że zachodzą przesłanki do odstępstw przewidzianych w dyrektywie siedliskowej.</a:t>
            </a:r>
            <a:br>
              <a:rPr lang="pl-PL" dirty="0"/>
            </a:br>
            <a:r>
              <a:rPr lang="pl-PL" dirty="0"/>
              <a:t>6. Projekty, które powodują zastosowanie art. 4 ust. 7 Ramowej Dyrektywy Wodnej nie będą wspierane.</a:t>
            </a:r>
            <a:br>
              <a:rPr lang="pl-PL" dirty="0"/>
            </a:br>
            <a:r>
              <a:rPr lang="pl-PL" dirty="0"/>
              <a:t>7. Realizacja projektów powinna być zgodna z horyzontalną zasadą DNSH ("nie czyń poważnych szkód").</a:t>
            </a:r>
            <a:endParaRPr lang="pl-PL"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228211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B0F9D-EC2D-0267-1761-1708E3327A75}"/>
            </a:ext>
          </a:extLst>
        </p:cNvPr>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D2F598CA-A694-636D-86BB-391877FB3BF5}"/>
              </a:ext>
            </a:extLst>
          </p:cNvPr>
          <p:cNvSpPr>
            <a:spLocks noGrp="1"/>
          </p:cNvSpPr>
          <p:nvPr>
            <p:ph type="sldNum" sz="quarter" idx="10"/>
          </p:nvPr>
        </p:nvSpPr>
        <p:spPr/>
        <p:txBody>
          <a:bodyPr/>
          <a:lstStyle/>
          <a:p>
            <a:fld id="{EB4015AA-59F6-416B-87A6-8E3D940284E2}" type="slidenum">
              <a:rPr lang="pl-PL" smtClean="0"/>
              <a:pPr/>
              <a:t>12</a:t>
            </a:fld>
            <a:endParaRPr lang="pl-PL" dirty="0"/>
          </a:p>
        </p:txBody>
      </p:sp>
      <p:sp>
        <p:nvSpPr>
          <p:cNvPr id="12" name="Google Shape;141;p16">
            <a:extLst>
              <a:ext uri="{FF2B5EF4-FFF2-40B4-BE49-F238E27FC236}">
                <a16:creationId xmlns:a16="http://schemas.microsoft.com/office/drawing/2014/main" id="{3845173D-0D47-827D-6423-1DC314453BD3}"/>
              </a:ext>
            </a:extLst>
          </p:cNvPr>
          <p:cNvSpPr txBox="1">
            <a:spLocks noGrp="1"/>
          </p:cNvSpPr>
          <p:nvPr>
            <p:ph type="title" idx="4294967295"/>
          </p:nvPr>
        </p:nvSpPr>
        <p:spPr>
          <a:xfrm>
            <a:off x="697471" y="550660"/>
            <a:ext cx="10323870" cy="4431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lvl="0" defTabSz="914400">
              <a:lnSpc>
                <a:spcPct val="120000"/>
              </a:lnSpc>
              <a:spcBef>
                <a:spcPts val="0"/>
              </a:spcBef>
              <a:defRPr/>
            </a:pPr>
            <a:r>
              <a:rPr lang="pl-PL" sz="2400" dirty="0">
                <a:solidFill>
                  <a:srgbClr val="0C356A"/>
                </a:solidFill>
                <a:latin typeface="Lato" panose="020F0502020204030203" pitchFamily="34" charset="0"/>
                <a:ea typeface="Lato" panose="020F0502020204030203" pitchFamily="34" charset="0"/>
                <a:cs typeface="Lato" panose="020F0502020204030203" pitchFamily="34" charset="0"/>
                <a:sym typeface="Urbanist"/>
              </a:rPr>
              <a:t>Gospodarka ściekowa: Inwestycje w nowoczesne oczyszczalnie komunalne.</a:t>
            </a:r>
            <a:endParaRPr kumimoji="0" lang="pl-PL" sz="2400" b="1" i="0" u="none" strike="noStrike" kern="1200" cap="none" spc="0" normalizeH="0" baseline="0" noProof="0" dirty="0">
              <a:ln>
                <a:noFill/>
              </a:ln>
              <a:solidFill>
                <a:srgbClr val="0C356A"/>
              </a:solidFill>
              <a:effectLst/>
              <a:uLnTx/>
              <a:uFillTx/>
              <a:latin typeface="Lato" panose="020F0502020204030203" pitchFamily="34" charset="0"/>
              <a:ea typeface="Lato" panose="020F0502020204030203" pitchFamily="34" charset="0"/>
              <a:cs typeface="Lato" panose="020F0502020204030203" pitchFamily="34" charset="0"/>
              <a:sym typeface="Urbanist"/>
            </a:endParaRPr>
          </a:p>
        </p:txBody>
      </p:sp>
      <p:sp>
        <p:nvSpPr>
          <p:cNvPr id="15" name="pole tekstowe 14">
            <a:extLst>
              <a:ext uri="{FF2B5EF4-FFF2-40B4-BE49-F238E27FC236}">
                <a16:creationId xmlns:a16="http://schemas.microsoft.com/office/drawing/2014/main" id="{3E07D932-9260-7F7C-5045-661B52EC025B}"/>
              </a:ext>
            </a:extLst>
          </p:cNvPr>
          <p:cNvSpPr txBox="1"/>
          <p:nvPr/>
        </p:nvSpPr>
        <p:spPr>
          <a:xfrm>
            <a:off x="628645" y="1130961"/>
            <a:ext cx="10323870" cy="631583"/>
          </a:xfrm>
          <a:prstGeom prst="rect">
            <a:avLst/>
          </a:prstGeom>
          <a:noFill/>
        </p:spPr>
        <p:txBody>
          <a:bodyPr wrap="square">
            <a:spAutoFit/>
          </a:bodyPr>
          <a:lstStyle/>
          <a:p>
            <a:pPr>
              <a:lnSpc>
                <a:spcPct val="115000"/>
              </a:lnSpc>
              <a:spcBef>
                <a:spcPts val="600"/>
              </a:spcBef>
              <a:spcAft>
                <a:spcPts val="300"/>
              </a:spcAft>
              <a:buNone/>
            </a:pPr>
            <a:r>
              <a:rPr lang="pl-PL" sz="1600" dirty="0">
                <a:effectLst/>
                <a:latin typeface="Lato" panose="020F0502020204030203" pitchFamily="34" charset="0"/>
                <a:ea typeface="Lato" panose="020F0502020204030203" pitchFamily="34" charset="0"/>
                <a:cs typeface="Lato" panose="020F0502020204030203" pitchFamily="34" charset="0"/>
              </a:rPr>
              <a:t>Działanie FEKP.12.02 WSPARCIE INFRASTRUKTURY KANALIZACYJNEJ ORAZ OCZYSZCZANIA ŚCIEKÓW KOMUNALNYCH W RAMACH ODPORNOŚCI WODNEJ</a:t>
            </a:r>
            <a:endParaRPr lang="pl-PL" sz="1400" dirty="0">
              <a:effectLst/>
              <a:latin typeface="Lato" panose="020F0502020204030203" pitchFamily="34" charset="0"/>
              <a:ea typeface="Lato" panose="020F0502020204030203" pitchFamily="34" charset="0"/>
              <a:cs typeface="Lato" panose="020F0502020204030203" pitchFamily="34" charset="0"/>
            </a:endParaRPr>
          </a:p>
        </p:txBody>
      </p:sp>
      <p:sp>
        <p:nvSpPr>
          <p:cNvPr id="3" name="Tytuł 1">
            <a:extLst>
              <a:ext uri="{FF2B5EF4-FFF2-40B4-BE49-F238E27FC236}">
                <a16:creationId xmlns:a16="http://schemas.microsoft.com/office/drawing/2014/main" id="{E5BE2FE1-E230-5EC1-8529-1B0A728DCFF2}"/>
              </a:ext>
            </a:extLst>
          </p:cNvPr>
          <p:cNvSpPr>
            <a:spLocks noGrp="1"/>
          </p:cNvSpPr>
          <p:nvPr>
            <p:ph type="title"/>
          </p:nvPr>
        </p:nvSpPr>
        <p:spPr>
          <a:xfrm>
            <a:off x="7452230" y="1686055"/>
            <a:ext cx="3569111" cy="1014167"/>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normAutofit/>
          </a:bodyPr>
          <a:lstStyle/>
          <a:p>
            <a:pPr algn="ctr"/>
            <a:r>
              <a:rPr lang="pl-PL" dirty="0">
                <a:solidFill>
                  <a:schemeClr val="bg1"/>
                </a:solidFill>
                <a:latin typeface="Lato" panose="020F0502020204030203" pitchFamily="34" charset="0"/>
                <a:ea typeface="Lato" panose="020F0502020204030203" pitchFamily="34" charset="0"/>
                <a:cs typeface="Lato" panose="020F0502020204030203" pitchFamily="34" charset="0"/>
              </a:rPr>
              <a:t>20,7 mln EUR </a:t>
            </a:r>
            <a:br>
              <a:rPr lang="pl-PL" dirty="0">
                <a:solidFill>
                  <a:schemeClr val="bg1"/>
                </a:solidFill>
                <a:latin typeface="Lato" panose="020F0502020204030203" pitchFamily="34" charset="0"/>
                <a:ea typeface="Lato" panose="020F0502020204030203" pitchFamily="34" charset="0"/>
                <a:cs typeface="Lato" panose="020F0502020204030203" pitchFamily="34" charset="0"/>
              </a:rPr>
            </a:br>
            <a:r>
              <a:rPr lang="pl-PL" sz="1800"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rPr>
              <a:t>19,7 mln EUR (UE)</a:t>
            </a:r>
            <a:endParaRPr lang="pl-PL"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4" name="pole tekstowe 13">
            <a:extLst>
              <a:ext uri="{FF2B5EF4-FFF2-40B4-BE49-F238E27FC236}">
                <a16:creationId xmlns:a16="http://schemas.microsoft.com/office/drawing/2014/main" id="{CAD2C26F-54E3-F533-F980-ECB2B9B12F13}"/>
              </a:ext>
            </a:extLst>
          </p:cNvPr>
          <p:cNvSpPr txBox="1"/>
          <p:nvPr/>
        </p:nvSpPr>
        <p:spPr>
          <a:xfrm>
            <a:off x="830516" y="2193138"/>
            <a:ext cx="10530968" cy="3696525"/>
          </a:xfrm>
          <a:prstGeom prst="rect">
            <a:avLst/>
          </a:prstGeom>
          <a:noFill/>
        </p:spPr>
        <p:txBody>
          <a:bodyPr wrap="square">
            <a:spAutoFit/>
          </a:bodyPr>
          <a:lstStyle/>
          <a:p>
            <a:pPr>
              <a:lnSpc>
                <a:spcPct val="150000"/>
              </a:lnSpc>
            </a:pPr>
            <a:r>
              <a:rPr lang="pl-PL" sz="1600" b="1" dirty="0">
                <a:latin typeface="Lato" panose="020F0502020204030203" pitchFamily="34" charset="0"/>
                <a:ea typeface="Lato" panose="020F0502020204030203" pitchFamily="34" charset="0"/>
                <a:cs typeface="Lato" panose="020F0502020204030203" pitchFamily="34" charset="0"/>
              </a:rPr>
              <a:t>Typy projektów:</a:t>
            </a:r>
          </a:p>
          <a:p>
            <a:pPr>
              <a:lnSpc>
                <a:spcPct val="150000"/>
              </a:lnSpc>
            </a:pPr>
            <a:endParaRPr lang="pl-PL" sz="1600" dirty="0">
              <a:latin typeface="Lato" panose="020F0502020204030203" pitchFamily="34" charset="0"/>
              <a:ea typeface="Lato" panose="020F0502020204030203" pitchFamily="34" charset="0"/>
              <a:cs typeface="Lato" panose="020F0502020204030203" pitchFamily="34" charset="0"/>
            </a:endParaRPr>
          </a:p>
          <a:p>
            <a:pPr>
              <a:lnSpc>
                <a:spcPct val="150000"/>
              </a:lnSpc>
            </a:pPr>
            <a:r>
              <a:rPr lang="pl-PL" dirty="0"/>
              <a:t>1.	Kompleksowe projekty z zakresu gospodarki wodno-ściekowej (oczyszczalnie i sieci).</a:t>
            </a:r>
            <a:br>
              <a:rPr lang="pl-PL" dirty="0"/>
            </a:br>
            <a:r>
              <a:rPr lang="pl-PL" dirty="0"/>
              <a:t>2.	Instalacje odwadniania i kompostowania osadów ściekowych w oczyszczalniach ścieków.</a:t>
            </a:r>
            <a:br>
              <a:rPr lang="pl-PL" dirty="0"/>
            </a:br>
            <a:r>
              <a:rPr lang="pl-PL" dirty="0"/>
              <a:t>3.	Rozbudowa  systemów wodociągowych (m.in. nowe sieci wodociągowe, nowe stacje uzdatniania wody i ujęcia) jedynie jako element projektów dotyczących gospodarki ściekowej. </a:t>
            </a:r>
            <a:br>
              <a:rPr lang="pl-PL" dirty="0"/>
            </a:br>
            <a:r>
              <a:rPr lang="pl-PL" dirty="0"/>
              <a:t>4.	Działania związane z dodatkowym zabezpieczeniem infrastruktury odprowadzania i oczyszczania ścieków (np. monitorowanie, systemy wczesnego wykrywania, ochrona fizyczna obiektów, </a:t>
            </a:r>
            <a:r>
              <a:rPr lang="pl-PL" dirty="0" err="1"/>
              <a:t>cyberbezpieczeństwo</a:t>
            </a:r>
            <a:r>
              <a:rPr lang="pl-PL" dirty="0"/>
              <a:t>).</a:t>
            </a:r>
            <a:endParaRPr lang="pl-PL" sz="1600" dirty="0"/>
          </a:p>
        </p:txBody>
      </p:sp>
    </p:spTree>
    <p:extLst>
      <p:ext uri="{BB962C8B-B14F-4D97-AF65-F5344CB8AC3E}">
        <p14:creationId xmlns:p14="http://schemas.microsoft.com/office/powerpoint/2010/main" val="1733371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4BEDE-949A-843C-B9D0-AEB6E5AC9A6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0C5C2CD-05F5-4300-28A4-3258E491FC97}"/>
              </a:ext>
            </a:extLst>
          </p:cNvPr>
          <p:cNvSpPr>
            <a:spLocks noGrp="1"/>
          </p:cNvSpPr>
          <p:nvPr>
            <p:ph type="title"/>
          </p:nvPr>
        </p:nvSpPr>
        <p:spPr>
          <a:xfrm>
            <a:off x="629265" y="442453"/>
            <a:ext cx="10185598" cy="711498"/>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lstStyle/>
          <a:p>
            <a:r>
              <a:rPr lang="pl-PL" dirty="0">
                <a:solidFill>
                  <a:schemeClr val="bg1"/>
                </a:solidFill>
                <a:latin typeface="Lato" panose="020F0502020204030203" pitchFamily="34" charset="0"/>
                <a:ea typeface="Lato" panose="020F0502020204030203" pitchFamily="34" charset="0"/>
                <a:cs typeface="Lato" panose="020F0502020204030203" pitchFamily="34" charset="0"/>
              </a:rPr>
              <a:t>Kluczowe zasady realizacji wsparcia (Dz.12.2) - 1</a:t>
            </a:r>
          </a:p>
        </p:txBody>
      </p:sp>
      <p:sp>
        <p:nvSpPr>
          <p:cNvPr id="4" name="Symbol zastępczy numeru slajdu 3">
            <a:extLst>
              <a:ext uri="{FF2B5EF4-FFF2-40B4-BE49-F238E27FC236}">
                <a16:creationId xmlns:a16="http://schemas.microsoft.com/office/drawing/2014/main" id="{BFA4CEBB-B1C8-8401-192E-BDC48FB639A3}"/>
              </a:ext>
            </a:extLst>
          </p:cNvPr>
          <p:cNvSpPr>
            <a:spLocks noGrp="1"/>
          </p:cNvSpPr>
          <p:nvPr>
            <p:ph type="sldNum" sz="quarter" idx="10"/>
          </p:nvPr>
        </p:nvSpPr>
        <p:spPr/>
        <p:txBody>
          <a:bodyPr/>
          <a:lstStyle/>
          <a:p>
            <a:fld id="{EB4015AA-59F6-416B-87A6-8E3D940284E2}" type="slidenum">
              <a:rPr lang="pl-PL" smtClean="0"/>
              <a:pPr/>
              <a:t>13</a:t>
            </a:fld>
            <a:endParaRPr lang="pl-PL" dirty="0"/>
          </a:p>
        </p:txBody>
      </p:sp>
      <p:sp>
        <p:nvSpPr>
          <p:cNvPr id="6" name="pole tekstowe 5">
            <a:extLst>
              <a:ext uri="{FF2B5EF4-FFF2-40B4-BE49-F238E27FC236}">
                <a16:creationId xmlns:a16="http://schemas.microsoft.com/office/drawing/2014/main" id="{3152C4CC-1CFC-112C-A1BF-C2D322EC6787}"/>
              </a:ext>
            </a:extLst>
          </p:cNvPr>
          <p:cNvSpPr txBox="1"/>
          <p:nvPr/>
        </p:nvSpPr>
        <p:spPr>
          <a:xfrm>
            <a:off x="535859" y="1635731"/>
            <a:ext cx="10653251" cy="4094134"/>
          </a:xfrm>
          <a:prstGeom prst="rect">
            <a:avLst/>
          </a:prstGeom>
          <a:noFill/>
        </p:spPr>
        <p:txBody>
          <a:bodyPr wrap="square">
            <a:spAutoFit/>
          </a:bodyPr>
          <a:lstStyle/>
          <a:p>
            <a:pPr marL="342900" indent="-342900">
              <a:lnSpc>
                <a:spcPct val="150000"/>
              </a:lnSpc>
              <a:spcBef>
                <a:spcPts val="1200"/>
              </a:spcBef>
              <a:spcAft>
                <a:spcPts val="1200"/>
              </a:spcAft>
              <a:buAutoNum type="arabicPeriod"/>
            </a:pPr>
            <a:r>
              <a:rPr lang="pl-PL" dirty="0"/>
              <a:t>Priorytetowe będzie wsparcie aglomeracji ujętych w KPOŚK wymagających dostosowania do wymogów dyrektywy ściekowej, z tego:</a:t>
            </a:r>
            <a:br>
              <a:rPr lang="pl-PL" dirty="0"/>
            </a:br>
            <a:r>
              <a:rPr lang="pl-PL" dirty="0"/>
              <a:t>- w pierwszej kolejności I priorytet – aglomeracje od co najmniej 10 tys. RLM do poniżej 15 tys. RLM ;</a:t>
            </a:r>
            <a:br>
              <a:rPr lang="pl-PL" dirty="0"/>
            </a:br>
            <a:r>
              <a:rPr lang="pl-PL" dirty="0"/>
              <a:t>- następnie II priorytet – aglomeracje od co najmniej 2 tys. RLM do poniżej 10 tys. RLM.</a:t>
            </a:r>
            <a:br>
              <a:rPr lang="pl-PL" dirty="0"/>
            </a:br>
            <a:r>
              <a:rPr lang="pl-PL" dirty="0"/>
              <a:t>W dalszej kolejności (np. w przypadku niewykorzystania środków przeznaczonych na realizację I </a:t>
            </a:r>
            <a:r>
              <a:rPr lang="pl-PL" dirty="0" err="1"/>
              <a:t>i</a:t>
            </a:r>
            <a:r>
              <a:rPr lang="pl-PL" dirty="0"/>
              <a:t> II priorytetu) możliwa będzie realizacja projektów w aglomeracjach spełniających wymogi dyrektywy ściekowej niezależnie od wielkości oraz poza aglomeracjami.</a:t>
            </a:r>
          </a:p>
          <a:p>
            <a:pPr marL="342900" indent="-342900">
              <a:lnSpc>
                <a:spcPct val="150000"/>
              </a:lnSpc>
              <a:spcBef>
                <a:spcPts val="1200"/>
              </a:spcBef>
              <a:spcAft>
                <a:spcPts val="1200"/>
              </a:spcAft>
              <a:buAutoNum type="arabicPeriod"/>
            </a:pPr>
            <a:r>
              <a:rPr lang="pl-PL" dirty="0"/>
              <a:t>Limit 25 % wydatków kwalifikowalnych na projekty dotyczące zaopatrzenia w wodę w ramach kompleksowych projektów wodno-kanalizacyjnych.</a:t>
            </a:r>
            <a:endParaRPr lang="pl-PL"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27860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24A96-20EC-CE05-150C-5C87A45517E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BC6E850-8C3E-8F30-1B92-A5331105A772}"/>
              </a:ext>
            </a:extLst>
          </p:cNvPr>
          <p:cNvSpPr>
            <a:spLocks noGrp="1"/>
          </p:cNvSpPr>
          <p:nvPr>
            <p:ph type="title"/>
          </p:nvPr>
        </p:nvSpPr>
        <p:spPr>
          <a:xfrm>
            <a:off x="629265" y="442453"/>
            <a:ext cx="10185598" cy="711498"/>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lstStyle/>
          <a:p>
            <a:r>
              <a:rPr lang="pl-PL" dirty="0">
                <a:solidFill>
                  <a:schemeClr val="bg1"/>
                </a:solidFill>
                <a:latin typeface="Lato" panose="020F0502020204030203" pitchFamily="34" charset="0"/>
                <a:ea typeface="Lato" panose="020F0502020204030203" pitchFamily="34" charset="0"/>
                <a:cs typeface="Lato" panose="020F0502020204030203" pitchFamily="34" charset="0"/>
              </a:rPr>
              <a:t>Kluczowe zasady realizacji wsparcia (Dz.12.2) - 2</a:t>
            </a:r>
          </a:p>
        </p:txBody>
      </p:sp>
      <p:sp>
        <p:nvSpPr>
          <p:cNvPr id="4" name="Symbol zastępczy numeru slajdu 3">
            <a:extLst>
              <a:ext uri="{FF2B5EF4-FFF2-40B4-BE49-F238E27FC236}">
                <a16:creationId xmlns:a16="http://schemas.microsoft.com/office/drawing/2014/main" id="{0B2C9C46-1C47-C022-8974-6CA8A0957032}"/>
              </a:ext>
            </a:extLst>
          </p:cNvPr>
          <p:cNvSpPr>
            <a:spLocks noGrp="1"/>
          </p:cNvSpPr>
          <p:nvPr>
            <p:ph type="sldNum" sz="quarter" idx="10"/>
          </p:nvPr>
        </p:nvSpPr>
        <p:spPr/>
        <p:txBody>
          <a:bodyPr/>
          <a:lstStyle/>
          <a:p>
            <a:fld id="{EB4015AA-59F6-416B-87A6-8E3D940284E2}" type="slidenum">
              <a:rPr lang="pl-PL" smtClean="0"/>
              <a:pPr/>
              <a:t>14</a:t>
            </a:fld>
            <a:endParaRPr lang="pl-PL" dirty="0"/>
          </a:p>
        </p:txBody>
      </p:sp>
      <p:sp>
        <p:nvSpPr>
          <p:cNvPr id="6" name="pole tekstowe 5">
            <a:extLst>
              <a:ext uri="{FF2B5EF4-FFF2-40B4-BE49-F238E27FC236}">
                <a16:creationId xmlns:a16="http://schemas.microsoft.com/office/drawing/2014/main" id="{940470F2-5A2A-667C-845F-C9F7BD56310B}"/>
              </a:ext>
            </a:extLst>
          </p:cNvPr>
          <p:cNvSpPr txBox="1"/>
          <p:nvPr/>
        </p:nvSpPr>
        <p:spPr>
          <a:xfrm>
            <a:off x="486696" y="1478414"/>
            <a:ext cx="10702413" cy="4355744"/>
          </a:xfrm>
          <a:prstGeom prst="rect">
            <a:avLst/>
          </a:prstGeom>
          <a:noFill/>
        </p:spPr>
        <p:txBody>
          <a:bodyPr wrap="square">
            <a:spAutoFit/>
          </a:bodyPr>
          <a:lstStyle/>
          <a:p>
            <a:pPr>
              <a:lnSpc>
                <a:spcPct val="150000"/>
              </a:lnSpc>
              <a:spcBef>
                <a:spcPts val="600"/>
              </a:spcBef>
              <a:spcAft>
                <a:spcPts val="600"/>
              </a:spcAft>
            </a:pPr>
            <a:r>
              <a:rPr lang="pl-PL" dirty="0"/>
              <a:t>3. Wsparcie inwestycji związanych z osadami ściekowymi jest dopuszczone w ograniczonym zakresie, w przypadku, gdy inwestycja w gospodarkę osadami dotyczy ciągu technologicznego oczyszczalni (np. etap przygotowania osadów do ostatecznego zagospodarowania), może ona być elementem projektu ujętego w ramach kompleksowych inwestycji </a:t>
            </a:r>
            <a:r>
              <a:rPr lang="pl-PL" dirty="0" err="1"/>
              <a:t>wod-kan</a:t>
            </a:r>
            <a:r>
              <a:rPr lang="pl-PL" dirty="0"/>
              <a:t> i nie powinna stanowić większości kosztów projektu.</a:t>
            </a:r>
          </a:p>
          <a:p>
            <a:pPr>
              <a:lnSpc>
                <a:spcPct val="150000"/>
              </a:lnSpc>
              <a:spcBef>
                <a:spcPts val="600"/>
              </a:spcBef>
              <a:spcAft>
                <a:spcPts val="600"/>
              </a:spcAft>
            </a:pPr>
            <a:br>
              <a:rPr lang="pl-PL" dirty="0"/>
            </a:br>
            <a:r>
              <a:rPr lang="pl-PL" dirty="0"/>
              <a:t>4. Kryteria wspierające zgodność projektów z zasadą DNSH:</a:t>
            </a:r>
            <a:br>
              <a:rPr lang="pl-PL" dirty="0"/>
            </a:br>
            <a:r>
              <a:rPr lang="pl-PL" dirty="0"/>
              <a:t>a) uwzględnienie w ramach projektu instalacji do odzysku biogazu (w przypadku projektów dotyczących zagospodarowania osadów ściekowych;</a:t>
            </a:r>
            <a:br>
              <a:rPr lang="pl-PL" dirty="0"/>
            </a:br>
            <a:r>
              <a:rPr lang="pl-PL" dirty="0"/>
              <a:t>b) zapewnienie efektywności uzdatniania wody poprzez zastosowanie technologii mającej na celu minimalizację popłuczyn do poziomu nieprzekraczającego 5% wydajności stacji.</a:t>
            </a:r>
            <a:endParaRPr lang="pl-PL"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94918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7FBA2-4871-A12C-1960-398FB2D726E6}"/>
            </a:ext>
          </a:extLst>
        </p:cNvPr>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FC7050E3-F791-65F8-1C60-29CF0063A157}"/>
              </a:ext>
            </a:extLst>
          </p:cNvPr>
          <p:cNvSpPr>
            <a:spLocks noGrp="1"/>
          </p:cNvSpPr>
          <p:nvPr>
            <p:ph type="sldNum" sz="quarter" idx="10"/>
          </p:nvPr>
        </p:nvSpPr>
        <p:spPr/>
        <p:txBody>
          <a:bodyPr/>
          <a:lstStyle/>
          <a:p>
            <a:fld id="{EB4015AA-59F6-416B-87A6-8E3D940284E2}" type="slidenum">
              <a:rPr lang="pl-PL" smtClean="0"/>
              <a:pPr/>
              <a:t>15</a:t>
            </a:fld>
            <a:endParaRPr lang="pl-PL" dirty="0"/>
          </a:p>
        </p:txBody>
      </p:sp>
      <p:sp>
        <p:nvSpPr>
          <p:cNvPr id="12" name="Google Shape;141;p16">
            <a:extLst>
              <a:ext uri="{FF2B5EF4-FFF2-40B4-BE49-F238E27FC236}">
                <a16:creationId xmlns:a16="http://schemas.microsoft.com/office/drawing/2014/main" id="{66602BE3-D9F9-8248-8C7E-65EFA2CEE6C3}"/>
              </a:ext>
            </a:extLst>
          </p:cNvPr>
          <p:cNvSpPr txBox="1">
            <a:spLocks noGrp="1"/>
          </p:cNvSpPr>
          <p:nvPr>
            <p:ph type="title" idx="4294967295"/>
          </p:nvPr>
        </p:nvSpPr>
        <p:spPr>
          <a:xfrm>
            <a:off x="697471" y="550660"/>
            <a:ext cx="10323870" cy="4431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lvl="0" defTabSz="914400">
              <a:lnSpc>
                <a:spcPct val="120000"/>
              </a:lnSpc>
              <a:spcBef>
                <a:spcPts val="0"/>
              </a:spcBef>
              <a:defRPr/>
            </a:pPr>
            <a:r>
              <a:rPr lang="pl-PL" sz="2400" dirty="0">
                <a:solidFill>
                  <a:srgbClr val="0C356A"/>
                </a:solidFill>
                <a:latin typeface="Lato" panose="020F0502020204030203" pitchFamily="34" charset="0"/>
                <a:ea typeface="Lato" panose="020F0502020204030203" pitchFamily="34" charset="0"/>
                <a:cs typeface="Lato" panose="020F0502020204030203" pitchFamily="34" charset="0"/>
                <a:sym typeface="Urbanist"/>
              </a:rPr>
              <a:t>Sieci wodociągowe: Rozbudowa ujęć i stacji uzdatniania wody pitnej.</a:t>
            </a:r>
            <a:endParaRPr kumimoji="0" lang="pl-PL" sz="2400" b="1" i="0" u="none" strike="noStrike" kern="1200" cap="none" spc="0" normalizeH="0" baseline="0" noProof="0" dirty="0">
              <a:ln>
                <a:noFill/>
              </a:ln>
              <a:solidFill>
                <a:srgbClr val="0C356A"/>
              </a:solidFill>
              <a:effectLst/>
              <a:uLnTx/>
              <a:uFillTx/>
              <a:latin typeface="Lato" panose="020F0502020204030203" pitchFamily="34" charset="0"/>
              <a:ea typeface="Lato" panose="020F0502020204030203" pitchFamily="34" charset="0"/>
              <a:cs typeface="Lato" panose="020F0502020204030203" pitchFamily="34" charset="0"/>
              <a:sym typeface="Urbanist"/>
            </a:endParaRPr>
          </a:p>
        </p:txBody>
      </p:sp>
      <p:sp>
        <p:nvSpPr>
          <p:cNvPr id="15" name="pole tekstowe 14">
            <a:extLst>
              <a:ext uri="{FF2B5EF4-FFF2-40B4-BE49-F238E27FC236}">
                <a16:creationId xmlns:a16="http://schemas.microsoft.com/office/drawing/2014/main" id="{C21F7DEE-C784-1555-1157-655B9B216D33}"/>
              </a:ext>
            </a:extLst>
          </p:cNvPr>
          <p:cNvSpPr txBox="1"/>
          <p:nvPr/>
        </p:nvSpPr>
        <p:spPr>
          <a:xfrm>
            <a:off x="628645" y="1130961"/>
            <a:ext cx="10323870" cy="631583"/>
          </a:xfrm>
          <a:prstGeom prst="rect">
            <a:avLst/>
          </a:prstGeom>
          <a:noFill/>
        </p:spPr>
        <p:txBody>
          <a:bodyPr wrap="square">
            <a:spAutoFit/>
          </a:bodyPr>
          <a:lstStyle/>
          <a:p>
            <a:pPr>
              <a:lnSpc>
                <a:spcPct val="115000"/>
              </a:lnSpc>
              <a:spcBef>
                <a:spcPts val="600"/>
              </a:spcBef>
              <a:spcAft>
                <a:spcPts val="300"/>
              </a:spcAft>
              <a:buNone/>
            </a:pPr>
            <a:r>
              <a:rPr lang="pl-PL" sz="1600" dirty="0">
                <a:effectLst/>
                <a:latin typeface="Lato" panose="020F0502020204030203" pitchFamily="34" charset="0"/>
                <a:ea typeface="Lato" panose="020F0502020204030203" pitchFamily="34" charset="0"/>
                <a:cs typeface="Lato" panose="020F0502020204030203" pitchFamily="34" charset="0"/>
              </a:rPr>
              <a:t>Działanie FEKP.12.03 EFEKTYWNE GOSPODAROWANIE WODĄ DO SPOŻYCIA I POPRAWA JEJ JAKOŚCI W RAMACH ODPORNOŚCI WODNEJ</a:t>
            </a:r>
            <a:endParaRPr lang="pl-PL" sz="1400" dirty="0">
              <a:effectLst/>
              <a:latin typeface="Lato" panose="020F0502020204030203" pitchFamily="34" charset="0"/>
              <a:ea typeface="Lato" panose="020F0502020204030203" pitchFamily="34" charset="0"/>
              <a:cs typeface="Lato" panose="020F0502020204030203" pitchFamily="34" charset="0"/>
            </a:endParaRPr>
          </a:p>
        </p:txBody>
      </p:sp>
      <p:sp>
        <p:nvSpPr>
          <p:cNvPr id="3" name="Tytuł 1">
            <a:extLst>
              <a:ext uri="{FF2B5EF4-FFF2-40B4-BE49-F238E27FC236}">
                <a16:creationId xmlns:a16="http://schemas.microsoft.com/office/drawing/2014/main" id="{5058FA71-972C-2B61-5CAB-264CFA10C9AA}"/>
              </a:ext>
            </a:extLst>
          </p:cNvPr>
          <p:cNvSpPr>
            <a:spLocks noGrp="1"/>
          </p:cNvSpPr>
          <p:nvPr>
            <p:ph type="title"/>
          </p:nvPr>
        </p:nvSpPr>
        <p:spPr>
          <a:xfrm>
            <a:off x="7452230" y="1570243"/>
            <a:ext cx="3569111" cy="815196"/>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normAutofit/>
          </a:bodyPr>
          <a:lstStyle/>
          <a:p>
            <a:pPr algn="ctr"/>
            <a:r>
              <a:rPr lang="pl-PL" dirty="0">
                <a:solidFill>
                  <a:schemeClr val="bg1"/>
                </a:solidFill>
                <a:latin typeface="Lato" panose="020F0502020204030203" pitchFamily="34" charset="0"/>
                <a:ea typeface="Lato" panose="020F0502020204030203" pitchFamily="34" charset="0"/>
                <a:cs typeface="Lato" panose="020F0502020204030203" pitchFamily="34" charset="0"/>
              </a:rPr>
              <a:t>10,3 mln EUR </a:t>
            </a:r>
            <a:br>
              <a:rPr lang="pl-PL" dirty="0">
                <a:solidFill>
                  <a:schemeClr val="bg1"/>
                </a:solidFill>
                <a:latin typeface="Lato" panose="020F0502020204030203" pitchFamily="34" charset="0"/>
                <a:ea typeface="Lato" panose="020F0502020204030203" pitchFamily="34" charset="0"/>
                <a:cs typeface="Lato" panose="020F0502020204030203" pitchFamily="34" charset="0"/>
              </a:rPr>
            </a:br>
            <a:r>
              <a:rPr lang="pl-PL" sz="1800"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rPr>
              <a:t>9,8 mln EUR (UE)</a:t>
            </a:r>
            <a:endParaRPr lang="pl-PL"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4" name="pole tekstowe 13">
            <a:extLst>
              <a:ext uri="{FF2B5EF4-FFF2-40B4-BE49-F238E27FC236}">
                <a16:creationId xmlns:a16="http://schemas.microsoft.com/office/drawing/2014/main" id="{C13A8533-3C47-804A-E1D3-2A799C833ECD}"/>
              </a:ext>
            </a:extLst>
          </p:cNvPr>
          <p:cNvSpPr txBox="1"/>
          <p:nvPr/>
        </p:nvSpPr>
        <p:spPr>
          <a:xfrm>
            <a:off x="621735" y="1899647"/>
            <a:ext cx="10948529" cy="4738541"/>
          </a:xfrm>
          <a:prstGeom prst="rect">
            <a:avLst/>
          </a:prstGeom>
          <a:noFill/>
        </p:spPr>
        <p:txBody>
          <a:bodyPr wrap="square">
            <a:spAutoFit/>
          </a:bodyPr>
          <a:lstStyle/>
          <a:p>
            <a:pPr>
              <a:lnSpc>
                <a:spcPct val="114000"/>
              </a:lnSpc>
            </a:pPr>
            <a:r>
              <a:rPr lang="pl-PL" sz="1600" b="1" dirty="0">
                <a:latin typeface="Lato" panose="020F0502020204030203" pitchFamily="34" charset="0"/>
                <a:ea typeface="Lato" panose="020F0502020204030203" pitchFamily="34" charset="0"/>
                <a:cs typeface="Lato" panose="020F0502020204030203" pitchFamily="34" charset="0"/>
              </a:rPr>
              <a:t>Typy projektów:</a:t>
            </a:r>
          </a:p>
          <a:p>
            <a:pPr>
              <a:lnSpc>
                <a:spcPct val="114000"/>
              </a:lnSpc>
            </a:pPr>
            <a:endParaRPr lang="pl-PL" sz="1600" b="1" dirty="0">
              <a:latin typeface="Lato" panose="020F0502020204030203" pitchFamily="34" charset="0"/>
              <a:ea typeface="Lato" panose="020F0502020204030203" pitchFamily="34" charset="0"/>
              <a:cs typeface="Lato" panose="020F0502020204030203" pitchFamily="34" charset="0"/>
            </a:endParaRPr>
          </a:p>
          <a:p>
            <a:pPr>
              <a:lnSpc>
                <a:spcPct val="114000"/>
              </a:lnSpc>
            </a:pPr>
            <a:r>
              <a:rPr lang="pl-PL" dirty="0"/>
              <a:t>1.	Zapewnienie bezpieczeństwa dostarczania wody, w celu zagwarantowania odpowiedniej ilości i jakości wody do spożycia poprzez działania związane z dodatkowym zabezpieczeniem infrastruktury zaopatrzenia w wodę (np. monitorowanie, systemy wczesnego wykrywania, ochrona fizyczna obiektów, </a:t>
            </a:r>
            <a:r>
              <a:rPr lang="pl-PL" dirty="0" err="1"/>
              <a:t>cyberbezpieczeństwo</a:t>
            </a:r>
            <a:r>
              <a:rPr lang="pl-PL" dirty="0"/>
              <a:t>). </a:t>
            </a:r>
            <a:br>
              <a:rPr lang="pl-PL" dirty="0"/>
            </a:br>
            <a:r>
              <a:rPr lang="pl-PL" dirty="0"/>
              <a:t>2.	Infrastruktura i sprzęt służący do celów zaopatrzenia w wodę w sytuacjach kryzysowych.</a:t>
            </a:r>
            <a:br>
              <a:rPr lang="pl-PL" dirty="0"/>
            </a:br>
            <a:r>
              <a:rPr lang="pl-PL" dirty="0"/>
              <a:t>3.	Modernizacja/naprawa sieci wodociągowych.</a:t>
            </a:r>
            <a:br>
              <a:rPr lang="pl-PL" dirty="0"/>
            </a:br>
            <a:r>
              <a:rPr lang="pl-PL" dirty="0"/>
              <a:t>4.	Inteligentne systemy monitowania i zarządzania siecią wodociągową.</a:t>
            </a:r>
            <a:br>
              <a:rPr lang="pl-PL" dirty="0"/>
            </a:br>
            <a:r>
              <a:rPr lang="pl-PL" dirty="0"/>
              <a:t>5.	Modernizacja stacji uzdatniania wody. </a:t>
            </a:r>
            <a:br>
              <a:rPr lang="pl-PL" dirty="0"/>
            </a:br>
            <a:r>
              <a:rPr lang="pl-PL" dirty="0"/>
              <a:t>6.	Rozbudowa systemów wodociągowych (m.in. nowe sieci wodociągowe, nowe stacje uzdatniania wody i ujęcia) - wyłącznie, gdy zapewniona jest  gospodarka ściekowa zgodna z przepisami krajowymi i unijnymi na danym obszarze.</a:t>
            </a:r>
            <a:br>
              <a:rPr lang="pl-PL" dirty="0"/>
            </a:br>
            <a:r>
              <a:rPr lang="pl-PL" dirty="0"/>
              <a:t>7.	Działania informacyjno-edukacyjne w zakresie oszczędności wody pitnej przez mieszkańców i przedsiębiorstwa, itp. w celu ograniczenia strat wody oraz efektywnego wykorzystania istniejących zasobów wody pitnej stanowiące element ww. projektów infrastrukturalnych.</a:t>
            </a:r>
            <a:endParaRPr lang="pl-PL"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83137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9B8F0-B70D-10EF-2DBF-B0D4266ACC3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441B71F-D34B-150A-4ABC-8C6971A22B8C}"/>
              </a:ext>
            </a:extLst>
          </p:cNvPr>
          <p:cNvSpPr>
            <a:spLocks noGrp="1"/>
          </p:cNvSpPr>
          <p:nvPr>
            <p:ph type="title"/>
          </p:nvPr>
        </p:nvSpPr>
        <p:spPr>
          <a:xfrm>
            <a:off x="629265" y="442453"/>
            <a:ext cx="10185598" cy="711498"/>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lstStyle/>
          <a:p>
            <a:r>
              <a:rPr lang="pl-PL" dirty="0">
                <a:solidFill>
                  <a:schemeClr val="bg1"/>
                </a:solidFill>
                <a:latin typeface="Lato" panose="020F0502020204030203" pitchFamily="34" charset="0"/>
                <a:ea typeface="Lato" panose="020F0502020204030203" pitchFamily="34" charset="0"/>
                <a:cs typeface="Lato" panose="020F0502020204030203" pitchFamily="34" charset="0"/>
              </a:rPr>
              <a:t>Kluczowe zasady realizacji wsparcia (Dz.12.3)</a:t>
            </a:r>
          </a:p>
        </p:txBody>
      </p:sp>
      <p:sp>
        <p:nvSpPr>
          <p:cNvPr id="4" name="Symbol zastępczy numeru slajdu 3">
            <a:extLst>
              <a:ext uri="{FF2B5EF4-FFF2-40B4-BE49-F238E27FC236}">
                <a16:creationId xmlns:a16="http://schemas.microsoft.com/office/drawing/2014/main" id="{B84BF3BC-DCF4-B190-F3CE-3C22DC4A80EA}"/>
              </a:ext>
            </a:extLst>
          </p:cNvPr>
          <p:cNvSpPr>
            <a:spLocks noGrp="1"/>
          </p:cNvSpPr>
          <p:nvPr>
            <p:ph type="sldNum" sz="quarter" idx="10"/>
          </p:nvPr>
        </p:nvSpPr>
        <p:spPr/>
        <p:txBody>
          <a:bodyPr/>
          <a:lstStyle/>
          <a:p>
            <a:fld id="{EB4015AA-59F6-416B-87A6-8E3D940284E2}" type="slidenum">
              <a:rPr lang="pl-PL" smtClean="0"/>
              <a:pPr/>
              <a:t>16</a:t>
            </a:fld>
            <a:endParaRPr lang="pl-PL" dirty="0"/>
          </a:p>
        </p:txBody>
      </p:sp>
      <p:sp>
        <p:nvSpPr>
          <p:cNvPr id="6" name="pole tekstowe 5">
            <a:extLst>
              <a:ext uri="{FF2B5EF4-FFF2-40B4-BE49-F238E27FC236}">
                <a16:creationId xmlns:a16="http://schemas.microsoft.com/office/drawing/2014/main" id="{B9B58365-289D-0D39-E3FF-E79ECFA36240}"/>
              </a:ext>
            </a:extLst>
          </p:cNvPr>
          <p:cNvSpPr txBox="1"/>
          <p:nvPr/>
        </p:nvSpPr>
        <p:spPr>
          <a:xfrm>
            <a:off x="545692" y="1881538"/>
            <a:ext cx="10397612" cy="3370859"/>
          </a:xfrm>
          <a:prstGeom prst="rect">
            <a:avLst/>
          </a:prstGeom>
          <a:noFill/>
        </p:spPr>
        <p:txBody>
          <a:bodyPr wrap="square">
            <a:spAutoFit/>
          </a:bodyPr>
          <a:lstStyle/>
          <a:p>
            <a:pPr>
              <a:lnSpc>
                <a:spcPct val="150000"/>
              </a:lnSpc>
            </a:pPr>
            <a:r>
              <a:rPr lang="pl-PL" dirty="0"/>
              <a:t>1. Limit 25 % wydatków kwalifikowalnych na budowę nowej infrastruktury wodnej (6. typ projektu) w ramach alokacji przeznaczonej na realizację działania.</a:t>
            </a:r>
            <a:br>
              <a:rPr lang="pl-PL" dirty="0"/>
            </a:br>
            <a:r>
              <a:rPr lang="pl-PL" dirty="0"/>
              <a:t>2. Kryteria wspierające zgodność projektów z zasadą DNSH:</a:t>
            </a:r>
            <a:br>
              <a:rPr lang="pl-PL" dirty="0"/>
            </a:br>
            <a:r>
              <a:rPr lang="pl-PL" dirty="0"/>
              <a:t>a) zapewnienie efektywności uzdatniania wody poprzez zastosowanie technologii mającej na celu minimalizację popłuczyn do poziomu nieprzekraczającego 5% wydajności stacji.</a:t>
            </a:r>
            <a:br>
              <a:rPr lang="pl-PL" dirty="0"/>
            </a:br>
            <a:r>
              <a:rPr lang="pl-PL" dirty="0"/>
              <a:t>3. Preferowane rozwiązania wspierające zgodność z zasadą DNSH:</a:t>
            </a:r>
            <a:br>
              <a:rPr lang="pl-PL" dirty="0"/>
            </a:br>
            <a:r>
              <a:rPr lang="pl-PL" dirty="0"/>
              <a:t>a)	dążenie do ograniczenia zużycia energii w procesach technologicznych;</a:t>
            </a:r>
            <a:br>
              <a:rPr lang="pl-PL" dirty="0"/>
            </a:br>
            <a:r>
              <a:rPr lang="pl-PL" dirty="0"/>
              <a:t>b)	stosowanie OZE w ramach realizowanych projektów.</a:t>
            </a:r>
            <a:endParaRPr lang="pl-PL"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46698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33A89-7451-ED04-7A3C-3443F0D6425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185CFBE-7E7C-22C6-0CFA-A30EE80B4176}"/>
              </a:ext>
            </a:extLst>
          </p:cNvPr>
          <p:cNvSpPr>
            <a:spLocks noGrp="1"/>
          </p:cNvSpPr>
          <p:nvPr>
            <p:ph type="title"/>
          </p:nvPr>
        </p:nvSpPr>
        <p:spPr>
          <a:xfrm>
            <a:off x="875071" y="442453"/>
            <a:ext cx="9939792" cy="711498"/>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normAutofit/>
          </a:bodyPr>
          <a:lstStyle/>
          <a:p>
            <a:r>
              <a:rPr lang="pl-PL" sz="3200" dirty="0">
                <a:solidFill>
                  <a:schemeClr val="bg1"/>
                </a:solidFill>
                <a:latin typeface="Lato" panose="020F0502020204030203" pitchFamily="34" charset="0"/>
                <a:ea typeface="Lato" panose="020F0502020204030203" pitchFamily="34" charset="0"/>
                <a:cs typeface="Lato" panose="020F0502020204030203" pitchFamily="34" charset="0"/>
              </a:rPr>
              <a:t>Dokonane ustalenia (P.12)</a:t>
            </a:r>
          </a:p>
        </p:txBody>
      </p:sp>
      <p:sp>
        <p:nvSpPr>
          <p:cNvPr id="4" name="Symbol zastępczy numeru slajdu 3">
            <a:extLst>
              <a:ext uri="{FF2B5EF4-FFF2-40B4-BE49-F238E27FC236}">
                <a16:creationId xmlns:a16="http://schemas.microsoft.com/office/drawing/2014/main" id="{93B2C831-AE3C-099F-0BCF-0A081DE7B9A6}"/>
              </a:ext>
            </a:extLst>
          </p:cNvPr>
          <p:cNvSpPr>
            <a:spLocks noGrp="1"/>
          </p:cNvSpPr>
          <p:nvPr>
            <p:ph type="sldNum" sz="quarter" idx="10"/>
          </p:nvPr>
        </p:nvSpPr>
        <p:spPr/>
        <p:txBody>
          <a:bodyPr/>
          <a:lstStyle/>
          <a:p>
            <a:fld id="{EB4015AA-59F6-416B-87A6-8E3D940284E2}" type="slidenum">
              <a:rPr lang="pl-PL" smtClean="0"/>
              <a:pPr/>
              <a:t>17</a:t>
            </a:fld>
            <a:endParaRPr lang="pl-PL" dirty="0"/>
          </a:p>
        </p:txBody>
      </p:sp>
      <p:sp>
        <p:nvSpPr>
          <p:cNvPr id="3" name="pole tekstowe 2">
            <a:extLst>
              <a:ext uri="{FF2B5EF4-FFF2-40B4-BE49-F238E27FC236}">
                <a16:creationId xmlns:a16="http://schemas.microsoft.com/office/drawing/2014/main" id="{46ABCF95-B699-CB3C-1B54-50A803DF4F81}"/>
              </a:ext>
            </a:extLst>
          </p:cNvPr>
          <p:cNvSpPr txBox="1"/>
          <p:nvPr/>
        </p:nvSpPr>
        <p:spPr>
          <a:xfrm>
            <a:off x="875072" y="1694762"/>
            <a:ext cx="10146270" cy="3135538"/>
          </a:xfrm>
          <a:prstGeom prst="rect">
            <a:avLst/>
          </a:prstGeom>
          <a:noFill/>
        </p:spPr>
        <p:txBody>
          <a:bodyPr wrap="square">
            <a:spAutoFit/>
          </a:bodyPr>
          <a:lstStyle/>
          <a:p>
            <a:pPr marL="342900" indent="-342900">
              <a:lnSpc>
                <a:spcPct val="114000"/>
              </a:lnSpc>
              <a:spcBef>
                <a:spcPts val="600"/>
              </a:spcBef>
              <a:buAutoNum type="arabicPeriod"/>
            </a:pPr>
            <a:r>
              <a:rPr lang="pl-PL" dirty="0">
                <a:latin typeface="Lato" panose="020F0502020204030203" pitchFamily="34" charset="0"/>
                <a:ea typeface="Lato" panose="020F0502020204030203" pitchFamily="34" charset="0"/>
                <a:cs typeface="Lato" panose="020F0502020204030203" pitchFamily="34" charset="0"/>
                <a:sym typeface="Inter"/>
              </a:rPr>
              <a:t>Zgodnie z ustaleniami roboczego Zespołu ds. nowych priorytetów UE dodanych w ramach MTR2 rozpoczęły się prace nad projektami kryteriów.</a:t>
            </a:r>
          </a:p>
          <a:p>
            <a:pPr marL="342900" indent="-342900">
              <a:lnSpc>
                <a:spcPct val="114000"/>
              </a:lnSpc>
              <a:spcBef>
                <a:spcPts val="600"/>
              </a:spcBef>
              <a:buAutoNum type="arabicPeriod"/>
            </a:pPr>
            <a:r>
              <a:rPr lang="pl-PL" dirty="0">
                <a:latin typeface="Lato" panose="020F0502020204030203" pitchFamily="34" charset="0"/>
                <a:ea typeface="Lato" panose="020F0502020204030203" pitchFamily="34" charset="0"/>
                <a:cs typeface="Lato" panose="020F0502020204030203" pitchFamily="34" charset="0"/>
                <a:sym typeface="Inter"/>
              </a:rPr>
              <a:t>Pierwsze nabory planowane są na IV kw. 2026 r. (pod koniec czerwca zostaną dodane w harmonogramie naborów)</a:t>
            </a:r>
          </a:p>
          <a:p>
            <a:pPr marL="342900" indent="-342900">
              <a:lnSpc>
                <a:spcPct val="114000"/>
              </a:lnSpc>
              <a:spcBef>
                <a:spcPts val="600"/>
              </a:spcBef>
              <a:buAutoNum type="arabicPeriod"/>
            </a:pPr>
            <a:r>
              <a:rPr lang="pl-PL" dirty="0">
                <a:latin typeface="Lato" panose="020F0502020204030203" pitchFamily="34" charset="0"/>
                <a:ea typeface="Lato" panose="020F0502020204030203" pitchFamily="34" charset="0"/>
                <a:cs typeface="Lato" panose="020F0502020204030203" pitchFamily="34" charset="0"/>
                <a:sym typeface="Inter"/>
              </a:rPr>
              <a:t>Projekty kryteriów planujemy procedować na Grupach a następnie na KM FEdKP 2021-2027 we wrześniu br.</a:t>
            </a:r>
          </a:p>
          <a:p>
            <a:pPr marL="342900" indent="-342900">
              <a:lnSpc>
                <a:spcPct val="114000"/>
              </a:lnSpc>
              <a:spcBef>
                <a:spcPts val="600"/>
              </a:spcBef>
              <a:buAutoNum type="arabicPeriod"/>
            </a:pPr>
            <a:r>
              <a:rPr lang="pl-PL" dirty="0">
                <a:latin typeface="Lato" panose="020F0502020204030203" pitchFamily="34" charset="0"/>
                <a:ea typeface="Lato" panose="020F0502020204030203" pitchFamily="34" charset="0"/>
                <a:cs typeface="Lato" panose="020F0502020204030203" pitchFamily="34" charset="0"/>
                <a:sym typeface="Inter"/>
              </a:rPr>
              <a:t>Istotne jest zaplanowanie naborów zgodnie z warunkami wsparcia, z uwzględnieniem </a:t>
            </a:r>
            <a:r>
              <a:rPr lang="pl-PL" dirty="0" err="1">
                <a:latin typeface="Lato" panose="020F0502020204030203" pitchFamily="34" charset="0"/>
                <a:ea typeface="Lato" panose="020F0502020204030203" pitchFamily="34" charset="0"/>
                <a:cs typeface="Lato" panose="020F0502020204030203" pitchFamily="34" charset="0"/>
                <a:sym typeface="Inter"/>
              </a:rPr>
              <a:t>priorytetyzacji</a:t>
            </a:r>
            <a:r>
              <a:rPr lang="pl-PL" dirty="0">
                <a:latin typeface="Lato" panose="020F0502020204030203" pitchFamily="34" charset="0"/>
                <a:ea typeface="Lato" panose="020F0502020204030203" pitchFamily="34" charset="0"/>
                <a:cs typeface="Lato" panose="020F0502020204030203" pitchFamily="34" charset="0"/>
                <a:sym typeface="Inter"/>
              </a:rPr>
              <a:t> działań w poszczególnych obszarach oraz realizacji wsparcia w tzw. „starych” Priorytetach.</a:t>
            </a:r>
          </a:p>
        </p:txBody>
      </p:sp>
    </p:spTree>
    <p:extLst>
      <p:ext uri="{BB962C8B-B14F-4D97-AF65-F5344CB8AC3E}">
        <p14:creationId xmlns:p14="http://schemas.microsoft.com/office/powerpoint/2010/main" val="799227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2DD1F848-217E-82DD-2B31-6D75844657EE}"/>
              </a:ext>
            </a:extLst>
          </p:cNvPr>
          <p:cNvSpPr>
            <a:spLocks noGrp="1"/>
          </p:cNvSpPr>
          <p:nvPr>
            <p:ph type="sldNum" sz="quarter" idx="10"/>
          </p:nvPr>
        </p:nvSpPr>
        <p:spPr/>
        <p:txBody>
          <a:bodyPr/>
          <a:lstStyle/>
          <a:p>
            <a:fld id="{EB4015AA-59F6-416B-87A6-8E3D940284E2}" type="slidenum">
              <a:rPr lang="pl-PL" smtClean="0"/>
              <a:pPr/>
              <a:t>18</a:t>
            </a:fld>
            <a:endParaRPr lang="pl-PL" dirty="0"/>
          </a:p>
        </p:txBody>
      </p:sp>
      <p:pic>
        <p:nvPicPr>
          <p:cNvPr id="6" name="Google Shape;148;p17" descr="W ramce wskazano tekst: 151 mln mln EUR PRIORYTET 13 (138 mln EUR z UE)">
            <a:extLst>
              <a:ext uri="{FF2B5EF4-FFF2-40B4-BE49-F238E27FC236}">
                <a16:creationId xmlns:a16="http://schemas.microsoft.com/office/drawing/2014/main" id="{C76D996D-9766-BD97-4215-BF0D4B6CC415}"/>
              </a:ext>
            </a:extLst>
          </p:cNvPr>
          <p:cNvPicPr preferRelativeResize="0"/>
          <p:nvPr/>
        </p:nvPicPr>
        <p:blipFill rotWithShape="1">
          <a:blip r:embed="rId2">
            <a:alphaModFix/>
          </a:blip>
          <a:srcRect/>
          <a:stretch/>
        </p:blipFill>
        <p:spPr>
          <a:xfrm>
            <a:off x="409166" y="1461433"/>
            <a:ext cx="6106959" cy="1869971"/>
          </a:xfrm>
          <a:prstGeom prst="rect">
            <a:avLst/>
          </a:prstGeom>
          <a:noFill/>
          <a:ln>
            <a:noFill/>
          </a:ln>
        </p:spPr>
      </p:pic>
      <p:sp>
        <p:nvSpPr>
          <p:cNvPr id="13" name="Google Shape;159;p17">
            <a:extLst>
              <a:ext uri="{FF2B5EF4-FFF2-40B4-BE49-F238E27FC236}">
                <a16:creationId xmlns:a16="http://schemas.microsoft.com/office/drawing/2014/main" id="{EF2BCD7D-FE33-26DD-0329-C4A4CA9B72DC}"/>
              </a:ext>
            </a:extLst>
          </p:cNvPr>
          <p:cNvSpPr txBox="1">
            <a:spLocks noGrp="1"/>
          </p:cNvSpPr>
          <p:nvPr>
            <p:ph type="title" idx="4294967295"/>
          </p:nvPr>
        </p:nvSpPr>
        <p:spPr>
          <a:xfrm>
            <a:off x="666750" y="317032"/>
            <a:ext cx="11001375" cy="5262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50" b="1" i="0" u="none" strike="noStrike" kern="1200" cap="none" spc="0" normalizeH="0" baseline="0" noProof="0" dirty="0">
                <a:ln>
                  <a:noFill/>
                </a:ln>
                <a:solidFill>
                  <a:srgbClr val="0C356A"/>
                </a:solidFill>
                <a:effectLst/>
                <a:uLnTx/>
                <a:uFillTx/>
                <a:latin typeface="Lato" panose="020F0502020204030203" pitchFamily="34" charset="0"/>
                <a:ea typeface="Lato" panose="020F0502020204030203" pitchFamily="34" charset="0"/>
                <a:cs typeface="Lato" panose="020F0502020204030203" pitchFamily="34" charset="0"/>
                <a:sym typeface="Urbanist"/>
              </a:rPr>
              <a:t>INFRASTRUKTURA I OCHRONA LUDNOŚCI</a:t>
            </a:r>
            <a:endParaRPr kumimoji="0" lang="en-US" sz="1800" b="0"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7" name="Google Shape;153;p17">
            <a:extLst>
              <a:ext uri="{FF2B5EF4-FFF2-40B4-BE49-F238E27FC236}">
                <a16:creationId xmlns:a16="http://schemas.microsoft.com/office/drawing/2014/main" id="{EE01D304-01B1-2C5C-0488-F26414EC86E5}"/>
              </a:ext>
            </a:extLst>
          </p:cNvPr>
          <p:cNvSpPr txBox="1"/>
          <p:nvPr/>
        </p:nvSpPr>
        <p:spPr>
          <a:xfrm>
            <a:off x="666750" y="1666282"/>
            <a:ext cx="1122044" cy="981807"/>
          </a:xfrm>
          <a:prstGeom prst="rect">
            <a:avLst/>
          </a:prstGeom>
          <a:solidFill>
            <a:schemeClr val="accent2">
              <a:lumMod val="25000"/>
            </a:schemeClr>
          </a:solidFill>
          <a:ln>
            <a:noFill/>
          </a:ln>
        </p:spPr>
        <p:txBody>
          <a:bodyPr spcFirstLastPara="1" wrap="square" lIns="0" tIns="0" rIns="0" bIns="0" anchor="t" anchorCtr="0">
            <a:spAutoFit/>
          </a:bodyPr>
          <a:lstStyle/>
          <a:p>
            <a:pPr marL="0" marR="0" lvl="0" indent="0" algn="l" rtl="0">
              <a:lnSpc>
                <a:spcPct val="144941"/>
              </a:lnSpc>
              <a:spcBef>
                <a:spcPts val="0"/>
              </a:spcBef>
              <a:spcAft>
                <a:spcPts val="0"/>
              </a:spcAft>
              <a:buNone/>
            </a:pPr>
            <a:r>
              <a:rPr lang="pl-PL" sz="4400" b="1" dirty="0">
                <a:solidFill>
                  <a:schemeClr val="bg1"/>
                </a:solidFill>
                <a:latin typeface="Lato" panose="020F0502020204030203" pitchFamily="34" charset="0"/>
                <a:ea typeface="Lato" panose="020F0502020204030203" pitchFamily="34" charset="0"/>
                <a:cs typeface="Lato" panose="020F0502020204030203" pitchFamily="34" charset="0"/>
                <a:sym typeface="Inter SemiBold"/>
              </a:rPr>
              <a:t>151</a:t>
            </a:r>
            <a:endParaRPr sz="4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2" name="Obraz 1">
            <a:extLst>
              <a:ext uri="{FF2B5EF4-FFF2-40B4-BE49-F238E27FC236}">
                <a16:creationId xmlns:a16="http://schemas.microsoft.com/office/drawing/2014/main" id="{58FE80E4-C7F2-9339-487D-E072A7CDD2EA}"/>
              </a:ext>
              <a:ext uri="{C183D7F6-B498-43B3-948B-1728B52AA6E4}">
                <adec:decorative xmlns:adec="http://schemas.microsoft.com/office/drawing/2017/decorative" val="1"/>
              </a:ext>
            </a:extLst>
          </p:cNvPr>
          <p:cNvPicPr>
            <a:picLocks noChangeAspect="1"/>
          </p:cNvPicPr>
          <p:nvPr/>
        </p:nvPicPr>
        <p:blipFill>
          <a:blip r:embed="rId3">
            <a:alphaModFix/>
          </a:blip>
          <a:stretch>
            <a:fillRect/>
          </a:stretch>
        </p:blipFill>
        <p:spPr>
          <a:xfrm>
            <a:off x="8863648" y="3939109"/>
            <a:ext cx="2898776" cy="2278514"/>
          </a:xfrm>
          <a:prstGeom prst="rect">
            <a:avLst/>
          </a:prstGeom>
        </p:spPr>
      </p:pic>
      <p:sp>
        <p:nvSpPr>
          <p:cNvPr id="3" name="Google Shape;152;p17">
            <a:extLst>
              <a:ext uri="{FF2B5EF4-FFF2-40B4-BE49-F238E27FC236}">
                <a16:creationId xmlns:a16="http://schemas.microsoft.com/office/drawing/2014/main" id="{C7B03096-1E59-03FE-14EC-B42FFD883D37}"/>
              </a:ext>
            </a:extLst>
          </p:cNvPr>
          <p:cNvSpPr txBox="1"/>
          <p:nvPr/>
        </p:nvSpPr>
        <p:spPr>
          <a:xfrm>
            <a:off x="7039898" y="1467890"/>
            <a:ext cx="4328036" cy="1846659"/>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pl-PL" sz="1600" b="1" dirty="0">
                <a:solidFill>
                  <a:srgbClr val="C00000"/>
                </a:solidFill>
                <a:latin typeface="Lato" panose="020F0502020204030203" pitchFamily="34" charset="0"/>
                <a:ea typeface="Lato" panose="020F0502020204030203" pitchFamily="34" charset="0"/>
                <a:cs typeface="Lato" panose="020F0502020204030203" pitchFamily="34" charset="0"/>
              </a:rPr>
              <a:t>Planowane inwestycje muszą wpisywać się/być zgodne z Programem Ochrony Ludności i Obrony Cywilnej na lata 2025-2026 i/lub Wojewódzkim Planem Zarządzania Kryzysowego.</a:t>
            </a:r>
            <a:endParaRPr sz="1600" b="1" dirty="0">
              <a:solidFill>
                <a:srgbClr val="C00000"/>
              </a:solidFill>
              <a:latin typeface="Lato" panose="020F0502020204030203" pitchFamily="34" charset="0"/>
              <a:ea typeface="Lato" panose="020F0502020204030203" pitchFamily="34" charset="0"/>
              <a:cs typeface="Lato" panose="020F0502020204030203" pitchFamily="34" charset="0"/>
            </a:endParaRPr>
          </a:p>
        </p:txBody>
      </p:sp>
      <p:sp>
        <p:nvSpPr>
          <p:cNvPr id="9" name="pole tekstowe 8">
            <a:extLst>
              <a:ext uri="{FF2B5EF4-FFF2-40B4-BE49-F238E27FC236}">
                <a16:creationId xmlns:a16="http://schemas.microsoft.com/office/drawing/2014/main" id="{28A0D606-05BA-D8F1-023D-B50E6F19ADF0}"/>
              </a:ext>
            </a:extLst>
          </p:cNvPr>
          <p:cNvSpPr txBox="1"/>
          <p:nvPr/>
        </p:nvSpPr>
        <p:spPr>
          <a:xfrm>
            <a:off x="545460" y="726194"/>
            <a:ext cx="6096000" cy="631583"/>
          </a:xfrm>
          <a:prstGeom prst="rect">
            <a:avLst/>
          </a:prstGeom>
          <a:noFill/>
        </p:spPr>
        <p:txBody>
          <a:bodyPr wrap="square">
            <a:spAutoFit/>
          </a:bodyPr>
          <a:lstStyle/>
          <a:p>
            <a:pPr>
              <a:lnSpc>
                <a:spcPct val="115000"/>
              </a:lnSpc>
              <a:spcBef>
                <a:spcPts val="600"/>
              </a:spcBef>
              <a:spcAft>
                <a:spcPts val="300"/>
              </a:spcAft>
              <a:buNone/>
            </a:pPr>
            <a:r>
              <a:rPr lang="pl-PL" sz="1600" b="1" i="0" dirty="0">
                <a:effectLst/>
                <a:latin typeface="Lato" panose="020F0502020204030203" pitchFamily="34" charset="0"/>
                <a:ea typeface="Lato" panose="020F0502020204030203" pitchFamily="34" charset="0"/>
                <a:cs typeface="Lato" panose="020F0502020204030203" pitchFamily="34" charset="0"/>
              </a:rPr>
              <a:t>Priorytet FEKP.13 FUNDUSZE EUROPEJSKIE NA ROZWÓJ ODPORNEJ INFRASTRUKTURY</a:t>
            </a:r>
            <a:endParaRPr lang="pl-PL" sz="1600" b="1" i="1" dirty="0">
              <a:effectLst/>
              <a:latin typeface="Lato" panose="020F0502020204030203" pitchFamily="34" charset="0"/>
              <a:ea typeface="Lato" panose="020F0502020204030203" pitchFamily="34" charset="0"/>
              <a:cs typeface="Lato" panose="020F0502020204030203" pitchFamily="34" charset="0"/>
            </a:endParaRPr>
          </a:p>
        </p:txBody>
      </p:sp>
      <p:sp>
        <p:nvSpPr>
          <p:cNvPr id="15" name="pole tekstowe 14">
            <a:extLst>
              <a:ext uri="{FF2B5EF4-FFF2-40B4-BE49-F238E27FC236}">
                <a16:creationId xmlns:a16="http://schemas.microsoft.com/office/drawing/2014/main" id="{8439D609-B66A-93CD-6B7E-AA28DF2F8D19}"/>
              </a:ext>
            </a:extLst>
          </p:cNvPr>
          <p:cNvSpPr txBox="1"/>
          <p:nvPr/>
        </p:nvSpPr>
        <p:spPr>
          <a:xfrm>
            <a:off x="545459" y="3701634"/>
            <a:ext cx="7782463" cy="380425"/>
          </a:xfrm>
          <a:prstGeom prst="rect">
            <a:avLst/>
          </a:prstGeom>
          <a:noFill/>
        </p:spPr>
        <p:txBody>
          <a:bodyPr wrap="square">
            <a:spAutoFit/>
          </a:bodyPr>
          <a:lstStyle/>
          <a:p>
            <a:pPr marL="285750" indent="-285750">
              <a:lnSpc>
                <a:spcPct val="115000"/>
              </a:lnSpc>
              <a:spcBef>
                <a:spcPts val="600"/>
              </a:spcBef>
              <a:spcAft>
                <a:spcPts val="300"/>
              </a:spcAft>
              <a:buFont typeface="Wingdings" panose="05000000000000000000" pitchFamily="2" charset="2"/>
              <a:buChar char="v"/>
            </a:pPr>
            <a:r>
              <a:rPr lang="pl-PL" sz="1800" dirty="0">
                <a:effectLst/>
                <a:latin typeface="Lato" panose="020F0502020204030203" pitchFamily="34" charset="0"/>
                <a:ea typeface="Lato" panose="020F0502020204030203" pitchFamily="34" charset="0"/>
                <a:cs typeface="Lato" panose="020F0502020204030203" pitchFamily="34" charset="0"/>
              </a:rPr>
              <a:t>Działanie FEKP.13.01 INFRASTRUKTURA OBRONY CYWILNEJ</a:t>
            </a:r>
            <a:endParaRPr lang="pl-PL" sz="1600" dirty="0">
              <a:effectLst/>
              <a:latin typeface="Lato" panose="020F0502020204030203" pitchFamily="34" charset="0"/>
              <a:ea typeface="Lato" panose="020F0502020204030203" pitchFamily="34" charset="0"/>
              <a:cs typeface="Lato" panose="020F0502020204030203" pitchFamily="34" charset="0"/>
            </a:endParaRPr>
          </a:p>
        </p:txBody>
      </p:sp>
      <p:sp>
        <p:nvSpPr>
          <p:cNvPr id="19" name="pole tekstowe 18">
            <a:extLst>
              <a:ext uri="{FF2B5EF4-FFF2-40B4-BE49-F238E27FC236}">
                <a16:creationId xmlns:a16="http://schemas.microsoft.com/office/drawing/2014/main" id="{529A7D87-E058-4936-FEF8-CD485AF0057E}"/>
              </a:ext>
            </a:extLst>
          </p:cNvPr>
          <p:cNvSpPr txBox="1"/>
          <p:nvPr/>
        </p:nvSpPr>
        <p:spPr>
          <a:xfrm>
            <a:off x="545459" y="4326194"/>
            <a:ext cx="8844347" cy="710707"/>
          </a:xfrm>
          <a:prstGeom prst="rect">
            <a:avLst/>
          </a:prstGeom>
          <a:noFill/>
        </p:spPr>
        <p:txBody>
          <a:bodyPr wrap="square">
            <a:spAutoFit/>
          </a:bodyPr>
          <a:lstStyle/>
          <a:p>
            <a:pPr marL="285750" indent="-285750">
              <a:lnSpc>
                <a:spcPct val="115000"/>
              </a:lnSpc>
              <a:spcBef>
                <a:spcPts val="600"/>
              </a:spcBef>
              <a:spcAft>
                <a:spcPts val="300"/>
              </a:spcAft>
              <a:buFont typeface="Wingdings" panose="05000000000000000000" pitchFamily="2" charset="2"/>
              <a:buChar char="v"/>
            </a:pPr>
            <a:r>
              <a:rPr lang="pl-PL" sz="1800" dirty="0">
                <a:effectLst/>
                <a:latin typeface="Lato" panose="020F0502020204030203" pitchFamily="34" charset="0"/>
                <a:ea typeface="Lato" panose="020F0502020204030203" pitchFamily="34" charset="0"/>
                <a:cs typeface="Lato" panose="020F0502020204030203" pitchFamily="34" charset="0"/>
              </a:rPr>
              <a:t>Działanie FEKP.13.02 WSPARCIE SYSTEMÓW EWAKUACJI W OBSZARZE TRANSPORTU</a:t>
            </a:r>
            <a:endParaRPr lang="pl-PL" sz="1600" dirty="0">
              <a:effectLst/>
              <a:latin typeface="Lato" panose="020F0502020204030203" pitchFamily="34" charset="0"/>
              <a:ea typeface="Lato" panose="020F0502020204030203" pitchFamily="34" charset="0"/>
              <a:cs typeface="Lato" panose="020F0502020204030203" pitchFamily="34" charset="0"/>
            </a:endParaRPr>
          </a:p>
        </p:txBody>
      </p:sp>
      <p:sp>
        <p:nvSpPr>
          <p:cNvPr id="21" name="pole tekstowe 20">
            <a:extLst>
              <a:ext uri="{FF2B5EF4-FFF2-40B4-BE49-F238E27FC236}">
                <a16:creationId xmlns:a16="http://schemas.microsoft.com/office/drawing/2014/main" id="{493AFEC0-E13B-3891-30B0-605B4889390A}"/>
              </a:ext>
            </a:extLst>
          </p:cNvPr>
          <p:cNvSpPr txBox="1"/>
          <p:nvPr/>
        </p:nvSpPr>
        <p:spPr>
          <a:xfrm>
            <a:off x="545459" y="5154526"/>
            <a:ext cx="7988941" cy="380425"/>
          </a:xfrm>
          <a:prstGeom prst="rect">
            <a:avLst/>
          </a:prstGeom>
          <a:noFill/>
        </p:spPr>
        <p:txBody>
          <a:bodyPr wrap="square">
            <a:spAutoFit/>
          </a:bodyPr>
          <a:lstStyle/>
          <a:p>
            <a:pPr marL="285750" indent="-285750">
              <a:lnSpc>
                <a:spcPct val="115000"/>
              </a:lnSpc>
              <a:spcBef>
                <a:spcPts val="600"/>
              </a:spcBef>
              <a:spcAft>
                <a:spcPts val="300"/>
              </a:spcAft>
              <a:buFont typeface="Wingdings" panose="05000000000000000000" pitchFamily="2" charset="2"/>
              <a:buChar char="v"/>
            </a:pPr>
            <a:r>
              <a:rPr lang="pl-PL" sz="1800" dirty="0">
                <a:effectLst/>
                <a:latin typeface="Lato" panose="020F0502020204030203" pitchFamily="34" charset="0"/>
                <a:ea typeface="Lato" panose="020F0502020204030203" pitchFamily="34" charset="0"/>
                <a:cs typeface="Lato" panose="020F0502020204030203" pitchFamily="34" charset="0"/>
              </a:rPr>
              <a:t>Działanie FEKP.13.03 ODPORNA INFRASTRUKTURA ZDROWOTNA</a:t>
            </a:r>
            <a:endParaRPr lang="pl-PL" sz="1600" dirty="0">
              <a:effectLst/>
              <a:latin typeface="Lato" panose="020F0502020204030203" pitchFamily="34" charset="0"/>
              <a:ea typeface="Lato" panose="020F0502020204030203" pitchFamily="34" charset="0"/>
              <a:cs typeface="Lato" panose="020F0502020204030203" pitchFamily="34" charset="0"/>
            </a:endParaRPr>
          </a:p>
        </p:txBody>
      </p:sp>
      <p:sp>
        <p:nvSpPr>
          <p:cNvPr id="23" name="pole tekstowe 22">
            <a:extLst>
              <a:ext uri="{FF2B5EF4-FFF2-40B4-BE49-F238E27FC236}">
                <a16:creationId xmlns:a16="http://schemas.microsoft.com/office/drawing/2014/main" id="{6D2DDEA7-C624-B72A-4BDF-1D2B652D25C7}"/>
              </a:ext>
            </a:extLst>
          </p:cNvPr>
          <p:cNvSpPr txBox="1"/>
          <p:nvPr/>
        </p:nvSpPr>
        <p:spPr>
          <a:xfrm>
            <a:off x="545460" y="5825464"/>
            <a:ext cx="6096000" cy="392159"/>
          </a:xfrm>
          <a:prstGeom prst="rect">
            <a:avLst/>
          </a:prstGeom>
          <a:noFill/>
        </p:spPr>
        <p:txBody>
          <a:bodyPr wrap="square">
            <a:spAutoFit/>
          </a:bodyPr>
          <a:lstStyle/>
          <a:p>
            <a:pPr marL="285750" indent="-285750">
              <a:lnSpc>
                <a:spcPct val="115000"/>
              </a:lnSpc>
              <a:spcBef>
                <a:spcPts val="600"/>
              </a:spcBef>
              <a:spcAft>
                <a:spcPts val="300"/>
              </a:spcAft>
              <a:buFont typeface="Wingdings" panose="05000000000000000000" pitchFamily="2" charset="2"/>
              <a:buChar char="v"/>
            </a:pPr>
            <a:r>
              <a:rPr lang="pl-PL" sz="1800" dirty="0">
                <a:effectLst/>
                <a:latin typeface="Lato" panose="020F0502020204030203" pitchFamily="34" charset="0"/>
                <a:ea typeface="Lato" panose="020F0502020204030203" pitchFamily="34" charset="0"/>
                <a:cs typeface="Lato" panose="020F0502020204030203" pitchFamily="34" charset="0"/>
              </a:rPr>
              <a:t>Działanie FEKP.13.04 ODPORNY CYFROWO REGION</a:t>
            </a:r>
            <a:endParaRPr lang="pl-PL" sz="1600"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10700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21846-029E-86EA-A95D-ECE1ED7E399F}"/>
            </a:ext>
          </a:extLst>
        </p:cNvPr>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955E0D72-9351-EB1F-042D-0BF7135D548F}"/>
              </a:ext>
            </a:extLst>
          </p:cNvPr>
          <p:cNvSpPr>
            <a:spLocks noGrp="1"/>
          </p:cNvSpPr>
          <p:nvPr>
            <p:ph type="sldNum" sz="quarter" idx="10"/>
          </p:nvPr>
        </p:nvSpPr>
        <p:spPr/>
        <p:txBody>
          <a:bodyPr/>
          <a:lstStyle/>
          <a:p>
            <a:fld id="{EB4015AA-59F6-416B-87A6-8E3D940284E2}" type="slidenum">
              <a:rPr lang="pl-PL" smtClean="0"/>
              <a:pPr/>
              <a:t>19</a:t>
            </a:fld>
            <a:endParaRPr lang="pl-PL" dirty="0"/>
          </a:p>
        </p:txBody>
      </p:sp>
      <p:sp>
        <p:nvSpPr>
          <p:cNvPr id="12" name="Google Shape;141;p16">
            <a:extLst>
              <a:ext uri="{FF2B5EF4-FFF2-40B4-BE49-F238E27FC236}">
                <a16:creationId xmlns:a16="http://schemas.microsoft.com/office/drawing/2014/main" id="{6E3183C7-31C6-D355-5E98-21569EAA99D6}"/>
              </a:ext>
            </a:extLst>
          </p:cNvPr>
          <p:cNvSpPr txBox="1">
            <a:spLocks noGrp="1"/>
          </p:cNvSpPr>
          <p:nvPr>
            <p:ph type="title" idx="4294967295"/>
          </p:nvPr>
        </p:nvSpPr>
        <p:spPr>
          <a:xfrm>
            <a:off x="697471" y="550660"/>
            <a:ext cx="11175290" cy="88639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C356A"/>
                </a:solidFill>
                <a:effectLst/>
                <a:uLnTx/>
                <a:uFillTx/>
                <a:latin typeface="Lato" panose="020F0502020204030203" pitchFamily="34" charset="0"/>
                <a:ea typeface="Lato" panose="020F0502020204030203" pitchFamily="34" charset="0"/>
                <a:cs typeface="Lato" panose="020F0502020204030203" pitchFamily="34" charset="0"/>
                <a:sym typeface="Urbanist"/>
              </a:rPr>
              <a:t>Obrona cywilna: Budowa schronów, miejsc ukrycia oraz systemów ewakuacji ludności na wypadek zagrożeń.</a:t>
            </a:r>
          </a:p>
        </p:txBody>
      </p:sp>
      <p:sp>
        <p:nvSpPr>
          <p:cNvPr id="15" name="pole tekstowe 14">
            <a:extLst>
              <a:ext uri="{FF2B5EF4-FFF2-40B4-BE49-F238E27FC236}">
                <a16:creationId xmlns:a16="http://schemas.microsoft.com/office/drawing/2014/main" id="{9FF27025-726E-C47E-AE88-C9F100F0392D}"/>
              </a:ext>
            </a:extLst>
          </p:cNvPr>
          <p:cNvSpPr txBox="1"/>
          <p:nvPr/>
        </p:nvSpPr>
        <p:spPr>
          <a:xfrm>
            <a:off x="617641" y="1468099"/>
            <a:ext cx="6981523" cy="348429"/>
          </a:xfrm>
          <a:prstGeom prst="rect">
            <a:avLst/>
          </a:prstGeom>
          <a:noFill/>
        </p:spPr>
        <p:txBody>
          <a:bodyPr wrap="square">
            <a:spAutoFit/>
          </a:bodyPr>
          <a:lstStyle/>
          <a:p>
            <a:pPr>
              <a:lnSpc>
                <a:spcPct val="115000"/>
              </a:lnSpc>
              <a:spcBef>
                <a:spcPts val="600"/>
              </a:spcBef>
              <a:spcAft>
                <a:spcPts val="300"/>
              </a:spcAft>
              <a:buNone/>
            </a:pPr>
            <a:r>
              <a:rPr lang="pl-PL" sz="1600" dirty="0">
                <a:effectLst/>
                <a:latin typeface="Lato" panose="020F0502020204030203" pitchFamily="34" charset="0"/>
                <a:ea typeface="Lato" panose="020F0502020204030203" pitchFamily="34" charset="0"/>
                <a:cs typeface="Lato" panose="020F0502020204030203" pitchFamily="34" charset="0"/>
              </a:rPr>
              <a:t>Działanie FEKP.13.01 INFRASTRUKTURA OBRONY CYWILNEJ</a:t>
            </a:r>
            <a:endParaRPr lang="pl-PL" sz="1400" dirty="0">
              <a:effectLst/>
              <a:latin typeface="Lato" panose="020F0502020204030203" pitchFamily="34" charset="0"/>
              <a:ea typeface="Lato" panose="020F0502020204030203" pitchFamily="34" charset="0"/>
              <a:cs typeface="Lato" panose="020F0502020204030203" pitchFamily="34" charset="0"/>
            </a:endParaRPr>
          </a:p>
        </p:txBody>
      </p:sp>
      <p:sp>
        <p:nvSpPr>
          <p:cNvPr id="3" name="Tytuł 1">
            <a:extLst>
              <a:ext uri="{FF2B5EF4-FFF2-40B4-BE49-F238E27FC236}">
                <a16:creationId xmlns:a16="http://schemas.microsoft.com/office/drawing/2014/main" id="{D44BD244-F3B0-73B2-F819-7B73944C3536}"/>
              </a:ext>
            </a:extLst>
          </p:cNvPr>
          <p:cNvSpPr>
            <a:spLocks noGrp="1"/>
          </p:cNvSpPr>
          <p:nvPr>
            <p:ph type="title"/>
          </p:nvPr>
        </p:nvSpPr>
        <p:spPr>
          <a:xfrm>
            <a:off x="8005248" y="1437056"/>
            <a:ext cx="3569111" cy="1014167"/>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normAutofit/>
          </a:bodyPr>
          <a:lstStyle/>
          <a:p>
            <a:pPr algn="ctr"/>
            <a:r>
              <a:rPr lang="pl-PL" dirty="0">
                <a:solidFill>
                  <a:schemeClr val="bg1"/>
                </a:solidFill>
                <a:latin typeface="Lato" panose="020F0502020204030203" pitchFamily="34" charset="0"/>
                <a:ea typeface="Lato" panose="020F0502020204030203" pitchFamily="34" charset="0"/>
                <a:cs typeface="Lato" panose="020F0502020204030203" pitchFamily="34" charset="0"/>
              </a:rPr>
              <a:t>27,1 mln EUR </a:t>
            </a:r>
            <a:br>
              <a:rPr lang="pl-PL" dirty="0">
                <a:solidFill>
                  <a:schemeClr val="bg1"/>
                </a:solidFill>
                <a:latin typeface="Lato" panose="020F0502020204030203" pitchFamily="34" charset="0"/>
                <a:ea typeface="Lato" panose="020F0502020204030203" pitchFamily="34" charset="0"/>
                <a:cs typeface="Lato" panose="020F0502020204030203" pitchFamily="34" charset="0"/>
              </a:rPr>
            </a:br>
            <a:r>
              <a:rPr lang="pl-PL" sz="1800"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rPr>
              <a:t>25,8 mln EUR (UE)</a:t>
            </a:r>
            <a:endParaRPr lang="pl-PL"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4" name="pole tekstowe 13">
            <a:extLst>
              <a:ext uri="{FF2B5EF4-FFF2-40B4-BE49-F238E27FC236}">
                <a16:creationId xmlns:a16="http://schemas.microsoft.com/office/drawing/2014/main" id="{3360A05C-4BEE-B0FD-94C1-C68F0AC9F497}"/>
              </a:ext>
            </a:extLst>
          </p:cNvPr>
          <p:cNvSpPr txBox="1"/>
          <p:nvPr/>
        </p:nvSpPr>
        <p:spPr>
          <a:xfrm>
            <a:off x="496219" y="2011673"/>
            <a:ext cx="11376542" cy="4112023"/>
          </a:xfrm>
          <a:prstGeom prst="rect">
            <a:avLst/>
          </a:prstGeom>
          <a:noFill/>
        </p:spPr>
        <p:txBody>
          <a:bodyPr wrap="square">
            <a:spAutoFit/>
          </a:bodyPr>
          <a:lstStyle/>
          <a:p>
            <a:pPr>
              <a:lnSpc>
                <a:spcPct val="150000"/>
              </a:lnSpc>
            </a:pPr>
            <a:r>
              <a:rPr lang="pl-PL" sz="1600" b="1" dirty="0">
                <a:latin typeface="Lato" panose="020F0502020204030203" pitchFamily="34" charset="0"/>
                <a:ea typeface="Lato" panose="020F0502020204030203" pitchFamily="34" charset="0"/>
                <a:cs typeface="Lato" panose="020F0502020204030203" pitchFamily="34" charset="0"/>
              </a:rPr>
              <a:t>Typy projektów:</a:t>
            </a:r>
          </a:p>
          <a:p>
            <a:pPr>
              <a:lnSpc>
                <a:spcPct val="150000"/>
              </a:lnSpc>
            </a:pPr>
            <a:br>
              <a:rPr lang="pl-PL" sz="1600" dirty="0">
                <a:latin typeface="Lato" panose="020F0502020204030203" pitchFamily="34" charset="0"/>
                <a:ea typeface="Lato" panose="020F0502020204030203" pitchFamily="34" charset="0"/>
                <a:cs typeface="Lato" panose="020F0502020204030203" pitchFamily="34" charset="0"/>
              </a:rPr>
            </a:br>
            <a:r>
              <a:rPr lang="pl-PL" dirty="0"/>
              <a:t>1. Inwestycje obejmujące powstawanie lub dostosowanie infrastruktury do pełnienia funkcji magazynów ze sprzętem służącym w sytuacji zagrożenia, punktów logistycznych, dystrybucji, zaopatrzenia kryzysowego, bezpieczeństwa żywnościowego (magazyny wraz z zapleczem kuchennym).</a:t>
            </a:r>
            <a:br>
              <a:rPr lang="pl-PL" dirty="0"/>
            </a:br>
            <a:r>
              <a:rPr lang="pl-PL" dirty="0"/>
              <a:t>2. Inwestycje obejmujące powstawanie lub dostosowanie infrastruktury do pełnienia funkcji ewakuacyjnej i ochronnej.</a:t>
            </a:r>
            <a:br>
              <a:rPr lang="pl-PL" dirty="0"/>
            </a:br>
            <a:r>
              <a:rPr lang="pl-PL" dirty="0"/>
              <a:t>3. Inwestycje obejmujące powstawanie lub dostosowanie infrastruktury do pełnienia funkcji koordynacyjnej i szkoleniowej w zakresie obrony cywilnej.</a:t>
            </a:r>
            <a:br>
              <a:rPr lang="pl-PL" dirty="0"/>
            </a:br>
            <a:r>
              <a:rPr lang="pl-PL" dirty="0"/>
              <a:t>4. Przedsięwzięcia mające na celu zwiększenie poziomu bezpieczeństwa infrastruktury na wypadek kryzysu (np. zabezpieczenie energetyczne, zabezpieczenie łączności na potrzeby bezpieczeństwa).</a:t>
            </a:r>
            <a:endParaRPr lang="pl-PL" sz="1600" dirty="0"/>
          </a:p>
        </p:txBody>
      </p:sp>
    </p:spTree>
    <p:extLst>
      <p:ext uri="{BB962C8B-B14F-4D97-AF65-F5344CB8AC3E}">
        <p14:creationId xmlns:p14="http://schemas.microsoft.com/office/powerpoint/2010/main" val="224432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zawartości 2">
            <a:extLst>
              <a:ext uri="{FF2B5EF4-FFF2-40B4-BE49-F238E27FC236}">
                <a16:creationId xmlns:a16="http://schemas.microsoft.com/office/drawing/2014/main" id="{E903B854-9E3B-6DD3-FC97-CEBC2FCB60DD}"/>
              </a:ext>
            </a:extLst>
          </p:cNvPr>
          <p:cNvSpPr txBox="1">
            <a:spLocks/>
          </p:cNvSpPr>
          <p:nvPr/>
        </p:nvSpPr>
        <p:spPr>
          <a:xfrm>
            <a:off x="394906" y="3081155"/>
            <a:ext cx="11216991" cy="1805478"/>
          </a:xfrm>
          <a:prstGeom prst="rect">
            <a:avLst/>
          </a:prstGeom>
        </p:spPr>
        <p:txBody>
          <a:bodyPr vert="horz" lIns="0" tIns="0" rIns="0" bIns="0" rtlCol="0">
            <a:noAutofit/>
          </a:bodyPr>
          <a:lstStyle>
            <a:lvl1pPr marL="228602" indent="-228602" algn="l" defTabSz="914406" rtl="0" eaLnBrk="1" latinLnBrk="0" hangingPunct="1">
              <a:lnSpc>
                <a:spcPts val="2177"/>
              </a:lnSpc>
              <a:spcBef>
                <a:spcPts val="1000"/>
              </a:spcBef>
              <a:buClr>
                <a:schemeClr val="accent1"/>
              </a:buClr>
              <a:buFontTx/>
              <a:buBlip>
                <a:blip r:embed="rId2"/>
              </a:buBlip>
              <a:defRPr sz="1633" kern="1200">
                <a:solidFill>
                  <a:schemeClr val="tx1"/>
                </a:solidFill>
                <a:latin typeface="Open Sans" pitchFamily="2" charset="0"/>
                <a:ea typeface="Open Sans" pitchFamily="2" charset="0"/>
                <a:cs typeface="Open Sans" pitchFamily="2" charset="0"/>
              </a:defRPr>
            </a:lvl1pPr>
            <a:lvl2pPr marL="685804" indent="-228602" algn="l" defTabSz="914406" rtl="0" eaLnBrk="1" latinLnBrk="0" hangingPunct="1">
              <a:lnSpc>
                <a:spcPts val="2177"/>
              </a:lnSpc>
              <a:spcBef>
                <a:spcPts val="500"/>
              </a:spcBef>
              <a:buFontTx/>
              <a:buBlip>
                <a:blip r:embed="rId3"/>
              </a:buBlip>
              <a:defRPr sz="1633" kern="1200">
                <a:solidFill>
                  <a:schemeClr val="tx1"/>
                </a:solidFill>
                <a:latin typeface="Open Sans" pitchFamily="2" charset="0"/>
                <a:ea typeface="Open Sans" pitchFamily="2" charset="0"/>
                <a:cs typeface="Open Sans" pitchFamily="2" charset="0"/>
              </a:defRPr>
            </a:lvl2pPr>
            <a:lvl3pPr marL="1143008" indent="-228602" algn="l" defTabSz="914406" rtl="0" eaLnBrk="1" latinLnBrk="0" hangingPunct="1">
              <a:lnSpc>
                <a:spcPts val="2177"/>
              </a:lnSpc>
              <a:spcBef>
                <a:spcPts val="500"/>
              </a:spcBef>
              <a:buFontTx/>
              <a:buBlip>
                <a:blip r:embed="rId4"/>
              </a:buBlip>
              <a:defRPr sz="1633" kern="1200">
                <a:solidFill>
                  <a:schemeClr val="tx1"/>
                </a:solidFill>
                <a:latin typeface="Open Sans" pitchFamily="2" charset="0"/>
                <a:ea typeface="Open Sans" pitchFamily="2" charset="0"/>
                <a:cs typeface="Open Sans" pitchFamily="2" charset="0"/>
              </a:defRPr>
            </a:lvl3pPr>
            <a:lvl4pPr marL="1600210"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413"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0997" indent="-390997">
              <a:lnSpc>
                <a:spcPct val="150000"/>
              </a:lnSpc>
              <a:spcBef>
                <a:spcPts val="1200"/>
              </a:spcBef>
              <a:buFont typeface="Arial" panose="020B0604020202020204" pitchFamily="34" charset="0"/>
              <a:buAutoNum type="arabicPeriod"/>
            </a:pPr>
            <a:r>
              <a:rPr lang="pl-PL" sz="2000" dirty="0">
                <a:latin typeface="Lato" panose="020F0502020204030203" pitchFamily="34" charset="0"/>
                <a:ea typeface="Lato" panose="020F0502020204030203" pitchFamily="34" charset="0"/>
                <a:cs typeface="Lato" panose="020F0502020204030203" pitchFamily="34" charset="0"/>
              </a:rPr>
              <a:t>Nowe priorytety UE wprowadzone w ramach MTR2, w tym omówienie założeń poszczególnych priorytetów</a:t>
            </a:r>
          </a:p>
          <a:p>
            <a:pPr marL="390997" indent="-390997">
              <a:lnSpc>
                <a:spcPct val="150000"/>
              </a:lnSpc>
              <a:spcBef>
                <a:spcPts val="1200"/>
              </a:spcBef>
              <a:buFont typeface="Arial" panose="020B0604020202020204" pitchFamily="34" charset="0"/>
              <a:buAutoNum type="arabicPeriod"/>
            </a:pPr>
            <a:r>
              <a:rPr lang="pl-PL" sz="2000" dirty="0">
                <a:latin typeface="Lato" panose="020F0502020204030203" pitchFamily="34" charset="0"/>
                <a:ea typeface="Lato" panose="020F0502020204030203" pitchFamily="34" charset="0"/>
                <a:cs typeface="Lato" panose="020F0502020204030203" pitchFamily="34" charset="0"/>
              </a:rPr>
              <a:t>Ustalenie dalszej procedury postępowania</a:t>
            </a:r>
          </a:p>
        </p:txBody>
      </p:sp>
      <p:sp>
        <p:nvSpPr>
          <p:cNvPr id="4" name="Symbol zastępczy numeru slajdu 3">
            <a:extLst>
              <a:ext uri="{FF2B5EF4-FFF2-40B4-BE49-F238E27FC236}">
                <a16:creationId xmlns:a16="http://schemas.microsoft.com/office/drawing/2014/main" id="{923C6792-E5CE-8982-9B52-5790C037AECC}"/>
              </a:ext>
            </a:extLst>
          </p:cNvPr>
          <p:cNvSpPr>
            <a:spLocks noGrp="1"/>
          </p:cNvSpPr>
          <p:nvPr>
            <p:ph type="sldNum" sz="quarter" idx="10"/>
          </p:nvPr>
        </p:nvSpPr>
        <p:spPr/>
        <p:txBody>
          <a:bodyPr/>
          <a:lstStyle/>
          <a:p>
            <a:fld id="{EB4015AA-59F6-416B-87A6-8E3D940284E2}" type="slidenum">
              <a:rPr lang="pl-PL" smtClean="0"/>
              <a:pPr/>
              <a:t>2</a:t>
            </a:fld>
            <a:endParaRPr lang="pl-PL" dirty="0"/>
          </a:p>
        </p:txBody>
      </p:sp>
      <p:sp>
        <p:nvSpPr>
          <p:cNvPr id="2" name="Tytuł 1">
            <a:extLst>
              <a:ext uri="{FF2B5EF4-FFF2-40B4-BE49-F238E27FC236}">
                <a16:creationId xmlns:a16="http://schemas.microsoft.com/office/drawing/2014/main" id="{DEBEC3FD-AC6B-B630-88D5-F60DF829A56A}"/>
              </a:ext>
              <a:ext uri="{C183D7F6-B498-43B3-948B-1728B52AA6E4}">
                <adec:decorative xmlns:adec="http://schemas.microsoft.com/office/drawing/2017/decorative" val="1"/>
              </a:ext>
            </a:extLst>
          </p:cNvPr>
          <p:cNvSpPr>
            <a:spLocks noGrp="1"/>
          </p:cNvSpPr>
          <p:nvPr>
            <p:ph type="title" idx="4294967295"/>
          </p:nvPr>
        </p:nvSpPr>
        <p:spPr>
          <a:xfrm>
            <a:off x="0" y="410460"/>
            <a:ext cx="12192000" cy="2122408"/>
          </a:xfrm>
          <a:prstGeom prst="rect">
            <a:avLst/>
          </a:prstGeom>
          <a:solidFill>
            <a:srgbClr val="6666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400" b="1"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AGENDA</a:t>
            </a:r>
            <a:endParaRPr kumimoji="0" lang="pl-PL" sz="44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65899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8B39F-7212-7B31-7864-FAACED7782DB}"/>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927936B-60F9-7CD9-C0B7-8C636509F35F}"/>
              </a:ext>
            </a:extLst>
          </p:cNvPr>
          <p:cNvSpPr>
            <a:spLocks noGrp="1"/>
          </p:cNvSpPr>
          <p:nvPr>
            <p:ph type="title"/>
          </p:nvPr>
        </p:nvSpPr>
        <p:spPr>
          <a:xfrm>
            <a:off x="629265" y="442453"/>
            <a:ext cx="10185598" cy="711498"/>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lstStyle/>
          <a:p>
            <a:r>
              <a:rPr lang="pl-PL" dirty="0">
                <a:solidFill>
                  <a:schemeClr val="bg1"/>
                </a:solidFill>
                <a:latin typeface="Lato" panose="020F0502020204030203" pitchFamily="34" charset="0"/>
                <a:ea typeface="Lato" panose="020F0502020204030203" pitchFamily="34" charset="0"/>
                <a:cs typeface="Lato" panose="020F0502020204030203" pitchFamily="34" charset="0"/>
              </a:rPr>
              <a:t>Kluczowe zasady realizacji wsparcia (Dz.13.1)</a:t>
            </a:r>
          </a:p>
        </p:txBody>
      </p:sp>
      <p:sp>
        <p:nvSpPr>
          <p:cNvPr id="4" name="Symbol zastępczy numeru slajdu 3">
            <a:extLst>
              <a:ext uri="{FF2B5EF4-FFF2-40B4-BE49-F238E27FC236}">
                <a16:creationId xmlns:a16="http://schemas.microsoft.com/office/drawing/2014/main" id="{B864D875-593E-3897-828A-5395AC4A317A}"/>
              </a:ext>
            </a:extLst>
          </p:cNvPr>
          <p:cNvSpPr>
            <a:spLocks noGrp="1"/>
          </p:cNvSpPr>
          <p:nvPr>
            <p:ph type="sldNum" sz="quarter" idx="10"/>
          </p:nvPr>
        </p:nvSpPr>
        <p:spPr/>
        <p:txBody>
          <a:bodyPr/>
          <a:lstStyle/>
          <a:p>
            <a:fld id="{EB4015AA-59F6-416B-87A6-8E3D940284E2}" type="slidenum">
              <a:rPr lang="pl-PL" smtClean="0"/>
              <a:pPr/>
              <a:t>20</a:t>
            </a:fld>
            <a:endParaRPr lang="pl-PL" dirty="0"/>
          </a:p>
        </p:txBody>
      </p:sp>
      <p:sp>
        <p:nvSpPr>
          <p:cNvPr id="6" name="pole tekstowe 5">
            <a:extLst>
              <a:ext uri="{FF2B5EF4-FFF2-40B4-BE49-F238E27FC236}">
                <a16:creationId xmlns:a16="http://schemas.microsoft.com/office/drawing/2014/main" id="{49D0D507-636A-D820-CB50-23093EAFFC25}"/>
              </a:ext>
            </a:extLst>
          </p:cNvPr>
          <p:cNvSpPr txBox="1"/>
          <p:nvPr/>
        </p:nvSpPr>
        <p:spPr>
          <a:xfrm>
            <a:off x="629264" y="1406013"/>
            <a:ext cx="10982633" cy="4617354"/>
          </a:xfrm>
          <a:prstGeom prst="rect">
            <a:avLst/>
          </a:prstGeom>
          <a:noFill/>
        </p:spPr>
        <p:txBody>
          <a:bodyPr wrap="square">
            <a:spAutoFit/>
          </a:bodyPr>
          <a:lstStyle/>
          <a:p>
            <a:pPr>
              <a:lnSpc>
                <a:spcPct val="150000"/>
              </a:lnSpc>
              <a:spcBef>
                <a:spcPts val="600"/>
              </a:spcBef>
            </a:pPr>
            <a:r>
              <a:rPr lang="pl-PL" dirty="0"/>
              <a:t>1. Inwestycje muszą wpisywać się/być zgodne z Programem Ochrony Ludności i Obrony Cywilnej na lata 2025-2026  i/lub Wojewódzkim Planem Zarządzania Kryzysowego (oraz ich późniejszych aktualizacji).</a:t>
            </a:r>
            <a:br>
              <a:rPr lang="pl-PL" dirty="0"/>
            </a:br>
            <a:r>
              <a:rPr lang="pl-PL" dirty="0"/>
              <a:t>2. Typ projektu 2:</a:t>
            </a:r>
            <a:br>
              <a:rPr lang="pl-PL" dirty="0"/>
            </a:br>
            <a:r>
              <a:rPr lang="pl-PL" dirty="0"/>
              <a:t>a) budowa nowych obiektów będzie możliwa wyłącznie w przypadku braku możliwości dostosowania istniejącej infrastruktury do pełnienia zakładanej funkcji w zidentyfikowanym miejscu,</a:t>
            </a:r>
            <a:br>
              <a:rPr lang="pl-PL" dirty="0"/>
            </a:br>
            <a:r>
              <a:rPr lang="pl-PL" dirty="0"/>
              <a:t>b) w przypadku obiektów parkingowych, które zostaną zidentyfikowane jako miejsca schronienia, możliwe będą wyłącznie  inwestycje w celu dostosowania i wyposażenia istniejących oraz nowych obiektów, aby mogły pełnić funkcję miejsc schronienia.</a:t>
            </a:r>
            <a:br>
              <a:rPr lang="pl-PL" dirty="0"/>
            </a:br>
            <a:r>
              <a:rPr lang="pl-PL" dirty="0"/>
              <a:t>3. Typ projektu 3:</a:t>
            </a:r>
            <a:br>
              <a:rPr lang="pl-PL" dirty="0"/>
            </a:br>
            <a:r>
              <a:rPr lang="pl-PL" dirty="0"/>
              <a:t>a) budowa nowych obiektów będzie możliwa wyłącznie w przypadku braku możliwości dostosowania istniejącej infrastruktury do pełnienia zakładanej funkcji w zidentyfikowanym miejscu.</a:t>
            </a:r>
            <a:endParaRPr lang="pl-PL"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4863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B68C8-80EC-7DB4-2A40-E7D7D86F91AB}"/>
            </a:ext>
          </a:extLst>
        </p:cNvPr>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DDFAAF6F-B367-C751-AD57-C6D08FBD89EF}"/>
              </a:ext>
            </a:extLst>
          </p:cNvPr>
          <p:cNvSpPr>
            <a:spLocks noGrp="1"/>
          </p:cNvSpPr>
          <p:nvPr>
            <p:ph type="sldNum" sz="quarter" idx="10"/>
          </p:nvPr>
        </p:nvSpPr>
        <p:spPr/>
        <p:txBody>
          <a:bodyPr/>
          <a:lstStyle/>
          <a:p>
            <a:fld id="{EB4015AA-59F6-416B-87A6-8E3D940284E2}" type="slidenum">
              <a:rPr lang="pl-PL" smtClean="0"/>
              <a:pPr/>
              <a:t>21</a:t>
            </a:fld>
            <a:endParaRPr lang="pl-PL" dirty="0"/>
          </a:p>
        </p:txBody>
      </p:sp>
      <p:sp>
        <p:nvSpPr>
          <p:cNvPr id="12" name="Google Shape;141;p16">
            <a:extLst>
              <a:ext uri="{FF2B5EF4-FFF2-40B4-BE49-F238E27FC236}">
                <a16:creationId xmlns:a16="http://schemas.microsoft.com/office/drawing/2014/main" id="{0E9E9703-E249-8B55-95D3-F91610C250A3}"/>
              </a:ext>
            </a:extLst>
          </p:cNvPr>
          <p:cNvSpPr txBox="1">
            <a:spLocks noGrp="1"/>
          </p:cNvSpPr>
          <p:nvPr>
            <p:ph type="title" idx="4294967295"/>
          </p:nvPr>
        </p:nvSpPr>
        <p:spPr>
          <a:xfrm>
            <a:off x="697471" y="550660"/>
            <a:ext cx="11175290" cy="4431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C356A"/>
                </a:solidFill>
                <a:effectLst/>
                <a:uLnTx/>
                <a:uFillTx/>
                <a:latin typeface="Lato" panose="020F0502020204030203" pitchFamily="34" charset="0"/>
                <a:ea typeface="Lato" panose="020F0502020204030203" pitchFamily="34" charset="0"/>
                <a:cs typeface="Lato" panose="020F0502020204030203" pitchFamily="34" charset="0"/>
                <a:sym typeface="Urbanist"/>
              </a:rPr>
              <a:t>Wsparcie systemów ewakuacji w obszarze transportu.</a:t>
            </a:r>
          </a:p>
        </p:txBody>
      </p:sp>
      <p:sp>
        <p:nvSpPr>
          <p:cNvPr id="15" name="pole tekstowe 14">
            <a:extLst>
              <a:ext uri="{FF2B5EF4-FFF2-40B4-BE49-F238E27FC236}">
                <a16:creationId xmlns:a16="http://schemas.microsoft.com/office/drawing/2014/main" id="{31575701-4C21-6E50-8236-FCDA435A7B76}"/>
              </a:ext>
            </a:extLst>
          </p:cNvPr>
          <p:cNvSpPr txBox="1"/>
          <p:nvPr/>
        </p:nvSpPr>
        <p:spPr>
          <a:xfrm>
            <a:off x="695992" y="1154336"/>
            <a:ext cx="5626150" cy="631583"/>
          </a:xfrm>
          <a:prstGeom prst="rect">
            <a:avLst/>
          </a:prstGeom>
          <a:noFill/>
        </p:spPr>
        <p:txBody>
          <a:bodyPr wrap="square">
            <a:spAutoFit/>
          </a:bodyPr>
          <a:lstStyle/>
          <a:p>
            <a:pPr>
              <a:lnSpc>
                <a:spcPct val="115000"/>
              </a:lnSpc>
              <a:spcBef>
                <a:spcPts val="600"/>
              </a:spcBef>
              <a:spcAft>
                <a:spcPts val="300"/>
              </a:spcAft>
              <a:buNone/>
            </a:pPr>
            <a:r>
              <a:rPr lang="pl-PL" sz="1600" dirty="0">
                <a:effectLst/>
                <a:latin typeface="Lato" panose="020F0502020204030203" pitchFamily="34" charset="0"/>
                <a:ea typeface="Lato" panose="020F0502020204030203" pitchFamily="34" charset="0"/>
                <a:cs typeface="Lato" panose="020F0502020204030203" pitchFamily="34" charset="0"/>
              </a:rPr>
              <a:t>Działanie FEKP.13.02 WSPARCIE SYSTEMÓW EWAKUACJI W OBSZARZE TRANSPORTU</a:t>
            </a:r>
            <a:endParaRPr lang="pl-PL" sz="1400" dirty="0">
              <a:effectLst/>
              <a:latin typeface="Lato" panose="020F0502020204030203" pitchFamily="34" charset="0"/>
              <a:ea typeface="Lato" panose="020F0502020204030203" pitchFamily="34" charset="0"/>
              <a:cs typeface="Lato" panose="020F0502020204030203" pitchFamily="34" charset="0"/>
            </a:endParaRPr>
          </a:p>
        </p:txBody>
      </p:sp>
      <p:sp>
        <p:nvSpPr>
          <p:cNvPr id="3" name="Tytuł 1">
            <a:extLst>
              <a:ext uri="{FF2B5EF4-FFF2-40B4-BE49-F238E27FC236}">
                <a16:creationId xmlns:a16="http://schemas.microsoft.com/office/drawing/2014/main" id="{6CDF1EE1-B47F-D795-CBF5-1CC6800CDC69}"/>
              </a:ext>
            </a:extLst>
          </p:cNvPr>
          <p:cNvSpPr>
            <a:spLocks noGrp="1"/>
          </p:cNvSpPr>
          <p:nvPr>
            <p:ph type="title"/>
          </p:nvPr>
        </p:nvSpPr>
        <p:spPr>
          <a:xfrm>
            <a:off x="6980904" y="1581288"/>
            <a:ext cx="4367314" cy="1107083"/>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normAutofit/>
          </a:bodyPr>
          <a:lstStyle/>
          <a:p>
            <a:pPr algn="ctr"/>
            <a:r>
              <a:rPr lang="pl-PL" dirty="0">
                <a:solidFill>
                  <a:schemeClr val="bg1"/>
                </a:solidFill>
                <a:latin typeface="Lato" panose="020F0502020204030203" pitchFamily="34" charset="0"/>
                <a:ea typeface="Lato" panose="020F0502020204030203" pitchFamily="34" charset="0"/>
                <a:cs typeface="Lato" panose="020F0502020204030203" pitchFamily="34" charset="0"/>
              </a:rPr>
              <a:t>108,3 mln EUR </a:t>
            </a:r>
            <a:br>
              <a:rPr lang="pl-PL" dirty="0">
                <a:solidFill>
                  <a:schemeClr val="bg1"/>
                </a:solidFill>
                <a:latin typeface="Lato" panose="020F0502020204030203" pitchFamily="34" charset="0"/>
                <a:ea typeface="Lato" panose="020F0502020204030203" pitchFamily="34" charset="0"/>
                <a:cs typeface="Lato" panose="020F0502020204030203" pitchFamily="34" charset="0"/>
              </a:rPr>
            </a:br>
            <a:r>
              <a:rPr lang="pl-PL" sz="1800"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rPr>
              <a:t>97,6 mln EUR (UE)</a:t>
            </a:r>
            <a:endParaRPr lang="pl-PL"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4" name="pole tekstowe 13">
            <a:extLst>
              <a:ext uri="{FF2B5EF4-FFF2-40B4-BE49-F238E27FC236}">
                <a16:creationId xmlns:a16="http://schemas.microsoft.com/office/drawing/2014/main" id="{D5130E2D-BAB8-46C0-2343-0FA9AEAC4D56}"/>
              </a:ext>
            </a:extLst>
          </p:cNvPr>
          <p:cNvSpPr txBox="1"/>
          <p:nvPr/>
        </p:nvSpPr>
        <p:spPr>
          <a:xfrm>
            <a:off x="695991" y="2011673"/>
            <a:ext cx="10552111" cy="3215624"/>
          </a:xfrm>
          <a:prstGeom prst="rect">
            <a:avLst/>
          </a:prstGeom>
          <a:noFill/>
        </p:spPr>
        <p:txBody>
          <a:bodyPr wrap="square">
            <a:spAutoFit/>
          </a:bodyPr>
          <a:lstStyle/>
          <a:p>
            <a:pPr>
              <a:lnSpc>
                <a:spcPct val="200000"/>
              </a:lnSpc>
            </a:pPr>
            <a:r>
              <a:rPr lang="pl-PL" sz="1600" b="1" dirty="0">
                <a:latin typeface="Lato" panose="020F0502020204030203" pitchFamily="34" charset="0"/>
                <a:ea typeface="Lato" panose="020F0502020204030203" pitchFamily="34" charset="0"/>
                <a:cs typeface="Lato" panose="020F0502020204030203" pitchFamily="34" charset="0"/>
              </a:rPr>
              <a:t>Typy projektów:</a:t>
            </a:r>
          </a:p>
          <a:p>
            <a:pPr>
              <a:lnSpc>
                <a:spcPct val="200000"/>
              </a:lnSpc>
            </a:pPr>
            <a:br>
              <a:rPr lang="pl-PL" sz="1600" dirty="0">
                <a:latin typeface="Lato" panose="020F0502020204030203" pitchFamily="34" charset="0"/>
                <a:ea typeface="Lato" panose="020F0502020204030203" pitchFamily="34" charset="0"/>
                <a:cs typeface="Lato" panose="020F0502020204030203" pitchFamily="34" charset="0"/>
              </a:rPr>
            </a:br>
            <a:r>
              <a:rPr lang="pl-PL" dirty="0"/>
              <a:t>1. Zakup </a:t>
            </a:r>
            <a:r>
              <a:rPr lang="pl-PL" dirty="0" err="1"/>
              <a:t>bezemisyjnego</a:t>
            </a:r>
            <a:r>
              <a:rPr lang="pl-PL" dirty="0"/>
              <a:t> taboru kolejowego służącego przewozom pasażerskim wyposażonego w ERTMS, wraz z niezbędną infrastrukturą do jego obsługi, dostosowanego do pełnienia funkcji ewakuacyjnej.</a:t>
            </a:r>
            <a:br>
              <a:rPr lang="pl-PL" dirty="0"/>
            </a:br>
            <a:r>
              <a:rPr lang="pl-PL" dirty="0"/>
              <a:t>2. Wsparcie lokalnych/regionalnych systemów ewakuacji ludności na bazie istniejącej lub nowej infrastruktury liniowej o znaczeniu wojewódzkim.</a:t>
            </a:r>
            <a:endParaRPr lang="pl-PL" sz="1600" dirty="0"/>
          </a:p>
        </p:txBody>
      </p:sp>
    </p:spTree>
    <p:extLst>
      <p:ext uri="{BB962C8B-B14F-4D97-AF65-F5344CB8AC3E}">
        <p14:creationId xmlns:p14="http://schemas.microsoft.com/office/powerpoint/2010/main" val="4073032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D2D45-6C06-AC50-75FD-4EE0C6FC829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7D47BB6-6D88-C337-8744-8332E1209B00}"/>
              </a:ext>
            </a:extLst>
          </p:cNvPr>
          <p:cNvSpPr>
            <a:spLocks noGrp="1"/>
          </p:cNvSpPr>
          <p:nvPr>
            <p:ph type="title"/>
          </p:nvPr>
        </p:nvSpPr>
        <p:spPr>
          <a:xfrm>
            <a:off x="629265" y="442453"/>
            <a:ext cx="10185598" cy="711498"/>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lstStyle/>
          <a:p>
            <a:r>
              <a:rPr lang="pl-PL" dirty="0">
                <a:solidFill>
                  <a:schemeClr val="bg1"/>
                </a:solidFill>
                <a:latin typeface="Lato" panose="020F0502020204030203" pitchFamily="34" charset="0"/>
                <a:ea typeface="Lato" panose="020F0502020204030203" pitchFamily="34" charset="0"/>
                <a:cs typeface="Lato" panose="020F0502020204030203" pitchFamily="34" charset="0"/>
              </a:rPr>
              <a:t>Kluczowe zasady realizacji wsparcia (Dz.13.2)</a:t>
            </a:r>
          </a:p>
        </p:txBody>
      </p:sp>
      <p:sp>
        <p:nvSpPr>
          <p:cNvPr id="4" name="Symbol zastępczy numeru slajdu 3">
            <a:extLst>
              <a:ext uri="{FF2B5EF4-FFF2-40B4-BE49-F238E27FC236}">
                <a16:creationId xmlns:a16="http://schemas.microsoft.com/office/drawing/2014/main" id="{ACA9D164-7ACF-E3E9-2E79-BC799A99764A}"/>
              </a:ext>
            </a:extLst>
          </p:cNvPr>
          <p:cNvSpPr>
            <a:spLocks noGrp="1"/>
          </p:cNvSpPr>
          <p:nvPr>
            <p:ph type="sldNum" sz="quarter" idx="10"/>
          </p:nvPr>
        </p:nvSpPr>
        <p:spPr/>
        <p:txBody>
          <a:bodyPr/>
          <a:lstStyle/>
          <a:p>
            <a:fld id="{EB4015AA-59F6-416B-87A6-8E3D940284E2}" type="slidenum">
              <a:rPr lang="pl-PL" smtClean="0"/>
              <a:pPr/>
              <a:t>22</a:t>
            </a:fld>
            <a:endParaRPr lang="pl-PL" dirty="0"/>
          </a:p>
        </p:txBody>
      </p:sp>
      <p:sp>
        <p:nvSpPr>
          <p:cNvPr id="6" name="pole tekstowe 5">
            <a:extLst>
              <a:ext uri="{FF2B5EF4-FFF2-40B4-BE49-F238E27FC236}">
                <a16:creationId xmlns:a16="http://schemas.microsoft.com/office/drawing/2014/main" id="{F1EE91A4-0D67-D1A3-1C50-B5BF96A2E032}"/>
              </a:ext>
            </a:extLst>
          </p:cNvPr>
          <p:cNvSpPr txBox="1"/>
          <p:nvPr/>
        </p:nvSpPr>
        <p:spPr>
          <a:xfrm>
            <a:off x="530321" y="1301797"/>
            <a:ext cx="10491020" cy="5229765"/>
          </a:xfrm>
          <a:prstGeom prst="rect">
            <a:avLst/>
          </a:prstGeom>
          <a:noFill/>
        </p:spPr>
        <p:txBody>
          <a:bodyPr wrap="square">
            <a:spAutoFit/>
          </a:bodyPr>
          <a:lstStyle/>
          <a:p>
            <a:pPr>
              <a:lnSpc>
                <a:spcPct val="150000"/>
              </a:lnSpc>
              <a:spcBef>
                <a:spcPts val="600"/>
              </a:spcBef>
            </a:pPr>
            <a:r>
              <a:rPr lang="pl-PL" sz="1600" dirty="0">
                <a:latin typeface="Lato" panose="020F0502020204030203" pitchFamily="34" charset="0"/>
                <a:ea typeface="Lato" panose="020F0502020204030203" pitchFamily="34" charset="0"/>
                <a:cs typeface="Lato" panose="020F0502020204030203" pitchFamily="34" charset="0"/>
              </a:rPr>
              <a:t>1. Wsparciem będzie objęty tabor przeznaczony do przewozów o charakterze użyteczności publicznej wykonywanych przez operatorów wyłonionych w drodze konkurencyjnego przetargu.</a:t>
            </a:r>
          </a:p>
          <a:p>
            <a:pPr>
              <a:lnSpc>
                <a:spcPct val="150000"/>
              </a:lnSpc>
              <a:spcBef>
                <a:spcPts val="600"/>
              </a:spcBef>
            </a:pPr>
            <a:r>
              <a:rPr lang="pl-PL" sz="1600" dirty="0">
                <a:latin typeface="Lato" panose="020F0502020204030203" pitchFamily="34" charset="0"/>
                <a:ea typeface="Lato" panose="020F0502020204030203" pitchFamily="34" charset="0"/>
                <a:cs typeface="Lato" panose="020F0502020204030203" pitchFamily="34" charset="0"/>
              </a:rPr>
              <a:t>2. Zakupiony tabor kolejowy musi posiadać ulepszone funkcje podwójnego zastosowania umożliwiające dostosowanie taboru do pełnienia w sytuacji kryzysowej funkcji ewakuacyjnej.</a:t>
            </a:r>
          </a:p>
          <a:p>
            <a:pPr>
              <a:lnSpc>
                <a:spcPct val="150000"/>
              </a:lnSpc>
              <a:spcBef>
                <a:spcPts val="600"/>
              </a:spcBef>
            </a:pPr>
            <a:r>
              <a:rPr lang="pl-PL" sz="1600" dirty="0">
                <a:latin typeface="Lato" panose="020F0502020204030203" pitchFamily="34" charset="0"/>
                <a:ea typeface="Lato" panose="020F0502020204030203" pitchFamily="34" charset="0"/>
                <a:cs typeface="Lato" panose="020F0502020204030203" pitchFamily="34" charset="0"/>
              </a:rPr>
              <a:t>3. Drogi muszą umożliwiać ruch pojazdów o dopuszczalnym nacisku pojedynczej osi napędowej do 11,5 t.</a:t>
            </a:r>
          </a:p>
          <a:p>
            <a:pPr>
              <a:lnSpc>
                <a:spcPct val="150000"/>
              </a:lnSpc>
              <a:spcBef>
                <a:spcPts val="600"/>
              </a:spcBef>
            </a:pPr>
            <a:r>
              <a:rPr lang="pl-PL" sz="1600" dirty="0">
                <a:latin typeface="Lato" panose="020F0502020204030203" pitchFamily="34" charset="0"/>
                <a:ea typeface="Lato" panose="020F0502020204030203" pitchFamily="34" charset="0"/>
                <a:cs typeface="Lato" panose="020F0502020204030203" pitchFamily="34" charset="0"/>
              </a:rPr>
              <a:t>4. Tam gdzie jest to technicznie możliwe, realizowane projekty w zakresie infrastruktury drogowej będą obejmowały zapewnienie retencji i podczyszczania wód opadowych poprzez wykorzystanie zielonej i niebieskiej infrastruktury.</a:t>
            </a:r>
          </a:p>
          <a:p>
            <a:pPr>
              <a:lnSpc>
                <a:spcPct val="150000"/>
              </a:lnSpc>
              <a:spcBef>
                <a:spcPts val="600"/>
              </a:spcBef>
            </a:pPr>
            <a:r>
              <a:rPr lang="pl-PL" sz="1600" dirty="0">
                <a:latin typeface="Lato" panose="020F0502020204030203" pitchFamily="34" charset="0"/>
                <a:ea typeface="Lato" panose="020F0502020204030203" pitchFamily="34" charset="0"/>
                <a:cs typeface="Lato" panose="020F0502020204030203" pitchFamily="34" charset="0"/>
              </a:rPr>
              <a:t>5. Infrastruktura drogowa musi być dostosowana do pełnienia funkcji ewakuacyjnej oraz usprawnienia procesu ewakuacji ludności cywilnej w sytuacji zagrożenia.</a:t>
            </a:r>
          </a:p>
          <a:p>
            <a:pPr>
              <a:lnSpc>
                <a:spcPct val="150000"/>
              </a:lnSpc>
              <a:spcBef>
                <a:spcPts val="600"/>
              </a:spcBef>
            </a:pPr>
            <a:r>
              <a:rPr lang="pl-PL" sz="1600" dirty="0">
                <a:latin typeface="Lato" panose="020F0502020204030203" pitchFamily="34" charset="0"/>
                <a:ea typeface="Lato" panose="020F0502020204030203" pitchFamily="34" charset="0"/>
                <a:cs typeface="Lato" panose="020F0502020204030203" pitchFamily="34" charset="0"/>
              </a:rPr>
              <a:t>6. Inwestycje związane z infrastrukturą drogową muszą wpisywać się/być zgodne z Programem Ochrony Ludności i Obrony Cywilnej na lata 2025-2026 i/lub Wojewódzkim Planem Zarządzania Kryzysowego (oraz ich późniejszych aktualizacji).</a:t>
            </a:r>
          </a:p>
        </p:txBody>
      </p:sp>
    </p:spTree>
    <p:extLst>
      <p:ext uri="{BB962C8B-B14F-4D97-AF65-F5344CB8AC3E}">
        <p14:creationId xmlns:p14="http://schemas.microsoft.com/office/powerpoint/2010/main" val="146409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E1D4E-64A4-0839-1112-FB63D4F339F0}"/>
            </a:ext>
          </a:extLst>
        </p:cNvPr>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9779E4B8-C321-7F67-4080-4001F6DFCAD5}"/>
              </a:ext>
            </a:extLst>
          </p:cNvPr>
          <p:cNvSpPr>
            <a:spLocks noGrp="1"/>
          </p:cNvSpPr>
          <p:nvPr>
            <p:ph type="sldNum" sz="quarter" idx="10"/>
          </p:nvPr>
        </p:nvSpPr>
        <p:spPr/>
        <p:txBody>
          <a:bodyPr/>
          <a:lstStyle/>
          <a:p>
            <a:fld id="{EB4015AA-59F6-416B-87A6-8E3D940284E2}" type="slidenum">
              <a:rPr lang="pl-PL" smtClean="0"/>
              <a:pPr/>
              <a:t>23</a:t>
            </a:fld>
            <a:endParaRPr lang="pl-PL" dirty="0"/>
          </a:p>
        </p:txBody>
      </p:sp>
      <p:sp>
        <p:nvSpPr>
          <p:cNvPr id="12" name="Google Shape;141;p16">
            <a:extLst>
              <a:ext uri="{FF2B5EF4-FFF2-40B4-BE49-F238E27FC236}">
                <a16:creationId xmlns:a16="http://schemas.microsoft.com/office/drawing/2014/main" id="{30ECE50D-E5EF-89E6-614E-0A164BC8FEA8}"/>
              </a:ext>
            </a:extLst>
          </p:cNvPr>
          <p:cNvSpPr txBox="1">
            <a:spLocks noGrp="1"/>
          </p:cNvSpPr>
          <p:nvPr>
            <p:ph type="title" idx="4294967295"/>
          </p:nvPr>
        </p:nvSpPr>
        <p:spPr>
          <a:xfrm>
            <a:off x="697471" y="550660"/>
            <a:ext cx="10550631" cy="88639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C356A"/>
                </a:solidFill>
                <a:effectLst/>
                <a:uLnTx/>
                <a:uFillTx/>
                <a:latin typeface="Lato" panose="020F0502020204030203" pitchFamily="34" charset="0"/>
                <a:ea typeface="Lato" panose="020F0502020204030203" pitchFamily="34" charset="0"/>
                <a:cs typeface="Lato" panose="020F0502020204030203" pitchFamily="34" charset="0"/>
                <a:sym typeface="Urbanist"/>
              </a:rPr>
              <a:t>Ochrona zdrowia: Wzmacnianie odporności placówek medycznych na kryzysy i konflikty.</a:t>
            </a:r>
          </a:p>
        </p:txBody>
      </p:sp>
      <p:sp>
        <p:nvSpPr>
          <p:cNvPr id="15" name="pole tekstowe 14">
            <a:extLst>
              <a:ext uri="{FF2B5EF4-FFF2-40B4-BE49-F238E27FC236}">
                <a16:creationId xmlns:a16="http://schemas.microsoft.com/office/drawing/2014/main" id="{B83EC930-C8B2-232C-D3B0-7CB7852C2F50}"/>
              </a:ext>
            </a:extLst>
          </p:cNvPr>
          <p:cNvSpPr txBox="1"/>
          <p:nvPr/>
        </p:nvSpPr>
        <p:spPr>
          <a:xfrm>
            <a:off x="595875" y="1503246"/>
            <a:ext cx="6679996" cy="348429"/>
          </a:xfrm>
          <a:prstGeom prst="rect">
            <a:avLst/>
          </a:prstGeom>
          <a:noFill/>
        </p:spPr>
        <p:txBody>
          <a:bodyPr wrap="square">
            <a:spAutoFit/>
          </a:bodyPr>
          <a:lstStyle/>
          <a:p>
            <a:pPr>
              <a:lnSpc>
                <a:spcPct val="115000"/>
              </a:lnSpc>
              <a:spcBef>
                <a:spcPts val="600"/>
              </a:spcBef>
              <a:spcAft>
                <a:spcPts val="300"/>
              </a:spcAft>
              <a:buNone/>
            </a:pPr>
            <a:r>
              <a:rPr lang="pl-PL" sz="1600" dirty="0">
                <a:effectLst/>
                <a:latin typeface="Lato" panose="020F0502020204030203" pitchFamily="34" charset="0"/>
                <a:ea typeface="Lato" panose="020F0502020204030203" pitchFamily="34" charset="0"/>
                <a:cs typeface="Lato" panose="020F0502020204030203" pitchFamily="34" charset="0"/>
              </a:rPr>
              <a:t>Działanie FEKP.13.03 ODPORNA INFRASTRUKTURA ZDROWOTNA</a:t>
            </a:r>
            <a:endParaRPr lang="pl-PL" sz="1400" dirty="0">
              <a:effectLst/>
              <a:latin typeface="Lato" panose="020F0502020204030203" pitchFamily="34" charset="0"/>
              <a:ea typeface="Lato" panose="020F0502020204030203" pitchFamily="34" charset="0"/>
              <a:cs typeface="Lato" panose="020F0502020204030203" pitchFamily="34" charset="0"/>
            </a:endParaRPr>
          </a:p>
        </p:txBody>
      </p:sp>
      <p:sp>
        <p:nvSpPr>
          <p:cNvPr id="3" name="Tytuł 1">
            <a:extLst>
              <a:ext uri="{FF2B5EF4-FFF2-40B4-BE49-F238E27FC236}">
                <a16:creationId xmlns:a16="http://schemas.microsoft.com/office/drawing/2014/main" id="{7C780ECE-EAA4-1929-2E89-A9474095B205}"/>
              </a:ext>
            </a:extLst>
          </p:cNvPr>
          <p:cNvSpPr>
            <a:spLocks noGrp="1"/>
          </p:cNvSpPr>
          <p:nvPr>
            <p:ph type="title"/>
          </p:nvPr>
        </p:nvSpPr>
        <p:spPr>
          <a:xfrm>
            <a:off x="7475238" y="1258506"/>
            <a:ext cx="4019291" cy="931719"/>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normAutofit/>
          </a:bodyPr>
          <a:lstStyle/>
          <a:p>
            <a:pPr algn="ctr"/>
            <a:r>
              <a:rPr lang="pl-PL" dirty="0">
                <a:solidFill>
                  <a:schemeClr val="bg1"/>
                </a:solidFill>
                <a:latin typeface="Lato" panose="020F0502020204030203" pitchFamily="34" charset="0"/>
                <a:ea typeface="Lato" panose="020F0502020204030203" pitchFamily="34" charset="0"/>
                <a:cs typeface="Lato" panose="020F0502020204030203" pitchFamily="34" charset="0"/>
              </a:rPr>
              <a:t>5,7 mln EUR </a:t>
            </a:r>
            <a:br>
              <a:rPr lang="pl-PL" dirty="0">
                <a:solidFill>
                  <a:schemeClr val="bg1"/>
                </a:solidFill>
                <a:latin typeface="Lato" panose="020F0502020204030203" pitchFamily="34" charset="0"/>
                <a:ea typeface="Lato" panose="020F0502020204030203" pitchFamily="34" charset="0"/>
                <a:cs typeface="Lato" panose="020F0502020204030203" pitchFamily="34" charset="0"/>
              </a:rPr>
            </a:br>
            <a:r>
              <a:rPr lang="pl-PL" sz="1800"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rPr>
              <a:t>5,4 mln EUR (UE)</a:t>
            </a:r>
            <a:endParaRPr lang="pl-PL"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4" name="pole tekstowe 13">
            <a:extLst>
              <a:ext uri="{FF2B5EF4-FFF2-40B4-BE49-F238E27FC236}">
                <a16:creationId xmlns:a16="http://schemas.microsoft.com/office/drawing/2014/main" id="{89F18CC4-BD68-F33E-A573-56BBCD78ED7A}"/>
              </a:ext>
            </a:extLst>
          </p:cNvPr>
          <p:cNvSpPr txBox="1"/>
          <p:nvPr/>
        </p:nvSpPr>
        <p:spPr>
          <a:xfrm>
            <a:off x="595875" y="2190225"/>
            <a:ext cx="10552111" cy="1988365"/>
          </a:xfrm>
          <a:prstGeom prst="rect">
            <a:avLst/>
          </a:prstGeom>
          <a:noFill/>
        </p:spPr>
        <p:txBody>
          <a:bodyPr wrap="square">
            <a:spAutoFit/>
          </a:bodyPr>
          <a:lstStyle/>
          <a:p>
            <a:pPr>
              <a:lnSpc>
                <a:spcPct val="150000"/>
              </a:lnSpc>
            </a:pPr>
            <a:r>
              <a:rPr lang="pl-PL" sz="1600" b="1" dirty="0">
                <a:latin typeface="Lato" panose="020F0502020204030203" pitchFamily="34" charset="0"/>
                <a:ea typeface="Lato" panose="020F0502020204030203" pitchFamily="34" charset="0"/>
                <a:cs typeface="Lato" panose="020F0502020204030203" pitchFamily="34" charset="0"/>
              </a:rPr>
              <a:t>Typy projektów:</a:t>
            </a:r>
          </a:p>
          <a:p>
            <a:pPr>
              <a:lnSpc>
                <a:spcPct val="150000"/>
              </a:lnSpc>
            </a:pPr>
            <a:endParaRPr lang="pl-PL" sz="1600" b="1" dirty="0">
              <a:latin typeface="Lato" panose="020F0502020204030203" pitchFamily="34" charset="0"/>
              <a:ea typeface="Lato" panose="020F0502020204030203" pitchFamily="34" charset="0"/>
              <a:cs typeface="Lato" panose="020F0502020204030203" pitchFamily="34" charset="0"/>
            </a:endParaRPr>
          </a:p>
          <a:p>
            <a:pPr>
              <a:lnSpc>
                <a:spcPct val="150000"/>
              </a:lnSpc>
            </a:pPr>
            <a:endParaRPr lang="pl-PL" sz="1600" b="1" dirty="0">
              <a:latin typeface="Lato" panose="020F0502020204030203" pitchFamily="34" charset="0"/>
              <a:ea typeface="Lato" panose="020F0502020204030203" pitchFamily="34" charset="0"/>
              <a:cs typeface="Lato" panose="020F0502020204030203" pitchFamily="34" charset="0"/>
            </a:endParaRPr>
          </a:p>
          <a:p>
            <a:pPr>
              <a:lnSpc>
                <a:spcPct val="150000"/>
              </a:lnSpc>
            </a:pPr>
            <a:r>
              <a:rPr lang="pl-PL" dirty="0"/>
              <a:t>1. Budowa, przebudowa, modernizacja i/lub wyposażenie obiektów infrastruktury ochrony zdrowia w celu zwiększenia poziomu bezpieczeństwa i odporności na wypadek sytuacji kryzysu lub zagrożenia.</a:t>
            </a:r>
            <a:endParaRPr lang="pl-PL" sz="1600" dirty="0"/>
          </a:p>
        </p:txBody>
      </p:sp>
    </p:spTree>
    <p:extLst>
      <p:ext uri="{BB962C8B-B14F-4D97-AF65-F5344CB8AC3E}">
        <p14:creationId xmlns:p14="http://schemas.microsoft.com/office/powerpoint/2010/main" val="3440671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4E656-2569-7B91-5A03-BA34395B4FD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93A21D3-5EF8-B609-98AD-B4F05F13762A}"/>
              </a:ext>
            </a:extLst>
          </p:cNvPr>
          <p:cNvSpPr>
            <a:spLocks noGrp="1"/>
          </p:cNvSpPr>
          <p:nvPr>
            <p:ph type="title"/>
          </p:nvPr>
        </p:nvSpPr>
        <p:spPr>
          <a:xfrm>
            <a:off x="629265" y="442453"/>
            <a:ext cx="10185598" cy="711498"/>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lstStyle/>
          <a:p>
            <a:r>
              <a:rPr lang="pl-PL" dirty="0">
                <a:solidFill>
                  <a:schemeClr val="bg1"/>
                </a:solidFill>
                <a:latin typeface="Lato" panose="020F0502020204030203" pitchFamily="34" charset="0"/>
                <a:ea typeface="Lato" panose="020F0502020204030203" pitchFamily="34" charset="0"/>
                <a:cs typeface="Lato" panose="020F0502020204030203" pitchFamily="34" charset="0"/>
              </a:rPr>
              <a:t>Kluczowe zasady realizacji wsparcia (Dz.13.3) - 1</a:t>
            </a:r>
          </a:p>
        </p:txBody>
      </p:sp>
      <p:sp>
        <p:nvSpPr>
          <p:cNvPr id="4" name="Symbol zastępczy numeru slajdu 3">
            <a:extLst>
              <a:ext uri="{FF2B5EF4-FFF2-40B4-BE49-F238E27FC236}">
                <a16:creationId xmlns:a16="http://schemas.microsoft.com/office/drawing/2014/main" id="{2FC5D8D7-D934-16A1-B83D-748862A0B5BD}"/>
              </a:ext>
            </a:extLst>
          </p:cNvPr>
          <p:cNvSpPr>
            <a:spLocks noGrp="1"/>
          </p:cNvSpPr>
          <p:nvPr>
            <p:ph type="sldNum" sz="quarter" idx="10"/>
          </p:nvPr>
        </p:nvSpPr>
        <p:spPr/>
        <p:txBody>
          <a:bodyPr/>
          <a:lstStyle/>
          <a:p>
            <a:fld id="{EB4015AA-59F6-416B-87A6-8E3D940284E2}" type="slidenum">
              <a:rPr lang="pl-PL" smtClean="0"/>
              <a:pPr/>
              <a:t>24</a:t>
            </a:fld>
            <a:endParaRPr lang="pl-PL" dirty="0"/>
          </a:p>
        </p:txBody>
      </p:sp>
      <p:sp>
        <p:nvSpPr>
          <p:cNvPr id="6" name="pole tekstowe 5">
            <a:extLst>
              <a:ext uri="{FF2B5EF4-FFF2-40B4-BE49-F238E27FC236}">
                <a16:creationId xmlns:a16="http://schemas.microsoft.com/office/drawing/2014/main" id="{C092E1E0-84CB-E000-9E6B-2A614A2FB87B}"/>
              </a:ext>
            </a:extLst>
          </p:cNvPr>
          <p:cNvSpPr txBox="1"/>
          <p:nvPr/>
        </p:nvSpPr>
        <p:spPr>
          <a:xfrm>
            <a:off x="530321" y="1301797"/>
            <a:ext cx="10491020" cy="5014321"/>
          </a:xfrm>
          <a:prstGeom prst="rect">
            <a:avLst/>
          </a:prstGeom>
          <a:noFill/>
        </p:spPr>
        <p:txBody>
          <a:bodyPr wrap="square">
            <a:spAutoFit/>
          </a:bodyPr>
          <a:lstStyle/>
          <a:p>
            <a:pPr>
              <a:lnSpc>
                <a:spcPct val="150000"/>
              </a:lnSpc>
              <a:spcBef>
                <a:spcPts val="600"/>
              </a:spcBef>
            </a:pPr>
            <a:r>
              <a:rPr lang="pl-PL" sz="1600" dirty="0">
                <a:latin typeface="Lato" panose="020F0502020204030203" pitchFamily="34" charset="0"/>
                <a:ea typeface="Lato" panose="020F0502020204030203" pitchFamily="34" charset="0"/>
                <a:cs typeface="Lato" panose="020F0502020204030203" pitchFamily="34" charset="0"/>
              </a:rPr>
              <a:t>1. Warunkiem realizacji inwestycji będzie zgodność z:</a:t>
            </a:r>
          </a:p>
          <a:p>
            <a:pPr>
              <a:lnSpc>
                <a:spcPct val="150000"/>
              </a:lnSpc>
              <a:spcBef>
                <a:spcPts val="600"/>
              </a:spcBef>
            </a:pPr>
            <a:r>
              <a:rPr lang="pl-PL" sz="1600" dirty="0">
                <a:latin typeface="Lato" panose="020F0502020204030203" pitchFamily="34" charset="0"/>
                <a:ea typeface="Lato" panose="020F0502020204030203" pitchFamily="34" charset="0"/>
                <a:cs typeface="Lato" panose="020F0502020204030203" pitchFamily="34" charset="0"/>
              </a:rPr>
              <a:t>- dokumentem Zdrowa przyszłość. Ramy strategiczne rozwoju systemu ochrony zdrowia na lata 2021-2027, z perspektywą do 2030 r.,</a:t>
            </a:r>
          </a:p>
          <a:p>
            <a:pPr>
              <a:lnSpc>
                <a:spcPct val="150000"/>
              </a:lnSpc>
              <a:spcBef>
                <a:spcPts val="600"/>
              </a:spcBef>
            </a:pPr>
            <a:r>
              <a:rPr lang="pl-PL" sz="1600" dirty="0">
                <a:latin typeface="Lato" panose="020F0502020204030203" pitchFamily="34" charset="0"/>
                <a:ea typeface="Lato" panose="020F0502020204030203" pitchFamily="34" charset="0"/>
                <a:cs typeface="Lato" panose="020F0502020204030203" pitchFamily="34" charset="0"/>
              </a:rPr>
              <a:t>- Wojewódzkim planem transformacji województwa kujawsko-pomorskiego na lata 2022-2026,</a:t>
            </a:r>
          </a:p>
          <a:p>
            <a:pPr>
              <a:lnSpc>
                <a:spcPct val="150000"/>
              </a:lnSpc>
              <a:spcBef>
                <a:spcPts val="600"/>
              </a:spcBef>
            </a:pPr>
            <a:r>
              <a:rPr lang="pl-PL" sz="1600" dirty="0">
                <a:latin typeface="Lato" panose="020F0502020204030203" pitchFamily="34" charset="0"/>
                <a:ea typeface="Lato" panose="020F0502020204030203" pitchFamily="34" charset="0"/>
                <a:cs typeface="Lato" panose="020F0502020204030203" pitchFamily="34" charset="0"/>
              </a:rPr>
              <a:t>- właściwą Mapą potrzeb zdrowotnych,</a:t>
            </a:r>
          </a:p>
          <a:p>
            <a:pPr>
              <a:lnSpc>
                <a:spcPct val="150000"/>
              </a:lnSpc>
              <a:spcBef>
                <a:spcPts val="600"/>
              </a:spcBef>
            </a:pPr>
            <a:r>
              <a:rPr lang="pl-PL" sz="1600" dirty="0">
                <a:latin typeface="Lato" panose="020F0502020204030203" pitchFamily="34" charset="0"/>
                <a:ea typeface="Lato" panose="020F0502020204030203" pitchFamily="34" charset="0"/>
                <a:cs typeface="Lato" panose="020F0502020204030203" pitchFamily="34" charset="0"/>
              </a:rPr>
              <a:t>- Planem działań w sektorze zdrowia akceptowanym przez Komitet Sterujący ds. koordynacji wsparcia w sektorze zdrowia (o ile dotyczy),</a:t>
            </a:r>
          </a:p>
          <a:p>
            <a:pPr>
              <a:lnSpc>
                <a:spcPct val="150000"/>
              </a:lnSpc>
              <a:spcBef>
                <a:spcPts val="600"/>
              </a:spcBef>
            </a:pPr>
            <a:r>
              <a:rPr lang="pl-PL" sz="1600" dirty="0">
                <a:latin typeface="Lato" panose="020F0502020204030203" pitchFamily="34" charset="0"/>
                <a:ea typeface="Lato" panose="020F0502020204030203" pitchFamily="34" charset="0"/>
                <a:cs typeface="Lato" panose="020F0502020204030203" pitchFamily="34" charset="0"/>
              </a:rPr>
              <a:t>- Polityką zdrowotną województwa kujawsko-pomorskiego na lata 2024-2030.</a:t>
            </a:r>
          </a:p>
          <a:p>
            <a:pPr>
              <a:lnSpc>
                <a:spcPct val="150000"/>
              </a:lnSpc>
              <a:spcBef>
                <a:spcPts val="600"/>
              </a:spcBef>
            </a:pPr>
            <a:r>
              <a:rPr lang="pl-PL" sz="1600" dirty="0">
                <a:latin typeface="Lato" panose="020F0502020204030203" pitchFamily="34" charset="0"/>
                <a:ea typeface="Lato" panose="020F0502020204030203" pitchFamily="34" charset="0"/>
                <a:cs typeface="Lato" panose="020F0502020204030203" pitchFamily="34" charset="0"/>
              </a:rPr>
              <a:t>2. Wsparcie zostanie skierowane na działania wspierające przejście z opieki szpitalnej/instytucjonalnej na przystępne cenowo i wysokiej jakości usługi w zakresie opieki dziennej i usługi środowiskowe.</a:t>
            </a:r>
          </a:p>
          <a:p>
            <a:pPr>
              <a:lnSpc>
                <a:spcPct val="150000"/>
              </a:lnSpc>
              <a:spcBef>
                <a:spcPts val="600"/>
              </a:spcBef>
            </a:pPr>
            <a:r>
              <a:rPr lang="pl-PL" sz="1600" dirty="0">
                <a:latin typeface="Lato" panose="020F0502020204030203" pitchFamily="34" charset="0"/>
                <a:ea typeface="Lato" panose="020F0502020204030203" pitchFamily="34" charset="0"/>
                <a:cs typeface="Lato" panose="020F0502020204030203" pitchFamily="34" charset="0"/>
              </a:rPr>
              <a:t>3. Inwestycje infrastrukturalne w placówki świadczące całodobową opiekę długoterminową (całodobowe usługi opiekuńcze) w instytucjonalnych formach są niedozwolone.</a:t>
            </a:r>
          </a:p>
        </p:txBody>
      </p:sp>
    </p:spTree>
    <p:extLst>
      <p:ext uri="{BB962C8B-B14F-4D97-AF65-F5344CB8AC3E}">
        <p14:creationId xmlns:p14="http://schemas.microsoft.com/office/powerpoint/2010/main" val="2694681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6F946-5327-D0E8-D186-3ECD6A5868A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76C7299-D013-6E44-2D12-56270EB9D44E}"/>
              </a:ext>
            </a:extLst>
          </p:cNvPr>
          <p:cNvSpPr>
            <a:spLocks noGrp="1"/>
          </p:cNvSpPr>
          <p:nvPr>
            <p:ph type="title"/>
          </p:nvPr>
        </p:nvSpPr>
        <p:spPr>
          <a:xfrm>
            <a:off x="629265" y="442453"/>
            <a:ext cx="10185598" cy="711498"/>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lstStyle/>
          <a:p>
            <a:r>
              <a:rPr lang="pl-PL" dirty="0">
                <a:solidFill>
                  <a:schemeClr val="bg1"/>
                </a:solidFill>
                <a:latin typeface="Lato" panose="020F0502020204030203" pitchFamily="34" charset="0"/>
                <a:ea typeface="Lato" panose="020F0502020204030203" pitchFamily="34" charset="0"/>
                <a:cs typeface="Lato" panose="020F0502020204030203" pitchFamily="34" charset="0"/>
              </a:rPr>
              <a:t>Kluczowe zasady realizacji wsparcia (Dz.13.3) - 2</a:t>
            </a:r>
          </a:p>
        </p:txBody>
      </p:sp>
      <p:sp>
        <p:nvSpPr>
          <p:cNvPr id="4" name="Symbol zastępczy numeru slajdu 3">
            <a:extLst>
              <a:ext uri="{FF2B5EF4-FFF2-40B4-BE49-F238E27FC236}">
                <a16:creationId xmlns:a16="http://schemas.microsoft.com/office/drawing/2014/main" id="{3E3BC1C6-EE3D-FA0F-AC82-F58E80F022C7}"/>
              </a:ext>
            </a:extLst>
          </p:cNvPr>
          <p:cNvSpPr>
            <a:spLocks noGrp="1"/>
          </p:cNvSpPr>
          <p:nvPr>
            <p:ph type="sldNum" sz="quarter" idx="10"/>
          </p:nvPr>
        </p:nvSpPr>
        <p:spPr/>
        <p:txBody>
          <a:bodyPr/>
          <a:lstStyle/>
          <a:p>
            <a:fld id="{EB4015AA-59F6-416B-87A6-8E3D940284E2}" type="slidenum">
              <a:rPr lang="pl-PL" smtClean="0"/>
              <a:pPr/>
              <a:t>25</a:t>
            </a:fld>
            <a:endParaRPr lang="pl-PL" dirty="0"/>
          </a:p>
        </p:txBody>
      </p:sp>
      <p:sp>
        <p:nvSpPr>
          <p:cNvPr id="6" name="pole tekstowe 5">
            <a:extLst>
              <a:ext uri="{FF2B5EF4-FFF2-40B4-BE49-F238E27FC236}">
                <a16:creationId xmlns:a16="http://schemas.microsoft.com/office/drawing/2014/main" id="{F391F838-81FF-2F72-6BF2-69D468ADE556}"/>
              </a:ext>
            </a:extLst>
          </p:cNvPr>
          <p:cNvSpPr txBox="1"/>
          <p:nvPr/>
        </p:nvSpPr>
        <p:spPr>
          <a:xfrm>
            <a:off x="530321" y="1301797"/>
            <a:ext cx="10491020" cy="4998933"/>
          </a:xfrm>
          <a:prstGeom prst="rect">
            <a:avLst/>
          </a:prstGeom>
          <a:noFill/>
        </p:spPr>
        <p:txBody>
          <a:bodyPr wrap="square">
            <a:spAutoFit/>
          </a:bodyPr>
          <a:lstStyle/>
          <a:p>
            <a:pPr>
              <a:lnSpc>
                <a:spcPct val="150000"/>
              </a:lnSpc>
              <a:spcBef>
                <a:spcPts val="600"/>
              </a:spcBef>
            </a:pPr>
            <a:r>
              <a:rPr lang="pl-PL" sz="1600" dirty="0">
                <a:latin typeface="Lato" panose="020F0502020204030203" pitchFamily="34" charset="0"/>
                <a:ea typeface="Lato" panose="020F0502020204030203" pitchFamily="34" charset="0"/>
                <a:cs typeface="Lato" panose="020F0502020204030203" pitchFamily="34" charset="0"/>
              </a:rPr>
              <a:t>4. Wsparcie AOS w ponadregionalnych podmiotach leczniczych, dla których podmiotem tworzącym jest minister, centralny organ administracji rządowej, publiczna uczelnia medyczna, publiczna uczelnia prowadząca działalność dydaktyczną i badawczą w dziedzinie nauk medycznych, Centrum Medyczne Kształcenia Podyplomowego oraz w instytutach badawczych prowadzących badania naukowe i prace rozwojowe w dziedzinie nauk medycznych, uczestniczących w systemie ochrony zdrowia, nie będzie możliwe. </a:t>
            </a:r>
          </a:p>
          <a:p>
            <a:pPr>
              <a:lnSpc>
                <a:spcPct val="150000"/>
              </a:lnSpc>
              <a:spcBef>
                <a:spcPts val="600"/>
              </a:spcBef>
            </a:pPr>
            <a:r>
              <a:rPr lang="pl-PL" sz="1600" dirty="0">
                <a:latin typeface="Lato" panose="020F0502020204030203" pitchFamily="34" charset="0"/>
                <a:ea typeface="Lato" panose="020F0502020204030203" pitchFamily="34" charset="0"/>
                <a:cs typeface="Lato" panose="020F0502020204030203" pitchFamily="34" charset="0"/>
              </a:rPr>
              <a:t>5. Przedsięwzięcia z zakresu infrastruktury ochrony zdrowia zostaną objęte wsparciem pod warunkiem uzyskania pozytywnej opinii o celowości inwestycji (OCI) w ramach systemu Instrumentu Oceny Wniosków Inwestycyjnych w Sektorze Zdrowia (IOWISZ), zgodnie z ustawą o świadczeniach opieki zdrowotnej finansowanych ze środków publicznych, w zakresie określonym przez Komitet Sterujący ds. koordynacji wsparcia w sektorze zdrowia (o ile dotyczy).</a:t>
            </a:r>
          </a:p>
          <a:p>
            <a:pPr>
              <a:lnSpc>
                <a:spcPct val="150000"/>
              </a:lnSpc>
              <a:spcBef>
                <a:spcPts val="600"/>
              </a:spcBef>
            </a:pPr>
            <a:r>
              <a:rPr lang="pl-PL" sz="1600" dirty="0">
                <a:latin typeface="Lato" panose="020F0502020204030203" pitchFamily="34" charset="0"/>
                <a:ea typeface="Lato" panose="020F0502020204030203" pitchFamily="34" charset="0"/>
                <a:cs typeface="Lato" panose="020F0502020204030203" pitchFamily="34" charset="0"/>
              </a:rPr>
              <a:t>6. Wszystkie podmioty lecznicze ubiegające się o wsparcie muszą funkcjonować w publicznym systemie ubezpieczeń zdrowotnych. Warunek nie dotyczy spółek z większościowym udziałem jednostek samorządu terytorialnego realizujących przedsięwzięcia medyczne na rzecz ww. podmiotów leczniczych.</a:t>
            </a:r>
          </a:p>
        </p:txBody>
      </p:sp>
    </p:spTree>
    <p:extLst>
      <p:ext uri="{BB962C8B-B14F-4D97-AF65-F5344CB8AC3E}">
        <p14:creationId xmlns:p14="http://schemas.microsoft.com/office/powerpoint/2010/main" val="460560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2FC68-A730-ECFE-2452-E33931F76B0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FE266DD-97CD-2C30-9002-873177AA662B}"/>
              </a:ext>
            </a:extLst>
          </p:cNvPr>
          <p:cNvSpPr>
            <a:spLocks noGrp="1"/>
          </p:cNvSpPr>
          <p:nvPr>
            <p:ph type="title"/>
          </p:nvPr>
        </p:nvSpPr>
        <p:spPr>
          <a:xfrm>
            <a:off x="629265" y="442453"/>
            <a:ext cx="10185598" cy="711498"/>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lstStyle/>
          <a:p>
            <a:r>
              <a:rPr lang="pl-PL" dirty="0">
                <a:solidFill>
                  <a:schemeClr val="bg1"/>
                </a:solidFill>
                <a:latin typeface="Lato" panose="020F0502020204030203" pitchFamily="34" charset="0"/>
                <a:ea typeface="Lato" panose="020F0502020204030203" pitchFamily="34" charset="0"/>
                <a:cs typeface="Lato" panose="020F0502020204030203" pitchFamily="34" charset="0"/>
              </a:rPr>
              <a:t>Kluczowe zasady realizacji wsparcia (Dz.13.3) - 3</a:t>
            </a:r>
          </a:p>
        </p:txBody>
      </p:sp>
      <p:sp>
        <p:nvSpPr>
          <p:cNvPr id="4" name="Symbol zastępczy numeru slajdu 3">
            <a:extLst>
              <a:ext uri="{FF2B5EF4-FFF2-40B4-BE49-F238E27FC236}">
                <a16:creationId xmlns:a16="http://schemas.microsoft.com/office/drawing/2014/main" id="{92B5F952-24BE-FA9F-2122-3BA46F31A54F}"/>
              </a:ext>
            </a:extLst>
          </p:cNvPr>
          <p:cNvSpPr>
            <a:spLocks noGrp="1"/>
          </p:cNvSpPr>
          <p:nvPr>
            <p:ph type="sldNum" sz="quarter" idx="10"/>
          </p:nvPr>
        </p:nvSpPr>
        <p:spPr/>
        <p:txBody>
          <a:bodyPr/>
          <a:lstStyle/>
          <a:p>
            <a:fld id="{EB4015AA-59F6-416B-87A6-8E3D940284E2}" type="slidenum">
              <a:rPr lang="pl-PL" smtClean="0"/>
              <a:pPr/>
              <a:t>26</a:t>
            </a:fld>
            <a:endParaRPr lang="pl-PL" dirty="0"/>
          </a:p>
        </p:txBody>
      </p:sp>
      <p:sp>
        <p:nvSpPr>
          <p:cNvPr id="6" name="pole tekstowe 5">
            <a:extLst>
              <a:ext uri="{FF2B5EF4-FFF2-40B4-BE49-F238E27FC236}">
                <a16:creationId xmlns:a16="http://schemas.microsoft.com/office/drawing/2014/main" id="{67EC64B8-D0E3-F6E7-C348-C1C303E85C01}"/>
              </a:ext>
            </a:extLst>
          </p:cNvPr>
          <p:cNvSpPr txBox="1"/>
          <p:nvPr/>
        </p:nvSpPr>
        <p:spPr>
          <a:xfrm>
            <a:off x="530320" y="1301797"/>
            <a:ext cx="11661679" cy="5583708"/>
          </a:xfrm>
          <a:prstGeom prst="rect">
            <a:avLst/>
          </a:prstGeom>
          <a:noFill/>
        </p:spPr>
        <p:txBody>
          <a:bodyPr wrap="square">
            <a:spAutoFit/>
          </a:bodyPr>
          <a:lstStyle/>
          <a:p>
            <a:pPr>
              <a:lnSpc>
                <a:spcPct val="150000"/>
              </a:lnSpc>
            </a:pPr>
            <a:r>
              <a:rPr lang="pl-PL" sz="1600" dirty="0">
                <a:latin typeface="Lato" panose="020F0502020204030203" pitchFamily="34" charset="0"/>
                <a:ea typeface="Lato" panose="020F0502020204030203" pitchFamily="34" charset="0"/>
                <a:cs typeface="Lato" panose="020F0502020204030203" pitchFamily="34" charset="0"/>
              </a:rPr>
              <a:t>7. Projekty finansowane ze środków EFRR nie mogą powielać zakresu, na który dany podmiot otrzymał wsparcie w ramach KPO.</a:t>
            </a:r>
          </a:p>
          <a:p>
            <a:pPr>
              <a:lnSpc>
                <a:spcPct val="150000"/>
              </a:lnSpc>
            </a:pPr>
            <a:r>
              <a:rPr lang="pl-PL" sz="1600" dirty="0">
                <a:latin typeface="Lato" panose="020F0502020204030203" pitchFamily="34" charset="0"/>
                <a:ea typeface="Lato" panose="020F0502020204030203" pitchFamily="34" charset="0"/>
                <a:cs typeface="Lato" panose="020F0502020204030203" pitchFamily="34" charset="0"/>
              </a:rPr>
              <a:t>8. Inwestycje nie mogą prowadzić do zwiększenia ogólnej liczby łóżek szpitalnych w systemie ochrony zdrowia.</a:t>
            </a:r>
          </a:p>
          <a:p>
            <a:pPr>
              <a:lnSpc>
                <a:spcPct val="150000"/>
              </a:lnSpc>
            </a:pPr>
            <a:r>
              <a:rPr lang="pl-PL" sz="1600" dirty="0">
                <a:latin typeface="Lato" panose="020F0502020204030203" pitchFamily="34" charset="0"/>
                <a:ea typeface="Lato" panose="020F0502020204030203" pitchFamily="34" charset="0"/>
                <a:cs typeface="Lato" panose="020F0502020204030203" pitchFamily="34" charset="0"/>
              </a:rPr>
              <a:t>9. Preferowane będą następujące rozwiązania wspierające zgodność z zasadą DNSH:</a:t>
            </a:r>
          </a:p>
          <a:p>
            <a:pPr>
              <a:lnSpc>
                <a:spcPct val="150000"/>
              </a:lnSpc>
            </a:pPr>
            <a:r>
              <a:rPr lang="pl-PL" sz="1600" dirty="0">
                <a:latin typeface="Lato" panose="020F0502020204030203" pitchFamily="34" charset="0"/>
                <a:ea typeface="Lato" panose="020F0502020204030203" pitchFamily="34" charset="0"/>
                <a:cs typeface="Lato" panose="020F0502020204030203" pitchFamily="34" charset="0"/>
              </a:rPr>
              <a:t>     - stosowanie rozwiązań z zakresu zielono-niebieskiej infrastruktury,</a:t>
            </a:r>
          </a:p>
          <a:p>
            <a:pPr>
              <a:lnSpc>
                <a:spcPct val="150000"/>
              </a:lnSpc>
            </a:pPr>
            <a:r>
              <a:rPr lang="pl-PL" sz="1600" dirty="0">
                <a:latin typeface="Lato" panose="020F0502020204030203" pitchFamily="34" charset="0"/>
                <a:ea typeface="Lato" panose="020F0502020204030203" pitchFamily="34" charset="0"/>
                <a:cs typeface="Lato" panose="020F0502020204030203" pitchFamily="34" charset="0"/>
              </a:rPr>
              <a:t>     - zastosowanie gatunków rodzimych w zagospodarowywaniu otoczenia,</a:t>
            </a:r>
          </a:p>
          <a:p>
            <a:pPr>
              <a:lnSpc>
                <a:spcPct val="150000"/>
              </a:lnSpc>
            </a:pPr>
            <a:r>
              <a:rPr lang="pl-PL" sz="1600" dirty="0">
                <a:latin typeface="Lato" panose="020F0502020204030203" pitchFamily="34" charset="0"/>
                <a:ea typeface="Lato" panose="020F0502020204030203" pitchFamily="34" charset="0"/>
                <a:cs typeface="Lato" panose="020F0502020204030203" pitchFamily="34" charset="0"/>
              </a:rPr>
              <a:t>     - stosowanie dobrych praktyk z zakresu ochrony zieleni i drzew w celu zminimalizowania wpływu prowadzonych prac na występujące siedliska i gatunki.</a:t>
            </a:r>
          </a:p>
          <a:p>
            <a:pPr>
              <a:lnSpc>
                <a:spcPct val="150000"/>
              </a:lnSpc>
            </a:pPr>
            <a:r>
              <a:rPr lang="pl-PL" sz="1600" dirty="0">
                <a:latin typeface="Lato" panose="020F0502020204030203" pitchFamily="34" charset="0"/>
                <a:ea typeface="Lato" panose="020F0502020204030203" pitchFamily="34" charset="0"/>
                <a:cs typeface="Lato" panose="020F0502020204030203" pitchFamily="34" charset="0"/>
              </a:rPr>
              <a:t>10. Realizowane inwestycje w infrastrukturę ochrony zdrowia muszą być zgodne z Programem Ochrony Ludności i Obrony Cywilnej na lata 2025-2026 (oraz jego późniejszymi aktualizacjami) oraz Wojewódzkim Planem Zarządzania Kryzysowego z załącznikami (oraz jego późniejszymi aktualizacjami).</a:t>
            </a:r>
          </a:p>
          <a:p>
            <a:pPr>
              <a:lnSpc>
                <a:spcPct val="150000"/>
              </a:lnSpc>
            </a:pPr>
            <a:r>
              <a:rPr lang="pl-PL" sz="1600" dirty="0">
                <a:latin typeface="Lato" panose="020F0502020204030203" pitchFamily="34" charset="0"/>
                <a:ea typeface="Lato" panose="020F0502020204030203" pitchFamily="34" charset="0"/>
                <a:cs typeface="Lato" panose="020F0502020204030203" pitchFamily="34" charset="0"/>
              </a:rPr>
              <a:t>11. Realizowane inwestycje w infrastrukturę ochrony zdrowia muszą posiadać pozytywną opinię wojewody w zakresie zgodności projektu z dokumentami wymienionymi w punkcie 10 i zgodnie z trybem uzgodnień przewidzianym w Programie.</a:t>
            </a:r>
          </a:p>
          <a:p>
            <a:pPr>
              <a:lnSpc>
                <a:spcPct val="150000"/>
              </a:lnSpc>
            </a:pPr>
            <a:r>
              <a:rPr lang="pl-PL" sz="1600" dirty="0">
                <a:latin typeface="Lato" panose="020F0502020204030203" pitchFamily="34" charset="0"/>
                <a:ea typeface="Lato" panose="020F0502020204030203" pitchFamily="34" charset="0"/>
                <a:cs typeface="Lato" panose="020F0502020204030203" pitchFamily="34" charset="0"/>
              </a:rPr>
              <a:t>12. Projekty infrastrukturalne muszą być zgodne z Rozporządzeniem Ministra Spraw Wewnętrznych i Administracji z dnia 4 listopada 2025 r. w sprawie warunków technicznych dla budowli ochronnych oraz warunków technicznych ich użytkowania i usytuowania.</a:t>
            </a:r>
          </a:p>
        </p:txBody>
      </p:sp>
    </p:spTree>
    <p:extLst>
      <p:ext uri="{BB962C8B-B14F-4D97-AF65-F5344CB8AC3E}">
        <p14:creationId xmlns:p14="http://schemas.microsoft.com/office/powerpoint/2010/main" val="212055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BD3E2-1761-7CB1-E636-00C6B4DFACC1}"/>
            </a:ext>
          </a:extLst>
        </p:cNvPr>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3483D3FC-F838-2777-4F5E-C31CC962127E}"/>
              </a:ext>
            </a:extLst>
          </p:cNvPr>
          <p:cNvSpPr>
            <a:spLocks noGrp="1"/>
          </p:cNvSpPr>
          <p:nvPr>
            <p:ph type="sldNum" sz="quarter" idx="10"/>
          </p:nvPr>
        </p:nvSpPr>
        <p:spPr/>
        <p:txBody>
          <a:bodyPr/>
          <a:lstStyle/>
          <a:p>
            <a:fld id="{EB4015AA-59F6-416B-87A6-8E3D940284E2}" type="slidenum">
              <a:rPr lang="pl-PL" smtClean="0"/>
              <a:pPr/>
              <a:t>27</a:t>
            </a:fld>
            <a:endParaRPr lang="pl-PL" dirty="0"/>
          </a:p>
        </p:txBody>
      </p:sp>
      <p:sp>
        <p:nvSpPr>
          <p:cNvPr id="12" name="Google Shape;141;p16">
            <a:extLst>
              <a:ext uri="{FF2B5EF4-FFF2-40B4-BE49-F238E27FC236}">
                <a16:creationId xmlns:a16="http://schemas.microsoft.com/office/drawing/2014/main" id="{E426D203-0D90-9CE2-9141-11EA003D812B}"/>
              </a:ext>
            </a:extLst>
          </p:cNvPr>
          <p:cNvSpPr txBox="1">
            <a:spLocks noGrp="1"/>
          </p:cNvSpPr>
          <p:nvPr>
            <p:ph type="title" idx="4294967295"/>
          </p:nvPr>
        </p:nvSpPr>
        <p:spPr>
          <a:xfrm>
            <a:off x="697471" y="550660"/>
            <a:ext cx="10550631" cy="88639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C356A"/>
                </a:solidFill>
                <a:effectLst/>
                <a:uLnTx/>
                <a:uFillTx/>
                <a:latin typeface="Lato" panose="020F0502020204030203" pitchFamily="34" charset="0"/>
                <a:ea typeface="Lato" panose="020F0502020204030203" pitchFamily="34" charset="0"/>
                <a:cs typeface="Lato" panose="020F0502020204030203" pitchFamily="34" charset="0"/>
                <a:sym typeface="Urbanist"/>
              </a:rPr>
              <a:t>Wsparcie rozwoju oraz ochrony cyfrowej systemów infrastruktury krytycznej w instytucjach ochrony zdrowia - 1.</a:t>
            </a:r>
          </a:p>
        </p:txBody>
      </p:sp>
      <p:sp>
        <p:nvSpPr>
          <p:cNvPr id="15" name="pole tekstowe 14">
            <a:extLst>
              <a:ext uri="{FF2B5EF4-FFF2-40B4-BE49-F238E27FC236}">
                <a16:creationId xmlns:a16="http://schemas.microsoft.com/office/drawing/2014/main" id="{DF897DB2-AB7A-D720-D0B9-75F4C5D32177}"/>
              </a:ext>
            </a:extLst>
          </p:cNvPr>
          <p:cNvSpPr txBox="1"/>
          <p:nvPr/>
        </p:nvSpPr>
        <p:spPr>
          <a:xfrm>
            <a:off x="595875" y="1503246"/>
            <a:ext cx="6679996" cy="348429"/>
          </a:xfrm>
          <a:prstGeom prst="rect">
            <a:avLst/>
          </a:prstGeom>
          <a:noFill/>
        </p:spPr>
        <p:txBody>
          <a:bodyPr wrap="square">
            <a:spAutoFit/>
          </a:bodyPr>
          <a:lstStyle/>
          <a:p>
            <a:pPr>
              <a:lnSpc>
                <a:spcPct val="115000"/>
              </a:lnSpc>
              <a:spcBef>
                <a:spcPts val="600"/>
              </a:spcBef>
              <a:spcAft>
                <a:spcPts val="300"/>
              </a:spcAft>
              <a:buNone/>
            </a:pPr>
            <a:r>
              <a:rPr lang="pl-PL" sz="1600" dirty="0">
                <a:effectLst/>
                <a:latin typeface="Lato" panose="020F0502020204030203" pitchFamily="34" charset="0"/>
                <a:ea typeface="Lato" panose="020F0502020204030203" pitchFamily="34" charset="0"/>
                <a:cs typeface="Lato" panose="020F0502020204030203" pitchFamily="34" charset="0"/>
              </a:rPr>
              <a:t>Działanie FEKP.13.04 ODPORNY CYFROWO REGION</a:t>
            </a:r>
            <a:endParaRPr lang="pl-PL" sz="1400" dirty="0">
              <a:effectLst/>
              <a:latin typeface="Lato" panose="020F0502020204030203" pitchFamily="34" charset="0"/>
              <a:ea typeface="Lato" panose="020F0502020204030203" pitchFamily="34" charset="0"/>
              <a:cs typeface="Lato" panose="020F0502020204030203" pitchFamily="34" charset="0"/>
            </a:endParaRPr>
          </a:p>
        </p:txBody>
      </p:sp>
      <p:sp>
        <p:nvSpPr>
          <p:cNvPr id="3" name="Tytuł 1">
            <a:extLst>
              <a:ext uri="{FF2B5EF4-FFF2-40B4-BE49-F238E27FC236}">
                <a16:creationId xmlns:a16="http://schemas.microsoft.com/office/drawing/2014/main" id="{DF9146E6-DA3C-A988-C162-3AAE404C205E}"/>
              </a:ext>
            </a:extLst>
          </p:cNvPr>
          <p:cNvSpPr>
            <a:spLocks noGrp="1"/>
          </p:cNvSpPr>
          <p:nvPr>
            <p:ph type="title"/>
          </p:nvPr>
        </p:nvSpPr>
        <p:spPr>
          <a:xfrm>
            <a:off x="7475238" y="1258506"/>
            <a:ext cx="4019291" cy="931719"/>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normAutofit/>
          </a:bodyPr>
          <a:lstStyle/>
          <a:p>
            <a:pPr algn="ctr"/>
            <a:r>
              <a:rPr lang="pl-PL" dirty="0">
                <a:solidFill>
                  <a:schemeClr val="bg1"/>
                </a:solidFill>
                <a:latin typeface="Lato" panose="020F0502020204030203" pitchFamily="34" charset="0"/>
                <a:ea typeface="Lato" panose="020F0502020204030203" pitchFamily="34" charset="0"/>
                <a:cs typeface="Lato" panose="020F0502020204030203" pitchFamily="34" charset="0"/>
              </a:rPr>
              <a:t>9,5 mln EUR </a:t>
            </a:r>
            <a:br>
              <a:rPr lang="pl-PL" dirty="0">
                <a:solidFill>
                  <a:schemeClr val="bg1"/>
                </a:solidFill>
                <a:latin typeface="Lato" panose="020F0502020204030203" pitchFamily="34" charset="0"/>
                <a:ea typeface="Lato" panose="020F0502020204030203" pitchFamily="34" charset="0"/>
                <a:cs typeface="Lato" panose="020F0502020204030203" pitchFamily="34" charset="0"/>
              </a:rPr>
            </a:br>
            <a:r>
              <a:rPr lang="pl-PL" sz="1800"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rPr>
              <a:t>9,1 mln EUR (UE)</a:t>
            </a:r>
            <a:endParaRPr lang="pl-PL"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4" name="pole tekstowe 13">
            <a:extLst>
              <a:ext uri="{FF2B5EF4-FFF2-40B4-BE49-F238E27FC236}">
                <a16:creationId xmlns:a16="http://schemas.microsoft.com/office/drawing/2014/main" id="{34A04325-A81F-5728-04D8-25E27C689CE9}"/>
              </a:ext>
            </a:extLst>
          </p:cNvPr>
          <p:cNvSpPr txBox="1"/>
          <p:nvPr/>
        </p:nvSpPr>
        <p:spPr>
          <a:xfrm>
            <a:off x="595875" y="2356369"/>
            <a:ext cx="11163506" cy="3367717"/>
          </a:xfrm>
          <a:prstGeom prst="rect">
            <a:avLst/>
          </a:prstGeom>
          <a:noFill/>
        </p:spPr>
        <p:txBody>
          <a:bodyPr wrap="square">
            <a:spAutoFit/>
          </a:bodyPr>
          <a:lstStyle/>
          <a:p>
            <a:pPr>
              <a:lnSpc>
                <a:spcPct val="150000"/>
              </a:lnSpc>
            </a:pPr>
            <a:r>
              <a:rPr lang="pl-PL" sz="1600" b="1" dirty="0">
                <a:latin typeface="Lato" panose="020F0502020204030203" pitchFamily="34" charset="0"/>
                <a:ea typeface="Lato" panose="020F0502020204030203" pitchFamily="34" charset="0"/>
                <a:cs typeface="Lato" panose="020F0502020204030203" pitchFamily="34" charset="0"/>
              </a:rPr>
              <a:t>Typy projektów:</a:t>
            </a:r>
          </a:p>
          <a:p>
            <a:pPr>
              <a:lnSpc>
                <a:spcPct val="150000"/>
              </a:lnSpc>
            </a:pPr>
            <a:endParaRPr lang="pl-PL" sz="1600" b="1" dirty="0">
              <a:latin typeface="Lato" panose="020F0502020204030203" pitchFamily="34" charset="0"/>
              <a:ea typeface="Lato" panose="020F0502020204030203" pitchFamily="34" charset="0"/>
              <a:cs typeface="Lato" panose="020F0502020204030203" pitchFamily="34" charset="0"/>
            </a:endParaRPr>
          </a:p>
          <a:p>
            <a:pPr>
              <a:lnSpc>
                <a:spcPct val="150000"/>
              </a:lnSpc>
            </a:pPr>
            <a:r>
              <a:rPr lang="pl-PL" sz="1600" dirty="0">
                <a:latin typeface="Lato" panose="020F0502020204030203" pitchFamily="34" charset="0"/>
                <a:ea typeface="Lato" panose="020F0502020204030203" pitchFamily="34" charset="0"/>
                <a:cs typeface="Lato" panose="020F0502020204030203" pitchFamily="34" charset="0"/>
              </a:rPr>
              <a:t>1. Wsparcie instytucji ochrony zdrowia w zakresie krytycznej infrastruktury IT (w tym w zakresie </a:t>
            </a:r>
            <a:r>
              <a:rPr lang="pl-PL" sz="1600" dirty="0" err="1">
                <a:latin typeface="Lato" panose="020F0502020204030203" pitchFamily="34" charset="0"/>
                <a:ea typeface="Lato" panose="020F0502020204030203" pitchFamily="34" charset="0"/>
                <a:cs typeface="Lato" panose="020F0502020204030203" pitchFamily="34" charset="0"/>
              </a:rPr>
              <a:t>cyberbezpieczeństwa</a:t>
            </a:r>
            <a:r>
              <a:rPr lang="pl-PL" sz="1600" dirty="0">
                <a:latin typeface="Lato" panose="020F0502020204030203" pitchFamily="34" charset="0"/>
                <a:ea typeface="Lato" panose="020F0502020204030203" pitchFamily="34" charset="0"/>
                <a:cs typeface="Lato" panose="020F0502020204030203" pitchFamily="34" charset="0"/>
              </a:rPr>
              <a:t>), na poziomie lokalnym i regionalnym, w zakresie przygotowania i zapewnienia funkcjonowania usług na wypadek sytuacji kryzysowej lub konfliktu zbrojnego. </a:t>
            </a:r>
          </a:p>
          <a:p>
            <a:pPr>
              <a:lnSpc>
                <a:spcPct val="150000"/>
              </a:lnSpc>
            </a:pPr>
            <a:r>
              <a:rPr lang="pl-PL" sz="1600" dirty="0">
                <a:latin typeface="Lato" panose="020F0502020204030203" pitchFamily="34" charset="0"/>
                <a:ea typeface="Lato" panose="020F0502020204030203" pitchFamily="34" charset="0"/>
                <a:cs typeface="Lato" panose="020F0502020204030203" pitchFamily="34" charset="0"/>
              </a:rPr>
              <a:t>2. Wsparcie instytucji ochrony zdrowia w zakresie zwiększenia poziomu wykorzystania nowoczesnych technologii (m.in. z zakresu telemedycyny, profilaktyki, </a:t>
            </a:r>
            <a:r>
              <a:rPr lang="pl-PL" sz="1600" dirty="0" err="1">
                <a:latin typeface="Lato" panose="020F0502020204030203" pitchFamily="34" charset="0"/>
                <a:ea typeface="Lato" panose="020F0502020204030203" pitchFamily="34" charset="0"/>
                <a:cs typeface="Lato" panose="020F0502020204030203" pitchFamily="34" charset="0"/>
              </a:rPr>
              <a:t>telemonitoringu</a:t>
            </a:r>
            <a:r>
              <a:rPr lang="pl-PL" sz="1600" dirty="0">
                <a:latin typeface="Lato" panose="020F0502020204030203" pitchFamily="34" charset="0"/>
                <a:ea typeface="Lato" panose="020F0502020204030203" pitchFamily="34" charset="0"/>
                <a:cs typeface="Lato" panose="020F0502020204030203" pitchFamily="34" charset="0"/>
              </a:rPr>
              <a:t> czy </a:t>
            </a:r>
            <a:r>
              <a:rPr lang="pl-PL" sz="1600" dirty="0" err="1">
                <a:latin typeface="Lato" panose="020F0502020204030203" pitchFamily="34" charset="0"/>
                <a:ea typeface="Lato" panose="020F0502020204030203" pitchFamily="34" charset="0"/>
                <a:cs typeface="Lato" panose="020F0502020204030203" pitchFamily="34" charset="0"/>
              </a:rPr>
              <a:t>telerehabilitacji</a:t>
            </a:r>
            <a:r>
              <a:rPr lang="pl-PL" sz="1600" dirty="0">
                <a:latin typeface="Lato" panose="020F0502020204030203" pitchFamily="34" charset="0"/>
                <a:ea typeface="Lato" panose="020F0502020204030203" pitchFamily="34" charset="0"/>
                <a:cs typeface="Lato" panose="020F0502020204030203" pitchFamily="34" charset="0"/>
              </a:rPr>
              <a:t>), w szczególności podwójnego zastosowania. </a:t>
            </a:r>
          </a:p>
          <a:p>
            <a:pPr>
              <a:lnSpc>
                <a:spcPct val="150000"/>
              </a:lnSpc>
            </a:pPr>
            <a:r>
              <a:rPr lang="pl-PL" sz="1600" dirty="0">
                <a:latin typeface="Lato" panose="020F0502020204030203" pitchFamily="34" charset="0"/>
                <a:ea typeface="Lato" panose="020F0502020204030203" pitchFamily="34" charset="0"/>
                <a:cs typeface="Lato" panose="020F0502020204030203" pitchFamily="34" charset="0"/>
              </a:rPr>
              <a:t>3. Wsparcie zapewnienia dostępu zdalnego do usług medycznych dla mieszkańców województwa w sytuacjach klęsk żywiołowych lub humanitarnych, pandemii lub zagrożeń militarnych.</a:t>
            </a:r>
          </a:p>
        </p:txBody>
      </p:sp>
    </p:spTree>
    <p:extLst>
      <p:ext uri="{BB962C8B-B14F-4D97-AF65-F5344CB8AC3E}">
        <p14:creationId xmlns:p14="http://schemas.microsoft.com/office/powerpoint/2010/main" val="3333799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2459D-5B28-FF41-B427-D286BBBB899A}"/>
            </a:ext>
          </a:extLst>
        </p:cNvPr>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69F3FE8C-DED0-A62C-B093-4D3A77E386D8}"/>
              </a:ext>
            </a:extLst>
          </p:cNvPr>
          <p:cNvSpPr>
            <a:spLocks noGrp="1"/>
          </p:cNvSpPr>
          <p:nvPr>
            <p:ph type="sldNum" sz="quarter" idx="10"/>
          </p:nvPr>
        </p:nvSpPr>
        <p:spPr/>
        <p:txBody>
          <a:bodyPr/>
          <a:lstStyle/>
          <a:p>
            <a:fld id="{EB4015AA-59F6-416B-87A6-8E3D940284E2}" type="slidenum">
              <a:rPr lang="pl-PL" smtClean="0"/>
              <a:pPr/>
              <a:t>28</a:t>
            </a:fld>
            <a:endParaRPr lang="pl-PL" dirty="0"/>
          </a:p>
        </p:txBody>
      </p:sp>
      <p:sp>
        <p:nvSpPr>
          <p:cNvPr id="12" name="Google Shape;141;p16">
            <a:extLst>
              <a:ext uri="{FF2B5EF4-FFF2-40B4-BE49-F238E27FC236}">
                <a16:creationId xmlns:a16="http://schemas.microsoft.com/office/drawing/2014/main" id="{A83B433A-C6B1-3136-0B14-6A3A17081DD7}"/>
              </a:ext>
            </a:extLst>
          </p:cNvPr>
          <p:cNvSpPr txBox="1">
            <a:spLocks noGrp="1"/>
          </p:cNvSpPr>
          <p:nvPr>
            <p:ph type="title" idx="4294967295"/>
          </p:nvPr>
        </p:nvSpPr>
        <p:spPr>
          <a:xfrm>
            <a:off x="697471" y="550660"/>
            <a:ext cx="10550631" cy="88639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C356A"/>
                </a:solidFill>
                <a:effectLst/>
                <a:uLnTx/>
                <a:uFillTx/>
                <a:latin typeface="Lato" panose="020F0502020204030203" pitchFamily="34" charset="0"/>
                <a:ea typeface="Lato" panose="020F0502020204030203" pitchFamily="34" charset="0"/>
                <a:cs typeface="Lato" panose="020F0502020204030203" pitchFamily="34" charset="0"/>
                <a:sym typeface="Urbanist"/>
              </a:rPr>
              <a:t>Wsparcie rozwoju oraz ochrony cyfrowej systemów infrastruktury krytycznej w instytucjach ochrony zdrowia - 2.</a:t>
            </a:r>
          </a:p>
        </p:txBody>
      </p:sp>
      <p:sp>
        <p:nvSpPr>
          <p:cNvPr id="15" name="pole tekstowe 14">
            <a:extLst>
              <a:ext uri="{FF2B5EF4-FFF2-40B4-BE49-F238E27FC236}">
                <a16:creationId xmlns:a16="http://schemas.microsoft.com/office/drawing/2014/main" id="{E4608DDF-B195-7C55-11C3-648462AA34AD}"/>
              </a:ext>
            </a:extLst>
          </p:cNvPr>
          <p:cNvSpPr txBox="1"/>
          <p:nvPr/>
        </p:nvSpPr>
        <p:spPr>
          <a:xfrm>
            <a:off x="595875" y="1503246"/>
            <a:ext cx="6679996" cy="348429"/>
          </a:xfrm>
          <a:prstGeom prst="rect">
            <a:avLst/>
          </a:prstGeom>
          <a:noFill/>
        </p:spPr>
        <p:txBody>
          <a:bodyPr wrap="square">
            <a:spAutoFit/>
          </a:bodyPr>
          <a:lstStyle/>
          <a:p>
            <a:pPr>
              <a:lnSpc>
                <a:spcPct val="115000"/>
              </a:lnSpc>
              <a:spcBef>
                <a:spcPts val="600"/>
              </a:spcBef>
              <a:spcAft>
                <a:spcPts val="300"/>
              </a:spcAft>
              <a:buNone/>
            </a:pPr>
            <a:r>
              <a:rPr lang="pl-PL" sz="1600" dirty="0">
                <a:effectLst/>
                <a:latin typeface="Lato" panose="020F0502020204030203" pitchFamily="34" charset="0"/>
                <a:ea typeface="Lato" panose="020F0502020204030203" pitchFamily="34" charset="0"/>
                <a:cs typeface="Lato" panose="020F0502020204030203" pitchFamily="34" charset="0"/>
              </a:rPr>
              <a:t>Działanie FEKP.13.04 ODPORNY CYFROWO REGION</a:t>
            </a:r>
            <a:endParaRPr lang="pl-PL" sz="1400" dirty="0">
              <a:effectLst/>
              <a:latin typeface="Lato" panose="020F0502020204030203" pitchFamily="34" charset="0"/>
              <a:ea typeface="Lato" panose="020F0502020204030203" pitchFamily="34" charset="0"/>
              <a:cs typeface="Lato" panose="020F0502020204030203" pitchFamily="34" charset="0"/>
            </a:endParaRPr>
          </a:p>
        </p:txBody>
      </p:sp>
      <p:sp>
        <p:nvSpPr>
          <p:cNvPr id="14" name="pole tekstowe 13">
            <a:extLst>
              <a:ext uri="{FF2B5EF4-FFF2-40B4-BE49-F238E27FC236}">
                <a16:creationId xmlns:a16="http://schemas.microsoft.com/office/drawing/2014/main" id="{74C9C4D0-B9EE-591F-5CCA-0FE2990BA9D1}"/>
              </a:ext>
            </a:extLst>
          </p:cNvPr>
          <p:cNvSpPr txBox="1"/>
          <p:nvPr/>
        </p:nvSpPr>
        <p:spPr>
          <a:xfrm>
            <a:off x="595875" y="1917864"/>
            <a:ext cx="11163506" cy="3737049"/>
          </a:xfrm>
          <a:prstGeom prst="rect">
            <a:avLst/>
          </a:prstGeom>
          <a:noFill/>
        </p:spPr>
        <p:txBody>
          <a:bodyPr wrap="square">
            <a:spAutoFit/>
          </a:bodyPr>
          <a:lstStyle/>
          <a:p>
            <a:pPr>
              <a:lnSpc>
                <a:spcPct val="150000"/>
              </a:lnSpc>
            </a:pPr>
            <a:r>
              <a:rPr lang="pl-PL" sz="1600" b="1" dirty="0">
                <a:latin typeface="Lato" panose="020F0502020204030203" pitchFamily="34" charset="0"/>
                <a:ea typeface="Lato" panose="020F0502020204030203" pitchFamily="34" charset="0"/>
                <a:cs typeface="Lato" panose="020F0502020204030203" pitchFamily="34" charset="0"/>
              </a:rPr>
              <a:t>Typy projektów (ciąg dalszy):</a:t>
            </a:r>
          </a:p>
          <a:p>
            <a:pPr>
              <a:lnSpc>
                <a:spcPct val="150000"/>
              </a:lnSpc>
            </a:pPr>
            <a:endParaRPr lang="pl-PL" sz="1600" dirty="0">
              <a:latin typeface="Lato" panose="020F0502020204030203" pitchFamily="34" charset="0"/>
              <a:ea typeface="Lato" panose="020F0502020204030203" pitchFamily="34" charset="0"/>
              <a:cs typeface="Lato" panose="020F0502020204030203" pitchFamily="34" charset="0"/>
            </a:endParaRPr>
          </a:p>
          <a:p>
            <a:pPr>
              <a:lnSpc>
                <a:spcPct val="150000"/>
              </a:lnSpc>
            </a:pPr>
            <a:r>
              <a:rPr lang="pl-PL" sz="1600" dirty="0">
                <a:latin typeface="Lato" panose="020F0502020204030203" pitchFamily="34" charset="0"/>
                <a:ea typeface="Lato" panose="020F0502020204030203" pitchFamily="34" charset="0"/>
                <a:cs typeface="Lato" panose="020F0502020204030203" pitchFamily="34" charset="0"/>
              </a:rPr>
              <a:t>W ramach każdego z typów projektów, możliwość wprowadzenia komponentów związanych z:</a:t>
            </a:r>
          </a:p>
          <a:p>
            <a:pPr>
              <a:lnSpc>
                <a:spcPct val="150000"/>
              </a:lnSpc>
            </a:pPr>
            <a:r>
              <a:rPr lang="pl-PL" sz="1600" dirty="0">
                <a:latin typeface="Lato" panose="020F0502020204030203" pitchFamily="34" charset="0"/>
                <a:ea typeface="Lato" panose="020F0502020204030203" pitchFamily="34" charset="0"/>
                <a:cs typeface="Lato" panose="020F0502020204030203" pitchFamily="34" charset="0"/>
              </a:rPr>
              <a:t>1. podnoszeniem kompetencji cyfrowych pracowników instytucji na potrzeby obsługi wdrożeń w ramach projektów lub wdrożonych, zmodernizowanych systemów dziedzinowych w ramach projektu,</a:t>
            </a:r>
          </a:p>
          <a:p>
            <a:pPr>
              <a:lnSpc>
                <a:spcPct val="150000"/>
              </a:lnSpc>
            </a:pPr>
            <a:r>
              <a:rPr lang="pl-PL" sz="1600" dirty="0">
                <a:latin typeface="Lato" panose="020F0502020204030203" pitchFamily="34" charset="0"/>
                <a:ea typeface="Lato" panose="020F0502020204030203" pitchFamily="34" charset="0"/>
                <a:cs typeface="Lato" panose="020F0502020204030203" pitchFamily="34" charset="0"/>
              </a:rPr>
              <a:t>2. inwestycjami w infrastrukturę informatyczną o ile wnioskodawca uzasadni wsparcie celami projektu oraz analizą wskazująca na brak wystarczających zasobów niezbędnych do tworzenia, wdrażania lub funkcjonowania e-usług, procesów i produktów cyfrowych publicznych,</a:t>
            </a:r>
          </a:p>
          <a:p>
            <a:pPr>
              <a:lnSpc>
                <a:spcPct val="150000"/>
              </a:lnSpc>
            </a:pPr>
            <a:r>
              <a:rPr lang="pl-PL" sz="1600" dirty="0">
                <a:latin typeface="Lato" panose="020F0502020204030203" pitchFamily="34" charset="0"/>
                <a:ea typeface="Lato" panose="020F0502020204030203" pitchFamily="34" charset="0"/>
                <a:cs typeface="Lato" panose="020F0502020204030203" pitchFamily="34" charset="0"/>
              </a:rPr>
              <a:t>3. upowszechnianiem i zwiększaniem świadomości obywateli dotyczącej korzystania z nowoczesnych technologii związanych z operacjami wdrażanymi w ramach ww. typów projektów.</a:t>
            </a:r>
          </a:p>
        </p:txBody>
      </p:sp>
    </p:spTree>
    <p:extLst>
      <p:ext uri="{BB962C8B-B14F-4D97-AF65-F5344CB8AC3E}">
        <p14:creationId xmlns:p14="http://schemas.microsoft.com/office/powerpoint/2010/main" val="658947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400A9-696C-2CBB-1E9A-10B6EF551D4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3E99E07-A2E2-2B09-FAA5-CA86E88F1A0F}"/>
              </a:ext>
            </a:extLst>
          </p:cNvPr>
          <p:cNvSpPr>
            <a:spLocks noGrp="1"/>
          </p:cNvSpPr>
          <p:nvPr>
            <p:ph type="title"/>
          </p:nvPr>
        </p:nvSpPr>
        <p:spPr>
          <a:xfrm>
            <a:off x="629265" y="442453"/>
            <a:ext cx="10185598" cy="711498"/>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lstStyle/>
          <a:p>
            <a:r>
              <a:rPr lang="pl-PL" dirty="0">
                <a:solidFill>
                  <a:schemeClr val="bg1"/>
                </a:solidFill>
                <a:latin typeface="Lato" panose="020F0502020204030203" pitchFamily="34" charset="0"/>
                <a:ea typeface="Lato" panose="020F0502020204030203" pitchFamily="34" charset="0"/>
                <a:cs typeface="Lato" panose="020F0502020204030203" pitchFamily="34" charset="0"/>
              </a:rPr>
              <a:t>Kluczowe zasady realizacji wsparcia (Dz.13.4)</a:t>
            </a:r>
          </a:p>
        </p:txBody>
      </p:sp>
      <p:sp>
        <p:nvSpPr>
          <p:cNvPr id="4" name="Symbol zastępczy numeru slajdu 3">
            <a:extLst>
              <a:ext uri="{FF2B5EF4-FFF2-40B4-BE49-F238E27FC236}">
                <a16:creationId xmlns:a16="http://schemas.microsoft.com/office/drawing/2014/main" id="{27B7F982-09D1-1024-C967-15D8B6A1AF92}"/>
              </a:ext>
            </a:extLst>
          </p:cNvPr>
          <p:cNvSpPr>
            <a:spLocks noGrp="1"/>
          </p:cNvSpPr>
          <p:nvPr>
            <p:ph type="sldNum" sz="quarter" idx="10"/>
          </p:nvPr>
        </p:nvSpPr>
        <p:spPr/>
        <p:txBody>
          <a:bodyPr/>
          <a:lstStyle/>
          <a:p>
            <a:fld id="{EB4015AA-59F6-416B-87A6-8E3D940284E2}" type="slidenum">
              <a:rPr lang="pl-PL" smtClean="0"/>
              <a:pPr/>
              <a:t>29</a:t>
            </a:fld>
            <a:endParaRPr lang="pl-PL" dirty="0"/>
          </a:p>
        </p:txBody>
      </p:sp>
      <p:sp>
        <p:nvSpPr>
          <p:cNvPr id="6" name="pole tekstowe 5">
            <a:extLst>
              <a:ext uri="{FF2B5EF4-FFF2-40B4-BE49-F238E27FC236}">
                <a16:creationId xmlns:a16="http://schemas.microsoft.com/office/drawing/2014/main" id="{2EA5C44A-DB88-1BD5-2BB3-168F312C4973}"/>
              </a:ext>
            </a:extLst>
          </p:cNvPr>
          <p:cNvSpPr txBox="1"/>
          <p:nvPr/>
        </p:nvSpPr>
        <p:spPr>
          <a:xfrm>
            <a:off x="530320" y="1301797"/>
            <a:ext cx="11209395" cy="5214376"/>
          </a:xfrm>
          <a:prstGeom prst="rect">
            <a:avLst/>
          </a:prstGeom>
          <a:noFill/>
        </p:spPr>
        <p:txBody>
          <a:bodyPr wrap="square">
            <a:spAutoFit/>
          </a:bodyPr>
          <a:lstStyle/>
          <a:p>
            <a:pPr>
              <a:lnSpc>
                <a:spcPct val="150000"/>
              </a:lnSpc>
              <a:spcBef>
                <a:spcPts val="600"/>
              </a:spcBef>
            </a:pPr>
            <a:r>
              <a:rPr lang="pl-PL" sz="1600" dirty="0">
                <a:latin typeface="Lato" panose="020F0502020204030203" pitchFamily="34" charset="0"/>
                <a:ea typeface="Lato" panose="020F0502020204030203" pitchFamily="34" charset="0"/>
                <a:cs typeface="Lato" panose="020F0502020204030203" pitchFamily="34" charset="0"/>
              </a:rPr>
              <a:t>1. W ramach wzmacniania </a:t>
            </a:r>
            <a:r>
              <a:rPr lang="pl-PL" sz="1600" dirty="0" err="1">
                <a:latin typeface="Lato" panose="020F0502020204030203" pitchFamily="34" charset="0"/>
                <a:ea typeface="Lato" panose="020F0502020204030203" pitchFamily="34" charset="0"/>
                <a:cs typeface="Lato" panose="020F0502020204030203" pitchFamily="34" charset="0"/>
              </a:rPr>
              <a:t>cyberbezpieczenstwa</a:t>
            </a:r>
            <a:r>
              <a:rPr lang="pl-PL" sz="1600" dirty="0">
                <a:latin typeface="Lato" panose="020F0502020204030203" pitchFamily="34" charset="0"/>
                <a:ea typeface="Lato" panose="020F0502020204030203" pitchFamily="34" charset="0"/>
                <a:cs typeface="Lato" panose="020F0502020204030203" pitchFamily="34" charset="0"/>
              </a:rPr>
              <a:t> szpitali musi zostać </a:t>
            </a:r>
            <a:r>
              <a:rPr lang="pl-PL" sz="1600" dirty="0" err="1">
                <a:latin typeface="Lato" panose="020F0502020204030203" pitchFamily="34" charset="0"/>
                <a:ea typeface="Lato" panose="020F0502020204030203" pitchFamily="34" charset="0"/>
                <a:cs typeface="Lato" panose="020F0502020204030203" pitchFamily="34" charset="0"/>
              </a:rPr>
              <a:t>zostać</a:t>
            </a:r>
            <a:r>
              <a:rPr lang="pl-PL" sz="1600" dirty="0">
                <a:latin typeface="Lato" panose="020F0502020204030203" pitchFamily="34" charset="0"/>
                <a:ea typeface="Lato" panose="020F0502020204030203" pitchFamily="34" charset="0"/>
                <a:cs typeface="Lato" panose="020F0502020204030203" pitchFamily="34" charset="0"/>
              </a:rPr>
              <a:t> zapewniona koordynacja wsparcia z poziomem krajowym. </a:t>
            </a:r>
            <a:br>
              <a:rPr lang="pl-PL" sz="1600" dirty="0">
                <a:latin typeface="Lato" panose="020F0502020204030203" pitchFamily="34" charset="0"/>
                <a:ea typeface="Lato" panose="020F0502020204030203" pitchFamily="34" charset="0"/>
                <a:cs typeface="Lato" panose="020F0502020204030203" pitchFamily="34" charset="0"/>
              </a:rPr>
            </a:br>
            <a:r>
              <a:rPr lang="pl-PL" sz="1600" dirty="0">
                <a:latin typeface="Lato" panose="020F0502020204030203" pitchFamily="34" charset="0"/>
                <a:ea typeface="Lato" panose="020F0502020204030203" pitchFamily="34" charset="0"/>
                <a:cs typeface="Lato" panose="020F0502020204030203" pitchFamily="34" charset="0"/>
              </a:rPr>
              <a:t>2. Projekty finansowane ze środków EFRR nie mogą powielać zakresu, na który dany podmiot otrzymał wsparcie w ramach KPO.</a:t>
            </a:r>
            <a:br>
              <a:rPr lang="pl-PL" sz="1600" dirty="0">
                <a:latin typeface="Lato" panose="020F0502020204030203" pitchFamily="34" charset="0"/>
                <a:ea typeface="Lato" panose="020F0502020204030203" pitchFamily="34" charset="0"/>
                <a:cs typeface="Lato" panose="020F0502020204030203" pitchFamily="34" charset="0"/>
              </a:rPr>
            </a:br>
            <a:r>
              <a:rPr lang="pl-PL" sz="1600" dirty="0">
                <a:latin typeface="Lato" panose="020F0502020204030203" pitchFamily="34" charset="0"/>
                <a:ea typeface="Lato" panose="020F0502020204030203" pitchFamily="34" charset="0"/>
                <a:cs typeface="Lato" panose="020F0502020204030203" pitchFamily="34" charset="0"/>
              </a:rPr>
              <a:t>3.Wsparte projekty muszą być zgodne z obowiązującymi regulacjami dotyczącymi </a:t>
            </a:r>
            <a:r>
              <a:rPr lang="pl-PL" sz="1600" dirty="0" err="1">
                <a:latin typeface="Lato" panose="020F0502020204030203" pitchFamily="34" charset="0"/>
                <a:ea typeface="Lato" panose="020F0502020204030203" pitchFamily="34" charset="0"/>
                <a:cs typeface="Lato" panose="020F0502020204030203" pitchFamily="34" charset="0"/>
              </a:rPr>
              <a:t>cyberbezpieczenstwa</a:t>
            </a:r>
            <a:r>
              <a:rPr lang="pl-PL" sz="1600" dirty="0">
                <a:latin typeface="Lato" panose="020F0502020204030203" pitchFamily="34" charset="0"/>
                <a:ea typeface="Lato" panose="020F0502020204030203" pitchFamily="34" charset="0"/>
                <a:cs typeface="Lato" panose="020F0502020204030203" pitchFamily="34" charset="0"/>
              </a:rPr>
              <a:t>, m.in. ustawą o krajowym systemie </a:t>
            </a:r>
            <a:r>
              <a:rPr lang="pl-PL" sz="1600" dirty="0" err="1">
                <a:latin typeface="Lato" panose="020F0502020204030203" pitchFamily="34" charset="0"/>
                <a:ea typeface="Lato" panose="020F0502020204030203" pitchFamily="34" charset="0"/>
                <a:cs typeface="Lato" panose="020F0502020204030203" pitchFamily="34" charset="0"/>
              </a:rPr>
              <a:t>cyberbezpieczeństwa</a:t>
            </a:r>
            <a:r>
              <a:rPr lang="pl-PL" sz="1600" dirty="0">
                <a:latin typeface="Lato" panose="020F0502020204030203" pitchFamily="34" charset="0"/>
                <a:ea typeface="Lato" panose="020F0502020204030203" pitchFamily="34" charset="0"/>
                <a:cs typeface="Lato" panose="020F0502020204030203" pitchFamily="34" charset="0"/>
              </a:rPr>
              <a:t> oraz ustawą o krajowym systemie certyfikacji </a:t>
            </a:r>
            <a:r>
              <a:rPr lang="pl-PL" sz="1600" dirty="0" err="1">
                <a:latin typeface="Lato" panose="020F0502020204030203" pitchFamily="34" charset="0"/>
                <a:ea typeface="Lato" panose="020F0502020204030203" pitchFamily="34" charset="0"/>
                <a:cs typeface="Lato" panose="020F0502020204030203" pitchFamily="34" charset="0"/>
              </a:rPr>
              <a:t>cyberbezpieczeństwa</a:t>
            </a:r>
            <a:r>
              <a:rPr lang="pl-PL" sz="1600" dirty="0">
                <a:latin typeface="Lato" panose="020F0502020204030203" pitchFamily="34" charset="0"/>
                <a:ea typeface="Lato" panose="020F0502020204030203" pitchFamily="34" charset="0"/>
                <a:cs typeface="Lato" panose="020F0502020204030203" pitchFamily="34" charset="0"/>
              </a:rPr>
              <a:t>.</a:t>
            </a:r>
            <a:br>
              <a:rPr lang="pl-PL" sz="1600" dirty="0">
                <a:latin typeface="Lato" panose="020F0502020204030203" pitchFamily="34" charset="0"/>
                <a:ea typeface="Lato" panose="020F0502020204030203" pitchFamily="34" charset="0"/>
                <a:cs typeface="Lato" panose="020F0502020204030203" pitchFamily="34" charset="0"/>
              </a:rPr>
            </a:br>
            <a:r>
              <a:rPr lang="pl-PL" sz="1600" dirty="0">
                <a:latin typeface="Lato" panose="020F0502020204030203" pitchFamily="34" charset="0"/>
                <a:ea typeface="Lato" panose="020F0502020204030203" pitchFamily="34" charset="0"/>
                <a:cs typeface="Lato" panose="020F0502020204030203" pitchFamily="34" charset="0"/>
              </a:rPr>
              <a:t>4. Przedsięwzięcia mogą zostać objęte wsparciem z programu regionalnego pod warunkiem potwierdzenia w trybie określonym przez Ministra Zdrowia zgodności projektu z dokumentami strategicznymi i programowymi w obszarze zdrowia cyfrowego oraz jego komplementarności i interoperacyjności z rozwiązaniami w zakresie e-zdrowia.</a:t>
            </a:r>
            <a:br>
              <a:rPr lang="pl-PL" sz="1600" dirty="0">
                <a:latin typeface="Lato" panose="020F0502020204030203" pitchFamily="34" charset="0"/>
                <a:ea typeface="Lato" panose="020F0502020204030203" pitchFamily="34" charset="0"/>
                <a:cs typeface="Lato" panose="020F0502020204030203" pitchFamily="34" charset="0"/>
              </a:rPr>
            </a:br>
            <a:r>
              <a:rPr lang="pl-PL" sz="1600" dirty="0">
                <a:latin typeface="Lato" panose="020F0502020204030203" pitchFamily="34" charset="0"/>
                <a:ea typeface="Lato" panose="020F0502020204030203" pitchFamily="34" charset="0"/>
                <a:cs typeface="Lato" panose="020F0502020204030203" pitchFamily="34" charset="0"/>
              </a:rPr>
              <a:t>5. Planowane inwestycje muszą wpisywać się/być zgodne z Programem Ochrony Ludności i Obrony Cywilnej na lata 2025-2026 / Wojewódzkim Planem Zarządzania Kryzysowego.</a:t>
            </a:r>
            <a:br>
              <a:rPr lang="pl-PL" sz="1600" dirty="0">
                <a:latin typeface="Lato" panose="020F0502020204030203" pitchFamily="34" charset="0"/>
                <a:ea typeface="Lato" panose="020F0502020204030203" pitchFamily="34" charset="0"/>
                <a:cs typeface="Lato" panose="020F0502020204030203" pitchFamily="34" charset="0"/>
              </a:rPr>
            </a:br>
            <a:r>
              <a:rPr lang="pl-PL" sz="1600" dirty="0">
                <a:latin typeface="Lato" panose="020F0502020204030203" pitchFamily="34" charset="0"/>
                <a:ea typeface="Lato" panose="020F0502020204030203" pitchFamily="34" charset="0"/>
                <a:cs typeface="Lato" panose="020F0502020204030203" pitchFamily="34" charset="0"/>
              </a:rPr>
              <a:t>6. Wsparcia nie uzyskają projekty, które zostały fizycznie ukończone lub w pełni zrealizowane przed złożeniem wniosku o dofinansowanie projektu.</a:t>
            </a:r>
            <a:br>
              <a:rPr lang="pl-PL" sz="1600" dirty="0">
                <a:latin typeface="Lato" panose="020F0502020204030203" pitchFamily="34" charset="0"/>
                <a:ea typeface="Lato" panose="020F0502020204030203" pitchFamily="34" charset="0"/>
                <a:cs typeface="Lato" panose="020F0502020204030203" pitchFamily="34" charset="0"/>
              </a:rPr>
            </a:br>
            <a:r>
              <a:rPr lang="pl-PL" sz="1600" dirty="0">
                <a:latin typeface="Lato" panose="020F0502020204030203" pitchFamily="34" charset="0"/>
                <a:ea typeface="Lato" panose="020F0502020204030203" pitchFamily="34" charset="0"/>
                <a:cs typeface="Lato" panose="020F0502020204030203" pitchFamily="34" charset="0"/>
              </a:rPr>
              <a:t>7. Projekt jest realizowany na terenie województwa kujawsko-pomorskiego</a:t>
            </a:r>
            <a:endParaRPr lang="pl-PL" sz="1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55238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98852EB9-00BB-D302-7799-DC7B807F7201}"/>
              </a:ext>
            </a:extLst>
          </p:cNvPr>
          <p:cNvSpPr>
            <a:spLocks noGrp="1"/>
          </p:cNvSpPr>
          <p:nvPr>
            <p:ph type="sldNum" sz="quarter" idx="10"/>
          </p:nvPr>
        </p:nvSpPr>
        <p:spPr/>
        <p:txBody>
          <a:bodyPr/>
          <a:lstStyle/>
          <a:p>
            <a:fld id="{EB4015AA-59F6-416B-87A6-8E3D940284E2}" type="slidenum">
              <a:rPr lang="pl-PL" smtClean="0"/>
              <a:pPr/>
              <a:t>3</a:t>
            </a:fld>
            <a:endParaRPr lang="pl-PL" dirty="0"/>
          </a:p>
        </p:txBody>
      </p:sp>
      <p:sp>
        <p:nvSpPr>
          <p:cNvPr id="5" name="Prostokąt 4">
            <a:extLst>
              <a:ext uri="{FF2B5EF4-FFF2-40B4-BE49-F238E27FC236}">
                <a16:creationId xmlns:a16="http://schemas.microsoft.com/office/drawing/2014/main" id="{A81480B6-916F-487A-562A-BF32235477F4}"/>
              </a:ext>
              <a:ext uri="{C183D7F6-B498-43B3-948B-1728B52AA6E4}">
                <adec:decorative xmlns:adec="http://schemas.microsoft.com/office/drawing/2017/decorative" val="1"/>
              </a:ext>
            </a:extLst>
          </p:cNvPr>
          <p:cNvSpPr/>
          <p:nvPr/>
        </p:nvSpPr>
        <p:spPr>
          <a:xfrm>
            <a:off x="0" y="1943309"/>
            <a:ext cx="12192000" cy="2716001"/>
          </a:xfrm>
          <a:prstGeom prst="rect">
            <a:avLst/>
          </a:prstGeom>
          <a:solidFill>
            <a:srgbClr val="66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Tytuł 10">
            <a:extLst>
              <a:ext uri="{FF2B5EF4-FFF2-40B4-BE49-F238E27FC236}">
                <a16:creationId xmlns:a16="http://schemas.microsoft.com/office/drawing/2014/main" id="{11FBA280-4A61-8A39-835C-CCFC42981E3A}"/>
              </a:ext>
            </a:extLst>
          </p:cNvPr>
          <p:cNvSpPr txBox="1">
            <a:spLocks noGrp="1"/>
          </p:cNvSpPr>
          <p:nvPr>
            <p:ph type="title" idx="4294967295"/>
          </p:nvPr>
        </p:nvSpPr>
        <p:spPr>
          <a:xfrm>
            <a:off x="181423" y="2644170"/>
            <a:ext cx="11091179" cy="573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marL="0" marR="0" lvl="0" indent="0" algn="l" defTabSz="914406" rtl="0" eaLnBrk="1" fontAlgn="auto" latinLnBrk="0" hangingPunct="1">
              <a:lnSpc>
                <a:spcPct val="150000"/>
              </a:lnSpc>
              <a:spcBef>
                <a:spcPts val="1200"/>
              </a:spcBef>
              <a:spcAft>
                <a:spcPts val="0"/>
              </a:spcAft>
              <a:buClrTx/>
              <a:buSzTx/>
              <a:buFontTx/>
              <a:buNone/>
              <a:tabLst/>
              <a:defRPr/>
            </a:pPr>
            <a:r>
              <a:rPr kumimoji="0" lang="pl-PL" sz="24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Główne założenia nowych priorytetów wprowadzonych w ramach MTR2</a:t>
            </a:r>
          </a:p>
        </p:txBody>
      </p:sp>
      <p:sp>
        <p:nvSpPr>
          <p:cNvPr id="7" name="Symbol zastępczy tekstu 5">
            <a:extLst>
              <a:ext uri="{FF2B5EF4-FFF2-40B4-BE49-F238E27FC236}">
                <a16:creationId xmlns:a16="http://schemas.microsoft.com/office/drawing/2014/main" id="{E423BC31-1665-67A9-E3E7-0EE29FBE3D49}"/>
              </a:ext>
            </a:extLst>
          </p:cNvPr>
          <p:cNvSpPr txBox="1">
            <a:spLocks/>
          </p:cNvSpPr>
          <p:nvPr/>
        </p:nvSpPr>
        <p:spPr>
          <a:xfrm>
            <a:off x="0" y="6368269"/>
            <a:ext cx="9789804" cy="3490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pl-PL" sz="1600" b="1" dirty="0">
                <a:latin typeface="Lato" panose="020F0502020204030203" pitchFamily="34" charset="0"/>
                <a:ea typeface="Lato" panose="020F0502020204030203" pitchFamily="34" charset="0"/>
                <a:cs typeface="Lato" panose="020F0502020204030203" pitchFamily="34" charset="0"/>
              </a:rPr>
              <a:t>Michał Heller </a:t>
            </a:r>
            <a:r>
              <a:rPr lang="pl-PL" sz="1600" dirty="0">
                <a:latin typeface="Lato" panose="020F0502020204030203" pitchFamily="34" charset="0"/>
                <a:ea typeface="Lato" panose="020F0502020204030203" pitchFamily="34" charset="0"/>
                <a:cs typeface="Lato" panose="020F0502020204030203" pitchFamily="34" charset="0"/>
              </a:rPr>
              <a:t>Dyrektor Departamentu Funduszy Europejskich i Rozwoju</a:t>
            </a:r>
          </a:p>
          <a:p>
            <a:pPr marL="0" indent="0">
              <a:lnSpc>
                <a:spcPct val="100000"/>
              </a:lnSpc>
              <a:spcBef>
                <a:spcPts val="0"/>
              </a:spcBef>
              <a:buNone/>
            </a:pPr>
            <a:endParaRPr lang="pl-PL" sz="16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61811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5EC54-AE82-526C-EDF1-BFA310BB10B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B84AA7C-CCE8-78F1-9E0D-83B539500137}"/>
              </a:ext>
            </a:extLst>
          </p:cNvPr>
          <p:cNvSpPr>
            <a:spLocks noGrp="1"/>
          </p:cNvSpPr>
          <p:nvPr>
            <p:ph type="title"/>
          </p:nvPr>
        </p:nvSpPr>
        <p:spPr>
          <a:xfrm>
            <a:off x="875071" y="442453"/>
            <a:ext cx="9939792" cy="711498"/>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normAutofit/>
          </a:bodyPr>
          <a:lstStyle/>
          <a:p>
            <a:r>
              <a:rPr lang="pl-PL" sz="3200" dirty="0">
                <a:solidFill>
                  <a:schemeClr val="bg1"/>
                </a:solidFill>
                <a:latin typeface="Lato" panose="020F0502020204030203" pitchFamily="34" charset="0"/>
                <a:ea typeface="Lato" panose="020F0502020204030203" pitchFamily="34" charset="0"/>
                <a:cs typeface="Lato" panose="020F0502020204030203" pitchFamily="34" charset="0"/>
              </a:rPr>
              <a:t>Dokonane ustalenia (P.13)</a:t>
            </a:r>
          </a:p>
        </p:txBody>
      </p:sp>
      <p:sp>
        <p:nvSpPr>
          <p:cNvPr id="4" name="Symbol zastępczy numeru slajdu 3">
            <a:extLst>
              <a:ext uri="{FF2B5EF4-FFF2-40B4-BE49-F238E27FC236}">
                <a16:creationId xmlns:a16="http://schemas.microsoft.com/office/drawing/2014/main" id="{2AFA1BE0-0C65-EDE5-65A4-D4D87DA61610}"/>
              </a:ext>
            </a:extLst>
          </p:cNvPr>
          <p:cNvSpPr>
            <a:spLocks noGrp="1"/>
          </p:cNvSpPr>
          <p:nvPr>
            <p:ph type="sldNum" sz="quarter" idx="10"/>
          </p:nvPr>
        </p:nvSpPr>
        <p:spPr/>
        <p:txBody>
          <a:bodyPr/>
          <a:lstStyle/>
          <a:p>
            <a:fld id="{EB4015AA-59F6-416B-87A6-8E3D940284E2}" type="slidenum">
              <a:rPr lang="pl-PL" smtClean="0"/>
              <a:pPr/>
              <a:t>30</a:t>
            </a:fld>
            <a:endParaRPr lang="pl-PL" dirty="0"/>
          </a:p>
        </p:txBody>
      </p:sp>
      <p:sp>
        <p:nvSpPr>
          <p:cNvPr id="3" name="pole tekstowe 2">
            <a:extLst>
              <a:ext uri="{FF2B5EF4-FFF2-40B4-BE49-F238E27FC236}">
                <a16:creationId xmlns:a16="http://schemas.microsoft.com/office/drawing/2014/main" id="{4C167E6C-B867-6EC0-C56F-3680B965675A}"/>
              </a:ext>
            </a:extLst>
          </p:cNvPr>
          <p:cNvSpPr txBox="1"/>
          <p:nvPr/>
        </p:nvSpPr>
        <p:spPr>
          <a:xfrm>
            <a:off x="668593" y="1448955"/>
            <a:ext cx="10146270" cy="4236801"/>
          </a:xfrm>
          <a:prstGeom prst="rect">
            <a:avLst/>
          </a:prstGeom>
          <a:noFill/>
        </p:spPr>
        <p:txBody>
          <a:bodyPr wrap="square">
            <a:spAutoFit/>
          </a:bodyPr>
          <a:lstStyle/>
          <a:p>
            <a:pPr marL="342900" indent="-342900">
              <a:lnSpc>
                <a:spcPct val="114000"/>
              </a:lnSpc>
              <a:spcBef>
                <a:spcPts val="600"/>
              </a:spcBef>
              <a:buAutoNum type="arabicPeriod"/>
            </a:pPr>
            <a:r>
              <a:rPr lang="pl-PL" dirty="0">
                <a:latin typeface="Lato" panose="020F0502020204030203" pitchFamily="34" charset="0"/>
                <a:ea typeface="Lato" panose="020F0502020204030203" pitchFamily="34" charset="0"/>
                <a:cs typeface="Lato" panose="020F0502020204030203" pitchFamily="34" charset="0"/>
                <a:sym typeface="Inter"/>
              </a:rPr>
              <a:t>Zgodnie z ustaleniami roboczego Zespołu ds. nowych priorytetów UE dodanych w ramach MTR2 rozpoczęły się ustalenia zakresu projektów, które mają być realizowane w ramach Dz. 13.2 oraz 13.4.</a:t>
            </a:r>
          </a:p>
          <a:p>
            <a:pPr marL="342900" indent="-342900">
              <a:lnSpc>
                <a:spcPct val="114000"/>
              </a:lnSpc>
              <a:spcBef>
                <a:spcPts val="600"/>
              </a:spcBef>
              <a:buAutoNum type="arabicPeriod"/>
            </a:pPr>
            <a:r>
              <a:rPr lang="pl-PL" dirty="0">
                <a:latin typeface="Lato" panose="020F0502020204030203" pitchFamily="34" charset="0"/>
                <a:ea typeface="Lato" panose="020F0502020204030203" pitchFamily="34" charset="0"/>
                <a:cs typeface="Lato" panose="020F0502020204030203" pitchFamily="34" charset="0"/>
                <a:sym typeface="Inter"/>
              </a:rPr>
              <a:t>Odbyło się pierwsze spotkanie ze Służbami Wojewody: 21.05.2026 r.</a:t>
            </a:r>
          </a:p>
          <a:p>
            <a:pPr marL="342900" indent="-342900">
              <a:lnSpc>
                <a:spcPct val="114000"/>
              </a:lnSpc>
              <a:spcBef>
                <a:spcPts val="600"/>
              </a:spcBef>
              <a:buAutoNum type="arabicPeriod"/>
            </a:pPr>
            <a:r>
              <a:rPr lang="pl-PL" dirty="0">
                <a:latin typeface="Lato" panose="020F0502020204030203" pitchFamily="34" charset="0"/>
                <a:ea typeface="Lato" panose="020F0502020204030203" pitchFamily="34" charset="0"/>
                <a:cs typeface="Lato" panose="020F0502020204030203" pitchFamily="34" charset="0"/>
                <a:sym typeface="Inter"/>
              </a:rPr>
              <a:t>Dodatkowo pracujemy nad założeniami kolejnych obszarów, założeń związanych z organizacją wsparcia przy ograniczonych środkach finansowych.</a:t>
            </a:r>
          </a:p>
          <a:p>
            <a:pPr marL="342900" indent="-342900">
              <a:lnSpc>
                <a:spcPct val="114000"/>
              </a:lnSpc>
              <a:spcBef>
                <a:spcPts val="600"/>
              </a:spcBef>
              <a:buAutoNum type="arabicPeriod"/>
            </a:pPr>
            <a:r>
              <a:rPr lang="pl-PL" dirty="0">
                <a:latin typeface="Lato" panose="020F0502020204030203" pitchFamily="34" charset="0"/>
                <a:ea typeface="Lato" panose="020F0502020204030203" pitchFamily="34" charset="0"/>
                <a:cs typeface="Lato" panose="020F0502020204030203" pitchFamily="34" charset="0"/>
                <a:sym typeface="Inter"/>
              </a:rPr>
              <a:t>Planowanie pierwszych naborów uzależnione jest od dalszych uzgodnień. Zgodnie z harmonogramem naborów planowany termin ogłoszenia naboru dla działania 13.04. - lipiec 2026 r. </a:t>
            </a:r>
          </a:p>
          <a:p>
            <a:pPr marL="342900" indent="-342900">
              <a:lnSpc>
                <a:spcPct val="114000"/>
              </a:lnSpc>
              <a:spcBef>
                <a:spcPts val="600"/>
              </a:spcBef>
              <a:buAutoNum type="arabicPeriod"/>
            </a:pPr>
            <a:r>
              <a:rPr lang="pl-PL" dirty="0">
                <a:latin typeface="Lato" panose="020F0502020204030203" pitchFamily="34" charset="0"/>
                <a:ea typeface="Lato" panose="020F0502020204030203" pitchFamily="34" charset="0"/>
                <a:cs typeface="Lato" panose="020F0502020204030203" pitchFamily="34" charset="0"/>
                <a:sym typeface="Inter"/>
              </a:rPr>
              <a:t>Pierwsze projekty kryteriów planujemy procedować (dla ww. działań obiegowo).</a:t>
            </a:r>
          </a:p>
          <a:p>
            <a:pPr marL="342900" indent="-342900">
              <a:lnSpc>
                <a:spcPct val="114000"/>
              </a:lnSpc>
              <a:spcBef>
                <a:spcPts val="600"/>
              </a:spcBef>
              <a:buAutoNum type="arabicPeriod"/>
            </a:pPr>
            <a:r>
              <a:rPr lang="pl-PL" dirty="0">
                <a:latin typeface="Lato" panose="020F0502020204030203" pitchFamily="34" charset="0"/>
                <a:ea typeface="Lato" panose="020F0502020204030203" pitchFamily="34" charset="0"/>
                <a:cs typeface="Lato" panose="020F0502020204030203" pitchFamily="34" charset="0"/>
                <a:sym typeface="Inter"/>
              </a:rPr>
              <a:t>W przypadku analizy danych obszarów istotna jest </a:t>
            </a:r>
            <a:r>
              <a:rPr lang="pl-PL" dirty="0" err="1">
                <a:latin typeface="Lato" panose="020F0502020204030203" pitchFamily="34" charset="0"/>
                <a:ea typeface="Lato" panose="020F0502020204030203" pitchFamily="34" charset="0"/>
                <a:cs typeface="Lato" panose="020F0502020204030203" pitchFamily="34" charset="0"/>
                <a:sym typeface="Inter"/>
              </a:rPr>
              <a:t>priorytetyzacja</a:t>
            </a:r>
            <a:r>
              <a:rPr lang="pl-PL" dirty="0">
                <a:latin typeface="Lato" panose="020F0502020204030203" pitchFamily="34" charset="0"/>
                <a:ea typeface="Lato" panose="020F0502020204030203" pitchFamily="34" charset="0"/>
                <a:cs typeface="Lato" panose="020F0502020204030203" pitchFamily="34" charset="0"/>
                <a:sym typeface="Inter"/>
              </a:rPr>
              <a:t> działań w poszczególnych obszarach.</a:t>
            </a:r>
          </a:p>
        </p:txBody>
      </p:sp>
    </p:spTree>
    <p:extLst>
      <p:ext uri="{BB962C8B-B14F-4D97-AF65-F5344CB8AC3E}">
        <p14:creationId xmlns:p14="http://schemas.microsoft.com/office/powerpoint/2010/main" val="3170964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D5F753BC-D9CE-C864-23AF-95D87C7250BD}"/>
              </a:ext>
            </a:extLst>
          </p:cNvPr>
          <p:cNvSpPr>
            <a:spLocks noGrp="1"/>
          </p:cNvSpPr>
          <p:nvPr>
            <p:ph type="sldNum" sz="quarter" idx="10"/>
          </p:nvPr>
        </p:nvSpPr>
        <p:spPr/>
        <p:txBody>
          <a:bodyPr/>
          <a:lstStyle/>
          <a:p>
            <a:fld id="{EB4015AA-59F6-416B-87A6-8E3D940284E2}" type="slidenum">
              <a:rPr lang="pl-PL" smtClean="0"/>
              <a:pPr/>
              <a:t>31</a:t>
            </a:fld>
            <a:endParaRPr lang="pl-PL" dirty="0"/>
          </a:p>
        </p:txBody>
      </p:sp>
      <p:pic>
        <p:nvPicPr>
          <p:cNvPr id="6" name="Google Shape;167;p18" descr="W ramce wskazano tekst: 10 mln mln EUR PRIORYTET 14 (9 mln EUR z UE)">
            <a:extLst>
              <a:ext uri="{FF2B5EF4-FFF2-40B4-BE49-F238E27FC236}">
                <a16:creationId xmlns:a16="http://schemas.microsoft.com/office/drawing/2014/main" id="{408B9DCD-36B9-D390-C572-FC8FD5385427}"/>
              </a:ext>
            </a:extLst>
          </p:cNvPr>
          <p:cNvPicPr preferRelativeResize="0"/>
          <p:nvPr/>
        </p:nvPicPr>
        <p:blipFill rotWithShape="1">
          <a:blip r:embed="rId2">
            <a:alphaModFix/>
          </a:blip>
          <a:srcRect/>
          <a:stretch/>
        </p:blipFill>
        <p:spPr>
          <a:xfrm>
            <a:off x="5686819" y="1869510"/>
            <a:ext cx="6096000" cy="1391174"/>
          </a:xfrm>
          <a:prstGeom prst="rect">
            <a:avLst/>
          </a:prstGeom>
          <a:noFill/>
          <a:ln>
            <a:noFill/>
          </a:ln>
        </p:spPr>
      </p:pic>
      <p:sp>
        <p:nvSpPr>
          <p:cNvPr id="7" name="Google Shape;172;p18">
            <a:extLst>
              <a:ext uri="{FF2B5EF4-FFF2-40B4-BE49-F238E27FC236}">
                <a16:creationId xmlns:a16="http://schemas.microsoft.com/office/drawing/2014/main" id="{7501F2BD-BA09-4F95-0642-CBF750FB9555}"/>
              </a:ext>
            </a:extLst>
          </p:cNvPr>
          <p:cNvSpPr txBox="1"/>
          <p:nvPr/>
        </p:nvSpPr>
        <p:spPr>
          <a:xfrm>
            <a:off x="6667499" y="3542109"/>
            <a:ext cx="4978161" cy="830997"/>
          </a:xfrm>
          <a:prstGeom prst="rect">
            <a:avLst/>
          </a:prstGeom>
          <a:noFill/>
          <a:ln>
            <a:noFill/>
          </a:ln>
        </p:spPr>
        <p:txBody>
          <a:bodyPr spcFirstLastPara="1" wrap="square" lIns="0" tIns="0" rIns="0" bIns="0" anchor="t" anchorCtr="0">
            <a:spAutoFit/>
          </a:bodyPr>
          <a:lstStyle/>
          <a:p>
            <a:r>
              <a:rPr lang="pl-PL" b="1" dirty="0">
                <a:latin typeface="Lato" panose="020F0502020204030203" pitchFamily="34" charset="0"/>
                <a:ea typeface="Lato" panose="020F0502020204030203" pitchFamily="34" charset="0"/>
                <a:cs typeface="Lato" panose="020F0502020204030203" pitchFamily="34" charset="0"/>
              </a:rPr>
              <a:t>Działanie FEKP.14.01 CYBERBEZPIECZEŃSTWO – KSZTAŁCENIE OGÓLNE</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a:t>
            </a:r>
            <a:endParaRPr sz="1600" dirty="0">
              <a:latin typeface="Lato" panose="020F0502020204030203" pitchFamily="34" charset="0"/>
              <a:ea typeface="Lato" panose="020F0502020204030203" pitchFamily="34" charset="0"/>
              <a:cs typeface="Lato" panose="020F0502020204030203" pitchFamily="34" charset="0"/>
            </a:endParaRPr>
          </a:p>
        </p:txBody>
      </p:sp>
      <p:sp>
        <p:nvSpPr>
          <p:cNvPr id="8" name="Google Shape;173;p18">
            <a:extLst>
              <a:ext uri="{FF2B5EF4-FFF2-40B4-BE49-F238E27FC236}">
                <a16:creationId xmlns:a16="http://schemas.microsoft.com/office/drawing/2014/main" id="{F972B94E-4A9C-AEA6-87A7-D1E5BD18B412}"/>
              </a:ext>
            </a:extLst>
          </p:cNvPr>
          <p:cNvSpPr txBox="1"/>
          <p:nvPr/>
        </p:nvSpPr>
        <p:spPr>
          <a:xfrm>
            <a:off x="6600824" y="4586763"/>
            <a:ext cx="5044835" cy="830997"/>
          </a:xfrm>
          <a:prstGeom prst="rect">
            <a:avLst/>
          </a:prstGeom>
          <a:noFill/>
          <a:ln>
            <a:noFill/>
          </a:ln>
        </p:spPr>
        <p:txBody>
          <a:bodyPr spcFirstLastPara="1" wrap="square" lIns="0" tIns="0" rIns="0" bIns="0" anchor="t" anchorCtr="0">
            <a:spAutoFit/>
          </a:bodyPr>
          <a:lstStyle/>
          <a:p>
            <a:r>
              <a:rPr lang="pl-PL" b="1" dirty="0">
                <a:latin typeface="Lato" panose="020F0502020204030203" pitchFamily="34" charset="0"/>
                <a:ea typeface="Lato" panose="020F0502020204030203" pitchFamily="34" charset="0"/>
                <a:cs typeface="Lato" panose="020F0502020204030203" pitchFamily="34" charset="0"/>
              </a:rPr>
              <a:t>Działanie FEKP.14.02 CYBERBEZPIECZEŃSTWO LUB GOTOWOŚĆ CYWILNA – KSZTAŁCENIE ZAWODOWE</a:t>
            </a:r>
          </a:p>
        </p:txBody>
      </p:sp>
      <p:sp>
        <p:nvSpPr>
          <p:cNvPr id="9" name="Google Shape;174;p18">
            <a:extLst>
              <a:ext uri="{FF2B5EF4-FFF2-40B4-BE49-F238E27FC236}">
                <a16:creationId xmlns:a16="http://schemas.microsoft.com/office/drawing/2014/main" id="{AD59C204-445C-2B85-188B-27DECE54680C}"/>
              </a:ext>
            </a:extLst>
          </p:cNvPr>
          <p:cNvSpPr txBox="1"/>
          <p:nvPr/>
        </p:nvSpPr>
        <p:spPr>
          <a:xfrm>
            <a:off x="6600825" y="5540454"/>
            <a:ext cx="4762502" cy="553998"/>
          </a:xfrm>
          <a:prstGeom prst="rect">
            <a:avLst/>
          </a:prstGeom>
          <a:noFill/>
          <a:ln>
            <a:noFill/>
          </a:ln>
        </p:spPr>
        <p:txBody>
          <a:bodyPr spcFirstLastPara="1" wrap="square" lIns="0" tIns="0" rIns="0" bIns="0" anchor="t" anchorCtr="0">
            <a:spAutoFit/>
          </a:bodyPr>
          <a:lstStyle/>
          <a:p>
            <a:r>
              <a:rPr lang="pl-PL" b="1" dirty="0">
                <a:latin typeface="Lato" panose="020F0502020204030203" pitchFamily="34" charset="0"/>
                <a:ea typeface="Lato" panose="020F0502020204030203" pitchFamily="34" charset="0"/>
                <a:cs typeface="Lato" panose="020F0502020204030203" pitchFamily="34" charset="0"/>
              </a:rPr>
              <a:t>Działanie FEKP.14.03 GOTOWOŚĆ CYWILNA – UCZENIE SIĘ PRZEZ CAŁE ŻYCIE</a:t>
            </a:r>
          </a:p>
        </p:txBody>
      </p:sp>
      <p:sp>
        <p:nvSpPr>
          <p:cNvPr id="10" name="Google Shape;178;p18">
            <a:extLst>
              <a:ext uri="{FF2B5EF4-FFF2-40B4-BE49-F238E27FC236}">
                <a16:creationId xmlns:a16="http://schemas.microsoft.com/office/drawing/2014/main" id="{B2D85347-0A7B-C7BF-37F8-0BF86382F210}"/>
              </a:ext>
            </a:extLst>
          </p:cNvPr>
          <p:cNvSpPr txBox="1">
            <a:spLocks noGrp="1"/>
          </p:cNvSpPr>
          <p:nvPr>
            <p:ph type="title" idx="4294967295"/>
          </p:nvPr>
        </p:nvSpPr>
        <p:spPr>
          <a:xfrm>
            <a:off x="952500" y="571500"/>
            <a:ext cx="11001375" cy="5262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50" b="1" i="0" u="none" strike="noStrike" kern="1200" cap="none" spc="0" normalizeH="0" baseline="0" noProof="0" dirty="0">
                <a:ln>
                  <a:noFill/>
                </a:ln>
                <a:solidFill>
                  <a:srgbClr val="0C356A"/>
                </a:solidFill>
                <a:effectLst/>
                <a:uLnTx/>
                <a:uFillTx/>
                <a:latin typeface="Lato" panose="020F0502020204030203" pitchFamily="34" charset="0"/>
                <a:ea typeface="Lato" panose="020F0502020204030203" pitchFamily="34" charset="0"/>
                <a:cs typeface="Lato" panose="020F0502020204030203" pitchFamily="34" charset="0"/>
                <a:sym typeface="Urbanist"/>
              </a:rPr>
              <a:t>GOTOWOŚĆ CYWILNA I CYBERBEZPIECZEŃSTWO</a:t>
            </a:r>
            <a:endParaRPr kumimoji="0" lang="en-US" sz="1800" b="0"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11" name="Google Shape;175;p18">
            <a:extLst>
              <a:ext uri="{FF2B5EF4-FFF2-40B4-BE49-F238E27FC236}">
                <a16:creationId xmlns:a16="http://schemas.microsoft.com/office/drawing/2014/main" id="{657C23D3-1A06-3EF2-20EB-ADB02DB501B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278880" y="3565921"/>
            <a:ext cx="321946" cy="180975"/>
          </a:xfrm>
          <a:prstGeom prst="rect">
            <a:avLst/>
          </a:prstGeom>
          <a:noFill/>
          <a:ln>
            <a:noFill/>
          </a:ln>
        </p:spPr>
      </p:pic>
      <p:pic>
        <p:nvPicPr>
          <p:cNvPr id="12" name="Google Shape;177;p18">
            <a:extLst>
              <a:ext uri="{FF2B5EF4-FFF2-40B4-BE49-F238E27FC236}">
                <a16:creationId xmlns:a16="http://schemas.microsoft.com/office/drawing/2014/main" id="{79A6A8FF-256E-43FC-A288-FE3A21E7C3AD}"/>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V="1">
            <a:off x="6278879" y="5774977"/>
            <a:ext cx="219075" cy="180975"/>
          </a:xfrm>
          <a:prstGeom prst="rect">
            <a:avLst/>
          </a:prstGeom>
          <a:noFill/>
          <a:ln>
            <a:noFill/>
          </a:ln>
        </p:spPr>
      </p:pic>
      <p:pic>
        <p:nvPicPr>
          <p:cNvPr id="14" name="Google Shape;176;p18">
            <a:extLst>
              <a:ext uri="{FF2B5EF4-FFF2-40B4-BE49-F238E27FC236}">
                <a16:creationId xmlns:a16="http://schemas.microsoft.com/office/drawing/2014/main" id="{E21711B6-D2E7-D009-B5BE-057BF0843F31}"/>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381750" y="4634655"/>
            <a:ext cx="45719" cy="180975"/>
          </a:xfrm>
          <a:prstGeom prst="rect">
            <a:avLst/>
          </a:prstGeom>
          <a:noFill/>
          <a:ln>
            <a:noFill/>
          </a:ln>
        </p:spPr>
      </p:pic>
      <p:pic>
        <p:nvPicPr>
          <p:cNvPr id="2" name="Obraz 1">
            <a:extLst>
              <a:ext uri="{FF2B5EF4-FFF2-40B4-BE49-F238E27FC236}">
                <a16:creationId xmlns:a16="http://schemas.microsoft.com/office/drawing/2014/main" id="{A922C62B-6867-1132-D72E-FA419EBF70F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46340" y="1694389"/>
            <a:ext cx="4258269" cy="3334215"/>
          </a:xfrm>
          <a:prstGeom prst="rect">
            <a:avLst/>
          </a:prstGeom>
        </p:spPr>
      </p:pic>
      <p:sp>
        <p:nvSpPr>
          <p:cNvPr id="5" name="pole tekstowe 4">
            <a:extLst>
              <a:ext uri="{FF2B5EF4-FFF2-40B4-BE49-F238E27FC236}">
                <a16:creationId xmlns:a16="http://schemas.microsoft.com/office/drawing/2014/main" id="{E7581E58-3198-9396-669C-4BD1CB430BAE}"/>
              </a:ext>
            </a:extLst>
          </p:cNvPr>
          <p:cNvSpPr txBox="1"/>
          <p:nvPr/>
        </p:nvSpPr>
        <p:spPr>
          <a:xfrm>
            <a:off x="761999" y="1202323"/>
            <a:ext cx="6096000" cy="710707"/>
          </a:xfrm>
          <a:prstGeom prst="rect">
            <a:avLst/>
          </a:prstGeom>
          <a:noFill/>
        </p:spPr>
        <p:txBody>
          <a:bodyPr wrap="square">
            <a:spAutoFit/>
          </a:bodyPr>
          <a:lstStyle/>
          <a:p>
            <a:pPr>
              <a:lnSpc>
                <a:spcPct val="115000"/>
              </a:lnSpc>
              <a:spcBef>
                <a:spcPts val="600"/>
              </a:spcBef>
              <a:spcAft>
                <a:spcPts val="300"/>
              </a:spcAft>
              <a:buNone/>
            </a:pPr>
            <a:r>
              <a:rPr lang="pl-PL" sz="1800" b="1" i="0" dirty="0">
                <a:effectLst/>
                <a:latin typeface="Lato" panose="020F0502020204030203" pitchFamily="34" charset="0"/>
                <a:ea typeface="Lato" panose="020F0502020204030203" pitchFamily="34" charset="0"/>
                <a:cs typeface="Lato" panose="020F0502020204030203" pitchFamily="34" charset="0"/>
              </a:rPr>
              <a:t>Priorytet FEKP.14 FUNDUSZE EUROPEJSKIE NA GOTOWOŚĆ CYWILNĄ I CYBERBEZPIECZEŃSTWO</a:t>
            </a:r>
            <a:endParaRPr lang="pl-PL" sz="1600" b="1" i="1"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211538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53C0F-1BB6-6A79-C69B-6446E58BC2F8}"/>
            </a:ext>
          </a:extLst>
        </p:cNvPr>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01999755-464D-EA8A-52E2-AC022BAA315E}"/>
              </a:ext>
            </a:extLst>
          </p:cNvPr>
          <p:cNvSpPr>
            <a:spLocks noGrp="1"/>
          </p:cNvSpPr>
          <p:nvPr>
            <p:ph type="sldNum" sz="quarter" idx="10"/>
          </p:nvPr>
        </p:nvSpPr>
        <p:spPr/>
        <p:txBody>
          <a:bodyPr/>
          <a:lstStyle/>
          <a:p>
            <a:fld id="{EB4015AA-59F6-416B-87A6-8E3D940284E2}" type="slidenum">
              <a:rPr lang="pl-PL" smtClean="0"/>
              <a:pPr/>
              <a:t>32</a:t>
            </a:fld>
            <a:endParaRPr lang="pl-PL" dirty="0"/>
          </a:p>
        </p:txBody>
      </p:sp>
      <p:sp>
        <p:nvSpPr>
          <p:cNvPr id="12" name="Google Shape;141;p16">
            <a:extLst>
              <a:ext uri="{FF2B5EF4-FFF2-40B4-BE49-F238E27FC236}">
                <a16:creationId xmlns:a16="http://schemas.microsoft.com/office/drawing/2014/main" id="{DD3D3DFE-4655-1900-61FE-AD5706C1C9B2}"/>
              </a:ext>
            </a:extLst>
          </p:cNvPr>
          <p:cNvSpPr txBox="1">
            <a:spLocks noGrp="1"/>
          </p:cNvSpPr>
          <p:nvPr>
            <p:ph type="title" idx="4294967295"/>
          </p:nvPr>
        </p:nvSpPr>
        <p:spPr>
          <a:xfrm>
            <a:off x="697471" y="550660"/>
            <a:ext cx="11175290" cy="88639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C356A"/>
                </a:solidFill>
                <a:effectLst/>
                <a:uLnTx/>
                <a:uFillTx/>
                <a:latin typeface="Lato" panose="020F0502020204030203" pitchFamily="34" charset="0"/>
                <a:ea typeface="Lato" panose="020F0502020204030203" pitchFamily="34" charset="0"/>
                <a:cs typeface="Lato" panose="020F0502020204030203" pitchFamily="34" charset="0"/>
                <a:sym typeface="Urbanist"/>
              </a:rPr>
              <a:t>Kształcenie ogólne: Budowanie powszechnej świadomości zagrożeń w sieci i higieny cyfrowej</a:t>
            </a:r>
          </a:p>
        </p:txBody>
      </p:sp>
      <p:sp>
        <p:nvSpPr>
          <p:cNvPr id="15" name="pole tekstowe 14">
            <a:extLst>
              <a:ext uri="{FF2B5EF4-FFF2-40B4-BE49-F238E27FC236}">
                <a16:creationId xmlns:a16="http://schemas.microsoft.com/office/drawing/2014/main" id="{B4F7D792-812D-CADC-306B-57542F5E65E3}"/>
              </a:ext>
            </a:extLst>
          </p:cNvPr>
          <p:cNvSpPr txBox="1"/>
          <p:nvPr/>
        </p:nvSpPr>
        <p:spPr>
          <a:xfrm>
            <a:off x="617641" y="1468099"/>
            <a:ext cx="7387607" cy="348429"/>
          </a:xfrm>
          <a:prstGeom prst="rect">
            <a:avLst/>
          </a:prstGeom>
          <a:noFill/>
        </p:spPr>
        <p:txBody>
          <a:bodyPr wrap="square">
            <a:spAutoFit/>
          </a:bodyPr>
          <a:lstStyle/>
          <a:p>
            <a:pPr>
              <a:lnSpc>
                <a:spcPct val="115000"/>
              </a:lnSpc>
              <a:spcBef>
                <a:spcPts val="600"/>
              </a:spcBef>
              <a:spcAft>
                <a:spcPts val="300"/>
              </a:spcAft>
              <a:buNone/>
            </a:pPr>
            <a:r>
              <a:rPr lang="pl-PL" sz="1600" dirty="0">
                <a:effectLst/>
                <a:latin typeface="Lato" panose="020F0502020204030203" pitchFamily="34" charset="0"/>
                <a:ea typeface="Lato" panose="020F0502020204030203" pitchFamily="34" charset="0"/>
                <a:cs typeface="Lato" panose="020F0502020204030203" pitchFamily="34" charset="0"/>
              </a:rPr>
              <a:t>Działanie FEKP.14.01 CYBERBEZPIECZEŃSTWO – KSZTAŁCENIE OGÓLNE</a:t>
            </a:r>
            <a:endParaRPr lang="pl-PL" sz="1400" dirty="0">
              <a:effectLst/>
              <a:latin typeface="Lato" panose="020F0502020204030203" pitchFamily="34" charset="0"/>
              <a:ea typeface="Lato" panose="020F0502020204030203" pitchFamily="34" charset="0"/>
              <a:cs typeface="Lato" panose="020F0502020204030203" pitchFamily="34" charset="0"/>
            </a:endParaRPr>
          </a:p>
        </p:txBody>
      </p:sp>
      <p:sp>
        <p:nvSpPr>
          <p:cNvPr id="3" name="Tytuł 1">
            <a:extLst>
              <a:ext uri="{FF2B5EF4-FFF2-40B4-BE49-F238E27FC236}">
                <a16:creationId xmlns:a16="http://schemas.microsoft.com/office/drawing/2014/main" id="{98DF9CB6-4296-1FD1-C9CC-F578B5E43778}"/>
              </a:ext>
            </a:extLst>
          </p:cNvPr>
          <p:cNvSpPr>
            <a:spLocks noGrp="1"/>
          </p:cNvSpPr>
          <p:nvPr>
            <p:ph type="title"/>
          </p:nvPr>
        </p:nvSpPr>
        <p:spPr>
          <a:xfrm>
            <a:off x="8005248" y="1437056"/>
            <a:ext cx="3569111" cy="1014167"/>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normAutofit/>
          </a:bodyPr>
          <a:lstStyle/>
          <a:p>
            <a:pPr algn="ctr"/>
            <a:r>
              <a:rPr lang="pl-PL" dirty="0">
                <a:solidFill>
                  <a:schemeClr val="bg1"/>
                </a:solidFill>
                <a:latin typeface="Lato" panose="020F0502020204030203" pitchFamily="34" charset="0"/>
                <a:ea typeface="Lato" panose="020F0502020204030203" pitchFamily="34" charset="0"/>
                <a:cs typeface="Lato" panose="020F0502020204030203" pitchFamily="34" charset="0"/>
              </a:rPr>
              <a:t>2,5 mln EUR </a:t>
            </a:r>
            <a:br>
              <a:rPr lang="pl-PL" dirty="0">
                <a:solidFill>
                  <a:schemeClr val="bg1"/>
                </a:solidFill>
                <a:latin typeface="Lato" panose="020F0502020204030203" pitchFamily="34" charset="0"/>
                <a:ea typeface="Lato" panose="020F0502020204030203" pitchFamily="34" charset="0"/>
                <a:cs typeface="Lato" panose="020F0502020204030203" pitchFamily="34" charset="0"/>
              </a:rPr>
            </a:br>
            <a:r>
              <a:rPr lang="pl-PL" sz="1800"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rPr>
              <a:t>2,4 mln EUR (UE)</a:t>
            </a:r>
            <a:endParaRPr lang="pl-PL"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4" name="pole tekstowe 13">
            <a:extLst>
              <a:ext uri="{FF2B5EF4-FFF2-40B4-BE49-F238E27FC236}">
                <a16:creationId xmlns:a16="http://schemas.microsoft.com/office/drawing/2014/main" id="{CDBD6CDD-05D6-4215-4D74-5B22CCB242C1}"/>
              </a:ext>
            </a:extLst>
          </p:cNvPr>
          <p:cNvSpPr txBox="1"/>
          <p:nvPr/>
        </p:nvSpPr>
        <p:spPr>
          <a:xfrm>
            <a:off x="496219" y="2011673"/>
            <a:ext cx="11376542" cy="4527521"/>
          </a:xfrm>
          <a:prstGeom prst="rect">
            <a:avLst/>
          </a:prstGeom>
          <a:noFill/>
        </p:spPr>
        <p:txBody>
          <a:bodyPr wrap="square">
            <a:spAutoFit/>
          </a:bodyPr>
          <a:lstStyle/>
          <a:p>
            <a:pPr>
              <a:lnSpc>
                <a:spcPct val="150000"/>
              </a:lnSpc>
            </a:pPr>
            <a:r>
              <a:rPr lang="pl-PL" sz="1600" b="1" dirty="0">
                <a:latin typeface="Lato" panose="020F0502020204030203" pitchFamily="34" charset="0"/>
                <a:ea typeface="Lato" panose="020F0502020204030203" pitchFamily="34" charset="0"/>
                <a:cs typeface="Lato" panose="020F0502020204030203" pitchFamily="34" charset="0"/>
              </a:rPr>
              <a:t>Typy projektów:</a:t>
            </a:r>
          </a:p>
          <a:p>
            <a:pPr>
              <a:lnSpc>
                <a:spcPct val="150000"/>
              </a:lnSpc>
            </a:pPr>
            <a:br>
              <a:rPr lang="pl-PL" sz="1600" dirty="0">
                <a:latin typeface="Lato" panose="020F0502020204030203" pitchFamily="34" charset="0"/>
                <a:ea typeface="Lato" panose="020F0502020204030203" pitchFamily="34" charset="0"/>
                <a:cs typeface="Lato" panose="020F0502020204030203" pitchFamily="34" charset="0"/>
              </a:rPr>
            </a:br>
            <a:r>
              <a:rPr lang="pl-PL" dirty="0">
                <a:latin typeface="Lato" panose="020F0502020204030203" pitchFamily="34" charset="0"/>
                <a:ea typeface="Lato" panose="020F0502020204030203" pitchFamily="34" charset="0"/>
                <a:cs typeface="Lato" panose="020F0502020204030203" pitchFamily="34" charset="0"/>
              </a:rPr>
              <a:t>Planowane wsparcie przyczyni się do pozyskania wiedzy: jak korzystać z Internetu jako medium pozwalającego utrzymywać relacje, nawiązywać kontakty, rozwijać zainteresowania i zorganizować codzienne sprawy, w jaki sposób zachować ostrożność w sieci, a także w jaki sposób na bieżąco szukać porad oraz sięgać po wiedzę związaną z bezpieczeństwem w sieci, aby nie paść ofiarą cyberprzestępców. Proponowane formy wsparcia złagodzą negatywne skutki zjawiska, jakim jest przemoc, a w szczególności cyberprzemoc.</a:t>
            </a:r>
          </a:p>
          <a:p>
            <a:pPr>
              <a:lnSpc>
                <a:spcPct val="150000"/>
              </a:lnSpc>
            </a:pPr>
            <a:br>
              <a:rPr lang="pl-PL" dirty="0">
                <a:latin typeface="Lato" panose="020F0502020204030203" pitchFamily="34" charset="0"/>
                <a:ea typeface="Lato" panose="020F0502020204030203" pitchFamily="34" charset="0"/>
                <a:cs typeface="Lato" panose="020F0502020204030203" pitchFamily="34" charset="0"/>
              </a:rPr>
            </a:br>
            <a:r>
              <a:rPr lang="pl-PL" dirty="0">
                <a:latin typeface="Lato" panose="020F0502020204030203" pitchFamily="34" charset="0"/>
                <a:ea typeface="Lato" panose="020F0502020204030203" pitchFamily="34" charset="0"/>
                <a:cs typeface="Lato" panose="020F0502020204030203" pitchFamily="34" charset="0"/>
              </a:rPr>
              <a:t>Typy projektów:</a:t>
            </a:r>
            <a:br>
              <a:rPr lang="pl-PL" dirty="0">
                <a:latin typeface="Lato" panose="020F0502020204030203" pitchFamily="34" charset="0"/>
                <a:ea typeface="Lato" panose="020F0502020204030203" pitchFamily="34" charset="0"/>
                <a:cs typeface="Lato" panose="020F0502020204030203" pitchFamily="34" charset="0"/>
              </a:rPr>
            </a:br>
            <a:r>
              <a:rPr lang="pl-PL" dirty="0">
                <a:latin typeface="Lato" panose="020F0502020204030203" pitchFamily="34" charset="0"/>
                <a:ea typeface="Lato" panose="020F0502020204030203" pitchFamily="34" charset="0"/>
                <a:cs typeface="Lato" panose="020F0502020204030203" pitchFamily="34" charset="0"/>
              </a:rPr>
              <a:t>1. Podniesienie umiejętności lub kompetencji uczniów lub wychowanków lub przedstawicieli kadry szkół lub placówek kształcenia ogólnego z zakresu </a:t>
            </a:r>
            <a:r>
              <a:rPr lang="pl-PL" dirty="0" err="1">
                <a:latin typeface="Lato" panose="020F0502020204030203" pitchFamily="34" charset="0"/>
                <a:ea typeface="Lato" panose="020F0502020204030203" pitchFamily="34" charset="0"/>
                <a:cs typeface="Lato" panose="020F0502020204030203" pitchFamily="34" charset="0"/>
              </a:rPr>
              <a:t>cyberbezpieczeństwa</a:t>
            </a:r>
            <a:r>
              <a:rPr lang="pl-PL" dirty="0">
                <a:latin typeface="Lato" panose="020F0502020204030203" pitchFamily="34" charset="0"/>
                <a:ea typeface="Lato" panose="020F0502020204030203" pitchFamily="34" charset="0"/>
                <a:cs typeface="Lato" panose="020F0502020204030203" pitchFamily="34" charset="0"/>
              </a:rPr>
              <a:t>.</a:t>
            </a:r>
            <a:endParaRPr lang="pl-PL"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66038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E6C28-88C8-EAFD-4262-C9AF8241FDDC}"/>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0F96D4B-A77E-9841-FC7E-16630846508F}"/>
              </a:ext>
            </a:extLst>
          </p:cNvPr>
          <p:cNvSpPr>
            <a:spLocks noGrp="1"/>
          </p:cNvSpPr>
          <p:nvPr>
            <p:ph type="title"/>
          </p:nvPr>
        </p:nvSpPr>
        <p:spPr>
          <a:xfrm>
            <a:off x="629265" y="442453"/>
            <a:ext cx="10185598" cy="711498"/>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lstStyle/>
          <a:p>
            <a:r>
              <a:rPr lang="pl-PL" dirty="0">
                <a:solidFill>
                  <a:schemeClr val="bg1"/>
                </a:solidFill>
                <a:latin typeface="Lato" panose="020F0502020204030203" pitchFamily="34" charset="0"/>
                <a:ea typeface="Lato" panose="020F0502020204030203" pitchFamily="34" charset="0"/>
                <a:cs typeface="Lato" panose="020F0502020204030203" pitchFamily="34" charset="0"/>
              </a:rPr>
              <a:t>Kluczowe zasady realizacji wsparcia (Dz. 14.1)</a:t>
            </a:r>
          </a:p>
        </p:txBody>
      </p:sp>
      <p:sp>
        <p:nvSpPr>
          <p:cNvPr id="4" name="Symbol zastępczy numeru slajdu 3">
            <a:extLst>
              <a:ext uri="{FF2B5EF4-FFF2-40B4-BE49-F238E27FC236}">
                <a16:creationId xmlns:a16="http://schemas.microsoft.com/office/drawing/2014/main" id="{6C3D8060-96EE-5ABF-4BF0-F8A6B29857F1}"/>
              </a:ext>
            </a:extLst>
          </p:cNvPr>
          <p:cNvSpPr>
            <a:spLocks noGrp="1"/>
          </p:cNvSpPr>
          <p:nvPr>
            <p:ph type="sldNum" sz="quarter" idx="10"/>
          </p:nvPr>
        </p:nvSpPr>
        <p:spPr/>
        <p:txBody>
          <a:bodyPr/>
          <a:lstStyle/>
          <a:p>
            <a:fld id="{EB4015AA-59F6-416B-87A6-8E3D940284E2}" type="slidenum">
              <a:rPr lang="pl-PL" smtClean="0"/>
              <a:pPr/>
              <a:t>33</a:t>
            </a:fld>
            <a:endParaRPr lang="pl-PL" dirty="0"/>
          </a:p>
        </p:txBody>
      </p:sp>
      <p:sp>
        <p:nvSpPr>
          <p:cNvPr id="6" name="pole tekstowe 5">
            <a:extLst>
              <a:ext uri="{FF2B5EF4-FFF2-40B4-BE49-F238E27FC236}">
                <a16:creationId xmlns:a16="http://schemas.microsoft.com/office/drawing/2014/main" id="{EAEE094E-489F-8BCA-5113-499C267CDE0E}"/>
              </a:ext>
            </a:extLst>
          </p:cNvPr>
          <p:cNvSpPr txBox="1"/>
          <p:nvPr/>
        </p:nvSpPr>
        <p:spPr>
          <a:xfrm>
            <a:off x="629264" y="1406013"/>
            <a:ext cx="10982633" cy="4988994"/>
          </a:xfrm>
          <a:prstGeom prst="rect">
            <a:avLst/>
          </a:prstGeom>
          <a:noFill/>
        </p:spPr>
        <p:txBody>
          <a:bodyPr wrap="square">
            <a:spAutoFit/>
          </a:bodyPr>
          <a:lstStyle/>
          <a:p>
            <a:pPr>
              <a:lnSpc>
                <a:spcPct val="200000"/>
              </a:lnSpc>
              <a:spcBef>
                <a:spcPts val="1200"/>
              </a:spcBef>
              <a:spcAft>
                <a:spcPts val="1200"/>
              </a:spcAft>
            </a:pPr>
            <a:r>
              <a:rPr lang="pl-PL" dirty="0">
                <a:latin typeface="Lato" panose="020F0502020204030203" pitchFamily="34" charset="0"/>
                <a:ea typeface="Lato" panose="020F0502020204030203" pitchFamily="34" charset="0"/>
                <a:cs typeface="Lato" panose="020F0502020204030203" pitchFamily="34" charset="0"/>
              </a:rPr>
              <a:t>1. Wsparcie jest udzielane na podstawie indywidualnie zdiagnozowanego zapotrzebowania szkół lub placówek. Diagnoza musi być zatwierdzona przez dyrektora szkoły lub placówki (lub osobę go zastępującą), a wnioski z diagnozy stanowią element wniosku o dofinansowanie projektu.</a:t>
            </a:r>
            <a:br>
              <a:rPr lang="pl-PL" dirty="0">
                <a:latin typeface="Lato" panose="020F0502020204030203" pitchFamily="34" charset="0"/>
                <a:ea typeface="Lato" panose="020F0502020204030203" pitchFamily="34" charset="0"/>
                <a:cs typeface="Lato" panose="020F0502020204030203" pitchFamily="34" charset="0"/>
              </a:rPr>
            </a:br>
            <a:r>
              <a:rPr lang="pl-PL" dirty="0">
                <a:latin typeface="Lato" panose="020F0502020204030203" pitchFamily="34" charset="0"/>
                <a:ea typeface="Lato" panose="020F0502020204030203" pitchFamily="34" charset="0"/>
                <a:cs typeface="Lato" panose="020F0502020204030203" pitchFamily="34" charset="0"/>
              </a:rPr>
              <a:t>2. Wsparcie przedstawicieli kadr szkół lub placówek jest:</a:t>
            </a:r>
            <a:br>
              <a:rPr lang="pl-PL" dirty="0">
                <a:latin typeface="Lato" panose="020F0502020204030203" pitchFamily="34" charset="0"/>
                <a:ea typeface="Lato" panose="020F0502020204030203" pitchFamily="34" charset="0"/>
                <a:cs typeface="Lato" panose="020F0502020204030203" pitchFamily="34" charset="0"/>
              </a:rPr>
            </a:br>
            <a:r>
              <a:rPr lang="pl-PL" dirty="0">
                <a:latin typeface="Lato" panose="020F0502020204030203" pitchFamily="34" charset="0"/>
                <a:ea typeface="Lato" panose="020F0502020204030203" pitchFamily="34" charset="0"/>
                <a:cs typeface="Lato" panose="020F0502020204030203" pitchFamily="34" charset="0"/>
              </a:rPr>
              <a:t>a. obligatoryjne w projekcie (chyba, że charakter wsparcia nie uzasadnia takich działań); </a:t>
            </a:r>
            <a:br>
              <a:rPr lang="pl-PL" dirty="0">
                <a:latin typeface="Lato" panose="020F0502020204030203" pitchFamily="34" charset="0"/>
                <a:ea typeface="Lato" panose="020F0502020204030203" pitchFamily="34" charset="0"/>
                <a:cs typeface="Lato" panose="020F0502020204030203" pitchFamily="34" charset="0"/>
              </a:rPr>
            </a:br>
            <a:r>
              <a:rPr lang="pl-PL" dirty="0">
                <a:latin typeface="Lato" panose="020F0502020204030203" pitchFamily="34" charset="0"/>
                <a:ea typeface="Lato" panose="020F0502020204030203" pitchFamily="34" charset="0"/>
                <a:cs typeface="Lato" panose="020F0502020204030203" pitchFamily="34" charset="0"/>
              </a:rPr>
              <a:t>b. komplementarne z działaniami podejmowanymi w ramach FERS i KPO. </a:t>
            </a:r>
            <a:br>
              <a:rPr lang="pl-PL" dirty="0">
                <a:latin typeface="Lato" panose="020F0502020204030203" pitchFamily="34" charset="0"/>
                <a:ea typeface="Lato" panose="020F0502020204030203" pitchFamily="34" charset="0"/>
                <a:cs typeface="Lato" panose="020F0502020204030203" pitchFamily="34" charset="0"/>
              </a:rPr>
            </a:br>
            <a:r>
              <a:rPr lang="pl-PL" dirty="0">
                <a:latin typeface="Lato" panose="020F0502020204030203" pitchFamily="34" charset="0"/>
                <a:ea typeface="Lato" panose="020F0502020204030203" pitchFamily="34" charset="0"/>
                <a:cs typeface="Lato" panose="020F0502020204030203" pitchFamily="34" charset="0"/>
              </a:rPr>
              <a:t>3. Wykorzystanie rozwiązań i narzędzi wypracowanych w PO WER i FERS jest preferowane w projektach. </a:t>
            </a:r>
            <a:br>
              <a:rPr lang="pl-PL" dirty="0">
                <a:latin typeface="Lato" panose="020F0502020204030203" pitchFamily="34" charset="0"/>
                <a:ea typeface="Lato" panose="020F0502020204030203" pitchFamily="34" charset="0"/>
                <a:cs typeface="Lato" panose="020F0502020204030203" pitchFamily="34" charset="0"/>
              </a:rPr>
            </a:br>
            <a:r>
              <a:rPr lang="pl-PL" dirty="0">
                <a:latin typeface="Lato" panose="020F0502020204030203" pitchFamily="34" charset="0"/>
                <a:ea typeface="Lato" panose="020F0502020204030203" pitchFamily="34" charset="0"/>
                <a:cs typeface="Lato" panose="020F0502020204030203" pitchFamily="34" charset="0"/>
              </a:rPr>
              <a:t>4. Poprawa jakości warunków kształcenia szkół lub placówek jest elementem kompleksowego projektu. W projekcie kompleksowym wspierana jest więcej niż jedna grupa docelowa.</a:t>
            </a:r>
            <a:endParaRPr lang="pl-PL"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42419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E6908-ED41-EB75-24C8-81C1C6C30256}"/>
            </a:ext>
          </a:extLst>
        </p:cNvPr>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95A16876-CC46-89B5-357D-007D41A2037D}"/>
              </a:ext>
            </a:extLst>
          </p:cNvPr>
          <p:cNvSpPr>
            <a:spLocks noGrp="1"/>
          </p:cNvSpPr>
          <p:nvPr>
            <p:ph type="sldNum" sz="quarter" idx="10"/>
          </p:nvPr>
        </p:nvSpPr>
        <p:spPr/>
        <p:txBody>
          <a:bodyPr/>
          <a:lstStyle/>
          <a:p>
            <a:fld id="{EB4015AA-59F6-416B-87A6-8E3D940284E2}" type="slidenum">
              <a:rPr lang="pl-PL" smtClean="0"/>
              <a:pPr/>
              <a:t>34</a:t>
            </a:fld>
            <a:endParaRPr lang="pl-PL" dirty="0"/>
          </a:p>
        </p:txBody>
      </p:sp>
      <p:sp>
        <p:nvSpPr>
          <p:cNvPr id="12" name="Google Shape;141;p16">
            <a:extLst>
              <a:ext uri="{FF2B5EF4-FFF2-40B4-BE49-F238E27FC236}">
                <a16:creationId xmlns:a16="http://schemas.microsoft.com/office/drawing/2014/main" id="{3FCDE22A-2DD7-BDCB-ABC9-CA7446C3A531}"/>
              </a:ext>
            </a:extLst>
          </p:cNvPr>
          <p:cNvSpPr txBox="1">
            <a:spLocks noGrp="1"/>
          </p:cNvSpPr>
          <p:nvPr>
            <p:ph type="title" idx="4294967295"/>
          </p:nvPr>
        </p:nvSpPr>
        <p:spPr>
          <a:xfrm>
            <a:off x="697471" y="550660"/>
            <a:ext cx="11175290" cy="88639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C356A"/>
                </a:solidFill>
                <a:effectLst/>
                <a:uLnTx/>
                <a:uFillTx/>
                <a:latin typeface="Lato" panose="020F0502020204030203" pitchFamily="34" charset="0"/>
                <a:ea typeface="Lato" panose="020F0502020204030203" pitchFamily="34" charset="0"/>
                <a:cs typeface="Lato" panose="020F0502020204030203" pitchFamily="34" charset="0"/>
                <a:sym typeface="Urbanist"/>
              </a:rPr>
              <a:t>Kształcenie zawodowe: Specjalistyczne szkolenia w zakresie nowoczesnych technologii – 1.</a:t>
            </a:r>
          </a:p>
        </p:txBody>
      </p:sp>
      <p:sp>
        <p:nvSpPr>
          <p:cNvPr id="15" name="pole tekstowe 14">
            <a:extLst>
              <a:ext uri="{FF2B5EF4-FFF2-40B4-BE49-F238E27FC236}">
                <a16:creationId xmlns:a16="http://schemas.microsoft.com/office/drawing/2014/main" id="{01EF4216-0E20-9697-7223-F450EA9100EE}"/>
              </a:ext>
            </a:extLst>
          </p:cNvPr>
          <p:cNvSpPr txBox="1"/>
          <p:nvPr/>
        </p:nvSpPr>
        <p:spPr>
          <a:xfrm>
            <a:off x="617641" y="1468099"/>
            <a:ext cx="7387607" cy="631583"/>
          </a:xfrm>
          <a:prstGeom prst="rect">
            <a:avLst/>
          </a:prstGeom>
          <a:noFill/>
        </p:spPr>
        <p:txBody>
          <a:bodyPr wrap="square">
            <a:spAutoFit/>
          </a:bodyPr>
          <a:lstStyle/>
          <a:p>
            <a:pPr>
              <a:lnSpc>
                <a:spcPct val="115000"/>
              </a:lnSpc>
              <a:spcBef>
                <a:spcPts val="600"/>
              </a:spcBef>
              <a:spcAft>
                <a:spcPts val="300"/>
              </a:spcAft>
              <a:buNone/>
            </a:pPr>
            <a:r>
              <a:rPr lang="pl-PL" sz="1600" dirty="0">
                <a:effectLst/>
                <a:latin typeface="Lato" panose="020F0502020204030203" pitchFamily="34" charset="0"/>
                <a:ea typeface="Lato" panose="020F0502020204030203" pitchFamily="34" charset="0"/>
                <a:cs typeface="Lato" panose="020F0502020204030203" pitchFamily="34" charset="0"/>
              </a:rPr>
              <a:t>Działanie FEKP.14.02 CYBERBEZPIECZEŃSTWO LUB GOTOWOŚĆ CYWILNA – KSZTAŁCENIE ZAWODOWE</a:t>
            </a:r>
            <a:endParaRPr lang="pl-PL" sz="1400" dirty="0">
              <a:effectLst/>
              <a:latin typeface="Lato" panose="020F0502020204030203" pitchFamily="34" charset="0"/>
              <a:ea typeface="Lato" panose="020F0502020204030203" pitchFamily="34" charset="0"/>
              <a:cs typeface="Lato" panose="020F0502020204030203" pitchFamily="34" charset="0"/>
            </a:endParaRPr>
          </a:p>
        </p:txBody>
      </p:sp>
      <p:sp>
        <p:nvSpPr>
          <p:cNvPr id="3" name="Tytuł 1">
            <a:extLst>
              <a:ext uri="{FF2B5EF4-FFF2-40B4-BE49-F238E27FC236}">
                <a16:creationId xmlns:a16="http://schemas.microsoft.com/office/drawing/2014/main" id="{85D52A42-AA61-9CE0-D497-99F737D065A1}"/>
              </a:ext>
            </a:extLst>
          </p:cNvPr>
          <p:cNvSpPr>
            <a:spLocks noGrp="1"/>
          </p:cNvSpPr>
          <p:nvPr>
            <p:ph type="title"/>
          </p:nvPr>
        </p:nvSpPr>
        <p:spPr>
          <a:xfrm>
            <a:off x="8005248" y="1437056"/>
            <a:ext cx="3569111" cy="1014167"/>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normAutofit/>
          </a:bodyPr>
          <a:lstStyle/>
          <a:p>
            <a:pPr algn="ctr"/>
            <a:r>
              <a:rPr lang="pl-PL" dirty="0">
                <a:solidFill>
                  <a:schemeClr val="bg1"/>
                </a:solidFill>
                <a:latin typeface="Lato" panose="020F0502020204030203" pitchFamily="34" charset="0"/>
                <a:ea typeface="Lato" panose="020F0502020204030203" pitchFamily="34" charset="0"/>
                <a:cs typeface="Lato" panose="020F0502020204030203" pitchFamily="34" charset="0"/>
              </a:rPr>
              <a:t>3,5 mln EUR </a:t>
            </a:r>
            <a:br>
              <a:rPr lang="pl-PL" dirty="0">
                <a:solidFill>
                  <a:schemeClr val="bg1"/>
                </a:solidFill>
                <a:latin typeface="Lato" panose="020F0502020204030203" pitchFamily="34" charset="0"/>
                <a:ea typeface="Lato" panose="020F0502020204030203" pitchFamily="34" charset="0"/>
                <a:cs typeface="Lato" panose="020F0502020204030203" pitchFamily="34" charset="0"/>
              </a:rPr>
            </a:br>
            <a:r>
              <a:rPr lang="pl-PL" sz="1800"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rPr>
              <a:t>3,3 mln EUR (UE)</a:t>
            </a:r>
            <a:endParaRPr lang="pl-PL"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4" name="pole tekstowe 13">
            <a:extLst>
              <a:ext uri="{FF2B5EF4-FFF2-40B4-BE49-F238E27FC236}">
                <a16:creationId xmlns:a16="http://schemas.microsoft.com/office/drawing/2014/main" id="{C616326C-8EF3-3610-3CCB-A021DB4BC369}"/>
              </a:ext>
            </a:extLst>
          </p:cNvPr>
          <p:cNvSpPr txBox="1"/>
          <p:nvPr/>
        </p:nvSpPr>
        <p:spPr>
          <a:xfrm>
            <a:off x="386486" y="3090965"/>
            <a:ext cx="11797259" cy="1750223"/>
          </a:xfrm>
          <a:prstGeom prst="rect">
            <a:avLst/>
          </a:prstGeom>
          <a:noFill/>
        </p:spPr>
        <p:txBody>
          <a:bodyPr wrap="square">
            <a:spAutoFit/>
          </a:bodyPr>
          <a:lstStyle/>
          <a:p>
            <a:pPr>
              <a:lnSpc>
                <a:spcPct val="114000"/>
              </a:lnSpc>
            </a:pPr>
            <a:r>
              <a:rPr lang="pl-PL" sz="1600" dirty="0">
                <a:latin typeface="Lato" panose="020F0502020204030203" pitchFamily="34" charset="0"/>
                <a:ea typeface="Lato" panose="020F0502020204030203" pitchFamily="34" charset="0"/>
                <a:cs typeface="Lato" panose="020F0502020204030203" pitchFamily="34" charset="0"/>
              </a:rPr>
              <a:t>Planowane wsparcie przyczyni się do rozwoju umiejętności lub kompetencji w zakresie nowoczesnych technologii, w tym podwójnego zastosowania (stosowanych w sektorze cywilnym i wojskowym), które mają kluczowe znaczenie dla zapewnienia przewagi strategicznej i operacyjnej oraz wspierają innowacje i konkurencyjność gospodarki. Proponowane formy wsparcia pośrednio wpłyną na rozwój kluczowych branż, takich jak energetyka, telekomunikacja, przemysł kosmiczny, chemiczny czy biotechnologiczny oraz wzrost bezpieczeństwa i stabilności w regionie oraz na świecie.</a:t>
            </a:r>
          </a:p>
          <a:p>
            <a:pPr>
              <a:lnSpc>
                <a:spcPct val="114000"/>
              </a:lnSpc>
            </a:pPr>
            <a:endParaRPr lang="pl-PL"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57719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58B97-D043-1925-F290-4BF4CE8F5C1F}"/>
            </a:ext>
          </a:extLst>
        </p:cNvPr>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FDB48775-46BF-BCF6-D394-D9D932EDBD97}"/>
              </a:ext>
            </a:extLst>
          </p:cNvPr>
          <p:cNvSpPr>
            <a:spLocks noGrp="1"/>
          </p:cNvSpPr>
          <p:nvPr>
            <p:ph type="sldNum" sz="quarter" idx="10"/>
          </p:nvPr>
        </p:nvSpPr>
        <p:spPr/>
        <p:txBody>
          <a:bodyPr/>
          <a:lstStyle/>
          <a:p>
            <a:fld id="{EB4015AA-59F6-416B-87A6-8E3D940284E2}" type="slidenum">
              <a:rPr lang="pl-PL" smtClean="0"/>
              <a:pPr/>
              <a:t>35</a:t>
            </a:fld>
            <a:endParaRPr lang="pl-PL" dirty="0"/>
          </a:p>
        </p:txBody>
      </p:sp>
      <p:sp>
        <p:nvSpPr>
          <p:cNvPr id="12" name="Google Shape;141;p16">
            <a:extLst>
              <a:ext uri="{FF2B5EF4-FFF2-40B4-BE49-F238E27FC236}">
                <a16:creationId xmlns:a16="http://schemas.microsoft.com/office/drawing/2014/main" id="{01E657D8-499F-EFFD-B480-FECDB24D58B4}"/>
              </a:ext>
            </a:extLst>
          </p:cNvPr>
          <p:cNvSpPr txBox="1">
            <a:spLocks noGrp="1"/>
          </p:cNvSpPr>
          <p:nvPr>
            <p:ph type="title" idx="4294967295"/>
          </p:nvPr>
        </p:nvSpPr>
        <p:spPr>
          <a:xfrm>
            <a:off x="508354" y="427575"/>
            <a:ext cx="11683645" cy="88639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C356A"/>
                </a:solidFill>
                <a:effectLst/>
                <a:uLnTx/>
                <a:uFillTx/>
                <a:latin typeface="Lato" panose="020F0502020204030203" pitchFamily="34" charset="0"/>
                <a:ea typeface="Lato" panose="020F0502020204030203" pitchFamily="34" charset="0"/>
                <a:cs typeface="Lato" panose="020F0502020204030203" pitchFamily="34" charset="0"/>
                <a:sym typeface="Urbanist"/>
              </a:rPr>
              <a:t>Kształcenie zawodowe: Specjalistyczne szkolenia w zakresie nowoczesnych technologii – 2.</a:t>
            </a:r>
          </a:p>
        </p:txBody>
      </p:sp>
      <p:sp>
        <p:nvSpPr>
          <p:cNvPr id="15" name="pole tekstowe 14">
            <a:extLst>
              <a:ext uri="{FF2B5EF4-FFF2-40B4-BE49-F238E27FC236}">
                <a16:creationId xmlns:a16="http://schemas.microsoft.com/office/drawing/2014/main" id="{6DBC43D2-7DF0-6495-3A98-24B26BBF7D2A}"/>
              </a:ext>
            </a:extLst>
          </p:cNvPr>
          <p:cNvSpPr txBox="1"/>
          <p:nvPr/>
        </p:nvSpPr>
        <p:spPr>
          <a:xfrm>
            <a:off x="386486" y="1232341"/>
            <a:ext cx="11051009" cy="646331"/>
          </a:xfrm>
          <a:prstGeom prst="rect">
            <a:avLst/>
          </a:prstGeom>
          <a:noFill/>
        </p:spPr>
        <p:txBody>
          <a:bodyPr wrap="square">
            <a:spAutoFit/>
          </a:bodyPr>
          <a:lstStyle/>
          <a:p>
            <a:r>
              <a:rPr lang="pl-PL" dirty="0">
                <a:latin typeface="Lato" panose="020F0502020204030203" pitchFamily="34" charset="0"/>
                <a:ea typeface="Lato" panose="020F0502020204030203" pitchFamily="34" charset="0"/>
                <a:cs typeface="Lato" panose="020F0502020204030203" pitchFamily="34" charset="0"/>
              </a:rPr>
              <a:t>Działanie FEKP.14.02 CYBERBEZPIECZEŃSTWO LUB GOTOWOŚĆ CYWILNA – KSZTAŁCENIE ZAWODOWE</a:t>
            </a:r>
          </a:p>
        </p:txBody>
      </p:sp>
      <p:sp>
        <p:nvSpPr>
          <p:cNvPr id="14" name="pole tekstowe 13">
            <a:extLst>
              <a:ext uri="{FF2B5EF4-FFF2-40B4-BE49-F238E27FC236}">
                <a16:creationId xmlns:a16="http://schemas.microsoft.com/office/drawing/2014/main" id="{75C0093A-C1FF-E5EE-1828-85414E402E0E}"/>
              </a:ext>
            </a:extLst>
          </p:cNvPr>
          <p:cNvSpPr txBox="1"/>
          <p:nvPr/>
        </p:nvSpPr>
        <p:spPr>
          <a:xfrm>
            <a:off x="508354" y="1878672"/>
            <a:ext cx="11486275" cy="4838119"/>
          </a:xfrm>
          <a:prstGeom prst="rect">
            <a:avLst/>
          </a:prstGeom>
          <a:noFill/>
        </p:spPr>
        <p:txBody>
          <a:bodyPr wrap="square">
            <a:spAutoFit/>
          </a:bodyPr>
          <a:lstStyle/>
          <a:p>
            <a:pPr>
              <a:lnSpc>
                <a:spcPct val="114000"/>
              </a:lnSpc>
            </a:pPr>
            <a:r>
              <a:rPr lang="pl-PL" sz="1600" b="1" dirty="0">
                <a:latin typeface="Lato" panose="020F0502020204030203" pitchFamily="34" charset="0"/>
                <a:ea typeface="Lato" panose="020F0502020204030203" pitchFamily="34" charset="0"/>
                <a:cs typeface="Lato" panose="020F0502020204030203" pitchFamily="34" charset="0"/>
              </a:rPr>
              <a:t>Typy projektów:</a:t>
            </a:r>
          </a:p>
          <a:p>
            <a:pPr>
              <a:lnSpc>
                <a:spcPct val="114000"/>
              </a:lnSpc>
            </a:pPr>
            <a:r>
              <a:rPr lang="pl-PL" sz="1600" dirty="0">
                <a:latin typeface="Lato" panose="020F0502020204030203" pitchFamily="34" charset="0"/>
                <a:ea typeface="Lato" panose="020F0502020204030203" pitchFamily="34" charset="0"/>
                <a:cs typeface="Lato" panose="020F0502020204030203" pitchFamily="34" charset="0"/>
              </a:rPr>
              <a:t>1. Dostosowanie kształcenia zawodowego do wyzwań w dziedzinie </a:t>
            </a:r>
            <a:r>
              <a:rPr lang="pl-PL" sz="1600" dirty="0" err="1">
                <a:latin typeface="Lato" panose="020F0502020204030203" pitchFamily="34" charset="0"/>
                <a:ea typeface="Lato" panose="020F0502020204030203" pitchFamily="34" charset="0"/>
                <a:cs typeface="Lato" panose="020F0502020204030203" pitchFamily="34" charset="0"/>
              </a:rPr>
              <a:t>cyberbezpieczeństwa</a:t>
            </a:r>
            <a:r>
              <a:rPr lang="pl-PL" sz="1600" dirty="0">
                <a:latin typeface="Lato" panose="020F0502020204030203" pitchFamily="34" charset="0"/>
                <a:ea typeface="Lato" panose="020F0502020204030203" pitchFamily="34" charset="0"/>
                <a:cs typeface="Lato" panose="020F0502020204030203" pitchFamily="34" charset="0"/>
              </a:rPr>
              <a:t> lub gotowości cywilnej, w szczególności: </a:t>
            </a:r>
          </a:p>
          <a:p>
            <a:pPr>
              <a:lnSpc>
                <a:spcPct val="114000"/>
              </a:lnSpc>
            </a:pPr>
            <a:r>
              <a:rPr lang="pl-PL" sz="1600" dirty="0">
                <a:latin typeface="Lato" panose="020F0502020204030203" pitchFamily="34" charset="0"/>
                <a:ea typeface="Lato" panose="020F0502020204030203" pitchFamily="34" charset="0"/>
                <a:cs typeface="Lato" panose="020F0502020204030203" pitchFamily="34" charset="0"/>
              </a:rPr>
              <a:t>a. wsparcie dla uczniów lub słuchaczy:</a:t>
            </a:r>
          </a:p>
          <a:p>
            <a:pPr>
              <a:lnSpc>
                <a:spcPct val="114000"/>
              </a:lnSpc>
            </a:pPr>
            <a:r>
              <a:rPr lang="pl-PL" sz="1600" dirty="0">
                <a:latin typeface="Lato" panose="020F0502020204030203" pitchFamily="34" charset="0"/>
                <a:ea typeface="Lato" panose="020F0502020204030203" pitchFamily="34" charset="0"/>
                <a:cs typeface="Lato" panose="020F0502020204030203" pitchFamily="34" charset="0"/>
              </a:rPr>
              <a:t>i. podnoszenie kompetencji lub nabywanie kwalifikacji związanych z zawodem lub zgodnych z zapotrzebowaniem rynku pracy;</a:t>
            </a:r>
          </a:p>
          <a:p>
            <a:pPr>
              <a:lnSpc>
                <a:spcPct val="114000"/>
              </a:lnSpc>
            </a:pPr>
            <a:r>
              <a:rPr lang="pl-PL" sz="1600" dirty="0">
                <a:latin typeface="Lato" panose="020F0502020204030203" pitchFamily="34" charset="0"/>
                <a:ea typeface="Lato" panose="020F0502020204030203" pitchFamily="34" charset="0"/>
                <a:cs typeface="Lato" panose="020F0502020204030203" pitchFamily="34" charset="0"/>
              </a:rPr>
              <a:t>ii. zdobywanie doświadczenia zawodowego, w tym kształcenie praktyczne na rzeczywistych stanowiskach pracy;</a:t>
            </a:r>
          </a:p>
          <a:p>
            <a:pPr>
              <a:lnSpc>
                <a:spcPct val="114000"/>
              </a:lnSpc>
            </a:pPr>
            <a:r>
              <a:rPr lang="pl-PL" sz="1600" dirty="0">
                <a:latin typeface="Lato" panose="020F0502020204030203" pitchFamily="34" charset="0"/>
                <a:ea typeface="Lato" panose="020F0502020204030203" pitchFamily="34" charset="0"/>
                <a:cs typeface="Lato" panose="020F0502020204030203" pitchFamily="34" charset="0"/>
              </a:rPr>
              <a:t>iii. podnoszenie kompetencji kluczowych (w tym cyfrowych, społecznych), społeczno-emocjonalnych, podstawowych, przekrojowych lub związanych z zieloną lub cyfrową transformacją;</a:t>
            </a:r>
          </a:p>
          <a:p>
            <a:pPr>
              <a:lnSpc>
                <a:spcPct val="114000"/>
              </a:lnSpc>
            </a:pPr>
            <a:r>
              <a:rPr lang="pl-PL" sz="1600" dirty="0">
                <a:latin typeface="Lato" panose="020F0502020204030203" pitchFamily="34" charset="0"/>
                <a:ea typeface="Lato" panose="020F0502020204030203" pitchFamily="34" charset="0"/>
                <a:cs typeface="Lato" panose="020F0502020204030203" pitchFamily="34" charset="0"/>
              </a:rPr>
              <a:t>b. wsparcie dla przedstawicieli kadry:</a:t>
            </a:r>
          </a:p>
          <a:p>
            <a:pPr>
              <a:lnSpc>
                <a:spcPct val="114000"/>
              </a:lnSpc>
            </a:pPr>
            <a:r>
              <a:rPr lang="pl-PL" sz="1600" dirty="0">
                <a:latin typeface="Lato" panose="020F0502020204030203" pitchFamily="34" charset="0"/>
                <a:ea typeface="Lato" panose="020F0502020204030203" pitchFamily="34" charset="0"/>
                <a:cs typeface="Lato" panose="020F0502020204030203" pitchFamily="34" charset="0"/>
              </a:rPr>
              <a:t>i. podnoszenie kompetencji lub nabywanie kwalifikacji związanych z zawodem;</a:t>
            </a:r>
          </a:p>
          <a:p>
            <a:pPr>
              <a:lnSpc>
                <a:spcPct val="114000"/>
              </a:lnSpc>
            </a:pPr>
            <a:r>
              <a:rPr lang="pl-PL" sz="1600" dirty="0">
                <a:latin typeface="Lato" panose="020F0502020204030203" pitchFamily="34" charset="0"/>
                <a:ea typeface="Lato" panose="020F0502020204030203" pitchFamily="34" charset="0"/>
                <a:cs typeface="Lato" panose="020F0502020204030203" pitchFamily="34" charset="0"/>
              </a:rPr>
              <a:t>ii. pogłębianie współpracy z otoczeniem społeczno-gospodarczym;</a:t>
            </a:r>
          </a:p>
          <a:p>
            <a:pPr>
              <a:lnSpc>
                <a:spcPct val="114000"/>
              </a:lnSpc>
            </a:pPr>
            <a:r>
              <a:rPr lang="pl-PL" sz="1600" dirty="0">
                <a:latin typeface="Lato" panose="020F0502020204030203" pitchFamily="34" charset="0"/>
                <a:ea typeface="Lato" panose="020F0502020204030203" pitchFamily="34" charset="0"/>
                <a:cs typeface="Lato" panose="020F0502020204030203" pitchFamily="34" charset="0"/>
              </a:rPr>
              <a:t>iii. podnoszenie kompetencji kluczowych (w tym cyfrowych), społeczno-emocjonalnych, przekrojowych lub związanych z zieloną lub cyfrową transformacją;</a:t>
            </a:r>
          </a:p>
          <a:p>
            <a:pPr>
              <a:lnSpc>
                <a:spcPct val="114000"/>
              </a:lnSpc>
            </a:pPr>
            <a:r>
              <a:rPr lang="pl-PL" sz="1600" dirty="0">
                <a:latin typeface="Lato" panose="020F0502020204030203" pitchFamily="34" charset="0"/>
                <a:ea typeface="Lato" panose="020F0502020204030203" pitchFamily="34" charset="0"/>
                <a:cs typeface="Lato" panose="020F0502020204030203" pitchFamily="34" charset="0"/>
              </a:rPr>
              <a:t>iv. tworzenie sieci współpracy, wzajemnego uczenia się lub programów mentoringu;</a:t>
            </a:r>
          </a:p>
          <a:p>
            <a:pPr>
              <a:lnSpc>
                <a:spcPct val="114000"/>
              </a:lnSpc>
            </a:pPr>
            <a:r>
              <a:rPr lang="pl-PL" sz="1600" dirty="0">
                <a:latin typeface="Lato" panose="020F0502020204030203" pitchFamily="34" charset="0"/>
                <a:ea typeface="Lato" panose="020F0502020204030203" pitchFamily="34" charset="0"/>
                <a:cs typeface="Lato" panose="020F0502020204030203" pitchFamily="34" charset="0"/>
              </a:rPr>
              <a:t>c. wsparcie dla szkół lub placówek:</a:t>
            </a:r>
          </a:p>
          <a:p>
            <a:pPr>
              <a:lnSpc>
                <a:spcPct val="114000"/>
              </a:lnSpc>
            </a:pPr>
            <a:r>
              <a:rPr lang="pl-PL" sz="1600" dirty="0">
                <a:latin typeface="Lato" panose="020F0502020204030203" pitchFamily="34" charset="0"/>
                <a:ea typeface="Lato" panose="020F0502020204030203" pitchFamily="34" charset="0"/>
                <a:cs typeface="Lato" panose="020F0502020204030203" pitchFamily="34" charset="0"/>
              </a:rPr>
              <a:t>i. dostosowanie do wymogów zielonej lub cyfrowej transformacji, w tym wzmocnienie cyfryzacji; </a:t>
            </a:r>
          </a:p>
          <a:p>
            <a:pPr>
              <a:lnSpc>
                <a:spcPct val="114000"/>
              </a:lnSpc>
            </a:pPr>
            <a:r>
              <a:rPr lang="pl-PL" sz="1600" dirty="0">
                <a:latin typeface="Lato" panose="020F0502020204030203" pitchFamily="34" charset="0"/>
                <a:ea typeface="Lato" panose="020F0502020204030203" pitchFamily="34" charset="0"/>
                <a:cs typeface="Lato" panose="020F0502020204030203" pitchFamily="34" charset="0"/>
              </a:rPr>
              <a:t>ii. poprawa jakości warunków kształcenia, w tym tworzenie warunków odzwierciedlających rzeczywiste warunki pracy.</a:t>
            </a:r>
          </a:p>
        </p:txBody>
      </p:sp>
    </p:spTree>
    <p:extLst>
      <p:ext uri="{BB962C8B-B14F-4D97-AF65-F5344CB8AC3E}">
        <p14:creationId xmlns:p14="http://schemas.microsoft.com/office/powerpoint/2010/main" val="469261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728B7-6BD4-C6F9-7898-D478DF28D77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E12F442-2227-BF0A-D036-66A88E7B15DD}"/>
              </a:ext>
            </a:extLst>
          </p:cNvPr>
          <p:cNvSpPr>
            <a:spLocks noGrp="1"/>
          </p:cNvSpPr>
          <p:nvPr>
            <p:ph type="title"/>
          </p:nvPr>
        </p:nvSpPr>
        <p:spPr>
          <a:xfrm>
            <a:off x="629265" y="442453"/>
            <a:ext cx="10185598" cy="711498"/>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lstStyle/>
          <a:p>
            <a:r>
              <a:rPr lang="pl-PL" dirty="0">
                <a:solidFill>
                  <a:schemeClr val="bg1"/>
                </a:solidFill>
                <a:latin typeface="Lato" panose="020F0502020204030203" pitchFamily="34" charset="0"/>
                <a:ea typeface="Lato" panose="020F0502020204030203" pitchFamily="34" charset="0"/>
                <a:cs typeface="Lato" panose="020F0502020204030203" pitchFamily="34" charset="0"/>
              </a:rPr>
              <a:t>Kluczowe zasady realizacji wsparcia (Dz. 14.2)</a:t>
            </a:r>
          </a:p>
        </p:txBody>
      </p:sp>
      <p:sp>
        <p:nvSpPr>
          <p:cNvPr id="4" name="Symbol zastępczy numeru slajdu 3">
            <a:extLst>
              <a:ext uri="{FF2B5EF4-FFF2-40B4-BE49-F238E27FC236}">
                <a16:creationId xmlns:a16="http://schemas.microsoft.com/office/drawing/2014/main" id="{A52DB3F2-47DB-F6D6-C6EC-B315B2224A7C}"/>
              </a:ext>
            </a:extLst>
          </p:cNvPr>
          <p:cNvSpPr>
            <a:spLocks noGrp="1"/>
          </p:cNvSpPr>
          <p:nvPr>
            <p:ph type="sldNum" sz="quarter" idx="10"/>
          </p:nvPr>
        </p:nvSpPr>
        <p:spPr/>
        <p:txBody>
          <a:bodyPr/>
          <a:lstStyle/>
          <a:p>
            <a:fld id="{EB4015AA-59F6-416B-87A6-8E3D940284E2}" type="slidenum">
              <a:rPr lang="pl-PL" smtClean="0"/>
              <a:pPr/>
              <a:t>36</a:t>
            </a:fld>
            <a:endParaRPr lang="pl-PL" dirty="0"/>
          </a:p>
        </p:txBody>
      </p:sp>
      <p:sp>
        <p:nvSpPr>
          <p:cNvPr id="6" name="pole tekstowe 5">
            <a:extLst>
              <a:ext uri="{FF2B5EF4-FFF2-40B4-BE49-F238E27FC236}">
                <a16:creationId xmlns:a16="http://schemas.microsoft.com/office/drawing/2014/main" id="{44B8CBC9-6F24-DE55-790F-82AEEFB5B2A4}"/>
              </a:ext>
            </a:extLst>
          </p:cNvPr>
          <p:cNvSpPr txBox="1"/>
          <p:nvPr/>
        </p:nvSpPr>
        <p:spPr>
          <a:xfrm>
            <a:off x="550606" y="1153951"/>
            <a:ext cx="11324101" cy="5552930"/>
          </a:xfrm>
          <a:prstGeom prst="rect">
            <a:avLst/>
          </a:prstGeom>
          <a:noFill/>
        </p:spPr>
        <p:txBody>
          <a:bodyPr wrap="square">
            <a:spAutoFit/>
          </a:bodyPr>
          <a:lstStyle/>
          <a:p>
            <a:pPr>
              <a:lnSpc>
                <a:spcPct val="150000"/>
              </a:lnSpc>
              <a:spcBef>
                <a:spcPts val="600"/>
              </a:spcBef>
              <a:spcAft>
                <a:spcPts val="600"/>
              </a:spcAft>
            </a:pPr>
            <a:r>
              <a:rPr lang="pl-PL" sz="1600" dirty="0">
                <a:latin typeface="Lato" panose="020F0502020204030203" pitchFamily="34" charset="0"/>
                <a:ea typeface="Lato" panose="020F0502020204030203" pitchFamily="34" charset="0"/>
                <a:cs typeface="Lato" panose="020F0502020204030203" pitchFamily="34" charset="0"/>
              </a:rPr>
              <a:t>1. Preferencje we wsparciu dotyczą zawodów, na które istnieje regionalne zapotrzebowanie.</a:t>
            </a:r>
          </a:p>
          <a:p>
            <a:pPr>
              <a:lnSpc>
                <a:spcPct val="150000"/>
              </a:lnSpc>
              <a:spcBef>
                <a:spcPts val="600"/>
              </a:spcBef>
              <a:spcAft>
                <a:spcPts val="600"/>
              </a:spcAft>
            </a:pPr>
            <a:r>
              <a:rPr lang="pl-PL" sz="1600" dirty="0">
                <a:latin typeface="Lato" panose="020F0502020204030203" pitchFamily="34" charset="0"/>
                <a:ea typeface="Lato" panose="020F0502020204030203" pitchFamily="34" charset="0"/>
                <a:cs typeface="Lato" panose="020F0502020204030203" pitchFamily="34" charset="0"/>
              </a:rPr>
              <a:t>2. Wsparcie jest udzielane na podstawie indywidualnie zdiagnozowanego zapotrzebowania szkół lub placówek. Diagnoza musi być zatwierdzona przez dyrektora szkoły lub placówki (lub osobę go zastępującą), a wnioski z diagnozy stanowią element wniosku o dofinansowanie projektu.</a:t>
            </a:r>
          </a:p>
          <a:p>
            <a:pPr>
              <a:lnSpc>
                <a:spcPct val="150000"/>
              </a:lnSpc>
              <a:spcBef>
                <a:spcPts val="600"/>
              </a:spcBef>
              <a:spcAft>
                <a:spcPts val="600"/>
              </a:spcAft>
            </a:pPr>
            <a:r>
              <a:rPr lang="pl-PL" sz="1600" dirty="0">
                <a:latin typeface="Lato" panose="020F0502020204030203" pitchFamily="34" charset="0"/>
                <a:ea typeface="Lato" panose="020F0502020204030203" pitchFamily="34" charset="0"/>
                <a:cs typeface="Lato" panose="020F0502020204030203" pitchFamily="34" charset="0"/>
              </a:rPr>
              <a:t>3. Wsparcie przedstawicieli kadr szkół lub placówek jest:</a:t>
            </a:r>
          </a:p>
          <a:p>
            <a:pPr>
              <a:lnSpc>
                <a:spcPct val="150000"/>
              </a:lnSpc>
              <a:spcBef>
                <a:spcPts val="600"/>
              </a:spcBef>
              <a:spcAft>
                <a:spcPts val="600"/>
              </a:spcAft>
            </a:pPr>
            <a:r>
              <a:rPr lang="pl-PL" sz="1600" dirty="0">
                <a:latin typeface="Lato" panose="020F0502020204030203" pitchFamily="34" charset="0"/>
                <a:ea typeface="Lato" panose="020F0502020204030203" pitchFamily="34" charset="0"/>
                <a:cs typeface="Lato" panose="020F0502020204030203" pitchFamily="34" charset="0"/>
              </a:rPr>
              <a:t>a. obligatoryjne w projekcie (chyba, że charakter wsparcia nie uzasadnia takich działań); </a:t>
            </a:r>
          </a:p>
          <a:p>
            <a:pPr>
              <a:lnSpc>
                <a:spcPct val="150000"/>
              </a:lnSpc>
              <a:spcBef>
                <a:spcPts val="600"/>
              </a:spcBef>
              <a:spcAft>
                <a:spcPts val="600"/>
              </a:spcAft>
            </a:pPr>
            <a:r>
              <a:rPr lang="pl-PL" sz="1600" dirty="0">
                <a:latin typeface="Lato" panose="020F0502020204030203" pitchFamily="34" charset="0"/>
                <a:ea typeface="Lato" panose="020F0502020204030203" pitchFamily="34" charset="0"/>
                <a:cs typeface="Lato" panose="020F0502020204030203" pitchFamily="34" charset="0"/>
              </a:rPr>
              <a:t>b. komplementarne z działaniami podejmowanymi w ramach FERS i KPO. </a:t>
            </a:r>
          </a:p>
          <a:p>
            <a:pPr>
              <a:lnSpc>
                <a:spcPct val="150000"/>
              </a:lnSpc>
              <a:spcBef>
                <a:spcPts val="600"/>
              </a:spcBef>
              <a:spcAft>
                <a:spcPts val="600"/>
              </a:spcAft>
            </a:pPr>
            <a:r>
              <a:rPr lang="pl-PL" sz="1600" dirty="0">
                <a:latin typeface="Lato" panose="020F0502020204030203" pitchFamily="34" charset="0"/>
                <a:ea typeface="Lato" panose="020F0502020204030203" pitchFamily="34" charset="0"/>
                <a:cs typeface="Lato" panose="020F0502020204030203" pitchFamily="34" charset="0"/>
              </a:rPr>
              <a:t>4. Wykorzystanie rozwiązań i narzędzi wypracowanych w PO WER i FERS jest preferowane w projektach. </a:t>
            </a:r>
          </a:p>
          <a:p>
            <a:pPr>
              <a:lnSpc>
                <a:spcPct val="150000"/>
              </a:lnSpc>
              <a:spcBef>
                <a:spcPts val="600"/>
              </a:spcBef>
              <a:spcAft>
                <a:spcPts val="600"/>
              </a:spcAft>
            </a:pPr>
            <a:r>
              <a:rPr lang="pl-PL" sz="1600" dirty="0">
                <a:latin typeface="Lato" panose="020F0502020204030203" pitchFamily="34" charset="0"/>
                <a:ea typeface="Lato" panose="020F0502020204030203" pitchFamily="34" charset="0"/>
                <a:cs typeface="Lato" panose="020F0502020204030203" pitchFamily="34" charset="0"/>
              </a:rPr>
              <a:t>5. Poprawa jakości warunków kształcenia szkół lub placówek jest elementem kompleksowego projektu. W projekcie kompleksowym realizowany jest więcej niż jeden typ projektu.</a:t>
            </a:r>
          </a:p>
          <a:p>
            <a:pPr>
              <a:lnSpc>
                <a:spcPct val="150000"/>
              </a:lnSpc>
              <a:spcBef>
                <a:spcPts val="600"/>
              </a:spcBef>
              <a:spcAft>
                <a:spcPts val="600"/>
              </a:spcAft>
            </a:pPr>
            <a:r>
              <a:rPr lang="pl-PL" sz="1600" dirty="0">
                <a:latin typeface="Lato" panose="020F0502020204030203" pitchFamily="34" charset="0"/>
                <a:ea typeface="Lato" panose="020F0502020204030203" pitchFamily="34" charset="0"/>
                <a:cs typeface="Lato" panose="020F0502020204030203" pitchFamily="34" charset="0"/>
              </a:rPr>
              <a:t>6. Zakup wyposażenia dla danego zawodu jest konsultowany i opiniowany przez przedstawicieli otoczenia społeczno-gospodarczego, z którymi współpracuje szkoła lub placówka prowadząca kształcenie zawodowe.</a:t>
            </a:r>
          </a:p>
        </p:txBody>
      </p:sp>
    </p:spTree>
    <p:extLst>
      <p:ext uri="{BB962C8B-B14F-4D97-AF65-F5344CB8AC3E}">
        <p14:creationId xmlns:p14="http://schemas.microsoft.com/office/powerpoint/2010/main" val="2534899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7F663-5CDE-B211-FDB2-A4EAE153FEC5}"/>
            </a:ext>
          </a:extLst>
        </p:cNvPr>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B23C1C65-26F2-0A49-6995-5E18C04F431C}"/>
              </a:ext>
            </a:extLst>
          </p:cNvPr>
          <p:cNvSpPr>
            <a:spLocks noGrp="1"/>
          </p:cNvSpPr>
          <p:nvPr>
            <p:ph type="sldNum" sz="quarter" idx="10"/>
          </p:nvPr>
        </p:nvSpPr>
        <p:spPr/>
        <p:txBody>
          <a:bodyPr/>
          <a:lstStyle/>
          <a:p>
            <a:fld id="{EB4015AA-59F6-416B-87A6-8E3D940284E2}" type="slidenum">
              <a:rPr lang="pl-PL" smtClean="0"/>
              <a:pPr/>
              <a:t>37</a:t>
            </a:fld>
            <a:endParaRPr lang="pl-PL" dirty="0"/>
          </a:p>
        </p:txBody>
      </p:sp>
      <p:sp>
        <p:nvSpPr>
          <p:cNvPr id="12" name="Google Shape;141;p16">
            <a:extLst>
              <a:ext uri="{FF2B5EF4-FFF2-40B4-BE49-F238E27FC236}">
                <a16:creationId xmlns:a16="http://schemas.microsoft.com/office/drawing/2014/main" id="{7A146CF5-3797-A307-8313-4F20D5F364D6}"/>
              </a:ext>
            </a:extLst>
          </p:cNvPr>
          <p:cNvSpPr txBox="1">
            <a:spLocks noGrp="1"/>
          </p:cNvSpPr>
          <p:nvPr>
            <p:ph type="title" idx="4294967295"/>
          </p:nvPr>
        </p:nvSpPr>
        <p:spPr>
          <a:xfrm>
            <a:off x="697471" y="550660"/>
            <a:ext cx="11175290" cy="4431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C356A"/>
                </a:solidFill>
                <a:effectLst/>
                <a:uLnTx/>
                <a:uFillTx/>
                <a:latin typeface="Lato" panose="020F0502020204030203" pitchFamily="34" charset="0"/>
                <a:ea typeface="Lato" panose="020F0502020204030203" pitchFamily="34" charset="0"/>
                <a:cs typeface="Lato" panose="020F0502020204030203" pitchFamily="34" charset="0"/>
                <a:sym typeface="Urbanist"/>
              </a:rPr>
              <a:t>Odporność społeczna: szkolenia z zakresu ochrony cywilnej i bezpieczeństwa.</a:t>
            </a:r>
          </a:p>
        </p:txBody>
      </p:sp>
      <p:sp>
        <p:nvSpPr>
          <p:cNvPr id="15" name="pole tekstowe 14">
            <a:extLst>
              <a:ext uri="{FF2B5EF4-FFF2-40B4-BE49-F238E27FC236}">
                <a16:creationId xmlns:a16="http://schemas.microsoft.com/office/drawing/2014/main" id="{AA1E88EC-2360-2FC1-00CE-C99BA16BAB07}"/>
              </a:ext>
            </a:extLst>
          </p:cNvPr>
          <p:cNvSpPr txBox="1"/>
          <p:nvPr/>
        </p:nvSpPr>
        <p:spPr>
          <a:xfrm>
            <a:off x="617641" y="1468099"/>
            <a:ext cx="7387607" cy="646331"/>
          </a:xfrm>
          <a:prstGeom prst="rect">
            <a:avLst/>
          </a:prstGeom>
          <a:noFill/>
        </p:spPr>
        <p:txBody>
          <a:bodyPr wrap="square">
            <a:spAutoFit/>
          </a:bodyPr>
          <a:lstStyle/>
          <a:p>
            <a:r>
              <a:rPr lang="pl-PL" dirty="0">
                <a:latin typeface="Lato" panose="020F0502020204030203" pitchFamily="34" charset="0"/>
                <a:ea typeface="Lato" panose="020F0502020204030203" pitchFamily="34" charset="0"/>
                <a:cs typeface="Lato" panose="020F0502020204030203" pitchFamily="34" charset="0"/>
              </a:rPr>
              <a:t>Działanie FEKP.14.03 GOTOWOŚĆ CYWILNA – UCZENIE SIĘ PRZEZ CAŁE ŻYCIE</a:t>
            </a:r>
          </a:p>
        </p:txBody>
      </p:sp>
      <p:sp>
        <p:nvSpPr>
          <p:cNvPr id="3" name="Tytuł 1">
            <a:extLst>
              <a:ext uri="{FF2B5EF4-FFF2-40B4-BE49-F238E27FC236}">
                <a16:creationId xmlns:a16="http://schemas.microsoft.com/office/drawing/2014/main" id="{54496666-CA54-A288-1DE0-1C2B7D9ED6D4}"/>
              </a:ext>
            </a:extLst>
          </p:cNvPr>
          <p:cNvSpPr>
            <a:spLocks noGrp="1"/>
          </p:cNvSpPr>
          <p:nvPr>
            <p:ph type="title"/>
          </p:nvPr>
        </p:nvSpPr>
        <p:spPr>
          <a:xfrm>
            <a:off x="8005248" y="1437056"/>
            <a:ext cx="3569111" cy="1014167"/>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normAutofit/>
          </a:bodyPr>
          <a:lstStyle/>
          <a:p>
            <a:pPr algn="ctr"/>
            <a:r>
              <a:rPr lang="pl-PL" dirty="0">
                <a:solidFill>
                  <a:schemeClr val="bg1"/>
                </a:solidFill>
                <a:latin typeface="Lato" panose="020F0502020204030203" pitchFamily="34" charset="0"/>
                <a:ea typeface="Lato" panose="020F0502020204030203" pitchFamily="34" charset="0"/>
                <a:cs typeface="Lato" panose="020F0502020204030203" pitchFamily="34" charset="0"/>
              </a:rPr>
              <a:t>3,7 mln EUR </a:t>
            </a:r>
            <a:br>
              <a:rPr lang="pl-PL" dirty="0">
                <a:solidFill>
                  <a:schemeClr val="bg1"/>
                </a:solidFill>
                <a:latin typeface="Lato" panose="020F0502020204030203" pitchFamily="34" charset="0"/>
                <a:ea typeface="Lato" panose="020F0502020204030203" pitchFamily="34" charset="0"/>
                <a:cs typeface="Lato" panose="020F0502020204030203" pitchFamily="34" charset="0"/>
              </a:rPr>
            </a:br>
            <a:r>
              <a:rPr lang="pl-PL" sz="1800"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rPr>
              <a:t>3,6 mln EUR (UE)</a:t>
            </a:r>
            <a:endParaRPr lang="pl-PL"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4" name="pole tekstowe 13">
            <a:extLst>
              <a:ext uri="{FF2B5EF4-FFF2-40B4-BE49-F238E27FC236}">
                <a16:creationId xmlns:a16="http://schemas.microsoft.com/office/drawing/2014/main" id="{E42C6A98-7956-AA3D-7764-8CBDED53182B}"/>
              </a:ext>
            </a:extLst>
          </p:cNvPr>
          <p:cNvSpPr txBox="1"/>
          <p:nvPr/>
        </p:nvSpPr>
        <p:spPr>
          <a:xfrm>
            <a:off x="394741" y="2588671"/>
            <a:ext cx="11797259" cy="3090718"/>
          </a:xfrm>
          <a:prstGeom prst="rect">
            <a:avLst/>
          </a:prstGeom>
          <a:noFill/>
        </p:spPr>
        <p:txBody>
          <a:bodyPr wrap="square">
            <a:spAutoFit/>
          </a:bodyPr>
          <a:lstStyle/>
          <a:p>
            <a:pPr>
              <a:lnSpc>
                <a:spcPct val="200000"/>
              </a:lnSpc>
              <a:spcBef>
                <a:spcPts val="1200"/>
              </a:spcBef>
              <a:spcAft>
                <a:spcPts val="1200"/>
              </a:spcAft>
            </a:pPr>
            <a:r>
              <a:rPr lang="pl-PL" sz="1600" b="1" dirty="0">
                <a:latin typeface="Lato" panose="020F0502020204030203" pitchFamily="34" charset="0"/>
                <a:ea typeface="Lato" panose="020F0502020204030203" pitchFamily="34" charset="0"/>
                <a:cs typeface="Lato" panose="020F0502020204030203" pitchFamily="34" charset="0"/>
              </a:rPr>
              <a:t>Typy projektów:</a:t>
            </a:r>
          </a:p>
          <a:p>
            <a:pPr>
              <a:lnSpc>
                <a:spcPct val="200000"/>
              </a:lnSpc>
              <a:spcBef>
                <a:spcPts val="1200"/>
              </a:spcBef>
              <a:spcAft>
                <a:spcPts val="1200"/>
              </a:spcAft>
            </a:pPr>
            <a:r>
              <a:rPr lang="pl-PL" sz="1600" dirty="0">
                <a:latin typeface="Lato" panose="020F0502020204030203" pitchFamily="34" charset="0"/>
                <a:ea typeface="Lato" panose="020F0502020204030203" pitchFamily="34" charset="0"/>
                <a:cs typeface="Lato" panose="020F0502020204030203" pitchFamily="34" charset="0"/>
              </a:rPr>
              <a:t>1. Podniesienie umiejętności lub kompetencji mieszkańców, osób pracujących lub uczących się w województwie z zakresu gotowości cywilnej, w szczególności kadr JST, kadr jednostek organizacyjnych JST, organów jednostek pomocniczych gmin, kadr podmiotów ochrony ludności, członków zrzeszeń lub przedsiębiorców (realizowane poza BUR).</a:t>
            </a:r>
          </a:p>
          <a:p>
            <a:pPr>
              <a:lnSpc>
                <a:spcPct val="200000"/>
              </a:lnSpc>
              <a:spcBef>
                <a:spcPts val="1200"/>
              </a:spcBef>
              <a:spcAft>
                <a:spcPts val="1200"/>
              </a:spcAft>
            </a:pPr>
            <a:endParaRPr lang="pl-PL"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10849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07F17-F4D8-E447-36EA-E7DAC8E68D0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24DF3D9-C708-6A94-7429-721136F3442D}"/>
              </a:ext>
            </a:extLst>
          </p:cNvPr>
          <p:cNvSpPr>
            <a:spLocks noGrp="1"/>
          </p:cNvSpPr>
          <p:nvPr>
            <p:ph type="title"/>
          </p:nvPr>
        </p:nvSpPr>
        <p:spPr>
          <a:xfrm>
            <a:off x="629265" y="442453"/>
            <a:ext cx="10185598" cy="711498"/>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lstStyle/>
          <a:p>
            <a:r>
              <a:rPr lang="pl-PL" dirty="0">
                <a:solidFill>
                  <a:schemeClr val="bg1"/>
                </a:solidFill>
                <a:latin typeface="Lato" panose="020F0502020204030203" pitchFamily="34" charset="0"/>
                <a:ea typeface="Lato" panose="020F0502020204030203" pitchFamily="34" charset="0"/>
                <a:cs typeface="Lato" panose="020F0502020204030203" pitchFamily="34" charset="0"/>
              </a:rPr>
              <a:t>Kluczowe zasady realizacji wsparcia (Dz. 14.3)</a:t>
            </a:r>
          </a:p>
        </p:txBody>
      </p:sp>
      <p:sp>
        <p:nvSpPr>
          <p:cNvPr id="4" name="Symbol zastępczy numeru slajdu 3">
            <a:extLst>
              <a:ext uri="{FF2B5EF4-FFF2-40B4-BE49-F238E27FC236}">
                <a16:creationId xmlns:a16="http://schemas.microsoft.com/office/drawing/2014/main" id="{AE360542-9D64-64E5-9160-3E1AD5E551A6}"/>
              </a:ext>
            </a:extLst>
          </p:cNvPr>
          <p:cNvSpPr>
            <a:spLocks noGrp="1"/>
          </p:cNvSpPr>
          <p:nvPr>
            <p:ph type="sldNum" sz="quarter" idx="10"/>
          </p:nvPr>
        </p:nvSpPr>
        <p:spPr/>
        <p:txBody>
          <a:bodyPr/>
          <a:lstStyle/>
          <a:p>
            <a:fld id="{EB4015AA-59F6-416B-87A6-8E3D940284E2}" type="slidenum">
              <a:rPr lang="pl-PL" smtClean="0"/>
              <a:pPr/>
              <a:t>38</a:t>
            </a:fld>
            <a:endParaRPr lang="pl-PL" dirty="0"/>
          </a:p>
        </p:txBody>
      </p:sp>
      <p:sp>
        <p:nvSpPr>
          <p:cNvPr id="6" name="pole tekstowe 5">
            <a:extLst>
              <a:ext uri="{FF2B5EF4-FFF2-40B4-BE49-F238E27FC236}">
                <a16:creationId xmlns:a16="http://schemas.microsoft.com/office/drawing/2014/main" id="{1BAFF46A-3FD5-DAB6-33FA-73CB7540FC55}"/>
              </a:ext>
            </a:extLst>
          </p:cNvPr>
          <p:cNvSpPr txBox="1"/>
          <p:nvPr/>
        </p:nvSpPr>
        <p:spPr>
          <a:xfrm>
            <a:off x="550607" y="2086164"/>
            <a:ext cx="10363200" cy="2136611"/>
          </a:xfrm>
          <a:prstGeom prst="rect">
            <a:avLst/>
          </a:prstGeom>
          <a:noFill/>
        </p:spPr>
        <p:txBody>
          <a:bodyPr wrap="square">
            <a:spAutoFit/>
          </a:bodyPr>
          <a:lstStyle/>
          <a:p>
            <a:pPr>
              <a:lnSpc>
                <a:spcPct val="200000"/>
              </a:lnSpc>
              <a:spcBef>
                <a:spcPts val="600"/>
              </a:spcBef>
              <a:spcAft>
                <a:spcPts val="600"/>
              </a:spcAft>
            </a:pPr>
            <a:r>
              <a:rPr lang="pl-PL" sz="1600" dirty="0">
                <a:latin typeface="Lato" panose="020F0502020204030203" pitchFamily="34" charset="0"/>
                <a:ea typeface="Lato" panose="020F0502020204030203" pitchFamily="34" charset="0"/>
                <a:cs typeface="Lato" panose="020F0502020204030203" pitchFamily="34" charset="0"/>
              </a:rPr>
              <a:t>1. Programy szkoleń z zakresu ochrony ludności i obrony cywilnej oraz wymagania dla podmiotów prowadzących szkolenia będą zgodne z właściwym rozporządzeniem ministra właściwego do spraw wewnętrznych.</a:t>
            </a:r>
          </a:p>
          <a:p>
            <a:pPr>
              <a:lnSpc>
                <a:spcPct val="200000"/>
              </a:lnSpc>
              <a:spcBef>
                <a:spcPts val="600"/>
              </a:spcBef>
              <a:spcAft>
                <a:spcPts val="600"/>
              </a:spcAft>
            </a:pPr>
            <a:r>
              <a:rPr lang="pl-PL" sz="1600" dirty="0">
                <a:latin typeface="Lato" panose="020F0502020204030203" pitchFamily="34" charset="0"/>
                <a:ea typeface="Lato" panose="020F0502020204030203" pitchFamily="34" charset="0"/>
                <a:cs typeface="Lato" panose="020F0502020204030203" pitchFamily="34" charset="0"/>
              </a:rPr>
              <a:t>2. Kompetencje czy kwalifikacje należy rozumieć jak w załączniku 2 do Wytycznych dotyczących monitorowania postępu rzeczowego realizacji programów na lata 2021-2027.</a:t>
            </a:r>
          </a:p>
        </p:txBody>
      </p:sp>
    </p:spTree>
    <p:extLst>
      <p:ext uri="{BB962C8B-B14F-4D97-AF65-F5344CB8AC3E}">
        <p14:creationId xmlns:p14="http://schemas.microsoft.com/office/powerpoint/2010/main" val="1628208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FED78-7F06-ADBB-564C-020D8C9F410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9883B94-4ED5-0838-2039-54BC6851CA1F}"/>
              </a:ext>
            </a:extLst>
          </p:cNvPr>
          <p:cNvSpPr>
            <a:spLocks noGrp="1"/>
          </p:cNvSpPr>
          <p:nvPr>
            <p:ph type="title"/>
          </p:nvPr>
        </p:nvSpPr>
        <p:spPr>
          <a:xfrm>
            <a:off x="875071" y="442453"/>
            <a:ext cx="9939792" cy="711498"/>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normAutofit/>
          </a:bodyPr>
          <a:lstStyle/>
          <a:p>
            <a:r>
              <a:rPr lang="pl-PL" sz="3200" dirty="0">
                <a:solidFill>
                  <a:schemeClr val="bg1"/>
                </a:solidFill>
                <a:latin typeface="Lato" panose="020F0502020204030203" pitchFamily="34" charset="0"/>
                <a:ea typeface="Lato" panose="020F0502020204030203" pitchFamily="34" charset="0"/>
                <a:cs typeface="Lato" panose="020F0502020204030203" pitchFamily="34" charset="0"/>
              </a:rPr>
              <a:t>Dokonane ustalenia (P.14)</a:t>
            </a:r>
          </a:p>
        </p:txBody>
      </p:sp>
      <p:sp>
        <p:nvSpPr>
          <p:cNvPr id="4" name="Symbol zastępczy numeru slajdu 3">
            <a:extLst>
              <a:ext uri="{FF2B5EF4-FFF2-40B4-BE49-F238E27FC236}">
                <a16:creationId xmlns:a16="http://schemas.microsoft.com/office/drawing/2014/main" id="{FFCCE633-2716-71AD-DD49-AB5533F62ECD}"/>
              </a:ext>
            </a:extLst>
          </p:cNvPr>
          <p:cNvSpPr>
            <a:spLocks noGrp="1"/>
          </p:cNvSpPr>
          <p:nvPr>
            <p:ph type="sldNum" sz="quarter" idx="10"/>
          </p:nvPr>
        </p:nvSpPr>
        <p:spPr/>
        <p:txBody>
          <a:bodyPr/>
          <a:lstStyle/>
          <a:p>
            <a:fld id="{EB4015AA-59F6-416B-87A6-8E3D940284E2}" type="slidenum">
              <a:rPr lang="pl-PL" smtClean="0"/>
              <a:pPr/>
              <a:t>39</a:t>
            </a:fld>
            <a:endParaRPr lang="pl-PL" dirty="0"/>
          </a:p>
        </p:txBody>
      </p:sp>
      <p:sp>
        <p:nvSpPr>
          <p:cNvPr id="3" name="pole tekstowe 2">
            <a:extLst>
              <a:ext uri="{FF2B5EF4-FFF2-40B4-BE49-F238E27FC236}">
                <a16:creationId xmlns:a16="http://schemas.microsoft.com/office/drawing/2014/main" id="{EA9CDF8A-E6FD-B2F9-6EBE-B344E6B12B5E}"/>
              </a:ext>
            </a:extLst>
          </p:cNvPr>
          <p:cNvSpPr txBox="1"/>
          <p:nvPr/>
        </p:nvSpPr>
        <p:spPr>
          <a:xfrm>
            <a:off x="771832" y="1832413"/>
            <a:ext cx="10146270" cy="1795428"/>
          </a:xfrm>
          <a:prstGeom prst="rect">
            <a:avLst/>
          </a:prstGeom>
          <a:noFill/>
        </p:spPr>
        <p:txBody>
          <a:bodyPr wrap="square">
            <a:spAutoFit/>
          </a:bodyPr>
          <a:lstStyle/>
          <a:p>
            <a:pPr marL="342900" indent="-342900">
              <a:lnSpc>
                <a:spcPct val="114000"/>
              </a:lnSpc>
              <a:spcBef>
                <a:spcPts val="600"/>
              </a:spcBef>
              <a:buAutoNum type="arabicPeriod"/>
            </a:pPr>
            <a:r>
              <a:rPr lang="pl-PL" dirty="0">
                <a:latin typeface="Lato" panose="020F0502020204030203" pitchFamily="34" charset="0"/>
                <a:ea typeface="Lato" panose="020F0502020204030203" pitchFamily="34" charset="0"/>
                <a:cs typeface="Lato" panose="020F0502020204030203" pitchFamily="34" charset="0"/>
                <a:sym typeface="Inter"/>
              </a:rPr>
              <a:t>Zgodnie z ustaleniami roboczego Zespołu ds. nowych priorytetów UE dodanych w ramach MTR2 rozpoczęły się w tym zakresie ustalenia dot. wsparcia jakie powinno być realizowane w poszczególnych Działaniach, tj. 14.1, 14.2 oraz 14.3.</a:t>
            </a:r>
          </a:p>
          <a:p>
            <a:pPr marL="342900" indent="-342900">
              <a:lnSpc>
                <a:spcPct val="114000"/>
              </a:lnSpc>
              <a:spcBef>
                <a:spcPts val="600"/>
              </a:spcBef>
              <a:buAutoNum type="arabicPeriod"/>
            </a:pPr>
            <a:r>
              <a:rPr lang="pl-PL" dirty="0">
                <a:latin typeface="Lato" panose="020F0502020204030203" pitchFamily="34" charset="0"/>
                <a:ea typeface="Lato" panose="020F0502020204030203" pitchFamily="34" charset="0"/>
                <a:cs typeface="Lato" panose="020F0502020204030203" pitchFamily="34" charset="0"/>
                <a:sym typeface="Inter"/>
              </a:rPr>
              <a:t>Planowanie pierwszych naborów uzależnione jest od dalszych uzgodnień.</a:t>
            </a:r>
          </a:p>
          <a:p>
            <a:pPr marL="342900" indent="-342900">
              <a:lnSpc>
                <a:spcPct val="114000"/>
              </a:lnSpc>
              <a:spcBef>
                <a:spcPts val="600"/>
              </a:spcBef>
              <a:buAutoNum type="arabicPeriod"/>
            </a:pPr>
            <a:r>
              <a:rPr lang="pl-PL" dirty="0">
                <a:latin typeface="Lato" panose="020F0502020204030203" pitchFamily="34" charset="0"/>
                <a:ea typeface="Lato" panose="020F0502020204030203" pitchFamily="34" charset="0"/>
                <a:cs typeface="Lato" panose="020F0502020204030203" pitchFamily="34" charset="0"/>
                <a:sym typeface="Inter"/>
              </a:rPr>
              <a:t>Pierwsze projekty kryteriów planujemy procedować na Grupie oraz KM FEdKP we wrześniu br.</a:t>
            </a:r>
          </a:p>
        </p:txBody>
      </p:sp>
    </p:spTree>
    <p:extLst>
      <p:ext uri="{BB962C8B-B14F-4D97-AF65-F5344CB8AC3E}">
        <p14:creationId xmlns:p14="http://schemas.microsoft.com/office/powerpoint/2010/main" val="1636870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0C42D656-81B4-6F1B-AD7F-D1D41AD3AF61}"/>
              </a:ext>
            </a:extLst>
          </p:cNvPr>
          <p:cNvSpPr>
            <a:spLocks noGrp="1"/>
          </p:cNvSpPr>
          <p:nvPr>
            <p:ph type="sldNum" sz="quarter" idx="10"/>
          </p:nvPr>
        </p:nvSpPr>
        <p:spPr/>
        <p:txBody>
          <a:bodyPr/>
          <a:lstStyle/>
          <a:p>
            <a:fld id="{EB4015AA-59F6-416B-87A6-8E3D940284E2}" type="slidenum">
              <a:rPr lang="pl-PL" smtClean="0"/>
              <a:pPr/>
              <a:t>4</a:t>
            </a:fld>
            <a:endParaRPr lang="pl-PL" dirty="0"/>
          </a:p>
        </p:txBody>
      </p:sp>
      <p:sp>
        <p:nvSpPr>
          <p:cNvPr id="5" name="Google Shape;107;p14">
            <a:extLst>
              <a:ext uri="{FF2B5EF4-FFF2-40B4-BE49-F238E27FC236}">
                <a16:creationId xmlns:a16="http://schemas.microsoft.com/office/drawing/2014/main" id="{2A05E7C0-C818-81A1-6FDF-31BF8AFB1B10}"/>
              </a:ext>
            </a:extLst>
          </p:cNvPr>
          <p:cNvSpPr txBox="1">
            <a:spLocks noGrp="1"/>
          </p:cNvSpPr>
          <p:nvPr>
            <p:ph type="title"/>
          </p:nvPr>
        </p:nvSpPr>
        <p:spPr>
          <a:xfrm>
            <a:off x="762000" y="815975"/>
            <a:ext cx="9852025" cy="5262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850" b="1" i="0" u="none" strike="noStrike" cap="none" dirty="0">
                <a:solidFill>
                  <a:srgbClr val="0C356A"/>
                </a:solidFill>
                <a:latin typeface="Lato" panose="020F0502020204030203" pitchFamily="34" charset="0"/>
                <a:ea typeface="Lato" panose="020F0502020204030203" pitchFamily="34" charset="0"/>
                <a:cs typeface="Lato" panose="020F0502020204030203" pitchFamily="34" charset="0"/>
                <a:sym typeface="Urbanist"/>
              </a:rPr>
              <a:t>NOWY WYMIAR BEZPIECZEŃSTWA</a:t>
            </a:r>
            <a:endParaRPr dirty="0">
              <a:latin typeface="Lato" panose="020F0502020204030203" pitchFamily="34" charset="0"/>
              <a:ea typeface="Lato" panose="020F0502020204030203" pitchFamily="34" charset="0"/>
              <a:cs typeface="Lato" panose="020F0502020204030203" pitchFamily="34" charset="0"/>
            </a:endParaRPr>
          </a:p>
        </p:txBody>
      </p:sp>
      <p:pic>
        <p:nvPicPr>
          <p:cNvPr id="10" name="Google Shape;97;p14">
            <a:extLst>
              <a:ext uri="{FF2B5EF4-FFF2-40B4-BE49-F238E27FC236}">
                <a16:creationId xmlns:a16="http://schemas.microsoft.com/office/drawing/2014/main" id="{0FBF7023-A555-26E7-749B-9899606E117A}"/>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6096000" y="1746352"/>
            <a:ext cx="5334000" cy="3605560"/>
          </a:xfrm>
          <a:prstGeom prst="rect">
            <a:avLst/>
          </a:prstGeom>
          <a:noFill/>
          <a:ln>
            <a:noFill/>
          </a:ln>
        </p:spPr>
      </p:pic>
      <p:pic>
        <p:nvPicPr>
          <p:cNvPr id="11" name="Google Shape;98;p14" descr="W ramce wskazano tekst: wkład UE: 240 mln EUR">
            <a:extLst>
              <a:ext uri="{FF2B5EF4-FFF2-40B4-BE49-F238E27FC236}">
                <a16:creationId xmlns:a16="http://schemas.microsoft.com/office/drawing/2014/main" id="{1AAAFBD7-9A60-F53A-4DCD-4C82D19D774C}"/>
              </a:ext>
            </a:extLst>
          </p:cNvPr>
          <p:cNvPicPr preferRelativeResize="0"/>
          <p:nvPr/>
        </p:nvPicPr>
        <p:blipFill rotWithShape="1">
          <a:blip r:embed="rId3">
            <a:alphaModFix/>
          </a:blip>
          <a:srcRect/>
          <a:stretch/>
        </p:blipFill>
        <p:spPr>
          <a:xfrm>
            <a:off x="6228272" y="4240036"/>
            <a:ext cx="5115464" cy="720153"/>
          </a:xfrm>
          <a:prstGeom prst="rect">
            <a:avLst/>
          </a:prstGeom>
          <a:noFill/>
          <a:ln>
            <a:noFill/>
          </a:ln>
        </p:spPr>
      </p:pic>
      <p:sp>
        <p:nvSpPr>
          <p:cNvPr id="12" name="Google Shape;105;p14">
            <a:extLst>
              <a:ext uri="{FF2B5EF4-FFF2-40B4-BE49-F238E27FC236}">
                <a16:creationId xmlns:a16="http://schemas.microsoft.com/office/drawing/2014/main" id="{B5F5FD54-DAAC-65D4-D0D3-FCE6B2516A22}"/>
              </a:ext>
            </a:extLst>
          </p:cNvPr>
          <p:cNvSpPr txBox="1"/>
          <p:nvPr/>
        </p:nvSpPr>
        <p:spPr>
          <a:xfrm>
            <a:off x="6390763" y="1862108"/>
            <a:ext cx="4630578" cy="2762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dirty="0">
                <a:solidFill>
                  <a:srgbClr val="0C356A"/>
                </a:solidFill>
                <a:latin typeface="Urbanist"/>
                <a:ea typeface="Urbanist"/>
                <a:cs typeface="Urbanist"/>
                <a:sym typeface="Urbanist"/>
              </a:rPr>
              <a:t>Skala </a:t>
            </a:r>
            <a:r>
              <a:rPr lang="pl-PL" b="1" dirty="0">
                <a:solidFill>
                  <a:srgbClr val="0C356A"/>
                </a:solidFill>
                <a:latin typeface="Urbanist"/>
                <a:ea typeface="Urbanist"/>
                <a:cs typeface="Urbanist"/>
                <a:sym typeface="Urbanist"/>
              </a:rPr>
              <a:t>f</a:t>
            </a:r>
            <a:r>
              <a:rPr lang="en-US" sz="1800" b="1" i="0" u="none" strike="noStrike" cap="none" dirty="0" err="1">
                <a:solidFill>
                  <a:srgbClr val="0C356A"/>
                </a:solidFill>
                <a:latin typeface="Urbanist"/>
                <a:ea typeface="Urbanist"/>
                <a:cs typeface="Urbanist"/>
                <a:sym typeface="Urbanist"/>
              </a:rPr>
              <a:t>inansowa</a:t>
            </a:r>
            <a:endParaRPr dirty="0"/>
          </a:p>
        </p:txBody>
      </p:sp>
      <p:sp>
        <p:nvSpPr>
          <p:cNvPr id="13" name="Google Shape;106;p14">
            <a:extLst>
              <a:ext uri="{FF2B5EF4-FFF2-40B4-BE49-F238E27FC236}">
                <a16:creationId xmlns:a16="http://schemas.microsoft.com/office/drawing/2014/main" id="{221C2FC9-68F3-4DFA-50A1-2F0EC9E3F280}"/>
              </a:ext>
            </a:extLst>
          </p:cNvPr>
          <p:cNvSpPr txBox="1"/>
          <p:nvPr/>
        </p:nvSpPr>
        <p:spPr>
          <a:xfrm>
            <a:off x="6228272" y="2412334"/>
            <a:ext cx="5115464" cy="1107996"/>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Łączny</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budżet</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planowanych</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interwencji</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wynosi</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aż</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1"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25</a:t>
            </a:r>
            <a:r>
              <a:rPr lang="pl-PL" sz="1600" b="1"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8</a:t>
            </a:r>
            <a:r>
              <a:rPr lang="en-US" sz="1600" b="1"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1"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mln</a:t>
            </a:r>
            <a:r>
              <a:rPr lang="en-US" sz="1600" b="1"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EUR</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w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tym</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ogromna</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część</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finansowana</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bezpośrednio</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ze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środków</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Unii</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Europejskiej</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a:t>
            </a:r>
            <a:endParaRPr sz="1600" dirty="0">
              <a:latin typeface="Lato" panose="020F0502020204030203" pitchFamily="34" charset="0"/>
              <a:ea typeface="Lato" panose="020F0502020204030203" pitchFamily="34" charset="0"/>
              <a:cs typeface="Lato" panose="020F0502020204030203" pitchFamily="34" charset="0"/>
            </a:endParaRPr>
          </a:p>
        </p:txBody>
      </p:sp>
      <p:pic>
        <p:nvPicPr>
          <p:cNvPr id="14" name="Google Shape;96;p14">
            <a:extLst>
              <a:ext uri="{FF2B5EF4-FFF2-40B4-BE49-F238E27FC236}">
                <a16:creationId xmlns:a16="http://schemas.microsoft.com/office/drawing/2014/main" id="{5531B894-6CAA-7D7D-3381-2A89AD3084E0}"/>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651748" y="1746352"/>
            <a:ext cx="5095875" cy="3605560"/>
          </a:xfrm>
          <a:prstGeom prst="rect">
            <a:avLst/>
          </a:prstGeom>
          <a:noFill/>
          <a:ln>
            <a:noFill/>
          </a:ln>
        </p:spPr>
      </p:pic>
      <p:sp>
        <p:nvSpPr>
          <p:cNvPr id="15" name="Google Shape;102;p14">
            <a:extLst>
              <a:ext uri="{FF2B5EF4-FFF2-40B4-BE49-F238E27FC236}">
                <a16:creationId xmlns:a16="http://schemas.microsoft.com/office/drawing/2014/main" id="{4F27E044-8F3D-4B2A-41CC-44E034766F00}"/>
              </a:ext>
            </a:extLst>
          </p:cNvPr>
          <p:cNvSpPr txBox="1"/>
          <p:nvPr/>
        </p:nvSpPr>
        <p:spPr>
          <a:xfrm>
            <a:off x="884396" y="1875368"/>
            <a:ext cx="4630578"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b="1" i="0" u="none" strike="noStrike" cap="none" dirty="0">
                <a:solidFill>
                  <a:srgbClr val="0C356A"/>
                </a:solidFill>
                <a:latin typeface="Lato" panose="020F0502020204030203" pitchFamily="34" charset="0"/>
                <a:ea typeface="Lato" panose="020F0502020204030203" pitchFamily="34" charset="0"/>
                <a:cs typeface="Lato" panose="020F0502020204030203" pitchFamily="34" charset="0"/>
                <a:sym typeface="Urbanist"/>
              </a:rPr>
              <a:t>Geneza </a:t>
            </a:r>
            <a:r>
              <a:rPr lang="pl-PL" sz="1600" b="1" dirty="0">
                <a:solidFill>
                  <a:srgbClr val="0C356A"/>
                </a:solidFill>
                <a:latin typeface="Lato" panose="020F0502020204030203" pitchFamily="34" charset="0"/>
                <a:ea typeface="Lato" panose="020F0502020204030203" pitchFamily="34" charset="0"/>
                <a:cs typeface="Lato" panose="020F0502020204030203" pitchFamily="34" charset="0"/>
                <a:sym typeface="Urbanist"/>
              </a:rPr>
              <a:t>z</a:t>
            </a:r>
            <a:r>
              <a:rPr lang="en-US" sz="1600" b="1" i="0" u="none" strike="noStrike" cap="none" dirty="0" err="1">
                <a:solidFill>
                  <a:srgbClr val="0C356A"/>
                </a:solidFill>
                <a:latin typeface="Lato" panose="020F0502020204030203" pitchFamily="34" charset="0"/>
                <a:ea typeface="Lato" panose="020F0502020204030203" pitchFamily="34" charset="0"/>
                <a:cs typeface="Lato" panose="020F0502020204030203" pitchFamily="34" charset="0"/>
                <a:sym typeface="Urbanist"/>
              </a:rPr>
              <a:t>mian</a:t>
            </a:r>
            <a:endParaRPr sz="1600" dirty="0">
              <a:latin typeface="Lato" panose="020F0502020204030203" pitchFamily="34" charset="0"/>
              <a:ea typeface="Lato" panose="020F0502020204030203" pitchFamily="34" charset="0"/>
              <a:cs typeface="Lato" panose="020F0502020204030203" pitchFamily="34" charset="0"/>
            </a:endParaRPr>
          </a:p>
        </p:txBody>
      </p:sp>
      <p:sp>
        <p:nvSpPr>
          <p:cNvPr id="16" name="Google Shape;103;p14">
            <a:extLst>
              <a:ext uri="{FF2B5EF4-FFF2-40B4-BE49-F238E27FC236}">
                <a16:creationId xmlns:a16="http://schemas.microsoft.com/office/drawing/2014/main" id="{C7D05E5E-96B4-0067-88D5-1C5F62FC8CCA}"/>
              </a:ext>
            </a:extLst>
          </p:cNvPr>
          <p:cNvSpPr txBox="1"/>
          <p:nvPr/>
        </p:nvSpPr>
        <p:spPr>
          <a:xfrm>
            <a:off x="798133" y="2412334"/>
            <a:ext cx="4809037" cy="1107996"/>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Wprowadzenie</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nowych</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priorytetów</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11-14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stanowi</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odpowiedź</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na</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rosnące</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zagrożenia</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geopolityczne</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hybrydowe</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oraz</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klimatyczne</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a:t>
            </a:r>
            <a:endParaRPr sz="1600" dirty="0">
              <a:latin typeface="Lato" panose="020F0502020204030203" pitchFamily="34" charset="0"/>
              <a:ea typeface="Lato" panose="020F0502020204030203" pitchFamily="34" charset="0"/>
              <a:cs typeface="Lato" panose="020F0502020204030203" pitchFamily="34" charset="0"/>
            </a:endParaRPr>
          </a:p>
        </p:txBody>
      </p:sp>
      <p:sp>
        <p:nvSpPr>
          <p:cNvPr id="17" name="Google Shape;104;p14">
            <a:extLst>
              <a:ext uri="{FF2B5EF4-FFF2-40B4-BE49-F238E27FC236}">
                <a16:creationId xmlns:a16="http://schemas.microsoft.com/office/drawing/2014/main" id="{AB4C7C90-875F-B60E-FCAC-BA8B14D7F6D3}"/>
              </a:ext>
            </a:extLst>
          </p:cNvPr>
          <p:cNvSpPr txBox="1"/>
          <p:nvPr/>
        </p:nvSpPr>
        <p:spPr>
          <a:xfrm>
            <a:off x="762000" y="3789015"/>
            <a:ext cx="4722774" cy="1477328"/>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Kluczowe</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działania</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skupiają</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się</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na</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ochronie</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zasobów</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krytycznych</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regionu</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oraz</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budowaniu</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długoterminowej</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odporności</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infrastrukturalnej</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 i </a:t>
            </a:r>
            <a:r>
              <a:rPr lang="en-US" sz="1600" b="0" i="0" u="none" strike="noStrike" cap="none" dirty="0" err="1">
                <a:solidFill>
                  <a:srgbClr val="334155"/>
                </a:solidFill>
                <a:latin typeface="Lato" panose="020F0502020204030203" pitchFamily="34" charset="0"/>
                <a:ea typeface="Lato" panose="020F0502020204030203" pitchFamily="34" charset="0"/>
                <a:cs typeface="Lato" panose="020F0502020204030203" pitchFamily="34" charset="0"/>
                <a:sym typeface="Inter"/>
              </a:rPr>
              <a:t>społecznej</a:t>
            </a:r>
            <a:r>
              <a:rPr lang="en-US" sz="1600" b="0" i="0" u="none" strike="noStrike" cap="none" dirty="0">
                <a:solidFill>
                  <a:srgbClr val="334155"/>
                </a:solidFill>
                <a:latin typeface="Lato" panose="020F0502020204030203" pitchFamily="34" charset="0"/>
                <a:ea typeface="Lato" panose="020F0502020204030203" pitchFamily="34" charset="0"/>
                <a:cs typeface="Lato" panose="020F0502020204030203" pitchFamily="34" charset="0"/>
                <a:sym typeface="Inter"/>
              </a:rPr>
              <a:t>.</a:t>
            </a:r>
            <a:endParaRPr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45039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721A1D23-F917-F345-126E-74E0C94A2FDF}"/>
              </a:ext>
            </a:extLst>
          </p:cNvPr>
          <p:cNvSpPr>
            <a:spLocks noGrp="1"/>
          </p:cNvSpPr>
          <p:nvPr>
            <p:ph type="sldNum" sz="quarter" idx="10"/>
          </p:nvPr>
        </p:nvSpPr>
        <p:spPr/>
        <p:txBody>
          <a:bodyPr/>
          <a:lstStyle/>
          <a:p>
            <a:fld id="{EB4015AA-59F6-416B-87A6-8E3D940284E2}" type="slidenum">
              <a:rPr lang="pl-PL" smtClean="0"/>
              <a:pPr/>
              <a:t>40</a:t>
            </a:fld>
            <a:endParaRPr lang="pl-PL" dirty="0"/>
          </a:p>
        </p:txBody>
      </p:sp>
      <p:pic>
        <p:nvPicPr>
          <p:cNvPr id="5" name="Google Shape;185;p19" descr="Wykres podsumowujący kwoty alokacji od najwyższej do najniższej w priorytetach 11-14. Odpowiednio: P13, P12, P11, P14.">
            <a:extLst>
              <a:ext uri="{FF2B5EF4-FFF2-40B4-BE49-F238E27FC236}">
                <a16:creationId xmlns:a16="http://schemas.microsoft.com/office/drawing/2014/main" id="{3299EA9E-2BB2-390A-71F6-ACF2D8B761E1}"/>
              </a:ext>
            </a:extLst>
          </p:cNvPr>
          <p:cNvPicPr preferRelativeResize="0"/>
          <p:nvPr/>
        </p:nvPicPr>
        <p:blipFill rotWithShape="1">
          <a:blip r:embed="rId2">
            <a:alphaModFix/>
          </a:blip>
          <a:srcRect/>
          <a:stretch/>
        </p:blipFill>
        <p:spPr>
          <a:xfrm>
            <a:off x="108154" y="432619"/>
            <a:ext cx="11845721" cy="7285703"/>
          </a:xfrm>
          <a:prstGeom prst="rect">
            <a:avLst/>
          </a:prstGeom>
          <a:noFill/>
          <a:ln>
            <a:noFill/>
          </a:ln>
        </p:spPr>
      </p:pic>
      <p:sp>
        <p:nvSpPr>
          <p:cNvPr id="6" name="Google Shape;190;p19">
            <a:extLst>
              <a:ext uri="{FF2B5EF4-FFF2-40B4-BE49-F238E27FC236}">
                <a16:creationId xmlns:a16="http://schemas.microsoft.com/office/drawing/2014/main" id="{045C90DE-429B-AB0D-8D21-D0818AC11A23}"/>
              </a:ext>
            </a:extLst>
          </p:cNvPr>
          <p:cNvSpPr txBox="1">
            <a:spLocks noGrp="1"/>
          </p:cNvSpPr>
          <p:nvPr>
            <p:ph type="title" idx="4294967295"/>
          </p:nvPr>
        </p:nvSpPr>
        <p:spPr>
          <a:xfrm>
            <a:off x="952500" y="571500"/>
            <a:ext cx="11001375" cy="5262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50" b="1" i="0" u="none" strike="noStrike" kern="1200" cap="none" spc="0" normalizeH="0" baseline="0" noProof="0" dirty="0">
                <a:ln>
                  <a:noFill/>
                </a:ln>
                <a:solidFill>
                  <a:srgbClr val="0C356A"/>
                </a:solidFill>
                <a:effectLst/>
                <a:uLnTx/>
                <a:uFillTx/>
                <a:latin typeface="Lato" panose="020F0502020204030203" pitchFamily="34" charset="0"/>
                <a:ea typeface="Lato" panose="020F0502020204030203" pitchFamily="34" charset="0"/>
                <a:cs typeface="Lato" panose="020F0502020204030203" pitchFamily="34" charset="0"/>
                <a:sym typeface="Urbanist"/>
              </a:rPr>
              <a:t>STRUKTURA ALOKACJI</a:t>
            </a:r>
            <a:endParaRPr kumimoji="0" lang="en-US" sz="1800" b="0"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7" name="Google Shape;153;p17">
            <a:extLst>
              <a:ext uri="{FF2B5EF4-FFF2-40B4-BE49-F238E27FC236}">
                <a16:creationId xmlns:a16="http://schemas.microsoft.com/office/drawing/2014/main" id="{6EB80F9C-46DE-C9D8-926C-921D05F29023}"/>
              </a:ext>
            </a:extLst>
          </p:cNvPr>
          <p:cNvSpPr txBox="1"/>
          <p:nvPr/>
        </p:nvSpPr>
        <p:spPr>
          <a:xfrm>
            <a:off x="11021341" y="2232577"/>
            <a:ext cx="351055" cy="312393"/>
          </a:xfrm>
          <a:prstGeom prst="rect">
            <a:avLst/>
          </a:prstGeom>
          <a:solidFill>
            <a:schemeClr val="accent2">
              <a:lumMod val="50000"/>
            </a:schemeClr>
          </a:solidFill>
          <a:ln>
            <a:noFill/>
          </a:ln>
        </p:spPr>
        <p:txBody>
          <a:bodyPr spcFirstLastPara="1" wrap="square" lIns="0" tIns="0" rIns="0" bIns="0" anchor="t" anchorCtr="0">
            <a:spAutoFit/>
          </a:bodyPr>
          <a:lstStyle/>
          <a:p>
            <a:pPr marL="0" marR="0" lvl="0" indent="0" algn="l" rtl="0">
              <a:lnSpc>
                <a:spcPct val="144941"/>
              </a:lnSpc>
              <a:spcBef>
                <a:spcPts val="0"/>
              </a:spcBef>
              <a:spcAft>
                <a:spcPts val="0"/>
              </a:spcAft>
              <a:buNone/>
            </a:pPr>
            <a:r>
              <a:rPr lang="pl-PL" sz="1400" b="1" dirty="0">
                <a:solidFill>
                  <a:schemeClr val="bg1"/>
                </a:solidFill>
                <a:latin typeface="Lato" panose="020F0502020204030203" pitchFamily="34" charset="0"/>
                <a:ea typeface="Lato" panose="020F0502020204030203" pitchFamily="34" charset="0"/>
                <a:cs typeface="Lato" panose="020F0502020204030203" pitchFamily="34" charset="0"/>
                <a:sym typeface="Inter SemiBold"/>
              </a:rPr>
              <a:t>151</a:t>
            </a:r>
            <a:endParaRPr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50323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7B9CE745-7EA8-427B-FA67-B66593D8B7B8}"/>
              </a:ext>
            </a:extLst>
          </p:cNvPr>
          <p:cNvSpPr>
            <a:spLocks noGrp="1"/>
          </p:cNvSpPr>
          <p:nvPr>
            <p:ph type="ctrTitle"/>
          </p:nvPr>
        </p:nvSpPr>
        <p:spPr>
          <a:xfrm>
            <a:off x="1243901" y="3655067"/>
            <a:ext cx="9031400" cy="1004864"/>
          </a:xfrm>
        </p:spPr>
        <p:txBody>
          <a:bodyPr/>
          <a:lstStyle/>
          <a:p>
            <a:pPr algn="ctr"/>
            <a:r>
              <a:rPr lang="pl-PL" dirty="0">
                <a:solidFill>
                  <a:schemeClr val="tx1"/>
                </a:solidFill>
              </a:rPr>
              <a:t>DZIĘKUJEMY ZA UWAGĘ</a:t>
            </a:r>
          </a:p>
        </p:txBody>
      </p:sp>
      <p:sp>
        <p:nvSpPr>
          <p:cNvPr id="3" name="Symbol zastępczy numeru slajdu 2">
            <a:extLst>
              <a:ext uri="{FF2B5EF4-FFF2-40B4-BE49-F238E27FC236}">
                <a16:creationId xmlns:a16="http://schemas.microsoft.com/office/drawing/2014/main" id="{41FD2580-0DB3-0875-8F5F-27A1FE9F5990}"/>
              </a:ext>
            </a:extLst>
          </p:cNvPr>
          <p:cNvSpPr>
            <a:spLocks noGrp="1"/>
          </p:cNvSpPr>
          <p:nvPr>
            <p:ph type="sldNum" sz="quarter" idx="4294967295"/>
          </p:nvPr>
        </p:nvSpPr>
        <p:spPr>
          <a:xfrm>
            <a:off x="10960100" y="6369050"/>
            <a:ext cx="1231900" cy="161925"/>
          </a:xfrm>
        </p:spPr>
        <p:txBody>
          <a:bodyPr/>
          <a:lstStyle/>
          <a:p>
            <a:fld id="{BEA51555-048F-4ED1-AB8C-D9BC7A331E74}" type="slidenum">
              <a:rPr lang="pl-PL" smtClean="0"/>
              <a:t>41</a:t>
            </a:fld>
            <a:endParaRPr lang="pl-PL"/>
          </a:p>
        </p:txBody>
      </p:sp>
      <p:pic>
        <p:nvPicPr>
          <p:cNvPr id="5" name="Obraz 4" descr="Obraz zawierający: z lewej strony znak Funduszy Europejskich złożony z symbolu graficznego, nazwy Fundusze Europejskie dla Kujaw i Pomorza, następnie flaga Polski z napisem Rzeczpospolita Polska oraz znak Unii Europejskiej składający się z flagi UE, napisu Dofinansowane przez Unię Europejską, z prawej strony herb Województwa Kujawsko-Pomorskiego, nazwa Samorząd Województwa Kujawsko-Pomorskiego.">
            <a:extLst>
              <a:ext uri="{FF2B5EF4-FFF2-40B4-BE49-F238E27FC236}">
                <a16:creationId xmlns:a16="http://schemas.microsoft.com/office/drawing/2014/main" id="{0D1612A4-701F-CE3B-507D-11EB514071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860" y="5779283"/>
            <a:ext cx="11608168" cy="1078717"/>
          </a:xfrm>
          <a:prstGeom prst="rect">
            <a:avLst/>
          </a:prstGeom>
        </p:spPr>
      </p:pic>
      <p:sp>
        <p:nvSpPr>
          <p:cNvPr id="2" name="Podtytuł 2">
            <a:extLst>
              <a:ext uri="{FF2B5EF4-FFF2-40B4-BE49-F238E27FC236}">
                <a16:creationId xmlns:a16="http://schemas.microsoft.com/office/drawing/2014/main" id="{64A5134F-84E2-FED7-DBA9-F7534D8EAF36}"/>
              </a:ext>
            </a:extLst>
          </p:cNvPr>
          <p:cNvSpPr>
            <a:spLocks noGrp="1"/>
          </p:cNvSpPr>
          <p:nvPr>
            <p:ph type="subTitle" idx="1"/>
          </p:nvPr>
        </p:nvSpPr>
        <p:spPr>
          <a:xfrm>
            <a:off x="1218093" y="5028389"/>
            <a:ext cx="9538448" cy="692497"/>
          </a:xfrm>
        </p:spPr>
        <p:txBody>
          <a:bodyPr>
            <a:noAutofit/>
          </a:bodyPr>
          <a:lstStyle/>
          <a:p>
            <a:pPr algn="l">
              <a:lnSpc>
                <a:spcPct val="100000"/>
              </a:lnSpc>
              <a:spcBef>
                <a:spcPts val="0"/>
              </a:spcBef>
            </a:pPr>
            <a:r>
              <a:rPr lang="pl-PL" sz="1600" b="1" dirty="0">
                <a:solidFill>
                  <a:schemeClr val="tx1"/>
                </a:solidFill>
                <a:latin typeface="Lato" panose="020F0502020204030203" pitchFamily="34" charset="0"/>
                <a:ea typeface="Lato" panose="020F0502020204030203" pitchFamily="34" charset="0"/>
                <a:cs typeface="Lato" panose="020F0502020204030203" pitchFamily="34" charset="0"/>
              </a:rPr>
              <a:t>Michał Heller</a:t>
            </a:r>
          </a:p>
          <a:p>
            <a:pPr>
              <a:spcBef>
                <a:spcPts val="0"/>
              </a:spcBef>
            </a:pPr>
            <a:r>
              <a:rPr lang="pl-PL" sz="1600" dirty="0">
                <a:solidFill>
                  <a:schemeClr val="tx1"/>
                </a:solidFill>
                <a:latin typeface="Lato" panose="020F0502020204030203" pitchFamily="34" charset="0"/>
                <a:ea typeface="Lato" panose="020F0502020204030203" pitchFamily="34" charset="0"/>
                <a:cs typeface="Lato" panose="020F0502020204030203" pitchFamily="34" charset="0"/>
              </a:rPr>
              <a:t>Dyrektor Departamentu Funduszy Europejskich i Rozwoju</a:t>
            </a:r>
          </a:p>
          <a:p>
            <a:pPr algn="l">
              <a:lnSpc>
                <a:spcPct val="100000"/>
              </a:lnSpc>
              <a:spcBef>
                <a:spcPts val="0"/>
              </a:spcBef>
            </a:pPr>
            <a:endParaRPr lang="pl-PL" sz="16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00066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CA56ECAC-B521-C6FB-8C38-0E47FC5CA530}"/>
              </a:ext>
            </a:extLst>
          </p:cNvPr>
          <p:cNvSpPr>
            <a:spLocks noGrp="1"/>
          </p:cNvSpPr>
          <p:nvPr>
            <p:ph type="sldNum" sz="quarter" idx="10"/>
          </p:nvPr>
        </p:nvSpPr>
        <p:spPr/>
        <p:txBody>
          <a:bodyPr/>
          <a:lstStyle/>
          <a:p>
            <a:fld id="{EB4015AA-59F6-416B-87A6-8E3D940284E2}" type="slidenum">
              <a:rPr lang="pl-PL" smtClean="0"/>
              <a:pPr/>
              <a:t>5</a:t>
            </a:fld>
            <a:endParaRPr lang="pl-PL" dirty="0"/>
          </a:p>
        </p:txBody>
      </p:sp>
      <p:pic>
        <p:nvPicPr>
          <p:cNvPr id="5" name="Google Shape;114;p15" descr="W ramce wskazano tekst: 32 mln mln EUR PRIORYTET 11 (31 mln EUR z UE)">
            <a:extLst>
              <a:ext uri="{FF2B5EF4-FFF2-40B4-BE49-F238E27FC236}">
                <a16:creationId xmlns:a16="http://schemas.microsoft.com/office/drawing/2014/main" id="{01D175B4-C044-329D-3CAB-E35F6B987390}"/>
              </a:ext>
            </a:extLst>
          </p:cNvPr>
          <p:cNvPicPr preferRelativeResize="0"/>
          <p:nvPr/>
        </p:nvPicPr>
        <p:blipFill rotWithShape="1">
          <a:blip r:embed="rId2">
            <a:alphaModFix/>
          </a:blip>
          <a:srcRect/>
          <a:stretch/>
        </p:blipFill>
        <p:spPr>
          <a:xfrm>
            <a:off x="311892" y="2645952"/>
            <a:ext cx="4924683" cy="1312675"/>
          </a:xfrm>
          <a:prstGeom prst="rect">
            <a:avLst/>
          </a:prstGeom>
          <a:noFill/>
          <a:ln>
            <a:noFill/>
          </a:ln>
          <a:effectLst>
            <a:innerShdw blurRad="63500" dist="50800" dir="16200000">
              <a:prstClr val="black">
                <a:alpha val="50000"/>
              </a:prstClr>
            </a:innerShdw>
          </a:effectLst>
        </p:spPr>
      </p:pic>
      <p:sp>
        <p:nvSpPr>
          <p:cNvPr id="6" name="Google Shape;115;p15">
            <a:extLst>
              <a:ext uri="{FF2B5EF4-FFF2-40B4-BE49-F238E27FC236}">
                <a16:creationId xmlns:a16="http://schemas.microsoft.com/office/drawing/2014/main" id="{4F52B5D0-6B7A-F474-75F5-E8BEB3B2700E}"/>
              </a:ext>
            </a:extLst>
          </p:cNvPr>
          <p:cNvSpPr txBox="1">
            <a:spLocks noGrp="1"/>
          </p:cNvSpPr>
          <p:nvPr>
            <p:ph type="title" idx="4294967295"/>
          </p:nvPr>
        </p:nvSpPr>
        <p:spPr>
          <a:xfrm>
            <a:off x="451988" y="359323"/>
            <a:ext cx="7482643" cy="5262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50" b="1" i="0" u="none" strike="noStrike" kern="1200" cap="none" spc="0" normalizeH="0" baseline="0" noProof="0" dirty="0">
                <a:ln>
                  <a:noFill/>
                </a:ln>
                <a:solidFill>
                  <a:srgbClr val="0C356A"/>
                </a:solidFill>
                <a:effectLst/>
                <a:uLnTx/>
                <a:uFillTx/>
                <a:latin typeface="Lato" panose="020F0502020204030203" pitchFamily="34" charset="0"/>
                <a:ea typeface="Lato" panose="020F0502020204030203" pitchFamily="34" charset="0"/>
                <a:cs typeface="Lato" panose="020F0502020204030203" pitchFamily="34" charset="0"/>
                <a:sym typeface="Urbanist"/>
              </a:rPr>
              <a:t>BADANIA I TECHNOLOGIA DUAL-USE</a:t>
            </a:r>
            <a:r>
              <a:rPr kumimoji="0" lang="pl-PL" sz="2850" b="1" i="0" u="none" strike="noStrike" kern="1200" cap="none" spc="0" normalizeH="0" baseline="0" noProof="0" dirty="0">
                <a:ln>
                  <a:noFill/>
                </a:ln>
                <a:solidFill>
                  <a:srgbClr val="0C356A"/>
                </a:solidFill>
                <a:effectLst/>
                <a:uLnTx/>
                <a:uFillTx/>
                <a:latin typeface="Lato" panose="020F0502020204030203" pitchFamily="34" charset="0"/>
                <a:ea typeface="Lato" panose="020F0502020204030203" pitchFamily="34" charset="0"/>
                <a:cs typeface="Lato" panose="020F0502020204030203" pitchFamily="34" charset="0"/>
                <a:sym typeface="Urbanist"/>
              </a:rPr>
              <a:t> - 1</a:t>
            </a:r>
            <a:endParaRPr kumimoji="0" lang="en-US" sz="1800" b="0"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 name="Obraz 1">
            <a:extLst>
              <a:ext uri="{FF2B5EF4-FFF2-40B4-BE49-F238E27FC236}">
                <a16:creationId xmlns:a16="http://schemas.microsoft.com/office/drawing/2014/main" id="{23734300-5F9F-6F3A-051A-E2EBBAFC0F4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02104" y="1016525"/>
            <a:ext cx="4818101" cy="3446834"/>
          </a:xfrm>
          <a:prstGeom prst="rect">
            <a:avLst/>
          </a:prstGeom>
        </p:spPr>
      </p:pic>
      <p:sp>
        <p:nvSpPr>
          <p:cNvPr id="13" name="pole tekstowe 12">
            <a:extLst>
              <a:ext uri="{FF2B5EF4-FFF2-40B4-BE49-F238E27FC236}">
                <a16:creationId xmlns:a16="http://schemas.microsoft.com/office/drawing/2014/main" id="{5EAD257C-ECFD-A13E-2EEF-BC060DC1C997}"/>
              </a:ext>
            </a:extLst>
          </p:cNvPr>
          <p:cNvSpPr txBox="1"/>
          <p:nvPr/>
        </p:nvSpPr>
        <p:spPr>
          <a:xfrm>
            <a:off x="467838" y="4095205"/>
            <a:ext cx="11568216" cy="2592376"/>
          </a:xfrm>
          <a:prstGeom prst="rect">
            <a:avLst/>
          </a:prstGeom>
          <a:noFill/>
        </p:spPr>
        <p:txBody>
          <a:bodyPr wrap="square">
            <a:spAutoFit/>
          </a:bodyPr>
          <a:lstStyle/>
          <a:p>
            <a:pPr>
              <a:lnSpc>
                <a:spcPct val="114000"/>
              </a:lnSpc>
            </a:pPr>
            <a:r>
              <a:rPr lang="pl-PL" sz="1600" b="1" dirty="0">
                <a:effectLst/>
                <a:latin typeface="Lato" panose="020F0502020204030203" pitchFamily="34" charset="0"/>
                <a:ea typeface="Lato" panose="020F0502020204030203" pitchFamily="34" charset="0"/>
                <a:cs typeface="Lato" panose="020F0502020204030203" pitchFamily="34" charset="0"/>
              </a:rPr>
              <a:t>Typy projektów </a:t>
            </a:r>
            <a:r>
              <a:rPr lang="pl-PL" sz="1600" dirty="0">
                <a:effectLst/>
                <a:latin typeface="Lato" panose="020F0502020204030203" pitchFamily="34" charset="0"/>
                <a:ea typeface="Lato" panose="020F0502020204030203" pitchFamily="34" charset="0"/>
                <a:cs typeface="Lato" panose="020F0502020204030203" pitchFamily="34" charset="0"/>
              </a:rPr>
              <a:t>n</a:t>
            </a:r>
            <a:r>
              <a:rPr lang="pl-PL" sz="1600" dirty="0">
                <a:latin typeface="Lato" panose="020F0502020204030203" pitchFamily="34" charset="0"/>
                <a:ea typeface="Lato" panose="020F0502020204030203" pitchFamily="34" charset="0"/>
                <a:cs typeface="Lato" panose="020F0502020204030203" pitchFamily="34" charset="0"/>
              </a:rPr>
              <a:t>a podstawie zapisów </a:t>
            </a:r>
            <a:r>
              <a:rPr lang="pl-PL" sz="1600" dirty="0"/>
              <a:t>Szczegółowego Opisu Priorytetów</a:t>
            </a:r>
            <a:r>
              <a:rPr lang="pl-PL" sz="1600" dirty="0">
                <a:latin typeface="Lato" panose="020F0502020204030203" pitchFamily="34" charset="0"/>
                <a:ea typeface="Lato" panose="020F0502020204030203" pitchFamily="34" charset="0"/>
                <a:cs typeface="Lato" panose="020F0502020204030203" pitchFamily="34" charset="0"/>
              </a:rPr>
              <a:t>:</a:t>
            </a:r>
            <a:endParaRPr lang="pl-PL" sz="1600" dirty="0">
              <a:effectLst/>
              <a:latin typeface="Lato" panose="020F0502020204030203" pitchFamily="34" charset="0"/>
              <a:ea typeface="Lato" panose="020F0502020204030203" pitchFamily="34" charset="0"/>
              <a:cs typeface="Lato" panose="020F0502020204030203" pitchFamily="34" charset="0"/>
            </a:endParaRPr>
          </a:p>
          <a:p>
            <a:pPr>
              <a:lnSpc>
                <a:spcPct val="114000"/>
              </a:lnSpc>
            </a:pPr>
            <a:r>
              <a:rPr lang="pl-PL" sz="1600" b="1" dirty="0">
                <a:effectLst/>
                <a:latin typeface="Lato" panose="020F0502020204030203" pitchFamily="34" charset="0"/>
                <a:ea typeface="Lato" panose="020F0502020204030203" pitchFamily="34" charset="0"/>
                <a:cs typeface="Lato" panose="020F0502020204030203" pitchFamily="34" charset="0"/>
              </a:rPr>
              <a:t> </a:t>
            </a:r>
            <a:r>
              <a:rPr lang="pl-PL" sz="1600" dirty="0">
                <a:effectLst/>
                <a:latin typeface="Lato" panose="020F0502020204030203" pitchFamily="34" charset="0"/>
                <a:ea typeface="Lato" panose="020F0502020204030203" pitchFamily="34" charset="0"/>
                <a:cs typeface="Lato" panose="020F0502020204030203" pitchFamily="34" charset="0"/>
              </a:rPr>
              <a:t>1. Uzupełnienie zasobów prywatnej infrastruktury badawczej lub testowo-doświadczalnej oraz zaplecza </a:t>
            </a:r>
            <a:r>
              <a:rPr lang="pl-PL" sz="1600" dirty="0" err="1">
                <a:effectLst/>
                <a:latin typeface="Lato" panose="020F0502020204030203" pitchFamily="34" charset="0"/>
                <a:ea typeface="Lato" panose="020F0502020204030203" pitchFamily="34" charset="0"/>
                <a:cs typeface="Lato" panose="020F0502020204030203" pitchFamily="34" charset="0"/>
              </a:rPr>
              <a:t>b+r</a:t>
            </a:r>
            <a:r>
              <a:rPr lang="pl-PL" sz="1600" dirty="0">
                <a:effectLst/>
                <a:latin typeface="Lato" panose="020F0502020204030203" pitchFamily="34" charset="0"/>
                <a:ea typeface="Lato" panose="020F0502020204030203" pitchFamily="34" charset="0"/>
                <a:cs typeface="Lato" panose="020F0502020204030203" pitchFamily="34" charset="0"/>
              </a:rPr>
              <a:t> w tym przy priorytetowym traktowaniu technologii obronnych lub podwójnego zastosowania.</a:t>
            </a:r>
            <a:br>
              <a:rPr lang="pl-PL" sz="1600" dirty="0">
                <a:effectLst/>
                <a:latin typeface="Lato" panose="020F0502020204030203" pitchFamily="34" charset="0"/>
                <a:ea typeface="Lato" panose="020F0502020204030203" pitchFamily="34" charset="0"/>
                <a:cs typeface="Lato" panose="020F0502020204030203" pitchFamily="34" charset="0"/>
              </a:rPr>
            </a:br>
            <a:r>
              <a:rPr lang="pl-PL" sz="1600" dirty="0">
                <a:effectLst/>
                <a:latin typeface="Lato" panose="020F0502020204030203" pitchFamily="34" charset="0"/>
                <a:ea typeface="Lato" panose="020F0502020204030203" pitchFamily="34" charset="0"/>
                <a:cs typeface="Lato" panose="020F0502020204030203" pitchFamily="34" charset="0"/>
              </a:rPr>
              <a:t>2. Wsparcie komercjalizacji innowacyjnych wyników prac B+R w kluczowych obszarach regionalnych inteligentnych specjalizacji (RIS) oraz dla sektora obronności cywilnej i bezpieczeństwa.</a:t>
            </a:r>
            <a:br>
              <a:rPr lang="pl-PL" sz="1600" dirty="0">
                <a:effectLst/>
                <a:latin typeface="Lato" panose="020F0502020204030203" pitchFamily="34" charset="0"/>
                <a:ea typeface="Lato" panose="020F0502020204030203" pitchFamily="34" charset="0"/>
                <a:cs typeface="Lato" panose="020F0502020204030203" pitchFamily="34" charset="0"/>
              </a:rPr>
            </a:br>
            <a:r>
              <a:rPr lang="pl-PL" sz="1600" dirty="0">
                <a:effectLst/>
                <a:latin typeface="Lato" panose="020F0502020204030203" pitchFamily="34" charset="0"/>
                <a:ea typeface="Lato" panose="020F0502020204030203" pitchFamily="34" charset="0"/>
                <a:cs typeface="Lato" panose="020F0502020204030203" pitchFamily="34" charset="0"/>
              </a:rPr>
              <a:t>3. Rozwój, komercjalizacja i walidacja technologii obronnych i dual-</a:t>
            </a:r>
            <a:r>
              <a:rPr lang="pl-PL" sz="1600" dirty="0" err="1">
                <a:effectLst/>
                <a:latin typeface="Lato" panose="020F0502020204030203" pitchFamily="34" charset="0"/>
                <a:ea typeface="Lato" panose="020F0502020204030203" pitchFamily="34" charset="0"/>
                <a:cs typeface="Lato" panose="020F0502020204030203" pitchFamily="34" charset="0"/>
              </a:rPr>
              <a:t>use</a:t>
            </a:r>
            <a:r>
              <a:rPr lang="pl-PL" sz="1600" dirty="0">
                <a:effectLst/>
                <a:latin typeface="Lato" panose="020F0502020204030203" pitchFamily="34" charset="0"/>
                <a:ea typeface="Lato" panose="020F0502020204030203" pitchFamily="34" charset="0"/>
                <a:cs typeface="Lato" panose="020F0502020204030203" pitchFamily="34" charset="0"/>
              </a:rPr>
              <a:t>.</a:t>
            </a:r>
            <a:br>
              <a:rPr lang="pl-PL" sz="1600" dirty="0">
                <a:effectLst/>
                <a:latin typeface="Lato" panose="020F0502020204030203" pitchFamily="34" charset="0"/>
                <a:ea typeface="Lato" panose="020F0502020204030203" pitchFamily="34" charset="0"/>
                <a:cs typeface="Lato" panose="020F0502020204030203" pitchFamily="34" charset="0"/>
              </a:rPr>
            </a:br>
            <a:r>
              <a:rPr lang="pl-PL" sz="1600" dirty="0">
                <a:effectLst/>
                <a:latin typeface="Lato" panose="020F0502020204030203" pitchFamily="34" charset="0"/>
                <a:ea typeface="Lato" panose="020F0502020204030203" pitchFamily="34" charset="0"/>
                <a:cs typeface="Lato" panose="020F0502020204030203" pitchFamily="34" charset="0"/>
              </a:rPr>
              <a:t>4. Wsparcie projektów badawczo-rozwojowych, w szczególności opracowywanie przełomowych technologii wspierających sektor obronny np. w oparciu o technologie kwantowe.</a:t>
            </a:r>
            <a:br>
              <a:rPr lang="pl-PL" sz="1600" dirty="0">
                <a:effectLst/>
                <a:latin typeface="Lato" panose="020F0502020204030203" pitchFamily="34" charset="0"/>
                <a:ea typeface="Lato" panose="020F0502020204030203" pitchFamily="34" charset="0"/>
                <a:cs typeface="Lato" panose="020F0502020204030203" pitchFamily="34" charset="0"/>
              </a:rPr>
            </a:br>
            <a:r>
              <a:rPr lang="pl-PL" sz="1600" dirty="0">
                <a:effectLst/>
                <a:latin typeface="Lato" panose="020F0502020204030203" pitchFamily="34" charset="0"/>
                <a:ea typeface="Lato" panose="020F0502020204030203" pitchFamily="34" charset="0"/>
                <a:cs typeface="Lato" panose="020F0502020204030203" pitchFamily="34" charset="0"/>
              </a:rPr>
              <a:t>5. Wsparcie rozwoju kompetencji przemysłowych i badawczych w obszarze obronności.</a:t>
            </a:r>
            <a:endParaRPr lang="pl-PL" sz="1600" dirty="0">
              <a:latin typeface="Lato" panose="020F0502020204030203" pitchFamily="34" charset="0"/>
              <a:ea typeface="Lato" panose="020F0502020204030203" pitchFamily="34" charset="0"/>
              <a:cs typeface="Lato" panose="020F0502020204030203" pitchFamily="34" charset="0"/>
            </a:endParaRPr>
          </a:p>
        </p:txBody>
      </p:sp>
      <p:sp>
        <p:nvSpPr>
          <p:cNvPr id="15" name="pole tekstowe 14">
            <a:extLst>
              <a:ext uri="{FF2B5EF4-FFF2-40B4-BE49-F238E27FC236}">
                <a16:creationId xmlns:a16="http://schemas.microsoft.com/office/drawing/2014/main" id="{856DF63F-CEF0-C5AE-0FF4-C69284B4F8FA}"/>
              </a:ext>
            </a:extLst>
          </p:cNvPr>
          <p:cNvSpPr txBox="1"/>
          <p:nvPr/>
        </p:nvSpPr>
        <p:spPr>
          <a:xfrm>
            <a:off x="311892" y="1594636"/>
            <a:ext cx="8202843" cy="914738"/>
          </a:xfrm>
          <a:prstGeom prst="rect">
            <a:avLst/>
          </a:prstGeom>
          <a:noFill/>
        </p:spPr>
        <p:txBody>
          <a:bodyPr wrap="square">
            <a:spAutoFit/>
          </a:bodyPr>
          <a:lstStyle/>
          <a:p>
            <a:pPr>
              <a:lnSpc>
                <a:spcPct val="115000"/>
              </a:lnSpc>
              <a:spcBef>
                <a:spcPts val="600"/>
              </a:spcBef>
              <a:spcAft>
                <a:spcPts val="300"/>
              </a:spcAft>
              <a:buNone/>
            </a:pPr>
            <a:r>
              <a:rPr lang="pl-PL" sz="1600" b="1" dirty="0">
                <a:effectLst/>
                <a:latin typeface="Lato" panose="020F0502020204030203" pitchFamily="34" charset="0"/>
                <a:ea typeface="Lato" panose="020F0502020204030203" pitchFamily="34" charset="0"/>
                <a:cs typeface="Lato" panose="020F0502020204030203" pitchFamily="34" charset="0"/>
              </a:rPr>
              <a:t>Działanie FEKP.11.01 WZMOCNIENIE POTENCJAŁU BADAWCZEGO I INNOWACJI PRZY PRIORYTETOWYM TRAKTOWANIU ZDOLNOŚCI W ZAKRESIE TECHNOLOGII PODWÓJNEGO ZASTOSOWANIA</a:t>
            </a:r>
          </a:p>
        </p:txBody>
      </p:sp>
      <p:sp>
        <p:nvSpPr>
          <p:cNvPr id="17" name="pole tekstowe 16">
            <a:extLst>
              <a:ext uri="{FF2B5EF4-FFF2-40B4-BE49-F238E27FC236}">
                <a16:creationId xmlns:a16="http://schemas.microsoft.com/office/drawing/2014/main" id="{2818F63B-6FA4-A86E-F639-0105C9E58D31}"/>
              </a:ext>
            </a:extLst>
          </p:cNvPr>
          <p:cNvSpPr txBox="1"/>
          <p:nvPr/>
        </p:nvSpPr>
        <p:spPr>
          <a:xfrm>
            <a:off x="311892" y="895760"/>
            <a:ext cx="11880108" cy="698974"/>
          </a:xfrm>
          <a:prstGeom prst="rect">
            <a:avLst/>
          </a:prstGeom>
          <a:noFill/>
        </p:spPr>
        <p:txBody>
          <a:bodyPr wrap="square">
            <a:spAutoFit/>
          </a:bodyPr>
          <a:lstStyle/>
          <a:p>
            <a:pPr>
              <a:lnSpc>
                <a:spcPct val="115000"/>
              </a:lnSpc>
              <a:spcBef>
                <a:spcPts val="600"/>
              </a:spcBef>
              <a:spcAft>
                <a:spcPts val="300"/>
              </a:spcAft>
              <a:buNone/>
            </a:pPr>
            <a:r>
              <a:rPr lang="pl-PL" sz="1800" b="1" i="0" dirty="0">
                <a:effectLst/>
                <a:latin typeface="Lato" panose="020F0502020204030203" pitchFamily="34" charset="0"/>
                <a:ea typeface="Lato" panose="020F0502020204030203" pitchFamily="34" charset="0"/>
                <a:cs typeface="Lato" panose="020F0502020204030203" pitchFamily="34" charset="0"/>
              </a:rPr>
              <a:t>Priorytet FEKP.11 FUNDUSZE EUROPEJSKIE NA INFRASTRUKTURĘ I BADANIA PODWÓJNEGO ZASTOSOWANIA</a:t>
            </a:r>
            <a:endParaRPr lang="pl-PL" sz="1600" b="1" i="1" dirty="0">
              <a:effectLst/>
              <a:latin typeface="Lato" panose="020F0502020204030203" pitchFamily="34" charset="0"/>
              <a:ea typeface="Lato" panose="020F0502020204030203" pitchFamily="34" charset="0"/>
              <a:cs typeface="Lato" panose="020F0502020204030203" pitchFamily="34" charset="0"/>
            </a:endParaRPr>
          </a:p>
        </p:txBody>
      </p:sp>
      <p:sp>
        <p:nvSpPr>
          <p:cNvPr id="9" name="Prostokąt: zaokrąglone rogi 8">
            <a:extLst>
              <a:ext uri="{FF2B5EF4-FFF2-40B4-BE49-F238E27FC236}">
                <a16:creationId xmlns:a16="http://schemas.microsoft.com/office/drawing/2014/main" id="{B785A6BE-91C0-2E24-FC71-4C99642B1B0A}"/>
              </a:ext>
            </a:extLst>
          </p:cNvPr>
          <p:cNvSpPr/>
          <p:nvPr/>
        </p:nvSpPr>
        <p:spPr>
          <a:xfrm flipH="1">
            <a:off x="1684139" y="3722719"/>
            <a:ext cx="1439500" cy="90535"/>
          </a:xfrm>
          <a:prstGeom prst="roundRect">
            <a:avLst>
              <a:gd name="adj" fmla="val 50000"/>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200" dirty="0">
                <a:solidFill>
                  <a:srgbClr val="FFFFFF"/>
                </a:solidFill>
              </a:rPr>
              <a:t>(30,4 mln EUR z UE)</a:t>
            </a:r>
          </a:p>
        </p:txBody>
      </p:sp>
    </p:spTree>
    <p:extLst>
      <p:ext uri="{BB962C8B-B14F-4D97-AF65-F5344CB8AC3E}">
        <p14:creationId xmlns:p14="http://schemas.microsoft.com/office/powerpoint/2010/main" val="2864183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FBC30-C652-30CB-1EA1-BCAC3AB622C5}"/>
            </a:ext>
          </a:extLst>
        </p:cNvPr>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CDD1BE83-A8A4-C3F4-3AC6-A9A35D04DF16}"/>
              </a:ext>
            </a:extLst>
          </p:cNvPr>
          <p:cNvSpPr>
            <a:spLocks noGrp="1"/>
          </p:cNvSpPr>
          <p:nvPr>
            <p:ph type="sldNum" sz="quarter" idx="10"/>
          </p:nvPr>
        </p:nvSpPr>
        <p:spPr/>
        <p:txBody>
          <a:bodyPr/>
          <a:lstStyle/>
          <a:p>
            <a:fld id="{EB4015AA-59F6-416B-87A6-8E3D940284E2}" type="slidenum">
              <a:rPr lang="pl-PL" smtClean="0"/>
              <a:pPr/>
              <a:t>6</a:t>
            </a:fld>
            <a:endParaRPr lang="pl-PL" dirty="0"/>
          </a:p>
        </p:txBody>
      </p:sp>
      <p:sp>
        <p:nvSpPr>
          <p:cNvPr id="6" name="Google Shape;115;p15">
            <a:extLst>
              <a:ext uri="{FF2B5EF4-FFF2-40B4-BE49-F238E27FC236}">
                <a16:creationId xmlns:a16="http://schemas.microsoft.com/office/drawing/2014/main" id="{80FD40EE-F7BC-D744-9A46-53890C1909F0}"/>
              </a:ext>
            </a:extLst>
          </p:cNvPr>
          <p:cNvSpPr txBox="1">
            <a:spLocks noGrp="1"/>
          </p:cNvSpPr>
          <p:nvPr>
            <p:ph type="title" idx="4294967295"/>
          </p:nvPr>
        </p:nvSpPr>
        <p:spPr>
          <a:xfrm>
            <a:off x="451988" y="359323"/>
            <a:ext cx="7384321" cy="5262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50" b="1" i="0" u="none" strike="noStrike" kern="1200" cap="none" spc="0" normalizeH="0" baseline="0" noProof="0" dirty="0">
                <a:ln>
                  <a:noFill/>
                </a:ln>
                <a:solidFill>
                  <a:srgbClr val="0C356A"/>
                </a:solidFill>
                <a:effectLst/>
                <a:uLnTx/>
                <a:uFillTx/>
                <a:latin typeface="Lato" panose="020F0502020204030203" pitchFamily="34" charset="0"/>
                <a:ea typeface="Lato" panose="020F0502020204030203" pitchFamily="34" charset="0"/>
                <a:cs typeface="Lato" panose="020F0502020204030203" pitchFamily="34" charset="0"/>
                <a:sym typeface="Urbanist"/>
              </a:rPr>
              <a:t>BADANIA I TECHNOLOGIA DUAL-USE</a:t>
            </a:r>
            <a:r>
              <a:rPr kumimoji="0" lang="pl-PL" sz="2850" b="1" i="0" u="none" strike="noStrike" kern="1200" cap="none" spc="0" normalizeH="0" baseline="0" noProof="0" dirty="0">
                <a:ln>
                  <a:noFill/>
                </a:ln>
                <a:solidFill>
                  <a:srgbClr val="0C356A"/>
                </a:solidFill>
                <a:effectLst/>
                <a:uLnTx/>
                <a:uFillTx/>
                <a:latin typeface="Lato" panose="020F0502020204030203" pitchFamily="34" charset="0"/>
                <a:ea typeface="Lato" panose="020F0502020204030203" pitchFamily="34" charset="0"/>
                <a:cs typeface="Lato" panose="020F0502020204030203" pitchFamily="34" charset="0"/>
                <a:sym typeface="Urbanist"/>
              </a:rPr>
              <a:t> - 2</a:t>
            </a:r>
            <a:endParaRPr kumimoji="0" lang="en-US" sz="1800" b="0"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3" name="pole tekstowe 12">
            <a:extLst>
              <a:ext uri="{FF2B5EF4-FFF2-40B4-BE49-F238E27FC236}">
                <a16:creationId xmlns:a16="http://schemas.microsoft.com/office/drawing/2014/main" id="{8B20CE2A-FF45-48CF-6F70-509997B60222}"/>
              </a:ext>
            </a:extLst>
          </p:cNvPr>
          <p:cNvSpPr txBox="1"/>
          <p:nvPr/>
        </p:nvSpPr>
        <p:spPr>
          <a:xfrm>
            <a:off x="279148" y="2993891"/>
            <a:ext cx="11633703" cy="3307700"/>
          </a:xfrm>
          <a:prstGeom prst="rect">
            <a:avLst/>
          </a:prstGeom>
          <a:noFill/>
        </p:spPr>
        <p:txBody>
          <a:bodyPr wrap="square">
            <a:spAutoFit/>
          </a:bodyPr>
          <a:lstStyle/>
          <a:p>
            <a:pPr>
              <a:lnSpc>
                <a:spcPct val="114000"/>
              </a:lnSpc>
            </a:pPr>
            <a:r>
              <a:rPr lang="pl-PL" sz="1600" b="1" dirty="0">
                <a:effectLst/>
                <a:latin typeface="Lato" panose="020F0502020204030203" pitchFamily="34" charset="0"/>
                <a:ea typeface="Lato" panose="020F0502020204030203" pitchFamily="34" charset="0"/>
                <a:cs typeface="Lato" panose="020F0502020204030203" pitchFamily="34" charset="0"/>
              </a:rPr>
              <a:t>Typy projektów</a:t>
            </a:r>
            <a:r>
              <a:rPr lang="pl-PL" sz="1600" b="1" dirty="0">
                <a:latin typeface="Lato" panose="020F0502020204030203" pitchFamily="34" charset="0"/>
                <a:ea typeface="Lato" panose="020F0502020204030203" pitchFamily="34" charset="0"/>
                <a:cs typeface="Lato" panose="020F0502020204030203" pitchFamily="34" charset="0"/>
              </a:rPr>
              <a:t>. </a:t>
            </a:r>
          </a:p>
          <a:p>
            <a:pPr>
              <a:lnSpc>
                <a:spcPct val="114000"/>
              </a:lnSpc>
            </a:pPr>
            <a:r>
              <a:rPr lang="pl-PL" sz="1600" dirty="0">
                <a:latin typeface="Lato" panose="020F0502020204030203" pitchFamily="34" charset="0"/>
                <a:ea typeface="Lato" panose="020F0502020204030203" pitchFamily="34" charset="0"/>
                <a:cs typeface="Lato" panose="020F0502020204030203" pitchFamily="34" charset="0"/>
              </a:rPr>
              <a:t>ponadto zgodnie z treścią Programu Fundusze Europejskie dla Kujaw i Pomorza 2021-2027 wspierane mogłyby być inwestycje:</a:t>
            </a:r>
          </a:p>
          <a:p>
            <a:pPr marL="342900" indent="-342900">
              <a:lnSpc>
                <a:spcPct val="114000"/>
              </a:lnSpc>
              <a:spcBef>
                <a:spcPts val="600"/>
              </a:spcBef>
              <a:buAutoNum type="arabicPeriod" startAt="2"/>
            </a:pPr>
            <a:r>
              <a:rPr lang="pl-PL" sz="1600" dirty="0">
                <a:latin typeface="Lato" panose="020F0502020204030203" pitchFamily="34" charset="0"/>
                <a:ea typeface="Lato" panose="020F0502020204030203" pitchFamily="34" charset="0"/>
                <a:cs typeface="Lato" panose="020F0502020204030203" pitchFamily="34" charset="0"/>
              </a:rPr>
              <a:t>w transfer technologii oraz rozwój współpracy, obejmujące rozwój zaplecza instytucjonalnego (m.in. centrów B+R, instytucji otoczenia biznesu i platform wdrożeniowych) oraz mechanizmów sieciowania (np. klastrów i platform współpracy), służących wzmacnianiu zdolności przemysłowych i komercjalizacji innowacji w obszarze technologii dual-</a:t>
            </a:r>
            <a:r>
              <a:rPr lang="pl-PL" sz="1600" dirty="0" err="1">
                <a:latin typeface="Lato" panose="020F0502020204030203" pitchFamily="34" charset="0"/>
                <a:ea typeface="Lato" panose="020F0502020204030203" pitchFamily="34" charset="0"/>
                <a:cs typeface="Lato" panose="020F0502020204030203" pitchFamily="34" charset="0"/>
              </a:rPr>
              <a:t>use</a:t>
            </a:r>
            <a:r>
              <a:rPr lang="pl-PL" sz="1600" dirty="0">
                <a:latin typeface="Lato" panose="020F0502020204030203" pitchFamily="34" charset="0"/>
                <a:ea typeface="Lato" panose="020F0502020204030203" pitchFamily="34" charset="0"/>
                <a:cs typeface="Lato" panose="020F0502020204030203" pitchFamily="34" charset="0"/>
              </a:rPr>
              <a:t>, bezpieczeństwa i obronności.</a:t>
            </a:r>
          </a:p>
          <a:p>
            <a:pPr marL="342900" indent="-342900">
              <a:lnSpc>
                <a:spcPct val="114000"/>
              </a:lnSpc>
              <a:spcBef>
                <a:spcPts val="600"/>
              </a:spcBef>
              <a:buAutoNum type="arabicPeriod" startAt="3"/>
            </a:pPr>
            <a:r>
              <a:rPr lang="pl-PL" sz="1600" dirty="0">
                <a:latin typeface="Lato" panose="020F0502020204030203" pitchFamily="34" charset="0"/>
                <a:ea typeface="Lato" panose="020F0502020204030203" pitchFamily="34" charset="0"/>
                <a:cs typeface="Lato" panose="020F0502020204030203" pitchFamily="34" charset="0"/>
              </a:rPr>
              <a:t>dotyczące zwiększenia potencjału przemysłowego lub usługowego dużych przedsiębiorstw i MŚP w celu wspierania produktów lub usług podwójnego zastosowania np. poprzez dofinansowanie projektów dotyczących linii produkcyjnych, zakupu technologii, produkcji i usług podwójnego zastosowania oraz w zakresie </a:t>
            </a:r>
            <a:r>
              <a:rPr lang="pl-PL" sz="1600" dirty="0" err="1">
                <a:latin typeface="Lato" panose="020F0502020204030203" pitchFamily="34" charset="0"/>
                <a:ea typeface="Lato" panose="020F0502020204030203" pitchFamily="34" charset="0"/>
                <a:cs typeface="Lato" panose="020F0502020204030203" pitchFamily="34" charset="0"/>
              </a:rPr>
              <a:t>cyberbezpieczeństwa</a:t>
            </a:r>
            <a:r>
              <a:rPr lang="pl-PL" sz="1600" dirty="0">
                <a:latin typeface="Lato" panose="020F0502020204030203" pitchFamily="34" charset="0"/>
                <a:ea typeface="Lato" panose="020F0502020204030203" pitchFamily="34" charset="0"/>
                <a:cs typeface="Lato" panose="020F0502020204030203" pitchFamily="34" charset="0"/>
              </a:rPr>
              <a:t>. </a:t>
            </a:r>
            <a:endParaRPr lang="pl-PL" sz="1600" dirty="0">
              <a:latin typeface="Lato" panose="020F0502020204030203" pitchFamily="34" charset="0"/>
              <a:ea typeface="Lato" panose="020F0502020204030203" pitchFamily="34" charset="0"/>
              <a:cs typeface="Lato" panose="020F0502020204030203" pitchFamily="34" charset="0"/>
              <a:sym typeface="Inter"/>
            </a:endParaRPr>
          </a:p>
          <a:p>
            <a:pPr>
              <a:lnSpc>
                <a:spcPct val="114000"/>
              </a:lnSpc>
            </a:pPr>
            <a:r>
              <a:rPr lang="pl-PL" sz="1600" dirty="0">
                <a:latin typeface="Lato" panose="020F0502020204030203" pitchFamily="34" charset="0"/>
                <a:ea typeface="Lato" panose="020F0502020204030203" pitchFamily="34" charset="0"/>
                <a:cs typeface="Lato" panose="020F0502020204030203" pitchFamily="34" charset="0"/>
              </a:rPr>
              <a:t>   </a:t>
            </a:r>
            <a:endParaRPr lang="pl-PL" sz="1600" dirty="0">
              <a:effectLst/>
              <a:latin typeface="Lato" panose="020F0502020204030203" pitchFamily="34" charset="0"/>
              <a:ea typeface="Lato" panose="020F0502020204030203" pitchFamily="34" charset="0"/>
              <a:cs typeface="Lato" panose="020F0502020204030203" pitchFamily="34" charset="0"/>
            </a:endParaRPr>
          </a:p>
          <a:p>
            <a:pPr>
              <a:lnSpc>
                <a:spcPct val="114000"/>
              </a:lnSpc>
            </a:pPr>
            <a:r>
              <a:rPr lang="pl-PL" sz="1600" b="1" dirty="0">
                <a:effectLst/>
                <a:latin typeface="Lato" panose="020F0502020204030203" pitchFamily="34" charset="0"/>
                <a:ea typeface="Lato" panose="020F0502020204030203" pitchFamily="34" charset="0"/>
                <a:cs typeface="Lato" panose="020F0502020204030203" pitchFamily="34" charset="0"/>
              </a:rPr>
              <a:t> W pierwszej kolejności, z uwagi na ograniczoną alokację, Priorytet 11 koncentruje się na wspieraniu obszaru B+R. </a:t>
            </a:r>
            <a:endParaRPr lang="pl-PL" sz="1600" dirty="0">
              <a:latin typeface="Lato" panose="020F0502020204030203" pitchFamily="34" charset="0"/>
              <a:ea typeface="Lato" panose="020F0502020204030203" pitchFamily="34" charset="0"/>
              <a:cs typeface="Lato" panose="020F0502020204030203" pitchFamily="34" charset="0"/>
            </a:endParaRPr>
          </a:p>
        </p:txBody>
      </p:sp>
      <p:sp>
        <p:nvSpPr>
          <p:cNvPr id="15" name="pole tekstowe 14">
            <a:extLst>
              <a:ext uri="{FF2B5EF4-FFF2-40B4-BE49-F238E27FC236}">
                <a16:creationId xmlns:a16="http://schemas.microsoft.com/office/drawing/2014/main" id="{9DA60E14-F092-E6E6-66A7-A6D7F3EDD284}"/>
              </a:ext>
            </a:extLst>
          </p:cNvPr>
          <p:cNvSpPr txBox="1"/>
          <p:nvPr/>
        </p:nvSpPr>
        <p:spPr>
          <a:xfrm>
            <a:off x="311892" y="1827409"/>
            <a:ext cx="8202843" cy="914738"/>
          </a:xfrm>
          <a:prstGeom prst="rect">
            <a:avLst/>
          </a:prstGeom>
          <a:noFill/>
        </p:spPr>
        <p:txBody>
          <a:bodyPr wrap="square">
            <a:spAutoFit/>
          </a:bodyPr>
          <a:lstStyle/>
          <a:p>
            <a:pPr>
              <a:lnSpc>
                <a:spcPct val="115000"/>
              </a:lnSpc>
              <a:spcBef>
                <a:spcPts val="600"/>
              </a:spcBef>
              <a:spcAft>
                <a:spcPts val="300"/>
              </a:spcAft>
              <a:buNone/>
            </a:pPr>
            <a:r>
              <a:rPr lang="pl-PL" sz="1600" b="1" dirty="0">
                <a:effectLst/>
                <a:latin typeface="Lato" panose="020F0502020204030203" pitchFamily="34" charset="0"/>
                <a:ea typeface="Lato" panose="020F0502020204030203" pitchFamily="34" charset="0"/>
                <a:cs typeface="Lato" panose="020F0502020204030203" pitchFamily="34" charset="0"/>
              </a:rPr>
              <a:t>Działanie FEKP.11.01 WZMOCNIENIE POTENCJAŁU BADAWCZEGO I INNOWACJI PRZY PRIORYTETOWYM TRAKTOWANIU ZDOLNOŚCI W ZAKRESIE TECHNOLOGII PODWÓJNEGO ZASTOSOWANIA</a:t>
            </a:r>
          </a:p>
        </p:txBody>
      </p:sp>
      <p:sp>
        <p:nvSpPr>
          <p:cNvPr id="17" name="pole tekstowe 16">
            <a:extLst>
              <a:ext uri="{FF2B5EF4-FFF2-40B4-BE49-F238E27FC236}">
                <a16:creationId xmlns:a16="http://schemas.microsoft.com/office/drawing/2014/main" id="{E204E15D-33B7-F957-B3B1-3590137795C8}"/>
              </a:ext>
            </a:extLst>
          </p:cNvPr>
          <p:cNvSpPr txBox="1"/>
          <p:nvPr/>
        </p:nvSpPr>
        <p:spPr>
          <a:xfrm>
            <a:off x="311892" y="1007028"/>
            <a:ext cx="11880108" cy="698974"/>
          </a:xfrm>
          <a:prstGeom prst="rect">
            <a:avLst/>
          </a:prstGeom>
          <a:noFill/>
        </p:spPr>
        <p:txBody>
          <a:bodyPr wrap="square">
            <a:spAutoFit/>
          </a:bodyPr>
          <a:lstStyle/>
          <a:p>
            <a:pPr>
              <a:lnSpc>
                <a:spcPct val="115000"/>
              </a:lnSpc>
              <a:spcBef>
                <a:spcPts val="600"/>
              </a:spcBef>
              <a:spcAft>
                <a:spcPts val="300"/>
              </a:spcAft>
              <a:buNone/>
            </a:pPr>
            <a:r>
              <a:rPr lang="pl-PL" sz="1800" b="1" i="0" dirty="0">
                <a:effectLst/>
                <a:latin typeface="Lato" panose="020F0502020204030203" pitchFamily="34" charset="0"/>
                <a:ea typeface="Lato" panose="020F0502020204030203" pitchFamily="34" charset="0"/>
                <a:cs typeface="Lato" panose="020F0502020204030203" pitchFamily="34" charset="0"/>
              </a:rPr>
              <a:t>Priorytet FEKP.11 FUNDUSZE EUROPEJSKIE NA INFRASTRUKTURĘ I BADANIA PODWÓJNEGO ZASTOSOWANIA</a:t>
            </a:r>
            <a:endParaRPr lang="pl-PL" sz="1600" b="1" i="1"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3524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7D03B9-913F-9392-F484-F5863E0DBD4B}"/>
              </a:ext>
            </a:extLst>
          </p:cNvPr>
          <p:cNvSpPr>
            <a:spLocks noGrp="1"/>
          </p:cNvSpPr>
          <p:nvPr>
            <p:ph type="title"/>
          </p:nvPr>
        </p:nvSpPr>
        <p:spPr>
          <a:xfrm>
            <a:off x="451663" y="447251"/>
            <a:ext cx="10363200" cy="706699"/>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lstStyle/>
          <a:p>
            <a:r>
              <a:rPr lang="pl-PL" dirty="0">
                <a:solidFill>
                  <a:schemeClr val="bg1"/>
                </a:solidFill>
                <a:latin typeface="Lato" panose="020F0502020204030203" pitchFamily="34" charset="0"/>
                <a:ea typeface="Lato" panose="020F0502020204030203" pitchFamily="34" charset="0"/>
                <a:cs typeface="Lato" panose="020F0502020204030203" pitchFamily="34" charset="0"/>
              </a:rPr>
              <a:t>Kluczowe zasady realizacji wsparcia (Dz. 11.1)</a:t>
            </a:r>
          </a:p>
        </p:txBody>
      </p:sp>
      <p:sp>
        <p:nvSpPr>
          <p:cNvPr id="4" name="Symbol zastępczy numeru slajdu 3">
            <a:extLst>
              <a:ext uri="{FF2B5EF4-FFF2-40B4-BE49-F238E27FC236}">
                <a16:creationId xmlns:a16="http://schemas.microsoft.com/office/drawing/2014/main" id="{967EB4B7-B325-F870-092D-61245DEDCEF2}"/>
              </a:ext>
            </a:extLst>
          </p:cNvPr>
          <p:cNvSpPr>
            <a:spLocks noGrp="1"/>
          </p:cNvSpPr>
          <p:nvPr>
            <p:ph type="sldNum" sz="quarter" idx="10"/>
          </p:nvPr>
        </p:nvSpPr>
        <p:spPr/>
        <p:txBody>
          <a:bodyPr/>
          <a:lstStyle/>
          <a:p>
            <a:fld id="{EB4015AA-59F6-416B-87A6-8E3D940284E2}" type="slidenum">
              <a:rPr lang="pl-PL" smtClean="0"/>
              <a:pPr/>
              <a:t>7</a:t>
            </a:fld>
            <a:endParaRPr lang="pl-PL" dirty="0"/>
          </a:p>
        </p:txBody>
      </p:sp>
      <p:sp>
        <p:nvSpPr>
          <p:cNvPr id="6" name="pole tekstowe 5">
            <a:extLst>
              <a:ext uri="{FF2B5EF4-FFF2-40B4-BE49-F238E27FC236}">
                <a16:creationId xmlns:a16="http://schemas.microsoft.com/office/drawing/2014/main" id="{105497E5-CDD6-051E-653A-05A2643004F8}"/>
              </a:ext>
            </a:extLst>
          </p:cNvPr>
          <p:cNvSpPr txBox="1"/>
          <p:nvPr/>
        </p:nvSpPr>
        <p:spPr>
          <a:xfrm>
            <a:off x="235353" y="1345223"/>
            <a:ext cx="11573189" cy="4983544"/>
          </a:xfrm>
          <a:prstGeom prst="rect">
            <a:avLst/>
          </a:prstGeom>
          <a:noFill/>
        </p:spPr>
        <p:txBody>
          <a:bodyPr wrap="square">
            <a:spAutoFit/>
          </a:bodyPr>
          <a:lstStyle/>
          <a:p>
            <a:pPr>
              <a:lnSpc>
                <a:spcPct val="125000"/>
              </a:lnSpc>
            </a:pPr>
            <a:r>
              <a:rPr lang="pl-PL" sz="1600" dirty="0">
                <a:effectLst/>
                <a:latin typeface="Lato" panose="020F0502020204030203" pitchFamily="34" charset="0"/>
                <a:ea typeface="Lato" panose="020F0502020204030203" pitchFamily="34" charset="0"/>
                <a:cs typeface="Lato" panose="020F0502020204030203" pitchFamily="34" charset="0"/>
              </a:rPr>
              <a:t>1. Projekt wpisuje się w Regionalną Strategię Inteligentnej Specjalizacji (RIS3) 2021+ lub został zidentyfikowany jako obszar procesu przedsiębiorczego odkrywania. </a:t>
            </a:r>
            <a:br>
              <a:rPr lang="pl-PL" sz="1600" dirty="0">
                <a:effectLst/>
                <a:latin typeface="Lato" panose="020F0502020204030203" pitchFamily="34" charset="0"/>
                <a:ea typeface="Lato" panose="020F0502020204030203" pitchFamily="34" charset="0"/>
                <a:cs typeface="Lato" panose="020F0502020204030203" pitchFamily="34" charset="0"/>
              </a:rPr>
            </a:br>
            <a:r>
              <a:rPr lang="pl-PL" sz="1600" dirty="0">
                <a:effectLst/>
                <a:latin typeface="Lato" panose="020F0502020204030203" pitchFamily="34" charset="0"/>
                <a:ea typeface="Lato" panose="020F0502020204030203" pitchFamily="34" charset="0"/>
                <a:cs typeface="Lato" panose="020F0502020204030203" pitchFamily="34" charset="0"/>
              </a:rPr>
              <a:t>2. Wsparcia nie uzyskają projekty, które zostały fizycznie ukończone lub w pełni zrealizowane przed złożeniem wniosku o dofinansowanie projektu.</a:t>
            </a:r>
            <a:br>
              <a:rPr lang="pl-PL" sz="1600" dirty="0">
                <a:effectLst/>
                <a:latin typeface="Lato" panose="020F0502020204030203" pitchFamily="34" charset="0"/>
                <a:ea typeface="Lato" panose="020F0502020204030203" pitchFamily="34" charset="0"/>
                <a:cs typeface="Lato" panose="020F0502020204030203" pitchFamily="34" charset="0"/>
              </a:rPr>
            </a:br>
            <a:r>
              <a:rPr lang="pl-PL" sz="1600" dirty="0">
                <a:effectLst/>
                <a:latin typeface="Lato" panose="020F0502020204030203" pitchFamily="34" charset="0"/>
                <a:ea typeface="Lato" panose="020F0502020204030203" pitchFamily="34" charset="0"/>
                <a:cs typeface="Lato" panose="020F0502020204030203" pitchFamily="34" charset="0"/>
              </a:rPr>
              <a:t>3. Projekt jest realizowany na terenie województwa kujawsko-pomorskiego.</a:t>
            </a:r>
            <a:br>
              <a:rPr lang="pl-PL" sz="1600" dirty="0">
                <a:effectLst/>
                <a:latin typeface="Lato" panose="020F0502020204030203" pitchFamily="34" charset="0"/>
                <a:ea typeface="Lato" panose="020F0502020204030203" pitchFamily="34" charset="0"/>
                <a:cs typeface="Lato" panose="020F0502020204030203" pitchFamily="34" charset="0"/>
              </a:rPr>
            </a:br>
            <a:r>
              <a:rPr lang="pl-PL" sz="1600" dirty="0">
                <a:effectLst/>
                <a:latin typeface="Lato" panose="020F0502020204030203" pitchFamily="34" charset="0"/>
                <a:ea typeface="Lato" panose="020F0502020204030203" pitchFamily="34" charset="0"/>
                <a:cs typeface="Lato" panose="020F0502020204030203" pitchFamily="34" charset="0"/>
              </a:rPr>
              <a:t>4. Beneficjent/odbiorca ostateczny prowadzi działalność gospodarczą na terytorium województwa kujawsko-pomorskiego.</a:t>
            </a:r>
            <a:br>
              <a:rPr lang="pl-PL" sz="1600" dirty="0">
                <a:effectLst/>
                <a:latin typeface="Lato" panose="020F0502020204030203" pitchFamily="34" charset="0"/>
                <a:ea typeface="Lato" panose="020F0502020204030203" pitchFamily="34" charset="0"/>
                <a:cs typeface="Lato" panose="020F0502020204030203" pitchFamily="34" charset="0"/>
              </a:rPr>
            </a:br>
            <a:r>
              <a:rPr lang="pl-PL" sz="1600" dirty="0">
                <a:effectLst/>
                <a:latin typeface="Lato" panose="020F0502020204030203" pitchFamily="34" charset="0"/>
                <a:ea typeface="Lato" panose="020F0502020204030203" pitchFamily="34" charset="0"/>
                <a:cs typeface="Lato" panose="020F0502020204030203" pitchFamily="34" charset="0"/>
              </a:rPr>
              <a:t>5. Wsparcie prywatnej infrastruktury badawczej przedsiębiorstw/ ośrodków innowacji/ organizacji prowadzących badania i upowszechniającym wiedzę (zgodnie z art. 2 pkt 83 GBER) możliwe będzie pod następującymi warunkami: jest poparte analizą popytu lub identyfikacją potrzeb użytkowników, w tym przedsiębiorstw, przemysłu i usług, na zakres prowadzonych badań, przeprowadzona została analiza potwierdzająca brak dostępności odpowiedniej infrastruktury badawczej w innych ośrodkach badawczych na danym terenie. </a:t>
            </a:r>
            <a:br>
              <a:rPr lang="pl-PL" sz="1600" dirty="0">
                <a:effectLst/>
                <a:latin typeface="Lato" panose="020F0502020204030203" pitchFamily="34" charset="0"/>
                <a:ea typeface="Lato" panose="020F0502020204030203" pitchFamily="34" charset="0"/>
                <a:cs typeface="Lato" panose="020F0502020204030203" pitchFamily="34" charset="0"/>
              </a:rPr>
            </a:br>
            <a:r>
              <a:rPr lang="pl-PL" sz="1600" dirty="0">
                <a:effectLst/>
                <a:latin typeface="Lato" panose="020F0502020204030203" pitchFamily="34" charset="0"/>
                <a:ea typeface="Lato" panose="020F0502020204030203" pitchFamily="34" charset="0"/>
                <a:cs typeface="Lato" panose="020F0502020204030203" pitchFamily="34" charset="0"/>
              </a:rPr>
              <a:t>6. Transfer technologii jest rozumiany jako przepływ wiedzy, nowych rozwiązań, a także wszelkiego rodzaju współpraca pomiędzy sektorem nauki i przedsiębiorstwami (w tym zlecanie prac badawczych, czy wspólna realizacja projektów, etc.).</a:t>
            </a:r>
            <a:br>
              <a:rPr lang="pl-PL" sz="1600" dirty="0">
                <a:effectLst/>
                <a:latin typeface="Lato" panose="020F0502020204030203" pitchFamily="34" charset="0"/>
                <a:ea typeface="Lato" panose="020F0502020204030203" pitchFamily="34" charset="0"/>
                <a:cs typeface="Lato" panose="020F0502020204030203" pitchFamily="34" charset="0"/>
              </a:rPr>
            </a:br>
            <a:r>
              <a:rPr lang="pl-PL" sz="1600" dirty="0">
                <a:effectLst/>
                <a:latin typeface="Lato" panose="020F0502020204030203" pitchFamily="34" charset="0"/>
                <a:ea typeface="Lato" panose="020F0502020204030203" pitchFamily="34" charset="0"/>
                <a:cs typeface="Lato" panose="020F0502020204030203" pitchFamily="34" charset="0"/>
              </a:rPr>
              <a:t>7. Dopuszcza się finansowanie działań związanych z fazą wdrożenia wyników prac B+R wychodzących ponad zakres badań przemysłowych i eksperymentalnych prac rozwojowych (zgodnie z definicją z GBER), jako elementu kompleksowego projektu badawczo-wdrożeniowego.</a:t>
            </a:r>
            <a:endParaRPr lang="pl-PL"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03721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2BB58-B74B-973F-CE69-806AC089E0CB}"/>
            </a:ext>
          </a:extLst>
        </p:cNvPr>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1FC860F7-EA9B-A98A-E7A5-BFA7E13D6CD2}"/>
              </a:ext>
            </a:extLst>
          </p:cNvPr>
          <p:cNvSpPr>
            <a:spLocks noGrp="1"/>
          </p:cNvSpPr>
          <p:nvPr>
            <p:ph type="sldNum" sz="quarter" idx="10"/>
          </p:nvPr>
        </p:nvSpPr>
        <p:spPr/>
        <p:txBody>
          <a:bodyPr/>
          <a:lstStyle/>
          <a:p>
            <a:fld id="{EB4015AA-59F6-416B-87A6-8E3D940284E2}" type="slidenum">
              <a:rPr lang="pl-PL" smtClean="0"/>
              <a:pPr/>
              <a:t>8</a:t>
            </a:fld>
            <a:endParaRPr lang="pl-PL" dirty="0"/>
          </a:p>
        </p:txBody>
      </p:sp>
      <p:sp>
        <p:nvSpPr>
          <p:cNvPr id="13" name="pole tekstowe 12">
            <a:extLst>
              <a:ext uri="{FF2B5EF4-FFF2-40B4-BE49-F238E27FC236}">
                <a16:creationId xmlns:a16="http://schemas.microsoft.com/office/drawing/2014/main" id="{52D55907-6684-A160-0118-BD50332642CB}"/>
              </a:ext>
            </a:extLst>
          </p:cNvPr>
          <p:cNvSpPr txBox="1"/>
          <p:nvPr/>
        </p:nvSpPr>
        <p:spPr>
          <a:xfrm>
            <a:off x="542696" y="1912853"/>
            <a:ext cx="11106607" cy="4335546"/>
          </a:xfrm>
          <a:prstGeom prst="rect">
            <a:avLst/>
          </a:prstGeom>
          <a:noFill/>
        </p:spPr>
        <p:txBody>
          <a:bodyPr wrap="square">
            <a:spAutoFit/>
          </a:bodyPr>
          <a:lstStyle/>
          <a:p>
            <a:pPr marL="342900" indent="-342900">
              <a:lnSpc>
                <a:spcPct val="114000"/>
              </a:lnSpc>
              <a:buAutoNum type="arabicPeriod"/>
            </a:pPr>
            <a:r>
              <a:rPr lang="pl-PL" dirty="0">
                <a:latin typeface="Lato" panose="020F0502020204030203" pitchFamily="34" charset="0"/>
                <a:ea typeface="Lato" panose="020F0502020204030203" pitchFamily="34" charset="0"/>
                <a:cs typeface="Lato" panose="020F0502020204030203" pitchFamily="34" charset="0"/>
              </a:rPr>
              <a:t>Projekty kryteriów planujemy procedować na Grupach, a następnie na KM FEdKP 2021-2027 w III kwartale 2026 r.       </a:t>
            </a:r>
          </a:p>
          <a:p>
            <a:pPr marL="342900" indent="-342900">
              <a:lnSpc>
                <a:spcPct val="114000"/>
              </a:lnSpc>
              <a:buAutoNum type="arabicPeriod"/>
            </a:pPr>
            <a:r>
              <a:rPr lang="pl-PL" dirty="0">
                <a:latin typeface="Lato" panose="020F0502020204030203" pitchFamily="34" charset="0"/>
                <a:ea typeface="Lato" panose="020F0502020204030203" pitchFamily="34" charset="0"/>
                <a:cs typeface="Lato" panose="020F0502020204030203" pitchFamily="34" charset="0"/>
              </a:rPr>
              <a:t>Planowane ogłoszenie naboru dla działania 11.01. – IV kwartał 2026 r. </a:t>
            </a:r>
          </a:p>
          <a:p>
            <a:pPr marL="342900" indent="-342900">
              <a:lnSpc>
                <a:spcPct val="114000"/>
              </a:lnSpc>
              <a:buAutoNum type="arabicPeriod"/>
            </a:pPr>
            <a:r>
              <a:rPr lang="pl-PL" dirty="0">
                <a:latin typeface="Lato" panose="020F0502020204030203" pitchFamily="34" charset="0"/>
                <a:ea typeface="Lato" panose="020F0502020204030203" pitchFamily="34" charset="0"/>
                <a:cs typeface="Lato" panose="020F0502020204030203" pitchFamily="34" charset="0"/>
              </a:rPr>
              <a:t>W ramach działania będzie realizowany projekt strategiczny dla FEdKP 2021-2027 pn. „Utworzenie Kujawsko-Pomorskiego Centrum Naukowo- Technologicznego im. Jana </a:t>
            </a:r>
            <a:r>
              <a:rPr lang="pl-PL" dirty="0" err="1">
                <a:latin typeface="Lato" panose="020F0502020204030203" pitchFamily="34" charset="0"/>
                <a:ea typeface="Lato" panose="020F0502020204030203" pitchFamily="34" charset="0"/>
                <a:cs typeface="Lato" panose="020F0502020204030203" pitchFamily="34" charset="0"/>
              </a:rPr>
              <a:t>Czochralskiego</a:t>
            </a:r>
            <a:r>
              <a:rPr lang="pl-PL" dirty="0">
                <a:latin typeface="Lato" panose="020F0502020204030203" pitchFamily="34" charset="0"/>
                <a:ea typeface="Lato" panose="020F0502020204030203" pitchFamily="34" charset="0"/>
                <a:cs typeface="Lato" panose="020F0502020204030203" pitchFamily="34" charset="0"/>
              </a:rPr>
              <a:t>”, składany w trybie niekonkurencyjnym przez KPCNT Sp. z o.o. Projekt zakłada finansowanie prywatnej infrastruktury B+R. </a:t>
            </a:r>
          </a:p>
          <a:p>
            <a:pPr marL="342900" indent="-342900">
              <a:lnSpc>
                <a:spcPct val="114000"/>
              </a:lnSpc>
              <a:buAutoNum type="arabicPeriod" startAt="2"/>
            </a:pPr>
            <a:r>
              <a:rPr lang="pl-PL" dirty="0">
                <a:latin typeface="Lato" panose="020F0502020204030203" pitchFamily="34" charset="0"/>
                <a:ea typeface="Lato" panose="020F0502020204030203" pitchFamily="34" charset="0"/>
                <a:cs typeface="Lato" panose="020F0502020204030203" pitchFamily="34" charset="0"/>
              </a:rPr>
              <a:t>Instytucja Zarządzająca wysłała pismo z dnia 19 maja 2026 r. w sprawie możliwości rozpoczęcia procesu modyfikacji Programu Fundusze Europejskie dla Kujaw i Pomorza 2021-2027 w celu wsparcia publicznej infrastruktury B+R.</a:t>
            </a:r>
          </a:p>
          <a:p>
            <a:pPr marL="342900" indent="-342900">
              <a:buAutoNum type="arabicPeriod" startAt="4"/>
            </a:pPr>
            <a:r>
              <a:rPr lang="pl-PL" dirty="0">
                <a:effectLst/>
                <a:latin typeface="Lato" panose="020F0502020204030203" pitchFamily="34" charset="0"/>
                <a:ea typeface="Lato" panose="020F0502020204030203" pitchFamily="34" charset="0"/>
                <a:cs typeface="Lato" panose="020F0502020204030203" pitchFamily="34" charset="0"/>
              </a:rPr>
              <a:t>Komisja Europejska odpowiedziała, że co do zasady widzi </a:t>
            </a:r>
            <a:r>
              <a:rPr lang="pl-PL" dirty="0">
                <a:latin typeface="Lato" panose="020F0502020204030203" pitchFamily="34" charset="0"/>
                <a:ea typeface="Lato" panose="020F0502020204030203" pitchFamily="34" charset="0"/>
                <a:cs typeface="Lato" panose="020F0502020204030203" pitchFamily="34" charset="0"/>
              </a:rPr>
              <a:t>możliwość wspierania infrastruktury publicznej, ale</a:t>
            </a:r>
            <a:r>
              <a:rPr lang="pl-PL" dirty="0">
                <a:effectLst/>
                <a:latin typeface="Lato" panose="020F0502020204030203" pitchFamily="34" charset="0"/>
                <a:ea typeface="Lato" panose="020F0502020204030203" pitchFamily="34" charset="0"/>
                <a:cs typeface="Lato" panose="020F0502020204030203" pitchFamily="34" charset="0"/>
              </a:rPr>
              <a:t> oczekuje na złożenie</a:t>
            </a:r>
            <a:r>
              <a:rPr lang="pl-PL" dirty="0">
                <a:latin typeface="Lato" panose="020F0502020204030203" pitchFamily="34" charset="0"/>
                <a:ea typeface="Lato" panose="020F0502020204030203" pitchFamily="34" charset="0"/>
                <a:cs typeface="Lato" panose="020F0502020204030203" pitchFamily="34" charset="0"/>
              </a:rPr>
              <a:t> </a:t>
            </a:r>
            <a:r>
              <a:rPr lang="pl-PL" dirty="0">
                <a:effectLst/>
                <a:latin typeface="Lato" panose="020F0502020204030203" pitchFamily="34" charset="0"/>
                <a:ea typeface="Lato" panose="020F0502020204030203" pitchFamily="34" charset="0"/>
                <a:cs typeface="Lato" panose="020F0502020204030203" pitchFamily="34" charset="0"/>
              </a:rPr>
              <a:t>stosownych wyjaśnień co do zakresu planowanych inwestycji przez środowisko akademickie. </a:t>
            </a:r>
          </a:p>
          <a:p>
            <a:pPr>
              <a:lnSpc>
                <a:spcPct val="114000"/>
              </a:lnSpc>
            </a:pPr>
            <a:r>
              <a:rPr lang="pl-PL" b="1" dirty="0">
                <a:solidFill>
                  <a:srgbClr val="FF0000"/>
                </a:solidFill>
                <a:effectLst/>
                <a:latin typeface="Lato" panose="020F0502020204030203" pitchFamily="34" charset="0"/>
                <a:ea typeface="Lato" panose="020F0502020204030203" pitchFamily="34" charset="0"/>
                <a:cs typeface="Lato" panose="020F0502020204030203" pitchFamily="34" charset="0"/>
              </a:rPr>
              <a:t> </a:t>
            </a:r>
            <a:endParaRPr lang="pl-PL" dirty="0">
              <a:solidFill>
                <a:srgbClr val="FF0000"/>
              </a:solidFill>
              <a:latin typeface="Lato" panose="020F0502020204030203" pitchFamily="34" charset="0"/>
              <a:ea typeface="Lato" panose="020F0502020204030203" pitchFamily="34" charset="0"/>
              <a:cs typeface="Lato" panose="020F0502020204030203" pitchFamily="34" charset="0"/>
            </a:endParaRPr>
          </a:p>
        </p:txBody>
      </p:sp>
      <p:sp>
        <p:nvSpPr>
          <p:cNvPr id="2" name="Tytuł 1">
            <a:extLst>
              <a:ext uri="{FF2B5EF4-FFF2-40B4-BE49-F238E27FC236}">
                <a16:creationId xmlns:a16="http://schemas.microsoft.com/office/drawing/2014/main" id="{FC8701E3-0B86-8838-093B-EC47647FB6A3}"/>
              </a:ext>
            </a:extLst>
          </p:cNvPr>
          <p:cNvSpPr>
            <a:spLocks noGrp="1"/>
          </p:cNvSpPr>
          <p:nvPr>
            <p:ph type="title"/>
          </p:nvPr>
        </p:nvSpPr>
        <p:spPr>
          <a:xfrm>
            <a:off x="589935" y="609601"/>
            <a:ext cx="9939792" cy="711498"/>
          </a:xfrm>
          <a:solidFill>
            <a:schemeClr val="accent1">
              <a:lumMod val="75000"/>
            </a:schemeClr>
          </a:solidFill>
          <a:effectLst>
            <a:glow rad="127000">
              <a:schemeClr val="accent3">
                <a:lumMod val="50000"/>
              </a:schemeClr>
            </a:glow>
            <a:outerShdw blurRad="50800" dist="38100" dir="16200000" rotWithShape="0">
              <a:prstClr val="black">
                <a:alpha val="40000"/>
              </a:prstClr>
            </a:outerShdw>
          </a:effectLst>
          <a:scene3d>
            <a:camera prst="orthographicFront"/>
            <a:lightRig rig="threePt" dir="t"/>
          </a:scene3d>
          <a:sp3d prstMaterial="flat">
            <a:bevelT prst="angle"/>
            <a:bevelB/>
          </a:sp3d>
        </p:spPr>
        <p:txBody>
          <a:bodyPr>
            <a:normAutofit/>
          </a:bodyPr>
          <a:lstStyle/>
          <a:p>
            <a:r>
              <a:rPr lang="pl-PL" sz="3200" dirty="0">
                <a:solidFill>
                  <a:schemeClr val="bg1"/>
                </a:solidFill>
                <a:latin typeface="Lato" panose="020F0502020204030203" pitchFamily="34" charset="0"/>
                <a:ea typeface="Lato" panose="020F0502020204030203" pitchFamily="34" charset="0"/>
                <a:cs typeface="Lato" panose="020F0502020204030203" pitchFamily="34" charset="0"/>
              </a:rPr>
              <a:t>Dokonane ustalenia (P.11)</a:t>
            </a:r>
          </a:p>
        </p:txBody>
      </p:sp>
    </p:spTree>
    <p:extLst>
      <p:ext uri="{BB962C8B-B14F-4D97-AF65-F5344CB8AC3E}">
        <p14:creationId xmlns:p14="http://schemas.microsoft.com/office/powerpoint/2010/main" val="1319392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82D60DBC-D360-348D-054D-5EE0A46A8524}"/>
              </a:ext>
            </a:extLst>
          </p:cNvPr>
          <p:cNvSpPr>
            <a:spLocks noGrp="1"/>
          </p:cNvSpPr>
          <p:nvPr>
            <p:ph type="sldNum" sz="quarter" idx="10"/>
          </p:nvPr>
        </p:nvSpPr>
        <p:spPr/>
        <p:txBody>
          <a:bodyPr/>
          <a:lstStyle/>
          <a:p>
            <a:fld id="{EB4015AA-59F6-416B-87A6-8E3D940284E2}" type="slidenum">
              <a:rPr lang="pl-PL" smtClean="0"/>
              <a:pPr/>
              <a:t>9</a:t>
            </a:fld>
            <a:endParaRPr lang="pl-PL" dirty="0"/>
          </a:p>
        </p:txBody>
      </p:sp>
      <p:pic>
        <p:nvPicPr>
          <p:cNvPr id="6" name="Google Shape;130;p16" descr="W ramce wskazano tekst: 66 mln mln EUR PRIORYTET 12 (62 mln EUR z UE)">
            <a:extLst>
              <a:ext uri="{FF2B5EF4-FFF2-40B4-BE49-F238E27FC236}">
                <a16:creationId xmlns:a16="http://schemas.microsoft.com/office/drawing/2014/main" id="{81065494-241A-E8DF-227C-D7B47DDE30FF}"/>
              </a:ext>
            </a:extLst>
          </p:cNvPr>
          <p:cNvPicPr preferRelativeResize="0"/>
          <p:nvPr/>
        </p:nvPicPr>
        <p:blipFill rotWithShape="1">
          <a:blip r:embed="rId2">
            <a:alphaModFix/>
          </a:blip>
          <a:srcRect/>
          <a:stretch/>
        </p:blipFill>
        <p:spPr>
          <a:xfrm>
            <a:off x="710242" y="1538584"/>
            <a:ext cx="5923472" cy="1567458"/>
          </a:xfrm>
          <a:prstGeom prst="rect">
            <a:avLst/>
          </a:prstGeom>
          <a:noFill/>
          <a:ln>
            <a:noFill/>
          </a:ln>
        </p:spPr>
      </p:pic>
      <p:pic>
        <p:nvPicPr>
          <p:cNvPr id="10" name="Google Shape;138;p16">
            <a:extLst>
              <a:ext uri="{FF2B5EF4-FFF2-40B4-BE49-F238E27FC236}">
                <a16:creationId xmlns:a16="http://schemas.microsoft.com/office/drawing/2014/main" id="{8508B0E3-7CE0-EB10-966C-30DE37BB0BA3}"/>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09625" y="3589734"/>
            <a:ext cx="219075" cy="180975"/>
          </a:xfrm>
          <a:prstGeom prst="rect">
            <a:avLst/>
          </a:prstGeom>
          <a:noFill/>
          <a:ln>
            <a:noFill/>
          </a:ln>
        </p:spPr>
      </p:pic>
      <p:pic>
        <p:nvPicPr>
          <p:cNvPr id="11" name="Google Shape;140;p16">
            <a:extLst>
              <a:ext uri="{FF2B5EF4-FFF2-40B4-BE49-F238E27FC236}">
                <a16:creationId xmlns:a16="http://schemas.microsoft.com/office/drawing/2014/main" id="{5C197F60-7F62-E131-D1AA-6FC6B0E1DD02}"/>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09625" y="5460968"/>
            <a:ext cx="219075" cy="180975"/>
          </a:xfrm>
          <a:prstGeom prst="rect">
            <a:avLst/>
          </a:prstGeom>
          <a:noFill/>
          <a:ln>
            <a:noFill/>
          </a:ln>
        </p:spPr>
      </p:pic>
      <p:sp>
        <p:nvSpPr>
          <p:cNvPr id="12" name="Google Shape;141;p16">
            <a:extLst>
              <a:ext uri="{FF2B5EF4-FFF2-40B4-BE49-F238E27FC236}">
                <a16:creationId xmlns:a16="http://schemas.microsoft.com/office/drawing/2014/main" id="{E899A45D-3A1C-9812-BFC5-A78F2BB83752}"/>
              </a:ext>
            </a:extLst>
          </p:cNvPr>
          <p:cNvSpPr txBox="1">
            <a:spLocks noGrp="1"/>
          </p:cNvSpPr>
          <p:nvPr>
            <p:ph type="title" idx="4294967295"/>
          </p:nvPr>
        </p:nvSpPr>
        <p:spPr>
          <a:xfrm>
            <a:off x="710242" y="475876"/>
            <a:ext cx="11001375" cy="5262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50" b="1" i="0" u="none" strike="noStrike" kern="1200" cap="none" spc="0" normalizeH="0" baseline="0" noProof="0" dirty="0">
                <a:ln>
                  <a:noFill/>
                </a:ln>
                <a:solidFill>
                  <a:srgbClr val="0C356A"/>
                </a:solidFill>
                <a:effectLst/>
                <a:uLnTx/>
                <a:uFillTx/>
                <a:latin typeface="Lato" panose="020F0502020204030203" pitchFamily="34" charset="0"/>
                <a:ea typeface="Lato" panose="020F0502020204030203" pitchFamily="34" charset="0"/>
                <a:cs typeface="Lato" panose="020F0502020204030203" pitchFamily="34" charset="0"/>
                <a:sym typeface="Urbanist"/>
              </a:rPr>
              <a:t>BEZPIECZNY DOSTĘP DO WODY</a:t>
            </a:r>
            <a:endParaRPr kumimoji="0" lang="en-US" sz="1800" b="0"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13" name="Google Shape;139;p16">
            <a:extLst>
              <a:ext uri="{FF2B5EF4-FFF2-40B4-BE49-F238E27FC236}">
                <a16:creationId xmlns:a16="http://schemas.microsoft.com/office/drawing/2014/main" id="{F0901F1E-90C8-1F0A-93A2-A19EB3EB5DB8}"/>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09625" y="4525351"/>
            <a:ext cx="171450" cy="180975"/>
          </a:xfrm>
          <a:prstGeom prst="rect">
            <a:avLst/>
          </a:prstGeom>
          <a:noFill/>
          <a:ln>
            <a:noFill/>
          </a:ln>
        </p:spPr>
      </p:pic>
      <p:pic>
        <p:nvPicPr>
          <p:cNvPr id="2" name="Obraz 1">
            <a:extLst>
              <a:ext uri="{FF2B5EF4-FFF2-40B4-BE49-F238E27FC236}">
                <a16:creationId xmlns:a16="http://schemas.microsoft.com/office/drawing/2014/main" id="{AE8FF280-0CC7-DE53-538A-72DE286AD7D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653923" y="1189703"/>
            <a:ext cx="3742062" cy="3193346"/>
          </a:xfrm>
          <a:prstGeom prst="rect">
            <a:avLst/>
          </a:prstGeom>
        </p:spPr>
      </p:pic>
      <p:sp>
        <p:nvSpPr>
          <p:cNvPr id="5" name="pole tekstowe 4">
            <a:extLst>
              <a:ext uri="{FF2B5EF4-FFF2-40B4-BE49-F238E27FC236}">
                <a16:creationId xmlns:a16="http://schemas.microsoft.com/office/drawing/2014/main" id="{C5C62799-990D-5100-91AB-39485E840D2D}"/>
              </a:ext>
            </a:extLst>
          </p:cNvPr>
          <p:cNvSpPr txBox="1"/>
          <p:nvPr/>
        </p:nvSpPr>
        <p:spPr>
          <a:xfrm>
            <a:off x="584865" y="1071921"/>
            <a:ext cx="8283832" cy="348429"/>
          </a:xfrm>
          <a:prstGeom prst="rect">
            <a:avLst/>
          </a:prstGeom>
          <a:noFill/>
        </p:spPr>
        <p:txBody>
          <a:bodyPr wrap="square">
            <a:spAutoFit/>
          </a:bodyPr>
          <a:lstStyle/>
          <a:p>
            <a:pPr>
              <a:lnSpc>
                <a:spcPct val="115000"/>
              </a:lnSpc>
              <a:spcBef>
                <a:spcPts val="600"/>
              </a:spcBef>
              <a:spcAft>
                <a:spcPts val="300"/>
              </a:spcAft>
              <a:buNone/>
            </a:pPr>
            <a:r>
              <a:rPr lang="pl-PL" sz="1600" b="1" i="0" dirty="0">
                <a:effectLst/>
                <a:latin typeface="Lato" panose="020F0502020204030203" pitchFamily="34" charset="0"/>
                <a:ea typeface="Lato" panose="020F0502020204030203" pitchFamily="34" charset="0"/>
                <a:cs typeface="Lato" panose="020F0502020204030203" pitchFamily="34" charset="0"/>
              </a:rPr>
              <a:t>Priorytet FEKP.12 FUNDUSZE EUROPEJSKIE NA BEZPIECZNY DOSTĘP DO WODY</a:t>
            </a:r>
            <a:endParaRPr lang="pl-PL" sz="1400" b="1" i="1" dirty="0">
              <a:effectLst/>
              <a:latin typeface="Lato" panose="020F0502020204030203" pitchFamily="34" charset="0"/>
              <a:ea typeface="Lato" panose="020F0502020204030203" pitchFamily="34" charset="0"/>
              <a:cs typeface="Lato" panose="020F0502020204030203" pitchFamily="34" charset="0"/>
            </a:endParaRPr>
          </a:p>
        </p:txBody>
      </p:sp>
      <p:sp>
        <p:nvSpPr>
          <p:cNvPr id="15" name="pole tekstowe 14">
            <a:extLst>
              <a:ext uri="{FF2B5EF4-FFF2-40B4-BE49-F238E27FC236}">
                <a16:creationId xmlns:a16="http://schemas.microsoft.com/office/drawing/2014/main" id="{16B62804-3EDE-E28F-9C4B-565028B71289}"/>
              </a:ext>
            </a:extLst>
          </p:cNvPr>
          <p:cNvSpPr txBox="1"/>
          <p:nvPr/>
        </p:nvSpPr>
        <p:spPr>
          <a:xfrm>
            <a:off x="1201940" y="3387298"/>
            <a:ext cx="6096000" cy="631583"/>
          </a:xfrm>
          <a:prstGeom prst="rect">
            <a:avLst/>
          </a:prstGeom>
          <a:noFill/>
        </p:spPr>
        <p:txBody>
          <a:bodyPr wrap="square">
            <a:spAutoFit/>
          </a:bodyPr>
          <a:lstStyle/>
          <a:p>
            <a:pPr>
              <a:lnSpc>
                <a:spcPct val="115000"/>
              </a:lnSpc>
              <a:spcBef>
                <a:spcPts val="600"/>
              </a:spcBef>
              <a:spcAft>
                <a:spcPts val="300"/>
              </a:spcAft>
              <a:buNone/>
            </a:pPr>
            <a:r>
              <a:rPr lang="pl-PL" sz="1600" dirty="0">
                <a:effectLst/>
                <a:latin typeface="Lato" panose="020F0502020204030203" pitchFamily="34" charset="0"/>
                <a:ea typeface="Lato" panose="020F0502020204030203" pitchFamily="34" charset="0"/>
                <a:cs typeface="Lato" panose="020F0502020204030203" pitchFamily="34" charset="0"/>
              </a:rPr>
              <a:t>Działanie FEKP.12.01 ADAPTACJA DO ZMIAN KLIMATU W REGIONIE W RAMACH ODPORNOŚCI WODNEJ</a:t>
            </a:r>
            <a:endParaRPr lang="pl-PL" sz="1400" dirty="0">
              <a:effectLst/>
              <a:latin typeface="Lato" panose="020F0502020204030203" pitchFamily="34" charset="0"/>
              <a:ea typeface="Lato" panose="020F0502020204030203" pitchFamily="34" charset="0"/>
              <a:cs typeface="Lato" panose="020F0502020204030203" pitchFamily="34" charset="0"/>
            </a:endParaRPr>
          </a:p>
        </p:txBody>
      </p:sp>
      <p:sp>
        <p:nvSpPr>
          <p:cNvPr id="17" name="pole tekstowe 16">
            <a:extLst>
              <a:ext uri="{FF2B5EF4-FFF2-40B4-BE49-F238E27FC236}">
                <a16:creationId xmlns:a16="http://schemas.microsoft.com/office/drawing/2014/main" id="{98DDF469-A87A-5D9F-444C-78BCE4FCA68D}"/>
              </a:ext>
            </a:extLst>
          </p:cNvPr>
          <p:cNvSpPr txBox="1"/>
          <p:nvPr/>
        </p:nvSpPr>
        <p:spPr>
          <a:xfrm>
            <a:off x="1201940" y="4383049"/>
            <a:ext cx="10390292" cy="631583"/>
          </a:xfrm>
          <a:prstGeom prst="rect">
            <a:avLst/>
          </a:prstGeom>
          <a:noFill/>
        </p:spPr>
        <p:txBody>
          <a:bodyPr wrap="square">
            <a:spAutoFit/>
          </a:bodyPr>
          <a:lstStyle/>
          <a:p>
            <a:pPr>
              <a:lnSpc>
                <a:spcPct val="115000"/>
              </a:lnSpc>
              <a:spcBef>
                <a:spcPts val="600"/>
              </a:spcBef>
              <a:spcAft>
                <a:spcPts val="300"/>
              </a:spcAft>
              <a:buNone/>
            </a:pPr>
            <a:r>
              <a:rPr lang="pl-PL" sz="1600" dirty="0">
                <a:effectLst/>
                <a:latin typeface="Lato" panose="020F0502020204030203" pitchFamily="34" charset="0"/>
                <a:ea typeface="Lato" panose="020F0502020204030203" pitchFamily="34" charset="0"/>
                <a:cs typeface="Lato" panose="020F0502020204030203" pitchFamily="34" charset="0"/>
              </a:rPr>
              <a:t>Działanie FEKP.12.02 WSPARCIE INFRASTRUKTURY KANALIZACYJNEJ ORAZ OCZYSZCZANIA ŚCIEKÓW KOMUNALNYCH W RAMACH ODPORNOŚCI WODNEJ</a:t>
            </a:r>
            <a:endParaRPr lang="pl-PL" sz="1400" dirty="0">
              <a:effectLst/>
              <a:latin typeface="Lato" panose="020F0502020204030203" pitchFamily="34" charset="0"/>
              <a:ea typeface="Lato" panose="020F0502020204030203" pitchFamily="34" charset="0"/>
              <a:cs typeface="Lato" panose="020F0502020204030203" pitchFamily="34" charset="0"/>
            </a:endParaRPr>
          </a:p>
        </p:txBody>
      </p:sp>
      <p:sp>
        <p:nvSpPr>
          <p:cNvPr id="19" name="pole tekstowe 18">
            <a:extLst>
              <a:ext uri="{FF2B5EF4-FFF2-40B4-BE49-F238E27FC236}">
                <a16:creationId xmlns:a16="http://schemas.microsoft.com/office/drawing/2014/main" id="{C2B79395-BC45-DBCE-7CE0-B5B0D5E0D0E4}"/>
              </a:ext>
            </a:extLst>
          </p:cNvPr>
          <p:cNvSpPr txBox="1"/>
          <p:nvPr/>
        </p:nvSpPr>
        <p:spPr>
          <a:xfrm>
            <a:off x="1201940" y="5297789"/>
            <a:ext cx="10180435" cy="631583"/>
          </a:xfrm>
          <a:prstGeom prst="rect">
            <a:avLst/>
          </a:prstGeom>
          <a:noFill/>
        </p:spPr>
        <p:txBody>
          <a:bodyPr wrap="square">
            <a:spAutoFit/>
          </a:bodyPr>
          <a:lstStyle/>
          <a:p>
            <a:pPr>
              <a:lnSpc>
                <a:spcPct val="115000"/>
              </a:lnSpc>
              <a:spcBef>
                <a:spcPts val="600"/>
              </a:spcBef>
              <a:spcAft>
                <a:spcPts val="300"/>
              </a:spcAft>
              <a:buNone/>
            </a:pPr>
            <a:r>
              <a:rPr lang="pl-PL" sz="1600" dirty="0">
                <a:effectLst/>
                <a:latin typeface="Lato" panose="020F0502020204030203" pitchFamily="34" charset="0"/>
                <a:ea typeface="Lato" panose="020F0502020204030203" pitchFamily="34" charset="0"/>
                <a:cs typeface="Lato" panose="020F0502020204030203" pitchFamily="34" charset="0"/>
              </a:rPr>
              <a:t>Działanie FEKP.12.03 EFEKTYWNE GOSPODAROWANIE WODĄ DO SPOŻYCIA I POPRAWA JEJ JAKOŚCI W RAMACH ODPORNOŚCI WODNEJ</a:t>
            </a:r>
            <a:endParaRPr lang="pl-PL" sz="1400"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82551530"/>
      </p:ext>
    </p:extLst>
  </p:cSld>
  <p:clrMapOvr>
    <a:masterClrMapping/>
  </p:clrMapOvr>
</p:sld>
</file>

<file path=ppt/theme/theme1.xml><?xml version="1.0" encoding="utf-8"?>
<a:theme xmlns:a="http://schemas.openxmlformats.org/drawingml/2006/main" name="1_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13711</TotalTime>
  <Words>4965</Words>
  <Application>Microsoft Office PowerPoint</Application>
  <PresentationFormat>Panoramiczny</PresentationFormat>
  <Paragraphs>259</Paragraphs>
  <Slides>41</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41</vt:i4>
      </vt:variant>
    </vt:vector>
  </HeadingPairs>
  <TitlesOfParts>
    <vt:vector size="48" baseType="lpstr">
      <vt:lpstr>Arial</vt:lpstr>
      <vt:lpstr>Calibri</vt:lpstr>
      <vt:lpstr>Lato</vt:lpstr>
      <vt:lpstr>Open Sans</vt:lpstr>
      <vt:lpstr>Urbanist</vt:lpstr>
      <vt:lpstr>Wingdings</vt:lpstr>
      <vt:lpstr>1_Motyw pakietu Office</vt:lpstr>
      <vt:lpstr>Odporność i Bezpieczeństwo Kujaw i Pomorza</vt:lpstr>
      <vt:lpstr>AGENDA</vt:lpstr>
      <vt:lpstr>Główne założenia nowych priorytetów wprowadzonych w ramach MTR2</vt:lpstr>
      <vt:lpstr>NOWY WYMIAR BEZPIECZEŃSTWA</vt:lpstr>
      <vt:lpstr>BADANIA I TECHNOLOGIA DUAL-USE - 1</vt:lpstr>
      <vt:lpstr>BADANIA I TECHNOLOGIA DUAL-USE - 2</vt:lpstr>
      <vt:lpstr>Kluczowe zasady realizacji wsparcia (Dz. 11.1)</vt:lpstr>
      <vt:lpstr>Dokonane ustalenia (P.11)</vt:lpstr>
      <vt:lpstr>BEZPIECZNY DOSTĘP DO WODY</vt:lpstr>
      <vt:lpstr>Adaptacja klimatyczna: Przeciwdziałanie skutkom suszy i budowa retencji.</vt:lpstr>
      <vt:lpstr>Kluczowe zasady realizacji wsparcia (Dz.12.1)</vt:lpstr>
      <vt:lpstr>Gospodarka ściekowa: Inwestycje w nowoczesne oczyszczalnie komunalne.</vt:lpstr>
      <vt:lpstr>Kluczowe zasady realizacji wsparcia (Dz.12.2) - 1</vt:lpstr>
      <vt:lpstr>Kluczowe zasady realizacji wsparcia (Dz.12.2) - 2</vt:lpstr>
      <vt:lpstr>Sieci wodociągowe: Rozbudowa ujęć i stacji uzdatniania wody pitnej.</vt:lpstr>
      <vt:lpstr>Kluczowe zasady realizacji wsparcia (Dz.12.3)</vt:lpstr>
      <vt:lpstr>Dokonane ustalenia (P.12)</vt:lpstr>
      <vt:lpstr>INFRASTRUKTURA I OCHRONA LUDNOŚCI</vt:lpstr>
      <vt:lpstr>Obrona cywilna: Budowa schronów, miejsc ukrycia oraz systemów ewakuacji ludności na wypadek zagrożeń.</vt:lpstr>
      <vt:lpstr>Kluczowe zasady realizacji wsparcia (Dz.13.1)</vt:lpstr>
      <vt:lpstr>Wsparcie systemów ewakuacji w obszarze transportu.</vt:lpstr>
      <vt:lpstr>Kluczowe zasady realizacji wsparcia (Dz.13.2)</vt:lpstr>
      <vt:lpstr>Ochrona zdrowia: Wzmacnianie odporności placówek medycznych na kryzysy i konflikty.</vt:lpstr>
      <vt:lpstr>Kluczowe zasady realizacji wsparcia (Dz.13.3) - 1</vt:lpstr>
      <vt:lpstr>Kluczowe zasady realizacji wsparcia (Dz.13.3) - 2</vt:lpstr>
      <vt:lpstr>Kluczowe zasady realizacji wsparcia (Dz.13.3) - 3</vt:lpstr>
      <vt:lpstr>Wsparcie rozwoju oraz ochrony cyfrowej systemów infrastruktury krytycznej w instytucjach ochrony zdrowia - 1.</vt:lpstr>
      <vt:lpstr>Wsparcie rozwoju oraz ochrony cyfrowej systemów infrastruktury krytycznej w instytucjach ochrony zdrowia - 2.</vt:lpstr>
      <vt:lpstr>Kluczowe zasady realizacji wsparcia (Dz.13.4)</vt:lpstr>
      <vt:lpstr>Dokonane ustalenia (P.13)</vt:lpstr>
      <vt:lpstr>GOTOWOŚĆ CYWILNA I CYBERBEZPIECZEŃSTWO</vt:lpstr>
      <vt:lpstr>Kształcenie ogólne: Budowanie powszechnej świadomości zagrożeń w sieci i higieny cyfrowej</vt:lpstr>
      <vt:lpstr>Kluczowe zasady realizacji wsparcia (Dz. 14.1)</vt:lpstr>
      <vt:lpstr>Kształcenie zawodowe: Specjalistyczne szkolenia w zakresie nowoczesnych technologii – 1.</vt:lpstr>
      <vt:lpstr>Kształcenie zawodowe: Specjalistyczne szkolenia w zakresie nowoczesnych technologii – 2.</vt:lpstr>
      <vt:lpstr>Kluczowe zasady realizacji wsparcia (Dz. 14.2)</vt:lpstr>
      <vt:lpstr>Odporność społeczna: szkolenia z zakresu ochrony cywilnej i bezpieczeństwa.</vt:lpstr>
      <vt:lpstr>Kluczowe zasady realizacji wsparcia (Dz. 14.3)</vt:lpstr>
      <vt:lpstr>Dokonane ustalenia (P.14)</vt:lpstr>
      <vt:lpstr>STRUKTURA ALOKACJI</vt:lpstr>
      <vt:lpstr>DZIĘKUJEMY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Nowe PI UE</dc:title>
  <dc:subject>Nowe PI UE</dc:subject>
  <dc:creator>IZ FEdKP</dc:creator>
  <cp:keywords>prezentacja</cp:keywords>
  <cp:lastModifiedBy>Lucyna Swoińska-Lasota</cp:lastModifiedBy>
  <cp:revision>1618</cp:revision>
  <cp:lastPrinted>2026-06-15T05:39:28Z</cp:lastPrinted>
  <dcterms:created xsi:type="dcterms:W3CDTF">2023-01-03T09:56:09Z</dcterms:created>
  <dcterms:modified xsi:type="dcterms:W3CDTF">2026-06-15T05:41:23Z</dcterms:modified>
</cp:coreProperties>
</file>