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  <p:sldMasterId id="2147483741" r:id="rId2"/>
  </p:sldMasterIdLst>
  <p:notesMasterIdLst>
    <p:notesMasterId r:id="rId19"/>
  </p:notesMasterIdLst>
  <p:sldIdLst>
    <p:sldId id="321" r:id="rId3"/>
    <p:sldId id="297" r:id="rId4"/>
    <p:sldId id="312" r:id="rId5"/>
    <p:sldId id="322" r:id="rId6"/>
    <p:sldId id="309" r:id="rId7"/>
    <p:sldId id="310" r:id="rId8"/>
    <p:sldId id="311" r:id="rId9"/>
    <p:sldId id="302" r:id="rId10"/>
    <p:sldId id="313" r:id="rId11"/>
    <p:sldId id="314" r:id="rId12"/>
    <p:sldId id="305" r:id="rId13"/>
    <p:sldId id="317" r:id="rId14"/>
    <p:sldId id="306" r:id="rId15"/>
    <p:sldId id="319" r:id="rId16"/>
    <p:sldId id="298" r:id="rId17"/>
    <p:sldId id="281" r:id="rId18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lenik Agnieszka" initials="PA" lastIdx="1" clrIdx="0">
    <p:extLst>
      <p:ext uri="{19B8F6BF-5375-455C-9EA6-DF929625EA0E}">
        <p15:presenceInfo xmlns:p15="http://schemas.microsoft.com/office/powerpoint/2012/main" userId="S::Agnieszka.Palenik@mfipr.gov.pl::6a0c958d-6557-4bbd-8aa6-03360055b1e8" providerId="AD"/>
      </p:ext>
    </p:extLst>
  </p:cmAuthor>
  <p:cmAuthor id="2" name="Jolanta Konkel" initials="JK" lastIdx="8" clrIdx="1">
    <p:extLst>
      <p:ext uri="{19B8F6BF-5375-455C-9EA6-DF929625EA0E}">
        <p15:presenceInfo xmlns:p15="http://schemas.microsoft.com/office/powerpoint/2012/main" userId="S-1-5-21-2619306676-2800222060-3362172700-3859" providerId="AD"/>
      </p:ext>
    </p:extLst>
  </p:cmAuthor>
  <p:cmAuthor id="3" name="Jolanta Rudnicka" initials="JR" lastIdx="2" clrIdx="2">
    <p:extLst>
      <p:ext uri="{19B8F6BF-5375-455C-9EA6-DF929625EA0E}">
        <p15:presenceInfo xmlns:p15="http://schemas.microsoft.com/office/powerpoint/2012/main" userId="S-1-5-21-2619306676-2800222060-3362172700-150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B9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00A15C55-8517-42AA-B614-E9B94910E393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yl pośredni 2 — Ak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6" autoAdjust="0"/>
    <p:restoredTop sz="94614" autoAdjust="0"/>
  </p:normalViewPr>
  <p:slideViewPr>
    <p:cSldViewPr showGuides="1">
      <p:cViewPr varScale="1">
        <p:scale>
          <a:sx n="91" d="100"/>
          <a:sy n="91" d="100"/>
        </p:scale>
        <p:origin x="1086" y="84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svr-store4\UMWKP\UMWKP_FE\FE-IV\FE-IV-E\Perspektywa%202014-2020\System%20wdra&#380;ania%20rekomendacji\Konsultacje%20rekomendacji%202026\Archiwum\Wykresy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svr-store4\UMWKP\UMWKP_FE\FE-IV\FE-IV-E\Perspektywa%202014-2020\System%20wdra&#380;ania%20rekomendacji\Konsultacje%20rekomendacji%202026\Archiwum\Wykresy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svr-store4\UMWKP\UMWKP_FE\FE-IV\FE-IV-E\Perspektywa%202014-2020\System%20wdra&#380;ania%20rekomendacji\Konsultacje%20rekomendacji%202026\Archiwum\Wykresy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\\svr-store4\UMWKP\UMWKP_FE\FE-IV\FE-IV-E\Perspektywa%202014-2020\System%20wdra&#380;ania%20rekomendacji\Konsultacje%20rekomendacji%202026\Archiwum\Wykresy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\\svr-store4\UMWKP\UMWKP_FE\FE-IV\FE-IV-E\Perspektywa%202014-2020\System%20wdra&#380;ania%20rekomendacji\Konsultacje%20rekomendacji%202026\Archiwum\Wykresy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pl-PL" sz="1700" b="1" i="0" u="none" strike="noStrike" kern="1200" spc="0" baseline="0">
              <a:solidFill>
                <a:srgbClr val="003399">
                  <a:lumMod val="50000"/>
                </a:srgbClr>
              </a:solidFill>
              <a:latin typeface="Calibri" panose="020F0502020204030204"/>
              <a:ea typeface="+mn-ea"/>
              <a:cs typeface="+mn-cs"/>
            </a:defRPr>
          </a:pPr>
          <a:endParaRPr lang="pl-PL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List1!$D$35</c:f>
              <c:strCache>
                <c:ptCount val="1"/>
                <c:pt idx="0">
                  <c:v>Liczba rekomendacji skierowanych do monitorowania w 2025 r. 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List1!$E$34:$J$34</c:f>
              <c:strCache>
                <c:ptCount val="6"/>
                <c:pt idx="0">
                  <c:v>I.</c:v>
                </c:pt>
                <c:pt idx="1">
                  <c:v>II.</c:v>
                </c:pt>
                <c:pt idx="2">
                  <c:v>III.</c:v>
                </c:pt>
                <c:pt idx="3">
                  <c:v>IV.</c:v>
                </c:pt>
                <c:pt idx="4">
                  <c:v>V.</c:v>
                </c:pt>
                <c:pt idx="5">
                  <c:v>Razem</c:v>
                </c:pt>
              </c:strCache>
            </c:strRef>
          </c:cat>
          <c:val>
            <c:numRef>
              <c:f>List1!$E$35:$J$35</c:f>
              <c:numCache>
                <c:formatCode>General</c:formatCode>
                <c:ptCount val="6"/>
                <c:pt idx="0">
                  <c:v>1</c:v>
                </c:pt>
                <c:pt idx="1">
                  <c:v>7</c:v>
                </c:pt>
                <c:pt idx="2">
                  <c:v>1</c:v>
                </c:pt>
                <c:pt idx="3">
                  <c:v>1</c:v>
                </c:pt>
                <c:pt idx="4">
                  <c:v>3</c:v>
                </c:pt>
                <c:pt idx="5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ABA-4256-A740-C99AB97658F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139952495"/>
        <c:axId val="1139951535"/>
      </c:barChart>
      <c:catAx>
        <c:axId val="113995249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139951535"/>
        <c:crosses val="autoZero"/>
        <c:auto val="1"/>
        <c:lblAlgn val="ctr"/>
        <c:lblOffset val="100"/>
        <c:noMultiLvlLbl val="0"/>
      </c:catAx>
      <c:valAx>
        <c:axId val="1139951535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13995249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solidFill>
        <a:schemeClr val="accent4">
          <a:lumMod val="75000"/>
        </a:schemeClr>
      </a:solidFill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pl-PL" sz="1500" b="1" i="0" u="none" strike="noStrike" kern="1200" spc="0" baseline="0">
              <a:solidFill>
                <a:srgbClr val="003399">
                  <a:lumMod val="50000"/>
                </a:srgbClr>
              </a:solidFill>
              <a:latin typeface="Calibri" panose="020F0502020204030204"/>
              <a:ea typeface="+mn-ea"/>
              <a:cs typeface="+mn-cs"/>
            </a:defRPr>
          </a:pPr>
          <a:endParaRPr lang="pl-PL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List1!$U$35</c:f>
              <c:strCache>
                <c:ptCount val="1"/>
                <c:pt idx="0">
                  <c:v>Liczba rekomendacji skierowanych do monitorowania w 2025 r.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List1!$V$34:$Y$34</c:f>
              <c:strCache>
                <c:ptCount val="4"/>
                <c:pt idx="0">
                  <c:v>I.</c:v>
                </c:pt>
                <c:pt idx="1">
                  <c:v>II.</c:v>
                </c:pt>
                <c:pt idx="2">
                  <c:v>III.</c:v>
                </c:pt>
                <c:pt idx="3">
                  <c:v>Razem</c:v>
                </c:pt>
              </c:strCache>
            </c:strRef>
          </c:cat>
          <c:val>
            <c:numRef>
              <c:f>List1!$V$35:$Y$35</c:f>
              <c:numCache>
                <c:formatCode>General</c:formatCode>
                <c:ptCount val="4"/>
                <c:pt idx="0">
                  <c:v>4</c:v>
                </c:pt>
                <c:pt idx="1">
                  <c:v>2</c:v>
                </c:pt>
                <c:pt idx="2">
                  <c:v>3</c:v>
                </c:pt>
                <c:pt idx="3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A91-4321-9F09-4A098C02171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15151600"/>
        <c:axId val="915152080"/>
      </c:barChart>
      <c:catAx>
        <c:axId val="9151516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915152080"/>
        <c:crosses val="autoZero"/>
        <c:auto val="1"/>
        <c:lblAlgn val="ctr"/>
        <c:lblOffset val="100"/>
        <c:noMultiLvlLbl val="0"/>
      </c:catAx>
      <c:valAx>
        <c:axId val="9151520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9151516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solidFill>
        <a:schemeClr val="accent1">
          <a:lumMod val="75000"/>
        </a:schemeClr>
      </a:solidFill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accent4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 dirty="0" err="1">
                <a:solidFill>
                  <a:schemeClr val="accent4">
                    <a:lumMod val="75000"/>
                  </a:schemeClr>
                </a:solidFill>
              </a:rPr>
              <a:t>Liczba</a:t>
            </a:r>
            <a:r>
              <a:rPr lang="en-US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4">
                    <a:lumMod val="75000"/>
                  </a:schemeClr>
                </a:solidFill>
              </a:rPr>
              <a:t>rekomendacji</a:t>
            </a:r>
            <a:r>
              <a:rPr lang="en-US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4">
                    <a:lumMod val="75000"/>
                  </a:schemeClr>
                </a:solidFill>
              </a:rPr>
              <a:t>zakończonych</a:t>
            </a:r>
            <a:r>
              <a:rPr lang="pl-PL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</a:p>
          <a:p>
            <a:pPr>
              <a:defRPr b="1">
                <a:solidFill>
                  <a:schemeClr val="accent4">
                    <a:lumMod val="75000"/>
                  </a:schemeClr>
                </a:solidFill>
              </a:defRPr>
            </a:pPr>
            <a:r>
              <a:rPr lang="pl-PL" b="1" dirty="0">
                <a:solidFill>
                  <a:schemeClr val="accent4">
                    <a:lumMod val="75000"/>
                  </a:schemeClr>
                </a:solidFill>
              </a:rPr>
              <a:t>dla RPO WK-P 2014-2020</a:t>
            </a:r>
            <a:endParaRPr lang="en-US" b="1" dirty="0">
              <a:solidFill>
                <a:schemeClr val="accent4">
                  <a:lumMod val="75000"/>
                </a:schemeClr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accent4">
                  <a:lumMod val="7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List1!$D$52</c:f>
              <c:strCache>
                <c:ptCount val="1"/>
                <c:pt idx="0">
                  <c:v>Liczba rekomendacji zakończonych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accent4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List1!$E$51:$J$51</c:f>
              <c:strCache>
                <c:ptCount val="6"/>
                <c:pt idx="0">
                  <c:v>I.</c:v>
                </c:pt>
                <c:pt idx="1">
                  <c:v>II.</c:v>
                </c:pt>
                <c:pt idx="2">
                  <c:v>III.</c:v>
                </c:pt>
                <c:pt idx="3">
                  <c:v>IV.</c:v>
                </c:pt>
                <c:pt idx="4">
                  <c:v>V.</c:v>
                </c:pt>
                <c:pt idx="5">
                  <c:v>Razem</c:v>
                </c:pt>
              </c:strCache>
            </c:strRef>
          </c:cat>
          <c:val>
            <c:numRef>
              <c:f>List1!$E$52:$J$52</c:f>
              <c:numCache>
                <c:formatCode>General</c:formatCode>
                <c:ptCount val="6"/>
                <c:pt idx="0">
                  <c:v>1</c:v>
                </c:pt>
                <c:pt idx="1">
                  <c:v>2</c:v>
                </c:pt>
                <c:pt idx="2">
                  <c:v>1</c:v>
                </c:pt>
                <c:pt idx="3">
                  <c:v>0</c:v>
                </c:pt>
                <c:pt idx="4">
                  <c:v>1</c:v>
                </c:pt>
                <c:pt idx="5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6B4-4A34-ACA8-2466111C36A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64795408"/>
        <c:axId val="964792048"/>
      </c:barChart>
      <c:catAx>
        <c:axId val="9647954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accent4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964792048"/>
        <c:crosses val="autoZero"/>
        <c:auto val="1"/>
        <c:lblAlgn val="ctr"/>
        <c:lblOffset val="100"/>
        <c:noMultiLvlLbl val="0"/>
      </c:catAx>
      <c:valAx>
        <c:axId val="964792048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9647954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solidFill>
        <a:schemeClr val="accent4">
          <a:lumMod val="75000"/>
        </a:schemeClr>
      </a:solidFill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accent4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 dirty="0" err="1">
                <a:solidFill>
                  <a:schemeClr val="accent4">
                    <a:lumMod val="75000"/>
                  </a:schemeClr>
                </a:solidFill>
              </a:rPr>
              <a:t>Liczba</a:t>
            </a:r>
            <a:r>
              <a:rPr lang="en-US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4">
                    <a:lumMod val="75000"/>
                  </a:schemeClr>
                </a:solidFill>
              </a:rPr>
              <a:t>rekomendacji</a:t>
            </a:r>
            <a:r>
              <a:rPr lang="en-US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4">
                    <a:lumMod val="75000"/>
                  </a:schemeClr>
                </a:solidFill>
              </a:rPr>
              <a:t>zakończonych</a:t>
            </a:r>
            <a:r>
              <a:rPr lang="pl-PL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</a:p>
          <a:p>
            <a:pPr>
              <a:defRPr b="1">
                <a:solidFill>
                  <a:schemeClr val="accent4">
                    <a:lumMod val="75000"/>
                  </a:schemeClr>
                </a:solidFill>
              </a:defRPr>
            </a:pPr>
            <a:r>
              <a:rPr lang="pl-PL" b="1" dirty="0">
                <a:solidFill>
                  <a:schemeClr val="accent4">
                    <a:lumMod val="75000"/>
                  </a:schemeClr>
                </a:solidFill>
              </a:rPr>
              <a:t>dla FEdKP 2021-2027</a:t>
            </a:r>
            <a:endParaRPr lang="en-US" b="1" dirty="0">
              <a:solidFill>
                <a:schemeClr val="accent4">
                  <a:lumMod val="75000"/>
                </a:schemeClr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accent4">
                  <a:lumMod val="7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List1!$D$99</c:f>
              <c:strCache>
                <c:ptCount val="1"/>
                <c:pt idx="0">
                  <c:v>Liczba rekomendacji zakończonych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accent4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List1!$E$98:$H$98</c:f>
              <c:strCache>
                <c:ptCount val="4"/>
                <c:pt idx="0">
                  <c:v>I.</c:v>
                </c:pt>
                <c:pt idx="1">
                  <c:v>II.</c:v>
                </c:pt>
                <c:pt idx="2">
                  <c:v>III.</c:v>
                </c:pt>
                <c:pt idx="3">
                  <c:v>Razem</c:v>
                </c:pt>
              </c:strCache>
            </c:strRef>
          </c:cat>
          <c:val>
            <c:numRef>
              <c:f>List1!$E$99:$H$99</c:f>
              <c:numCache>
                <c:formatCode>General</c:formatCode>
                <c:ptCount val="4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A08-483E-B061-A301B58F481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487280384"/>
        <c:axId val="1487280864"/>
      </c:barChart>
      <c:catAx>
        <c:axId val="14872803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accent4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487280864"/>
        <c:crosses val="autoZero"/>
        <c:auto val="1"/>
        <c:lblAlgn val="ctr"/>
        <c:lblOffset val="100"/>
        <c:noMultiLvlLbl val="0"/>
      </c:catAx>
      <c:valAx>
        <c:axId val="1487280864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4872803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solidFill>
        <a:schemeClr val="accent4">
          <a:lumMod val="75000"/>
        </a:schemeClr>
      </a:solidFill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11037642355358261"/>
          <c:y val="4.010896586837282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List1!$D$69</c:f>
              <c:strCache>
                <c:ptCount val="1"/>
                <c:pt idx="0">
                  <c:v>Liczba rekomendacji pozostałych do monitorowania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List1!$E$68:$H$68</c:f>
              <c:strCache>
                <c:ptCount val="4"/>
                <c:pt idx="0">
                  <c:v>I.</c:v>
                </c:pt>
                <c:pt idx="1">
                  <c:v>II.</c:v>
                </c:pt>
                <c:pt idx="2">
                  <c:v>III.</c:v>
                </c:pt>
                <c:pt idx="3">
                  <c:v>Razem</c:v>
                </c:pt>
              </c:strCache>
            </c:strRef>
          </c:cat>
          <c:val>
            <c:numRef>
              <c:f>List1!$E$69:$H$69</c:f>
              <c:numCache>
                <c:formatCode>General</c:formatCode>
                <c:ptCount val="4"/>
                <c:pt idx="0">
                  <c:v>5</c:v>
                </c:pt>
                <c:pt idx="1">
                  <c:v>1</c:v>
                </c:pt>
                <c:pt idx="2">
                  <c:v>2</c:v>
                </c:pt>
                <c:pt idx="3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5E8-4B02-825F-D5A6D7F74C6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537848608"/>
        <c:axId val="1537848128"/>
      </c:barChart>
      <c:catAx>
        <c:axId val="15378486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537848128"/>
        <c:crosses val="autoZero"/>
        <c:auto val="1"/>
        <c:lblAlgn val="ctr"/>
        <c:lblOffset val="100"/>
        <c:noMultiLvlLbl val="0"/>
      </c:catAx>
      <c:valAx>
        <c:axId val="15378481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5378486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solidFill>
        <a:schemeClr val="accent4">
          <a:lumMod val="75000"/>
        </a:schemeClr>
      </a:solidFill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11379617950946627"/>
          <c:y val="5.200946917367517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List1!$D$86</c:f>
              <c:strCache>
                <c:ptCount val="1"/>
                <c:pt idx="0">
                  <c:v>Liczba rekomendacji pozostałych do monitorowania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List1!$E$85:$H$85</c:f>
              <c:strCache>
                <c:ptCount val="4"/>
                <c:pt idx="0">
                  <c:v>I.</c:v>
                </c:pt>
                <c:pt idx="1">
                  <c:v>II.</c:v>
                </c:pt>
                <c:pt idx="2">
                  <c:v>III.</c:v>
                </c:pt>
                <c:pt idx="3">
                  <c:v>Razem</c:v>
                </c:pt>
              </c:strCache>
            </c:strRef>
          </c:cat>
          <c:val>
            <c:numRef>
              <c:f>List1!$E$86:$H$86</c:f>
              <c:numCache>
                <c:formatCode>General</c:formatCode>
                <c:ptCount val="4"/>
                <c:pt idx="0">
                  <c:v>3</c:v>
                </c:pt>
                <c:pt idx="1">
                  <c:v>1</c:v>
                </c:pt>
                <c:pt idx="2">
                  <c:v>2</c:v>
                </c:pt>
                <c:pt idx="3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975-4AE5-AFA2-FCC8125453A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25002176"/>
        <c:axId val="825001696"/>
      </c:barChart>
      <c:catAx>
        <c:axId val="8250021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825001696"/>
        <c:crosses val="autoZero"/>
        <c:auto val="1"/>
        <c:lblAlgn val="ctr"/>
        <c:lblOffset val="100"/>
        <c:noMultiLvlLbl val="0"/>
      </c:catAx>
      <c:valAx>
        <c:axId val="8250016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8250021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solidFill>
        <a:schemeClr val="accent4">
          <a:lumMod val="75000"/>
        </a:schemeClr>
      </a:solidFill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4_1">
  <dgm:title val=""/>
  <dgm:desc val=""/>
  <dgm:catLst>
    <dgm:cat type="accent4" pri="11100"/>
  </dgm:catLst>
  <dgm:styleLbl name="node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4">
        <a:alpha val="4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71124B0-748D-4751-9EE0-79DF86F2839E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22ED521B-8252-4CD1-89FC-D8B9C63A4AE1}">
      <dgm:prSet phldrT="[Tekst]"/>
      <dgm:spPr/>
      <dgm:t>
        <a:bodyPr/>
        <a:lstStyle/>
        <a:p>
          <a:r>
            <a:rPr lang="pl-PL" b="1" dirty="0"/>
            <a:t>Budżet początkowy 2024</a:t>
          </a:r>
        </a:p>
        <a:p>
          <a:r>
            <a:rPr lang="pl-PL" b="1" dirty="0"/>
            <a:t>800 000 zł </a:t>
          </a:r>
        </a:p>
      </dgm:t>
    </dgm:pt>
    <dgm:pt modelId="{2DC38A06-7D17-4A14-81B6-B638769EFE17}" type="parTrans" cxnId="{0CB68965-2E09-4EE4-B67D-5E0F2D8A4BB5}">
      <dgm:prSet/>
      <dgm:spPr/>
      <dgm:t>
        <a:bodyPr/>
        <a:lstStyle/>
        <a:p>
          <a:endParaRPr lang="pl-PL"/>
        </a:p>
      </dgm:t>
    </dgm:pt>
    <dgm:pt modelId="{74D18CE1-C8ED-469C-BF36-227A342B16A7}" type="sibTrans" cxnId="{0CB68965-2E09-4EE4-B67D-5E0F2D8A4BB5}">
      <dgm:prSet/>
      <dgm:spPr/>
      <dgm:t>
        <a:bodyPr/>
        <a:lstStyle/>
        <a:p>
          <a:endParaRPr lang="pl-PL"/>
        </a:p>
      </dgm:t>
    </dgm:pt>
    <dgm:pt modelId="{4F20352F-CF17-4C72-AE97-5AC59333812F}">
      <dgm:prSet phldrT="[Tekst]"/>
      <dgm:spPr/>
      <dgm:t>
        <a:bodyPr/>
        <a:lstStyle/>
        <a:p>
          <a:r>
            <a:rPr lang="pl-PL" b="1" dirty="0"/>
            <a:t>Po aktualizacji 2024</a:t>
          </a:r>
        </a:p>
        <a:p>
          <a:r>
            <a:rPr lang="pl-PL" b="1" dirty="0"/>
            <a:t>750 100 zł</a:t>
          </a:r>
        </a:p>
      </dgm:t>
    </dgm:pt>
    <dgm:pt modelId="{037F8C3A-F64E-4707-A615-F33184EB6440}" type="parTrans" cxnId="{17627962-FB63-427B-98A2-37F6C44E7E00}">
      <dgm:prSet/>
      <dgm:spPr/>
      <dgm:t>
        <a:bodyPr/>
        <a:lstStyle/>
        <a:p>
          <a:endParaRPr lang="pl-PL"/>
        </a:p>
      </dgm:t>
    </dgm:pt>
    <dgm:pt modelId="{11F0D2B1-A83A-45EE-AB7C-1C32B91C1B7B}" type="sibTrans" cxnId="{17627962-FB63-427B-98A2-37F6C44E7E00}">
      <dgm:prSet/>
      <dgm:spPr/>
      <dgm:t>
        <a:bodyPr/>
        <a:lstStyle/>
        <a:p>
          <a:endParaRPr lang="pl-PL"/>
        </a:p>
      </dgm:t>
    </dgm:pt>
    <dgm:pt modelId="{68BC1961-2C86-4537-8EA4-C5DF55C9C6F7}">
      <dgm:prSet phldrT="[Tekst]"/>
      <dgm:spPr/>
      <dgm:t>
        <a:bodyPr/>
        <a:lstStyle/>
        <a:p>
          <a:r>
            <a:rPr lang="pl-PL" b="1" dirty="0"/>
            <a:t>Faktycznie wydano 2024 </a:t>
          </a:r>
        </a:p>
        <a:p>
          <a:r>
            <a:rPr lang="pl-PL" b="1" dirty="0"/>
            <a:t>731 144,73 zł</a:t>
          </a:r>
        </a:p>
      </dgm:t>
    </dgm:pt>
    <dgm:pt modelId="{55EF7C36-9722-4E20-A151-06E3D4067960}" type="parTrans" cxnId="{3BA9F722-A510-4DB3-897D-ECDE237E5685}">
      <dgm:prSet/>
      <dgm:spPr/>
      <dgm:t>
        <a:bodyPr/>
        <a:lstStyle/>
        <a:p>
          <a:endParaRPr lang="pl-PL"/>
        </a:p>
      </dgm:t>
    </dgm:pt>
    <dgm:pt modelId="{2947217F-1668-4A6E-9F0A-6E0639688836}" type="sibTrans" cxnId="{3BA9F722-A510-4DB3-897D-ECDE237E5685}">
      <dgm:prSet/>
      <dgm:spPr/>
      <dgm:t>
        <a:bodyPr/>
        <a:lstStyle/>
        <a:p>
          <a:endParaRPr lang="pl-PL"/>
        </a:p>
      </dgm:t>
    </dgm:pt>
    <dgm:pt modelId="{4EB6950C-DE9F-4EE5-9705-B92FC38DDEB5}" type="pres">
      <dgm:prSet presAssocID="{671124B0-748D-4751-9EE0-79DF86F2839E}" presName="Name0" presStyleCnt="0">
        <dgm:presLayoutVars>
          <dgm:dir/>
          <dgm:resizeHandles val="exact"/>
        </dgm:presLayoutVars>
      </dgm:prSet>
      <dgm:spPr/>
    </dgm:pt>
    <dgm:pt modelId="{34520876-00DE-46A1-947F-E71D720F38F3}" type="pres">
      <dgm:prSet presAssocID="{22ED521B-8252-4CD1-89FC-D8B9C63A4AE1}" presName="node" presStyleLbl="node1" presStyleIdx="0" presStyleCnt="3" custScaleX="118227" custLinFactY="46141" custLinFactNeighborX="3909" custLinFactNeighborY="100000">
        <dgm:presLayoutVars>
          <dgm:bulletEnabled val="1"/>
        </dgm:presLayoutVars>
      </dgm:prSet>
      <dgm:spPr/>
    </dgm:pt>
    <dgm:pt modelId="{FC65DF7E-66EF-4EC5-9434-27AAA42931E0}" type="pres">
      <dgm:prSet presAssocID="{74D18CE1-C8ED-469C-BF36-227A342B16A7}" presName="sibTrans" presStyleLbl="sibTrans2D1" presStyleIdx="0" presStyleCnt="2"/>
      <dgm:spPr/>
    </dgm:pt>
    <dgm:pt modelId="{5A229AC7-A8F3-47CC-BE42-75BB9E18FE32}" type="pres">
      <dgm:prSet presAssocID="{74D18CE1-C8ED-469C-BF36-227A342B16A7}" presName="connectorText" presStyleLbl="sibTrans2D1" presStyleIdx="0" presStyleCnt="2"/>
      <dgm:spPr/>
    </dgm:pt>
    <dgm:pt modelId="{DFC404DC-7E9C-4028-B5A9-67EE2477B735}" type="pres">
      <dgm:prSet presAssocID="{4F20352F-CF17-4C72-AE97-5AC59333812F}" presName="node" presStyleLbl="node1" presStyleIdx="1" presStyleCnt="3" custScaleX="105005" custLinFactNeighborX="5014" custLinFactNeighborY="1130">
        <dgm:presLayoutVars>
          <dgm:bulletEnabled val="1"/>
        </dgm:presLayoutVars>
      </dgm:prSet>
      <dgm:spPr/>
    </dgm:pt>
    <dgm:pt modelId="{BE054C80-F712-49FA-8645-800C1897A69F}" type="pres">
      <dgm:prSet presAssocID="{11F0D2B1-A83A-45EE-AB7C-1C32B91C1B7B}" presName="sibTrans" presStyleLbl="sibTrans2D1" presStyleIdx="1" presStyleCnt="2"/>
      <dgm:spPr/>
    </dgm:pt>
    <dgm:pt modelId="{8835C3B2-EAF8-41C4-88E1-81A87BAED369}" type="pres">
      <dgm:prSet presAssocID="{11F0D2B1-A83A-45EE-AB7C-1C32B91C1B7B}" presName="connectorText" presStyleLbl="sibTrans2D1" presStyleIdx="1" presStyleCnt="2"/>
      <dgm:spPr/>
    </dgm:pt>
    <dgm:pt modelId="{C9B6F30A-D098-4466-AB5E-44544445734F}" type="pres">
      <dgm:prSet presAssocID="{68BC1961-2C86-4537-8EA4-C5DF55C9C6F7}" presName="node" presStyleLbl="node1" presStyleIdx="2" presStyleCnt="3" custScaleX="121869" custLinFactY="33322" custLinFactNeighborX="-23104" custLinFactNeighborY="100000">
        <dgm:presLayoutVars>
          <dgm:bulletEnabled val="1"/>
        </dgm:presLayoutVars>
      </dgm:prSet>
      <dgm:spPr/>
    </dgm:pt>
  </dgm:ptLst>
  <dgm:cxnLst>
    <dgm:cxn modelId="{F765A502-7C0C-4FD5-A5F0-DD773D5059EC}" type="presOf" srcId="{671124B0-748D-4751-9EE0-79DF86F2839E}" destId="{4EB6950C-DE9F-4EE5-9705-B92FC38DDEB5}" srcOrd="0" destOrd="0" presId="urn:microsoft.com/office/officeart/2005/8/layout/process1"/>
    <dgm:cxn modelId="{3BA9F722-A510-4DB3-897D-ECDE237E5685}" srcId="{671124B0-748D-4751-9EE0-79DF86F2839E}" destId="{68BC1961-2C86-4537-8EA4-C5DF55C9C6F7}" srcOrd="2" destOrd="0" parTransId="{55EF7C36-9722-4E20-A151-06E3D4067960}" sibTransId="{2947217F-1668-4A6E-9F0A-6E0639688836}"/>
    <dgm:cxn modelId="{835F035E-2F43-44DD-B729-BBC064E535E6}" type="presOf" srcId="{74D18CE1-C8ED-469C-BF36-227A342B16A7}" destId="{5A229AC7-A8F3-47CC-BE42-75BB9E18FE32}" srcOrd="1" destOrd="0" presId="urn:microsoft.com/office/officeart/2005/8/layout/process1"/>
    <dgm:cxn modelId="{17627962-FB63-427B-98A2-37F6C44E7E00}" srcId="{671124B0-748D-4751-9EE0-79DF86F2839E}" destId="{4F20352F-CF17-4C72-AE97-5AC59333812F}" srcOrd="1" destOrd="0" parTransId="{037F8C3A-F64E-4707-A615-F33184EB6440}" sibTransId="{11F0D2B1-A83A-45EE-AB7C-1C32B91C1B7B}"/>
    <dgm:cxn modelId="{0CB68965-2E09-4EE4-B67D-5E0F2D8A4BB5}" srcId="{671124B0-748D-4751-9EE0-79DF86F2839E}" destId="{22ED521B-8252-4CD1-89FC-D8B9C63A4AE1}" srcOrd="0" destOrd="0" parTransId="{2DC38A06-7D17-4A14-81B6-B638769EFE17}" sibTransId="{74D18CE1-C8ED-469C-BF36-227A342B16A7}"/>
    <dgm:cxn modelId="{2BAAD167-CF13-4107-9173-EDF6965DD751}" type="presOf" srcId="{4F20352F-CF17-4C72-AE97-5AC59333812F}" destId="{DFC404DC-7E9C-4028-B5A9-67EE2477B735}" srcOrd="0" destOrd="0" presId="urn:microsoft.com/office/officeart/2005/8/layout/process1"/>
    <dgm:cxn modelId="{238ED16A-3B07-4B86-8461-3BAD6136EAAF}" type="presOf" srcId="{11F0D2B1-A83A-45EE-AB7C-1C32B91C1B7B}" destId="{8835C3B2-EAF8-41C4-88E1-81A87BAED369}" srcOrd="1" destOrd="0" presId="urn:microsoft.com/office/officeart/2005/8/layout/process1"/>
    <dgm:cxn modelId="{4793295A-16D8-4003-950F-1A7512BDA6EB}" type="presOf" srcId="{68BC1961-2C86-4537-8EA4-C5DF55C9C6F7}" destId="{C9B6F30A-D098-4466-AB5E-44544445734F}" srcOrd="0" destOrd="0" presId="urn:microsoft.com/office/officeart/2005/8/layout/process1"/>
    <dgm:cxn modelId="{2AC235E5-08D0-4605-A07D-D45CDC68B2DB}" type="presOf" srcId="{22ED521B-8252-4CD1-89FC-D8B9C63A4AE1}" destId="{34520876-00DE-46A1-947F-E71D720F38F3}" srcOrd="0" destOrd="0" presId="urn:microsoft.com/office/officeart/2005/8/layout/process1"/>
    <dgm:cxn modelId="{37CD83EB-D7CB-40A6-8411-AC04D4CB59CB}" type="presOf" srcId="{11F0D2B1-A83A-45EE-AB7C-1C32B91C1B7B}" destId="{BE054C80-F712-49FA-8645-800C1897A69F}" srcOrd="0" destOrd="0" presId="urn:microsoft.com/office/officeart/2005/8/layout/process1"/>
    <dgm:cxn modelId="{F791EBEB-989E-47CB-ACB5-3152044E18D6}" type="presOf" srcId="{74D18CE1-C8ED-469C-BF36-227A342B16A7}" destId="{FC65DF7E-66EF-4EC5-9434-27AAA42931E0}" srcOrd="0" destOrd="0" presId="urn:microsoft.com/office/officeart/2005/8/layout/process1"/>
    <dgm:cxn modelId="{42F8BB82-9FF1-444A-ADBF-B8FF5CA7042A}" type="presParOf" srcId="{4EB6950C-DE9F-4EE5-9705-B92FC38DDEB5}" destId="{34520876-00DE-46A1-947F-E71D720F38F3}" srcOrd="0" destOrd="0" presId="urn:microsoft.com/office/officeart/2005/8/layout/process1"/>
    <dgm:cxn modelId="{935885D4-1CB6-4D93-8B1A-17A7473974BD}" type="presParOf" srcId="{4EB6950C-DE9F-4EE5-9705-B92FC38DDEB5}" destId="{FC65DF7E-66EF-4EC5-9434-27AAA42931E0}" srcOrd="1" destOrd="0" presId="urn:microsoft.com/office/officeart/2005/8/layout/process1"/>
    <dgm:cxn modelId="{12ADB8B8-D43A-4A81-A955-D361A71575BA}" type="presParOf" srcId="{FC65DF7E-66EF-4EC5-9434-27AAA42931E0}" destId="{5A229AC7-A8F3-47CC-BE42-75BB9E18FE32}" srcOrd="0" destOrd="0" presId="urn:microsoft.com/office/officeart/2005/8/layout/process1"/>
    <dgm:cxn modelId="{FA126910-E9FF-4F6F-9349-B39FF5404335}" type="presParOf" srcId="{4EB6950C-DE9F-4EE5-9705-B92FC38DDEB5}" destId="{DFC404DC-7E9C-4028-B5A9-67EE2477B735}" srcOrd="2" destOrd="0" presId="urn:microsoft.com/office/officeart/2005/8/layout/process1"/>
    <dgm:cxn modelId="{76CBABC3-DF86-49F6-A85D-1237C8AF3C14}" type="presParOf" srcId="{4EB6950C-DE9F-4EE5-9705-B92FC38DDEB5}" destId="{BE054C80-F712-49FA-8645-800C1897A69F}" srcOrd="3" destOrd="0" presId="urn:microsoft.com/office/officeart/2005/8/layout/process1"/>
    <dgm:cxn modelId="{58503C63-DFE2-4113-BEBB-D7E74636A680}" type="presParOf" srcId="{BE054C80-F712-49FA-8645-800C1897A69F}" destId="{8835C3B2-EAF8-41C4-88E1-81A87BAED369}" srcOrd="0" destOrd="0" presId="urn:microsoft.com/office/officeart/2005/8/layout/process1"/>
    <dgm:cxn modelId="{6631B341-26D0-48B8-BF49-856BD2B82EB1}" type="presParOf" srcId="{4EB6950C-DE9F-4EE5-9705-B92FC38DDEB5}" destId="{C9B6F30A-D098-4466-AB5E-44544445734F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71124B0-748D-4751-9EE0-79DF86F2839E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22ED521B-8252-4CD1-89FC-D8B9C63A4AE1}">
      <dgm:prSet phldrT="[Tekst]"/>
      <dgm:spPr/>
      <dgm:t>
        <a:bodyPr/>
        <a:lstStyle/>
        <a:p>
          <a:r>
            <a:rPr lang="pl-PL" b="1" dirty="0"/>
            <a:t>Budżet początkowy 2025</a:t>
          </a:r>
        </a:p>
        <a:p>
          <a:r>
            <a:rPr lang="pl-PL" b="1" dirty="0"/>
            <a:t>870 000 zł </a:t>
          </a:r>
        </a:p>
      </dgm:t>
    </dgm:pt>
    <dgm:pt modelId="{2DC38A06-7D17-4A14-81B6-B638769EFE17}" type="parTrans" cxnId="{0CB68965-2E09-4EE4-B67D-5E0F2D8A4BB5}">
      <dgm:prSet/>
      <dgm:spPr/>
      <dgm:t>
        <a:bodyPr/>
        <a:lstStyle/>
        <a:p>
          <a:endParaRPr lang="pl-PL"/>
        </a:p>
      </dgm:t>
    </dgm:pt>
    <dgm:pt modelId="{74D18CE1-C8ED-469C-BF36-227A342B16A7}" type="sibTrans" cxnId="{0CB68965-2E09-4EE4-B67D-5E0F2D8A4BB5}">
      <dgm:prSet/>
      <dgm:spPr/>
      <dgm:t>
        <a:bodyPr/>
        <a:lstStyle/>
        <a:p>
          <a:endParaRPr lang="pl-PL"/>
        </a:p>
      </dgm:t>
    </dgm:pt>
    <dgm:pt modelId="{4F20352F-CF17-4C72-AE97-5AC59333812F}">
      <dgm:prSet phldrT="[Tekst]"/>
      <dgm:spPr/>
      <dgm:t>
        <a:bodyPr/>
        <a:lstStyle/>
        <a:p>
          <a:r>
            <a:rPr lang="pl-PL" b="1" dirty="0"/>
            <a:t>Po aktualizacji 2025</a:t>
          </a:r>
        </a:p>
        <a:p>
          <a:r>
            <a:rPr lang="pl-PL" b="1" dirty="0"/>
            <a:t> 556 800 zł</a:t>
          </a:r>
        </a:p>
      </dgm:t>
    </dgm:pt>
    <dgm:pt modelId="{037F8C3A-F64E-4707-A615-F33184EB6440}" type="parTrans" cxnId="{17627962-FB63-427B-98A2-37F6C44E7E00}">
      <dgm:prSet/>
      <dgm:spPr/>
      <dgm:t>
        <a:bodyPr/>
        <a:lstStyle/>
        <a:p>
          <a:endParaRPr lang="pl-PL"/>
        </a:p>
      </dgm:t>
    </dgm:pt>
    <dgm:pt modelId="{11F0D2B1-A83A-45EE-AB7C-1C32B91C1B7B}" type="sibTrans" cxnId="{17627962-FB63-427B-98A2-37F6C44E7E00}">
      <dgm:prSet/>
      <dgm:spPr/>
      <dgm:t>
        <a:bodyPr/>
        <a:lstStyle/>
        <a:p>
          <a:endParaRPr lang="pl-PL"/>
        </a:p>
      </dgm:t>
    </dgm:pt>
    <dgm:pt modelId="{68BC1961-2C86-4537-8EA4-C5DF55C9C6F7}">
      <dgm:prSet phldrT="[Tekst]"/>
      <dgm:spPr/>
      <dgm:t>
        <a:bodyPr/>
        <a:lstStyle/>
        <a:p>
          <a:r>
            <a:rPr lang="pl-PL" b="1" dirty="0"/>
            <a:t>Faktycznie wydano 2025 </a:t>
          </a:r>
        </a:p>
        <a:p>
          <a:r>
            <a:rPr lang="pl-PL" b="1" dirty="0"/>
            <a:t> 556 773,30 zł</a:t>
          </a:r>
        </a:p>
      </dgm:t>
    </dgm:pt>
    <dgm:pt modelId="{55EF7C36-9722-4E20-A151-06E3D4067960}" type="parTrans" cxnId="{3BA9F722-A510-4DB3-897D-ECDE237E5685}">
      <dgm:prSet/>
      <dgm:spPr/>
      <dgm:t>
        <a:bodyPr/>
        <a:lstStyle/>
        <a:p>
          <a:endParaRPr lang="pl-PL"/>
        </a:p>
      </dgm:t>
    </dgm:pt>
    <dgm:pt modelId="{2947217F-1668-4A6E-9F0A-6E0639688836}" type="sibTrans" cxnId="{3BA9F722-A510-4DB3-897D-ECDE237E5685}">
      <dgm:prSet/>
      <dgm:spPr/>
      <dgm:t>
        <a:bodyPr/>
        <a:lstStyle/>
        <a:p>
          <a:endParaRPr lang="pl-PL"/>
        </a:p>
      </dgm:t>
    </dgm:pt>
    <dgm:pt modelId="{4EB6950C-DE9F-4EE5-9705-B92FC38DDEB5}" type="pres">
      <dgm:prSet presAssocID="{671124B0-748D-4751-9EE0-79DF86F2839E}" presName="Name0" presStyleCnt="0">
        <dgm:presLayoutVars>
          <dgm:dir/>
          <dgm:resizeHandles val="exact"/>
        </dgm:presLayoutVars>
      </dgm:prSet>
      <dgm:spPr/>
    </dgm:pt>
    <dgm:pt modelId="{34520876-00DE-46A1-947F-E71D720F38F3}" type="pres">
      <dgm:prSet presAssocID="{22ED521B-8252-4CD1-89FC-D8B9C63A4AE1}" presName="node" presStyleLbl="node1" presStyleIdx="0" presStyleCnt="3" custScaleX="118227" custLinFactY="46141" custLinFactNeighborX="3909" custLinFactNeighborY="100000">
        <dgm:presLayoutVars>
          <dgm:bulletEnabled val="1"/>
        </dgm:presLayoutVars>
      </dgm:prSet>
      <dgm:spPr/>
    </dgm:pt>
    <dgm:pt modelId="{FC65DF7E-66EF-4EC5-9434-27AAA42931E0}" type="pres">
      <dgm:prSet presAssocID="{74D18CE1-C8ED-469C-BF36-227A342B16A7}" presName="sibTrans" presStyleLbl="sibTrans2D1" presStyleIdx="0" presStyleCnt="2"/>
      <dgm:spPr/>
    </dgm:pt>
    <dgm:pt modelId="{5A229AC7-A8F3-47CC-BE42-75BB9E18FE32}" type="pres">
      <dgm:prSet presAssocID="{74D18CE1-C8ED-469C-BF36-227A342B16A7}" presName="connectorText" presStyleLbl="sibTrans2D1" presStyleIdx="0" presStyleCnt="2"/>
      <dgm:spPr/>
    </dgm:pt>
    <dgm:pt modelId="{DFC404DC-7E9C-4028-B5A9-67EE2477B735}" type="pres">
      <dgm:prSet presAssocID="{4F20352F-CF17-4C72-AE97-5AC59333812F}" presName="node" presStyleLbl="node1" presStyleIdx="1" presStyleCnt="3" custScaleX="105005" custLinFactY="39732" custLinFactNeighborY="100000">
        <dgm:presLayoutVars>
          <dgm:bulletEnabled val="1"/>
        </dgm:presLayoutVars>
      </dgm:prSet>
      <dgm:spPr/>
    </dgm:pt>
    <dgm:pt modelId="{BE054C80-F712-49FA-8645-800C1897A69F}" type="pres">
      <dgm:prSet presAssocID="{11F0D2B1-A83A-45EE-AB7C-1C32B91C1B7B}" presName="sibTrans" presStyleLbl="sibTrans2D1" presStyleIdx="1" presStyleCnt="2"/>
      <dgm:spPr/>
    </dgm:pt>
    <dgm:pt modelId="{8835C3B2-EAF8-41C4-88E1-81A87BAED369}" type="pres">
      <dgm:prSet presAssocID="{11F0D2B1-A83A-45EE-AB7C-1C32B91C1B7B}" presName="connectorText" presStyleLbl="sibTrans2D1" presStyleIdx="1" presStyleCnt="2"/>
      <dgm:spPr/>
    </dgm:pt>
    <dgm:pt modelId="{C9B6F30A-D098-4466-AB5E-44544445734F}" type="pres">
      <dgm:prSet presAssocID="{68BC1961-2C86-4537-8EA4-C5DF55C9C6F7}" presName="node" presStyleLbl="node1" presStyleIdx="2" presStyleCnt="3" custScaleX="121869" custLinFactY="33322" custLinFactNeighborX="-23104" custLinFactNeighborY="100000">
        <dgm:presLayoutVars>
          <dgm:bulletEnabled val="1"/>
        </dgm:presLayoutVars>
      </dgm:prSet>
      <dgm:spPr/>
    </dgm:pt>
  </dgm:ptLst>
  <dgm:cxnLst>
    <dgm:cxn modelId="{F765A502-7C0C-4FD5-A5F0-DD773D5059EC}" type="presOf" srcId="{671124B0-748D-4751-9EE0-79DF86F2839E}" destId="{4EB6950C-DE9F-4EE5-9705-B92FC38DDEB5}" srcOrd="0" destOrd="0" presId="urn:microsoft.com/office/officeart/2005/8/layout/process1"/>
    <dgm:cxn modelId="{3BA9F722-A510-4DB3-897D-ECDE237E5685}" srcId="{671124B0-748D-4751-9EE0-79DF86F2839E}" destId="{68BC1961-2C86-4537-8EA4-C5DF55C9C6F7}" srcOrd="2" destOrd="0" parTransId="{55EF7C36-9722-4E20-A151-06E3D4067960}" sibTransId="{2947217F-1668-4A6E-9F0A-6E0639688836}"/>
    <dgm:cxn modelId="{835F035E-2F43-44DD-B729-BBC064E535E6}" type="presOf" srcId="{74D18CE1-C8ED-469C-BF36-227A342B16A7}" destId="{5A229AC7-A8F3-47CC-BE42-75BB9E18FE32}" srcOrd="1" destOrd="0" presId="urn:microsoft.com/office/officeart/2005/8/layout/process1"/>
    <dgm:cxn modelId="{17627962-FB63-427B-98A2-37F6C44E7E00}" srcId="{671124B0-748D-4751-9EE0-79DF86F2839E}" destId="{4F20352F-CF17-4C72-AE97-5AC59333812F}" srcOrd="1" destOrd="0" parTransId="{037F8C3A-F64E-4707-A615-F33184EB6440}" sibTransId="{11F0D2B1-A83A-45EE-AB7C-1C32B91C1B7B}"/>
    <dgm:cxn modelId="{0CB68965-2E09-4EE4-B67D-5E0F2D8A4BB5}" srcId="{671124B0-748D-4751-9EE0-79DF86F2839E}" destId="{22ED521B-8252-4CD1-89FC-D8B9C63A4AE1}" srcOrd="0" destOrd="0" parTransId="{2DC38A06-7D17-4A14-81B6-B638769EFE17}" sibTransId="{74D18CE1-C8ED-469C-BF36-227A342B16A7}"/>
    <dgm:cxn modelId="{2BAAD167-CF13-4107-9173-EDF6965DD751}" type="presOf" srcId="{4F20352F-CF17-4C72-AE97-5AC59333812F}" destId="{DFC404DC-7E9C-4028-B5A9-67EE2477B735}" srcOrd="0" destOrd="0" presId="urn:microsoft.com/office/officeart/2005/8/layout/process1"/>
    <dgm:cxn modelId="{238ED16A-3B07-4B86-8461-3BAD6136EAAF}" type="presOf" srcId="{11F0D2B1-A83A-45EE-AB7C-1C32B91C1B7B}" destId="{8835C3B2-EAF8-41C4-88E1-81A87BAED369}" srcOrd="1" destOrd="0" presId="urn:microsoft.com/office/officeart/2005/8/layout/process1"/>
    <dgm:cxn modelId="{4793295A-16D8-4003-950F-1A7512BDA6EB}" type="presOf" srcId="{68BC1961-2C86-4537-8EA4-C5DF55C9C6F7}" destId="{C9B6F30A-D098-4466-AB5E-44544445734F}" srcOrd="0" destOrd="0" presId="urn:microsoft.com/office/officeart/2005/8/layout/process1"/>
    <dgm:cxn modelId="{2AC235E5-08D0-4605-A07D-D45CDC68B2DB}" type="presOf" srcId="{22ED521B-8252-4CD1-89FC-D8B9C63A4AE1}" destId="{34520876-00DE-46A1-947F-E71D720F38F3}" srcOrd="0" destOrd="0" presId="urn:microsoft.com/office/officeart/2005/8/layout/process1"/>
    <dgm:cxn modelId="{37CD83EB-D7CB-40A6-8411-AC04D4CB59CB}" type="presOf" srcId="{11F0D2B1-A83A-45EE-AB7C-1C32B91C1B7B}" destId="{BE054C80-F712-49FA-8645-800C1897A69F}" srcOrd="0" destOrd="0" presId="urn:microsoft.com/office/officeart/2005/8/layout/process1"/>
    <dgm:cxn modelId="{F791EBEB-989E-47CB-ACB5-3152044E18D6}" type="presOf" srcId="{74D18CE1-C8ED-469C-BF36-227A342B16A7}" destId="{FC65DF7E-66EF-4EC5-9434-27AAA42931E0}" srcOrd="0" destOrd="0" presId="urn:microsoft.com/office/officeart/2005/8/layout/process1"/>
    <dgm:cxn modelId="{42F8BB82-9FF1-444A-ADBF-B8FF5CA7042A}" type="presParOf" srcId="{4EB6950C-DE9F-4EE5-9705-B92FC38DDEB5}" destId="{34520876-00DE-46A1-947F-E71D720F38F3}" srcOrd="0" destOrd="0" presId="urn:microsoft.com/office/officeart/2005/8/layout/process1"/>
    <dgm:cxn modelId="{935885D4-1CB6-4D93-8B1A-17A7473974BD}" type="presParOf" srcId="{4EB6950C-DE9F-4EE5-9705-B92FC38DDEB5}" destId="{FC65DF7E-66EF-4EC5-9434-27AAA42931E0}" srcOrd="1" destOrd="0" presId="urn:microsoft.com/office/officeart/2005/8/layout/process1"/>
    <dgm:cxn modelId="{12ADB8B8-D43A-4A81-A955-D361A71575BA}" type="presParOf" srcId="{FC65DF7E-66EF-4EC5-9434-27AAA42931E0}" destId="{5A229AC7-A8F3-47CC-BE42-75BB9E18FE32}" srcOrd="0" destOrd="0" presId="urn:microsoft.com/office/officeart/2005/8/layout/process1"/>
    <dgm:cxn modelId="{FA126910-E9FF-4F6F-9349-B39FF5404335}" type="presParOf" srcId="{4EB6950C-DE9F-4EE5-9705-B92FC38DDEB5}" destId="{DFC404DC-7E9C-4028-B5A9-67EE2477B735}" srcOrd="2" destOrd="0" presId="urn:microsoft.com/office/officeart/2005/8/layout/process1"/>
    <dgm:cxn modelId="{76CBABC3-DF86-49F6-A85D-1237C8AF3C14}" type="presParOf" srcId="{4EB6950C-DE9F-4EE5-9705-B92FC38DDEB5}" destId="{BE054C80-F712-49FA-8645-800C1897A69F}" srcOrd="3" destOrd="0" presId="urn:microsoft.com/office/officeart/2005/8/layout/process1"/>
    <dgm:cxn modelId="{58503C63-DFE2-4113-BEBB-D7E74636A680}" type="presParOf" srcId="{BE054C80-F712-49FA-8645-800C1897A69F}" destId="{8835C3B2-EAF8-41C4-88E1-81A87BAED369}" srcOrd="0" destOrd="0" presId="urn:microsoft.com/office/officeart/2005/8/layout/process1"/>
    <dgm:cxn modelId="{6631B341-26D0-48B8-BF49-856BD2B82EB1}" type="presParOf" srcId="{4EB6950C-DE9F-4EE5-9705-B92FC38DDEB5}" destId="{C9B6F30A-D098-4466-AB5E-44544445734F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98A1EEE-3DEF-41B8-9AD0-5994AC2D42A8}" type="doc">
      <dgm:prSet loTypeId="urn:microsoft.com/office/officeart/2008/layout/PictureStrips" loCatId="list" qsTypeId="urn:microsoft.com/office/officeart/2005/8/quickstyle/simple1" qsCatId="simple" csTypeId="urn:microsoft.com/office/officeart/2005/8/colors/accent4_1" csCatId="accent4" phldr="1"/>
      <dgm:spPr/>
      <dgm:t>
        <a:bodyPr/>
        <a:lstStyle/>
        <a:p>
          <a:endParaRPr lang="pl-PL"/>
        </a:p>
      </dgm:t>
    </dgm:pt>
    <dgm:pt modelId="{2A079CD5-62AE-4E94-882B-3F1C7C6FA922}">
      <dgm:prSet phldrT="[Tekst]" custT="1"/>
      <dgm:spPr/>
      <dgm:t>
        <a:bodyPr/>
        <a:lstStyle/>
        <a:p>
          <a:pPr>
            <a:buNone/>
          </a:pPr>
          <a:r>
            <a:rPr lang="pl-PL" sz="1600" b="1" kern="1200" dirty="0">
              <a:solidFill>
                <a:srgbClr val="003399">
                  <a:lumMod val="50000"/>
                </a:srgbClr>
              </a:solidFill>
              <a:latin typeface="Calibri" panose="020F0502020204030204"/>
              <a:ea typeface="+mn-ea"/>
              <a:cs typeface="+mn-cs"/>
            </a:rPr>
            <a:t>Coroczna weryfikacja: </a:t>
          </a:r>
          <a:r>
            <a:rPr lang="pl-PL" sz="1600" b="0" kern="1200" dirty="0">
              <a:solidFill>
                <a:srgbClr val="003399">
                  <a:lumMod val="50000"/>
                </a:srgbClr>
              </a:solidFill>
              <a:latin typeface="Calibri" panose="020F0502020204030204"/>
              <a:ea typeface="+mn-ea"/>
              <a:cs typeface="+mn-cs"/>
            </a:rPr>
            <a:t>W I kwartale </a:t>
          </a:r>
          <a:r>
            <a:rPr lang="pl-PL" sz="1600" kern="1200" dirty="0">
              <a:solidFill>
                <a:srgbClr val="003399">
                  <a:lumMod val="50000"/>
                </a:srgbClr>
              </a:solidFill>
              <a:latin typeface="Calibri" panose="020F0502020204030204"/>
              <a:ea typeface="+mn-ea"/>
              <a:cs typeface="+mn-cs"/>
            </a:rPr>
            <a:t>każdego roku Jednostka Ewaluacyjna sprawdza postępy we wdrażaniu rekomendacji.</a:t>
          </a:r>
        </a:p>
      </dgm:t>
    </dgm:pt>
    <dgm:pt modelId="{4FF48D4F-CD04-4E85-AE8F-2992B346A970}" type="parTrans" cxnId="{E2ECA35B-4E77-44B3-A4B3-8FD98C2404E5}">
      <dgm:prSet/>
      <dgm:spPr/>
      <dgm:t>
        <a:bodyPr/>
        <a:lstStyle/>
        <a:p>
          <a:endParaRPr lang="pl-PL"/>
        </a:p>
      </dgm:t>
    </dgm:pt>
    <dgm:pt modelId="{3BC8644E-4EA3-4D41-91EF-AA464AD7016A}" type="sibTrans" cxnId="{E2ECA35B-4E77-44B3-A4B3-8FD98C2404E5}">
      <dgm:prSet/>
      <dgm:spPr/>
      <dgm:t>
        <a:bodyPr/>
        <a:lstStyle/>
        <a:p>
          <a:endParaRPr lang="pl-PL"/>
        </a:p>
      </dgm:t>
    </dgm:pt>
    <dgm:pt modelId="{E386730F-FF21-4BD7-AB0C-B6EB0F77C481}">
      <dgm:prSet phldrT="[Tekst]" phldr="0" custT="1"/>
      <dgm:spPr/>
      <dgm:t>
        <a:bodyPr/>
        <a:lstStyle/>
        <a:p>
          <a:r>
            <a:rPr lang="pl-PL" sz="1600" b="1" kern="1200" dirty="0">
              <a:solidFill>
                <a:srgbClr val="003399">
                  <a:lumMod val="50000"/>
                </a:srgbClr>
              </a:solidFill>
              <a:latin typeface="Calibri" panose="020F0502020204030204"/>
              <a:ea typeface="+mn-ea"/>
              <a:cs typeface="+mn-cs"/>
            </a:rPr>
            <a:t>Zakres monitorowania w 2026r.: </a:t>
          </a:r>
          <a:r>
            <a:rPr lang="pl-PL" sz="1600" b="0" kern="1200" dirty="0">
              <a:solidFill>
                <a:srgbClr val="003399">
                  <a:lumMod val="50000"/>
                </a:srgbClr>
              </a:solidFill>
              <a:latin typeface="Calibri" panose="020F0502020204030204"/>
              <a:ea typeface="+mn-ea"/>
              <a:cs typeface="+mn-cs"/>
            </a:rPr>
            <a:t>Monitorowaniem</a:t>
          </a:r>
          <a:r>
            <a:rPr lang="pl-PL" sz="1600" b="1" kern="1200" dirty="0">
              <a:solidFill>
                <a:srgbClr val="003399">
                  <a:lumMod val="50000"/>
                </a:srgbClr>
              </a:solidFill>
              <a:latin typeface="Calibri" panose="020F0502020204030204"/>
              <a:ea typeface="+mn-ea"/>
              <a:cs typeface="+mn-cs"/>
            </a:rPr>
            <a:t> </a:t>
          </a:r>
          <a:r>
            <a:rPr lang="pl-PL" sz="1600" kern="1200" dirty="0">
              <a:solidFill>
                <a:srgbClr val="003399">
                  <a:lumMod val="50000"/>
                </a:srgbClr>
              </a:solidFill>
              <a:latin typeface="Calibri" panose="020F0502020204030204"/>
              <a:ea typeface="+mn-ea"/>
              <a:cs typeface="+mn-cs"/>
            </a:rPr>
            <a:t>objęto rekomendacje wynikające z badań dwóch programów regionalnych: RPO WK-P 2014–2020 oraz FEdKP 2021–2027.</a:t>
          </a:r>
        </a:p>
      </dgm:t>
    </dgm:pt>
    <dgm:pt modelId="{B7399391-4BF8-453C-888F-AB1CBEBBE5E4}" type="parTrans" cxnId="{F973CB72-1294-48E4-8DBD-824FC06CBB35}">
      <dgm:prSet/>
      <dgm:spPr/>
      <dgm:t>
        <a:bodyPr/>
        <a:lstStyle/>
        <a:p>
          <a:endParaRPr lang="pl-PL"/>
        </a:p>
      </dgm:t>
    </dgm:pt>
    <dgm:pt modelId="{789316C7-98F3-4E5A-8F23-C7A1D1E3052F}" type="sibTrans" cxnId="{F973CB72-1294-48E4-8DBD-824FC06CBB35}">
      <dgm:prSet/>
      <dgm:spPr/>
      <dgm:t>
        <a:bodyPr/>
        <a:lstStyle/>
        <a:p>
          <a:endParaRPr lang="pl-PL"/>
        </a:p>
      </dgm:t>
    </dgm:pt>
    <dgm:pt modelId="{22799460-41F4-4651-9CD7-A5A1792F9398}">
      <dgm:prSet custT="1"/>
      <dgm:spPr/>
      <dgm:t>
        <a:bodyPr/>
        <a:lstStyle/>
        <a:p>
          <a:r>
            <a:rPr lang="pl-PL" sz="1600" b="1" dirty="0">
              <a:solidFill>
                <a:schemeClr val="accent1">
                  <a:lumMod val="50000"/>
                </a:schemeClr>
              </a:solidFill>
              <a:latin typeface="+mn-lt"/>
              <a:ea typeface="+mn-ea"/>
              <a:cs typeface="+mn-cs"/>
            </a:rPr>
            <a:t>Weryfikacja u źródła: </a:t>
          </a:r>
          <a:r>
            <a:rPr lang="pl-PL" sz="1600" dirty="0">
              <a:solidFill>
                <a:schemeClr val="accent1">
                  <a:lumMod val="50000"/>
                </a:schemeClr>
              </a:solidFill>
              <a:latin typeface="+mn-lt"/>
              <a:ea typeface="+mn-ea"/>
              <a:cs typeface="+mn-cs"/>
            </a:rPr>
            <a:t>Proces monitorowania bazuje na informacjach zwrotnych od adresatów, co pozwala realnie ocenić stan wdrożenia rekomendacji.</a:t>
          </a:r>
          <a:endParaRPr lang="pl-PL" sz="1600" dirty="0"/>
        </a:p>
      </dgm:t>
    </dgm:pt>
    <dgm:pt modelId="{B7D754C4-52EB-4A4A-BBD2-C32CB39D569C}" type="parTrans" cxnId="{2361BC76-3D92-4638-AADE-B60B6789E2D3}">
      <dgm:prSet/>
      <dgm:spPr/>
      <dgm:t>
        <a:bodyPr/>
        <a:lstStyle/>
        <a:p>
          <a:endParaRPr lang="pl-PL"/>
        </a:p>
      </dgm:t>
    </dgm:pt>
    <dgm:pt modelId="{AFDDD397-43B9-483F-98B6-3E2B2D673D12}" type="sibTrans" cxnId="{2361BC76-3D92-4638-AADE-B60B6789E2D3}">
      <dgm:prSet/>
      <dgm:spPr/>
      <dgm:t>
        <a:bodyPr/>
        <a:lstStyle/>
        <a:p>
          <a:endParaRPr lang="pl-PL"/>
        </a:p>
      </dgm:t>
    </dgm:pt>
    <dgm:pt modelId="{AF0E3865-7A93-47B0-AE84-1549A3FADEAB}" type="pres">
      <dgm:prSet presAssocID="{398A1EEE-3DEF-41B8-9AD0-5994AC2D42A8}" presName="Name0" presStyleCnt="0">
        <dgm:presLayoutVars>
          <dgm:dir/>
          <dgm:resizeHandles val="exact"/>
        </dgm:presLayoutVars>
      </dgm:prSet>
      <dgm:spPr/>
    </dgm:pt>
    <dgm:pt modelId="{330C1779-A05F-45C4-9DA5-51B6D1247412}" type="pres">
      <dgm:prSet presAssocID="{2A079CD5-62AE-4E94-882B-3F1C7C6FA922}" presName="composite" presStyleCnt="0"/>
      <dgm:spPr/>
    </dgm:pt>
    <dgm:pt modelId="{7860598C-5823-454A-92B3-356EDC338463}" type="pres">
      <dgm:prSet presAssocID="{2A079CD5-62AE-4E94-882B-3F1C7C6FA922}" presName="rect1" presStyleLbl="trAlignAcc1" presStyleIdx="0" presStyleCnt="3" custScaleX="160219">
        <dgm:presLayoutVars>
          <dgm:bulletEnabled val="1"/>
        </dgm:presLayoutVars>
      </dgm:prSet>
      <dgm:spPr/>
    </dgm:pt>
    <dgm:pt modelId="{F0BAEABC-C9C3-4A08-950F-93ECF2461FF7}" type="pres">
      <dgm:prSet presAssocID="{2A079CD5-62AE-4E94-882B-3F1C7C6FA922}" presName="rect2" presStyleLbl="fgImgPlace1" presStyleIdx="0" presStyleCnt="3" custLinFactX="-68546" custLinFactNeighborX="-100000" custLinFactNeighborY="-2392"/>
      <dgm:spPr>
        <a:solidFill>
          <a:schemeClr val="accent1">
            <a:lumMod val="75000"/>
          </a:schemeClr>
        </a:solidFill>
      </dgm:spPr>
    </dgm:pt>
    <dgm:pt modelId="{74FB50ED-4DCE-4ABE-977F-36B64FD9BCFE}" type="pres">
      <dgm:prSet presAssocID="{3BC8644E-4EA3-4D41-91EF-AA464AD7016A}" presName="sibTrans" presStyleCnt="0"/>
      <dgm:spPr/>
    </dgm:pt>
    <dgm:pt modelId="{E348EC30-8B7C-4E90-96AD-4381E87C87BB}" type="pres">
      <dgm:prSet presAssocID="{E386730F-FF21-4BD7-AB0C-B6EB0F77C481}" presName="composite" presStyleCnt="0"/>
      <dgm:spPr/>
    </dgm:pt>
    <dgm:pt modelId="{CA134C73-73CF-4AE7-B66B-1EE5BD558B26}" type="pres">
      <dgm:prSet presAssocID="{E386730F-FF21-4BD7-AB0C-B6EB0F77C481}" presName="rect1" presStyleLbl="trAlignAcc1" presStyleIdx="1" presStyleCnt="3" custScaleX="158254" custLinFactNeighborX="294" custLinFactNeighborY="3424">
        <dgm:presLayoutVars>
          <dgm:bulletEnabled val="1"/>
        </dgm:presLayoutVars>
      </dgm:prSet>
      <dgm:spPr/>
    </dgm:pt>
    <dgm:pt modelId="{416508C8-168C-4C9C-96DB-2DB8D8D6B6F0}" type="pres">
      <dgm:prSet presAssocID="{E386730F-FF21-4BD7-AB0C-B6EB0F77C481}" presName="rect2" presStyleLbl="fgImgPlace1" presStyleIdx="1" presStyleCnt="3" custLinFactX="-66114" custLinFactNeighborX="-100000" custLinFactNeighborY="1692"/>
      <dgm:spPr>
        <a:solidFill>
          <a:schemeClr val="accent1">
            <a:lumMod val="75000"/>
          </a:schemeClr>
        </a:solidFill>
      </dgm:spPr>
    </dgm:pt>
    <dgm:pt modelId="{28B25F33-B3C5-4947-A7F0-BAB02ACC627C}" type="pres">
      <dgm:prSet presAssocID="{789316C7-98F3-4E5A-8F23-C7A1D1E3052F}" presName="sibTrans" presStyleCnt="0"/>
      <dgm:spPr/>
    </dgm:pt>
    <dgm:pt modelId="{F7D03D0D-5EFB-4FF5-B73C-D8F0823BEF4B}" type="pres">
      <dgm:prSet presAssocID="{22799460-41F4-4651-9CD7-A5A1792F9398}" presName="composite" presStyleCnt="0"/>
      <dgm:spPr/>
    </dgm:pt>
    <dgm:pt modelId="{D86CB635-EE3E-4708-8B48-B611CD355B77}" type="pres">
      <dgm:prSet presAssocID="{22799460-41F4-4651-9CD7-A5A1792F9398}" presName="rect1" presStyleLbl="trAlignAcc1" presStyleIdx="2" presStyleCnt="3" custScaleX="158827">
        <dgm:presLayoutVars>
          <dgm:bulletEnabled val="1"/>
        </dgm:presLayoutVars>
      </dgm:prSet>
      <dgm:spPr/>
    </dgm:pt>
    <dgm:pt modelId="{7D8A34DA-9A7E-4533-A6D3-3FB9C365D98D}" type="pres">
      <dgm:prSet presAssocID="{22799460-41F4-4651-9CD7-A5A1792F9398}" presName="rect2" presStyleLbl="fgImgPlace1" presStyleIdx="2" presStyleCnt="3" custLinFactX="-66114" custLinFactNeighborX="-100000" custLinFactNeighborY="-287"/>
      <dgm:spPr>
        <a:solidFill>
          <a:schemeClr val="accent1">
            <a:lumMod val="75000"/>
          </a:schemeClr>
        </a:solidFill>
      </dgm:spPr>
    </dgm:pt>
  </dgm:ptLst>
  <dgm:cxnLst>
    <dgm:cxn modelId="{E2ECA35B-4E77-44B3-A4B3-8FD98C2404E5}" srcId="{398A1EEE-3DEF-41B8-9AD0-5994AC2D42A8}" destId="{2A079CD5-62AE-4E94-882B-3F1C7C6FA922}" srcOrd="0" destOrd="0" parTransId="{4FF48D4F-CD04-4E85-AE8F-2992B346A970}" sibTransId="{3BC8644E-4EA3-4D41-91EF-AA464AD7016A}"/>
    <dgm:cxn modelId="{92A81C5F-FC3C-4060-B996-DD140D75EAC0}" type="presOf" srcId="{2A079CD5-62AE-4E94-882B-3F1C7C6FA922}" destId="{7860598C-5823-454A-92B3-356EDC338463}" srcOrd="0" destOrd="0" presId="urn:microsoft.com/office/officeart/2008/layout/PictureStrips"/>
    <dgm:cxn modelId="{E4243E63-7AD6-4DFE-BCAF-4358022B3BB0}" type="presOf" srcId="{22799460-41F4-4651-9CD7-A5A1792F9398}" destId="{D86CB635-EE3E-4708-8B48-B611CD355B77}" srcOrd="0" destOrd="0" presId="urn:microsoft.com/office/officeart/2008/layout/PictureStrips"/>
    <dgm:cxn modelId="{F973CB72-1294-48E4-8DBD-824FC06CBB35}" srcId="{398A1EEE-3DEF-41B8-9AD0-5994AC2D42A8}" destId="{E386730F-FF21-4BD7-AB0C-B6EB0F77C481}" srcOrd="1" destOrd="0" parTransId="{B7399391-4BF8-453C-888F-AB1CBEBBE5E4}" sibTransId="{789316C7-98F3-4E5A-8F23-C7A1D1E3052F}"/>
    <dgm:cxn modelId="{2361BC76-3D92-4638-AADE-B60B6789E2D3}" srcId="{398A1EEE-3DEF-41B8-9AD0-5994AC2D42A8}" destId="{22799460-41F4-4651-9CD7-A5A1792F9398}" srcOrd="2" destOrd="0" parTransId="{B7D754C4-52EB-4A4A-BBD2-C32CB39D569C}" sibTransId="{AFDDD397-43B9-483F-98B6-3E2B2D673D12}"/>
    <dgm:cxn modelId="{458C1BA0-DE2D-4D39-8603-BC869A2D1AB9}" type="presOf" srcId="{398A1EEE-3DEF-41B8-9AD0-5994AC2D42A8}" destId="{AF0E3865-7A93-47B0-AE84-1549A3FADEAB}" srcOrd="0" destOrd="0" presId="urn:microsoft.com/office/officeart/2008/layout/PictureStrips"/>
    <dgm:cxn modelId="{6B00C1E9-0234-4D2C-A1E4-9630C5736CFB}" type="presOf" srcId="{E386730F-FF21-4BD7-AB0C-B6EB0F77C481}" destId="{CA134C73-73CF-4AE7-B66B-1EE5BD558B26}" srcOrd="0" destOrd="0" presId="urn:microsoft.com/office/officeart/2008/layout/PictureStrips"/>
    <dgm:cxn modelId="{1EA3235F-D93D-4023-AC54-69E12B934E7D}" type="presParOf" srcId="{AF0E3865-7A93-47B0-AE84-1549A3FADEAB}" destId="{330C1779-A05F-45C4-9DA5-51B6D1247412}" srcOrd="0" destOrd="0" presId="urn:microsoft.com/office/officeart/2008/layout/PictureStrips"/>
    <dgm:cxn modelId="{CCD363F6-5284-4001-9295-19DDE0FF6944}" type="presParOf" srcId="{330C1779-A05F-45C4-9DA5-51B6D1247412}" destId="{7860598C-5823-454A-92B3-356EDC338463}" srcOrd="0" destOrd="0" presId="urn:microsoft.com/office/officeart/2008/layout/PictureStrips"/>
    <dgm:cxn modelId="{20C3FD70-2C84-4562-AE87-456CE0848CE4}" type="presParOf" srcId="{330C1779-A05F-45C4-9DA5-51B6D1247412}" destId="{F0BAEABC-C9C3-4A08-950F-93ECF2461FF7}" srcOrd="1" destOrd="0" presId="urn:microsoft.com/office/officeart/2008/layout/PictureStrips"/>
    <dgm:cxn modelId="{F54D5DBE-73BC-4C6D-AEC6-5317E33ED19F}" type="presParOf" srcId="{AF0E3865-7A93-47B0-AE84-1549A3FADEAB}" destId="{74FB50ED-4DCE-4ABE-977F-36B64FD9BCFE}" srcOrd="1" destOrd="0" presId="urn:microsoft.com/office/officeart/2008/layout/PictureStrips"/>
    <dgm:cxn modelId="{D66381E7-6644-40E4-917C-8F0F690C0C76}" type="presParOf" srcId="{AF0E3865-7A93-47B0-AE84-1549A3FADEAB}" destId="{E348EC30-8B7C-4E90-96AD-4381E87C87BB}" srcOrd="2" destOrd="0" presId="urn:microsoft.com/office/officeart/2008/layout/PictureStrips"/>
    <dgm:cxn modelId="{F967F4A7-B84F-4F9C-9D38-AED6CF10F802}" type="presParOf" srcId="{E348EC30-8B7C-4E90-96AD-4381E87C87BB}" destId="{CA134C73-73CF-4AE7-B66B-1EE5BD558B26}" srcOrd="0" destOrd="0" presId="urn:microsoft.com/office/officeart/2008/layout/PictureStrips"/>
    <dgm:cxn modelId="{74190BD3-7F7A-4F3A-8726-A7CDE2077FBC}" type="presParOf" srcId="{E348EC30-8B7C-4E90-96AD-4381E87C87BB}" destId="{416508C8-168C-4C9C-96DB-2DB8D8D6B6F0}" srcOrd="1" destOrd="0" presId="urn:microsoft.com/office/officeart/2008/layout/PictureStrips"/>
    <dgm:cxn modelId="{BD8FEC01-1EF5-4231-BBA5-814662CC8645}" type="presParOf" srcId="{AF0E3865-7A93-47B0-AE84-1549A3FADEAB}" destId="{28B25F33-B3C5-4947-A7F0-BAB02ACC627C}" srcOrd="3" destOrd="0" presId="urn:microsoft.com/office/officeart/2008/layout/PictureStrips"/>
    <dgm:cxn modelId="{4399C5AD-4D59-4AF8-86BA-B34C09BFC8F1}" type="presParOf" srcId="{AF0E3865-7A93-47B0-AE84-1549A3FADEAB}" destId="{F7D03D0D-5EFB-4FF5-B73C-D8F0823BEF4B}" srcOrd="4" destOrd="0" presId="urn:microsoft.com/office/officeart/2008/layout/PictureStrips"/>
    <dgm:cxn modelId="{CF7A2753-4B8F-458C-B798-0FA32955D110}" type="presParOf" srcId="{F7D03D0D-5EFB-4FF5-B73C-D8F0823BEF4B}" destId="{D86CB635-EE3E-4708-8B48-B611CD355B77}" srcOrd="0" destOrd="0" presId="urn:microsoft.com/office/officeart/2008/layout/PictureStrips"/>
    <dgm:cxn modelId="{FC8C0FC6-1A80-471E-AEAF-713298477B0C}" type="presParOf" srcId="{F7D03D0D-5EFB-4FF5-B73C-D8F0823BEF4B}" destId="{7D8A34DA-9A7E-4533-A6D3-3FB9C365D98D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520876-00DE-46A1-947F-E71D720F38F3}">
      <dsp:nvSpPr>
        <dsp:cNvPr id="0" name=""/>
        <dsp:cNvSpPr/>
      </dsp:nvSpPr>
      <dsp:spPr>
        <a:xfrm>
          <a:off x="37007" y="0"/>
          <a:ext cx="2601489" cy="9144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700" b="1" kern="1200" dirty="0"/>
            <a:t>Budżet początkowy 2024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700" b="1" kern="1200" dirty="0"/>
            <a:t>800 000 zł </a:t>
          </a:r>
        </a:p>
      </dsp:txBody>
      <dsp:txXfrm>
        <a:off x="63789" y="26782"/>
        <a:ext cx="2547925" cy="860836"/>
      </dsp:txXfrm>
    </dsp:sp>
    <dsp:sp modelId="{FC65DF7E-66EF-4EC5-9434-27AAA42931E0}">
      <dsp:nvSpPr>
        <dsp:cNvPr id="0" name=""/>
        <dsp:cNvSpPr/>
      </dsp:nvSpPr>
      <dsp:spPr>
        <a:xfrm>
          <a:off x="2860970" y="184348"/>
          <a:ext cx="471643" cy="54570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1400" kern="1200"/>
        </a:p>
      </dsp:txBody>
      <dsp:txXfrm>
        <a:off x="2860970" y="293489"/>
        <a:ext cx="330150" cy="327421"/>
      </dsp:txXfrm>
    </dsp:sp>
    <dsp:sp modelId="{DFC404DC-7E9C-4028-B5A9-67EE2477B735}">
      <dsp:nvSpPr>
        <dsp:cNvPr id="0" name=""/>
        <dsp:cNvSpPr/>
      </dsp:nvSpPr>
      <dsp:spPr>
        <a:xfrm>
          <a:off x="3528390" y="0"/>
          <a:ext cx="2310550" cy="9144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700" b="1" kern="1200" dirty="0"/>
            <a:t>Po aktualizacji 2024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700" b="1" kern="1200" dirty="0"/>
            <a:t>750 100 zł</a:t>
          </a:r>
        </a:p>
      </dsp:txBody>
      <dsp:txXfrm>
        <a:off x="3555172" y="26782"/>
        <a:ext cx="2256986" cy="860836"/>
      </dsp:txXfrm>
    </dsp:sp>
    <dsp:sp modelId="{BE054C80-F712-49FA-8645-800C1897A69F}">
      <dsp:nvSpPr>
        <dsp:cNvPr id="0" name=""/>
        <dsp:cNvSpPr/>
      </dsp:nvSpPr>
      <dsp:spPr>
        <a:xfrm>
          <a:off x="5997111" y="184348"/>
          <a:ext cx="335321" cy="54570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1400" kern="1200"/>
        </a:p>
      </dsp:txBody>
      <dsp:txXfrm>
        <a:off x="5997111" y="293489"/>
        <a:ext cx="234725" cy="327421"/>
      </dsp:txXfrm>
    </dsp:sp>
    <dsp:sp modelId="{C9B6F30A-D098-4466-AB5E-44544445734F}">
      <dsp:nvSpPr>
        <dsp:cNvPr id="0" name=""/>
        <dsp:cNvSpPr/>
      </dsp:nvSpPr>
      <dsp:spPr>
        <a:xfrm>
          <a:off x="6471623" y="0"/>
          <a:ext cx="2681628" cy="9144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700" b="1" kern="1200" dirty="0"/>
            <a:t>Faktycznie wydano 2024 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700" b="1" kern="1200" dirty="0"/>
            <a:t>731 144,73 zł</a:t>
          </a:r>
        </a:p>
      </dsp:txBody>
      <dsp:txXfrm>
        <a:off x="6498405" y="26782"/>
        <a:ext cx="2628064" cy="86083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520876-00DE-46A1-947F-E71D720F38F3}">
      <dsp:nvSpPr>
        <dsp:cNvPr id="0" name=""/>
        <dsp:cNvSpPr/>
      </dsp:nvSpPr>
      <dsp:spPr>
        <a:xfrm>
          <a:off x="37007" y="0"/>
          <a:ext cx="2601489" cy="9144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700" b="1" kern="1200" dirty="0"/>
            <a:t>Budżet początkowy 2025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700" b="1" kern="1200" dirty="0"/>
            <a:t>870 000 zł </a:t>
          </a:r>
        </a:p>
      </dsp:txBody>
      <dsp:txXfrm>
        <a:off x="63789" y="26782"/>
        <a:ext cx="2547925" cy="860836"/>
      </dsp:txXfrm>
    </dsp:sp>
    <dsp:sp modelId="{FC65DF7E-66EF-4EC5-9434-27AAA42931E0}">
      <dsp:nvSpPr>
        <dsp:cNvPr id="0" name=""/>
        <dsp:cNvSpPr/>
      </dsp:nvSpPr>
      <dsp:spPr>
        <a:xfrm>
          <a:off x="2849937" y="184348"/>
          <a:ext cx="448253" cy="54570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1400" kern="1200"/>
        </a:p>
      </dsp:txBody>
      <dsp:txXfrm>
        <a:off x="2849937" y="293489"/>
        <a:ext cx="313777" cy="327421"/>
      </dsp:txXfrm>
    </dsp:sp>
    <dsp:sp modelId="{DFC404DC-7E9C-4028-B5A9-67EE2477B735}">
      <dsp:nvSpPr>
        <dsp:cNvPr id="0" name=""/>
        <dsp:cNvSpPr/>
      </dsp:nvSpPr>
      <dsp:spPr>
        <a:xfrm>
          <a:off x="3484259" y="0"/>
          <a:ext cx="2310550" cy="9144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700" b="1" kern="1200" dirty="0"/>
            <a:t>Po aktualizacji 2025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700" b="1" kern="1200" dirty="0"/>
            <a:t> 556 800 zł</a:t>
          </a:r>
        </a:p>
      </dsp:txBody>
      <dsp:txXfrm>
        <a:off x="3511041" y="26782"/>
        <a:ext cx="2256986" cy="860836"/>
      </dsp:txXfrm>
    </dsp:sp>
    <dsp:sp modelId="{BE054C80-F712-49FA-8645-800C1897A69F}">
      <dsp:nvSpPr>
        <dsp:cNvPr id="0" name=""/>
        <dsp:cNvSpPr/>
      </dsp:nvSpPr>
      <dsp:spPr>
        <a:xfrm>
          <a:off x="5964012" y="184348"/>
          <a:ext cx="358711" cy="54570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1400" kern="1200"/>
        </a:p>
      </dsp:txBody>
      <dsp:txXfrm>
        <a:off x="5964012" y="293489"/>
        <a:ext cx="251098" cy="327421"/>
      </dsp:txXfrm>
    </dsp:sp>
    <dsp:sp modelId="{C9B6F30A-D098-4466-AB5E-44544445734F}">
      <dsp:nvSpPr>
        <dsp:cNvPr id="0" name=""/>
        <dsp:cNvSpPr/>
      </dsp:nvSpPr>
      <dsp:spPr>
        <a:xfrm>
          <a:off x="6471623" y="0"/>
          <a:ext cx="2681628" cy="9144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700" b="1" kern="1200" dirty="0"/>
            <a:t>Faktycznie wydano 2025 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700" b="1" kern="1200" dirty="0"/>
            <a:t> 556 773,30 zł</a:t>
          </a:r>
        </a:p>
      </dsp:txBody>
      <dsp:txXfrm>
        <a:off x="6498405" y="26782"/>
        <a:ext cx="2628064" cy="86083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60598C-5823-454A-92B3-356EDC338463}">
      <dsp:nvSpPr>
        <dsp:cNvPr id="0" name=""/>
        <dsp:cNvSpPr/>
      </dsp:nvSpPr>
      <dsp:spPr>
        <a:xfrm>
          <a:off x="1041621" y="370472"/>
          <a:ext cx="8285909" cy="1616129"/>
        </a:xfrm>
        <a:prstGeom prst="rect">
          <a:avLst/>
        </a:prstGeom>
        <a:solidFill>
          <a:schemeClr val="accent4">
            <a:alpha val="4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94658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b="1" kern="1200" dirty="0">
              <a:solidFill>
                <a:srgbClr val="003399">
                  <a:lumMod val="50000"/>
                </a:srgbClr>
              </a:solidFill>
              <a:latin typeface="Calibri" panose="020F0502020204030204"/>
              <a:ea typeface="+mn-ea"/>
              <a:cs typeface="+mn-cs"/>
            </a:rPr>
            <a:t>Coroczna weryfikacja: </a:t>
          </a:r>
          <a:r>
            <a:rPr lang="pl-PL" sz="1600" b="0" kern="1200" dirty="0">
              <a:solidFill>
                <a:srgbClr val="003399">
                  <a:lumMod val="50000"/>
                </a:srgbClr>
              </a:solidFill>
              <a:latin typeface="Calibri" panose="020F0502020204030204"/>
              <a:ea typeface="+mn-ea"/>
              <a:cs typeface="+mn-cs"/>
            </a:rPr>
            <a:t>W I kwartale </a:t>
          </a:r>
          <a:r>
            <a:rPr lang="pl-PL" sz="1600" kern="1200" dirty="0">
              <a:solidFill>
                <a:srgbClr val="003399">
                  <a:lumMod val="50000"/>
                </a:srgbClr>
              </a:solidFill>
              <a:latin typeface="Calibri" panose="020F0502020204030204"/>
              <a:ea typeface="+mn-ea"/>
              <a:cs typeface="+mn-cs"/>
            </a:rPr>
            <a:t>każdego roku Jednostka Ewaluacyjna sprawdza postępy we wdrażaniu rekomendacji.</a:t>
          </a:r>
        </a:p>
      </dsp:txBody>
      <dsp:txXfrm>
        <a:off x="1041621" y="370472"/>
        <a:ext cx="8285909" cy="1616129"/>
      </dsp:txXfrm>
    </dsp:sp>
    <dsp:sp modelId="{F0BAEABC-C9C3-4A08-950F-93ECF2461FF7}">
      <dsp:nvSpPr>
        <dsp:cNvPr id="0" name=""/>
        <dsp:cNvSpPr/>
      </dsp:nvSpPr>
      <dsp:spPr>
        <a:xfrm>
          <a:off x="476539" y="96440"/>
          <a:ext cx="1131290" cy="1696936"/>
        </a:xfrm>
        <a:prstGeom prst="rect">
          <a:avLst/>
        </a:prstGeom>
        <a:solidFill>
          <a:schemeClr val="accent1">
            <a:lumMod val="75000"/>
          </a:schemeClr>
        </a:solidFill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A134C73-73CF-4AE7-B66B-1EE5BD558B26}">
      <dsp:nvSpPr>
        <dsp:cNvPr id="0" name=""/>
        <dsp:cNvSpPr/>
      </dsp:nvSpPr>
      <dsp:spPr>
        <a:xfrm>
          <a:off x="1107637" y="2460335"/>
          <a:ext cx="8184286" cy="1616129"/>
        </a:xfrm>
        <a:prstGeom prst="rect">
          <a:avLst/>
        </a:prstGeom>
        <a:solidFill>
          <a:schemeClr val="accent4">
            <a:alpha val="4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94658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b="1" kern="1200" dirty="0">
              <a:solidFill>
                <a:srgbClr val="003399">
                  <a:lumMod val="50000"/>
                </a:srgbClr>
              </a:solidFill>
              <a:latin typeface="Calibri" panose="020F0502020204030204"/>
              <a:ea typeface="+mn-ea"/>
              <a:cs typeface="+mn-cs"/>
            </a:rPr>
            <a:t>Zakres monitorowania w 2026r.: </a:t>
          </a:r>
          <a:r>
            <a:rPr lang="pl-PL" sz="1600" b="0" kern="1200" dirty="0">
              <a:solidFill>
                <a:srgbClr val="003399">
                  <a:lumMod val="50000"/>
                </a:srgbClr>
              </a:solidFill>
              <a:latin typeface="Calibri" panose="020F0502020204030204"/>
              <a:ea typeface="+mn-ea"/>
              <a:cs typeface="+mn-cs"/>
            </a:rPr>
            <a:t>Monitorowaniem</a:t>
          </a:r>
          <a:r>
            <a:rPr lang="pl-PL" sz="1600" b="1" kern="1200" dirty="0">
              <a:solidFill>
                <a:srgbClr val="003399">
                  <a:lumMod val="50000"/>
                </a:srgbClr>
              </a:solidFill>
              <a:latin typeface="Calibri" panose="020F0502020204030204"/>
              <a:ea typeface="+mn-ea"/>
              <a:cs typeface="+mn-cs"/>
            </a:rPr>
            <a:t> </a:t>
          </a:r>
          <a:r>
            <a:rPr lang="pl-PL" sz="1600" kern="1200" dirty="0">
              <a:solidFill>
                <a:srgbClr val="003399">
                  <a:lumMod val="50000"/>
                </a:srgbClr>
              </a:solidFill>
              <a:latin typeface="Calibri" panose="020F0502020204030204"/>
              <a:ea typeface="+mn-ea"/>
              <a:cs typeface="+mn-cs"/>
            </a:rPr>
            <a:t>objęto rekomendacje wynikające z badań dwóch programów regionalnych: RPO WK-P 2014–2020 oraz FEdKP 2021–2027.</a:t>
          </a:r>
        </a:p>
      </dsp:txBody>
      <dsp:txXfrm>
        <a:off x="1107637" y="2460335"/>
        <a:ext cx="8184286" cy="1616129"/>
      </dsp:txXfrm>
    </dsp:sp>
    <dsp:sp modelId="{416508C8-168C-4C9C-96DB-2DB8D8D6B6F0}">
      <dsp:nvSpPr>
        <dsp:cNvPr id="0" name=""/>
        <dsp:cNvSpPr/>
      </dsp:nvSpPr>
      <dsp:spPr>
        <a:xfrm>
          <a:off x="504052" y="2200270"/>
          <a:ext cx="1131290" cy="1696936"/>
        </a:xfrm>
        <a:prstGeom prst="rect">
          <a:avLst/>
        </a:prstGeom>
        <a:solidFill>
          <a:schemeClr val="accent1">
            <a:lumMod val="75000"/>
          </a:schemeClr>
        </a:solidFill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86CB635-EE3E-4708-8B48-B611CD355B77}">
      <dsp:nvSpPr>
        <dsp:cNvPr id="0" name=""/>
        <dsp:cNvSpPr/>
      </dsp:nvSpPr>
      <dsp:spPr>
        <a:xfrm>
          <a:off x="1077615" y="4439527"/>
          <a:ext cx="8213920" cy="1616129"/>
        </a:xfrm>
        <a:prstGeom prst="rect">
          <a:avLst/>
        </a:prstGeom>
        <a:solidFill>
          <a:schemeClr val="accent4">
            <a:alpha val="4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94658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b="1" kern="1200" dirty="0">
              <a:solidFill>
                <a:schemeClr val="accent1">
                  <a:lumMod val="50000"/>
                </a:schemeClr>
              </a:solidFill>
              <a:latin typeface="+mn-lt"/>
              <a:ea typeface="+mn-ea"/>
              <a:cs typeface="+mn-cs"/>
            </a:rPr>
            <a:t>Weryfikacja u źródła: </a:t>
          </a:r>
          <a:r>
            <a:rPr lang="pl-PL" sz="1600" kern="1200" dirty="0">
              <a:solidFill>
                <a:schemeClr val="accent1">
                  <a:lumMod val="50000"/>
                </a:schemeClr>
              </a:solidFill>
              <a:latin typeface="+mn-lt"/>
              <a:ea typeface="+mn-ea"/>
              <a:cs typeface="+mn-cs"/>
            </a:rPr>
            <a:t>Proces monitorowania bazuje na informacjach zwrotnych od adresatów, co pozwala realnie ocenić stan wdrożenia rekomendacji.</a:t>
          </a:r>
          <a:endParaRPr lang="pl-PL" sz="1600" kern="1200" dirty="0"/>
        </a:p>
      </dsp:txBody>
      <dsp:txXfrm>
        <a:off x="1077615" y="4439527"/>
        <a:ext cx="8213920" cy="1616129"/>
      </dsp:txXfrm>
    </dsp:sp>
    <dsp:sp modelId="{7D8A34DA-9A7E-4533-A6D3-3FB9C365D98D}">
      <dsp:nvSpPr>
        <dsp:cNvPr id="0" name=""/>
        <dsp:cNvSpPr/>
      </dsp:nvSpPr>
      <dsp:spPr>
        <a:xfrm>
          <a:off x="504052" y="4201216"/>
          <a:ext cx="1131290" cy="1696936"/>
        </a:xfrm>
        <a:prstGeom prst="rect">
          <a:avLst/>
        </a:prstGeom>
        <a:solidFill>
          <a:schemeClr val="accent1">
            <a:lumMod val="75000"/>
          </a:schemeClr>
        </a:solidFill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EEFF2B-0721-7148-92D1-1650B5B78E9F}" type="datetimeFigureOut">
              <a:rPr lang="pl-PL" smtClean="0"/>
              <a:t>08.06.2026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143000"/>
            <a:ext cx="43656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2B4DB-5212-AD42-B2C1-BD19AC94D45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927739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17" Type="http://schemas.openxmlformats.org/officeDocument/2006/relationships/image" Target="../media/image22.png"/><Relationship Id="rId2" Type="http://schemas.openxmlformats.org/officeDocument/2006/relationships/image" Target="../media/image4.png"/><Relationship Id="rId16" Type="http://schemas.openxmlformats.org/officeDocument/2006/relationships/image" Target="../media/image21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5" Type="http://schemas.openxmlformats.org/officeDocument/2006/relationships/image" Target="../media/image2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Relationship Id="rId14" Type="http://schemas.openxmlformats.org/officeDocument/2006/relationships/image" Target="../media/image19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4.png"/><Relationship Id="rId4" Type="http://schemas.openxmlformats.org/officeDocument/2006/relationships/image" Target="../media/image10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17" Type="http://schemas.openxmlformats.org/officeDocument/2006/relationships/image" Target="../media/image22.png"/><Relationship Id="rId2" Type="http://schemas.openxmlformats.org/officeDocument/2006/relationships/image" Target="../media/image4.png"/><Relationship Id="rId16" Type="http://schemas.openxmlformats.org/officeDocument/2006/relationships/image" Target="../media/image2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5" Type="http://schemas.openxmlformats.org/officeDocument/2006/relationships/image" Target="../media/image2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Relationship Id="rId14" Type="http://schemas.openxmlformats.org/officeDocument/2006/relationships/image" Target="../media/image19.png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10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026614" y="1973820"/>
            <a:ext cx="8639675" cy="4326381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800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</a:extLst>
          </p:cNvPr>
          <p:cNvSpPr/>
          <p:nvPr userDrawn="1"/>
        </p:nvSpPr>
        <p:spPr>
          <a:xfrm>
            <a:off x="2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800"/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60" y="1973818"/>
            <a:ext cx="3959225" cy="720090"/>
          </a:xfrm>
          <a:prstGeom prst="rect">
            <a:avLst/>
          </a:prstGeom>
        </p:spPr>
      </p:pic>
      <p:pic>
        <p:nvPicPr>
          <p:cNvPr id="14" name="Obraz 13">
            <a:extLst>
              <a:ext uri="{FF2B5EF4-FFF2-40B4-BE49-F238E27FC236}">
                <a16:creationId xmlns:a16="http://schemas.microsoft.com/office/drawing/2014/main" id="{2B41AD81-079D-B212-C8B7-9A9D3BEE5179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632" y="540402"/>
            <a:ext cx="1080000" cy="1080000"/>
          </a:xfrm>
          <a:prstGeom prst="rect">
            <a:avLst/>
          </a:prstGeom>
        </p:spPr>
      </p:pic>
      <p:pic>
        <p:nvPicPr>
          <p:cNvPr id="15" name="Obraz 14">
            <a:extLst>
              <a:ext uri="{FF2B5EF4-FFF2-40B4-BE49-F238E27FC236}">
                <a16:creationId xmlns:a16="http://schemas.microsoft.com/office/drawing/2014/main" id="{0A433181-6EED-44B3-4822-4AF9E6BA906A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5788" y="540402"/>
            <a:ext cx="1080000" cy="1080000"/>
          </a:xfrm>
          <a:prstGeom prst="rect">
            <a:avLst/>
          </a:prstGeom>
        </p:spPr>
      </p:pic>
      <p:pic>
        <p:nvPicPr>
          <p:cNvPr id="16" name="Obraz 15">
            <a:extLst>
              <a:ext uri="{FF2B5EF4-FFF2-40B4-BE49-F238E27FC236}">
                <a16:creationId xmlns:a16="http://schemas.microsoft.com/office/drawing/2014/main" id="{276322E5-6025-7EA2-67FB-9F57E9210052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3944" y="540402"/>
            <a:ext cx="1080000" cy="1080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8" y="3059115"/>
            <a:ext cx="7920115" cy="1107677"/>
          </a:xfrm>
        </p:spPr>
        <p:txBody>
          <a:bodyPr anchor="t" anchorCtr="0">
            <a:normAutofit/>
          </a:bodyPr>
          <a:lstStyle>
            <a:lvl1pPr algn="l">
              <a:lnSpc>
                <a:spcPts val="4000"/>
              </a:lnSpc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4861794"/>
            <a:ext cx="7920037" cy="1080000"/>
          </a:xfrm>
        </p:spPr>
        <p:txBody>
          <a:bodyPr>
            <a:normAutofit/>
          </a:bodyPr>
          <a:lstStyle>
            <a:lvl1pPr marL="0" indent="0" algn="l">
              <a:lnSpc>
                <a:spcPts val="3500"/>
              </a:lnSpc>
              <a:buNone/>
              <a:defRPr sz="2801" b="1">
                <a:solidFill>
                  <a:schemeClr val="tx2"/>
                </a:solidFill>
              </a:defRPr>
            </a:lvl1pPr>
            <a:lvl2pPr marL="503980" indent="0" algn="ctr">
              <a:buNone/>
              <a:defRPr sz="2205"/>
            </a:lvl2pPr>
            <a:lvl3pPr marL="1007959" indent="0" algn="ctr">
              <a:buNone/>
              <a:defRPr sz="1984"/>
            </a:lvl3pPr>
            <a:lvl4pPr marL="1511939" indent="0" algn="ctr">
              <a:buNone/>
              <a:defRPr sz="1764"/>
            </a:lvl4pPr>
            <a:lvl5pPr marL="2015919" indent="0" algn="ctr">
              <a:buNone/>
              <a:defRPr sz="1764"/>
            </a:lvl5pPr>
            <a:lvl6pPr marL="2519899" indent="0" algn="ctr">
              <a:buNone/>
              <a:defRPr sz="1764"/>
            </a:lvl6pPr>
            <a:lvl7pPr marL="3023878" indent="0" algn="ctr">
              <a:buNone/>
              <a:defRPr sz="1764"/>
            </a:lvl7pPr>
            <a:lvl8pPr marL="3527858" indent="0" algn="ctr">
              <a:buNone/>
              <a:defRPr sz="1764"/>
            </a:lvl8pPr>
            <a:lvl9pPr marL="4031837" indent="0" algn="ctr">
              <a:buNone/>
              <a:defRPr sz="1764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5356" y="540402"/>
            <a:ext cx="1799844" cy="349114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D2A3D249-6366-4532-95C2-9DDC07D17B44}" type="datetime1">
              <a:rPr lang="pl-PL" smtClean="0"/>
              <a:t>08.06.2026</a:t>
            </a:fld>
            <a:endParaRPr lang="pl-PL" dirty="0"/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500FFCFA-D3A4-40A4-E76C-99575547246A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00" y="6371047"/>
            <a:ext cx="1621258" cy="949192"/>
          </a:xfrm>
          <a:prstGeom prst="rect">
            <a:avLst/>
          </a:prstGeom>
        </p:spPr>
      </p:pic>
      <p:pic>
        <p:nvPicPr>
          <p:cNvPr id="10" name="Obraz 9">
            <a:extLst>
              <a:ext uri="{FF2B5EF4-FFF2-40B4-BE49-F238E27FC236}">
                <a16:creationId xmlns:a16="http://schemas.microsoft.com/office/drawing/2014/main" id="{DC91A070-16DB-C0E1-0B7B-93924541A6E7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2001" y="6371047"/>
            <a:ext cx="2633371" cy="949192"/>
          </a:xfrm>
          <a:prstGeom prst="rect">
            <a:avLst/>
          </a:prstGeom>
        </p:spPr>
      </p:pic>
      <p:pic>
        <p:nvPicPr>
          <p:cNvPr id="12" name="Obraz 11">
            <a:extLst>
              <a:ext uri="{FF2B5EF4-FFF2-40B4-BE49-F238E27FC236}">
                <a16:creationId xmlns:a16="http://schemas.microsoft.com/office/drawing/2014/main" id="{AB280FEF-799B-B9CA-10D2-815DA71DA238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2743" y="6370380"/>
            <a:ext cx="2239772" cy="950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57672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końc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rostokąt 11">
            <a:extLst>
              <a:ext uri="{FF2B5EF4-FFF2-40B4-BE49-F238E27FC236}">
                <a16:creationId xmlns:a16="http://schemas.microsoft.com/office/drawing/2014/main" id="{F8E39A3A-22D6-B8ED-2F58-16F69704FFAA}"/>
              </a:ext>
            </a:extLst>
          </p:cNvPr>
          <p:cNvSpPr/>
          <p:nvPr userDrawn="1"/>
        </p:nvSpPr>
        <p:spPr>
          <a:xfrm>
            <a:off x="2465388" y="4500563"/>
            <a:ext cx="8226426" cy="17996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800"/>
          </a:p>
        </p:txBody>
      </p:sp>
      <p:sp>
        <p:nvSpPr>
          <p:cNvPr id="11" name="Symbol zastępczy obrazu 10">
            <a:extLst>
              <a:ext uri="{FF2B5EF4-FFF2-40B4-BE49-F238E27FC236}">
                <a16:creationId xmlns:a16="http://schemas.microsoft.com/office/drawing/2014/main" id="{A760FD32-D539-3290-0E5F-1B5EF08EB2F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025526" y="0"/>
            <a:ext cx="8640763" cy="5221288"/>
          </a:xfrm>
          <a:custGeom>
            <a:avLst/>
            <a:gdLst>
              <a:gd name="connsiteX0" fmla="*/ 0 w 8640763"/>
              <a:gd name="connsiteY0" fmla="*/ 0 h 5221288"/>
              <a:gd name="connsiteX1" fmla="*/ 8640763 w 8640763"/>
              <a:gd name="connsiteY1" fmla="*/ 0 h 5221288"/>
              <a:gd name="connsiteX2" fmla="*/ 8640763 w 8640763"/>
              <a:gd name="connsiteY2" fmla="*/ 4500563 h 5221288"/>
              <a:gd name="connsiteX3" fmla="*/ 1439863 w 8640763"/>
              <a:gd name="connsiteY3" fmla="*/ 4500563 h 5221288"/>
              <a:gd name="connsiteX4" fmla="*/ 1439863 w 8640763"/>
              <a:gd name="connsiteY4" fmla="*/ 5221288 h 5221288"/>
              <a:gd name="connsiteX5" fmla="*/ 0 w 8640763"/>
              <a:gd name="connsiteY5" fmla="*/ 5221288 h 5221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640763" h="5221288">
                <a:moveTo>
                  <a:pt x="0" y="0"/>
                </a:moveTo>
                <a:lnTo>
                  <a:pt x="8640763" y="0"/>
                </a:lnTo>
                <a:lnTo>
                  <a:pt x="8640763" y="4500563"/>
                </a:lnTo>
                <a:lnTo>
                  <a:pt x="1439863" y="4500563"/>
                </a:lnTo>
                <a:lnTo>
                  <a:pt x="1439863" y="5221288"/>
                </a:lnTo>
                <a:lnTo>
                  <a:pt x="0" y="522128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pic>
        <p:nvPicPr>
          <p:cNvPr id="7" name="Obraz 6" descr="Obraz zawierający tekst&#10;&#10;Opis wygenerowany automatycznie">
            <a:extLst>
              <a:ext uri="{FF2B5EF4-FFF2-40B4-BE49-F238E27FC236}">
                <a16:creationId xmlns:a16="http://schemas.microsoft.com/office/drawing/2014/main" id="{3B4B8A84-3D08-244B-BF5B-6E361D1A74B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6976" y="4500563"/>
            <a:ext cx="3959225" cy="720090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C3C397EF-E780-3941-A190-8FF660EE90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25751" y="5593629"/>
            <a:ext cx="7559675" cy="705572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pl-PL" dirty="0"/>
          </a:p>
        </p:txBody>
      </p:sp>
      <p:pic>
        <p:nvPicPr>
          <p:cNvPr id="8" name="Obraz 7" descr="znak Funduszy Europejskich">
            <a:extLst>
              <a:ext uri="{FF2B5EF4-FFF2-40B4-BE49-F238E27FC236}">
                <a16:creationId xmlns:a16="http://schemas.microsoft.com/office/drawing/2014/main" id="{BFD80FA4-66E0-3049-A92A-085F431CEB0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00" y="6371047"/>
            <a:ext cx="1621258" cy="949192"/>
          </a:xfrm>
          <a:prstGeom prst="rect">
            <a:avLst/>
          </a:prstGeom>
        </p:spPr>
      </p:pic>
      <p:pic>
        <p:nvPicPr>
          <p:cNvPr id="9" name="Obraz 8" descr="flaga Unii Europejskie z dopiskiem dofinansowane przez Unię Europejską">
            <a:extLst>
              <a:ext uri="{FF2B5EF4-FFF2-40B4-BE49-F238E27FC236}">
                <a16:creationId xmlns:a16="http://schemas.microsoft.com/office/drawing/2014/main" id="{695F0183-048A-AF46-A850-8C265BFACC25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2001" y="6371047"/>
            <a:ext cx="2633371" cy="949192"/>
          </a:xfrm>
          <a:prstGeom prst="rect">
            <a:avLst/>
          </a:prstGeom>
        </p:spPr>
      </p:pic>
      <p:pic>
        <p:nvPicPr>
          <p:cNvPr id="10" name="Obraz 9" descr="barwy RP">
            <a:extLst>
              <a:ext uri="{FF2B5EF4-FFF2-40B4-BE49-F238E27FC236}">
                <a16:creationId xmlns:a16="http://schemas.microsoft.com/office/drawing/2014/main" id="{875F5C9C-57CB-134D-A405-3BC05A23D856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2743" y="6370380"/>
            <a:ext cx="2239772" cy="950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50847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026615" y="1973820"/>
            <a:ext cx="8639675" cy="4326381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350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</a:extLst>
          </p:cNvPr>
          <p:cNvSpPr/>
          <p:nvPr userDrawn="1"/>
        </p:nvSpPr>
        <p:spPr>
          <a:xfrm>
            <a:off x="4" y="0"/>
            <a:ext cx="4986337" cy="2693907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350"/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62" y="1973820"/>
            <a:ext cx="3959225" cy="720090"/>
          </a:xfrm>
          <a:prstGeom prst="rect">
            <a:avLst/>
          </a:prstGeom>
        </p:spPr>
      </p:pic>
      <p:pic>
        <p:nvPicPr>
          <p:cNvPr id="14" name="Obraz 13">
            <a:extLst>
              <a:ext uri="{FF2B5EF4-FFF2-40B4-BE49-F238E27FC236}">
                <a16:creationId xmlns:a16="http://schemas.microsoft.com/office/drawing/2014/main" id="{2B41AD81-079D-B212-C8B7-9A9D3BEE5179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633" y="540402"/>
            <a:ext cx="1080001" cy="1080000"/>
          </a:xfrm>
          <a:prstGeom prst="rect">
            <a:avLst/>
          </a:prstGeom>
        </p:spPr>
      </p:pic>
      <p:pic>
        <p:nvPicPr>
          <p:cNvPr id="15" name="Obraz 14">
            <a:extLst>
              <a:ext uri="{FF2B5EF4-FFF2-40B4-BE49-F238E27FC236}">
                <a16:creationId xmlns:a16="http://schemas.microsoft.com/office/drawing/2014/main" id="{0A433181-6EED-44B3-4822-4AF9E6BA906A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5789" y="540402"/>
            <a:ext cx="1080001" cy="1080000"/>
          </a:xfrm>
          <a:prstGeom prst="rect">
            <a:avLst/>
          </a:prstGeom>
        </p:spPr>
      </p:pic>
      <p:pic>
        <p:nvPicPr>
          <p:cNvPr id="16" name="Obraz 15">
            <a:extLst>
              <a:ext uri="{FF2B5EF4-FFF2-40B4-BE49-F238E27FC236}">
                <a16:creationId xmlns:a16="http://schemas.microsoft.com/office/drawing/2014/main" id="{276322E5-6025-7EA2-67FB-9F57E9210052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3945" y="540402"/>
            <a:ext cx="1080001" cy="1080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9" y="3059116"/>
            <a:ext cx="7920115" cy="1107676"/>
          </a:xfrm>
        </p:spPr>
        <p:txBody>
          <a:bodyPr anchor="t" anchorCtr="0">
            <a:normAutofit/>
          </a:bodyPr>
          <a:lstStyle>
            <a:lvl1pPr algn="l">
              <a:lnSpc>
                <a:spcPts val="3000"/>
              </a:lnSpc>
              <a:defRPr sz="24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90" y="4861795"/>
            <a:ext cx="7920036" cy="1080000"/>
          </a:xfrm>
        </p:spPr>
        <p:txBody>
          <a:bodyPr>
            <a:normAutofit/>
          </a:bodyPr>
          <a:lstStyle>
            <a:lvl1pPr marL="0" indent="0" algn="l">
              <a:lnSpc>
                <a:spcPts val="2625"/>
              </a:lnSpc>
              <a:buNone/>
              <a:defRPr sz="2101" b="1">
                <a:solidFill>
                  <a:schemeClr val="tx2"/>
                </a:solidFill>
              </a:defRPr>
            </a:lvl1pPr>
            <a:lvl2pPr marL="377987" indent="0" algn="ctr">
              <a:buNone/>
              <a:defRPr sz="1653"/>
            </a:lvl2pPr>
            <a:lvl3pPr marL="755974" indent="0" algn="ctr">
              <a:buNone/>
              <a:defRPr sz="1488"/>
            </a:lvl3pPr>
            <a:lvl4pPr marL="1133961" indent="0" algn="ctr">
              <a:buNone/>
              <a:defRPr sz="1323"/>
            </a:lvl4pPr>
            <a:lvl5pPr marL="1511950" indent="0" algn="ctr">
              <a:buNone/>
              <a:defRPr sz="1323"/>
            </a:lvl5pPr>
            <a:lvl6pPr marL="1889936" indent="0" algn="ctr">
              <a:buNone/>
              <a:defRPr sz="1323"/>
            </a:lvl6pPr>
            <a:lvl7pPr marL="2267924" indent="0" algn="ctr">
              <a:buNone/>
              <a:defRPr sz="1323"/>
            </a:lvl7pPr>
            <a:lvl8pPr marL="2645911" indent="0" algn="ctr">
              <a:buNone/>
              <a:defRPr sz="1323"/>
            </a:lvl8pPr>
            <a:lvl9pPr marL="3023898" indent="0" algn="ctr">
              <a:buNone/>
              <a:defRPr sz="1323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5358" y="540402"/>
            <a:ext cx="1799843" cy="349114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350"/>
              </a:lnSpc>
              <a:defRPr sz="105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D2A3D249-6366-4532-95C2-9DDC07D17B44}" type="datetime1">
              <a:rPr lang="pl-PL" smtClean="0"/>
              <a:t>08.06.2026</a:t>
            </a:fld>
            <a:endParaRPr lang="pl-PL" dirty="0"/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500FFCFA-D3A4-40A4-E76C-99575547246A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01" y="6371047"/>
            <a:ext cx="1621258" cy="949192"/>
          </a:xfrm>
          <a:prstGeom prst="rect">
            <a:avLst/>
          </a:prstGeom>
        </p:spPr>
      </p:pic>
      <p:pic>
        <p:nvPicPr>
          <p:cNvPr id="10" name="Obraz 9">
            <a:extLst>
              <a:ext uri="{FF2B5EF4-FFF2-40B4-BE49-F238E27FC236}">
                <a16:creationId xmlns:a16="http://schemas.microsoft.com/office/drawing/2014/main" id="{DC91A070-16DB-C0E1-0B7B-93924541A6E7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2002" y="6371047"/>
            <a:ext cx="2633371" cy="949192"/>
          </a:xfrm>
          <a:prstGeom prst="rect">
            <a:avLst/>
          </a:prstGeom>
        </p:spPr>
      </p:pic>
      <p:pic>
        <p:nvPicPr>
          <p:cNvPr id="12" name="Obraz 11">
            <a:extLst>
              <a:ext uri="{FF2B5EF4-FFF2-40B4-BE49-F238E27FC236}">
                <a16:creationId xmlns:a16="http://schemas.microsoft.com/office/drawing/2014/main" id="{AB280FEF-799B-B9CA-10D2-815DA71DA238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2744" y="6370381"/>
            <a:ext cx="2239772" cy="950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681346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45">
          <p15:clr>
            <a:srgbClr val="FBAE40"/>
          </p15:clr>
        </p15:guide>
        <p15:guide id="2" orient="horz" pos="113">
          <p15:clr>
            <a:srgbClr val="FBAE40"/>
          </p15:clr>
        </p15:guide>
        <p15:guide id="3" orient="horz" pos="2381">
          <p15:clr>
            <a:srgbClr val="FBAE40"/>
          </p15:clr>
        </p15:guide>
        <p15:guide id="4" orient="horz" pos="340">
          <p15:clr>
            <a:srgbClr val="FBAE40"/>
          </p15:clr>
        </p15:guide>
        <p15:guide id="5" orient="horz" pos="567">
          <p15:clr>
            <a:srgbClr val="FBAE40"/>
          </p15:clr>
        </p15:guide>
        <p15:guide id="6" orient="horz" pos="794">
          <p15:clr>
            <a:srgbClr val="FBAE40"/>
          </p15:clr>
        </p15:guide>
        <p15:guide id="7" orient="horz" pos="1020">
          <p15:clr>
            <a:srgbClr val="FBAE40"/>
          </p15:clr>
        </p15:guide>
        <p15:guide id="8" orient="horz" pos="1247">
          <p15:clr>
            <a:srgbClr val="FBAE40"/>
          </p15:clr>
        </p15:guide>
        <p15:guide id="9" orient="horz" pos="1474">
          <p15:clr>
            <a:srgbClr val="FBAE40"/>
          </p15:clr>
        </p15:guide>
        <p15:guide id="10" orient="horz" pos="1701">
          <p15:clr>
            <a:srgbClr val="FBAE40"/>
          </p15:clr>
        </p15:guide>
        <p15:guide id="11" orient="horz" pos="1927">
          <p15:clr>
            <a:srgbClr val="FBAE40"/>
          </p15:clr>
        </p15:guide>
        <p15:guide id="12" orient="horz" pos="2154">
          <p15:clr>
            <a:srgbClr val="FBAE40"/>
          </p15:clr>
        </p15:guide>
        <p15:guide id="13" orient="horz" pos="2608">
          <p15:clr>
            <a:srgbClr val="FBAE40"/>
          </p15:clr>
        </p15:guide>
        <p15:guide id="14" orient="horz" pos="2835">
          <p15:clr>
            <a:srgbClr val="FBAE40"/>
          </p15:clr>
        </p15:guide>
        <p15:guide id="15" orient="horz" pos="3061">
          <p15:clr>
            <a:srgbClr val="FBAE40"/>
          </p15:clr>
        </p15:guide>
        <p15:guide id="16" orient="horz" pos="3288">
          <p15:clr>
            <a:srgbClr val="FBAE40"/>
          </p15:clr>
        </p15:guide>
        <p15:guide id="17" orient="horz" pos="3515">
          <p15:clr>
            <a:srgbClr val="FBAE40"/>
          </p15:clr>
        </p15:guide>
        <p15:guide id="18" orient="horz" pos="3742">
          <p15:clr>
            <a:srgbClr val="FBAE40"/>
          </p15:clr>
        </p15:guide>
        <p15:guide id="19" orient="horz" pos="3968">
          <p15:clr>
            <a:srgbClr val="FBAE40"/>
          </p15:clr>
        </p15:guide>
        <p15:guide id="20" orient="horz" pos="4195">
          <p15:clr>
            <a:srgbClr val="FBAE40"/>
          </p15:clr>
        </p15:guide>
        <p15:guide id="21" orient="horz" pos="4422">
          <p15:clr>
            <a:srgbClr val="FBAE40"/>
          </p15:clr>
        </p15:guide>
        <p15:guide id="22" orient="horz" pos="4649">
          <p15:clr>
            <a:srgbClr val="FBAE40"/>
          </p15:clr>
        </p15:guide>
        <p15:guide id="23" pos="314">
          <p15:clr>
            <a:srgbClr val="FBAE40"/>
          </p15:clr>
        </p15:guide>
        <p15:guide id="24" pos="485">
          <p15:clr>
            <a:srgbClr val="FBAE40"/>
          </p15:clr>
        </p15:guide>
        <p15:guide id="25" pos="655">
          <p15:clr>
            <a:srgbClr val="FBAE40"/>
          </p15:clr>
        </p15:guide>
        <p15:guide id="26" pos="825">
          <p15:clr>
            <a:srgbClr val="FBAE40"/>
          </p15:clr>
        </p15:guide>
        <p15:guide id="27" pos="995">
          <p15:clr>
            <a:srgbClr val="FBAE40"/>
          </p15:clr>
        </p15:guide>
        <p15:guide id="28" pos="1165">
          <p15:clr>
            <a:srgbClr val="FBAE40"/>
          </p15:clr>
        </p15:guide>
        <p15:guide id="29" pos="1335">
          <p15:clr>
            <a:srgbClr val="FBAE40"/>
          </p15:clr>
        </p15:guide>
        <p15:guide id="30" pos="1505">
          <p15:clr>
            <a:srgbClr val="FBAE40"/>
          </p15:clr>
        </p15:guide>
        <p15:guide id="31" pos="1676">
          <p15:clr>
            <a:srgbClr val="FBAE40"/>
          </p15:clr>
        </p15:guide>
        <p15:guide id="32" pos="1845">
          <p15:clr>
            <a:srgbClr val="FBAE40"/>
          </p15:clr>
        </p15:guide>
        <p15:guide id="33" pos="2015">
          <p15:clr>
            <a:srgbClr val="FBAE40"/>
          </p15:clr>
        </p15:guide>
        <p15:guide id="34" pos="2186">
          <p15:clr>
            <a:srgbClr val="FBAE40"/>
          </p15:clr>
        </p15:guide>
        <p15:guide id="35" pos="2356">
          <p15:clr>
            <a:srgbClr val="FBAE40"/>
          </p15:clr>
        </p15:guide>
        <p15:guide id="36" pos="2526">
          <p15:clr>
            <a:srgbClr val="FBAE40"/>
          </p15:clr>
        </p15:guide>
        <p15:guide id="37" pos="2696">
          <p15:clr>
            <a:srgbClr val="FBAE40"/>
          </p15:clr>
        </p15:guide>
        <p15:guide id="38" pos="2866">
          <p15:clr>
            <a:srgbClr val="FBAE40"/>
          </p15:clr>
        </p15:guide>
        <p15:guide id="39" pos="3036">
          <p15:clr>
            <a:srgbClr val="FBAE40"/>
          </p15:clr>
        </p15:guide>
        <p15:guide id="40" pos="3206">
          <p15:clr>
            <a:srgbClr val="FBAE40"/>
          </p15:clr>
        </p15:guide>
        <p15:guide id="41" pos="3376">
          <p15:clr>
            <a:srgbClr val="FBAE40"/>
          </p15:clr>
        </p15:guide>
        <p15:guide id="42" pos="3546">
          <p15:clr>
            <a:srgbClr val="FBAE40"/>
          </p15:clr>
        </p15:guide>
        <p15:guide id="43" pos="3716">
          <p15:clr>
            <a:srgbClr val="FBAE40"/>
          </p15:clr>
        </p15:guide>
        <p15:guide id="44" pos="3887">
          <p15:clr>
            <a:srgbClr val="FBAE40"/>
          </p15:clr>
        </p15:guide>
        <p15:guide id="45" pos="4056">
          <p15:clr>
            <a:srgbClr val="FBAE40"/>
          </p15:clr>
        </p15:guide>
        <p15:guide id="46" pos="4226">
          <p15:clr>
            <a:srgbClr val="FBAE40"/>
          </p15:clr>
        </p15:guide>
        <p15:guide id="47" pos="4397">
          <p15:clr>
            <a:srgbClr val="FBAE40"/>
          </p15:clr>
        </p15:guide>
        <p15:guide id="48" pos="4567">
          <p15:clr>
            <a:srgbClr val="FBAE40"/>
          </p15:clr>
        </p15:guide>
        <p15:guide id="49" pos="4737">
          <p15:clr>
            <a:srgbClr val="FBAE40"/>
          </p15:clr>
        </p15:guide>
        <p15:guide id="50" pos="4907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025527" y="1983575"/>
            <a:ext cx="8640763" cy="4316627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350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" y="0"/>
            <a:ext cx="4986337" cy="2693907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350"/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528" y="1983573"/>
            <a:ext cx="3959225" cy="72009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9" y="3070227"/>
            <a:ext cx="7920115" cy="1087764"/>
          </a:xfrm>
        </p:spPr>
        <p:txBody>
          <a:bodyPr anchor="t" anchorCtr="0">
            <a:normAutofit/>
          </a:bodyPr>
          <a:lstStyle>
            <a:lvl1pPr algn="l">
              <a:lnSpc>
                <a:spcPts val="3000"/>
              </a:lnSpc>
              <a:defRPr sz="24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90" y="4861795"/>
            <a:ext cx="7920036" cy="1080000"/>
          </a:xfrm>
        </p:spPr>
        <p:txBody>
          <a:bodyPr>
            <a:normAutofit/>
          </a:bodyPr>
          <a:lstStyle>
            <a:lvl1pPr marL="0" indent="0" algn="l">
              <a:lnSpc>
                <a:spcPts val="2625"/>
              </a:lnSpc>
              <a:buNone/>
              <a:defRPr sz="2101" b="1">
                <a:solidFill>
                  <a:schemeClr val="tx2"/>
                </a:solidFill>
              </a:defRPr>
            </a:lvl1pPr>
            <a:lvl2pPr marL="377987" indent="0" algn="ctr">
              <a:buNone/>
              <a:defRPr sz="1653"/>
            </a:lvl2pPr>
            <a:lvl3pPr marL="755974" indent="0" algn="ctr">
              <a:buNone/>
              <a:defRPr sz="1488"/>
            </a:lvl3pPr>
            <a:lvl4pPr marL="1133961" indent="0" algn="ctr">
              <a:buNone/>
              <a:defRPr sz="1323"/>
            </a:lvl4pPr>
            <a:lvl5pPr marL="1511950" indent="0" algn="ctr">
              <a:buNone/>
              <a:defRPr sz="1323"/>
            </a:lvl5pPr>
            <a:lvl6pPr marL="1889936" indent="0" algn="ctr">
              <a:buNone/>
              <a:defRPr sz="1323"/>
            </a:lvl6pPr>
            <a:lvl7pPr marL="2267924" indent="0" algn="ctr">
              <a:buNone/>
              <a:defRPr sz="1323"/>
            </a:lvl7pPr>
            <a:lvl8pPr marL="2645911" indent="0" algn="ctr">
              <a:buNone/>
              <a:defRPr sz="1323"/>
            </a:lvl8pPr>
            <a:lvl9pPr marL="3023898" indent="0" algn="ctr">
              <a:buNone/>
              <a:defRPr sz="1323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5358" y="540402"/>
            <a:ext cx="1799843" cy="349114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350"/>
              </a:lnSpc>
              <a:defRPr sz="105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68EEE8EE-D7CF-4F1D-849B-3E54D1DD80B0}" type="datetime1">
              <a:rPr lang="pl-PL" smtClean="0"/>
              <a:t>08.06.2026</a:t>
            </a:fld>
            <a:endParaRPr lang="pl-PL" dirty="0"/>
          </a:p>
        </p:txBody>
      </p:sp>
      <p:pic>
        <p:nvPicPr>
          <p:cNvPr id="8" name="Obraz 7" descr="logo Funduszy Europejskich">
            <a:extLst>
              <a:ext uri="{FF2B5EF4-FFF2-40B4-BE49-F238E27FC236}">
                <a16:creationId xmlns:a16="http://schemas.microsoft.com/office/drawing/2014/main" id="{500FFCFA-D3A4-40A4-E76C-99575547246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01" y="6371047"/>
            <a:ext cx="1621258" cy="949192"/>
          </a:xfrm>
          <a:prstGeom prst="rect">
            <a:avLst/>
          </a:prstGeom>
        </p:spPr>
      </p:pic>
      <p:pic>
        <p:nvPicPr>
          <p:cNvPr id="10" name="Obraz 9" descr="flaga Unii Europejskiej z dopiskiem dofinansowane przez Unię Europejską">
            <a:extLst>
              <a:ext uri="{FF2B5EF4-FFF2-40B4-BE49-F238E27FC236}">
                <a16:creationId xmlns:a16="http://schemas.microsoft.com/office/drawing/2014/main" id="{DC91A070-16DB-C0E1-0B7B-93924541A6E7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2002" y="6371047"/>
            <a:ext cx="2633371" cy="949192"/>
          </a:xfrm>
          <a:prstGeom prst="rect">
            <a:avLst/>
          </a:prstGeom>
        </p:spPr>
      </p:pic>
      <p:pic>
        <p:nvPicPr>
          <p:cNvPr id="12" name="Obraz 11" descr="barwy RP">
            <a:extLst>
              <a:ext uri="{FF2B5EF4-FFF2-40B4-BE49-F238E27FC236}">
                <a16:creationId xmlns:a16="http://schemas.microsoft.com/office/drawing/2014/main" id="{AB280FEF-799B-B9CA-10D2-815DA71DA238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2744" y="6370381"/>
            <a:ext cx="2239772" cy="950530"/>
          </a:xfrm>
          <a:prstGeom prst="rect">
            <a:avLst/>
          </a:prstGeom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039E0742-6ADE-F448-8437-7F591E1D07FA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757" y="1244366"/>
            <a:ext cx="381000" cy="381000"/>
          </a:xfrm>
          <a:prstGeom prst="rect">
            <a:avLst/>
          </a:prstGeom>
        </p:spPr>
      </p:pic>
      <p:pic>
        <p:nvPicPr>
          <p:cNvPr id="17" name="Obraz 16">
            <a:extLst>
              <a:ext uri="{FF2B5EF4-FFF2-40B4-BE49-F238E27FC236}">
                <a16:creationId xmlns:a16="http://schemas.microsoft.com/office/drawing/2014/main" id="{F60567DB-D582-D44E-A6AD-12B2B5F1FE7B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5251" y="545866"/>
            <a:ext cx="381000" cy="381000"/>
          </a:xfrm>
          <a:prstGeom prst="rect">
            <a:avLst/>
          </a:prstGeom>
        </p:spPr>
      </p:pic>
      <p:pic>
        <p:nvPicPr>
          <p:cNvPr id="19" name="Obraz 18">
            <a:extLst>
              <a:ext uri="{FF2B5EF4-FFF2-40B4-BE49-F238E27FC236}">
                <a16:creationId xmlns:a16="http://schemas.microsoft.com/office/drawing/2014/main" id="{39EEE39C-033E-F640-8C4C-E23D91BEA336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0511" y="1244366"/>
            <a:ext cx="381000" cy="381000"/>
          </a:xfrm>
          <a:prstGeom prst="rect">
            <a:avLst/>
          </a:prstGeom>
        </p:spPr>
      </p:pic>
      <p:pic>
        <p:nvPicPr>
          <p:cNvPr id="21" name="Obraz 20">
            <a:extLst>
              <a:ext uri="{FF2B5EF4-FFF2-40B4-BE49-F238E27FC236}">
                <a16:creationId xmlns:a16="http://schemas.microsoft.com/office/drawing/2014/main" id="{C169AC8E-96EA-1048-803E-97D6CEE5E102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787" y="538288"/>
            <a:ext cx="381000" cy="381000"/>
          </a:xfrm>
          <a:prstGeom prst="rect">
            <a:avLst/>
          </a:prstGeom>
        </p:spPr>
      </p:pic>
      <p:pic>
        <p:nvPicPr>
          <p:cNvPr id="23" name="Obraz 22">
            <a:extLst>
              <a:ext uri="{FF2B5EF4-FFF2-40B4-BE49-F238E27FC236}">
                <a16:creationId xmlns:a16="http://schemas.microsoft.com/office/drawing/2014/main" id="{D5D90F56-CFD2-1A40-B479-B556FC2D370D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525" y="545866"/>
            <a:ext cx="381000" cy="381000"/>
          </a:xfrm>
          <a:prstGeom prst="rect">
            <a:avLst/>
          </a:prstGeom>
        </p:spPr>
      </p:pic>
      <p:pic>
        <p:nvPicPr>
          <p:cNvPr id="25" name="Obraz 24">
            <a:extLst>
              <a:ext uri="{FF2B5EF4-FFF2-40B4-BE49-F238E27FC236}">
                <a16:creationId xmlns:a16="http://schemas.microsoft.com/office/drawing/2014/main" id="{48E96C1A-FA5C-A24F-9872-8608B9B3BC4F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4294" y="1254829"/>
            <a:ext cx="381000" cy="381000"/>
          </a:xfrm>
          <a:prstGeom prst="rect">
            <a:avLst/>
          </a:prstGeom>
        </p:spPr>
      </p:pic>
      <p:pic>
        <p:nvPicPr>
          <p:cNvPr id="27" name="Obraz 26">
            <a:extLst>
              <a:ext uri="{FF2B5EF4-FFF2-40B4-BE49-F238E27FC236}">
                <a16:creationId xmlns:a16="http://schemas.microsoft.com/office/drawing/2014/main" id="{28B2440F-CBE5-784D-ADC8-E797F64F472B}"/>
              </a:ext>
            </a:extLst>
          </p:cNvPr>
          <p:cNvPicPr>
            <a:picLocks noChangeAspect="1"/>
          </p:cNvPicPr>
          <p:nvPr userDrawn="1"/>
        </p:nvPicPr>
        <p:blipFill>
          <a:blip r:embed="rId12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8" y="543567"/>
            <a:ext cx="381000" cy="381000"/>
          </a:xfrm>
          <a:prstGeom prst="rect">
            <a:avLst/>
          </a:prstGeom>
        </p:spPr>
      </p:pic>
      <p:pic>
        <p:nvPicPr>
          <p:cNvPr id="29" name="Obraz 28">
            <a:extLst>
              <a:ext uri="{FF2B5EF4-FFF2-40B4-BE49-F238E27FC236}">
                <a16:creationId xmlns:a16="http://schemas.microsoft.com/office/drawing/2014/main" id="{1C717A0E-10D0-FA43-BF65-49909BDCEAFA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7019" y="535268"/>
            <a:ext cx="381000" cy="381000"/>
          </a:xfrm>
          <a:prstGeom prst="rect">
            <a:avLst/>
          </a:prstGeom>
        </p:spPr>
      </p:pic>
      <p:pic>
        <p:nvPicPr>
          <p:cNvPr id="31" name="Obraz 30">
            <a:extLst>
              <a:ext uri="{FF2B5EF4-FFF2-40B4-BE49-F238E27FC236}">
                <a16:creationId xmlns:a16="http://schemas.microsoft.com/office/drawing/2014/main" id="{A2891D6F-956C-9342-B2BB-C701A5BC5154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2257" y="531095"/>
            <a:ext cx="381000" cy="381000"/>
          </a:xfrm>
          <a:prstGeom prst="rect">
            <a:avLst/>
          </a:prstGeom>
        </p:spPr>
      </p:pic>
      <p:pic>
        <p:nvPicPr>
          <p:cNvPr id="33" name="Obraz 32">
            <a:extLst>
              <a:ext uri="{FF2B5EF4-FFF2-40B4-BE49-F238E27FC236}">
                <a16:creationId xmlns:a16="http://schemas.microsoft.com/office/drawing/2014/main" id="{7DE0C268-A93E-1C47-9AA3-10F1F10D0971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803" y="1251987"/>
            <a:ext cx="381000" cy="381000"/>
          </a:xfrm>
          <a:prstGeom prst="rect">
            <a:avLst/>
          </a:prstGeom>
        </p:spPr>
      </p:pic>
      <p:pic>
        <p:nvPicPr>
          <p:cNvPr id="35" name="Obraz 34">
            <a:extLst>
              <a:ext uri="{FF2B5EF4-FFF2-40B4-BE49-F238E27FC236}">
                <a16:creationId xmlns:a16="http://schemas.microsoft.com/office/drawing/2014/main" id="{45508241-FE91-D847-8686-4F72BD314220}"/>
              </a:ext>
            </a:extLst>
          </p:cNvPr>
          <p:cNvPicPr>
            <a:picLocks noChangeAspect="1"/>
          </p:cNvPicPr>
          <p:nvPr userDrawn="1"/>
        </p:nvPicPr>
        <p:blipFill>
          <a:blip r:embed="rId16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614" y="1250550"/>
            <a:ext cx="381000" cy="381000"/>
          </a:xfrm>
          <a:prstGeom prst="rect">
            <a:avLst/>
          </a:prstGeom>
        </p:spPr>
      </p:pic>
      <p:pic>
        <p:nvPicPr>
          <p:cNvPr id="37" name="Obraz 36">
            <a:extLst>
              <a:ext uri="{FF2B5EF4-FFF2-40B4-BE49-F238E27FC236}">
                <a16:creationId xmlns:a16="http://schemas.microsoft.com/office/drawing/2014/main" id="{EB9A3203-260A-FA4A-9526-A6276A5756DA}"/>
              </a:ext>
            </a:extLst>
          </p:cNvPr>
          <p:cNvPicPr>
            <a:picLocks noChangeAspect="1"/>
          </p:cNvPicPr>
          <p:nvPr userDrawn="1"/>
        </p:nvPicPr>
        <p:blipFill>
          <a:blip r:embed="rId17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8" y="1250550"/>
            <a:ext cx="381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73210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45">
          <p15:clr>
            <a:srgbClr val="FBAE40"/>
          </p15:clr>
        </p15:guide>
        <p15:guide id="2" orient="horz" pos="113">
          <p15:clr>
            <a:srgbClr val="FBAE40"/>
          </p15:clr>
        </p15:guide>
        <p15:guide id="3" orient="horz" pos="2381">
          <p15:clr>
            <a:srgbClr val="FBAE40"/>
          </p15:clr>
        </p15:guide>
        <p15:guide id="4" orient="horz" pos="340">
          <p15:clr>
            <a:srgbClr val="FBAE40"/>
          </p15:clr>
        </p15:guide>
        <p15:guide id="5" orient="horz" pos="567">
          <p15:clr>
            <a:srgbClr val="FBAE40"/>
          </p15:clr>
        </p15:guide>
        <p15:guide id="6" orient="horz" pos="794">
          <p15:clr>
            <a:srgbClr val="FBAE40"/>
          </p15:clr>
        </p15:guide>
        <p15:guide id="7" orient="horz" pos="1020">
          <p15:clr>
            <a:srgbClr val="FBAE40"/>
          </p15:clr>
        </p15:guide>
        <p15:guide id="8" orient="horz" pos="1247">
          <p15:clr>
            <a:srgbClr val="FBAE40"/>
          </p15:clr>
        </p15:guide>
        <p15:guide id="9" orient="horz" pos="1474">
          <p15:clr>
            <a:srgbClr val="FBAE40"/>
          </p15:clr>
        </p15:guide>
        <p15:guide id="10" orient="horz" pos="1701">
          <p15:clr>
            <a:srgbClr val="FBAE40"/>
          </p15:clr>
        </p15:guide>
        <p15:guide id="11" orient="horz" pos="1927">
          <p15:clr>
            <a:srgbClr val="FBAE40"/>
          </p15:clr>
        </p15:guide>
        <p15:guide id="12" orient="horz" pos="2154">
          <p15:clr>
            <a:srgbClr val="FBAE40"/>
          </p15:clr>
        </p15:guide>
        <p15:guide id="13" orient="horz" pos="2608">
          <p15:clr>
            <a:srgbClr val="FBAE40"/>
          </p15:clr>
        </p15:guide>
        <p15:guide id="14" orient="horz" pos="2835">
          <p15:clr>
            <a:srgbClr val="FBAE40"/>
          </p15:clr>
        </p15:guide>
        <p15:guide id="15" orient="horz" pos="3061">
          <p15:clr>
            <a:srgbClr val="FBAE40"/>
          </p15:clr>
        </p15:guide>
        <p15:guide id="16" orient="horz" pos="3288">
          <p15:clr>
            <a:srgbClr val="FBAE40"/>
          </p15:clr>
        </p15:guide>
        <p15:guide id="17" orient="horz" pos="3515">
          <p15:clr>
            <a:srgbClr val="FBAE40"/>
          </p15:clr>
        </p15:guide>
        <p15:guide id="18" orient="horz" pos="3742">
          <p15:clr>
            <a:srgbClr val="FBAE40"/>
          </p15:clr>
        </p15:guide>
        <p15:guide id="19" orient="horz" pos="3968">
          <p15:clr>
            <a:srgbClr val="FBAE40"/>
          </p15:clr>
        </p15:guide>
        <p15:guide id="20" orient="horz" pos="4195">
          <p15:clr>
            <a:srgbClr val="FBAE40"/>
          </p15:clr>
        </p15:guide>
        <p15:guide id="21" orient="horz" pos="4422">
          <p15:clr>
            <a:srgbClr val="FBAE40"/>
          </p15:clr>
        </p15:guide>
        <p15:guide id="22" orient="horz" pos="4649">
          <p15:clr>
            <a:srgbClr val="FBAE40"/>
          </p15:clr>
        </p15:guide>
        <p15:guide id="23" pos="314">
          <p15:clr>
            <a:srgbClr val="FBAE40"/>
          </p15:clr>
        </p15:guide>
        <p15:guide id="24" pos="485">
          <p15:clr>
            <a:srgbClr val="FBAE40"/>
          </p15:clr>
        </p15:guide>
        <p15:guide id="25" pos="655">
          <p15:clr>
            <a:srgbClr val="FBAE40"/>
          </p15:clr>
        </p15:guide>
        <p15:guide id="26" pos="825">
          <p15:clr>
            <a:srgbClr val="FBAE40"/>
          </p15:clr>
        </p15:guide>
        <p15:guide id="27" pos="995">
          <p15:clr>
            <a:srgbClr val="FBAE40"/>
          </p15:clr>
        </p15:guide>
        <p15:guide id="28" pos="1165">
          <p15:clr>
            <a:srgbClr val="FBAE40"/>
          </p15:clr>
        </p15:guide>
        <p15:guide id="29" pos="1335">
          <p15:clr>
            <a:srgbClr val="FBAE40"/>
          </p15:clr>
        </p15:guide>
        <p15:guide id="30" pos="1505">
          <p15:clr>
            <a:srgbClr val="FBAE40"/>
          </p15:clr>
        </p15:guide>
        <p15:guide id="31" pos="1676">
          <p15:clr>
            <a:srgbClr val="FBAE40"/>
          </p15:clr>
        </p15:guide>
        <p15:guide id="32" pos="1845">
          <p15:clr>
            <a:srgbClr val="FBAE40"/>
          </p15:clr>
        </p15:guide>
        <p15:guide id="33" pos="2015">
          <p15:clr>
            <a:srgbClr val="FBAE40"/>
          </p15:clr>
        </p15:guide>
        <p15:guide id="34" pos="2186">
          <p15:clr>
            <a:srgbClr val="FBAE40"/>
          </p15:clr>
        </p15:guide>
        <p15:guide id="35" pos="2356">
          <p15:clr>
            <a:srgbClr val="FBAE40"/>
          </p15:clr>
        </p15:guide>
        <p15:guide id="36" pos="2526">
          <p15:clr>
            <a:srgbClr val="FBAE40"/>
          </p15:clr>
        </p15:guide>
        <p15:guide id="37" pos="2696">
          <p15:clr>
            <a:srgbClr val="FBAE40"/>
          </p15:clr>
        </p15:guide>
        <p15:guide id="38" pos="2866">
          <p15:clr>
            <a:srgbClr val="FBAE40"/>
          </p15:clr>
        </p15:guide>
        <p15:guide id="39" pos="3036">
          <p15:clr>
            <a:srgbClr val="FBAE40"/>
          </p15:clr>
        </p15:guide>
        <p15:guide id="40" pos="3206">
          <p15:clr>
            <a:srgbClr val="FBAE40"/>
          </p15:clr>
        </p15:guide>
        <p15:guide id="41" pos="3376">
          <p15:clr>
            <a:srgbClr val="FBAE40"/>
          </p15:clr>
        </p15:guide>
        <p15:guide id="42" pos="3546">
          <p15:clr>
            <a:srgbClr val="FBAE40"/>
          </p15:clr>
        </p15:guide>
        <p15:guide id="43" pos="3716">
          <p15:clr>
            <a:srgbClr val="FBAE40"/>
          </p15:clr>
        </p15:guide>
        <p15:guide id="44" pos="3887">
          <p15:clr>
            <a:srgbClr val="FBAE40"/>
          </p15:clr>
        </p15:guide>
        <p15:guide id="45" pos="4056">
          <p15:clr>
            <a:srgbClr val="FBAE40"/>
          </p15:clr>
        </p15:guide>
        <p15:guide id="46" pos="4226">
          <p15:clr>
            <a:srgbClr val="FBAE40"/>
          </p15:clr>
        </p15:guide>
        <p15:guide id="47" pos="4397">
          <p15:clr>
            <a:srgbClr val="FBAE40"/>
          </p15:clr>
        </p15:guide>
        <p15:guide id="48" pos="4567">
          <p15:clr>
            <a:srgbClr val="FBAE40"/>
          </p15:clr>
        </p15:guide>
        <p15:guide id="49" pos="4737">
          <p15:clr>
            <a:srgbClr val="FBAE40"/>
          </p15:clr>
        </p15:guide>
        <p15:guide id="50" pos="4907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owy (krótk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ymbol zastępczy obrazu 16">
            <a:extLst>
              <a:ext uri="{FF2B5EF4-FFF2-40B4-BE49-F238E27FC236}">
                <a16:creationId xmlns:a16="http://schemas.microsoft.com/office/drawing/2014/main" id="{69383BDA-94B1-6FB6-27E3-0CC3DEDF5AF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2" y="0"/>
            <a:ext cx="6784975" cy="5221288"/>
          </a:xfrm>
          <a:custGeom>
            <a:avLst/>
            <a:gdLst>
              <a:gd name="connsiteX0" fmla="*/ 0 w 6784975"/>
              <a:gd name="connsiteY0" fmla="*/ 0 h 5221288"/>
              <a:gd name="connsiteX1" fmla="*/ 6784975 w 6784975"/>
              <a:gd name="connsiteY1" fmla="*/ 0 h 5221288"/>
              <a:gd name="connsiteX2" fmla="*/ 6784975 w 6784975"/>
              <a:gd name="connsiteY2" fmla="*/ 4500563 h 5221288"/>
              <a:gd name="connsiteX3" fmla="*/ 2825750 w 6784975"/>
              <a:gd name="connsiteY3" fmla="*/ 4500563 h 5221288"/>
              <a:gd name="connsiteX4" fmla="*/ 2825750 w 6784975"/>
              <a:gd name="connsiteY4" fmla="*/ 5221288 h 5221288"/>
              <a:gd name="connsiteX5" fmla="*/ 0 w 6784975"/>
              <a:gd name="connsiteY5" fmla="*/ 5221288 h 5221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784975" h="5221288">
                <a:moveTo>
                  <a:pt x="0" y="0"/>
                </a:moveTo>
                <a:lnTo>
                  <a:pt x="6784975" y="0"/>
                </a:lnTo>
                <a:lnTo>
                  <a:pt x="6784975" y="4500563"/>
                </a:lnTo>
                <a:lnTo>
                  <a:pt x="2825750" y="4500563"/>
                </a:lnTo>
                <a:lnTo>
                  <a:pt x="2825750" y="5221288"/>
                </a:lnTo>
                <a:lnTo>
                  <a:pt x="0" y="522128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750"/>
            </a:lvl1pPr>
          </a:lstStyle>
          <a:p>
            <a:r>
              <a:rPr lang="pl-PL" dirty="0"/>
              <a:t>Kliknij ikonę, aby dodać obraz</a:t>
            </a:r>
          </a:p>
        </p:txBody>
      </p:sp>
      <p:sp>
        <p:nvSpPr>
          <p:cNvPr id="13" name="Prostokąt 12">
            <a:extLst>
              <a:ext uri="{FF2B5EF4-FFF2-40B4-BE49-F238E27FC236}">
                <a16:creationId xmlns:a16="http://schemas.microsoft.com/office/drawing/2014/main" id="{38965D1A-9BC8-2AB7-6B73-C2BBDA5D66AA}"/>
              </a:ext>
            </a:extLst>
          </p:cNvPr>
          <p:cNvSpPr/>
          <p:nvPr userDrawn="1"/>
        </p:nvSpPr>
        <p:spPr>
          <a:xfrm>
            <a:off x="2825750" y="4500564"/>
            <a:ext cx="6840539" cy="17996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72810" y="5579564"/>
            <a:ext cx="6133117" cy="648546"/>
          </a:xfrm>
        </p:spPr>
        <p:txBody>
          <a:bodyPr anchor="t" anchorCtr="0">
            <a:normAutofit/>
          </a:bodyPr>
          <a:lstStyle>
            <a:lvl1pPr algn="l">
              <a:lnSpc>
                <a:spcPts val="2625"/>
              </a:lnSpc>
              <a:defRPr sz="2101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6446" y="539753"/>
            <a:ext cx="1799843" cy="366725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350"/>
              </a:lnSpc>
              <a:defRPr sz="105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D857886D-A165-4D54-8DB0-CE6586ECA8EC}" type="datetime1">
              <a:rPr lang="pl-PL" smtClean="0"/>
              <a:t>08.06.2026</a:t>
            </a:fld>
            <a:endParaRPr lang="pl-PL" dirty="0"/>
          </a:p>
        </p:txBody>
      </p:sp>
      <p:pic>
        <p:nvPicPr>
          <p:cNvPr id="8" name="Obraz 7" descr="logo Funduszy Europejskich">
            <a:extLst>
              <a:ext uri="{FF2B5EF4-FFF2-40B4-BE49-F238E27FC236}">
                <a16:creationId xmlns:a16="http://schemas.microsoft.com/office/drawing/2014/main" id="{70B23A41-17AB-76D8-3EFE-38FC22C5B56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01" y="6371047"/>
            <a:ext cx="1621258" cy="949192"/>
          </a:xfrm>
          <a:prstGeom prst="rect">
            <a:avLst/>
          </a:prstGeom>
        </p:spPr>
      </p:pic>
      <p:pic>
        <p:nvPicPr>
          <p:cNvPr id="10" name="Obraz 9" descr="flaga Unii Europejskie z dopiskiem dofinansowane przez Unię Europejską">
            <a:extLst>
              <a:ext uri="{FF2B5EF4-FFF2-40B4-BE49-F238E27FC236}">
                <a16:creationId xmlns:a16="http://schemas.microsoft.com/office/drawing/2014/main" id="{E8AB2AB5-3131-C310-7606-68997985114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2002" y="6371047"/>
            <a:ext cx="2633371" cy="949192"/>
          </a:xfrm>
          <a:prstGeom prst="rect">
            <a:avLst/>
          </a:prstGeom>
        </p:spPr>
      </p:pic>
      <p:pic>
        <p:nvPicPr>
          <p:cNvPr id="12" name="Obraz 11" descr="barwy RP">
            <a:extLst>
              <a:ext uri="{FF2B5EF4-FFF2-40B4-BE49-F238E27FC236}">
                <a16:creationId xmlns:a16="http://schemas.microsoft.com/office/drawing/2014/main" id="{7C93677B-A16E-82CA-7FC4-B6B515160706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2744" y="6370381"/>
            <a:ext cx="2239772" cy="950530"/>
          </a:xfrm>
          <a:prstGeom prst="rect">
            <a:avLst/>
          </a:prstGeom>
        </p:spPr>
      </p:pic>
      <p:pic>
        <p:nvPicPr>
          <p:cNvPr id="18" name="Obraz 17" descr="Obraz zawierający tekst&#10;&#10;Opis wygenerowany automatycznie">
            <a:extLst>
              <a:ext uri="{FF2B5EF4-FFF2-40B4-BE49-F238E27FC236}">
                <a16:creationId xmlns:a16="http://schemas.microsoft.com/office/drawing/2014/main" id="{EB4DB370-BCB9-D1E9-5613-5A9DCA5F3119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5752" y="4500565"/>
            <a:ext cx="3959225" cy="720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65654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44">
          <p15:clr>
            <a:srgbClr val="FBAE40"/>
          </p15:clr>
        </p15:guide>
        <p15:guide id="2" orient="horz" pos="113">
          <p15:clr>
            <a:srgbClr val="FBAE40"/>
          </p15:clr>
        </p15:guide>
        <p15:guide id="3" orient="horz" pos="2381">
          <p15:clr>
            <a:srgbClr val="FBAE40"/>
          </p15:clr>
        </p15:guide>
        <p15:guide id="4" orient="horz" pos="340">
          <p15:clr>
            <a:srgbClr val="FBAE40"/>
          </p15:clr>
        </p15:guide>
        <p15:guide id="5" orient="horz" pos="567">
          <p15:clr>
            <a:srgbClr val="FBAE40"/>
          </p15:clr>
        </p15:guide>
        <p15:guide id="6" orient="horz" pos="794">
          <p15:clr>
            <a:srgbClr val="FBAE40"/>
          </p15:clr>
        </p15:guide>
        <p15:guide id="7" orient="horz" pos="1020">
          <p15:clr>
            <a:srgbClr val="FBAE40"/>
          </p15:clr>
        </p15:guide>
        <p15:guide id="8" orient="horz" pos="1247">
          <p15:clr>
            <a:srgbClr val="FBAE40"/>
          </p15:clr>
        </p15:guide>
        <p15:guide id="9" orient="horz" pos="1474">
          <p15:clr>
            <a:srgbClr val="FBAE40"/>
          </p15:clr>
        </p15:guide>
        <p15:guide id="10" orient="horz" pos="1701">
          <p15:clr>
            <a:srgbClr val="FBAE40"/>
          </p15:clr>
        </p15:guide>
        <p15:guide id="11" orient="horz" pos="1927">
          <p15:clr>
            <a:srgbClr val="FBAE40"/>
          </p15:clr>
        </p15:guide>
        <p15:guide id="12" orient="horz" pos="2154">
          <p15:clr>
            <a:srgbClr val="FBAE40"/>
          </p15:clr>
        </p15:guide>
        <p15:guide id="13" orient="horz" pos="2608">
          <p15:clr>
            <a:srgbClr val="FBAE40"/>
          </p15:clr>
        </p15:guide>
        <p15:guide id="14" orient="horz" pos="2835">
          <p15:clr>
            <a:srgbClr val="FBAE40"/>
          </p15:clr>
        </p15:guide>
        <p15:guide id="15" orient="horz" pos="3061">
          <p15:clr>
            <a:srgbClr val="FBAE40"/>
          </p15:clr>
        </p15:guide>
        <p15:guide id="16" orient="horz" pos="3288">
          <p15:clr>
            <a:srgbClr val="FBAE40"/>
          </p15:clr>
        </p15:guide>
        <p15:guide id="17" orient="horz" pos="3515">
          <p15:clr>
            <a:srgbClr val="FBAE40"/>
          </p15:clr>
        </p15:guide>
        <p15:guide id="18" orient="horz" pos="3742">
          <p15:clr>
            <a:srgbClr val="FBAE40"/>
          </p15:clr>
        </p15:guide>
        <p15:guide id="19" orient="horz" pos="3968">
          <p15:clr>
            <a:srgbClr val="FBAE40"/>
          </p15:clr>
        </p15:guide>
        <p15:guide id="20" orient="horz" pos="4195">
          <p15:clr>
            <a:srgbClr val="FBAE40"/>
          </p15:clr>
        </p15:guide>
        <p15:guide id="21" orient="horz" pos="4422">
          <p15:clr>
            <a:srgbClr val="FBAE40"/>
          </p15:clr>
        </p15:guide>
        <p15:guide id="22" orient="horz" pos="4649">
          <p15:clr>
            <a:srgbClr val="FBAE40"/>
          </p15:clr>
        </p15:guide>
        <p15:guide id="23" pos="314">
          <p15:clr>
            <a:srgbClr val="FBAE40"/>
          </p15:clr>
        </p15:guide>
        <p15:guide id="24" pos="485">
          <p15:clr>
            <a:srgbClr val="FBAE40"/>
          </p15:clr>
        </p15:guide>
        <p15:guide id="25" pos="655">
          <p15:clr>
            <a:srgbClr val="FBAE40"/>
          </p15:clr>
        </p15:guide>
        <p15:guide id="26" pos="825">
          <p15:clr>
            <a:srgbClr val="FBAE40"/>
          </p15:clr>
        </p15:guide>
        <p15:guide id="27" pos="995">
          <p15:clr>
            <a:srgbClr val="FBAE40"/>
          </p15:clr>
        </p15:guide>
        <p15:guide id="28" pos="1165">
          <p15:clr>
            <a:srgbClr val="FBAE40"/>
          </p15:clr>
        </p15:guide>
        <p15:guide id="29" pos="1335">
          <p15:clr>
            <a:srgbClr val="FBAE40"/>
          </p15:clr>
        </p15:guide>
        <p15:guide id="30" pos="1505">
          <p15:clr>
            <a:srgbClr val="FBAE40"/>
          </p15:clr>
        </p15:guide>
        <p15:guide id="31" pos="1676">
          <p15:clr>
            <a:srgbClr val="FBAE40"/>
          </p15:clr>
        </p15:guide>
        <p15:guide id="32" pos="1845">
          <p15:clr>
            <a:srgbClr val="FBAE40"/>
          </p15:clr>
        </p15:guide>
        <p15:guide id="33" pos="2015">
          <p15:clr>
            <a:srgbClr val="FBAE40"/>
          </p15:clr>
        </p15:guide>
        <p15:guide id="34" pos="2186">
          <p15:clr>
            <a:srgbClr val="FBAE40"/>
          </p15:clr>
        </p15:guide>
        <p15:guide id="35" pos="2356">
          <p15:clr>
            <a:srgbClr val="FBAE40"/>
          </p15:clr>
        </p15:guide>
        <p15:guide id="36" pos="2526">
          <p15:clr>
            <a:srgbClr val="FBAE40"/>
          </p15:clr>
        </p15:guide>
        <p15:guide id="37" pos="2696">
          <p15:clr>
            <a:srgbClr val="FBAE40"/>
          </p15:clr>
        </p15:guide>
        <p15:guide id="38" pos="2866">
          <p15:clr>
            <a:srgbClr val="FBAE40"/>
          </p15:clr>
        </p15:guide>
        <p15:guide id="39" pos="3036">
          <p15:clr>
            <a:srgbClr val="FBAE40"/>
          </p15:clr>
        </p15:guide>
        <p15:guide id="40" pos="3206">
          <p15:clr>
            <a:srgbClr val="FBAE40"/>
          </p15:clr>
        </p15:guide>
        <p15:guide id="41" pos="3376">
          <p15:clr>
            <a:srgbClr val="FBAE40"/>
          </p15:clr>
        </p15:guide>
        <p15:guide id="42" pos="3546">
          <p15:clr>
            <a:srgbClr val="FBAE40"/>
          </p15:clr>
        </p15:guide>
        <p15:guide id="43" pos="3716">
          <p15:clr>
            <a:srgbClr val="FBAE40"/>
          </p15:clr>
        </p15:guide>
        <p15:guide id="44" pos="3887">
          <p15:clr>
            <a:srgbClr val="FBAE40"/>
          </p15:clr>
        </p15:guide>
        <p15:guide id="45" pos="4056">
          <p15:clr>
            <a:srgbClr val="FBAE40"/>
          </p15:clr>
        </p15:guide>
        <p15:guide id="46" pos="4226">
          <p15:clr>
            <a:srgbClr val="FBAE40"/>
          </p15:clr>
        </p15:guide>
        <p15:guide id="47" pos="4397">
          <p15:clr>
            <a:srgbClr val="FBAE40"/>
          </p15:clr>
        </p15:guide>
        <p15:guide id="48" pos="4567">
          <p15:clr>
            <a:srgbClr val="FBAE40"/>
          </p15:clr>
        </p15:guide>
        <p15:guide id="49" pos="4737">
          <p15:clr>
            <a:srgbClr val="FBAE40"/>
          </p15:clr>
        </p15:guide>
        <p15:guide id="50" pos="4907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>
            <a:extLst>
              <a:ext uri="{FF2B5EF4-FFF2-40B4-BE49-F238E27FC236}">
                <a16:creationId xmlns:a16="http://schemas.microsoft.com/office/drawing/2014/main" id="{0D1F565A-4734-6B49-4F72-233C397DE031}"/>
              </a:ext>
            </a:extLst>
          </p:cNvPr>
          <p:cNvSpPr/>
          <p:nvPr userDrawn="1"/>
        </p:nvSpPr>
        <p:spPr>
          <a:xfrm>
            <a:off x="2825750" y="4500563"/>
            <a:ext cx="7196140" cy="215959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350"/>
          </a:p>
        </p:txBody>
      </p:sp>
      <p:sp>
        <p:nvSpPr>
          <p:cNvPr id="9" name="Symbol zastępczy obrazu 8">
            <a:extLst>
              <a:ext uri="{FF2B5EF4-FFF2-40B4-BE49-F238E27FC236}">
                <a16:creationId xmlns:a16="http://schemas.microsoft.com/office/drawing/2014/main" id="{12E8330A-FFD8-2BBA-E745-7200C0738BE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69928" y="2"/>
            <a:ext cx="6835775" cy="4859338"/>
          </a:xfrm>
          <a:custGeom>
            <a:avLst/>
            <a:gdLst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775 w 6835775"/>
              <a:gd name="connsiteY2" fmla="*/ 4500563 h 4859338"/>
              <a:gd name="connsiteX3" fmla="*/ 2155824 w 6835775"/>
              <a:gd name="connsiteY3" fmla="*/ 4500563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835775" h="4859338">
                <a:moveTo>
                  <a:pt x="0" y="0"/>
                </a:moveTo>
                <a:lnTo>
                  <a:pt x="6835775" y="0"/>
                </a:lnTo>
                <a:lnTo>
                  <a:pt x="6835775" y="4500563"/>
                </a:lnTo>
                <a:lnTo>
                  <a:pt x="2155824" y="4500563"/>
                </a:lnTo>
                <a:lnTo>
                  <a:pt x="2155824" y="4859338"/>
                </a:lnTo>
                <a:lnTo>
                  <a:pt x="0" y="485933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75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7BF7E1EF-0AB1-F3B1-F5CD-6A2AA3056193}"/>
              </a:ext>
            </a:extLst>
          </p:cNvPr>
          <p:cNvSpPr/>
          <p:nvPr userDrawn="1"/>
        </p:nvSpPr>
        <p:spPr>
          <a:xfrm>
            <a:off x="3905252" y="4500566"/>
            <a:ext cx="3600449" cy="359395"/>
          </a:xfrm>
          <a:prstGeom prst="rect">
            <a:avLst/>
          </a:prstGeom>
          <a:solidFill>
            <a:srgbClr val="005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35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03E2C530-5988-0861-50D8-1C7FE1662A60}"/>
              </a:ext>
            </a:extLst>
          </p:cNvPr>
          <p:cNvSpPr/>
          <p:nvPr userDrawn="1"/>
        </p:nvSpPr>
        <p:spPr>
          <a:xfrm>
            <a:off x="2825752" y="4500564"/>
            <a:ext cx="1079500" cy="35877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86114" y="5195721"/>
            <a:ext cx="6480176" cy="1320421"/>
          </a:xfrm>
        </p:spPr>
        <p:txBody>
          <a:bodyPr anchor="t" anchorCtr="0">
            <a:normAutofit/>
          </a:bodyPr>
          <a:lstStyle>
            <a:lvl1pPr algn="l">
              <a:lnSpc>
                <a:spcPts val="2625"/>
              </a:lnSpc>
              <a:defRPr sz="2101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32528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45">
          <p15:clr>
            <a:srgbClr val="FBAE40"/>
          </p15:clr>
        </p15:guide>
        <p15:guide id="2" orient="horz" pos="113">
          <p15:clr>
            <a:srgbClr val="FBAE40"/>
          </p15:clr>
        </p15:guide>
        <p15:guide id="3" orient="horz" pos="2381">
          <p15:clr>
            <a:srgbClr val="FBAE40"/>
          </p15:clr>
        </p15:guide>
        <p15:guide id="4" orient="horz" pos="340">
          <p15:clr>
            <a:srgbClr val="FBAE40"/>
          </p15:clr>
        </p15:guide>
        <p15:guide id="5" orient="horz" pos="567">
          <p15:clr>
            <a:srgbClr val="FBAE40"/>
          </p15:clr>
        </p15:guide>
        <p15:guide id="6" orient="horz" pos="794">
          <p15:clr>
            <a:srgbClr val="FBAE40"/>
          </p15:clr>
        </p15:guide>
        <p15:guide id="7" orient="horz" pos="1020">
          <p15:clr>
            <a:srgbClr val="FBAE40"/>
          </p15:clr>
        </p15:guide>
        <p15:guide id="8" orient="horz" pos="1247">
          <p15:clr>
            <a:srgbClr val="FBAE40"/>
          </p15:clr>
        </p15:guide>
        <p15:guide id="9" orient="horz" pos="1474">
          <p15:clr>
            <a:srgbClr val="FBAE40"/>
          </p15:clr>
        </p15:guide>
        <p15:guide id="10" orient="horz" pos="1701">
          <p15:clr>
            <a:srgbClr val="FBAE40"/>
          </p15:clr>
        </p15:guide>
        <p15:guide id="11" orient="horz" pos="1927">
          <p15:clr>
            <a:srgbClr val="FBAE40"/>
          </p15:clr>
        </p15:guide>
        <p15:guide id="12" orient="horz" pos="2154">
          <p15:clr>
            <a:srgbClr val="FBAE40"/>
          </p15:clr>
        </p15:guide>
        <p15:guide id="13" orient="horz" pos="2608">
          <p15:clr>
            <a:srgbClr val="FBAE40"/>
          </p15:clr>
        </p15:guide>
        <p15:guide id="14" orient="horz" pos="2835">
          <p15:clr>
            <a:srgbClr val="FBAE40"/>
          </p15:clr>
        </p15:guide>
        <p15:guide id="15" orient="horz" pos="3061">
          <p15:clr>
            <a:srgbClr val="FBAE40"/>
          </p15:clr>
        </p15:guide>
        <p15:guide id="16" orient="horz" pos="3288">
          <p15:clr>
            <a:srgbClr val="FBAE40"/>
          </p15:clr>
        </p15:guide>
        <p15:guide id="17" orient="horz" pos="3515">
          <p15:clr>
            <a:srgbClr val="FBAE40"/>
          </p15:clr>
        </p15:guide>
        <p15:guide id="18" orient="horz" pos="3742">
          <p15:clr>
            <a:srgbClr val="FBAE40"/>
          </p15:clr>
        </p15:guide>
        <p15:guide id="19" orient="horz" pos="3968">
          <p15:clr>
            <a:srgbClr val="FBAE40"/>
          </p15:clr>
        </p15:guide>
        <p15:guide id="20" orient="horz" pos="4195">
          <p15:clr>
            <a:srgbClr val="FBAE40"/>
          </p15:clr>
        </p15:guide>
        <p15:guide id="21" orient="horz" pos="4422">
          <p15:clr>
            <a:srgbClr val="FBAE40"/>
          </p15:clr>
        </p15:guide>
        <p15:guide id="22" orient="horz" pos="4649">
          <p15:clr>
            <a:srgbClr val="FBAE40"/>
          </p15:clr>
        </p15:guide>
        <p15:guide id="23" pos="314">
          <p15:clr>
            <a:srgbClr val="FBAE40"/>
          </p15:clr>
        </p15:guide>
        <p15:guide id="24" pos="485">
          <p15:clr>
            <a:srgbClr val="FBAE40"/>
          </p15:clr>
        </p15:guide>
        <p15:guide id="25" pos="655">
          <p15:clr>
            <a:srgbClr val="FBAE40"/>
          </p15:clr>
        </p15:guide>
        <p15:guide id="26" pos="825">
          <p15:clr>
            <a:srgbClr val="FBAE40"/>
          </p15:clr>
        </p15:guide>
        <p15:guide id="27" pos="995">
          <p15:clr>
            <a:srgbClr val="FBAE40"/>
          </p15:clr>
        </p15:guide>
        <p15:guide id="28" pos="1165">
          <p15:clr>
            <a:srgbClr val="FBAE40"/>
          </p15:clr>
        </p15:guide>
        <p15:guide id="29" pos="1335">
          <p15:clr>
            <a:srgbClr val="FBAE40"/>
          </p15:clr>
        </p15:guide>
        <p15:guide id="30" pos="1505">
          <p15:clr>
            <a:srgbClr val="FBAE40"/>
          </p15:clr>
        </p15:guide>
        <p15:guide id="31" pos="1676">
          <p15:clr>
            <a:srgbClr val="FBAE40"/>
          </p15:clr>
        </p15:guide>
        <p15:guide id="32" pos="1845">
          <p15:clr>
            <a:srgbClr val="FBAE40"/>
          </p15:clr>
        </p15:guide>
        <p15:guide id="33" pos="2015">
          <p15:clr>
            <a:srgbClr val="FBAE40"/>
          </p15:clr>
        </p15:guide>
        <p15:guide id="34" pos="2186">
          <p15:clr>
            <a:srgbClr val="FBAE40"/>
          </p15:clr>
        </p15:guide>
        <p15:guide id="35" pos="2356">
          <p15:clr>
            <a:srgbClr val="FBAE40"/>
          </p15:clr>
        </p15:guide>
        <p15:guide id="36" pos="2526">
          <p15:clr>
            <a:srgbClr val="FBAE40"/>
          </p15:clr>
        </p15:guide>
        <p15:guide id="37" pos="2696">
          <p15:clr>
            <a:srgbClr val="FBAE40"/>
          </p15:clr>
        </p15:guide>
        <p15:guide id="38" pos="2866">
          <p15:clr>
            <a:srgbClr val="FBAE40"/>
          </p15:clr>
        </p15:guide>
        <p15:guide id="39" pos="3036">
          <p15:clr>
            <a:srgbClr val="FBAE40"/>
          </p15:clr>
        </p15:guide>
        <p15:guide id="40" pos="3206">
          <p15:clr>
            <a:srgbClr val="FBAE40"/>
          </p15:clr>
        </p15:guide>
        <p15:guide id="41" pos="3376">
          <p15:clr>
            <a:srgbClr val="FBAE40"/>
          </p15:clr>
        </p15:guide>
        <p15:guide id="42" pos="3546">
          <p15:clr>
            <a:srgbClr val="FBAE40"/>
          </p15:clr>
        </p15:guide>
        <p15:guide id="43" pos="3716">
          <p15:clr>
            <a:srgbClr val="FBAE40"/>
          </p15:clr>
        </p15:guide>
        <p15:guide id="44" pos="3887">
          <p15:clr>
            <a:srgbClr val="FBAE40"/>
          </p15:clr>
        </p15:guide>
        <p15:guide id="45" pos="4056">
          <p15:clr>
            <a:srgbClr val="FBAE40"/>
          </p15:clr>
        </p15:guide>
        <p15:guide id="46" pos="4226">
          <p15:clr>
            <a:srgbClr val="FBAE40"/>
          </p15:clr>
        </p15:guide>
        <p15:guide id="47" pos="4397">
          <p15:clr>
            <a:srgbClr val="FBAE40"/>
          </p15:clr>
        </p15:guide>
        <p15:guide id="48" pos="4567">
          <p15:clr>
            <a:srgbClr val="FBAE40"/>
          </p15:clr>
        </p15:guide>
        <p15:guide id="49" pos="4737">
          <p15:clr>
            <a:srgbClr val="FBAE40"/>
          </p15:clr>
        </p15:guide>
        <p15:guide id="50" pos="4907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lajd - tytuł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010432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lajd - tytuł + 2 elementy zawartości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7" y="1979838"/>
            <a:ext cx="4140000" cy="468001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422598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ajd - tytuł + zdjęcie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5906" y="899840"/>
            <a:ext cx="4320000" cy="1080001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905" y="1979837"/>
            <a:ext cx="4320382" cy="468000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Symbol zastępczy obrazu 6">
            <a:extLst>
              <a:ext uri="{FF2B5EF4-FFF2-40B4-BE49-F238E27FC236}">
                <a16:creationId xmlns:a16="http://schemas.microsoft.com/office/drawing/2014/main" id="{E681B9F9-7BA5-2D43-A1BD-8AF5D025063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" y="900114"/>
            <a:ext cx="4986338" cy="5759726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algn="ctr">
              <a:buFont typeface="Arial" panose="020B0604020202020204" pitchFamily="34" charset="0"/>
              <a:buNone/>
              <a:defRPr sz="75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1388627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_Slajd - tytuł + zawartość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630E28BA-19A4-6182-CE10-65107EDF6B75}"/>
              </a:ext>
            </a:extLst>
          </p:cNvPr>
          <p:cNvSpPr/>
          <p:nvPr userDrawn="1"/>
        </p:nvSpPr>
        <p:spPr>
          <a:xfrm>
            <a:off x="8585546" y="7380287"/>
            <a:ext cx="1080742" cy="1793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350"/>
          </a:p>
        </p:txBody>
      </p:sp>
    </p:spTree>
    <p:extLst>
      <p:ext uri="{BB962C8B-B14F-4D97-AF65-F5344CB8AC3E}">
        <p14:creationId xmlns:p14="http://schemas.microsoft.com/office/powerpoint/2010/main" val="184076483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_Slajd - tytuł + 2 elementy zawartości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7" y="1979838"/>
            <a:ext cx="4140000" cy="4680018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A72189C-757E-47DF-313E-E0F36399C0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E363107C-97A9-9A5D-A2A2-E6ABB7ED4C62}"/>
              </a:ext>
            </a:extLst>
          </p:cNvPr>
          <p:cNvSpPr/>
          <p:nvPr userDrawn="1"/>
        </p:nvSpPr>
        <p:spPr>
          <a:xfrm>
            <a:off x="8585546" y="7380287"/>
            <a:ext cx="1080742" cy="1793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350"/>
          </a:p>
        </p:txBody>
      </p:sp>
    </p:spTree>
    <p:extLst>
      <p:ext uri="{BB962C8B-B14F-4D97-AF65-F5344CB8AC3E}">
        <p14:creationId xmlns:p14="http://schemas.microsoft.com/office/powerpoint/2010/main" val="28780235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025526" y="1983574"/>
            <a:ext cx="8640763" cy="4316627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800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800"/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526" y="1983572"/>
            <a:ext cx="3959225" cy="72009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8" y="3070227"/>
            <a:ext cx="7920115" cy="1087764"/>
          </a:xfrm>
        </p:spPr>
        <p:txBody>
          <a:bodyPr anchor="t" anchorCtr="0">
            <a:normAutofit/>
          </a:bodyPr>
          <a:lstStyle>
            <a:lvl1pPr algn="l">
              <a:lnSpc>
                <a:spcPts val="4000"/>
              </a:lnSpc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4861794"/>
            <a:ext cx="7920037" cy="1080000"/>
          </a:xfrm>
        </p:spPr>
        <p:txBody>
          <a:bodyPr>
            <a:normAutofit/>
          </a:bodyPr>
          <a:lstStyle>
            <a:lvl1pPr marL="0" indent="0" algn="l">
              <a:lnSpc>
                <a:spcPts val="3500"/>
              </a:lnSpc>
              <a:buNone/>
              <a:defRPr sz="2801" b="1">
                <a:solidFill>
                  <a:schemeClr val="tx2"/>
                </a:solidFill>
              </a:defRPr>
            </a:lvl1pPr>
            <a:lvl2pPr marL="503980" indent="0" algn="ctr">
              <a:buNone/>
              <a:defRPr sz="2205"/>
            </a:lvl2pPr>
            <a:lvl3pPr marL="1007959" indent="0" algn="ctr">
              <a:buNone/>
              <a:defRPr sz="1984"/>
            </a:lvl3pPr>
            <a:lvl4pPr marL="1511939" indent="0" algn="ctr">
              <a:buNone/>
              <a:defRPr sz="1764"/>
            </a:lvl4pPr>
            <a:lvl5pPr marL="2015919" indent="0" algn="ctr">
              <a:buNone/>
              <a:defRPr sz="1764"/>
            </a:lvl5pPr>
            <a:lvl6pPr marL="2519899" indent="0" algn="ctr">
              <a:buNone/>
              <a:defRPr sz="1764"/>
            </a:lvl6pPr>
            <a:lvl7pPr marL="3023878" indent="0" algn="ctr">
              <a:buNone/>
              <a:defRPr sz="1764"/>
            </a:lvl7pPr>
            <a:lvl8pPr marL="3527858" indent="0" algn="ctr">
              <a:buNone/>
              <a:defRPr sz="1764"/>
            </a:lvl8pPr>
            <a:lvl9pPr marL="4031837" indent="0" algn="ctr">
              <a:buNone/>
              <a:defRPr sz="1764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5356" y="540402"/>
            <a:ext cx="1799844" cy="349114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68EEE8EE-D7CF-4F1D-849B-3E54D1DD80B0}" type="datetime1">
              <a:rPr lang="pl-PL" smtClean="0"/>
              <a:t>08.06.2026</a:t>
            </a:fld>
            <a:endParaRPr lang="pl-PL" dirty="0"/>
          </a:p>
        </p:txBody>
      </p:sp>
      <p:pic>
        <p:nvPicPr>
          <p:cNvPr id="8" name="Obraz 7" descr="logo Funduszy Europejskich">
            <a:extLst>
              <a:ext uri="{FF2B5EF4-FFF2-40B4-BE49-F238E27FC236}">
                <a16:creationId xmlns:a16="http://schemas.microsoft.com/office/drawing/2014/main" id="{500FFCFA-D3A4-40A4-E76C-99575547246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00" y="6371047"/>
            <a:ext cx="1621258" cy="949192"/>
          </a:xfrm>
          <a:prstGeom prst="rect">
            <a:avLst/>
          </a:prstGeom>
        </p:spPr>
      </p:pic>
      <p:pic>
        <p:nvPicPr>
          <p:cNvPr id="10" name="Obraz 9" descr="flaga Unii Europejskiej z dopiskiem dofinansowane przez Unię Europejską">
            <a:extLst>
              <a:ext uri="{FF2B5EF4-FFF2-40B4-BE49-F238E27FC236}">
                <a16:creationId xmlns:a16="http://schemas.microsoft.com/office/drawing/2014/main" id="{DC91A070-16DB-C0E1-0B7B-93924541A6E7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2001" y="6371047"/>
            <a:ext cx="2633371" cy="949192"/>
          </a:xfrm>
          <a:prstGeom prst="rect">
            <a:avLst/>
          </a:prstGeom>
        </p:spPr>
      </p:pic>
      <p:pic>
        <p:nvPicPr>
          <p:cNvPr id="12" name="Obraz 11" descr="barwy RP">
            <a:extLst>
              <a:ext uri="{FF2B5EF4-FFF2-40B4-BE49-F238E27FC236}">
                <a16:creationId xmlns:a16="http://schemas.microsoft.com/office/drawing/2014/main" id="{AB280FEF-799B-B9CA-10D2-815DA71DA238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2743" y="6370380"/>
            <a:ext cx="2239772" cy="950531"/>
          </a:xfrm>
          <a:prstGeom prst="rect">
            <a:avLst/>
          </a:prstGeom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039E0742-6ADE-F448-8437-7F591E1D07FA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757" y="1244366"/>
            <a:ext cx="381000" cy="381000"/>
          </a:xfrm>
          <a:prstGeom prst="rect">
            <a:avLst/>
          </a:prstGeom>
        </p:spPr>
      </p:pic>
      <p:pic>
        <p:nvPicPr>
          <p:cNvPr id="17" name="Obraz 16">
            <a:extLst>
              <a:ext uri="{FF2B5EF4-FFF2-40B4-BE49-F238E27FC236}">
                <a16:creationId xmlns:a16="http://schemas.microsoft.com/office/drawing/2014/main" id="{F60567DB-D582-D44E-A6AD-12B2B5F1FE7B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5250" y="545866"/>
            <a:ext cx="381000" cy="381000"/>
          </a:xfrm>
          <a:prstGeom prst="rect">
            <a:avLst/>
          </a:prstGeom>
        </p:spPr>
      </p:pic>
      <p:pic>
        <p:nvPicPr>
          <p:cNvPr id="19" name="Obraz 18">
            <a:extLst>
              <a:ext uri="{FF2B5EF4-FFF2-40B4-BE49-F238E27FC236}">
                <a16:creationId xmlns:a16="http://schemas.microsoft.com/office/drawing/2014/main" id="{39EEE39C-033E-F640-8C4C-E23D91BEA336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0511" y="1244366"/>
            <a:ext cx="381000" cy="381000"/>
          </a:xfrm>
          <a:prstGeom prst="rect">
            <a:avLst/>
          </a:prstGeom>
        </p:spPr>
      </p:pic>
      <p:pic>
        <p:nvPicPr>
          <p:cNvPr id="21" name="Obraz 20">
            <a:extLst>
              <a:ext uri="{FF2B5EF4-FFF2-40B4-BE49-F238E27FC236}">
                <a16:creationId xmlns:a16="http://schemas.microsoft.com/office/drawing/2014/main" id="{C169AC8E-96EA-1048-803E-97D6CEE5E102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786" y="538288"/>
            <a:ext cx="381000" cy="381000"/>
          </a:xfrm>
          <a:prstGeom prst="rect">
            <a:avLst/>
          </a:prstGeom>
        </p:spPr>
      </p:pic>
      <p:pic>
        <p:nvPicPr>
          <p:cNvPr id="23" name="Obraz 22">
            <a:extLst>
              <a:ext uri="{FF2B5EF4-FFF2-40B4-BE49-F238E27FC236}">
                <a16:creationId xmlns:a16="http://schemas.microsoft.com/office/drawing/2014/main" id="{D5D90F56-CFD2-1A40-B479-B556FC2D370D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525" y="545866"/>
            <a:ext cx="381000" cy="381000"/>
          </a:xfrm>
          <a:prstGeom prst="rect">
            <a:avLst/>
          </a:prstGeom>
        </p:spPr>
      </p:pic>
      <p:pic>
        <p:nvPicPr>
          <p:cNvPr id="25" name="Obraz 24">
            <a:extLst>
              <a:ext uri="{FF2B5EF4-FFF2-40B4-BE49-F238E27FC236}">
                <a16:creationId xmlns:a16="http://schemas.microsoft.com/office/drawing/2014/main" id="{48E96C1A-FA5C-A24F-9872-8608B9B3BC4F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4293" y="1254829"/>
            <a:ext cx="381000" cy="381000"/>
          </a:xfrm>
          <a:prstGeom prst="rect">
            <a:avLst/>
          </a:prstGeom>
        </p:spPr>
      </p:pic>
      <p:pic>
        <p:nvPicPr>
          <p:cNvPr id="27" name="Obraz 26">
            <a:extLst>
              <a:ext uri="{FF2B5EF4-FFF2-40B4-BE49-F238E27FC236}">
                <a16:creationId xmlns:a16="http://schemas.microsoft.com/office/drawing/2014/main" id="{28B2440F-CBE5-784D-ADC8-E797F64F472B}"/>
              </a:ext>
            </a:extLst>
          </p:cNvPr>
          <p:cNvPicPr>
            <a:picLocks noChangeAspect="1"/>
          </p:cNvPicPr>
          <p:nvPr userDrawn="1"/>
        </p:nvPicPr>
        <p:blipFill>
          <a:blip r:embed="rId12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543567"/>
            <a:ext cx="381000" cy="381000"/>
          </a:xfrm>
          <a:prstGeom prst="rect">
            <a:avLst/>
          </a:prstGeom>
        </p:spPr>
      </p:pic>
      <p:pic>
        <p:nvPicPr>
          <p:cNvPr id="29" name="Obraz 28">
            <a:extLst>
              <a:ext uri="{FF2B5EF4-FFF2-40B4-BE49-F238E27FC236}">
                <a16:creationId xmlns:a16="http://schemas.microsoft.com/office/drawing/2014/main" id="{1C717A0E-10D0-FA43-BF65-49909BDCEAFA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7018" y="535269"/>
            <a:ext cx="381000" cy="381000"/>
          </a:xfrm>
          <a:prstGeom prst="rect">
            <a:avLst/>
          </a:prstGeom>
        </p:spPr>
      </p:pic>
      <p:pic>
        <p:nvPicPr>
          <p:cNvPr id="31" name="Obraz 30">
            <a:extLst>
              <a:ext uri="{FF2B5EF4-FFF2-40B4-BE49-F238E27FC236}">
                <a16:creationId xmlns:a16="http://schemas.microsoft.com/office/drawing/2014/main" id="{A2891D6F-956C-9342-B2BB-C701A5BC5154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2256" y="531095"/>
            <a:ext cx="381000" cy="381000"/>
          </a:xfrm>
          <a:prstGeom prst="rect">
            <a:avLst/>
          </a:prstGeom>
        </p:spPr>
      </p:pic>
      <p:pic>
        <p:nvPicPr>
          <p:cNvPr id="33" name="Obraz 32">
            <a:extLst>
              <a:ext uri="{FF2B5EF4-FFF2-40B4-BE49-F238E27FC236}">
                <a16:creationId xmlns:a16="http://schemas.microsoft.com/office/drawing/2014/main" id="{7DE0C268-A93E-1C47-9AA3-10F1F10D0971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802" y="1251987"/>
            <a:ext cx="381000" cy="381000"/>
          </a:xfrm>
          <a:prstGeom prst="rect">
            <a:avLst/>
          </a:prstGeom>
        </p:spPr>
      </p:pic>
      <p:pic>
        <p:nvPicPr>
          <p:cNvPr id="35" name="Obraz 34">
            <a:extLst>
              <a:ext uri="{FF2B5EF4-FFF2-40B4-BE49-F238E27FC236}">
                <a16:creationId xmlns:a16="http://schemas.microsoft.com/office/drawing/2014/main" id="{45508241-FE91-D847-8686-4F72BD314220}"/>
              </a:ext>
            </a:extLst>
          </p:cNvPr>
          <p:cNvPicPr>
            <a:picLocks noChangeAspect="1"/>
          </p:cNvPicPr>
          <p:nvPr userDrawn="1"/>
        </p:nvPicPr>
        <p:blipFill>
          <a:blip r:embed="rId16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613" y="1250549"/>
            <a:ext cx="381000" cy="381000"/>
          </a:xfrm>
          <a:prstGeom prst="rect">
            <a:avLst/>
          </a:prstGeom>
        </p:spPr>
      </p:pic>
      <p:pic>
        <p:nvPicPr>
          <p:cNvPr id="37" name="Obraz 36">
            <a:extLst>
              <a:ext uri="{FF2B5EF4-FFF2-40B4-BE49-F238E27FC236}">
                <a16:creationId xmlns:a16="http://schemas.microsoft.com/office/drawing/2014/main" id="{EB9A3203-260A-FA4A-9526-A6276A5756DA}"/>
              </a:ext>
            </a:extLst>
          </p:cNvPr>
          <p:cNvPicPr>
            <a:picLocks noChangeAspect="1"/>
          </p:cNvPicPr>
          <p:nvPr userDrawn="1"/>
        </p:nvPicPr>
        <p:blipFill>
          <a:blip r:embed="rId17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1250549"/>
            <a:ext cx="381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6026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końc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rostokąt 11">
            <a:extLst>
              <a:ext uri="{FF2B5EF4-FFF2-40B4-BE49-F238E27FC236}">
                <a16:creationId xmlns:a16="http://schemas.microsoft.com/office/drawing/2014/main" id="{F8E39A3A-22D6-B8ED-2F58-16F69704FFAA}"/>
              </a:ext>
            </a:extLst>
          </p:cNvPr>
          <p:cNvSpPr/>
          <p:nvPr userDrawn="1"/>
        </p:nvSpPr>
        <p:spPr>
          <a:xfrm>
            <a:off x="2465388" y="4500564"/>
            <a:ext cx="8226426" cy="17996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350"/>
          </a:p>
        </p:txBody>
      </p:sp>
      <p:sp>
        <p:nvSpPr>
          <p:cNvPr id="11" name="Symbol zastępczy obrazu 10">
            <a:extLst>
              <a:ext uri="{FF2B5EF4-FFF2-40B4-BE49-F238E27FC236}">
                <a16:creationId xmlns:a16="http://schemas.microsoft.com/office/drawing/2014/main" id="{A760FD32-D539-3290-0E5F-1B5EF08EB2F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025527" y="0"/>
            <a:ext cx="8640763" cy="5221288"/>
          </a:xfrm>
          <a:custGeom>
            <a:avLst/>
            <a:gdLst>
              <a:gd name="connsiteX0" fmla="*/ 0 w 8640763"/>
              <a:gd name="connsiteY0" fmla="*/ 0 h 5221288"/>
              <a:gd name="connsiteX1" fmla="*/ 8640763 w 8640763"/>
              <a:gd name="connsiteY1" fmla="*/ 0 h 5221288"/>
              <a:gd name="connsiteX2" fmla="*/ 8640763 w 8640763"/>
              <a:gd name="connsiteY2" fmla="*/ 4500563 h 5221288"/>
              <a:gd name="connsiteX3" fmla="*/ 1439863 w 8640763"/>
              <a:gd name="connsiteY3" fmla="*/ 4500563 h 5221288"/>
              <a:gd name="connsiteX4" fmla="*/ 1439863 w 8640763"/>
              <a:gd name="connsiteY4" fmla="*/ 5221288 h 5221288"/>
              <a:gd name="connsiteX5" fmla="*/ 0 w 8640763"/>
              <a:gd name="connsiteY5" fmla="*/ 5221288 h 5221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640763" h="5221288">
                <a:moveTo>
                  <a:pt x="0" y="0"/>
                </a:moveTo>
                <a:lnTo>
                  <a:pt x="8640763" y="0"/>
                </a:lnTo>
                <a:lnTo>
                  <a:pt x="8640763" y="4500563"/>
                </a:lnTo>
                <a:lnTo>
                  <a:pt x="1439863" y="4500563"/>
                </a:lnTo>
                <a:lnTo>
                  <a:pt x="1439863" y="5221288"/>
                </a:lnTo>
                <a:lnTo>
                  <a:pt x="0" y="522128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75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pic>
        <p:nvPicPr>
          <p:cNvPr id="7" name="Obraz 6" descr="Obraz zawierający tekst&#10;&#10;Opis wygenerowany automatycznie">
            <a:extLst>
              <a:ext uri="{FF2B5EF4-FFF2-40B4-BE49-F238E27FC236}">
                <a16:creationId xmlns:a16="http://schemas.microsoft.com/office/drawing/2014/main" id="{3B4B8A84-3D08-244B-BF5B-6E361D1A74B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6977" y="4500565"/>
            <a:ext cx="3959225" cy="720090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C3C397EF-E780-3941-A190-8FF660EE90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25751" y="5593629"/>
            <a:ext cx="7559675" cy="705572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pl-PL" dirty="0"/>
          </a:p>
        </p:txBody>
      </p:sp>
      <p:pic>
        <p:nvPicPr>
          <p:cNvPr id="8" name="Obraz 7" descr="znak Funduszy Europejskich">
            <a:extLst>
              <a:ext uri="{FF2B5EF4-FFF2-40B4-BE49-F238E27FC236}">
                <a16:creationId xmlns:a16="http://schemas.microsoft.com/office/drawing/2014/main" id="{BFD80FA4-66E0-3049-A92A-085F431CEB0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01" y="6371047"/>
            <a:ext cx="1621258" cy="949192"/>
          </a:xfrm>
          <a:prstGeom prst="rect">
            <a:avLst/>
          </a:prstGeom>
        </p:spPr>
      </p:pic>
      <p:pic>
        <p:nvPicPr>
          <p:cNvPr id="9" name="Obraz 8" descr="flaga Unii Europejskie z dopiskiem dofinansowane przez Unię Europejską">
            <a:extLst>
              <a:ext uri="{FF2B5EF4-FFF2-40B4-BE49-F238E27FC236}">
                <a16:creationId xmlns:a16="http://schemas.microsoft.com/office/drawing/2014/main" id="{695F0183-048A-AF46-A850-8C265BFACC25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2002" y="6371047"/>
            <a:ext cx="2633371" cy="949192"/>
          </a:xfrm>
          <a:prstGeom prst="rect">
            <a:avLst/>
          </a:prstGeom>
        </p:spPr>
      </p:pic>
      <p:pic>
        <p:nvPicPr>
          <p:cNvPr id="10" name="Obraz 9" descr="barwy RP">
            <a:extLst>
              <a:ext uri="{FF2B5EF4-FFF2-40B4-BE49-F238E27FC236}">
                <a16:creationId xmlns:a16="http://schemas.microsoft.com/office/drawing/2014/main" id="{875F5C9C-57CB-134D-A405-3BC05A23D856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2744" y="6370381"/>
            <a:ext cx="2239772" cy="950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54655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owy (krótk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ymbol zastępczy obrazu 16">
            <a:extLst>
              <a:ext uri="{FF2B5EF4-FFF2-40B4-BE49-F238E27FC236}">
                <a16:creationId xmlns:a16="http://schemas.microsoft.com/office/drawing/2014/main" id="{69383BDA-94B1-6FB6-27E3-0CC3DEDF5AF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" y="0"/>
            <a:ext cx="6784975" cy="5221288"/>
          </a:xfrm>
          <a:custGeom>
            <a:avLst/>
            <a:gdLst>
              <a:gd name="connsiteX0" fmla="*/ 0 w 6784975"/>
              <a:gd name="connsiteY0" fmla="*/ 0 h 5221288"/>
              <a:gd name="connsiteX1" fmla="*/ 6784975 w 6784975"/>
              <a:gd name="connsiteY1" fmla="*/ 0 h 5221288"/>
              <a:gd name="connsiteX2" fmla="*/ 6784975 w 6784975"/>
              <a:gd name="connsiteY2" fmla="*/ 4500563 h 5221288"/>
              <a:gd name="connsiteX3" fmla="*/ 2825750 w 6784975"/>
              <a:gd name="connsiteY3" fmla="*/ 4500563 h 5221288"/>
              <a:gd name="connsiteX4" fmla="*/ 2825750 w 6784975"/>
              <a:gd name="connsiteY4" fmla="*/ 5221288 h 5221288"/>
              <a:gd name="connsiteX5" fmla="*/ 0 w 6784975"/>
              <a:gd name="connsiteY5" fmla="*/ 5221288 h 5221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784975" h="5221288">
                <a:moveTo>
                  <a:pt x="0" y="0"/>
                </a:moveTo>
                <a:lnTo>
                  <a:pt x="6784975" y="0"/>
                </a:lnTo>
                <a:lnTo>
                  <a:pt x="6784975" y="4500563"/>
                </a:lnTo>
                <a:lnTo>
                  <a:pt x="2825750" y="4500563"/>
                </a:lnTo>
                <a:lnTo>
                  <a:pt x="2825750" y="5221288"/>
                </a:lnTo>
                <a:lnTo>
                  <a:pt x="0" y="522128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 dirty="0"/>
              <a:t>Kliknij ikonę, aby dodać obraz</a:t>
            </a:r>
          </a:p>
        </p:txBody>
      </p:sp>
      <p:sp>
        <p:nvSpPr>
          <p:cNvPr id="13" name="Prostokąt 12">
            <a:extLst>
              <a:ext uri="{FF2B5EF4-FFF2-40B4-BE49-F238E27FC236}">
                <a16:creationId xmlns:a16="http://schemas.microsoft.com/office/drawing/2014/main" id="{38965D1A-9BC8-2AB7-6B73-C2BBDA5D66AA}"/>
              </a:ext>
            </a:extLst>
          </p:cNvPr>
          <p:cNvSpPr/>
          <p:nvPr userDrawn="1"/>
        </p:nvSpPr>
        <p:spPr>
          <a:xfrm>
            <a:off x="2825750" y="4500563"/>
            <a:ext cx="6840538" cy="17996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72808" y="5579563"/>
            <a:ext cx="6133117" cy="648546"/>
          </a:xfrm>
        </p:spPr>
        <p:txBody>
          <a:bodyPr anchor="t" anchorCtr="0">
            <a:normAutofit/>
          </a:bodyPr>
          <a:lstStyle>
            <a:lvl1pPr algn="l">
              <a:lnSpc>
                <a:spcPts val="3500"/>
              </a:lnSpc>
              <a:defRPr sz="2801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6444" y="539752"/>
            <a:ext cx="1799844" cy="366725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D857886D-A165-4D54-8DB0-CE6586ECA8EC}" type="datetime1">
              <a:rPr lang="pl-PL" smtClean="0"/>
              <a:t>08.06.2026</a:t>
            </a:fld>
            <a:endParaRPr lang="pl-PL" dirty="0"/>
          </a:p>
        </p:txBody>
      </p:sp>
      <p:pic>
        <p:nvPicPr>
          <p:cNvPr id="8" name="Obraz 7" descr="logo Funduszy Europejskich">
            <a:extLst>
              <a:ext uri="{FF2B5EF4-FFF2-40B4-BE49-F238E27FC236}">
                <a16:creationId xmlns:a16="http://schemas.microsoft.com/office/drawing/2014/main" id="{70B23A41-17AB-76D8-3EFE-38FC22C5B56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00" y="6371047"/>
            <a:ext cx="1621258" cy="949192"/>
          </a:xfrm>
          <a:prstGeom prst="rect">
            <a:avLst/>
          </a:prstGeom>
        </p:spPr>
      </p:pic>
      <p:pic>
        <p:nvPicPr>
          <p:cNvPr id="10" name="Obraz 9" descr="flaga Unii Europejskie z dopiskiem dofinansowane przez Unię Europejską">
            <a:extLst>
              <a:ext uri="{FF2B5EF4-FFF2-40B4-BE49-F238E27FC236}">
                <a16:creationId xmlns:a16="http://schemas.microsoft.com/office/drawing/2014/main" id="{E8AB2AB5-3131-C310-7606-68997985114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2001" y="6371047"/>
            <a:ext cx="2633371" cy="949192"/>
          </a:xfrm>
          <a:prstGeom prst="rect">
            <a:avLst/>
          </a:prstGeom>
        </p:spPr>
      </p:pic>
      <p:pic>
        <p:nvPicPr>
          <p:cNvPr id="12" name="Obraz 11" descr="barwy RP">
            <a:extLst>
              <a:ext uri="{FF2B5EF4-FFF2-40B4-BE49-F238E27FC236}">
                <a16:creationId xmlns:a16="http://schemas.microsoft.com/office/drawing/2014/main" id="{7C93677B-A16E-82CA-7FC4-B6B515160706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2743" y="6370380"/>
            <a:ext cx="2239772" cy="950531"/>
          </a:xfrm>
          <a:prstGeom prst="rect">
            <a:avLst/>
          </a:prstGeom>
        </p:spPr>
      </p:pic>
      <p:pic>
        <p:nvPicPr>
          <p:cNvPr id="18" name="Obraz 17" descr="Obraz zawierający tekst&#10;&#10;Opis wygenerowany automatycznie">
            <a:extLst>
              <a:ext uri="{FF2B5EF4-FFF2-40B4-BE49-F238E27FC236}">
                <a16:creationId xmlns:a16="http://schemas.microsoft.com/office/drawing/2014/main" id="{EB4DB370-BCB9-D1E9-5613-5A9DCA5F3119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5750" y="4500563"/>
            <a:ext cx="3959225" cy="720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935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2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>
            <a:extLst>
              <a:ext uri="{FF2B5EF4-FFF2-40B4-BE49-F238E27FC236}">
                <a16:creationId xmlns:a16="http://schemas.microsoft.com/office/drawing/2014/main" id="{0D1F565A-4734-6B49-4F72-233C397DE031}"/>
              </a:ext>
            </a:extLst>
          </p:cNvPr>
          <p:cNvSpPr/>
          <p:nvPr userDrawn="1"/>
        </p:nvSpPr>
        <p:spPr>
          <a:xfrm>
            <a:off x="2825750" y="4500563"/>
            <a:ext cx="7196139" cy="215959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800"/>
          </a:p>
        </p:txBody>
      </p:sp>
      <p:sp>
        <p:nvSpPr>
          <p:cNvPr id="9" name="Symbol zastępczy obrazu 8">
            <a:extLst>
              <a:ext uri="{FF2B5EF4-FFF2-40B4-BE49-F238E27FC236}">
                <a16:creationId xmlns:a16="http://schemas.microsoft.com/office/drawing/2014/main" id="{12E8330A-FFD8-2BBA-E745-7200C0738BE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69927" y="0"/>
            <a:ext cx="6835775" cy="4859338"/>
          </a:xfrm>
          <a:custGeom>
            <a:avLst/>
            <a:gdLst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775 w 6835775"/>
              <a:gd name="connsiteY2" fmla="*/ 4500563 h 4859338"/>
              <a:gd name="connsiteX3" fmla="*/ 2155824 w 6835775"/>
              <a:gd name="connsiteY3" fmla="*/ 4500563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835775" h="4859338">
                <a:moveTo>
                  <a:pt x="0" y="0"/>
                </a:moveTo>
                <a:lnTo>
                  <a:pt x="6835775" y="0"/>
                </a:lnTo>
                <a:lnTo>
                  <a:pt x="6835775" y="4500563"/>
                </a:lnTo>
                <a:lnTo>
                  <a:pt x="2155824" y="4500563"/>
                </a:lnTo>
                <a:lnTo>
                  <a:pt x="2155824" y="4859338"/>
                </a:lnTo>
                <a:lnTo>
                  <a:pt x="0" y="485933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7BF7E1EF-0AB1-F3B1-F5CD-6A2AA3056193}"/>
              </a:ext>
            </a:extLst>
          </p:cNvPr>
          <p:cNvSpPr/>
          <p:nvPr userDrawn="1"/>
        </p:nvSpPr>
        <p:spPr>
          <a:xfrm>
            <a:off x="3905251" y="4500564"/>
            <a:ext cx="3600449" cy="359395"/>
          </a:xfrm>
          <a:prstGeom prst="rect">
            <a:avLst/>
          </a:prstGeom>
          <a:solidFill>
            <a:srgbClr val="005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80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03E2C530-5988-0861-50D8-1C7FE1662A60}"/>
              </a:ext>
            </a:extLst>
          </p:cNvPr>
          <p:cNvSpPr/>
          <p:nvPr userDrawn="1"/>
        </p:nvSpPr>
        <p:spPr>
          <a:xfrm>
            <a:off x="2825751" y="4500563"/>
            <a:ext cx="1079500" cy="35877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86114" y="5195721"/>
            <a:ext cx="6480176" cy="1320421"/>
          </a:xfrm>
        </p:spPr>
        <p:txBody>
          <a:bodyPr anchor="t" anchorCtr="0">
            <a:normAutofit/>
          </a:bodyPr>
          <a:lstStyle>
            <a:lvl1pPr algn="l">
              <a:lnSpc>
                <a:spcPts val="3500"/>
              </a:lnSpc>
              <a:defRPr sz="2801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901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lajd - tytuł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05279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lajd - tytuł + 2 elementy zawartości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34000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ajd - tytuł + zdjęcie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5906" y="899838"/>
            <a:ext cx="4320000" cy="1080001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905" y="1979837"/>
            <a:ext cx="4320382" cy="468000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Symbol zastępczy obrazu 6">
            <a:extLst>
              <a:ext uri="{FF2B5EF4-FFF2-40B4-BE49-F238E27FC236}">
                <a16:creationId xmlns:a16="http://schemas.microsoft.com/office/drawing/2014/main" id="{E681B9F9-7BA5-2D43-A1BD-8AF5D025063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900113"/>
            <a:ext cx="4986338" cy="5759726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53987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_Slajd - tytuł + zawartość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630E28BA-19A4-6182-CE10-65107EDF6B75}"/>
              </a:ext>
            </a:extLst>
          </p:cNvPr>
          <p:cNvSpPr/>
          <p:nvPr userDrawn="1"/>
        </p:nvSpPr>
        <p:spPr>
          <a:xfrm>
            <a:off x="8585545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800"/>
          </a:p>
        </p:txBody>
      </p:sp>
    </p:spTree>
    <p:extLst>
      <p:ext uri="{BB962C8B-B14F-4D97-AF65-F5344CB8AC3E}">
        <p14:creationId xmlns:p14="http://schemas.microsoft.com/office/powerpoint/2010/main" val="3169991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_Slajd - tytuł + 2 elementy zawartości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A72189C-757E-47DF-313E-E0F36399C0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E363107C-97A9-9A5D-A2A2-E6ABB7ED4C62}"/>
              </a:ext>
            </a:extLst>
          </p:cNvPr>
          <p:cNvSpPr/>
          <p:nvPr userDrawn="1"/>
        </p:nvSpPr>
        <p:spPr>
          <a:xfrm>
            <a:off x="8585545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800"/>
          </a:p>
        </p:txBody>
      </p:sp>
    </p:spTree>
    <p:extLst>
      <p:ext uri="{BB962C8B-B14F-4D97-AF65-F5344CB8AC3E}">
        <p14:creationId xmlns:p14="http://schemas.microsoft.com/office/powerpoint/2010/main" val="2895970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5526" y="899838"/>
            <a:ext cx="8640381" cy="1080001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5908" y="1979837"/>
            <a:ext cx="8640382" cy="468000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  <a:endParaRPr lang="en-US" dirty="0"/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617E16B8-2BD0-D12E-978E-94E428DF9717}"/>
              </a:ext>
            </a:extLst>
          </p:cNvPr>
          <p:cNvSpPr/>
          <p:nvPr userDrawn="1"/>
        </p:nvSpPr>
        <p:spPr>
          <a:xfrm>
            <a:off x="1025870" y="0"/>
            <a:ext cx="1080742" cy="1793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800"/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id="{662915FD-1FF3-5CF3-5C57-034114B5E6A2}"/>
              </a:ext>
            </a:extLst>
          </p:cNvPr>
          <p:cNvSpPr/>
          <p:nvPr userDrawn="1"/>
        </p:nvSpPr>
        <p:spPr>
          <a:xfrm>
            <a:off x="2106613" y="0"/>
            <a:ext cx="7559293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80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026AD61-FC69-65FC-05E3-06AA14C893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85200" y="7019837"/>
            <a:ext cx="1080000" cy="180000"/>
          </a:xfrm>
          <a:prstGeom prst="rect">
            <a:avLst/>
          </a:prstGeom>
          <a:noFill/>
        </p:spPr>
        <p:txBody>
          <a:bodyPr vert="horz" lIns="0" tIns="72000" rIns="0" bIns="72000" rtlCol="0" anchor="ctr" anchorCtr="0"/>
          <a:lstStyle>
            <a:lvl1pPr algn="r">
              <a:defRPr sz="10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id="{4C2A84FB-402E-BB6C-632B-D1ADD49B7D8C}"/>
              </a:ext>
            </a:extLst>
          </p:cNvPr>
          <p:cNvSpPr/>
          <p:nvPr userDrawn="1"/>
        </p:nvSpPr>
        <p:spPr>
          <a:xfrm>
            <a:off x="8585545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800"/>
          </a:p>
        </p:txBody>
      </p:sp>
    </p:spTree>
    <p:extLst>
      <p:ext uri="{BB962C8B-B14F-4D97-AF65-F5344CB8AC3E}">
        <p14:creationId xmlns:p14="http://schemas.microsoft.com/office/powerpoint/2010/main" val="3286163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25" r:id="rId2"/>
    <p:sldLayoutId id="2147483720" r:id="rId3"/>
    <p:sldLayoutId id="2147483721" r:id="rId4"/>
    <p:sldLayoutId id="2147483710" r:id="rId5"/>
    <p:sldLayoutId id="2147483712" r:id="rId6"/>
    <p:sldLayoutId id="2147483726" r:id="rId7"/>
    <p:sldLayoutId id="2147483740" r:id="rId8"/>
    <p:sldLayoutId id="2147483723" r:id="rId9"/>
    <p:sldLayoutId id="2147483728" r:id="rId10"/>
  </p:sldLayoutIdLst>
  <p:hf hdr="0" ftr="0"/>
  <p:txStyles>
    <p:titleStyle>
      <a:lvl1pPr algn="l" defTabSz="1007959" rtl="0" eaLnBrk="1" latinLnBrk="0" hangingPunct="1">
        <a:lnSpc>
          <a:spcPts val="3600"/>
        </a:lnSpc>
        <a:spcBef>
          <a:spcPct val="0"/>
        </a:spcBef>
        <a:buNone/>
        <a:defRPr sz="2801" b="1" kern="1200">
          <a:solidFill>
            <a:schemeClr val="tx2"/>
          </a:solidFill>
          <a:latin typeface="Open Sans" pitchFamily="2" charset="0"/>
          <a:ea typeface="Open Sans" pitchFamily="2" charset="0"/>
          <a:cs typeface="Open Sans" pitchFamily="2" charset="0"/>
        </a:defRPr>
      </a:lvl1pPr>
    </p:titleStyle>
    <p:bodyStyle>
      <a:lvl1pPr marL="251990" indent="-251990" algn="l" defTabSz="1007959" rtl="0" eaLnBrk="1" latinLnBrk="0" hangingPunct="1">
        <a:lnSpc>
          <a:spcPts val="2400"/>
        </a:lnSpc>
        <a:spcBef>
          <a:spcPts val="1102"/>
        </a:spcBef>
        <a:buClr>
          <a:schemeClr val="accent1"/>
        </a:buClr>
        <a:buFontTx/>
        <a:buBlip>
          <a:blip r:embed="rId12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1pPr>
      <a:lvl2pPr marL="755970" indent="-251990" algn="l" defTabSz="1007959" rtl="0" eaLnBrk="1" latinLnBrk="0" hangingPunct="1">
        <a:lnSpc>
          <a:spcPts val="2400"/>
        </a:lnSpc>
        <a:spcBef>
          <a:spcPts val="551"/>
        </a:spcBef>
        <a:buFontTx/>
        <a:buBlip>
          <a:blip r:embed="rId13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2pPr>
      <a:lvl3pPr marL="1259949" indent="-251990" algn="l" defTabSz="1007959" rtl="0" eaLnBrk="1" latinLnBrk="0" hangingPunct="1">
        <a:lnSpc>
          <a:spcPts val="2400"/>
        </a:lnSpc>
        <a:spcBef>
          <a:spcPts val="551"/>
        </a:spcBef>
        <a:buFontTx/>
        <a:buBlip>
          <a:blip r:embed="rId14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3pPr>
      <a:lvl4pPr marL="1763929" indent="-251990" algn="l" defTabSz="1007959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4pPr>
      <a:lvl5pPr marL="2267909" indent="-251990" algn="l" defTabSz="1007959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5pPr>
      <a:lvl6pPr marL="2771888" indent="-251990" algn="l" defTabSz="1007959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68" indent="-251990" algn="l" defTabSz="1007959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848" indent="-251990" algn="l" defTabSz="1007959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828" indent="-251990" algn="l" defTabSz="1007959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59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80" algn="l" defTabSz="1007959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59" algn="l" defTabSz="1007959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39" algn="l" defTabSz="1007959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919" algn="l" defTabSz="1007959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99" algn="l" defTabSz="1007959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78" algn="l" defTabSz="1007959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58" algn="l" defTabSz="1007959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837" algn="l" defTabSz="1007959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93" userDrawn="1">
          <p15:clr>
            <a:srgbClr val="F26B43"/>
          </p15:clr>
        </p15:guide>
        <p15:guide id="2" pos="419" userDrawn="1">
          <p15:clr>
            <a:srgbClr val="F26B43"/>
          </p15:clr>
        </p15:guide>
        <p15:guide id="3" pos="646" userDrawn="1">
          <p15:clr>
            <a:srgbClr val="F26B43"/>
          </p15:clr>
        </p15:guide>
        <p15:guide id="4" pos="873" userDrawn="1">
          <p15:clr>
            <a:srgbClr val="F26B43"/>
          </p15:clr>
        </p15:guide>
        <p15:guide id="5" pos="1100" userDrawn="1">
          <p15:clr>
            <a:srgbClr val="F26B43"/>
          </p15:clr>
        </p15:guide>
        <p15:guide id="6" pos="1327" userDrawn="1">
          <p15:clr>
            <a:srgbClr val="F26B43"/>
          </p15:clr>
        </p15:guide>
        <p15:guide id="7" pos="1553" userDrawn="1">
          <p15:clr>
            <a:srgbClr val="F26B43"/>
          </p15:clr>
        </p15:guide>
        <p15:guide id="8" pos="1780" userDrawn="1">
          <p15:clr>
            <a:srgbClr val="F26B43"/>
          </p15:clr>
        </p15:guide>
        <p15:guide id="9" pos="2007" userDrawn="1">
          <p15:clr>
            <a:srgbClr val="F26B43"/>
          </p15:clr>
        </p15:guide>
        <p15:guide id="10" pos="2234" userDrawn="1">
          <p15:clr>
            <a:srgbClr val="F26B43"/>
          </p15:clr>
        </p15:guide>
        <p15:guide id="11" pos="2460" userDrawn="1">
          <p15:clr>
            <a:srgbClr val="F26B43"/>
          </p15:clr>
        </p15:guide>
        <p15:guide id="12" pos="2687" userDrawn="1">
          <p15:clr>
            <a:srgbClr val="F26B43"/>
          </p15:clr>
        </p15:guide>
        <p15:guide id="13" pos="2914" userDrawn="1">
          <p15:clr>
            <a:srgbClr val="F26B43"/>
          </p15:clr>
        </p15:guide>
        <p15:guide id="14" pos="3141" userDrawn="1">
          <p15:clr>
            <a:srgbClr val="F26B43"/>
          </p15:clr>
        </p15:guide>
        <p15:guide id="15" pos="3368" userDrawn="1">
          <p15:clr>
            <a:srgbClr val="F26B43"/>
          </p15:clr>
        </p15:guide>
        <p15:guide id="16" pos="3594" userDrawn="1">
          <p15:clr>
            <a:srgbClr val="F26B43"/>
          </p15:clr>
        </p15:guide>
        <p15:guide id="17" pos="3821" userDrawn="1">
          <p15:clr>
            <a:srgbClr val="F26B43"/>
          </p15:clr>
        </p15:guide>
        <p15:guide id="18" pos="4048" userDrawn="1">
          <p15:clr>
            <a:srgbClr val="F26B43"/>
          </p15:clr>
        </p15:guide>
        <p15:guide id="19" pos="4275" userDrawn="1">
          <p15:clr>
            <a:srgbClr val="F26B43"/>
          </p15:clr>
        </p15:guide>
        <p15:guide id="20" pos="4501" userDrawn="1">
          <p15:clr>
            <a:srgbClr val="F26B43"/>
          </p15:clr>
        </p15:guide>
        <p15:guide id="21" pos="4728" userDrawn="1">
          <p15:clr>
            <a:srgbClr val="F26B43"/>
          </p15:clr>
        </p15:guide>
        <p15:guide id="22" pos="4955" userDrawn="1">
          <p15:clr>
            <a:srgbClr val="F26B43"/>
          </p15:clr>
        </p15:guide>
        <p15:guide id="23" pos="5182" userDrawn="1">
          <p15:clr>
            <a:srgbClr val="F26B43"/>
          </p15:clr>
        </p15:guide>
        <p15:guide id="24" pos="5408" userDrawn="1">
          <p15:clr>
            <a:srgbClr val="F26B43"/>
          </p15:clr>
        </p15:guide>
        <p15:guide id="25" pos="5635" userDrawn="1">
          <p15:clr>
            <a:srgbClr val="F26B43"/>
          </p15:clr>
        </p15:guide>
        <p15:guide id="26" pos="5862" userDrawn="1">
          <p15:clr>
            <a:srgbClr val="F26B43"/>
          </p15:clr>
        </p15:guide>
        <p15:guide id="27" pos="6089" userDrawn="1">
          <p15:clr>
            <a:srgbClr val="F26B43"/>
          </p15:clr>
        </p15:guide>
        <p15:guide id="28" pos="6316" userDrawn="1">
          <p15:clr>
            <a:srgbClr val="F26B43"/>
          </p15:clr>
        </p15:guide>
        <p15:guide id="29" pos="6542" userDrawn="1">
          <p15:clr>
            <a:srgbClr val="F26B43"/>
          </p15:clr>
        </p15:guide>
        <p15:guide id="30" orient="horz" pos="113" userDrawn="1">
          <p15:clr>
            <a:srgbClr val="F26B43"/>
          </p15:clr>
        </p15:guide>
        <p15:guide id="31" orient="horz" pos="340" userDrawn="1">
          <p15:clr>
            <a:srgbClr val="F26B43"/>
          </p15:clr>
        </p15:guide>
        <p15:guide id="32" orient="horz" pos="567" userDrawn="1">
          <p15:clr>
            <a:srgbClr val="F26B43"/>
          </p15:clr>
        </p15:guide>
        <p15:guide id="33" orient="horz" pos="794" userDrawn="1">
          <p15:clr>
            <a:srgbClr val="F26B43"/>
          </p15:clr>
        </p15:guide>
        <p15:guide id="34" orient="horz" pos="1020" userDrawn="1">
          <p15:clr>
            <a:srgbClr val="F26B43"/>
          </p15:clr>
        </p15:guide>
        <p15:guide id="35" orient="horz" pos="1247" userDrawn="1">
          <p15:clr>
            <a:srgbClr val="F26B43"/>
          </p15:clr>
        </p15:guide>
        <p15:guide id="36" orient="horz" pos="1474" userDrawn="1">
          <p15:clr>
            <a:srgbClr val="F26B43"/>
          </p15:clr>
        </p15:guide>
        <p15:guide id="37" orient="horz" pos="1701" userDrawn="1">
          <p15:clr>
            <a:srgbClr val="F26B43"/>
          </p15:clr>
        </p15:guide>
        <p15:guide id="38" orient="horz" pos="1927" userDrawn="1">
          <p15:clr>
            <a:srgbClr val="F26B43"/>
          </p15:clr>
        </p15:guide>
        <p15:guide id="39" orient="horz" pos="2154" userDrawn="1">
          <p15:clr>
            <a:srgbClr val="F26B43"/>
          </p15:clr>
        </p15:guide>
        <p15:guide id="40" orient="horz" pos="2381" userDrawn="1">
          <p15:clr>
            <a:srgbClr val="F26B43"/>
          </p15:clr>
        </p15:guide>
        <p15:guide id="41" orient="horz" pos="2608" userDrawn="1">
          <p15:clr>
            <a:srgbClr val="F26B43"/>
          </p15:clr>
        </p15:guide>
        <p15:guide id="42" orient="horz" pos="2835" userDrawn="1">
          <p15:clr>
            <a:srgbClr val="F26B43"/>
          </p15:clr>
        </p15:guide>
        <p15:guide id="43" orient="horz" pos="3061" userDrawn="1">
          <p15:clr>
            <a:srgbClr val="F26B43"/>
          </p15:clr>
        </p15:guide>
        <p15:guide id="44" orient="horz" pos="3288" userDrawn="1">
          <p15:clr>
            <a:srgbClr val="F26B43"/>
          </p15:clr>
        </p15:guide>
        <p15:guide id="45" orient="horz" pos="3515" userDrawn="1">
          <p15:clr>
            <a:srgbClr val="F26B43"/>
          </p15:clr>
        </p15:guide>
        <p15:guide id="46" orient="horz" pos="3742" userDrawn="1">
          <p15:clr>
            <a:srgbClr val="F26B43"/>
          </p15:clr>
        </p15:guide>
        <p15:guide id="47" orient="horz" pos="3968" userDrawn="1">
          <p15:clr>
            <a:srgbClr val="F26B43"/>
          </p15:clr>
        </p15:guide>
        <p15:guide id="48" orient="horz" pos="4195" userDrawn="1">
          <p15:clr>
            <a:srgbClr val="F26B43"/>
          </p15:clr>
        </p15:guide>
        <p15:guide id="49" orient="horz" pos="4422" userDrawn="1">
          <p15:clr>
            <a:srgbClr val="F26B43"/>
          </p15:clr>
        </p15:guide>
        <p15:guide id="50" orient="horz" pos="4649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5527" y="899840"/>
            <a:ext cx="8640381" cy="1080001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5910" y="1979837"/>
            <a:ext cx="8640382" cy="468000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  <a:endParaRPr lang="en-US" dirty="0"/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617E16B8-2BD0-D12E-978E-94E428DF9717}"/>
              </a:ext>
            </a:extLst>
          </p:cNvPr>
          <p:cNvSpPr/>
          <p:nvPr userDrawn="1"/>
        </p:nvSpPr>
        <p:spPr>
          <a:xfrm>
            <a:off x="1025872" y="0"/>
            <a:ext cx="1080742" cy="17938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350"/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id="{662915FD-1FF3-5CF3-5C57-034114B5E6A2}"/>
              </a:ext>
            </a:extLst>
          </p:cNvPr>
          <p:cNvSpPr/>
          <p:nvPr userDrawn="1"/>
        </p:nvSpPr>
        <p:spPr>
          <a:xfrm>
            <a:off x="2106615" y="0"/>
            <a:ext cx="7559293" cy="1793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35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026AD61-FC69-65FC-05E3-06AA14C893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85200" y="7019839"/>
            <a:ext cx="1080001" cy="180000"/>
          </a:xfrm>
          <a:prstGeom prst="rect">
            <a:avLst/>
          </a:prstGeom>
          <a:noFill/>
        </p:spPr>
        <p:txBody>
          <a:bodyPr vert="horz" lIns="0" tIns="72000" rIns="0" bIns="72000" rtlCol="0" anchor="ctr" anchorCtr="0"/>
          <a:lstStyle>
            <a:lvl1pPr algn="r">
              <a:defRPr sz="75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id="{4C2A84FB-402E-BB6C-632B-D1ADD49B7D8C}"/>
              </a:ext>
            </a:extLst>
          </p:cNvPr>
          <p:cNvSpPr/>
          <p:nvPr userDrawn="1"/>
        </p:nvSpPr>
        <p:spPr>
          <a:xfrm>
            <a:off x="8585546" y="7380287"/>
            <a:ext cx="1080742" cy="1793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350"/>
          </a:p>
        </p:txBody>
      </p:sp>
    </p:spTree>
    <p:extLst>
      <p:ext uri="{BB962C8B-B14F-4D97-AF65-F5344CB8AC3E}">
        <p14:creationId xmlns:p14="http://schemas.microsoft.com/office/powerpoint/2010/main" val="3519383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2" r:id="rId1"/>
    <p:sldLayoutId id="2147483743" r:id="rId2"/>
    <p:sldLayoutId id="2147483744" r:id="rId3"/>
    <p:sldLayoutId id="2147483745" r:id="rId4"/>
    <p:sldLayoutId id="2147483746" r:id="rId5"/>
    <p:sldLayoutId id="2147483747" r:id="rId6"/>
    <p:sldLayoutId id="2147483748" r:id="rId7"/>
    <p:sldLayoutId id="2147483749" r:id="rId8"/>
    <p:sldLayoutId id="2147483750" r:id="rId9"/>
    <p:sldLayoutId id="2147483751" r:id="rId10"/>
  </p:sldLayoutIdLst>
  <p:hf hdr="0" ftr="0"/>
  <p:txStyles>
    <p:titleStyle>
      <a:lvl1pPr algn="l" defTabSz="755974" rtl="0" eaLnBrk="1" latinLnBrk="0" hangingPunct="1">
        <a:lnSpc>
          <a:spcPts val="2700"/>
        </a:lnSpc>
        <a:spcBef>
          <a:spcPct val="0"/>
        </a:spcBef>
        <a:buNone/>
        <a:defRPr sz="2101" b="1" kern="1200">
          <a:solidFill>
            <a:schemeClr val="tx2"/>
          </a:solidFill>
          <a:latin typeface="Open Sans" pitchFamily="2" charset="0"/>
          <a:ea typeface="Open Sans" pitchFamily="2" charset="0"/>
          <a:cs typeface="Open Sans" pitchFamily="2" charset="0"/>
        </a:defRPr>
      </a:lvl1pPr>
    </p:titleStyle>
    <p:bodyStyle>
      <a:lvl1pPr marL="188994" indent="-188994" algn="l" defTabSz="755974" rtl="0" eaLnBrk="1" latinLnBrk="0" hangingPunct="1">
        <a:lnSpc>
          <a:spcPts val="1800"/>
        </a:lnSpc>
        <a:spcBef>
          <a:spcPts val="827"/>
        </a:spcBef>
        <a:buClr>
          <a:schemeClr val="accent1"/>
        </a:buClr>
        <a:buFontTx/>
        <a:buBlip>
          <a:blip r:embed="rId12"/>
        </a:buBlip>
        <a:defRPr sz="135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1pPr>
      <a:lvl2pPr marL="566981" indent="-188994" algn="l" defTabSz="755974" rtl="0" eaLnBrk="1" latinLnBrk="0" hangingPunct="1">
        <a:lnSpc>
          <a:spcPts val="1800"/>
        </a:lnSpc>
        <a:spcBef>
          <a:spcPts val="413"/>
        </a:spcBef>
        <a:buFontTx/>
        <a:buBlip>
          <a:blip r:embed="rId13"/>
        </a:buBlip>
        <a:defRPr sz="135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2pPr>
      <a:lvl3pPr marL="944969" indent="-188994" algn="l" defTabSz="755974" rtl="0" eaLnBrk="1" latinLnBrk="0" hangingPunct="1">
        <a:lnSpc>
          <a:spcPts val="1800"/>
        </a:lnSpc>
        <a:spcBef>
          <a:spcPts val="413"/>
        </a:spcBef>
        <a:buFontTx/>
        <a:buBlip>
          <a:blip r:embed="rId14"/>
        </a:buBlip>
        <a:defRPr sz="135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3pPr>
      <a:lvl4pPr marL="1322955" indent="-188994" algn="l" defTabSz="755974" rtl="0" eaLnBrk="1" latinLnBrk="0" hangingPunct="1">
        <a:lnSpc>
          <a:spcPts val="1800"/>
        </a:lnSpc>
        <a:spcBef>
          <a:spcPts val="413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4pPr>
      <a:lvl5pPr marL="1700943" indent="-188994" algn="l" defTabSz="755974" rtl="0" eaLnBrk="1" latinLnBrk="0" hangingPunct="1">
        <a:lnSpc>
          <a:spcPts val="1800"/>
        </a:lnSpc>
        <a:spcBef>
          <a:spcPts val="413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5pPr>
      <a:lvl6pPr marL="2078930" indent="-188994" algn="l" defTabSz="75597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916" indent="-188994" algn="l" defTabSz="75597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905" indent="-188994" algn="l" defTabSz="75597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893" indent="-188994" algn="l" defTabSz="75597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7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87" algn="l" defTabSz="75597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74" algn="l" defTabSz="75597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61" algn="l" defTabSz="75597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950" algn="l" defTabSz="75597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936" algn="l" defTabSz="75597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924" algn="l" defTabSz="75597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911" algn="l" defTabSz="75597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898" algn="l" defTabSz="75597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5">
          <p15:clr>
            <a:srgbClr val="F26B43"/>
          </p15:clr>
        </p15:guide>
        <p15:guide id="2" pos="314">
          <p15:clr>
            <a:srgbClr val="F26B43"/>
          </p15:clr>
        </p15:guide>
        <p15:guide id="3" pos="485">
          <p15:clr>
            <a:srgbClr val="F26B43"/>
          </p15:clr>
        </p15:guide>
        <p15:guide id="4" pos="655">
          <p15:clr>
            <a:srgbClr val="F26B43"/>
          </p15:clr>
        </p15:guide>
        <p15:guide id="5" pos="825">
          <p15:clr>
            <a:srgbClr val="F26B43"/>
          </p15:clr>
        </p15:guide>
        <p15:guide id="6" pos="995">
          <p15:clr>
            <a:srgbClr val="F26B43"/>
          </p15:clr>
        </p15:guide>
        <p15:guide id="7" pos="1165">
          <p15:clr>
            <a:srgbClr val="F26B43"/>
          </p15:clr>
        </p15:guide>
        <p15:guide id="8" pos="1335">
          <p15:clr>
            <a:srgbClr val="F26B43"/>
          </p15:clr>
        </p15:guide>
        <p15:guide id="9" pos="1505">
          <p15:clr>
            <a:srgbClr val="F26B43"/>
          </p15:clr>
        </p15:guide>
        <p15:guide id="10" pos="1676">
          <p15:clr>
            <a:srgbClr val="F26B43"/>
          </p15:clr>
        </p15:guide>
        <p15:guide id="11" pos="1845">
          <p15:clr>
            <a:srgbClr val="F26B43"/>
          </p15:clr>
        </p15:guide>
        <p15:guide id="12" pos="2015">
          <p15:clr>
            <a:srgbClr val="F26B43"/>
          </p15:clr>
        </p15:guide>
        <p15:guide id="13" pos="2186">
          <p15:clr>
            <a:srgbClr val="F26B43"/>
          </p15:clr>
        </p15:guide>
        <p15:guide id="14" pos="2356">
          <p15:clr>
            <a:srgbClr val="F26B43"/>
          </p15:clr>
        </p15:guide>
        <p15:guide id="15" pos="2526">
          <p15:clr>
            <a:srgbClr val="F26B43"/>
          </p15:clr>
        </p15:guide>
        <p15:guide id="16" pos="2696">
          <p15:clr>
            <a:srgbClr val="F26B43"/>
          </p15:clr>
        </p15:guide>
        <p15:guide id="17" pos="2866">
          <p15:clr>
            <a:srgbClr val="F26B43"/>
          </p15:clr>
        </p15:guide>
        <p15:guide id="18" pos="3036">
          <p15:clr>
            <a:srgbClr val="F26B43"/>
          </p15:clr>
        </p15:guide>
        <p15:guide id="19" pos="3206">
          <p15:clr>
            <a:srgbClr val="F26B43"/>
          </p15:clr>
        </p15:guide>
        <p15:guide id="20" pos="3376">
          <p15:clr>
            <a:srgbClr val="F26B43"/>
          </p15:clr>
        </p15:guide>
        <p15:guide id="21" pos="3546">
          <p15:clr>
            <a:srgbClr val="F26B43"/>
          </p15:clr>
        </p15:guide>
        <p15:guide id="22" pos="3716">
          <p15:clr>
            <a:srgbClr val="F26B43"/>
          </p15:clr>
        </p15:guide>
        <p15:guide id="23" pos="3887">
          <p15:clr>
            <a:srgbClr val="F26B43"/>
          </p15:clr>
        </p15:guide>
        <p15:guide id="24" pos="4056">
          <p15:clr>
            <a:srgbClr val="F26B43"/>
          </p15:clr>
        </p15:guide>
        <p15:guide id="25" pos="4226">
          <p15:clr>
            <a:srgbClr val="F26B43"/>
          </p15:clr>
        </p15:guide>
        <p15:guide id="26" pos="4397">
          <p15:clr>
            <a:srgbClr val="F26B43"/>
          </p15:clr>
        </p15:guide>
        <p15:guide id="27" pos="4567">
          <p15:clr>
            <a:srgbClr val="F26B43"/>
          </p15:clr>
        </p15:guide>
        <p15:guide id="28" pos="4737">
          <p15:clr>
            <a:srgbClr val="F26B43"/>
          </p15:clr>
        </p15:guide>
        <p15:guide id="29" pos="4907">
          <p15:clr>
            <a:srgbClr val="F26B43"/>
          </p15:clr>
        </p15:guide>
        <p15:guide id="30" orient="horz" pos="113">
          <p15:clr>
            <a:srgbClr val="F26B43"/>
          </p15:clr>
        </p15:guide>
        <p15:guide id="31" orient="horz" pos="340">
          <p15:clr>
            <a:srgbClr val="F26B43"/>
          </p15:clr>
        </p15:guide>
        <p15:guide id="32" orient="horz" pos="567">
          <p15:clr>
            <a:srgbClr val="F26B43"/>
          </p15:clr>
        </p15:guide>
        <p15:guide id="33" orient="horz" pos="794">
          <p15:clr>
            <a:srgbClr val="F26B43"/>
          </p15:clr>
        </p15:guide>
        <p15:guide id="34" orient="horz" pos="1020">
          <p15:clr>
            <a:srgbClr val="F26B43"/>
          </p15:clr>
        </p15:guide>
        <p15:guide id="35" orient="horz" pos="1247">
          <p15:clr>
            <a:srgbClr val="F26B43"/>
          </p15:clr>
        </p15:guide>
        <p15:guide id="36" orient="horz" pos="1474">
          <p15:clr>
            <a:srgbClr val="F26B43"/>
          </p15:clr>
        </p15:guide>
        <p15:guide id="37" orient="horz" pos="1701">
          <p15:clr>
            <a:srgbClr val="F26B43"/>
          </p15:clr>
        </p15:guide>
        <p15:guide id="38" orient="horz" pos="1927">
          <p15:clr>
            <a:srgbClr val="F26B43"/>
          </p15:clr>
        </p15:guide>
        <p15:guide id="39" orient="horz" pos="2154">
          <p15:clr>
            <a:srgbClr val="F26B43"/>
          </p15:clr>
        </p15:guide>
        <p15:guide id="40" orient="horz" pos="2381">
          <p15:clr>
            <a:srgbClr val="F26B43"/>
          </p15:clr>
        </p15:guide>
        <p15:guide id="41" orient="horz" pos="2608">
          <p15:clr>
            <a:srgbClr val="F26B43"/>
          </p15:clr>
        </p15:guide>
        <p15:guide id="42" orient="horz" pos="2835">
          <p15:clr>
            <a:srgbClr val="F26B43"/>
          </p15:clr>
        </p15:guide>
        <p15:guide id="43" orient="horz" pos="3061">
          <p15:clr>
            <a:srgbClr val="F26B43"/>
          </p15:clr>
        </p15:guide>
        <p15:guide id="44" orient="horz" pos="3288">
          <p15:clr>
            <a:srgbClr val="F26B43"/>
          </p15:clr>
        </p15:guide>
        <p15:guide id="45" orient="horz" pos="3515">
          <p15:clr>
            <a:srgbClr val="F26B43"/>
          </p15:clr>
        </p15:guide>
        <p15:guide id="46" orient="horz" pos="3742">
          <p15:clr>
            <a:srgbClr val="F26B43"/>
          </p15:clr>
        </p15:guide>
        <p15:guide id="47" orient="horz" pos="3968">
          <p15:clr>
            <a:srgbClr val="F26B43"/>
          </p15:clr>
        </p15:guide>
        <p15:guide id="48" orient="horz" pos="4195">
          <p15:clr>
            <a:srgbClr val="F26B43"/>
          </p15:clr>
        </p15:guide>
        <p15:guide id="49" orient="horz" pos="4422">
          <p15:clr>
            <a:srgbClr val="F26B43"/>
          </p15:clr>
        </p15:guide>
        <p15:guide id="50" orient="horz" pos="4649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png"/><Relationship Id="rId3" Type="http://schemas.openxmlformats.org/officeDocument/2006/relationships/image" Target="../media/image38.png"/><Relationship Id="rId7" Type="http://schemas.openxmlformats.org/officeDocument/2006/relationships/image" Target="../media/image42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16.xml"/><Relationship Id="rId6" Type="http://schemas.openxmlformats.org/officeDocument/2006/relationships/image" Target="../media/image41.png"/><Relationship Id="rId5" Type="http://schemas.openxmlformats.org/officeDocument/2006/relationships/image" Target="../media/image40.png"/><Relationship Id="rId4" Type="http://schemas.openxmlformats.org/officeDocument/2006/relationships/image" Target="../media/image39.png"/><Relationship Id="rId9" Type="http://schemas.openxmlformats.org/officeDocument/2006/relationships/image" Target="../media/image44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unduszeue.kujawsko-pomorskie.pl/" TargetMode="External"/><Relationship Id="rId2" Type="http://schemas.openxmlformats.org/officeDocument/2006/relationships/hyperlink" Target="http://www.mojregion.eu/" TargetMode="External"/><Relationship Id="rId1" Type="http://schemas.openxmlformats.org/officeDocument/2006/relationships/slideLayout" Target="../slideLayouts/slideLayout5.xml"/><Relationship Id="rId5" Type="http://schemas.openxmlformats.org/officeDocument/2006/relationships/hyperlink" Target="mailto:j.konkel@kujawsko-pomorskie.pl" TargetMode="External"/><Relationship Id="rId4" Type="http://schemas.openxmlformats.org/officeDocument/2006/relationships/hyperlink" Target="mailto:j.rudnicka@kujawsko-pomorskie.pl" TargetMode="Externa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sv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28.svg"/><Relationship Id="rId4" Type="http://schemas.openxmlformats.org/officeDocument/2006/relationships/image" Target="../media/image2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svg"/><Relationship Id="rId7" Type="http://schemas.openxmlformats.org/officeDocument/2006/relationships/image" Target="../media/image34.sv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33.png"/><Relationship Id="rId5" Type="http://schemas.openxmlformats.org/officeDocument/2006/relationships/image" Target="../media/image32.svg"/><Relationship Id="rId4" Type="http://schemas.openxmlformats.org/officeDocument/2006/relationships/image" Target="../media/image3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sv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93568BE-245E-449B-9BA3-0D02E7BF7E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25426" y="2843733"/>
            <a:ext cx="8712968" cy="1107677"/>
          </a:xfrm>
        </p:spPr>
        <p:txBody>
          <a:bodyPr>
            <a:normAutofit fontScale="90000"/>
          </a:bodyPr>
          <a:lstStyle/>
          <a:p>
            <a:r>
              <a:rPr lang="pl-PL" dirty="0"/>
              <a:t>Realizacja Planu Ewaluacji programu Fundusze Europejskie dla Kujaw i Pomorza 2021-2027 i Sprawozdanie z monitorowania wdrażania rekomendacji z badań ewaluacyjnych za 2025 r.</a:t>
            </a:r>
            <a:br>
              <a:rPr lang="pl-PL" sz="1800" dirty="0">
                <a:latin typeface="Calibri" panose="020F0502020204030204" pitchFamily="34" charset="0"/>
                <a:ea typeface="Calibri" panose="020F0502020204030204" pitchFamily="34" charset="0"/>
              </a:rPr>
            </a:br>
            <a:br>
              <a:rPr lang="pl-PL" altLang="pl-PL" dirty="0"/>
            </a:br>
            <a:br>
              <a:rPr lang="pl-PL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</a:br>
            <a:br>
              <a:rPr lang="pl-PL" dirty="0"/>
            </a:br>
            <a:endParaRPr lang="pl-PL" dirty="0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BC2F625A-2277-4F6D-95F0-91B1E04866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15336" y="5364013"/>
            <a:ext cx="7992476" cy="934702"/>
          </a:xfrm>
        </p:spPr>
        <p:txBody>
          <a:bodyPr>
            <a:normAutofit fontScale="40000" lnSpcReduction="20000"/>
          </a:bodyPr>
          <a:lstStyle/>
          <a:p>
            <a:pPr>
              <a:spcBef>
                <a:spcPts val="0"/>
              </a:spcBef>
            </a:pPr>
            <a:r>
              <a:rPr lang="pl-PL" sz="6200" dirty="0"/>
              <a:t>Posiedzenie KM FEdKP 2021-2027</a:t>
            </a:r>
          </a:p>
          <a:p>
            <a:pPr>
              <a:spcBef>
                <a:spcPts val="0"/>
              </a:spcBef>
            </a:pPr>
            <a:r>
              <a:rPr lang="pl-PL" sz="3100" dirty="0"/>
              <a:t>Biuro Ewaluacji Wydziału Ewaluacji i Analiz w Departamencie Funduszy Europejskich i Rozwoju </a:t>
            </a:r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340" y="6444134"/>
            <a:ext cx="10058399" cy="934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53798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1958E5-2F1E-4EF0-F413-BAB8F9805C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E3767F5-981D-A8B3-E6DC-BF288971F9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8360" y="359838"/>
            <a:ext cx="8928892" cy="1080001"/>
          </a:xfrm>
        </p:spPr>
        <p:txBody>
          <a:bodyPr>
            <a:normAutofit/>
          </a:bodyPr>
          <a:lstStyle/>
          <a:p>
            <a:r>
              <a:rPr lang="pl-PL" sz="2400" dirty="0"/>
              <a:t>Monitorowanie wdrażania rekomendacji za 2025 r. dla </a:t>
            </a:r>
            <a:br>
              <a:rPr lang="pl-PL" sz="2400" dirty="0"/>
            </a:br>
            <a:r>
              <a:rPr lang="pl-PL" sz="2400" dirty="0"/>
              <a:t>FEdKP 2021-2027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404DFECF-4010-563D-3CAB-672C8EDE54A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10</a:t>
            </a:fld>
            <a:endParaRPr lang="pl-PL" dirty="0"/>
          </a:p>
        </p:txBody>
      </p:sp>
      <p:sp>
        <p:nvSpPr>
          <p:cNvPr id="7" name="Symbol zastępczy zawartości 6">
            <a:extLst>
              <a:ext uri="{FF2B5EF4-FFF2-40B4-BE49-F238E27FC236}">
                <a16:creationId xmlns:a16="http://schemas.microsoft.com/office/drawing/2014/main" id="{4A9A3E6B-CE27-9074-0009-A8F88C57FA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7394" y="1621644"/>
            <a:ext cx="9197717" cy="1726145"/>
          </a:xfrm>
        </p:spPr>
        <p:txBody>
          <a:bodyPr>
            <a:normAutofit/>
          </a:bodyPr>
          <a:lstStyle/>
          <a:p>
            <a:r>
              <a:rPr lang="pl-PL" b="1" dirty="0">
                <a:solidFill>
                  <a:srgbClr val="003399">
                    <a:lumMod val="50000"/>
                  </a:srgbClr>
                </a:solidFill>
                <a:latin typeface="Calibri" panose="020F0502020204030204"/>
                <a:ea typeface="+mn-ea"/>
                <a:cs typeface="+mn-cs"/>
              </a:rPr>
              <a:t>Monitorowaniu podlegało 9 rekomendacji z 3 następujących badań:</a:t>
            </a:r>
          </a:p>
          <a:p>
            <a:pPr marL="400050" lvl="0" indent="-400050">
              <a:lnSpc>
                <a:spcPct val="100000"/>
              </a:lnSpc>
              <a:spcBef>
                <a:spcPts val="0"/>
              </a:spcBef>
              <a:buFont typeface="+mj-lt"/>
              <a:buAutoNum type="romanUcPeriod"/>
            </a:pPr>
            <a:r>
              <a:rPr lang="pl-PL" sz="1700" dirty="0">
                <a:solidFill>
                  <a:srgbClr val="003399">
                    <a:lumMod val="50000"/>
                  </a:srgbClr>
                </a:solidFill>
                <a:latin typeface="Calibri" panose="020F0502020204030204"/>
                <a:ea typeface="+mn-ea"/>
                <a:cs typeface="+mn-cs"/>
              </a:rPr>
              <a:t>„Ewaluacja bieżąca kryteriów i systemu wyboru projektów w ramach programu Fundusze Europejskie dla Kujaw i Pomorza 2021-2027” – 4 rekomendacje;</a:t>
            </a:r>
          </a:p>
          <a:p>
            <a:pPr marL="400050" lvl="0" indent="-400050">
              <a:lnSpc>
                <a:spcPct val="100000"/>
              </a:lnSpc>
              <a:spcBef>
                <a:spcPts val="0"/>
              </a:spcBef>
              <a:buFont typeface="+mj-lt"/>
              <a:buAutoNum type="romanUcPeriod"/>
            </a:pPr>
            <a:r>
              <a:rPr lang="pl-PL" sz="1700" dirty="0">
                <a:solidFill>
                  <a:srgbClr val="003399">
                    <a:lumMod val="50000"/>
                  </a:srgbClr>
                </a:solidFill>
                <a:latin typeface="Calibri" panose="020F0502020204030204"/>
                <a:ea typeface="+mn-ea"/>
                <a:cs typeface="+mn-cs"/>
              </a:rPr>
              <a:t>„Ocena zainteresowania naborami FEdKP 2021-2027” – 2 rekomendacje;</a:t>
            </a:r>
          </a:p>
          <a:p>
            <a:pPr marL="400050" lvl="0" indent="-400050">
              <a:lnSpc>
                <a:spcPct val="100000"/>
              </a:lnSpc>
              <a:spcBef>
                <a:spcPts val="0"/>
              </a:spcBef>
              <a:buFont typeface="+mj-lt"/>
              <a:buAutoNum type="romanUcPeriod"/>
            </a:pPr>
            <a:r>
              <a:rPr lang="pl-PL" sz="1700" dirty="0">
                <a:solidFill>
                  <a:srgbClr val="003399">
                    <a:lumMod val="50000"/>
                  </a:srgbClr>
                </a:solidFill>
                <a:latin typeface="Calibri" panose="020F0502020204030204"/>
                <a:ea typeface="+mn-ea"/>
                <a:cs typeface="+mn-cs"/>
              </a:rPr>
              <a:t>„Ewaluacja systemu realizacji FEdKP 2021-2027” – 3 rekomendacje.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pl-PL" i="1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pl-PL" dirty="0"/>
          </a:p>
        </p:txBody>
      </p:sp>
      <p:sp>
        <p:nvSpPr>
          <p:cNvPr id="13" name="pole tekstowe 12">
            <a:extLst>
              <a:ext uri="{FF2B5EF4-FFF2-40B4-BE49-F238E27FC236}">
                <a16:creationId xmlns:a16="http://schemas.microsoft.com/office/drawing/2014/main" id="{5221653F-1047-1264-68EE-192F6B835B1D}"/>
              </a:ext>
            </a:extLst>
          </p:cNvPr>
          <p:cNvSpPr txBox="1"/>
          <p:nvPr/>
        </p:nvSpPr>
        <p:spPr>
          <a:xfrm>
            <a:off x="3062531" y="6300117"/>
            <a:ext cx="5343832" cy="2922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buNone/>
            </a:pPr>
            <a:r>
              <a:rPr lang="pl-PL" sz="1200" dirty="0">
                <a:solidFill>
                  <a:schemeClr val="accent1">
                    <a:lumMod val="50000"/>
                  </a:schemeClr>
                </a:solidFill>
              </a:rPr>
              <a:t>Źródło: opracowanie własne, stan na 31.12.2025 r.</a:t>
            </a:r>
          </a:p>
        </p:txBody>
      </p:sp>
      <p:graphicFrame>
        <p:nvGraphicFramePr>
          <p:cNvPr id="3" name="Wykres 2">
            <a:extLst>
              <a:ext uri="{FF2B5EF4-FFF2-40B4-BE49-F238E27FC236}">
                <a16:creationId xmlns:a16="http://schemas.microsoft.com/office/drawing/2014/main" id="{E1C38AFC-1BA4-B764-231E-682B64755F61}"/>
              </a:ext>
            </a:extLst>
          </p:cNvPr>
          <p:cNvGraphicFramePr>
            <a:graphicFrameLocks/>
          </p:cNvGraphicFramePr>
          <p:nvPr/>
        </p:nvGraphicFramePr>
        <p:xfrm>
          <a:off x="3059906" y="3380068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629089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700EF49-6A54-1136-8208-A1397F70E8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526" y="899838"/>
            <a:ext cx="8928892" cy="1080001"/>
          </a:xfrm>
        </p:spPr>
        <p:txBody>
          <a:bodyPr/>
          <a:lstStyle/>
          <a:p>
            <a:r>
              <a:rPr lang="pl-PL" dirty="0"/>
              <a:t>Monitorowanie wdrażania rekomendacji za 2025 r.</a:t>
            </a:r>
            <a:br>
              <a:rPr lang="pl-PL" dirty="0"/>
            </a:br>
            <a:r>
              <a:rPr lang="pl-PL" sz="2400" dirty="0"/>
              <a:t>- rekomendacje wdrożone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D55ABC4-30D4-5FC3-BB8D-334F704E951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pl-PL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Liczba rekomendacji zakończonych (wdrożonych) przez adresatów według badań dla RPO WK-P 2014-2020 </a:t>
            </a:r>
          </a:p>
          <a:p>
            <a:r>
              <a:rPr lang="pl-PL" sz="1600" i="1" dirty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W I kw. 2026 roku w toku konsultacji z 13 rekomendacji zakończono 5. 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B0CA073D-C7C2-C4E5-F4D0-A27D89258B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25905" y="1979613"/>
            <a:ext cx="4703427" cy="4680226"/>
          </a:xfrm>
        </p:spPr>
        <p:txBody>
          <a:bodyPr/>
          <a:lstStyle/>
          <a:p>
            <a:r>
              <a:rPr lang="pl-PL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Liczba rekomendacji zakończonych przez adresatów według badań dla FEdKP 2021-2027 </a:t>
            </a:r>
          </a:p>
          <a:p>
            <a:r>
              <a:rPr lang="pl-PL" sz="1600" i="1" dirty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W I kw. 2026 roku w toku konsultacji z 9 rekomendacji zakończono 3.</a:t>
            </a:r>
            <a:endParaRPr lang="pl-PL" dirty="0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A21FF6A9-9167-8EBE-E97D-52E2144E2A4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11</a:t>
            </a:fld>
            <a:endParaRPr lang="pl-PL" dirty="0"/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id="{276F7E39-4C31-6CEC-47CD-265AE67A934F}"/>
              </a:ext>
            </a:extLst>
          </p:cNvPr>
          <p:cNvSpPr txBox="1"/>
          <p:nvPr/>
        </p:nvSpPr>
        <p:spPr>
          <a:xfrm>
            <a:off x="3335247" y="6881337"/>
            <a:ext cx="4021317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pl-PL" sz="1200" dirty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Źródło: opracowanie własne</a:t>
            </a:r>
            <a:r>
              <a:rPr lang="pl-PL" sz="1200" dirty="0">
                <a:solidFill>
                  <a:schemeClr val="accent1">
                    <a:lumMod val="50000"/>
                  </a:schemeClr>
                </a:solidFill>
              </a:rPr>
              <a:t>, stan na 31.12.2025 r.</a:t>
            </a:r>
          </a:p>
        </p:txBody>
      </p:sp>
      <p:graphicFrame>
        <p:nvGraphicFramePr>
          <p:cNvPr id="10" name="Wykres 9">
            <a:extLst>
              <a:ext uri="{FF2B5EF4-FFF2-40B4-BE49-F238E27FC236}">
                <a16:creationId xmlns:a16="http://schemas.microsoft.com/office/drawing/2014/main" id="{144B70D8-17FD-BCBA-37BC-1324A64E667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56505102"/>
              </p:ext>
            </p:extLst>
          </p:nvPr>
        </p:nvGraphicFramePr>
        <p:xfrm>
          <a:off x="643057" y="3779837"/>
          <a:ext cx="4572000" cy="26460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Wykres 5">
            <a:extLst>
              <a:ext uri="{FF2B5EF4-FFF2-40B4-BE49-F238E27FC236}">
                <a16:creationId xmlns:a16="http://schemas.microsoft.com/office/drawing/2014/main" id="{C86C4F58-72B4-8506-FAE7-D84063B27B1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21306644"/>
              </p:ext>
            </p:extLst>
          </p:nvPr>
        </p:nvGraphicFramePr>
        <p:xfrm>
          <a:off x="5597906" y="3779837"/>
          <a:ext cx="4572000" cy="28213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8886223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0031602-4B17-8AD9-88DE-4048AA82A6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2924" y="899840"/>
            <a:ext cx="8145606" cy="345177"/>
          </a:xfrm>
        </p:spPr>
        <p:txBody>
          <a:bodyPr>
            <a:normAutofit/>
          </a:bodyPr>
          <a:lstStyle/>
          <a:p>
            <a:pPr algn="ctr"/>
            <a:r>
              <a:rPr lang="pl-PL" sz="1764" dirty="0">
                <a:solidFill>
                  <a:srgbClr val="002073"/>
                </a:solidFill>
              </a:rPr>
              <a:t>   Kluczowe efekty wdrożonych rekomendacji</a:t>
            </a:r>
            <a:endParaRPr lang="pl-PL" sz="1764" dirty="0"/>
          </a:p>
        </p:txBody>
      </p:sp>
      <p:graphicFrame>
        <p:nvGraphicFramePr>
          <p:cNvPr id="6" name="Symbol zastępczy zawartości 5">
            <a:extLst>
              <a:ext uri="{FF2B5EF4-FFF2-40B4-BE49-F238E27FC236}">
                <a16:creationId xmlns:a16="http://schemas.microsoft.com/office/drawing/2014/main" id="{8C7B24D3-1D6B-2DD0-8124-9D9FA3B4F99B}"/>
              </a:ext>
            </a:extLst>
          </p:cNvPr>
          <p:cNvGraphicFramePr>
            <a:graphicFrameLocks noGrp="1"/>
          </p:cNvGraphicFramePr>
          <p:nvPr>
            <p:ph sz="half" idx="1"/>
          </p:nvPr>
        </p:nvGraphicFramePr>
        <p:xfrm>
          <a:off x="641856" y="1324963"/>
          <a:ext cx="4388516" cy="55523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0870">
                  <a:extLst>
                    <a:ext uri="{9D8B030D-6E8A-4147-A177-3AD203B41FA5}">
                      <a16:colId xmlns:a16="http://schemas.microsoft.com/office/drawing/2014/main" val="2497137269"/>
                    </a:ext>
                  </a:extLst>
                </a:gridCol>
                <a:gridCol w="3777646">
                  <a:extLst>
                    <a:ext uri="{9D8B030D-6E8A-4147-A177-3AD203B41FA5}">
                      <a16:colId xmlns:a16="http://schemas.microsoft.com/office/drawing/2014/main" val="1726178402"/>
                    </a:ext>
                  </a:extLst>
                </a:gridCol>
              </a:tblGrid>
              <a:tr h="860974">
                <a:tc>
                  <a:txBody>
                    <a:bodyPr/>
                    <a:lstStyle/>
                    <a:p>
                      <a:pPr lvl="0" algn="ctr"/>
                      <a:endParaRPr lang="pl-PL" sz="1500" dirty="0"/>
                    </a:p>
                  </a:txBody>
                  <a:tcPr marL="75597" marR="75597" marT="37798" marB="37798" anchor="ctr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pl-PL" sz="1500" b="1" dirty="0"/>
                        <a:t>Kluczowe efekty dla RPO WK-P 2014-2020</a:t>
                      </a:r>
                      <a:endParaRPr lang="pl-PL" sz="1500" dirty="0"/>
                    </a:p>
                  </a:txBody>
                  <a:tcPr marL="75597" marR="75597" marT="37798" marB="37798" anchor="ctr"/>
                </a:tc>
                <a:extLst>
                  <a:ext uri="{0D108BD9-81ED-4DB2-BD59-A6C34878D82A}">
                    <a16:rowId xmlns:a16="http://schemas.microsoft.com/office/drawing/2014/main" val="1485121609"/>
                  </a:ext>
                </a:extLst>
              </a:tr>
              <a:tr h="1080123">
                <a:tc>
                  <a:txBody>
                    <a:bodyPr/>
                    <a:lstStyle/>
                    <a:p>
                      <a:endParaRPr lang="pl-PL" sz="1500" dirty="0"/>
                    </a:p>
                  </a:txBody>
                  <a:tcPr marL="75597" marR="75597" marT="37798" marB="37798"/>
                </a:tc>
                <a:tc>
                  <a:txBody>
                    <a:bodyPr/>
                    <a:lstStyle/>
                    <a:p>
                      <a:r>
                        <a:rPr lang="pl-PL" sz="1500" b="1" dirty="0"/>
                        <a:t>Wsparcie przedsiębiorstw: </a:t>
                      </a:r>
                      <a:r>
                        <a:rPr lang="pl-PL" sz="1500" dirty="0"/>
                        <a:t>Wprowadzenie preferencyjnego wsparcia (oprocentowanie, umorzenia) dla start-</a:t>
                      </a:r>
                      <a:r>
                        <a:rPr lang="pl-PL" sz="1500" dirty="0" err="1"/>
                        <a:t>upów</a:t>
                      </a:r>
                      <a:r>
                        <a:rPr lang="pl-PL" sz="1500" dirty="0"/>
                        <a:t> działających do 3 lat w ramach Instrumentów Finansowych.</a:t>
                      </a:r>
                    </a:p>
                  </a:txBody>
                  <a:tcPr marL="75597" marR="75597" marT="37798" marB="37798"/>
                </a:tc>
                <a:extLst>
                  <a:ext uri="{0D108BD9-81ED-4DB2-BD59-A6C34878D82A}">
                    <a16:rowId xmlns:a16="http://schemas.microsoft.com/office/drawing/2014/main" val="1187689521"/>
                  </a:ext>
                </a:extLst>
              </a:tr>
              <a:tr h="1525531">
                <a:tc>
                  <a:txBody>
                    <a:bodyPr/>
                    <a:lstStyle/>
                    <a:p>
                      <a:endParaRPr lang="pl-PL" sz="1500" dirty="0"/>
                    </a:p>
                  </a:txBody>
                  <a:tcPr marL="75597" marR="75597" marT="37798" marB="37798"/>
                </a:tc>
                <a:tc>
                  <a:txBody>
                    <a:bodyPr/>
                    <a:lstStyle/>
                    <a:p>
                      <a:r>
                        <a:rPr lang="pl-PL" sz="1500" b="1" dirty="0"/>
                        <a:t>Rozwój e-usług: </a:t>
                      </a:r>
                      <a:r>
                        <a:rPr lang="pl-PL" sz="1500" dirty="0"/>
                        <a:t>Realizacja szczegółowych diagnoz potrzeb użytkowników dla projektów kluczowych (Infostrada 3.0, e-Zdrowie 3.0, Kultura w zasięgu 3.0) oraz usprawnienie zarządzania projektami partnerskimi poprzez rozwiązania chmurowe.</a:t>
                      </a:r>
                    </a:p>
                  </a:txBody>
                  <a:tcPr marL="75597" marR="75597" marT="37798" marB="37798"/>
                </a:tc>
                <a:extLst>
                  <a:ext uri="{0D108BD9-81ED-4DB2-BD59-A6C34878D82A}">
                    <a16:rowId xmlns:a16="http://schemas.microsoft.com/office/drawing/2014/main" val="2311662859"/>
                  </a:ext>
                </a:extLst>
              </a:tr>
              <a:tr h="1042877">
                <a:tc>
                  <a:txBody>
                    <a:bodyPr/>
                    <a:lstStyle/>
                    <a:p>
                      <a:endParaRPr lang="pl-PL" sz="1500" dirty="0"/>
                    </a:p>
                  </a:txBody>
                  <a:tcPr marL="75597" marR="75597" marT="37798" marB="37798"/>
                </a:tc>
                <a:tc>
                  <a:txBody>
                    <a:bodyPr/>
                    <a:lstStyle/>
                    <a:p>
                      <a:r>
                        <a:rPr lang="pl-PL" sz="1500" b="1" dirty="0"/>
                        <a:t>Dostępność komunikacyjna: </a:t>
                      </a:r>
                      <a:r>
                        <a:rPr lang="pl-PL" sz="1500" dirty="0"/>
                        <a:t>Rezygnacja z niejasnych kryteriów na rzecz obowiązkowych audytów dostępności, które stały się wydatkiem kwalifikowalnym.</a:t>
                      </a:r>
                    </a:p>
                  </a:txBody>
                  <a:tcPr marL="75597" marR="75597" marT="37798" marB="37798"/>
                </a:tc>
                <a:extLst>
                  <a:ext uri="{0D108BD9-81ED-4DB2-BD59-A6C34878D82A}">
                    <a16:rowId xmlns:a16="http://schemas.microsoft.com/office/drawing/2014/main" val="2861008314"/>
                  </a:ext>
                </a:extLst>
              </a:tr>
              <a:tr h="1042877">
                <a:tc>
                  <a:txBody>
                    <a:bodyPr/>
                    <a:lstStyle/>
                    <a:p>
                      <a:endParaRPr lang="pl-PL" sz="1500" dirty="0"/>
                    </a:p>
                  </a:txBody>
                  <a:tcPr marL="75597" marR="75597" marT="37798" marB="37798"/>
                </a:tc>
                <a:tc>
                  <a:txBody>
                    <a:bodyPr/>
                    <a:lstStyle/>
                    <a:p>
                      <a:r>
                        <a:rPr lang="pl-PL" sz="1500" b="1" dirty="0"/>
                        <a:t>Programy zdrowotne: </a:t>
                      </a:r>
                      <a:r>
                        <a:rPr lang="pl-PL" sz="1500" dirty="0"/>
                        <a:t>Kontynuacja szerokich działań edukacyjnych i informacyjnych zwiększających zgłaszalność do programów profilaktycznych. </a:t>
                      </a:r>
                    </a:p>
                  </a:txBody>
                  <a:tcPr marL="75597" marR="75597" marT="37798" marB="37798"/>
                </a:tc>
                <a:extLst>
                  <a:ext uri="{0D108BD9-81ED-4DB2-BD59-A6C34878D82A}">
                    <a16:rowId xmlns:a16="http://schemas.microsoft.com/office/drawing/2014/main" val="974728225"/>
                  </a:ext>
                </a:extLst>
              </a:tr>
            </a:tbl>
          </a:graphicData>
        </a:graphic>
      </p:graphicFrame>
      <p:graphicFrame>
        <p:nvGraphicFramePr>
          <p:cNvPr id="7" name="Symbol zastępczy zawartości 6">
            <a:extLst>
              <a:ext uri="{FF2B5EF4-FFF2-40B4-BE49-F238E27FC236}">
                <a16:creationId xmlns:a16="http://schemas.microsoft.com/office/drawing/2014/main" id="{F73174F5-BC56-B770-170E-89CEDF408C7C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378397642"/>
              </p:ext>
            </p:extLst>
          </p:nvPr>
        </p:nvGraphicFramePr>
        <p:xfrm>
          <a:off x="5223163" y="1324963"/>
          <a:ext cx="4826793" cy="55523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8576">
                  <a:extLst>
                    <a:ext uri="{9D8B030D-6E8A-4147-A177-3AD203B41FA5}">
                      <a16:colId xmlns:a16="http://schemas.microsoft.com/office/drawing/2014/main" val="1117693747"/>
                    </a:ext>
                  </a:extLst>
                </a:gridCol>
                <a:gridCol w="4158217">
                  <a:extLst>
                    <a:ext uri="{9D8B030D-6E8A-4147-A177-3AD203B41FA5}">
                      <a16:colId xmlns:a16="http://schemas.microsoft.com/office/drawing/2014/main" val="1611579252"/>
                    </a:ext>
                  </a:extLst>
                </a:gridCol>
              </a:tblGrid>
              <a:tr h="894164">
                <a:tc>
                  <a:txBody>
                    <a:bodyPr/>
                    <a:lstStyle/>
                    <a:p>
                      <a:pPr algn="ctr"/>
                      <a:endParaRPr lang="pl-PL" sz="1500" dirty="0"/>
                    </a:p>
                  </a:txBody>
                  <a:tcPr marL="75597" marR="75597" marT="37798" marB="3779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500" dirty="0"/>
                        <a:t>Kluczowe efekty dla FEdKP 2021-2027</a:t>
                      </a:r>
                    </a:p>
                  </a:txBody>
                  <a:tcPr marL="75597" marR="75597" marT="37798" marB="37798" anchor="ctr"/>
                </a:tc>
                <a:extLst>
                  <a:ext uri="{0D108BD9-81ED-4DB2-BD59-A6C34878D82A}">
                    <a16:rowId xmlns:a16="http://schemas.microsoft.com/office/drawing/2014/main" val="2787598038"/>
                  </a:ext>
                </a:extLst>
              </a:tr>
              <a:tr h="1043804">
                <a:tc>
                  <a:txBody>
                    <a:bodyPr/>
                    <a:lstStyle/>
                    <a:p>
                      <a:endParaRPr lang="pl-PL" sz="1500" dirty="0"/>
                    </a:p>
                  </a:txBody>
                  <a:tcPr marL="75597" marR="75597" marT="37798" marB="37798"/>
                </a:tc>
                <a:tc>
                  <a:txBody>
                    <a:bodyPr/>
                    <a:lstStyle/>
                    <a:p>
                      <a:r>
                        <a:rPr lang="pl-PL" sz="1500" b="1" dirty="0"/>
                        <a:t>Kryteria wyboru projektów: </a:t>
                      </a:r>
                      <a:r>
                        <a:rPr lang="pl-PL" sz="1500" dirty="0"/>
                        <a:t>Modyfikacja kryteriów w Priorytetach 3 i 4 – dodanie punktacji za infrastrukturę paliw alternatywnych i częstotliwość kursowania transportu publicznego.</a:t>
                      </a:r>
                    </a:p>
                  </a:txBody>
                  <a:tcPr marL="75597" marR="75597" marT="37798" marB="37798"/>
                </a:tc>
                <a:extLst>
                  <a:ext uri="{0D108BD9-81ED-4DB2-BD59-A6C34878D82A}">
                    <a16:rowId xmlns:a16="http://schemas.microsoft.com/office/drawing/2014/main" val="1891856511"/>
                  </a:ext>
                </a:extLst>
              </a:tr>
              <a:tr h="1043804">
                <a:tc>
                  <a:txBody>
                    <a:bodyPr/>
                    <a:lstStyle/>
                    <a:p>
                      <a:endParaRPr lang="pl-PL" sz="1500" dirty="0"/>
                    </a:p>
                  </a:txBody>
                  <a:tcPr marL="75597" marR="75597" marT="37798" marB="37798"/>
                </a:tc>
                <a:tc>
                  <a:txBody>
                    <a:bodyPr/>
                    <a:lstStyle/>
                    <a:p>
                      <a:r>
                        <a:rPr lang="pl-PL" sz="1500" b="1" dirty="0"/>
                        <a:t>Koordynacja naborów: </a:t>
                      </a:r>
                      <a:r>
                        <a:rPr lang="pl-PL" sz="1500" dirty="0"/>
                        <a:t>Wdrożenie mechanizmu konsultacji harmonogramu z wydziałami wdrażającymi, co pozwala unikać kumulacji naborów w jednym czasie i przeciążenia kadr.</a:t>
                      </a:r>
                    </a:p>
                  </a:txBody>
                  <a:tcPr marL="75597" marR="75597" marT="37798" marB="37798"/>
                </a:tc>
                <a:extLst>
                  <a:ext uri="{0D108BD9-81ED-4DB2-BD59-A6C34878D82A}">
                    <a16:rowId xmlns:a16="http://schemas.microsoft.com/office/drawing/2014/main" val="3317699880"/>
                  </a:ext>
                </a:extLst>
              </a:tr>
              <a:tr h="1043804">
                <a:tc>
                  <a:txBody>
                    <a:bodyPr/>
                    <a:lstStyle/>
                    <a:p>
                      <a:endParaRPr lang="pl-PL" sz="1500" dirty="0"/>
                    </a:p>
                  </a:txBody>
                  <a:tcPr marL="75597" marR="75597" marT="37798" marB="37798"/>
                </a:tc>
                <a:tc>
                  <a:txBody>
                    <a:bodyPr/>
                    <a:lstStyle/>
                    <a:p>
                      <a:r>
                        <a:rPr lang="pl-PL" sz="1500" b="1" dirty="0"/>
                        <a:t>Mieszkania treningowe: </a:t>
                      </a:r>
                      <a:r>
                        <a:rPr lang="pl-PL" sz="1500" dirty="0"/>
                        <a:t>Aktualizacja warunków wsparcia w Działaniu 8.24, eliminująca bariery finansowe dla podmiotów chcących tworzyć takie miejsca.</a:t>
                      </a:r>
                    </a:p>
                  </a:txBody>
                  <a:tcPr marL="75597" marR="75597" marT="37798" marB="37798"/>
                </a:tc>
                <a:extLst>
                  <a:ext uri="{0D108BD9-81ED-4DB2-BD59-A6C34878D82A}">
                    <a16:rowId xmlns:a16="http://schemas.microsoft.com/office/drawing/2014/main" val="3347175361"/>
                  </a:ext>
                </a:extLst>
              </a:tr>
              <a:tr h="1526805">
                <a:tc>
                  <a:txBody>
                    <a:bodyPr/>
                    <a:lstStyle/>
                    <a:p>
                      <a:endParaRPr lang="pl-PL" sz="1500" dirty="0"/>
                    </a:p>
                  </a:txBody>
                  <a:tcPr marL="75597" marR="75597" marT="37798" marB="37798"/>
                </a:tc>
                <a:tc>
                  <a:txBody>
                    <a:bodyPr/>
                    <a:lstStyle/>
                    <a:p>
                      <a:r>
                        <a:rPr lang="pl-PL" sz="1500" b="1" dirty="0"/>
                        <a:t>System szkoleń dla kadr: </a:t>
                      </a:r>
                      <a:r>
                        <a:rPr lang="pl-PL" sz="1500" dirty="0"/>
                        <a:t>Usprawnienie systemu planowania szkoleń dla pracowników IZ i IP. Wprowadzenie cyklicznej diagnozy potrzeb, zwiększenia budżetu na rozwój kompetencji pracowników oraz ocena ich jakości za pomocą ankiet </a:t>
                      </a:r>
                      <a:r>
                        <a:rPr lang="pl-PL" sz="1500" dirty="0" err="1"/>
                        <a:t>powarsztatowych</a:t>
                      </a:r>
                      <a:r>
                        <a:rPr lang="pl-PL" sz="1500" dirty="0"/>
                        <a:t>.</a:t>
                      </a:r>
                    </a:p>
                  </a:txBody>
                  <a:tcPr marL="75597" marR="75597" marT="37798" marB="37798"/>
                </a:tc>
                <a:extLst>
                  <a:ext uri="{0D108BD9-81ED-4DB2-BD59-A6C34878D82A}">
                    <a16:rowId xmlns:a16="http://schemas.microsoft.com/office/drawing/2014/main" val="3003828724"/>
                  </a:ext>
                </a:extLst>
              </a:tr>
            </a:tbl>
          </a:graphicData>
        </a:graphic>
      </p:graphicFrame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EB575C4E-0C55-9CB1-A33E-E1379982174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1007943"/>
            <a:fld id="{EB4015AA-59F6-416B-87A6-8E3D940284E2}" type="slidenum">
              <a:rPr lang="pl-PL">
                <a:solidFill>
                  <a:srgbClr val="002073"/>
                </a:solidFill>
              </a:rPr>
              <a:pPr defTabSz="1007943"/>
              <a:t>12</a:t>
            </a:fld>
            <a:endParaRPr lang="pl-PL" dirty="0">
              <a:solidFill>
                <a:srgbClr val="002073"/>
              </a:solidFill>
            </a:endParaRPr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7B5B0391-A8B1-8821-56A5-FB1ABF7165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4647" y="2598845"/>
            <a:ext cx="216729" cy="216729"/>
          </a:xfrm>
          <a:prstGeom prst="rect">
            <a:avLst/>
          </a:prstGeom>
        </p:spPr>
      </p:pic>
      <p:pic>
        <p:nvPicPr>
          <p:cNvPr id="9" name="Obraz 8">
            <a:extLst>
              <a:ext uri="{FF2B5EF4-FFF2-40B4-BE49-F238E27FC236}">
                <a16:creationId xmlns:a16="http://schemas.microsoft.com/office/drawing/2014/main" id="{3D1F198D-88B8-4DB7-F368-DBD9C0C9D72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9365" y="3924323"/>
            <a:ext cx="252011" cy="252011"/>
          </a:xfrm>
          <a:prstGeom prst="rect">
            <a:avLst/>
          </a:prstGeom>
        </p:spPr>
      </p:pic>
      <p:pic>
        <p:nvPicPr>
          <p:cNvPr id="10" name="Obraz 9">
            <a:extLst>
              <a:ext uri="{FF2B5EF4-FFF2-40B4-BE49-F238E27FC236}">
                <a16:creationId xmlns:a16="http://schemas.microsoft.com/office/drawing/2014/main" id="{A9D5B935-3AC9-F46A-33FB-4A72166605A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9526" y="5078080"/>
            <a:ext cx="231850" cy="236891"/>
          </a:xfrm>
          <a:prstGeom prst="rect">
            <a:avLst/>
          </a:prstGeom>
        </p:spPr>
      </p:pic>
      <p:pic>
        <p:nvPicPr>
          <p:cNvPr id="11" name="Obraz 10">
            <a:extLst>
              <a:ext uri="{FF2B5EF4-FFF2-40B4-BE49-F238E27FC236}">
                <a16:creationId xmlns:a16="http://schemas.microsoft.com/office/drawing/2014/main" id="{6E6E33D8-66A8-EBA9-475E-51E848D0BDD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7927" y="6127186"/>
            <a:ext cx="215049" cy="215049"/>
          </a:xfrm>
          <a:prstGeom prst="rect">
            <a:avLst/>
          </a:prstGeom>
        </p:spPr>
      </p:pic>
      <p:pic>
        <p:nvPicPr>
          <p:cNvPr id="12" name="Obraz 11">
            <a:extLst>
              <a:ext uri="{FF2B5EF4-FFF2-40B4-BE49-F238E27FC236}">
                <a16:creationId xmlns:a16="http://schemas.microsoft.com/office/drawing/2014/main" id="{6D2E9B40-6EB0-6317-8745-238F9362DE6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508634" y="2707211"/>
            <a:ext cx="188168" cy="188168"/>
          </a:xfrm>
          <a:prstGeom prst="rect">
            <a:avLst/>
          </a:prstGeom>
        </p:spPr>
      </p:pic>
      <p:pic>
        <p:nvPicPr>
          <p:cNvPr id="13" name="Obraz 12">
            <a:extLst>
              <a:ext uri="{FF2B5EF4-FFF2-40B4-BE49-F238E27FC236}">
                <a16:creationId xmlns:a16="http://schemas.microsoft.com/office/drawing/2014/main" id="{A976ECA2-4A6C-42C5-EE41-19483995ACF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88473" y="3865992"/>
            <a:ext cx="208329" cy="208329"/>
          </a:xfrm>
          <a:prstGeom prst="rect">
            <a:avLst/>
          </a:prstGeom>
        </p:spPr>
      </p:pic>
      <p:pic>
        <p:nvPicPr>
          <p:cNvPr id="14" name="Obraz 13">
            <a:extLst>
              <a:ext uri="{FF2B5EF4-FFF2-40B4-BE49-F238E27FC236}">
                <a16:creationId xmlns:a16="http://schemas.microsoft.com/office/drawing/2014/main" id="{6E37A599-B02C-2EC2-1D72-981AFEACA8D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404469" y="6001287"/>
            <a:ext cx="208329" cy="208329"/>
          </a:xfrm>
          <a:prstGeom prst="rect">
            <a:avLst/>
          </a:prstGeom>
        </p:spPr>
      </p:pic>
      <p:pic>
        <p:nvPicPr>
          <p:cNvPr id="15" name="Obraz 14">
            <a:extLst>
              <a:ext uri="{FF2B5EF4-FFF2-40B4-BE49-F238E27FC236}">
                <a16:creationId xmlns:a16="http://schemas.microsoft.com/office/drawing/2014/main" id="{73301894-BD15-CAF6-59E4-E5C10818946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458373" y="4822344"/>
            <a:ext cx="208329" cy="208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86690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2A8EF78-BEBD-9E66-4452-8DB72D105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715" y="622837"/>
            <a:ext cx="8640381" cy="1080001"/>
          </a:xfrm>
        </p:spPr>
        <p:txBody>
          <a:bodyPr>
            <a:normAutofit fontScale="90000"/>
          </a:bodyPr>
          <a:lstStyle/>
          <a:p>
            <a:r>
              <a:rPr lang="pl-PL" dirty="0"/>
              <a:t>Monitorowanie wdrażania rekomendacji za 2025 r.</a:t>
            </a:r>
            <a:br>
              <a:rPr lang="pl-PL" dirty="0"/>
            </a:br>
            <a:r>
              <a:rPr lang="pl-PL" dirty="0"/>
              <a:t>- podsumowanie RPO WK-P 2014-2020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04F9733-501A-7730-1EF0-157B1C45D5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37394" y="1783526"/>
            <a:ext cx="9433048" cy="5220000"/>
          </a:xfrm>
        </p:spPr>
        <p:txBody>
          <a:bodyPr>
            <a:normAutofit/>
          </a:bodyPr>
          <a:lstStyle/>
          <a:p>
            <a:r>
              <a:rPr lang="pl-PL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W 2027 roku monitorowaniu podlegać będzie w sumie 8 rekomendacji z 3 badań:</a:t>
            </a:r>
          </a:p>
          <a:p>
            <a:pPr marL="400050" indent="-400050">
              <a:lnSpc>
                <a:spcPct val="100000"/>
              </a:lnSpc>
              <a:spcBef>
                <a:spcPts val="0"/>
              </a:spcBef>
              <a:buFont typeface="+mj-lt"/>
              <a:buAutoNum type="romanUcPeriod"/>
            </a:pPr>
            <a:r>
              <a:rPr lang="pl-PL" sz="1700" dirty="0">
                <a:solidFill>
                  <a:srgbClr val="003399">
                    <a:lumMod val="50000"/>
                  </a:srgbClr>
                </a:solidFill>
                <a:latin typeface="Calibri" panose="020F0502020204030204"/>
                <a:ea typeface="+mn-ea"/>
                <a:cs typeface="+mn-cs"/>
              </a:rPr>
              <a:t>„Ocena wsparcia rozwoju e-usług w ramach 2. Osi Priorytetowej Cyfrowy region RPO WK-P 2014-2020” -&gt; 5 rekomendacji;</a:t>
            </a:r>
          </a:p>
          <a:p>
            <a:pPr marL="400050" indent="-400050">
              <a:lnSpc>
                <a:spcPct val="100000"/>
              </a:lnSpc>
              <a:spcBef>
                <a:spcPts val="0"/>
              </a:spcBef>
              <a:buFont typeface="+mj-lt"/>
              <a:buAutoNum type="romanUcPeriod"/>
            </a:pPr>
            <a:r>
              <a:rPr lang="pl-PL" sz="1700" dirty="0">
                <a:solidFill>
                  <a:srgbClr val="003399">
                    <a:lumMod val="50000"/>
                  </a:srgbClr>
                </a:solidFill>
                <a:latin typeface="Calibri" panose="020F0502020204030204"/>
                <a:ea typeface="+mn-ea"/>
                <a:cs typeface="+mn-cs"/>
              </a:rPr>
              <a:t>„Oszacowanie wartości wskaźników rezultatu długoterminowego EFS dotyczących miejsc opieki nad dziećmi do lat 3 oraz miejsc wychowania przedszkolnego w ramach RPO WK-P 2014-2020” -&gt; 1 rekomendacja;</a:t>
            </a:r>
          </a:p>
          <a:p>
            <a:pPr marL="400050" indent="-400050">
              <a:lnSpc>
                <a:spcPct val="100000"/>
              </a:lnSpc>
              <a:spcBef>
                <a:spcPts val="0"/>
              </a:spcBef>
              <a:buFont typeface="+mj-lt"/>
              <a:buAutoNum type="romanUcPeriod"/>
            </a:pPr>
            <a:r>
              <a:rPr lang="pl-PL" sz="1700" dirty="0">
                <a:solidFill>
                  <a:srgbClr val="003399">
                    <a:lumMod val="50000"/>
                  </a:srgbClr>
                </a:solidFill>
                <a:latin typeface="Calibri" panose="020F0502020204030204"/>
                <a:ea typeface="+mn-ea"/>
                <a:cs typeface="+mn-cs"/>
              </a:rPr>
              <a:t>„Ewaluacja programów dotyczących obszaru zdrowia realizowanych w województwie kujawsko-pomorskim w ramach RPO WK-P 2014-2020” -&gt; 2 rekomendacje. 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b="1" dirty="0">
              <a:solidFill>
                <a:schemeClr val="accent1">
                  <a:lumMod val="50000"/>
                </a:schemeClr>
              </a:solidFill>
              <a:latin typeface="+mn-lt"/>
              <a:ea typeface="+mn-ea"/>
              <a:cs typeface="+mn-cs"/>
            </a:endParaRPr>
          </a:p>
          <a:p>
            <a:pPr>
              <a:buFont typeface="Arial" panose="020B0604020202020204" pitchFamily="34" charset="0"/>
              <a:buChar char="•"/>
            </a:pPr>
            <a:endParaRPr lang="pl-PL" i="1" dirty="0">
              <a:solidFill>
                <a:schemeClr val="accent1">
                  <a:lumMod val="50000"/>
                </a:schemeClr>
              </a:solidFill>
              <a:latin typeface="+mn-lt"/>
              <a:ea typeface="+mn-ea"/>
              <a:cs typeface="+mn-cs"/>
            </a:endParaRPr>
          </a:p>
          <a:p>
            <a:pPr>
              <a:buFont typeface="Wingdings" panose="05000000000000000000" pitchFamily="2" charset="2"/>
              <a:buChar char="Ø"/>
            </a:pPr>
            <a:endParaRPr lang="pl-PL" i="1" dirty="0">
              <a:solidFill>
                <a:schemeClr val="accent1">
                  <a:lumMod val="50000"/>
                </a:schemeClr>
              </a:solidFill>
              <a:latin typeface="+mn-lt"/>
              <a:ea typeface="+mn-ea"/>
              <a:cs typeface="+mn-cs"/>
            </a:endParaRPr>
          </a:p>
          <a:p>
            <a:pPr>
              <a:buFont typeface="Wingdings" panose="05000000000000000000" pitchFamily="2" charset="2"/>
              <a:buChar char="Ø"/>
            </a:pPr>
            <a:endParaRPr lang="pl-PL" b="1" dirty="0">
              <a:solidFill>
                <a:schemeClr val="accent1">
                  <a:lumMod val="50000"/>
                </a:schemeClr>
              </a:solidFill>
              <a:latin typeface="+mn-lt"/>
              <a:ea typeface="+mn-ea"/>
              <a:cs typeface="+mn-cs"/>
            </a:endParaRPr>
          </a:p>
          <a:p>
            <a:pPr marL="0" lvl="0" indent="0">
              <a:spcBef>
                <a:spcPts val="0"/>
              </a:spcBef>
              <a:buNone/>
            </a:pPr>
            <a:endParaRPr lang="pl-PL" sz="1800" kern="50" dirty="0">
              <a:effectLst/>
              <a:latin typeface="Times New Roman" panose="02020603050405020304" pitchFamily="18" charset="0"/>
              <a:ea typeface="Lucida Sans Unicode" panose="020B0602030504020204" pitchFamily="34" charset="0"/>
            </a:endParaRP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3E5CCFB3-7020-24F0-E59C-7A014DC4D35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13</a:t>
            </a:fld>
            <a:endParaRPr lang="pl-PL" dirty="0"/>
          </a:p>
        </p:txBody>
      </p:sp>
      <p:sp>
        <p:nvSpPr>
          <p:cNvPr id="7" name="pole tekstowe 6">
            <a:extLst>
              <a:ext uri="{FF2B5EF4-FFF2-40B4-BE49-F238E27FC236}">
                <a16:creationId xmlns:a16="http://schemas.microsoft.com/office/drawing/2014/main" id="{882903D4-B5BF-FD20-F5DF-DF4A18F4D2FE}"/>
              </a:ext>
            </a:extLst>
          </p:cNvPr>
          <p:cNvSpPr txBox="1"/>
          <p:nvPr/>
        </p:nvSpPr>
        <p:spPr>
          <a:xfrm>
            <a:off x="3088277" y="7111432"/>
            <a:ext cx="4021317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pl-PL" sz="1200" dirty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Źródło: opracowanie własne</a:t>
            </a:r>
            <a:r>
              <a:rPr lang="pl-PL" sz="1200" dirty="0">
                <a:solidFill>
                  <a:schemeClr val="accent1">
                    <a:lumMod val="50000"/>
                  </a:schemeClr>
                </a:solidFill>
              </a:rPr>
              <a:t>, stan na 31.12.2025 r.</a:t>
            </a:r>
          </a:p>
        </p:txBody>
      </p:sp>
      <p:graphicFrame>
        <p:nvGraphicFramePr>
          <p:cNvPr id="4" name="Wykres 3">
            <a:extLst>
              <a:ext uri="{FF2B5EF4-FFF2-40B4-BE49-F238E27FC236}">
                <a16:creationId xmlns:a16="http://schemas.microsoft.com/office/drawing/2014/main" id="{B0244702-EF34-E230-3E42-D0E22C0758A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34597390"/>
              </p:ext>
            </p:extLst>
          </p:nvPr>
        </p:nvGraphicFramePr>
        <p:xfrm>
          <a:off x="2537594" y="4139876"/>
          <a:ext cx="4968552" cy="28636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524447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FBDC17-E006-F6A5-3A86-04B203C903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A1C6216-8550-77C2-6B64-15305C7B18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Monitorowanie wdrażania rekomendacji za 2025 r.</a:t>
            </a:r>
            <a:br>
              <a:rPr lang="pl-PL" dirty="0"/>
            </a:br>
            <a:r>
              <a:rPr lang="pl-PL" dirty="0"/>
              <a:t>- podsumowanie FEdKP 2021-2027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41F64A81-181A-8A12-6F7C-D70206EBCC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25526" y="1979613"/>
            <a:ext cx="9072380" cy="4680226"/>
          </a:xfrm>
        </p:spPr>
        <p:txBody>
          <a:bodyPr>
            <a:normAutofit/>
          </a:bodyPr>
          <a:lstStyle/>
          <a:p>
            <a:r>
              <a:rPr lang="pl-PL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W 2027 roku monitorowaniu podlegać będzie 6 rekomendacji z 3 badań:</a:t>
            </a:r>
          </a:p>
          <a:p>
            <a:pPr marL="400050" indent="-400050">
              <a:lnSpc>
                <a:spcPct val="100000"/>
              </a:lnSpc>
              <a:spcBef>
                <a:spcPts val="0"/>
              </a:spcBef>
              <a:buFont typeface="+mj-lt"/>
              <a:buAutoNum type="romanUcPeriod"/>
            </a:pPr>
            <a:r>
              <a:rPr lang="pl-PL" sz="1600" dirty="0">
                <a:solidFill>
                  <a:srgbClr val="003399">
                    <a:lumMod val="50000"/>
                  </a:srgbClr>
                </a:solidFill>
                <a:latin typeface="Calibri" panose="020F0502020204030204"/>
                <a:ea typeface="+mn-ea"/>
                <a:cs typeface="+mn-cs"/>
              </a:rPr>
              <a:t>„Ewaluacja bieżąca kryteriów i systemu wyboru projektów w ramach programu Fundusze Europejskie dla Kujaw i Pomorza 2021-2027” -&gt; 3 rekomendacje;</a:t>
            </a:r>
          </a:p>
          <a:p>
            <a:pPr marL="400050" indent="-400050">
              <a:lnSpc>
                <a:spcPct val="100000"/>
              </a:lnSpc>
              <a:spcBef>
                <a:spcPts val="0"/>
              </a:spcBef>
              <a:buFont typeface="+mj-lt"/>
              <a:buAutoNum type="romanUcPeriod"/>
            </a:pPr>
            <a:r>
              <a:rPr lang="pl-PL" sz="1600" dirty="0">
                <a:solidFill>
                  <a:srgbClr val="003399">
                    <a:lumMod val="50000"/>
                  </a:srgbClr>
                </a:solidFill>
                <a:latin typeface="Calibri" panose="020F0502020204030204"/>
                <a:ea typeface="+mn-ea"/>
                <a:cs typeface="+mn-cs"/>
              </a:rPr>
              <a:t>„Ocena zainteresowania naborami FEdKP 2021-2027” -&gt; 1 rekomendacja;</a:t>
            </a:r>
          </a:p>
          <a:p>
            <a:pPr marL="400050" indent="-400050">
              <a:lnSpc>
                <a:spcPct val="100000"/>
              </a:lnSpc>
              <a:spcBef>
                <a:spcPts val="0"/>
              </a:spcBef>
              <a:buFont typeface="+mj-lt"/>
              <a:buAutoNum type="romanUcPeriod"/>
            </a:pPr>
            <a:r>
              <a:rPr lang="pl-PL" sz="1600" dirty="0">
                <a:solidFill>
                  <a:srgbClr val="003399">
                    <a:lumMod val="50000"/>
                  </a:srgbClr>
                </a:solidFill>
                <a:latin typeface="Calibri" panose="020F0502020204030204"/>
                <a:ea typeface="+mn-ea"/>
                <a:cs typeface="+mn-cs"/>
              </a:rPr>
              <a:t>„Ewaluacja systemu realizacji FEdKP 2021-2027” -&gt; 2 rekomendacje.</a:t>
            </a:r>
          </a:p>
          <a:p>
            <a:endParaRPr lang="pl-PL" b="1" dirty="0">
              <a:solidFill>
                <a:schemeClr val="accent1">
                  <a:lumMod val="50000"/>
                </a:schemeClr>
              </a:solidFill>
              <a:latin typeface="+mn-lt"/>
              <a:ea typeface="+mn-ea"/>
              <a:cs typeface="+mn-cs"/>
            </a:endParaRPr>
          </a:p>
          <a:p>
            <a:endParaRPr lang="pl-PL" dirty="0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42A648CB-4674-DDF2-7C7E-CB596EA428A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14</a:t>
            </a:fld>
            <a:endParaRPr lang="pl-PL" dirty="0"/>
          </a:p>
        </p:txBody>
      </p:sp>
      <p:sp>
        <p:nvSpPr>
          <p:cNvPr id="7" name="pole tekstowe 6">
            <a:extLst>
              <a:ext uri="{FF2B5EF4-FFF2-40B4-BE49-F238E27FC236}">
                <a16:creationId xmlns:a16="http://schemas.microsoft.com/office/drawing/2014/main" id="{809DB1A9-4AB9-264A-1D32-B7712D8679B2}"/>
              </a:ext>
            </a:extLst>
          </p:cNvPr>
          <p:cNvSpPr txBox="1"/>
          <p:nvPr/>
        </p:nvSpPr>
        <p:spPr>
          <a:xfrm>
            <a:off x="2944261" y="6424339"/>
            <a:ext cx="4021317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pl-PL" sz="1200" dirty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Źródło: opracowanie własne</a:t>
            </a:r>
            <a:r>
              <a:rPr lang="pl-PL" sz="1200" dirty="0">
                <a:solidFill>
                  <a:schemeClr val="accent1">
                    <a:lumMod val="50000"/>
                  </a:schemeClr>
                </a:solidFill>
              </a:rPr>
              <a:t>, stan na 31.12.2025 r.</a:t>
            </a:r>
          </a:p>
        </p:txBody>
      </p:sp>
      <p:graphicFrame>
        <p:nvGraphicFramePr>
          <p:cNvPr id="3" name="Wykres 2">
            <a:extLst>
              <a:ext uri="{FF2B5EF4-FFF2-40B4-BE49-F238E27FC236}">
                <a16:creationId xmlns:a16="http://schemas.microsoft.com/office/drawing/2014/main" id="{B0AA24EB-5F5B-8BF2-A810-65D372CFBEF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39278363"/>
              </p:ext>
            </p:extLst>
          </p:nvPr>
        </p:nvGraphicFramePr>
        <p:xfrm>
          <a:off x="2393578" y="3635820"/>
          <a:ext cx="4896544" cy="27470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220647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0320980-770B-2281-3E72-44BEF94B7A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370" y="719837"/>
            <a:ext cx="9937104" cy="601232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br>
              <a:rPr lang="pl-PL" altLang="pl-PL" sz="2800" b="1" dirty="0">
                <a:solidFill>
                  <a:schemeClr val="tx2"/>
                </a:solidFill>
                <a:latin typeface="Calibri"/>
                <a:ea typeface="+mj-ea"/>
                <a:cs typeface="+mj-cs"/>
              </a:rPr>
            </a:br>
            <a:r>
              <a:rPr lang="pl-PL" altLang="pl-PL" sz="2800" b="1" dirty="0">
                <a:solidFill>
                  <a:schemeClr val="tx2"/>
                </a:solidFill>
                <a:latin typeface="Calibri"/>
                <a:ea typeface="+mj-ea"/>
                <a:cs typeface="+mj-cs"/>
              </a:rPr>
              <a:t>Więcej informacji o działaniach ewaluacyjnych na:</a:t>
            </a:r>
            <a:br>
              <a:rPr lang="pl-PL" altLang="pl-PL" sz="2800" b="1" dirty="0">
                <a:solidFill>
                  <a:schemeClr val="tx2"/>
                </a:solidFill>
                <a:latin typeface="Calibri"/>
                <a:ea typeface="+mj-ea"/>
                <a:cs typeface="+mj-cs"/>
              </a:rPr>
            </a:br>
            <a:r>
              <a:rPr lang="pl-PL" altLang="pl-PL" sz="2800" dirty="0">
                <a:solidFill>
                  <a:schemeClr val="tx2"/>
                </a:solidFill>
                <a:latin typeface="Calibri"/>
                <a:ea typeface="+mj-ea"/>
                <a:cs typeface="+mj-cs"/>
                <a:hlinkClick r:id="rId2"/>
              </a:rPr>
              <a:t>www.mojregion.eu</a:t>
            </a:r>
            <a:r>
              <a:rPr lang="pl-PL" altLang="pl-PL" sz="2800" dirty="0">
                <a:solidFill>
                  <a:schemeClr val="tx2"/>
                </a:solidFill>
                <a:latin typeface="Calibri"/>
                <a:ea typeface="+mj-ea"/>
                <a:cs typeface="+mj-cs"/>
              </a:rPr>
              <a:t> (zakładka: Ewaluacja) dla RPO WK-P 2014-2020</a:t>
            </a:r>
            <a:br>
              <a:rPr lang="pl-PL" altLang="pl-PL" sz="2800" dirty="0">
                <a:solidFill>
                  <a:schemeClr val="tx2"/>
                </a:solidFill>
                <a:latin typeface="Calibri"/>
                <a:ea typeface="+mj-ea"/>
                <a:cs typeface="+mj-cs"/>
              </a:rPr>
            </a:br>
            <a:r>
              <a:rPr lang="pl-PL" altLang="pl-PL" sz="2800" dirty="0">
                <a:solidFill>
                  <a:schemeClr val="tx2"/>
                </a:solidFill>
                <a:latin typeface="Calibri"/>
                <a:ea typeface="+mj-ea"/>
                <a:cs typeface="+mj-cs"/>
              </a:rPr>
              <a:t>oraz na stronie </a:t>
            </a:r>
            <a:r>
              <a:rPr lang="pl-PL" altLang="pl-PL" sz="2800" dirty="0">
                <a:solidFill>
                  <a:schemeClr val="tx2"/>
                </a:solidFill>
                <a:latin typeface="Calibri"/>
                <a:ea typeface="+mj-ea"/>
                <a:cs typeface="+mj-cs"/>
                <a:hlinkClick r:id="rId3"/>
              </a:rPr>
              <a:t>www.funduszeue.kujawsko-pomorskie.pl</a:t>
            </a:r>
            <a:r>
              <a:rPr lang="pl-PL" altLang="pl-PL" sz="2800" dirty="0">
                <a:solidFill>
                  <a:schemeClr val="tx2"/>
                </a:solidFill>
                <a:latin typeface="Calibri"/>
                <a:ea typeface="+mj-ea"/>
                <a:cs typeface="+mj-cs"/>
              </a:rPr>
              <a:t> dla FEdKP 2021-2027</a:t>
            </a:r>
            <a:br>
              <a:rPr lang="pl-PL" altLang="pl-PL" sz="2800" dirty="0">
                <a:solidFill>
                  <a:schemeClr val="tx2"/>
                </a:solidFill>
                <a:latin typeface="Calibri"/>
                <a:ea typeface="+mj-ea"/>
                <a:cs typeface="+mj-cs"/>
              </a:rPr>
            </a:br>
            <a:br>
              <a:rPr lang="pl-PL" altLang="pl-PL" sz="2800" dirty="0">
                <a:solidFill>
                  <a:schemeClr val="tx2"/>
                </a:solidFill>
                <a:latin typeface="Calibri"/>
                <a:ea typeface="+mj-ea"/>
                <a:cs typeface="+mj-cs"/>
              </a:rPr>
            </a:br>
            <a:br>
              <a:rPr lang="pl-PL" altLang="pl-PL" sz="2800" dirty="0">
                <a:solidFill>
                  <a:schemeClr val="tx2"/>
                </a:solidFill>
                <a:latin typeface="Calibri"/>
                <a:ea typeface="+mj-ea"/>
                <a:cs typeface="+mj-cs"/>
              </a:rPr>
            </a:br>
            <a:r>
              <a:rPr lang="pl-PL" altLang="pl-PL" sz="2200" dirty="0">
                <a:solidFill>
                  <a:schemeClr val="tx2"/>
                </a:solidFill>
                <a:latin typeface="Calibri" panose="020F0502020204030204" pitchFamily="34" charset="0"/>
                <a:ea typeface="+mj-ea"/>
                <a:cs typeface="+mj-cs"/>
              </a:rPr>
              <a:t>Kontakt:</a:t>
            </a:r>
            <a:br>
              <a:rPr lang="pl-PL" altLang="pl-PL" sz="2000" b="1" dirty="0">
                <a:solidFill>
                  <a:schemeClr val="tx2"/>
                </a:solidFill>
                <a:latin typeface="Calibri" panose="020F0502020204030204" pitchFamily="34" charset="0"/>
                <a:ea typeface="+mj-ea"/>
                <a:cs typeface="+mj-cs"/>
              </a:rPr>
            </a:br>
            <a:r>
              <a:rPr lang="pl-PL" altLang="pl-PL" sz="1800" dirty="0">
                <a:latin typeface="Calibri" panose="020F0502020204030204" pitchFamily="34" charset="0"/>
              </a:rPr>
              <a:t>Urząd Marszałkowski Województwa Kujawsko-Pomorskiego w Toruniu</a:t>
            </a:r>
            <a:br>
              <a:rPr lang="pl-PL" altLang="pl-PL" sz="1800" dirty="0">
                <a:latin typeface="Calibri" panose="020F0502020204030204" pitchFamily="34" charset="0"/>
              </a:rPr>
            </a:br>
            <a:r>
              <a:rPr lang="pl-PL" altLang="pl-PL" sz="1800" dirty="0">
                <a:latin typeface="Calibri" panose="020F0502020204030204" pitchFamily="34" charset="0"/>
              </a:rPr>
              <a:t>Departament Funduszy Europejskich i Rozwoju</a:t>
            </a:r>
            <a:br>
              <a:rPr lang="pl-PL" altLang="pl-PL" sz="1800" dirty="0">
                <a:latin typeface="Calibri" panose="020F0502020204030204" pitchFamily="34" charset="0"/>
              </a:rPr>
            </a:br>
            <a:r>
              <a:rPr lang="pl-PL" altLang="pl-PL" sz="1800" dirty="0">
                <a:latin typeface="Calibri" panose="020F0502020204030204" pitchFamily="34" charset="0"/>
              </a:rPr>
              <a:t>Wydział Ewaluacji i Analiz</a:t>
            </a:r>
            <a:br>
              <a:rPr lang="pl-PL" altLang="pl-PL" sz="1800" dirty="0">
                <a:latin typeface="Calibri" panose="020F0502020204030204" pitchFamily="34" charset="0"/>
              </a:rPr>
            </a:br>
            <a:r>
              <a:rPr lang="pl-PL" altLang="pl-PL" sz="1800" dirty="0">
                <a:latin typeface="Calibri" panose="020F0502020204030204" pitchFamily="34" charset="0"/>
              </a:rPr>
              <a:t>Biuro Ewaluacji</a:t>
            </a:r>
            <a:br>
              <a:rPr lang="pl-PL" altLang="pl-PL" sz="1800" dirty="0">
                <a:latin typeface="Calibri" panose="020F0502020204030204" pitchFamily="34" charset="0"/>
              </a:rPr>
            </a:br>
            <a:r>
              <a:rPr lang="pl-PL" altLang="pl-PL" sz="1800" dirty="0">
                <a:latin typeface="Calibri" panose="020F0502020204030204" pitchFamily="34" charset="0"/>
              </a:rPr>
              <a:t>e-mail: </a:t>
            </a:r>
            <a:r>
              <a:rPr lang="pl-PL" altLang="pl-PL" sz="1800" dirty="0">
                <a:latin typeface="Calibri" panose="020F0502020204030204" pitchFamily="34" charset="0"/>
                <a:hlinkClick r:id="rId4"/>
              </a:rPr>
              <a:t>j.rudnicka@kujawsko-pomorskie.pl</a:t>
            </a:r>
            <a:r>
              <a:rPr lang="pl-PL" altLang="pl-PL" sz="1800" dirty="0">
                <a:latin typeface="Calibri" panose="020F0502020204030204" pitchFamily="34" charset="0"/>
              </a:rPr>
              <a:t>; </a:t>
            </a:r>
            <a:r>
              <a:rPr lang="pl-PL" altLang="pl-PL" sz="1800" dirty="0">
                <a:latin typeface="Calibri" panose="020F0502020204030204" pitchFamily="34" charset="0"/>
                <a:hlinkClick r:id="rId5"/>
              </a:rPr>
              <a:t>j.konkel@kujawsko-pomorskie.pl</a:t>
            </a:r>
            <a:r>
              <a:rPr lang="pl-PL" altLang="pl-PL" sz="1800" dirty="0">
                <a:latin typeface="Calibri" panose="020F0502020204030204" pitchFamily="34" charset="0"/>
              </a:rPr>
              <a:t> </a:t>
            </a:r>
            <a:br>
              <a:rPr lang="pl-PL" altLang="pl-PL" sz="1800" dirty="0">
                <a:latin typeface="Calibri" panose="020F0502020204030204" pitchFamily="34" charset="0"/>
              </a:rPr>
            </a:br>
            <a:r>
              <a:rPr lang="pl-PL" altLang="pl-PL" sz="1800" dirty="0">
                <a:latin typeface="Calibri" panose="020F0502020204030204" pitchFamily="34" charset="0"/>
              </a:rPr>
              <a:t>Tel.: 56 62 18 653; 56 62 15 927</a:t>
            </a:r>
            <a:br>
              <a:rPr lang="pl-PL" altLang="pl-PL" sz="2800" dirty="0">
                <a:latin typeface="Calibri" panose="020F0502020204030204" pitchFamily="34" charset="0"/>
              </a:rPr>
            </a:br>
            <a:endParaRPr lang="pl-PL" altLang="pl-PL" sz="2800" dirty="0">
              <a:solidFill>
                <a:schemeClr val="tx2"/>
              </a:solidFill>
              <a:latin typeface="Calibri"/>
              <a:ea typeface="+mj-ea"/>
              <a:cs typeface="+mj-cs"/>
            </a:endParaRP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D3F8D460-B8F5-59A4-3D38-77BBA81F5D8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15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043731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93568BE-245E-449B-9BA3-0D02E7BF7E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7434" y="2843733"/>
            <a:ext cx="8567766" cy="2843459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pl-PL" sz="1800" dirty="0"/>
              <a:t>Dziękuję za uwagę</a:t>
            </a:r>
            <a:br>
              <a:rPr lang="pl-PL" sz="1800" dirty="0"/>
            </a:br>
            <a:br>
              <a:rPr lang="pl-PL" sz="1800" dirty="0"/>
            </a:br>
            <a:r>
              <a:rPr lang="pl-PL" sz="1800" dirty="0"/>
              <a:t>Jolanta Rudnicka</a:t>
            </a:r>
            <a:br>
              <a:rPr lang="pl-PL" sz="1800" dirty="0"/>
            </a:br>
            <a:r>
              <a:rPr lang="pl-PL" sz="1800" dirty="0"/>
              <a:t>Z-ca Dyrektora Departamentu</a:t>
            </a:r>
            <a:br>
              <a:rPr lang="pl-PL" sz="1800" dirty="0"/>
            </a:br>
            <a:r>
              <a:rPr lang="pl-PL" sz="1800" dirty="0"/>
              <a:t>Funduszy Europejskich i Rozwoju</a:t>
            </a:r>
            <a:br>
              <a:rPr lang="pl-PL" dirty="0"/>
            </a:br>
            <a:br>
              <a:rPr lang="pl-PL" sz="1800" dirty="0"/>
            </a:br>
            <a:br>
              <a:rPr lang="pl-PL" sz="1800" dirty="0"/>
            </a:br>
            <a:r>
              <a:rPr lang="pl-PL" sz="1800" dirty="0"/>
              <a:t>Urząd Marszałkowski Województwa Kujawsko-Pomorskiego </a:t>
            </a:r>
            <a:br>
              <a:rPr lang="pl-PL" sz="1800" dirty="0"/>
            </a:br>
            <a:br>
              <a:rPr lang="pl-PL" sz="1800" dirty="0"/>
            </a:br>
            <a:br>
              <a:rPr lang="pl-PL" sz="1800" dirty="0"/>
            </a:br>
            <a:endParaRPr lang="pl-PL" sz="1800" dirty="0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BC2F625A-2277-4F6D-95F0-91B1E04866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85084" y="5687192"/>
            <a:ext cx="7992466" cy="505772"/>
          </a:xfrm>
        </p:spPr>
        <p:txBody>
          <a:bodyPr>
            <a:normAutofit fontScale="40000" lnSpcReduction="20000"/>
          </a:bodyPr>
          <a:lstStyle/>
          <a:p>
            <a:r>
              <a:rPr lang="pl-PL" sz="3100" dirty="0"/>
              <a:t>Biuro Ewaluacji Wydziału Ewaluacji i Analiz w Departamencie Funduszy Europejskich i Rozwoju</a:t>
            </a:r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340" y="6444134"/>
            <a:ext cx="10058399" cy="934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45730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2902F312-4D10-59C5-72D5-1DB54CD2394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2</a:t>
            </a:fld>
            <a:endParaRPr lang="pl-PL" dirty="0"/>
          </a:p>
        </p:txBody>
      </p:sp>
      <p:sp>
        <p:nvSpPr>
          <p:cNvPr id="6" name="Tytuł 5">
            <a:extLst>
              <a:ext uri="{FF2B5EF4-FFF2-40B4-BE49-F238E27FC236}">
                <a16:creationId xmlns:a16="http://schemas.microsoft.com/office/drawing/2014/main" id="{F00EE8FE-2367-8658-80EF-A2BEF43368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1890" y="359838"/>
            <a:ext cx="5040560" cy="6479999"/>
          </a:xfrm>
        </p:spPr>
        <p:txBody>
          <a:bodyPr>
            <a:normAutofit fontScale="90000"/>
          </a:bodyPr>
          <a:lstStyle/>
          <a:p>
            <a:r>
              <a:rPr lang="pl-PL" dirty="0"/>
              <a:t>Plan Ewaluacji Programu FEdKP 2021-2027</a:t>
            </a:r>
            <a:br>
              <a:rPr lang="pl-PL" dirty="0"/>
            </a:br>
            <a:br>
              <a:rPr lang="pl-PL" dirty="0"/>
            </a:br>
            <a:r>
              <a:rPr lang="pl-PL" dirty="0"/>
              <a:t>- przyjęty 17 listopada 2023 r. uchwałą KM FEdKP 2021-2027 nr 160/2023</a:t>
            </a:r>
            <a:br>
              <a:rPr lang="pl-PL" dirty="0"/>
            </a:br>
            <a:br>
              <a:rPr lang="pl-PL" dirty="0"/>
            </a:br>
            <a:r>
              <a:rPr lang="pl-PL" dirty="0"/>
              <a:t>- pierwsza aktualizacja przyjęta</a:t>
            </a:r>
            <a:br>
              <a:rPr lang="pl-PL" dirty="0"/>
            </a:br>
            <a:r>
              <a:rPr lang="pl-PL" dirty="0"/>
              <a:t>10 grudnia 2024 r. uchwałą KM FEdKP 2021-2027 nr 118/2024</a:t>
            </a:r>
            <a:br>
              <a:rPr lang="pl-PL" dirty="0"/>
            </a:br>
            <a:br>
              <a:rPr lang="pl-PL" dirty="0"/>
            </a:br>
            <a:r>
              <a:rPr lang="pl-PL" dirty="0"/>
              <a:t>- druga aktualizacja przyjęta </a:t>
            </a:r>
            <a:br>
              <a:rPr lang="pl-PL" dirty="0"/>
            </a:br>
            <a:r>
              <a:rPr lang="pl-PL" dirty="0"/>
              <a:t>4 grudnia 2025 r. uchwałą KM FEdKP 2021-2027 nr 79/2025</a:t>
            </a:r>
            <a:br>
              <a:rPr lang="pl-PL" dirty="0"/>
            </a:br>
            <a:br>
              <a:rPr lang="pl-PL" dirty="0"/>
            </a:br>
            <a:br>
              <a:rPr lang="pl-PL" dirty="0"/>
            </a:br>
            <a:br>
              <a:rPr lang="pl-PL" dirty="0"/>
            </a:br>
            <a:br>
              <a:rPr lang="pl-PL" dirty="0"/>
            </a:br>
            <a:br>
              <a:rPr lang="pl-PL" dirty="0"/>
            </a:br>
            <a:br>
              <a:rPr lang="pl-PL" dirty="0"/>
            </a:br>
            <a:br>
              <a:rPr lang="pl-PL" dirty="0"/>
            </a:br>
            <a:endParaRPr lang="pl-PL" dirty="0"/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3EB57E7C-A0C0-2730-BCB3-E4E0A7F488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330" y="467469"/>
            <a:ext cx="4711773" cy="64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83642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9A7F9C1-18FA-CBF1-0E0F-3D1592E95E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3044" y="406777"/>
            <a:ext cx="9865096" cy="1080001"/>
          </a:xfrm>
        </p:spPr>
        <p:txBody>
          <a:bodyPr/>
          <a:lstStyle/>
          <a:p>
            <a:r>
              <a:rPr lang="pl-PL" dirty="0"/>
              <a:t>Informacja o finansowej realizacji Planu Ewaluacji FEdKP 2021-2027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DA16AB7-BC9D-2C46-0873-D74D8D0682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5346" y="1403213"/>
            <a:ext cx="10081120" cy="4896904"/>
          </a:xfrm>
        </p:spPr>
        <p:txBody>
          <a:bodyPr/>
          <a:lstStyle/>
          <a:p>
            <a:r>
              <a:rPr lang="pl-PL" sz="2400" b="1" dirty="0"/>
              <a:t>Środki na ewaluację z kategorii interwencji 181 (EFRR i EFS+) to:</a:t>
            </a:r>
          </a:p>
          <a:p>
            <a:pPr marL="0" indent="0">
              <a:buNone/>
            </a:pPr>
            <a:r>
              <a:rPr lang="pl-PL" sz="2400" b="1" dirty="0"/>
              <a:t> </a:t>
            </a:r>
            <a:br>
              <a:rPr lang="pl-PL" sz="2400" b="1" dirty="0"/>
            </a:br>
            <a:endParaRPr lang="pl-PL" sz="2400" b="1" dirty="0"/>
          </a:p>
          <a:p>
            <a:pPr marL="0" indent="0">
              <a:buNone/>
            </a:pPr>
            <a:endParaRPr lang="pl-PL" sz="2400" b="1" dirty="0"/>
          </a:p>
          <a:p>
            <a:r>
              <a:rPr lang="pl-PL" sz="2400" b="1" dirty="0"/>
              <a:t>Realizacja budżetu zadania: Ewaluacja i badania w 2024 i 2025 r. (85% kategoria 181 i 15% budżet)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E2B11DF7-5EAD-E713-17DA-DC82472CE85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3</a:t>
            </a:fld>
            <a:endParaRPr lang="pl-PL" dirty="0"/>
          </a:p>
        </p:txBody>
      </p:sp>
      <p:sp>
        <p:nvSpPr>
          <p:cNvPr id="6" name="Ramka 5">
            <a:extLst>
              <a:ext uri="{FF2B5EF4-FFF2-40B4-BE49-F238E27FC236}">
                <a16:creationId xmlns:a16="http://schemas.microsoft.com/office/drawing/2014/main" id="{48826A01-0820-A83A-FD7C-6DDC61AEA137}"/>
              </a:ext>
            </a:extLst>
          </p:cNvPr>
          <p:cNvSpPr/>
          <p:nvPr/>
        </p:nvSpPr>
        <p:spPr>
          <a:xfrm>
            <a:off x="953418" y="1809639"/>
            <a:ext cx="3672408" cy="914400"/>
          </a:xfrm>
          <a:prstGeom prst="fram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400" b="1" dirty="0">
                <a:solidFill>
                  <a:srgbClr val="0070C0"/>
                </a:solidFill>
              </a:rPr>
              <a:t>Plan to 1 100 000 €</a:t>
            </a:r>
          </a:p>
        </p:txBody>
      </p:sp>
      <p:grpSp>
        <p:nvGrpSpPr>
          <p:cNvPr id="8" name="Grupa 7">
            <a:extLst>
              <a:ext uri="{FF2B5EF4-FFF2-40B4-BE49-F238E27FC236}">
                <a16:creationId xmlns:a16="http://schemas.microsoft.com/office/drawing/2014/main" id="{7390A19E-ED59-4E72-70C1-7A4B85DB2B37}"/>
              </a:ext>
            </a:extLst>
          </p:cNvPr>
          <p:cNvGrpSpPr/>
          <p:nvPr/>
        </p:nvGrpSpPr>
        <p:grpSpPr>
          <a:xfrm>
            <a:off x="449362" y="3905314"/>
            <a:ext cx="9361040" cy="2127623"/>
            <a:chOff x="347873" y="4571925"/>
            <a:chExt cx="8930739" cy="2127623"/>
          </a:xfrm>
        </p:grpSpPr>
        <p:graphicFrame>
          <p:nvGraphicFramePr>
            <p:cNvPr id="5" name="Diagram 4">
              <a:extLst>
                <a:ext uri="{FF2B5EF4-FFF2-40B4-BE49-F238E27FC236}">
                  <a16:creationId xmlns:a16="http://schemas.microsoft.com/office/drawing/2014/main" id="{CA924ACD-2B57-5664-4DD9-5CE71235C9FD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3425660050"/>
                </p:ext>
              </p:extLst>
            </p:nvPr>
          </p:nvGraphicFramePr>
          <p:xfrm>
            <a:off x="347873" y="4571925"/>
            <a:ext cx="8928991" cy="914400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" r:lo="rId3" r:qs="rId4" r:cs="rId5"/>
            </a:graphicData>
          </a:graphic>
        </p:graphicFrame>
        <p:graphicFrame>
          <p:nvGraphicFramePr>
            <p:cNvPr id="7" name="Diagram 6">
              <a:extLst>
                <a:ext uri="{FF2B5EF4-FFF2-40B4-BE49-F238E27FC236}">
                  <a16:creationId xmlns:a16="http://schemas.microsoft.com/office/drawing/2014/main" id="{F3B1C462-AC31-68DF-7B29-8B43D9FDF15B}"/>
                </a:ext>
              </a:extLst>
            </p:cNvPr>
            <p:cNvGraphicFramePr/>
            <p:nvPr/>
          </p:nvGraphicFramePr>
          <p:xfrm>
            <a:off x="349621" y="5785148"/>
            <a:ext cx="8928991" cy="914400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7" r:lo="rId8" r:qs="rId9" r:cs="rId10"/>
            </a:graphicData>
          </a:graphic>
        </p:graphicFrame>
      </p:grp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C10C4E2B-AB33-5EBD-34BE-3362338981A4}"/>
              </a:ext>
            </a:extLst>
          </p:cNvPr>
          <p:cNvSpPr txBox="1"/>
          <p:nvPr/>
        </p:nvSpPr>
        <p:spPr>
          <a:xfrm>
            <a:off x="449362" y="6094335"/>
            <a:ext cx="9937104" cy="7103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51990" indent="-251990" defTabSz="1007959">
              <a:lnSpc>
                <a:spcPts val="2400"/>
              </a:lnSpc>
              <a:spcBef>
                <a:spcPts val="1102"/>
              </a:spcBef>
              <a:buClr>
                <a:schemeClr val="accent1"/>
              </a:buClr>
              <a:buBlip>
                <a:blip r:embed="rId12"/>
              </a:buBlip>
            </a:pPr>
            <a:r>
              <a:rPr lang="pl-PL" sz="2400" b="1" dirty="0">
                <a:latin typeface="Open Sans" pitchFamily="2" charset="0"/>
                <a:ea typeface="Open Sans" pitchFamily="2" charset="0"/>
                <a:cs typeface="Open Sans" pitchFamily="2" charset="0"/>
              </a:rPr>
              <a:t>Do końca 2025 zrealizowano wydatki na poziomie 1 287 918 zł z czego 1 094 730 zł to kwota alokacji z kategorii 181.</a:t>
            </a:r>
          </a:p>
        </p:txBody>
      </p:sp>
      <p:sp>
        <p:nvSpPr>
          <p:cNvPr id="11" name="Ramka 10">
            <a:extLst>
              <a:ext uri="{FF2B5EF4-FFF2-40B4-BE49-F238E27FC236}">
                <a16:creationId xmlns:a16="http://schemas.microsoft.com/office/drawing/2014/main" id="{ABF34817-55FB-0B30-8D10-D664666F84A2}"/>
              </a:ext>
            </a:extLst>
          </p:cNvPr>
          <p:cNvSpPr/>
          <p:nvPr/>
        </p:nvSpPr>
        <p:spPr>
          <a:xfrm>
            <a:off x="5849962" y="1753653"/>
            <a:ext cx="3672408" cy="914400"/>
          </a:xfrm>
          <a:prstGeom prst="fram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400" b="1" dirty="0">
                <a:solidFill>
                  <a:srgbClr val="0070C0"/>
                </a:solidFill>
              </a:rPr>
              <a:t> Pozostało 851 169 €</a:t>
            </a:r>
          </a:p>
        </p:txBody>
      </p:sp>
      <p:graphicFrame>
        <p:nvGraphicFramePr>
          <p:cNvPr id="12" name="Tabela 11">
            <a:extLst>
              <a:ext uri="{FF2B5EF4-FFF2-40B4-BE49-F238E27FC236}">
                <a16:creationId xmlns:a16="http://schemas.microsoft.com/office/drawing/2014/main" id="{EA2820A7-6DA7-5C72-2FC1-A238CC5D9B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9555168"/>
              </p:ext>
            </p:extLst>
          </p:nvPr>
        </p:nvGraphicFramePr>
        <p:xfrm>
          <a:off x="6945135" y="6824087"/>
          <a:ext cx="2592288" cy="571500"/>
        </p:xfrm>
        <a:graphic>
          <a:graphicData uri="http://schemas.openxmlformats.org/drawingml/2006/table">
            <a:tbl>
              <a:tblPr>
                <a:tableStyleId>{00A15C55-8517-42AA-B614-E9B94910E393}</a:tableStyleId>
              </a:tblPr>
              <a:tblGrid>
                <a:gridCol w="1260564">
                  <a:extLst>
                    <a:ext uri="{9D8B030D-6E8A-4147-A177-3AD203B41FA5}">
                      <a16:colId xmlns:a16="http://schemas.microsoft.com/office/drawing/2014/main" val="3492847362"/>
                    </a:ext>
                  </a:extLst>
                </a:gridCol>
                <a:gridCol w="1331724">
                  <a:extLst>
                    <a:ext uri="{9D8B030D-6E8A-4147-A177-3AD203B41FA5}">
                      <a16:colId xmlns:a16="http://schemas.microsoft.com/office/drawing/2014/main" val="2197056450"/>
                    </a:ext>
                  </a:extLst>
                </a:gridCol>
              </a:tblGrid>
              <a:tr h="167434">
                <a:tc gridSpan="2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Przyjęty kurs euro</a:t>
                      </a:r>
                    </a:p>
                  </a:txBody>
                  <a:tcPr marL="7620" marR="7620" marT="7620" marB="0" anchor="b"/>
                </a:tc>
                <a:tc hMerge="1"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098417894"/>
                  </a:ext>
                </a:extLst>
              </a:tr>
              <a:tr h="167434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200" u="none" strike="noStrike">
                          <a:effectLst/>
                        </a:rPr>
                        <a:t>4,36 zł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200" u="none" strike="noStrike" dirty="0">
                          <a:effectLst/>
                        </a:rPr>
                        <a:t>na rok 2024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248439120"/>
                  </a:ext>
                </a:extLst>
              </a:tr>
              <a:tr h="167434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200" u="none" strike="noStrike">
                          <a:effectLst/>
                        </a:rPr>
                        <a:t>4,45 zł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200" u="none" strike="noStrike" dirty="0">
                          <a:effectLst/>
                        </a:rPr>
                        <a:t>na rok 2025 i później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0657950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369050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A7E787A-D736-A11C-A17C-C0E31EDCCA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Badania z Planu Ewaluacji FEdKP 2021-2027 zrealizowane w 2025 r.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EDCA1C6-3818-B251-A2D3-28902BC7D5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9482" y="2266308"/>
            <a:ext cx="9001000" cy="4680002"/>
          </a:xfrm>
        </p:spPr>
        <p:txBody>
          <a:bodyPr/>
          <a:lstStyle/>
          <a:p>
            <a:endParaRPr lang="pl-PL" sz="2800" b="1" dirty="0"/>
          </a:p>
          <a:p>
            <a:pPr marL="0" indent="0">
              <a:buNone/>
            </a:pPr>
            <a:r>
              <a:rPr lang="pl-PL" sz="2800" b="1" dirty="0"/>
              <a:t>Ocena zainteresowania naborami FEdKP 2021-2027 </a:t>
            </a:r>
          </a:p>
          <a:p>
            <a:endParaRPr lang="pl-PL" sz="2800" b="1" dirty="0"/>
          </a:p>
          <a:p>
            <a:endParaRPr lang="pl-PL" sz="2800" b="1" dirty="0"/>
          </a:p>
          <a:p>
            <a:endParaRPr lang="pl-PL" sz="2800" b="1" dirty="0"/>
          </a:p>
          <a:p>
            <a:pPr marL="0" indent="0">
              <a:buNone/>
            </a:pPr>
            <a:r>
              <a:rPr lang="pl-PL" sz="2800" b="1" dirty="0"/>
              <a:t>Ewaluacja systemu realizacji FEdKP 2021-2027</a:t>
            </a:r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8D59E96D-ED89-4C20-833F-F997003BF1C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4</a:t>
            </a:fld>
            <a:endParaRPr lang="pl-PL" dirty="0"/>
          </a:p>
        </p:txBody>
      </p:sp>
      <p:pic>
        <p:nvPicPr>
          <p:cNvPr id="6" name="Grafika 5" descr="Marketing">
            <a:extLst>
              <a:ext uri="{FF2B5EF4-FFF2-40B4-BE49-F238E27FC236}">
                <a16:creationId xmlns:a16="http://schemas.microsoft.com/office/drawing/2014/main" id="{E8FDE5A1-AEA6-0E74-B332-6E4E69DBEB4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77454" y="2279189"/>
            <a:ext cx="1296144" cy="1224136"/>
          </a:xfrm>
          <a:prstGeom prst="rect">
            <a:avLst/>
          </a:prstGeom>
        </p:spPr>
      </p:pic>
      <p:pic>
        <p:nvPicPr>
          <p:cNvPr id="8" name="Grafika 7" descr="Części układanki">
            <a:extLst>
              <a:ext uri="{FF2B5EF4-FFF2-40B4-BE49-F238E27FC236}">
                <a16:creationId xmlns:a16="http://schemas.microsoft.com/office/drawing/2014/main" id="{253881CF-D3DE-0CA8-910A-1C64F4C94DA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05396" y="3994241"/>
            <a:ext cx="1296144" cy="1224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66876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A7E787A-D736-A11C-A17C-C0E31EDCCA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526" y="899838"/>
            <a:ext cx="8640381" cy="683375"/>
          </a:xfrm>
        </p:spPr>
        <p:txBody>
          <a:bodyPr/>
          <a:lstStyle/>
          <a:p>
            <a:r>
              <a:rPr lang="pl-PL" dirty="0"/>
              <a:t>Badania ewaluacyjne zaplanowane na 2026 r.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EDCA1C6-3818-B251-A2D3-28902BC7D5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09602" y="1835621"/>
            <a:ext cx="7704856" cy="5616624"/>
          </a:xfrm>
        </p:spPr>
        <p:txBody>
          <a:bodyPr/>
          <a:lstStyle/>
          <a:p>
            <a:endParaRPr lang="pl-PL" sz="2800" b="1" dirty="0"/>
          </a:p>
          <a:p>
            <a:pPr marL="0" indent="0">
              <a:buNone/>
            </a:pPr>
            <a:r>
              <a:rPr lang="pl-PL" sz="2800" b="1" dirty="0">
                <a:solidFill>
                  <a:schemeClr val="tx2"/>
                </a:solidFill>
              </a:rPr>
              <a:t>Ewaluacja działań podejmowanych na rzecz edukacji przedszkolnej i kształcenia ogólnego w ramach programu FEdKP 2021-2027</a:t>
            </a:r>
          </a:p>
          <a:p>
            <a:endParaRPr lang="pl-PL" sz="2800" b="1" dirty="0"/>
          </a:p>
          <a:p>
            <a:pPr marL="0" indent="0">
              <a:buNone/>
            </a:pPr>
            <a:r>
              <a:rPr lang="pl-PL" sz="2800" b="1">
                <a:solidFill>
                  <a:srgbClr val="00B050"/>
                </a:solidFill>
              </a:rPr>
              <a:t>Ewaluacja działań realizowanych w ramach Priorytetu 2 „Fundusze Europejskie dla czystej energii i ochrony zasobów środowiska regionu” programu FEdKP 2021-2027</a:t>
            </a:r>
          </a:p>
          <a:p>
            <a:pPr marL="0" indent="0">
              <a:buNone/>
            </a:pPr>
            <a:endParaRPr lang="pl-PL" sz="2800" b="1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pl-PL" sz="2800" b="1" dirty="0">
                <a:solidFill>
                  <a:srgbClr val="7030A0"/>
                </a:solidFill>
              </a:rPr>
              <a:t>Ewaluacja wsparcia udzielanego w formie instrumentów finansowych  w ramach FEdKP 2021-2027 – rozpoczęcie badania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8D59E96D-ED89-4C20-833F-F997003BF1C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5</a:t>
            </a:fld>
            <a:endParaRPr lang="pl-PL" dirty="0"/>
          </a:p>
        </p:txBody>
      </p:sp>
      <p:pic>
        <p:nvPicPr>
          <p:cNvPr id="7" name="Grafika 6" descr="Klasa z wypełnieniem pełnym">
            <a:extLst>
              <a:ext uri="{FF2B5EF4-FFF2-40B4-BE49-F238E27FC236}">
                <a16:creationId xmlns:a16="http://schemas.microsoft.com/office/drawing/2014/main" id="{2117E73B-386C-49F0-9417-A43EA75F4B4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5386" y="2051645"/>
            <a:ext cx="1490464" cy="1490464"/>
          </a:xfrm>
          <a:prstGeom prst="rect">
            <a:avLst/>
          </a:prstGeom>
        </p:spPr>
      </p:pic>
      <p:pic>
        <p:nvPicPr>
          <p:cNvPr id="10" name="Grafika 9" descr="Liść z wypełnieniem pełnym">
            <a:extLst>
              <a:ext uri="{FF2B5EF4-FFF2-40B4-BE49-F238E27FC236}">
                <a16:creationId xmlns:a16="http://schemas.microsoft.com/office/drawing/2014/main" id="{83DD8BFB-E674-805F-08B3-6CBF2F2AB8B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65386" y="3923853"/>
            <a:ext cx="1224136" cy="1368152"/>
          </a:xfrm>
          <a:prstGeom prst="rect">
            <a:avLst/>
          </a:prstGeom>
        </p:spPr>
      </p:pic>
      <p:pic>
        <p:nvPicPr>
          <p:cNvPr id="12" name="Grafika 11" descr="Monety z wypełnieniem pełnym">
            <a:extLst>
              <a:ext uri="{FF2B5EF4-FFF2-40B4-BE49-F238E27FC236}">
                <a16:creationId xmlns:a16="http://schemas.microsoft.com/office/drawing/2014/main" id="{FEA666EA-4BBD-3DAA-ABCA-D404A07F2F1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37394" y="5673749"/>
            <a:ext cx="1069268" cy="1069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41245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518AA24-6A7D-E3DB-A035-A8116027BE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3418" y="411638"/>
            <a:ext cx="8640381" cy="1431164"/>
          </a:xfrm>
        </p:spPr>
        <p:txBody>
          <a:bodyPr>
            <a:normAutofit fontScale="90000"/>
          </a:bodyPr>
          <a:lstStyle/>
          <a:p>
            <a:r>
              <a:rPr lang="pl-PL" dirty="0"/>
              <a:t>Zmiana podejścia do badań ewaluacyjnych – zakup oprogramowania do realizacji badań ankietowych </a:t>
            </a:r>
            <a:br>
              <a:rPr lang="pl-PL" dirty="0"/>
            </a:br>
            <a:r>
              <a:rPr lang="pl-PL" dirty="0"/>
              <a:t>i analizy danych PS QUESTIO PRO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B17EDFE-5DC0-BCF7-2138-38CBC4278FF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6</a:t>
            </a:fld>
            <a:endParaRPr lang="pl-PL" dirty="0"/>
          </a:p>
        </p:txBody>
      </p:sp>
      <p:sp>
        <p:nvSpPr>
          <p:cNvPr id="7" name="Schemat blokowy: proces alternatywny 6">
            <a:extLst>
              <a:ext uri="{FF2B5EF4-FFF2-40B4-BE49-F238E27FC236}">
                <a16:creationId xmlns:a16="http://schemas.microsoft.com/office/drawing/2014/main" id="{A6A960C2-4F26-81BC-3FEF-F4C1AC2FD183}"/>
              </a:ext>
            </a:extLst>
          </p:cNvPr>
          <p:cNvSpPr/>
          <p:nvPr/>
        </p:nvSpPr>
        <p:spPr>
          <a:xfrm>
            <a:off x="3185666" y="5683519"/>
            <a:ext cx="3960440" cy="720080"/>
          </a:xfrm>
          <a:prstGeom prst="flowChartAlternateProcess">
            <a:avLst/>
          </a:prstGeom>
          <a:noFill/>
          <a:ln w="28575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800" b="1" dirty="0">
                <a:solidFill>
                  <a:schemeClr val="tx1"/>
                </a:solidFill>
              </a:rPr>
              <a:t>990 000 zł*</a:t>
            </a:r>
          </a:p>
        </p:txBody>
      </p:sp>
      <p:sp>
        <p:nvSpPr>
          <p:cNvPr id="9" name="pole tekstowe 8">
            <a:extLst>
              <a:ext uri="{FF2B5EF4-FFF2-40B4-BE49-F238E27FC236}">
                <a16:creationId xmlns:a16="http://schemas.microsoft.com/office/drawing/2014/main" id="{F10D5122-8F2B-6C20-FDF9-3CAB547B82F3}"/>
              </a:ext>
            </a:extLst>
          </p:cNvPr>
          <p:cNvSpPr txBox="1"/>
          <p:nvPr/>
        </p:nvSpPr>
        <p:spPr>
          <a:xfrm>
            <a:off x="521371" y="5141638"/>
            <a:ext cx="9577064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2500" b="1" dirty="0"/>
              <a:t>Łącznie planowany budżet na zadanie: Ewaluacja i badania w 2026 r.:</a:t>
            </a:r>
          </a:p>
        </p:txBody>
      </p:sp>
      <p:pic>
        <p:nvPicPr>
          <p:cNvPr id="12" name="Grafika 11" descr="Wykres słupkowy z trendem wzrostowym z wypełnieniem pełnym">
            <a:extLst>
              <a:ext uri="{FF2B5EF4-FFF2-40B4-BE49-F238E27FC236}">
                <a16:creationId xmlns:a16="http://schemas.microsoft.com/office/drawing/2014/main" id="{1E8D3FDC-F26E-9296-C3B2-A3DD5F275B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090323" y="488845"/>
            <a:ext cx="1296144" cy="1296144"/>
          </a:xfrm>
          <a:prstGeom prst="rect">
            <a:avLst/>
          </a:prstGeom>
        </p:spPr>
      </p:pic>
      <p:sp>
        <p:nvSpPr>
          <p:cNvPr id="13" name="pole tekstowe 12">
            <a:extLst>
              <a:ext uri="{FF2B5EF4-FFF2-40B4-BE49-F238E27FC236}">
                <a16:creationId xmlns:a16="http://schemas.microsoft.com/office/drawing/2014/main" id="{4AD6CDED-42D7-E3B5-EF67-B9296C18676B}"/>
              </a:ext>
            </a:extLst>
          </p:cNvPr>
          <p:cNvSpPr txBox="1"/>
          <p:nvPr/>
        </p:nvSpPr>
        <p:spPr>
          <a:xfrm>
            <a:off x="593378" y="1907629"/>
            <a:ext cx="957706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/>
              <a:t>Narzędzie pozwoli na: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/>
              <a:t>projektowanie i realizację badań ankietowych na potrzeby badań ewaluacyjnych (od zaplanowania po fizyczne przeprowadzenie badania  z wykorzystaniem domeny kujawsko-pomorskie.pl),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/>
              <a:t>zwiększenie zaufania do realizowanych badań wśród respondentów = większa zwrotność ankiet,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/>
              <a:t>przejęcie kontroli nad procesem realizacji ilościowych badań ankietowych, a w niektórych przypadkach nad realizacją całego procesu badawczego (w zależności od skomplikowania tematyki badania).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/>
              <a:t>skrócenie czasu na realizacje badań, w szczególności tych, które nie będą zlecane na zewnątrz = szybsza reakcja na potrzeby informacyjne,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/>
              <a:t>realizacja wybranych badań przez zespół Biura Ewaluacji = mniejsze koszty wydatków ponoszonych na działania ewaluacyjne w skali całego Programu.</a:t>
            </a:r>
          </a:p>
          <a:p>
            <a:endParaRPr lang="pl-PL" dirty="0"/>
          </a:p>
        </p:txBody>
      </p:sp>
      <p:sp>
        <p:nvSpPr>
          <p:cNvPr id="14" name="pole tekstowe 13">
            <a:extLst>
              <a:ext uri="{FF2B5EF4-FFF2-40B4-BE49-F238E27FC236}">
                <a16:creationId xmlns:a16="http://schemas.microsoft.com/office/drawing/2014/main" id="{1E92391B-34C6-E97D-B63A-1B1A38133611}"/>
              </a:ext>
            </a:extLst>
          </p:cNvPr>
          <p:cNvSpPr txBox="1"/>
          <p:nvPr/>
        </p:nvSpPr>
        <p:spPr>
          <a:xfrm>
            <a:off x="809402" y="6732165"/>
            <a:ext cx="89289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/>
              <a:t>*w tym koszt zakupu oprogramowania do realizacji badań ankietowych i analizy danych  </a:t>
            </a:r>
          </a:p>
        </p:txBody>
      </p:sp>
    </p:spTree>
    <p:extLst>
      <p:ext uri="{BB962C8B-B14F-4D97-AF65-F5344CB8AC3E}">
        <p14:creationId xmlns:p14="http://schemas.microsoft.com/office/powerpoint/2010/main" val="36198357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BC1D03D-8C2F-48E7-5775-E4A4F8C273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7355" y="899838"/>
            <a:ext cx="10314457" cy="1080001"/>
          </a:xfrm>
        </p:spPr>
        <p:txBody>
          <a:bodyPr/>
          <a:lstStyle/>
          <a:p>
            <a:r>
              <a:rPr lang="pl-PL" dirty="0"/>
              <a:t>Inne zadania realizowane przez Jednostkę Ewaluacyjną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3CDB7DD-CC35-C473-09E3-1E030AA146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3378" y="1475581"/>
            <a:ext cx="9721080" cy="5544256"/>
          </a:xfrm>
        </p:spPr>
        <p:txBody>
          <a:bodyPr>
            <a:normAutofit fontScale="70000" lnSpcReduction="20000"/>
          </a:bodyPr>
          <a:lstStyle/>
          <a:p>
            <a:pPr>
              <a:spcAft>
                <a:spcPts val="1800"/>
              </a:spcAft>
            </a:pPr>
            <a:r>
              <a:rPr lang="pl-PL" sz="2800" dirty="0"/>
              <a:t>Monitorowanie wdrażania rekomendacji oraz prowadzenie bazy rekomendacji</a:t>
            </a:r>
          </a:p>
          <a:p>
            <a:pPr>
              <a:spcAft>
                <a:spcPts val="1800"/>
              </a:spcAft>
            </a:pPr>
            <a:r>
              <a:rPr lang="pl-PL" sz="2800" dirty="0"/>
              <a:t>Informacja roczna do KJE nt. badań ewaluacyjnych realizowanych w roku poprzednim</a:t>
            </a:r>
          </a:p>
          <a:p>
            <a:pPr>
              <a:spcAft>
                <a:spcPts val="1800"/>
              </a:spcAft>
            </a:pPr>
            <a:r>
              <a:rPr lang="pl-PL" sz="2800" dirty="0"/>
              <a:t>Współpraca z GSE FEdKP 2021-2027</a:t>
            </a:r>
          </a:p>
          <a:p>
            <a:pPr>
              <a:spcAft>
                <a:spcPts val="1800"/>
              </a:spcAft>
            </a:pPr>
            <a:r>
              <a:rPr lang="pl-PL" sz="2800" dirty="0"/>
              <a:t>Współpraca z KJE w zakresie konsultacji badań realizowanych przez </a:t>
            </a:r>
            <a:r>
              <a:rPr lang="pl-PL" sz="2800" dirty="0" err="1"/>
              <a:t>MFiPR</a:t>
            </a:r>
            <a:endParaRPr lang="pl-PL" sz="2800" dirty="0"/>
          </a:p>
          <a:p>
            <a:pPr>
              <a:spcAft>
                <a:spcPts val="1800"/>
              </a:spcAft>
            </a:pPr>
            <a:r>
              <a:rPr lang="pl-PL" sz="2800" dirty="0"/>
              <a:t>Udział w grupie roboczej dot. zwiększania użyteczności procesu ewaluacji</a:t>
            </a:r>
          </a:p>
          <a:p>
            <a:pPr>
              <a:spcAft>
                <a:spcPts val="1800"/>
              </a:spcAft>
            </a:pPr>
            <a:r>
              <a:rPr lang="pl-PL" sz="2800" dirty="0"/>
              <a:t>Aktualizacja Planu Ewaluacji FEdKP 2021-2027</a:t>
            </a:r>
          </a:p>
          <a:p>
            <a:pPr>
              <a:spcAft>
                <a:spcPts val="1800"/>
              </a:spcAft>
            </a:pPr>
            <a:r>
              <a:rPr lang="pl-PL" sz="2800" dirty="0"/>
              <a:t>Upowszechnianie wyników badań na spotkaniach i na stronie www</a:t>
            </a:r>
          </a:p>
          <a:p>
            <a:endParaRPr lang="pl-PL" dirty="0"/>
          </a:p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3A1BDD2A-AD1A-7B47-7A40-40E36915786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7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802940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732B16-1A45-F13A-8FD1-E67FEB361E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BD988F3-7293-D874-C8CE-70510A14CE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434" y="539477"/>
            <a:ext cx="8928892" cy="575743"/>
          </a:xfrm>
        </p:spPr>
        <p:txBody>
          <a:bodyPr>
            <a:normAutofit/>
          </a:bodyPr>
          <a:lstStyle/>
          <a:p>
            <a:r>
              <a:rPr lang="pl-PL" dirty="0"/>
              <a:t>Monitorowanie wdrażania rekomendacji za 2025 r.</a:t>
            </a:r>
          </a:p>
        </p:txBody>
      </p:sp>
      <p:graphicFrame>
        <p:nvGraphicFramePr>
          <p:cNvPr id="5" name="Symbol zastępczy zawartości 4">
            <a:extLst>
              <a:ext uri="{FF2B5EF4-FFF2-40B4-BE49-F238E27FC236}">
                <a16:creationId xmlns:a16="http://schemas.microsoft.com/office/drawing/2014/main" id="{5FC22AD9-5053-11E2-1C2E-042903F1B2A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16240293"/>
              </p:ext>
            </p:extLst>
          </p:nvPr>
        </p:nvGraphicFramePr>
        <p:xfrm>
          <a:off x="161330" y="1018783"/>
          <a:ext cx="10369152" cy="6192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1EA724ED-F7C1-0FE5-20B7-E97D114532C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8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1480858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F6F78D-5D22-CA9E-A051-B654F69645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4F9FA42-0F1B-790C-7F74-C32F8E0DFF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6714" y="359838"/>
            <a:ext cx="9149521" cy="1080001"/>
          </a:xfrm>
        </p:spPr>
        <p:txBody>
          <a:bodyPr>
            <a:normAutofit/>
          </a:bodyPr>
          <a:lstStyle/>
          <a:p>
            <a:r>
              <a:rPr lang="pl-PL" sz="2400" dirty="0"/>
              <a:t>Monitorowanie wdrażania rekomendacji za 2025 r. dla </a:t>
            </a:r>
            <a:br>
              <a:rPr lang="pl-PL" sz="2400" dirty="0"/>
            </a:br>
            <a:r>
              <a:rPr lang="pl-PL" sz="2400" dirty="0"/>
              <a:t>RPO WK-P 2014-2020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EF03DAEC-7A53-B58F-8291-91F1064FC42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9</a:t>
            </a:fld>
            <a:endParaRPr lang="pl-PL" dirty="0"/>
          </a:p>
        </p:txBody>
      </p:sp>
      <p:sp>
        <p:nvSpPr>
          <p:cNvPr id="7" name="Symbol zastępczy zawartości 6">
            <a:extLst>
              <a:ext uri="{FF2B5EF4-FFF2-40B4-BE49-F238E27FC236}">
                <a16:creationId xmlns:a16="http://schemas.microsoft.com/office/drawing/2014/main" id="{B32C81C0-2F9C-D54F-44CB-BE55728B02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5578" y="1395007"/>
            <a:ext cx="9322856" cy="3248926"/>
          </a:xfrm>
        </p:spPr>
        <p:txBody>
          <a:bodyPr>
            <a:normAutofit fontScale="625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pl-PL" sz="2700" b="1" dirty="0">
                <a:solidFill>
                  <a:srgbClr val="003399">
                    <a:lumMod val="50000"/>
                  </a:srgbClr>
                </a:solidFill>
                <a:latin typeface="Calibri" panose="020F0502020204030204"/>
                <a:ea typeface="+mn-ea"/>
                <a:cs typeface="+mn-cs"/>
              </a:rPr>
              <a:t>Monitorowaniu podlegało 13 rekomendacji z 5 badań ewaluacyjnych:</a:t>
            </a:r>
          </a:p>
          <a:p>
            <a:pPr marL="571500" lvl="0" indent="-571500">
              <a:lnSpc>
                <a:spcPct val="120000"/>
              </a:lnSpc>
              <a:spcBef>
                <a:spcPts val="0"/>
              </a:spcBef>
              <a:buFont typeface="+mj-lt"/>
              <a:buAutoNum type="romanUcPeriod"/>
            </a:pPr>
            <a:r>
              <a:rPr lang="pl-PL" sz="2700" dirty="0">
                <a:solidFill>
                  <a:srgbClr val="003399">
                    <a:lumMod val="50000"/>
                  </a:srgbClr>
                </a:solidFill>
                <a:latin typeface="Calibri" panose="020F0502020204030204"/>
                <a:ea typeface="+mn-ea"/>
                <a:cs typeface="+mn-cs"/>
              </a:rPr>
              <a:t>„Ocena wsparcia przedsiębiorstw ze środków EFRR w ramach RPO WK-P 2014-2020” – 1 rekomendacja;</a:t>
            </a:r>
          </a:p>
          <a:p>
            <a:pPr marL="571500" lvl="0" indent="-571500">
              <a:lnSpc>
                <a:spcPct val="120000"/>
              </a:lnSpc>
              <a:spcBef>
                <a:spcPts val="0"/>
              </a:spcBef>
              <a:buFont typeface="+mj-lt"/>
              <a:buAutoNum type="romanUcPeriod"/>
            </a:pPr>
            <a:r>
              <a:rPr lang="pl-PL" sz="2700" dirty="0">
                <a:solidFill>
                  <a:srgbClr val="003399">
                    <a:lumMod val="50000"/>
                  </a:srgbClr>
                </a:solidFill>
                <a:latin typeface="Calibri" panose="020F0502020204030204"/>
                <a:ea typeface="+mn-ea"/>
                <a:cs typeface="+mn-cs"/>
              </a:rPr>
              <a:t>„Ocena wsparcia rozwoju e-usług w ramach 2. Osi Priorytetowej Cyfrowy region RPO WK-P 2014-2020” - 7 rekomendacji; </a:t>
            </a:r>
          </a:p>
          <a:p>
            <a:pPr marL="571500" lvl="0" indent="-571500">
              <a:lnSpc>
                <a:spcPct val="120000"/>
              </a:lnSpc>
              <a:spcBef>
                <a:spcPts val="0"/>
              </a:spcBef>
              <a:buFont typeface="+mj-lt"/>
              <a:buAutoNum type="romanUcPeriod"/>
            </a:pPr>
            <a:r>
              <a:rPr lang="pl-PL" sz="2700" dirty="0">
                <a:solidFill>
                  <a:srgbClr val="003399">
                    <a:lumMod val="50000"/>
                  </a:srgbClr>
                </a:solidFill>
                <a:latin typeface="Calibri" panose="020F0502020204030204"/>
                <a:ea typeface="+mn-ea"/>
                <a:cs typeface="+mn-cs"/>
              </a:rPr>
              <a:t>„Ewaluacja wpływu interwencji w ramach RPO WK-P na lata 2014 -2020 na dostępność komunikacyjną kolejową i drogową regionu” – 1 rekomendacja;</a:t>
            </a:r>
          </a:p>
          <a:p>
            <a:pPr marL="571500" lvl="0" indent="-571500">
              <a:lnSpc>
                <a:spcPct val="120000"/>
              </a:lnSpc>
              <a:spcBef>
                <a:spcPts val="0"/>
              </a:spcBef>
              <a:buFont typeface="+mj-lt"/>
              <a:buAutoNum type="romanUcPeriod"/>
            </a:pPr>
            <a:r>
              <a:rPr lang="pl-PL" sz="2700" dirty="0">
                <a:solidFill>
                  <a:srgbClr val="003399">
                    <a:lumMod val="50000"/>
                  </a:srgbClr>
                </a:solidFill>
                <a:latin typeface="Calibri" panose="020F0502020204030204"/>
                <a:ea typeface="+mn-ea"/>
                <a:cs typeface="+mn-cs"/>
              </a:rPr>
              <a:t>„Oszacowanie wartości wskaźników rezultatu długoterminowego EFS dotyczących miejsc opieki nad dziećmi do lat 3 oraz miejsc wychowania przedszkolnego w ramach RPO WK-P 2014-2020” – 1 rekomendacja;</a:t>
            </a:r>
          </a:p>
          <a:p>
            <a:pPr marL="571500" lvl="0" indent="-571500">
              <a:lnSpc>
                <a:spcPct val="120000"/>
              </a:lnSpc>
              <a:spcBef>
                <a:spcPts val="0"/>
              </a:spcBef>
              <a:buFont typeface="+mj-lt"/>
              <a:buAutoNum type="romanUcPeriod"/>
            </a:pPr>
            <a:r>
              <a:rPr lang="pl-PL" sz="2700" dirty="0">
                <a:solidFill>
                  <a:srgbClr val="003399">
                    <a:lumMod val="50000"/>
                  </a:srgbClr>
                </a:solidFill>
                <a:latin typeface="Calibri" panose="020F0502020204030204"/>
                <a:ea typeface="+mn-ea"/>
                <a:cs typeface="+mn-cs"/>
              </a:rPr>
              <a:t>„Ewaluacja Regionalnych Programów Zdrowotnych realizowanych w ramach RPO WK-P 2014-2020” – 3 rekomendacje.</a:t>
            </a:r>
          </a:p>
          <a:p>
            <a:pPr marL="0" indent="0">
              <a:buNone/>
            </a:pPr>
            <a:endParaRPr lang="pl-PL" i="1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pl-PL" dirty="0"/>
          </a:p>
        </p:txBody>
      </p:sp>
      <p:sp>
        <p:nvSpPr>
          <p:cNvPr id="13" name="pole tekstowe 12">
            <a:extLst>
              <a:ext uri="{FF2B5EF4-FFF2-40B4-BE49-F238E27FC236}">
                <a16:creationId xmlns:a16="http://schemas.microsoft.com/office/drawing/2014/main" id="{27B5EDFB-8D04-E0FE-BD9A-369D0BEDA658}"/>
              </a:ext>
            </a:extLst>
          </p:cNvPr>
          <p:cNvSpPr txBox="1"/>
          <p:nvPr/>
        </p:nvSpPr>
        <p:spPr>
          <a:xfrm>
            <a:off x="2969642" y="6970624"/>
            <a:ext cx="5343832" cy="2922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buNone/>
            </a:pPr>
            <a:r>
              <a:rPr lang="pl-PL" sz="1200" dirty="0">
                <a:solidFill>
                  <a:schemeClr val="accent1">
                    <a:lumMod val="50000"/>
                  </a:schemeClr>
                </a:solidFill>
              </a:rPr>
              <a:t>Źródło: opracowanie własne, stan na 31.12.2025 r.</a:t>
            </a:r>
          </a:p>
        </p:txBody>
      </p:sp>
      <p:graphicFrame>
        <p:nvGraphicFramePr>
          <p:cNvPr id="5" name="Wykres 4">
            <a:extLst>
              <a:ext uri="{FF2B5EF4-FFF2-40B4-BE49-F238E27FC236}">
                <a16:creationId xmlns:a16="http://schemas.microsoft.com/office/drawing/2014/main" id="{CE33C753-6B77-357E-47C4-890392FE020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70292943"/>
              </p:ext>
            </p:extLst>
          </p:nvPr>
        </p:nvGraphicFramePr>
        <p:xfrm>
          <a:off x="2697916" y="4624018"/>
          <a:ext cx="4808230" cy="24185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5626634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Niestandardowy 8">
      <a:dk1>
        <a:srgbClr val="000000"/>
      </a:dk1>
      <a:lt1>
        <a:srgbClr val="FFFFFF"/>
      </a:lt1>
      <a:dk2>
        <a:srgbClr val="002073"/>
      </a:dk2>
      <a:lt2>
        <a:srgbClr val="FFFFFF"/>
      </a:lt2>
      <a:accent1>
        <a:srgbClr val="003399"/>
      </a:accent1>
      <a:accent2>
        <a:srgbClr val="A6D3FF"/>
      </a:accent2>
      <a:accent3>
        <a:srgbClr val="FFD618"/>
      </a:accent3>
      <a:accent4>
        <a:srgbClr val="0051B0"/>
      </a:accent4>
      <a:accent5>
        <a:srgbClr val="6BB1E2"/>
      </a:accent5>
      <a:accent6>
        <a:srgbClr val="FFE60B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ja1" id="{436F5452-C95B-4D43-A1C6-1CA5BE69C951}" vid="{ABE25C27-1E66-47F3-AA86-B88226738C33}"/>
    </a:ext>
  </a:extLst>
</a:theme>
</file>

<file path=ppt/theme/theme2.xml><?xml version="1.0" encoding="utf-8"?>
<a:theme xmlns:a="http://schemas.openxmlformats.org/drawingml/2006/main" name="1_Motyw pakietu Office">
  <a:themeElements>
    <a:clrScheme name="Niestandardowy 8">
      <a:dk1>
        <a:srgbClr val="000000"/>
      </a:dk1>
      <a:lt1>
        <a:srgbClr val="FFFFFF"/>
      </a:lt1>
      <a:dk2>
        <a:srgbClr val="002073"/>
      </a:dk2>
      <a:lt2>
        <a:srgbClr val="FFFFFF"/>
      </a:lt2>
      <a:accent1>
        <a:srgbClr val="003399"/>
      </a:accent1>
      <a:accent2>
        <a:srgbClr val="A6D3FF"/>
      </a:accent2>
      <a:accent3>
        <a:srgbClr val="FFD618"/>
      </a:accent3>
      <a:accent4>
        <a:srgbClr val="0051B0"/>
      </a:accent4>
      <a:accent5>
        <a:srgbClr val="6BB1E2"/>
      </a:accent5>
      <a:accent6>
        <a:srgbClr val="FFE60B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ja1" id="{436F5452-C95B-4D43-A1C6-1CA5BE69C951}" vid="{ABE25C27-1E66-47F3-AA86-B88226738C33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Prezentacja z numerem strony</Template>
  <TotalTime>3577</TotalTime>
  <Words>1457</Words>
  <Application>Microsoft Office PowerPoint</Application>
  <PresentationFormat>Niestandardowy</PresentationFormat>
  <Paragraphs>137</Paragraphs>
  <Slides>16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2</vt:i4>
      </vt:variant>
      <vt:variant>
        <vt:lpstr>Tytuły slajdów</vt:lpstr>
      </vt:variant>
      <vt:variant>
        <vt:i4>16</vt:i4>
      </vt:variant>
    </vt:vector>
  </HeadingPairs>
  <TitlesOfParts>
    <vt:vector size="23" baseType="lpstr">
      <vt:lpstr>Arial</vt:lpstr>
      <vt:lpstr>Calibri</vt:lpstr>
      <vt:lpstr>Open Sans</vt:lpstr>
      <vt:lpstr>Times New Roman</vt:lpstr>
      <vt:lpstr>Wingdings</vt:lpstr>
      <vt:lpstr>Motyw pakietu Office</vt:lpstr>
      <vt:lpstr>1_Motyw pakietu Office</vt:lpstr>
      <vt:lpstr>Realizacja Planu Ewaluacji programu Fundusze Europejskie dla Kujaw i Pomorza 2021-2027 i Sprawozdanie z monitorowania wdrażania rekomendacji z badań ewaluacyjnych za 2025 r.    </vt:lpstr>
      <vt:lpstr>Plan Ewaluacji Programu FEdKP 2021-2027  - przyjęty 17 listopada 2023 r. uchwałą KM FEdKP 2021-2027 nr 160/2023  - pierwsza aktualizacja przyjęta 10 grudnia 2024 r. uchwałą KM FEdKP 2021-2027 nr 118/2024  - druga aktualizacja przyjęta  4 grudnia 2025 r. uchwałą KM FEdKP 2021-2027 nr 79/2025        </vt:lpstr>
      <vt:lpstr>Informacja o finansowej realizacji Planu Ewaluacji FEdKP 2021-2027</vt:lpstr>
      <vt:lpstr>Badania z Planu Ewaluacji FEdKP 2021-2027 zrealizowane w 2025 r.</vt:lpstr>
      <vt:lpstr>Badania ewaluacyjne zaplanowane na 2026 r.</vt:lpstr>
      <vt:lpstr>Zmiana podejścia do badań ewaluacyjnych – zakup oprogramowania do realizacji badań ankietowych  i analizy danych PS QUESTIO PRO</vt:lpstr>
      <vt:lpstr>Inne zadania realizowane przez Jednostkę Ewaluacyjną</vt:lpstr>
      <vt:lpstr>Monitorowanie wdrażania rekomendacji za 2025 r.</vt:lpstr>
      <vt:lpstr>Monitorowanie wdrażania rekomendacji za 2025 r. dla  RPO WK-P 2014-2020</vt:lpstr>
      <vt:lpstr>Monitorowanie wdrażania rekomendacji za 2025 r. dla  FEdKP 2021-2027</vt:lpstr>
      <vt:lpstr>Monitorowanie wdrażania rekomendacji za 2025 r. - rekomendacje wdrożone</vt:lpstr>
      <vt:lpstr>   Kluczowe efekty wdrożonych rekomendacji</vt:lpstr>
      <vt:lpstr>Monitorowanie wdrażania rekomendacji za 2025 r. - podsumowanie RPO WK-P 2014-2020</vt:lpstr>
      <vt:lpstr>Monitorowanie wdrażania rekomendacji za 2025 r. - podsumowanie FEdKP 2021-2027</vt:lpstr>
      <vt:lpstr> Więcej informacji o działaniach ewaluacyjnych na: www.mojregion.eu (zakładka: Ewaluacja) dla RPO WK-P 2014-2020 oraz na stronie www.funduszeue.kujawsko-pomorskie.pl dla FEdKP 2021-2027   Kontakt: Urząd Marszałkowski Województwa Kujawsko-Pomorskiego w Toruniu Departament Funduszy Europejskich i Rozwoju Wydział Ewaluacji i Analiz Biuro Ewaluacji e-mail: j.rudnicka@kujawsko-pomorskie.pl; j.konkel@kujawsko-pomorskie.pl  Tel.: 56 62 18 653; 56 62 15 927 </vt:lpstr>
      <vt:lpstr>Dziękuję za uwagę  Jolanta Rudnicka Z-ca Dyrektora Departamentu Funduszy Europejskich i Rozwoju   Urząd Marszałkowski Województwa Kujawsko-Pomorskiego 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Sowiński Piotr</dc:creator>
  <cp:lastModifiedBy>Jolanta Konkel</cp:lastModifiedBy>
  <cp:revision>105</cp:revision>
  <dcterms:created xsi:type="dcterms:W3CDTF">2022-06-22T09:40:44Z</dcterms:created>
  <dcterms:modified xsi:type="dcterms:W3CDTF">2026-06-08T05:51:40Z</dcterms:modified>
</cp:coreProperties>
</file>