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20"/>
  </p:notesMasterIdLst>
  <p:handoutMasterIdLst>
    <p:handoutMasterId r:id="rId21"/>
  </p:handoutMasterIdLst>
  <p:sldIdLst>
    <p:sldId id="374" r:id="rId3"/>
    <p:sldId id="376" r:id="rId4"/>
    <p:sldId id="262" r:id="rId5"/>
    <p:sldId id="358" r:id="rId6"/>
    <p:sldId id="263" r:id="rId7"/>
    <p:sldId id="339" r:id="rId8"/>
    <p:sldId id="342" r:id="rId9"/>
    <p:sldId id="345" r:id="rId10"/>
    <p:sldId id="347" r:id="rId11"/>
    <p:sldId id="332" r:id="rId12"/>
    <p:sldId id="343" r:id="rId13"/>
    <p:sldId id="371" r:id="rId14"/>
    <p:sldId id="370" r:id="rId15"/>
    <p:sldId id="352" r:id="rId16"/>
    <p:sldId id="355" r:id="rId17"/>
    <p:sldId id="375" r:id="rId18"/>
    <p:sldId id="377" r:id="rId19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B2E5E4FB-D82E-410E-97E4-932D844EB291}">
          <p14:sldIdLst/>
        </p14:section>
        <p14:section name="Sekcja bez tytułu" id="{3CF483CC-6E09-4680-9268-6C337BAA460A}">
          <p14:sldIdLst>
            <p14:sldId id="374"/>
            <p14:sldId id="376"/>
            <p14:sldId id="262"/>
            <p14:sldId id="358"/>
          </p14:sldIdLst>
        </p14:section>
        <p14:section name="Sekcja bez tytułu" id="{2DC0B8FE-0C86-4E55-98E2-3CECE8B10127}">
          <p14:sldIdLst>
            <p14:sldId id="263"/>
            <p14:sldId id="339"/>
            <p14:sldId id="342"/>
            <p14:sldId id="345"/>
            <p14:sldId id="347"/>
            <p14:sldId id="332"/>
            <p14:sldId id="343"/>
            <p14:sldId id="371"/>
            <p14:sldId id="370"/>
            <p14:sldId id="352"/>
            <p14:sldId id="355"/>
            <p14:sldId id="375"/>
            <p14:sldId id="3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04" autoAdjust="0"/>
  </p:normalViewPr>
  <p:slideViewPr>
    <p:cSldViewPr snapToGrid="0">
      <p:cViewPr varScale="1">
        <p:scale>
          <a:sx n="115" d="100"/>
          <a:sy n="115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41ACD-2A67-4BA7-9F67-4D85626A4B96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A9450-68BF-4991-A498-74E5C227E5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573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6E568-2C0E-4CFC-83A7-78F81222C98D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10619-C732-4963-AC12-1BB97B5069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76054-C3D4-E197-CFDC-5352A4A3A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9E924AC-FC29-313C-AEE7-0A26E0DE2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C6DC3D5-1FE5-3B35-CA56-A6A9BE751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011C305-99C9-0B59-B5A7-DA2B5A2F9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0619-C732-4963-AC12-1BB97B50699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98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7B609-BF1E-FC31-946C-684376DB8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DFEAAE0-CCCD-0BD7-6ED1-D78E1CE25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1A878DC-D1AB-0221-FCA4-7B8CFC6B0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4CB18A8-F1B1-E121-083E-71C9B6A747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0619-C732-4963-AC12-1BB97B50699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2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0619-C732-4963-AC12-1BB97B50699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74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78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84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34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EFE96-EF0F-4E44-B160-2170FB546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2FE211-5650-4A3B-BA9F-4414650F6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6D0752-C8C7-4175-929B-8F96C52C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741DA4D-5CDB-4D76-9803-B60C5121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EB4729-378C-4DAD-A840-53C5735A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111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067081-29BA-4AE7-8194-3D287CD34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8A7850-6CEF-439D-8D55-02CBF662F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DD390F-A8A7-467C-8CE6-8D7342F8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A08070-E14C-4BA4-AE7E-822840B1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73CAC9-917D-45AD-BE82-B4158C6D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49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41FF48-0CE9-4558-A38C-03422474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063FB67-D4C6-4B03-9476-0E13413D4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AB4FA6-D5CC-4CBC-91B7-37407654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C4243F-EA09-419F-AE4E-77B1561F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476A06-2F06-45E2-8415-45BF87EF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504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EC3D07-BC68-453F-AC88-6C642FD25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881218-197F-42C7-A916-1B1F65666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3922ED9-3254-47AD-8CCC-D783C9FA8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7555775-F6F9-4E2D-8D52-2D051B57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90C356-910C-49A5-8428-A845DF3D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175309B-782D-4140-A7A4-E7AE0B81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054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C6B2F5-9698-499F-96BA-9262AB5B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1C2AD3-D4F7-445C-B5AB-590888659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1C2E76-19A2-488A-B7C5-7ECC02424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A5CD638-57B2-4933-97B2-9A788A9B1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FFC51BC-6576-49D6-A304-3AD1320C9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07168CD-95CF-4F39-94C3-385801A4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659DBF5-E6AA-473D-9363-6D02A6370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512DD39-9623-41DF-A5E2-E52C53CA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499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AA48AA-154A-41B1-BC7D-527B97FE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910AFB9-CFF1-4292-B915-EA4F62AE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AE35BB6-32C7-46F6-BCB5-9A0B4C85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822A566-C98F-48CE-B113-D878BEE1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539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06D0C76-8601-44BD-82F2-F3FFD6E9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D7FF70E-0D43-411A-8660-A09F6EBE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CFF8799-C244-4ED3-BE2A-DBA73894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893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58C78A-2C80-48C9-ADFE-D4AC4AEE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4E6B04-837F-428B-85DF-941CDBF4A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1CD80E7-6B27-4CC3-ACE1-11FEEF48B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47C59B-472F-4804-BFB8-BDD3D701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BE1C4A-3383-4B63-9716-69AC22B21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2A62215-4029-4EC9-9C54-D87EC653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784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477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2E4B26-24D6-4123-A071-64EBBF21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B428C79-B172-4B77-B7C2-657EF7459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08C65EC-C95C-40D5-9E8B-A67D67C4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AC67659-821D-4171-81FF-0BCFDABE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31429DF-284C-49A2-A30B-96AFF83B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3BD59D-7FC7-4FE8-BCE2-4690F2F6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9428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13C792-EA5D-4CD6-B93F-0D580E0F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EEA958D-C6CA-42FE-9575-EF655F8CE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7D4AF8-B7F9-42E2-B75F-C8A9211A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D409EF-5B7D-4256-A82E-819B3650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87289A-00FD-4E38-83C3-E17719BD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357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40FBE86-AD7D-4EC5-8384-26AFEA7C9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033A0A0-5326-4142-9040-80C8D790F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E75739-85AB-41E6-B379-F5278A77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633CB8-D38A-4D77-9307-DF5098A6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9C315F-B56A-41C5-9D4A-ED57CC14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79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67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94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44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58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08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49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823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625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2043E30-05B0-4ADD-9E94-338797069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27EE51-C562-4380-861D-6326CCF59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71FF89-9256-4AFA-AE04-B1908E8D1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25F3F-BE2E-4E6C-BA69-A136B20B2705}" type="datetimeFigureOut">
              <a:rPr lang="pl-PL" smtClean="0"/>
              <a:t>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8120D8-2D6C-47F0-9EBF-A826F2778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BC10E6-22D5-4644-B276-479693251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1B62-148F-4280-BD6C-52724F4AD6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1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5154B-1DAA-04ED-47F8-274165E1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9744D2C2-CC60-53B7-EAE5-C41747A3A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27" y="1396019"/>
            <a:ext cx="5724000" cy="1402157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200" b="1" dirty="0"/>
            </a:br>
            <a:r>
              <a:rPr lang="pl-PL" sz="6000" b="1" dirty="0">
                <a:solidFill>
                  <a:schemeClr val="accent5">
                    <a:lumMod val="75000"/>
                  </a:schemeClr>
                </a:solidFill>
              </a:rPr>
              <a:t>„Dwujęzyczne przedszkolaki </a:t>
            </a:r>
            <a:br>
              <a:rPr lang="pl-PL" sz="6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6000" b="1" dirty="0">
                <a:solidFill>
                  <a:schemeClr val="accent5">
                    <a:lumMod val="75000"/>
                  </a:schemeClr>
                </a:solidFill>
              </a:rPr>
              <a:t>Kujaw i Pomorza II”</a:t>
            </a:r>
            <a:br>
              <a:rPr lang="pl-PL" sz="3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braz 1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A5E4EE4C-82D1-2135-917A-708AC4AE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699" y="0"/>
            <a:ext cx="2972301" cy="2925142"/>
          </a:xfrm>
          <a:prstGeom prst="rect">
            <a:avLst/>
          </a:prstGeom>
        </p:spPr>
      </p:pic>
      <p:pic>
        <p:nvPicPr>
          <p:cNvPr id="3" name="Obraz 2" descr="Grafika z logo projektu: znak graficzny zabawki - konika na biegunach - wypełniony deseniem flagi Wielkiej Brytanii oraz napis Dwujęzyczne Przedszkolaki Kujaw i Pomorza.">
            <a:extLst>
              <a:ext uri="{FF2B5EF4-FFF2-40B4-BE49-F238E27FC236}">
                <a16:creationId xmlns:a16="http://schemas.microsoft.com/office/drawing/2014/main" id="{1145B854-D51A-B9EE-C3B8-176853CEFF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09" t="54793" b="-2040"/>
          <a:stretch>
            <a:fillRect/>
          </a:stretch>
        </p:blipFill>
        <p:spPr>
          <a:xfrm>
            <a:off x="6890292" y="1260949"/>
            <a:ext cx="3342348" cy="3074454"/>
          </a:xfrm>
          <a:prstGeom prst="rect">
            <a:avLst/>
          </a:prstGeom>
        </p:spPr>
      </p:pic>
      <p:pic>
        <p:nvPicPr>
          <p:cNvPr id="4" name="Obraz 3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FCD081F6-24EB-4558-9990-65C11B394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1" y="6211810"/>
            <a:ext cx="5718810" cy="572770"/>
          </a:xfrm>
          <a:prstGeom prst="rect">
            <a:avLst/>
          </a:prstGeom>
          <a:noFill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FB3D588-BA38-5237-E209-7D2EBFD2C6A6}"/>
              </a:ext>
            </a:extLst>
          </p:cNvPr>
          <p:cNvSpPr txBox="1"/>
          <p:nvPr/>
        </p:nvSpPr>
        <p:spPr>
          <a:xfrm>
            <a:off x="872267" y="4572494"/>
            <a:ext cx="9901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Przedsięwzięcie zostało zapisane w Strategii rozwoju województwa kujawsko-pomorskiego do 2030 roku – Strategia Przyspieszenia 2030+ przyjętej uchwałą nr XXVIII/399/20 Sejmiku Województwa Kujawsko-Pomorskiego z dnia 21 grudnia 2020 r.</a:t>
            </a: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Planowane do sfinansowania ze środków Programu Fundusze Europejskie dla Kujaw i Pomorza. </a:t>
            </a:r>
          </a:p>
        </p:txBody>
      </p:sp>
    </p:spTree>
    <p:extLst>
      <p:ext uri="{BB962C8B-B14F-4D97-AF65-F5344CB8AC3E}">
        <p14:creationId xmlns:p14="http://schemas.microsoft.com/office/powerpoint/2010/main" val="3721275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Zdjęcie materiałów biurowyc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05" y="220071"/>
            <a:ext cx="4498558" cy="337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Zdjęcie materiałów biurowyc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9" y="2662292"/>
            <a:ext cx="3374175" cy="392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Zdjęcie materiałów biurowyc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33" y="220071"/>
            <a:ext cx="3955424" cy="2966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Zdjęcie materiałów biurowyc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54" y="2732343"/>
            <a:ext cx="4411923" cy="3308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CD98F1FD-5106-D76E-2B81-01C403873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90" y="6191932"/>
            <a:ext cx="5718810" cy="57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039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A0A047-8996-0225-D028-BC05CB49852E}"/>
              </a:ext>
            </a:extLst>
          </p:cNvPr>
          <p:cNvSpPr txBox="1"/>
          <p:nvPr/>
        </p:nvSpPr>
        <p:spPr>
          <a:xfrm>
            <a:off x="357051" y="329185"/>
            <a:ext cx="11521440" cy="707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400" b="1" dirty="0"/>
              <a:t>Zadanie 3. Realizacja Programu Dwujęzyczności</a:t>
            </a:r>
            <a:endParaRPr lang="pl-PL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3C208BD-1144-2A4F-761C-B5B53FDE173E}"/>
              </a:ext>
            </a:extLst>
          </p:cNvPr>
          <p:cNvSpPr txBox="1"/>
          <p:nvPr/>
        </p:nvSpPr>
        <p:spPr>
          <a:xfrm>
            <a:off x="639380" y="1365506"/>
            <a:ext cx="10339630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każdym Ośrodku Wychowania Przedszkolnego, który zostanie objęty wsparciem w ramach projektu opracowana i przyjęta zostanie Innowacja Pedagogiczna, na podstawie której wdrażany jest program powszechnej dwujęzyczności.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wdrażany będzie przez minimum godzinę dziennie, poprzez wplatanie jego treści do codziennych sytuacji związanych z pobytem dzieci w przedszkolu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Każde dziecko otrzyma zeszyty ćwiczeń oraz dostęp do platformy dwujęzyczności, z którego będzie mogło korzystać w domu, dzięki czemu treści, które poznaje w przedszkolu mogą być utrwalane również w domu.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Uzupełnieniem działań realizowanych w placówkach będą wyjazdy edukacyjne – po 2 wyjazdy na jeden oddział przedszkolny.</a:t>
            </a:r>
            <a:endParaRPr lang="pl-P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rcRect l="25280" t="52672" r="-3212" b="407"/>
          <a:stretch>
            <a:fillRect/>
          </a:stretch>
        </p:blipFill>
        <p:spPr>
          <a:xfrm>
            <a:off x="8784000" y="4728802"/>
            <a:ext cx="2195010" cy="1842813"/>
          </a:xfrm>
          <a:prstGeom prst="rect">
            <a:avLst/>
          </a:prstGeom>
        </p:spPr>
      </p:pic>
      <p:pic>
        <p:nvPicPr>
          <p:cNvPr id="4" name="Obraz 3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BEC20852-86A9-3E2D-7E55-FFF84F88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5230"/>
            <a:ext cx="5718810" cy="57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29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8B284611-BF7D-18A2-B77C-487E41E11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C606C1F8-26FF-73BB-BB24-DC7DA6831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991" y="1126098"/>
            <a:ext cx="4428322" cy="593445"/>
          </a:xfrm>
        </p:spPr>
        <p:txBody>
          <a:bodyPr/>
          <a:lstStyle/>
          <a:p>
            <a:pPr algn="l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Zajęcia w kinie</a:t>
            </a:r>
          </a:p>
        </p:txBody>
      </p:sp>
      <p:pic>
        <p:nvPicPr>
          <p:cNvPr id="6" name="Obraz 5" descr="Zdjęcie dzieci przed autokarem">
            <a:extLst>
              <a:ext uri="{FF2B5EF4-FFF2-40B4-BE49-F238E27FC236}">
                <a16:creationId xmlns:a16="http://schemas.microsoft.com/office/drawing/2014/main" id="{75EF632C-195E-B566-8D32-98F503883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5" b="15465"/>
          <a:stretch>
            <a:fillRect/>
          </a:stretch>
        </p:blipFill>
        <p:spPr>
          <a:xfrm>
            <a:off x="5759759" y="1126098"/>
            <a:ext cx="6019465" cy="288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7C4EA486-85A5-4CC4-6F2D-339E5487D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234" y="206665"/>
            <a:ext cx="9913844" cy="740055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/>
              <a:t>Wyjazdy edukacyjne zrealizowane w I edycji projektu</a:t>
            </a:r>
          </a:p>
        </p:txBody>
      </p:sp>
      <p:pic>
        <p:nvPicPr>
          <p:cNvPr id="15" name="Obraz 14" descr="Zdjęcie dzieci w sali kinowej. Na ekranie teksty w języku angielskim ">
            <a:extLst>
              <a:ext uri="{FF2B5EF4-FFF2-40B4-BE49-F238E27FC236}">
                <a16:creationId xmlns:a16="http://schemas.microsoft.com/office/drawing/2014/main" id="{88D609CC-271A-7645-424B-F1666D349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47" y="4051240"/>
            <a:ext cx="5782451" cy="2600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Zdjęcie dzieci w sali kinowej. Na ekranie teksty w języku angielskim ">
            <a:extLst>
              <a:ext uri="{FF2B5EF4-FFF2-40B4-BE49-F238E27FC236}">
                <a16:creationId xmlns:a16="http://schemas.microsoft.com/office/drawing/2014/main" id="{43CE4907-C99B-2396-C31F-9DA0D691C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4" y="1705088"/>
            <a:ext cx="5506927" cy="413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D16618D5-16B9-9DAA-E560-79BF9B490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2" y="6185572"/>
            <a:ext cx="5718810" cy="57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39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99617728-24A2-EF57-849D-6007BFDA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AD5DB9E-E65D-DF83-FA42-40962B542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450" y="523860"/>
            <a:ext cx="9144000" cy="840916"/>
          </a:xfrm>
        </p:spPr>
        <p:txBody>
          <a:bodyPr/>
          <a:lstStyle/>
          <a:p>
            <a:pPr algn="l"/>
            <a:r>
              <a:rPr lang="pl-PL" dirty="0"/>
              <a:t>Język angielski podczas oglądania sensu filmowego</a:t>
            </a:r>
          </a:p>
        </p:txBody>
      </p:sp>
      <p:pic>
        <p:nvPicPr>
          <p:cNvPr id="5" name="Obraz 4" descr="Zdjęcie dzieci w kinie">
            <a:extLst>
              <a:ext uri="{FF2B5EF4-FFF2-40B4-BE49-F238E27FC236}">
                <a16:creationId xmlns:a16="http://schemas.microsoft.com/office/drawing/2014/main" id="{165E4ABE-DF7A-36B8-0096-4363ABC07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0" y="1711390"/>
            <a:ext cx="6521478" cy="367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 descr="Zdjęcie dzieci w kinie">
            <a:extLst>
              <a:ext uri="{FF2B5EF4-FFF2-40B4-BE49-F238E27FC236}">
                <a16:creationId xmlns:a16="http://schemas.microsoft.com/office/drawing/2014/main" id="{DBCCC53D-620C-6C5D-367B-D4D793642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r="5031" b="7865"/>
          <a:stretch>
            <a:fillRect/>
          </a:stretch>
        </p:blipFill>
        <p:spPr>
          <a:xfrm>
            <a:off x="7555222" y="3673752"/>
            <a:ext cx="3835020" cy="299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 descr="Zdjęcie dzieci w kinie">
            <a:extLst>
              <a:ext uri="{FF2B5EF4-FFF2-40B4-BE49-F238E27FC236}">
                <a16:creationId xmlns:a16="http://schemas.microsoft.com/office/drawing/2014/main" id="{0930D0D8-4A4D-A758-BB9C-2C8642116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9"/>
          <a:stretch>
            <a:fillRect/>
          </a:stretch>
        </p:blipFill>
        <p:spPr>
          <a:xfrm>
            <a:off x="7215672" y="118621"/>
            <a:ext cx="3498577" cy="335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D0724EB7-9E0B-A95A-22FC-A9EC501CF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7" y="6158802"/>
            <a:ext cx="5718810" cy="57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104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3A888E60-8D86-423F-7C1F-E56BB10C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374" y="0"/>
            <a:ext cx="2972301" cy="2925142"/>
          </a:xfrm>
          <a:prstGeom prst="rect">
            <a:avLst/>
          </a:prstGeom>
        </p:spPr>
      </p:pic>
      <p:pic>
        <p:nvPicPr>
          <p:cNvPr id="4" name="Obraz 3" descr="Zdjęcie dzieci w sali zabaw">
            <a:extLst>
              <a:ext uri="{FF2B5EF4-FFF2-40B4-BE49-F238E27FC236}">
                <a16:creationId xmlns:a16="http://schemas.microsoft.com/office/drawing/2014/main" id="{AAA3CB42-8AAE-204B-0267-CDB2775DC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129">
            <a:off x="7251834" y="741504"/>
            <a:ext cx="3948393" cy="5264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 descr="Zdjęcie dzieci w sali zabaw">
            <a:extLst>
              <a:ext uri="{FF2B5EF4-FFF2-40B4-BE49-F238E27FC236}">
                <a16:creationId xmlns:a16="http://schemas.microsoft.com/office/drawing/2014/main" id="{71B62035-8A35-2000-2878-F6688EA84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5"/>
          <a:stretch>
            <a:fillRect/>
          </a:stretch>
        </p:blipFill>
        <p:spPr>
          <a:xfrm rot="5400000">
            <a:off x="2580973" y="1119458"/>
            <a:ext cx="4866556" cy="4397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 descr="Zdjęcie dzieci w sali zabaw">
            <a:extLst>
              <a:ext uri="{FF2B5EF4-FFF2-40B4-BE49-F238E27FC236}">
                <a16:creationId xmlns:a16="http://schemas.microsoft.com/office/drawing/2014/main" id="{49A30071-EA63-283D-13F5-94E726F30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3"/>
          <a:stretch>
            <a:fillRect/>
          </a:stretch>
        </p:blipFill>
        <p:spPr>
          <a:xfrm>
            <a:off x="347834" y="1190015"/>
            <a:ext cx="3252302" cy="408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ytuł 30">
            <a:extLst>
              <a:ext uri="{FF2B5EF4-FFF2-40B4-BE49-F238E27FC236}">
                <a16:creationId xmlns:a16="http://schemas.microsoft.com/office/drawing/2014/main" id="{61A0825E-A4DC-D098-2D3F-E978A7EE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34" y="85189"/>
            <a:ext cx="6184731" cy="728180"/>
          </a:xfrm>
        </p:spPr>
        <p:txBody>
          <a:bodyPr>
            <a:normAutofit/>
          </a:bodyPr>
          <a:lstStyle/>
          <a:p>
            <a:r>
              <a:rPr lang="pl-PL" sz="2800" b="1" dirty="0"/>
              <a:t>Zajęcia w parkach rozrywki</a:t>
            </a:r>
          </a:p>
        </p:txBody>
      </p:sp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88B80C6B-26D6-743A-16F8-C676EA9B9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7" y="6158802"/>
            <a:ext cx="5718810" cy="57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9248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45F634A1-0A70-BBA8-1B00-62BB01A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pic>
        <p:nvPicPr>
          <p:cNvPr id="25" name="Obraz 24" descr="Zdjęcie dzieci w sali zabaw, uczących się angielskich słówek">
            <a:extLst>
              <a:ext uri="{FF2B5EF4-FFF2-40B4-BE49-F238E27FC236}">
                <a16:creationId xmlns:a16="http://schemas.microsoft.com/office/drawing/2014/main" id="{70CA5653-AE2C-1333-738D-D4E047CEE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27" y="1816405"/>
            <a:ext cx="5402339" cy="4054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Obraz 26" descr="Zdjęcie dzieci w sali zabaw">
            <a:extLst>
              <a:ext uri="{FF2B5EF4-FFF2-40B4-BE49-F238E27FC236}">
                <a16:creationId xmlns:a16="http://schemas.microsoft.com/office/drawing/2014/main" id="{EDF4C2A0-AE02-4D37-C3DB-349E1ED16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88" y="2588344"/>
            <a:ext cx="4491317" cy="3368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Obraz 28" descr="Zdjęcie dzieci w sali zabaw">
            <a:extLst>
              <a:ext uri="{FF2B5EF4-FFF2-40B4-BE49-F238E27FC236}">
                <a16:creationId xmlns:a16="http://schemas.microsoft.com/office/drawing/2014/main" id="{058DDDAF-0391-CBEF-9F8F-726CFEB47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039">
            <a:off x="1128270" y="697950"/>
            <a:ext cx="3783105" cy="2837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89FEECDE-94F1-B2EA-E4D6-000E6F71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803" y="338622"/>
            <a:ext cx="2972301" cy="966718"/>
          </a:xfrm>
        </p:spPr>
        <p:txBody>
          <a:bodyPr>
            <a:normAutofit/>
          </a:bodyPr>
          <a:lstStyle/>
          <a:p>
            <a:pPr algn="r"/>
            <a:r>
              <a:rPr lang="pl-PL" sz="3600" b="1" dirty="0"/>
              <a:t>…..moc atrakcji</a:t>
            </a:r>
          </a:p>
        </p:txBody>
      </p:sp>
      <p:pic>
        <p:nvPicPr>
          <p:cNvPr id="5" name="Obraz 4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CA795140-5BB5-D46D-8E62-F956295ED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7" y="6158802"/>
            <a:ext cx="5718810" cy="57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309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71C04-0EC6-222A-E61F-D7A810BCA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FED78E24-A52A-4C51-5732-F3B72DC0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90" y="6188655"/>
            <a:ext cx="5718810" cy="572770"/>
          </a:xfrm>
          <a:prstGeom prst="rect">
            <a:avLst/>
          </a:prstGeom>
          <a:noFill/>
        </p:spPr>
      </p:pic>
      <p:pic>
        <p:nvPicPr>
          <p:cNvPr id="3" name="Obraz 2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FCAF416B-A5CE-50EB-79BF-192B3C530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0D2B5C4-E28A-36F4-4EE1-B8BF0A3FD961}"/>
              </a:ext>
            </a:extLst>
          </p:cNvPr>
          <p:cNvSpPr/>
          <p:nvPr/>
        </p:nvSpPr>
        <p:spPr>
          <a:xfrm>
            <a:off x="476794" y="2446313"/>
            <a:ext cx="108770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maj-czerwiec 2026 r.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rekrutacja ośrodków wychowania przedszkolnego, prace związane z przygotowaniem umowy partnerskiej, zawarcie umowy partnerskiej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lipiec 2026 r.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opracowanie i przyjęcie fiszki projektu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sierpień – wrzesień 2026 r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– opracowanie wniosku o dofinansowanie projektu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październik 2026 r.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złożenie wniosku o dofinansowanie projektu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01.04.2027 r.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rozpoczęcie realizacji projektu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4842B87-EF2F-7707-ED7C-1B4B04A43C2B}"/>
              </a:ext>
            </a:extLst>
          </p:cNvPr>
          <p:cNvSpPr txBox="1"/>
          <p:nvPr/>
        </p:nvSpPr>
        <p:spPr>
          <a:xfrm>
            <a:off x="544251" y="907742"/>
            <a:ext cx="9957902" cy="11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Harmonogram działań związanych z opracowaniem i złożeniem wniosku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 dofinansowanie oraz otrzymaniem dofinansowania na realizację projektu Dwujęzyczne przedszkolaki Kujaw i Pomorza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9512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90C12-4C08-31D6-D8FE-F2A2477B1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6FFB6604-06DC-5CB4-B551-3148F5B2D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90" y="6188655"/>
            <a:ext cx="5718810" cy="572770"/>
          </a:xfrm>
          <a:prstGeom prst="rect">
            <a:avLst/>
          </a:prstGeom>
          <a:noFill/>
        </p:spPr>
      </p:pic>
      <p:pic>
        <p:nvPicPr>
          <p:cNvPr id="3" name="Obraz 2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163EC46D-DE3F-4D98-D6B9-6255111B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25316EE-A729-39F3-8218-6EE298F132A6}"/>
              </a:ext>
            </a:extLst>
          </p:cNvPr>
          <p:cNvSpPr/>
          <p:nvPr/>
        </p:nvSpPr>
        <p:spPr>
          <a:xfrm>
            <a:off x="519514" y="1513642"/>
            <a:ext cx="108770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kern="0" dirty="0">
                <a:solidFill>
                  <a:prstClr val="black"/>
                </a:solidFill>
              </a:rPr>
              <a:t>KRYTERIA REKRUTACJI: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600" b="1" kern="0" dirty="0">
                <a:solidFill>
                  <a:prstClr val="black"/>
                </a:solidFill>
              </a:rPr>
              <a:t>KRYTERIA DOSTĘPU:</a:t>
            </a:r>
          </a:p>
          <a:p>
            <a:pPr marL="342900" indent="-342900">
              <a:buAutoNum type="arabicPeriod"/>
              <a:defRPr/>
            </a:pPr>
            <a:r>
              <a:rPr lang="pl-PL" sz="1600" b="1" kern="0" dirty="0">
                <a:solidFill>
                  <a:prstClr val="black"/>
                </a:solidFill>
              </a:rPr>
              <a:t>Placówka spełnia wymogi dostępności </a:t>
            </a:r>
            <a:r>
              <a:rPr lang="pl-PL" sz="1600" kern="0" dirty="0">
                <a:solidFill>
                  <a:prstClr val="black"/>
                </a:solidFill>
              </a:rPr>
              <a:t>- w</a:t>
            </a:r>
            <a:r>
              <a:rPr lang="pl-PL" sz="1600" dirty="0"/>
              <a:t>sparciem objęte zostaną placówki zapewniające dostępność infrastruktury i usług dla osób ze szczególnymi potrzebami, w tym osób z niepełnosprawnościami, na zasadzie równości z innymi osobami. </a:t>
            </a:r>
          </a:p>
          <a:p>
            <a:pPr marL="342900" indent="-342900">
              <a:buAutoNum type="arabicPeriod"/>
              <a:defRPr/>
            </a:pPr>
            <a:r>
              <a:rPr lang="pl-PL" sz="1600" b="1" kern="0" dirty="0">
                <a:solidFill>
                  <a:prstClr val="black"/>
                </a:solidFill>
              </a:rPr>
              <a:t>OWP wykazał potrzebę rozszerzenia oferty edukacyjnej - </a:t>
            </a:r>
            <a:r>
              <a:rPr lang="pl-PL" sz="1600" kern="0" dirty="0">
                <a:solidFill>
                  <a:prstClr val="black"/>
                </a:solidFill>
              </a:rPr>
              <a:t>wsparciem objęte zostaną wyłącznie placówki, które wykazują potrzebę kompleksowego wsparcia dzieci w kształtowaniu kompetencji językowych</a:t>
            </a:r>
          </a:p>
          <a:p>
            <a:pPr marL="342900" indent="-342900">
              <a:buAutoNum type="arabicPeriod"/>
              <a:defRPr/>
            </a:pPr>
            <a:r>
              <a:rPr lang="pl-PL" sz="1600" b="1" kern="0" dirty="0">
                <a:solidFill>
                  <a:prstClr val="black"/>
                </a:solidFill>
              </a:rPr>
              <a:t>Minimum 8 godzinny czas pracy OWP - </a:t>
            </a:r>
            <a:r>
              <a:rPr lang="pl-PL" sz="1600" dirty="0"/>
              <a:t>wsparciem objęte zostaną wyłącznie placówki, których dzienny czas pracy wynosi minimum 8 godzin</a:t>
            </a:r>
          </a:p>
          <a:p>
            <a:pPr marL="342900" indent="-342900">
              <a:buAutoNum type="arabicPeriod"/>
              <a:defRPr/>
            </a:pPr>
            <a:r>
              <a:rPr lang="pl-PL" sz="1600" b="1" kern="0" dirty="0">
                <a:solidFill>
                  <a:prstClr val="black"/>
                </a:solidFill>
              </a:rPr>
              <a:t>OWP nie brał udziału w pilotażowej edycji projektu - </a:t>
            </a:r>
            <a:r>
              <a:rPr lang="pl-PL" sz="1600" kern="0" dirty="0">
                <a:solidFill>
                  <a:prstClr val="black"/>
                </a:solidFill>
              </a:rPr>
              <a:t>wsparciem objęte zostaną wyłącznie placówki, które nie brały udziału w pilotażowej edycji projektu. </a:t>
            </a:r>
          </a:p>
          <a:p>
            <a:pPr marL="342900" indent="-342900">
              <a:buAutoNum type="arabicPeriod"/>
              <a:defRPr/>
            </a:pPr>
            <a:endParaRPr lang="pl-PL" sz="800" kern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pl-PL" sz="1600" b="1" kern="0" dirty="0">
                <a:solidFill>
                  <a:prstClr val="black"/>
                </a:solidFill>
              </a:rPr>
              <a:t>KRYTERIA PREMIUJĄCE: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Siedziba OWP znajduje się na obszarze zmarginalizowanym  w województwie kujawsko-pomorskim (20 pkt) - </a:t>
            </a: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kryterium ma na celu ukierunkowanie wsparcia na obszary zmarginalizowane województwa kujawsko-pomorskiego,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sz="1600" b="1" kern="0" dirty="0">
                <a:solidFill>
                  <a:prstClr val="black"/>
                </a:solidFill>
              </a:rPr>
              <a:t>OWP nie korzystał ze wsparcia finansowanego ze środków unijnych (10 pkt) - </a:t>
            </a:r>
            <a:r>
              <a:rPr lang="pl-PL" sz="1600" kern="0" dirty="0">
                <a:solidFill>
                  <a:prstClr val="black"/>
                </a:solidFill>
              </a:rPr>
              <a:t>k</a:t>
            </a:r>
            <a:r>
              <a:rPr lang="pl-PL" sz="1600" dirty="0"/>
              <a:t>ryterium ma na celu ukierunkowanie wsparcia na ośrodki wychowania przedszkolnego niekorzystające ze wsparcia ze środków unijnych,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pl-PL" sz="1600" b="1" dirty="0"/>
              <a:t>Funkcjonowanie OWP powyżej 20 lat (5 pkt) - </a:t>
            </a:r>
            <a:r>
              <a:rPr lang="pl-PL" sz="1600" dirty="0"/>
              <a:t>kryterium ma na celu ukierunkowanie wsparcia na ośrodki wychowania przedszkolnego, które ze względu na swój staż i doświadczenie utrzymają trwałość projektu po zakończeniu jego realizacji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BA6198C-BB07-6014-1B02-3F70C3BAB2C0}"/>
              </a:ext>
            </a:extLst>
          </p:cNvPr>
          <p:cNvSpPr txBox="1"/>
          <p:nvPr/>
        </p:nvSpPr>
        <p:spPr>
          <a:xfrm>
            <a:off x="519514" y="308102"/>
            <a:ext cx="8752149" cy="897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Regulamin rekrutacji przyjęty przez Zarząd Województwa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dirty="0">
                <a:solidFill>
                  <a:prstClr val="black"/>
                </a:solidFill>
              </a:rPr>
              <a:t>Uchwała nr 109/5177/26 z dnia</a:t>
            </a: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 czerwca 2026 r.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486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87D0C-2ABF-E266-D73F-8B444E67B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AA151B9-A4E0-6AEF-7F18-4E1DD26F222C}"/>
              </a:ext>
            </a:extLst>
          </p:cNvPr>
          <p:cNvSpPr txBox="1"/>
          <p:nvPr/>
        </p:nvSpPr>
        <p:spPr>
          <a:xfrm>
            <a:off x="1187720" y="1781598"/>
            <a:ext cx="6986636" cy="329480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600" b="1" dirty="0">
                <a:solidFill>
                  <a:schemeClr val="tx1"/>
                </a:solidFill>
              </a:rPr>
              <a:t>Wartość projektu:  11 970 000,00 PLN w tym: </a:t>
            </a:r>
          </a:p>
          <a:p>
            <a:pPr>
              <a:lnSpc>
                <a:spcPct val="200000"/>
              </a:lnSpc>
            </a:pPr>
            <a:r>
              <a:rPr lang="pl-PL" sz="1600" b="1" dirty="0">
                <a:solidFill>
                  <a:schemeClr val="tx1"/>
                </a:solidFill>
              </a:rPr>
              <a:t>		- 10 773 000,00 PLN  dofinansowanie, </a:t>
            </a:r>
          </a:p>
          <a:p>
            <a:pPr>
              <a:lnSpc>
                <a:spcPct val="200000"/>
              </a:lnSpc>
            </a:pPr>
            <a:r>
              <a:rPr lang="pl-PL" sz="1600" b="1" dirty="0">
                <a:solidFill>
                  <a:schemeClr val="tx1"/>
                </a:solidFill>
              </a:rPr>
              <a:t>		- 1 197 000,00 PLN wkład własny </a:t>
            </a:r>
          </a:p>
          <a:p>
            <a:pPr>
              <a:lnSpc>
                <a:spcPct val="200000"/>
              </a:lnSpc>
            </a:pPr>
            <a:r>
              <a:rPr lang="pl-PL" sz="1600" b="1" dirty="0">
                <a:solidFill>
                  <a:schemeClr val="tx1"/>
                </a:solidFill>
              </a:rPr>
              <a:t>Liczba przedszkoli uczestniczących w projekcie: 60</a:t>
            </a:r>
          </a:p>
          <a:p>
            <a:pPr>
              <a:lnSpc>
                <a:spcPct val="200000"/>
              </a:lnSpc>
            </a:pPr>
            <a:r>
              <a:rPr lang="pl-PL" sz="1600" b="1" dirty="0">
                <a:solidFill>
                  <a:schemeClr val="tx1"/>
                </a:solidFill>
              </a:rPr>
              <a:t>Liczba dzieci biorących udział w projekcie: 3000 </a:t>
            </a:r>
          </a:p>
          <a:p>
            <a:pPr>
              <a:lnSpc>
                <a:spcPct val="200000"/>
              </a:lnSpc>
            </a:pPr>
            <a:r>
              <a:rPr lang="pl-PL" sz="1600" b="1" dirty="0">
                <a:solidFill>
                  <a:schemeClr val="tx1"/>
                </a:solidFill>
              </a:rPr>
              <a:t>Liczba nauczycieli biorących udział w projekcie: 300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67B0585-1B48-723B-AD8E-8A33BDF1C7C6}"/>
              </a:ext>
            </a:extLst>
          </p:cNvPr>
          <p:cNvSpPr txBox="1"/>
          <p:nvPr/>
        </p:nvSpPr>
        <p:spPr>
          <a:xfrm>
            <a:off x="1077364" y="799299"/>
            <a:ext cx="9166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Druga edycja projektu </a:t>
            </a:r>
          </a:p>
          <a:p>
            <a:r>
              <a:rPr lang="pl-PL" sz="2400" b="1" dirty="0"/>
              <a:t>planowana do realizacji w okresie:  01-04-2027 do 31-08-2029</a:t>
            </a:r>
          </a:p>
        </p:txBody>
      </p:sp>
      <p:pic>
        <p:nvPicPr>
          <p:cNvPr id="2" name="Obraz 1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BDD801A8-A329-9314-18B3-74CA04B10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pic>
        <p:nvPicPr>
          <p:cNvPr id="3" name="Obraz 2" descr="Grafika z logo projektu: znak graficzny zabawki - konika na biegunach - wypełniony deseniem flagi Wielkiej Brytanii oraz napis Dwujęzyczne Przedszkolaki Kujaw i Pomorza.">
            <a:extLst>
              <a:ext uri="{FF2B5EF4-FFF2-40B4-BE49-F238E27FC236}">
                <a16:creationId xmlns:a16="http://schemas.microsoft.com/office/drawing/2014/main" id="{CC7B721E-E0B2-D680-EE77-CEAB3A2CF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09" t="54793" b="-2040"/>
          <a:stretch>
            <a:fillRect/>
          </a:stretch>
        </p:blipFill>
        <p:spPr>
          <a:xfrm>
            <a:off x="8551152" y="3688461"/>
            <a:ext cx="2846924" cy="2618739"/>
          </a:xfrm>
          <a:prstGeom prst="rect">
            <a:avLst/>
          </a:prstGeom>
        </p:spPr>
      </p:pic>
      <p:pic>
        <p:nvPicPr>
          <p:cNvPr id="4" name="Obraz 3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F618D1C4-3F0D-E2B7-AFB1-926C6228D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1" y="6211810"/>
            <a:ext cx="5718810" cy="572770"/>
          </a:xfrm>
          <a:prstGeom prst="rect">
            <a:avLst/>
          </a:prstGeom>
          <a:noFill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94CC879-0366-AE15-6B5C-D407C3664D40}"/>
              </a:ext>
            </a:extLst>
          </p:cNvPr>
          <p:cNvSpPr txBox="1"/>
          <p:nvPr/>
        </p:nvSpPr>
        <p:spPr>
          <a:xfrm>
            <a:off x="1187720" y="54594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 pierwszej edycji wsparciem objęto 31 placówek.</a:t>
            </a:r>
          </a:p>
        </p:txBody>
      </p:sp>
    </p:spTree>
    <p:extLst>
      <p:ext uri="{BB962C8B-B14F-4D97-AF65-F5344CB8AC3E}">
        <p14:creationId xmlns:p14="http://schemas.microsoft.com/office/powerpoint/2010/main" val="209101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F90A8B4-63CB-FB34-40DE-0C13D00CC10F}"/>
              </a:ext>
            </a:extLst>
          </p:cNvPr>
          <p:cNvSpPr txBox="1"/>
          <p:nvPr/>
        </p:nvSpPr>
        <p:spPr>
          <a:xfrm>
            <a:off x="505893" y="814514"/>
            <a:ext cx="87201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IDEA PROJEKTU</a:t>
            </a:r>
          </a:p>
          <a:p>
            <a:r>
              <a:rPr lang="pl-PL" dirty="0"/>
              <a:t>Projekt „Dwujęzyczne przedszkolaki Kujaw i Pomorza” kierowany jest do placówek wychowania przedszkolnego zlokalizowanych na terenie województwa kujawsko-pomorskiego. Ideą projektu jest zapewnienie edukacji dwujęzycznej poprzez wykorzystanie możliwości do stworzenia dzieciom codziennego, naturalnego kontaktu z językiem angielskim. </a:t>
            </a:r>
          </a:p>
        </p:txBody>
      </p:sp>
      <p:pic>
        <p:nvPicPr>
          <p:cNvPr id="2" name="Obraz 1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5EC64002-4B94-0321-75F9-75BCB92D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  <a:noFill/>
        </p:spPr>
      </p:pic>
      <p:pic>
        <p:nvPicPr>
          <p:cNvPr id="4" name="Obraz 3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72667FA0-3B1A-B4E9-1C4F-D1687DE76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1" y="6211810"/>
            <a:ext cx="5718810" cy="572770"/>
          </a:xfrm>
          <a:prstGeom prst="rect">
            <a:avLst/>
          </a:prstGeom>
          <a:noFill/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58F6C13-74C3-CE3A-E15F-F5A189FD1B07}"/>
              </a:ext>
            </a:extLst>
          </p:cNvPr>
          <p:cNvSpPr txBox="1"/>
          <p:nvPr/>
        </p:nvSpPr>
        <p:spPr>
          <a:xfrm>
            <a:off x="505893" y="2525803"/>
            <a:ext cx="111892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Przygotowanie dzieci do posługiwania się językiem obcym nowożytnym włączone zostanie w różne działania realizowane w ramach programu wychowania przedszkolnego i odbywać się będzie przede wszystkim w formie zabawy, w różnych sytuacjach życia codziennego. Bardzo ważnym i innowacyjnym założeniem tego projektu jest zaangażowanie we wdrażanie dwujęzyczności nauczycieli wychowania przedszkolnego, którzy nie posiadają żadnych kwalifikacji językowych. Jest to możliwe dzięki zapewnieniu kompleksowego wsparcia metodycznego i dydaktycznego. W ramach projektu placówki otrzymają sprzęt, wyposażenie, pomoce dydaktyczne, dostęp do platformy językowej, opiekę koordynatorów językowych oraz udział w sieci współpracy. W celu umożliwienia korzystania z platformy placówki doposażone zostaną w sprzęt multimedialny tj. monitor interaktywny oraz laptop, tablet do wyłącznego korzystania przez nauczycieli. Przedmiotowy sprzęt służy tylko i wyłącznie do korzystania z zasobów platformy tj. scenariuszy zajęć, gier, zbaw i innych animacji, które pozwalają na naturalne „wplatanie” języka angielskiego w różne codzienne sytuacje życia przedszkolnego.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82163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A1FA24-C88A-D87F-6651-E5418C1A9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61439"/>
          </a:xfrm>
        </p:spPr>
        <p:txBody>
          <a:bodyPr>
            <a:normAutofit fontScale="90000"/>
          </a:bodyPr>
          <a:lstStyle/>
          <a:p>
            <a:r>
              <a:rPr lang="pl-PL" dirty="0"/>
              <a:t>Materiał filmowy</a:t>
            </a:r>
          </a:p>
        </p:txBody>
      </p:sp>
      <p:pic>
        <p:nvPicPr>
          <p:cNvPr id="4" name="Obraz 3" descr="Grafika z logo projektu: znak graficzny zabawki - konika na biegunach - wypełniony deseniem flagi Wielkiej Brytanii oraz napis Dwujęzyczne Przedszkolaki Kujaw i Pomorza.">
            <a:extLst>
              <a:ext uri="{FF2B5EF4-FFF2-40B4-BE49-F238E27FC236}">
                <a16:creationId xmlns:a16="http://schemas.microsoft.com/office/drawing/2014/main" id="{48C58C82-B481-E130-1F48-026581F0C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15379" r="4925" b="36160"/>
          <a:stretch>
            <a:fillRect/>
          </a:stretch>
        </p:blipFill>
        <p:spPr>
          <a:xfrm>
            <a:off x="8856413" y="3747052"/>
            <a:ext cx="3242724" cy="2759765"/>
          </a:xfrm>
          <a:prstGeom prst="rect">
            <a:avLst/>
          </a:prstGeom>
        </p:spPr>
      </p:pic>
      <p:pic>
        <p:nvPicPr>
          <p:cNvPr id="5" name="Obraz 4" descr="Zdjęcie przedszkolaków">
            <a:extLst>
              <a:ext uri="{FF2B5EF4-FFF2-40B4-BE49-F238E27FC236}">
                <a16:creationId xmlns:a16="http://schemas.microsoft.com/office/drawing/2014/main" id="{5073B125-4B5A-250B-4798-F5BDFCC72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91" y="2263671"/>
            <a:ext cx="7043530" cy="331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4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127F87FC-D2C7-8283-F9C5-055C1F6D6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2DB4A48-5959-47F1-A955-4C93A4C7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287" y="1847995"/>
            <a:ext cx="2681151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Zadania realizowane w ramach projektu 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az 3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4B7AC836-EE27-C7D4-F454-23144A5BC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55" y="6282059"/>
            <a:ext cx="5718810" cy="572770"/>
          </a:xfrm>
          <a:prstGeom prst="rect">
            <a:avLst/>
          </a:prstGeom>
          <a:noFill/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6CCE36A-D28D-432B-BE4E-1E1FB89BBB96}"/>
              </a:ext>
            </a:extLst>
          </p:cNvPr>
          <p:cNvSpPr txBox="1"/>
          <p:nvPr/>
        </p:nvSpPr>
        <p:spPr>
          <a:xfrm>
            <a:off x="4512012" y="856800"/>
            <a:ext cx="6780213" cy="5020539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l-PL" sz="2200" b="1" dirty="0"/>
              <a:t>Zadanie 1. Szkolenia nauczycieli </a:t>
            </a:r>
            <a:br>
              <a:rPr lang="pl-PL" sz="2200" b="1" dirty="0"/>
            </a:br>
            <a:r>
              <a:rPr lang="pl-PL" sz="2200" b="1" dirty="0"/>
              <a:t>oraz utworzenie i funkcjonowanie sieci współpracy </a:t>
            </a:r>
            <a:br>
              <a:rPr lang="pl-PL" sz="2200" b="1" dirty="0"/>
            </a:br>
            <a:r>
              <a:rPr lang="pl-PL" sz="2200" b="1" dirty="0"/>
              <a:t>i samodoskonalenia nauczycieli. 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br>
              <a:rPr lang="pl-PL" sz="2000" dirty="0"/>
            </a:br>
            <a:r>
              <a:rPr lang="pl-PL" sz="2000" dirty="0"/>
              <a:t>Podmiot odpowiedzialny za realizację zadania: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2000" dirty="0"/>
              <a:t>Kujawsko-Pomorskie Centrum Edukacji w Bydgoszczy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endParaRPr lang="pl-PL" sz="2200" b="1" dirty="0"/>
          </a:p>
          <a:p>
            <a:pPr>
              <a:spcAft>
                <a:spcPts val="600"/>
              </a:spcAft>
            </a:pPr>
            <a:r>
              <a:rPr lang="pl-PL" sz="2200" b="1" dirty="0"/>
              <a:t>Zadanie 2. Doposażenie ośrodków wychowania przedszkolnego.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endParaRPr lang="pl-PL" sz="2200" b="1" dirty="0"/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pl-PL" sz="2200" b="1" dirty="0"/>
              <a:t>Zadanie 3. Realizacja Programu Dwujęzyczności. </a:t>
            </a:r>
          </a:p>
          <a:p>
            <a:pPr marL="457200" indent="-457200" algn="just">
              <a:lnSpc>
                <a:spcPct val="140000"/>
              </a:lnSpc>
              <a:spcAft>
                <a:spcPts val="600"/>
              </a:spcAft>
              <a:buAutoNum type="arabicPeriod"/>
            </a:pPr>
            <a:endParaRPr lang="pl-PL" sz="2000" dirty="0"/>
          </a:p>
          <a:p>
            <a:pPr algn="just">
              <a:lnSpc>
                <a:spcPct val="140000"/>
              </a:lnSpc>
              <a:spcAft>
                <a:spcPts val="600"/>
              </a:spcAft>
            </a:pPr>
            <a:endParaRPr lang="pl-PL" sz="2100" dirty="0"/>
          </a:p>
        </p:txBody>
      </p:sp>
    </p:spTree>
    <p:extLst>
      <p:ext uri="{BB962C8B-B14F-4D97-AF65-F5344CB8AC3E}">
        <p14:creationId xmlns:p14="http://schemas.microsoft.com/office/powerpoint/2010/main" val="221801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3A0A047-8996-0225-D028-BC05CB49852E}"/>
              </a:ext>
            </a:extLst>
          </p:cNvPr>
          <p:cNvSpPr txBox="1"/>
          <p:nvPr/>
        </p:nvSpPr>
        <p:spPr>
          <a:xfrm>
            <a:off x="466995" y="487552"/>
            <a:ext cx="8716762" cy="765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400" b="1" dirty="0"/>
              <a:t>Zadanie 1. Szkolenia nauczycieli oraz utworzenie i funkcjonowanie sieci współpracy i samodoskonalenia nauczycieli</a:t>
            </a:r>
            <a:endParaRPr lang="pl-PL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01286E04-81F6-6099-B94D-61F921DCD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90" y="6181931"/>
            <a:ext cx="5718810" cy="572770"/>
          </a:xfrm>
          <a:prstGeom prst="rect">
            <a:avLst/>
          </a:prstGeom>
          <a:noFill/>
        </p:spPr>
      </p:pic>
      <p:pic>
        <p:nvPicPr>
          <p:cNvPr id="5" name="Obraz 4" descr="Zdjęcie ">
            <a:extLst>
              <a:ext uri="{FF2B5EF4-FFF2-40B4-BE49-F238E27FC236}">
                <a16:creationId xmlns:a16="http://schemas.microsoft.com/office/drawing/2014/main" id="{74DC1F19-939B-925E-64E1-287F9DAD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95" y="1758435"/>
            <a:ext cx="2408129" cy="3741744"/>
          </a:xfrm>
          <a:prstGeom prst="rect">
            <a:avLst/>
          </a:prstGeom>
        </p:spPr>
      </p:pic>
      <p:pic>
        <p:nvPicPr>
          <p:cNvPr id="3" name="Obraz 2" descr="Obraz zawierający zrzut ekranu, Grafika, projekt graficzny, Wielobarwność&#10;&#10;Opis wygenerowany automatycznie">
            <a:extLst>
              <a:ext uri="{FF2B5EF4-FFF2-40B4-BE49-F238E27FC236}">
                <a16:creationId xmlns:a16="http://schemas.microsoft.com/office/drawing/2014/main" id="{0B227D81-414E-8AF3-C953-F93F9B912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526" y="3171"/>
            <a:ext cx="2972301" cy="2925142"/>
          </a:xfrm>
          <a:prstGeom prst="rect">
            <a:avLst/>
          </a:prstGeom>
        </p:spPr>
      </p:pic>
      <p:sp>
        <p:nvSpPr>
          <p:cNvPr id="69" name="pole tekstowe 4">
            <a:extLst>
              <a:ext uri="{FF2B5EF4-FFF2-40B4-BE49-F238E27FC236}">
                <a16:creationId xmlns:a16="http://schemas.microsoft.com/office/drawing/2014/main" id="{706262A0-907A-6ABA-4376-1E9D43AA9665}"/>
              </a:ext>
            </a:extLst>
          </p:cNvPr>
          <p:cNvSpPr txBox="1"/>
          <p:nvPr/>
        </p:nvSpPr>
        <p:spPr>
          <a:xfrm>
            <a:off x="3150572" y="1940472"/>
            <a:ext cx="8416413" cy="366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Nauczyciele w ramach zadania otrzymają wsparcie w postaci szkolenia z metodyki wdrażania Programu Dwujęzyczności. Szkolenia realizowane będą w siedzibach przedszkoli objętych wsparciem w ramach projektu – osobno dla każdej placówki. W ramach usługi szkoleniowej przeprowadzone zostaną lekcje pokazowe z dziećmi.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W ramach zadania zatrudniony zostanie koordynator wojewódzki - nauczyciel konsultant </a:t>
            </a:r>
            <a:br>
              <a:rPr lang="pl-PL" sz="2000" dirty="0"/>
            </a:br>
            <a:r>
              <a:rPr lang="pl-PL" sz="2000" dirty="0"/>
              <a:t>w zakresie wychowania przedszkolnego w Kujawsko-Pomorskim Centrum Edukacji Nauczycieli w Bydgoszczy.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 Zatrudnionych zostanie 20 koordynatorów gminnych, z których każdy sprawował będzie opiekę nad 3 przedszkolami udzielając bezpośredniego wsparcia nauczycielom.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W ramach zadania utworzona zostanie sieć współpracy i samodoskonalenia nauczycieli, która prowadzona będzie przez koordynatora wojewódzkiego.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Nauczyciele otrzymają licencję dostępową do platformy dwujęzyczności oraz pomoce dydaktyczne niezbędne do prowadzenia zajęć z dziećmi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776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3A0A047-8996-0225-D028-BC05CB49852E}"/>
              </a:ext>
            </a:extLst>
          </p:cNvPr>
          <p:cNvSpPr txBox="1"/>
          <p:nvPr/>
        </p:nvSpPr>
        <p:spPr>
          <a:xfrm>
            <a:off x="357051" y="329185"/>
            <a:ext cx="11521440" cy="4672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400" b="1" dirty="0"/>
              <a:t>Zadanie 2. Doposażenie Ośrodków Wychowania Przedszkolnego</a:t>
            </a:r>
            <a:endParaRPr lang="pl-PL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Obraz 3" descr="Grafika: ekran monitora z logo projektu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1" y="1513279"/>
            <a:ext cx="4156379" cy="4161362"/>
          </a:xfrm>
          <a:prstGeom prst="rect">
            <a:avLst/>
          </a:prstGeom>
        </p:spPr>
      </p:pic>
      <p:pic>
        <p:nvPicPr>
          <p:cNvPr id="5" name="Obraz 4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887C2D23-BB74-CB30-8390-D050F8A70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90" y="6285230"/>
            <a:ext cx="5718810" cy="572770"/>
          </a:xfrm>
          <a:prstGeom prst="rect">
            <a:avLst/>
          </a:prstGeom>
          <a:noFill/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6CF4E3CA-7CD0-A96B-AC33-0C1768B6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48" y="2232689"/>
            <a:ext cx="7246856" cy="38770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- </a:t>
            </a:r>
            <a:r>
              <a:rPr lang="pl-PL" sz="2000" b="1" dirty="0"/>
              <a:t>monitory interaktywne,</a:t>
            </a:r>
            <a:br>
              <a:rPr lang="pl-PL" sz="2000" b="1" dirty="0"/>
            </a:br>
            <a:r>
              <a:rPr lang="pl-PL" sz="2000" b="1" dirty="0"/>
              <a:t>- laptop oraz tablet dla każdego nauczyciela,</a:t>
            </a:r>
            <a:br>
              <a:rPr lang="pl-PL" sz="2000" b="1" dirty="0"/>
            </a:br>
            <a:r>
              <a:rPr lang="pl-PL" sz="2000" b="1" dirty="0"/>
              <a:t>- głośniki bezprzewodowe,</a:t>
            </a:r>
            <a:br>
              <a:rPr lang="pl-PL" sz="2000" b="1" dirty="0"/>
            </a:br>
            <a:r>
              <a:rPr lang="pl-PL" sz="2000" b="1" dirty="0"/>
              <a:t>- pomoce dydaktyczne (teatrzyki, maskotki, zestawy instrumentów, pacynki, zestawy ogrodnicze),</a:t>
            </a:r>
            <a:br>
              <a:rPr lang="pl-PL" sz="2000" b="1" dirty="0"/>
            </a:br>
            <a:r>
              <a:rPr lang="pl-PL" sz="2000" b="1" dirty="0"/>
              <a:t>- materiały plastyczne,</a:t>
            </a:r>
            <a:br>
              <a:rPr lang="pl-PL" sz="2000" b="1" dirty="0"/>
            </a:br>
            <a:r>
              <a:rPr lang="pl-PL" sz="2000" b="1" dirty="0"/>
              <a:t>- wózki na materiały plastyczne i przybory,</a:t>
            </a:r>
            <a:br>
              <a:rPr lang="pl-PL" sz="2000" b="1" dirty="0"/>
            </a:br>
            <a:r>
              <a:rPr lang="pl-PL" sz="2000" b="1" dirty="0"/>
              <a:t>- laminatory.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CDE917D-739A-8B46-7056-FEF6A6D4BA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80" t="52672" r="-3212" b="407"/>
          <a:stretch>
            <a:fillRect/>
          </a:stretch>
        </p:blipFill>
        <p:spPr>
          <a:xfrm>
            <a:off x="1077861" y="2418220"/>
            <a:ext cx="2195010" cy="184281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6B612A1-53F3-FC07-7A78-5638C7C7F6EB}"/>
              </a:ext>
            </a:extLst>
          </p:cNvPr>
          <p:cNvSpPr txBox="1"/>
          <p:nvPr/>
        </p:nvSpPr>
        <p:spPr>
          <a:xfrm>
            <a:off x="4711148" y="1160608"/>
            <a:ext cx="6096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każdy oddział przedszkolny wyposażony zostanie w sprzęt niezbędny do prowadzenia zajęć z dziećmi:</a:t>
            </a:r>
          </a:p>
        </p:txBody>
      </p:sp>
    </p:spTree>
    <p:extLst>
      <p:ext uri="{BB962C8B-B14F-4D97-AF65-F5344CB8AC3E}">
        <p14:creationId xmlns:p14="http://schemas.microsoft.com/office/powerpoint/2010/main" val="204728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931" y="1642464"/>
            <a:ext cx="10877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/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Zdjęcie dostarczonego do przedszkoli sprzętu (monitory, laptopy, laminatory)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21" y="380196"/>
            <a:ext cx="5488880" cy="3951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 descr="Zdjęcie dostarczonego do przedszkoli sprzętu (monitory, laptopy, laminatory)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" y="1135497"/>
            <a:ext cx="4261392" cy="3196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 descr="Zdjęcie dostarczonego do przedszkoli sprzętu (monitory, laptopy, laminatory)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24" y="2470099"/>
            <a:ext cx="3028292" cy="3568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 descr="Zdjęcie dostarczonego do przedszkoli sprzętu (monitory, laptopy, laminatory)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039">
            <a:off x="7685259" y="3347165"/>
            <a:ext cx="3560073" cy="2670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ACA96450-4670-AC11-409A-13E11FB4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7" y="201677"/>
            <a:ext cx="10515600" cy="668545"/>
          </a:xfrm>
        </p:spPr>
        <p:txBody>
          <a:bodyPr>
            <a:normAutofit/>
          </a:bodyPr>
          <a:lstStyle/>
          <a:p>
            <a:r>
              <a:rPr lang="pl-PL" sz="3200" b="1" dirty="0"/>
              <a:t>Doposażenie (I edycja projektu)</a:t>
            </a:r>
          </a:p>
        </p:txBody>
      </p:sp>
      <p:pic>
        <p:nvPicPr>
          <p:cNvPr id="5" name="Obraz 4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DF06062C-2EA2-AD50-937E-98A16EFE7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9" b="14856"/>
          <a:stretch>
            <a:fillRect/>
          </a:stretch>
        </p:blipFill>
        <p:spPr bwMode="auto">
          <a:xfrm>
            <a:off x="259624" y="6256560"/>
            <a:ext cx="5718810" cy="430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4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931" y="1642464"/>
            <a:ext cx="10877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Zdjęcie materiałów dydaktycznych dla przedszkol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4" y="478969"/>
            <a:ext cx="3924546" cy="5226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Zdjęcie uczących się dziec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69" y="478969"/>
            <a:ext cx="5344159" cy="4008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Grafika z logo projektu"/>
          <p:cNvPicPr>
            <a:picLocks noChangeAspect="1"/>
          </p:cNvPicPr>
          <p:nvPr/>
        </p:nvPicPr>
        <p:blipFill>
          <a:blip r:embed="rId4"/>
          <a:srcRect l="24517" t="47242"/>
          <a:stretch>
            <a:fillRect/>
          </a:stretch>
        </p:blipFill>
        <p:spPr>
          <a:xfrm>
            <a:off x="8664367" y="4591002"/>
            <a:ext cx="2032661" cy="1900341"/>
          </a:xfrm>
          <a:prstGeom prst="rect">
            <a:avLst/>
          </a:prstGeom>
        </p:spPr>
      </p:pic>
      <p:pic>
        <p:nvPicPr>
          <p:cNvPr id="2" name="Obraz 1" descr="Grafika z czterema logotypami: Fundusze Europejskie dla Kujaw i Pomorza; Rzeczpospolita Polska; Dofinansowane przez Unię Europejską; Samorząd Województwa Kujawsko-Pomorskiego.">
            <a:extLst>
              <a:ext uri="{FF2B5EF4-FFF2-40B4-BE49-F238E27FC236}">
                <a16:creationId xmlns:a16="http://schemas.microsoft.com/office/drawing/2014/main" id="{E9D84A57-D01F-B9E9-0676-447FABB00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" y="6204958"/>
            <a:ext cx="5718810" cy="57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03044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22764</TotalTime>
  <Words>1038</Words>
  <Application>Microsoft Office PowerPoint</Application>
  <PresentationFormat>Panoramiczny</PresentationFormat>
  <Paragraphs>85</Paragraphs>
  <Slides>17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Motyw pakietu Office</vt:lpstr>
      <vt:lpstr>1_Motyw pakietu Office</vt:lpstr>
      <vt:lpstr> „Dwujęzyczne przedszkolaki  Kujaw i Pomorza II” </vt:lpstr>
      <vt:lpstr>Prezentacja programu PowerPoint</vt:lpstr>
      <vt:lpstr>Prezentacja programu PowerPoint</vt:lpstr>
      <vt:lpstr>Materiał filmowy</vt:lpstr>
      <vt:lpstr>Zadania realizowane w ramach projektu </vt:lpstr>
      <vt:lpstr>Prezentacja programu PowerPoint</vt:lpstr>
      <vt:lpstr>- monitory interaktywne, - laptop oraz tablet dla każdego nauczyciela, - głośniki bezprzewodowe, - pomoce dydaktyczne (teatrzyki, maskotki, zestawy instrumentów, pacynki, zestawy ogrodnicze), - materiały plastyczne, - wózki na materiały plastyczne i przybory, - laminatory.</vt:lpstr>
      <vt:lpstr>Doposażenie (I edycja projektu)</vt:lpstr>
      <vt:lpstr>Prezentacja programu PowerPoint</vt:lpstr>
      <vt:lpstr>Prezentacja programu PowerPoint</vt:lpstr>
      <vt:lpstr>Prezentacja programu PowerPoint</vt:lpstr>
      <vt:lpstr>Wyjazdy edukacyjne zrealizowane w I edycji projektu</vt:lpstr>
      <vt:lpstr>Prezentacja programu PowerPoint</vt:lpstr>
      <vt:lpstr>Zajęcia w parkach rozrywki</vt:lpstr>
      <vt:lpstr>…..moc atrakcji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 Owczarek</dc:creator>
  <cp:lastModifiedBy>Eliza Kaczmarek</cp:lastModifiedBy>
  <cp:revision>181</cp:revision>
  <cp:lastPrinted>2024-12-04T07:36:46Z</cp:lastPrinted>
  <dcterms:created xsi:type="dcterms:W3CDTF">2021-09-28T11:34:55Z</dcterms:created>
  <dcterms:modified xsi:type="dcterms:W3CDTF">2026-06-09T13:01:08Z</dcterms:modified>
</cp:coreProperties>
</file>